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10692000" cx="7560000"/>
  <p:notesSz cx="6858000" cy="9144000"/>
  <p:embeddedFontLst>
    <p:embeddedFont>
      <p:font typeface="Mada Medium"/>
      <p:regular r:id="rId29"/>
      <p:bold r:id="rId30"/>
    </p:embeddedFont>
    <p:embeddedFont>
      <p:font typeface="Proxima Nova"/>
      <p:regular r:id="rId31"/>
      <p:bold r:id="rId32"/>
      <p:italic r:id="rId33"/>
      <p:boldItalic r:id="rId34"/>
    </p:embeddedFont>
    <p:embeddedFont>
      <p:font typeface="Cabin"/>
      <p:regular r:id="rId35"/>
      <p:bold r:id="rId36"/>
      <p:italic r:id="rId37"/>
      <p:boldItalic r:id="rId38"/>
    </p:embeddedFont>
    <p:embeddedFont>
      <p:font typeface="Mada"/>
      <p:regular r:id="rId39"/>
      <p:bold r:id="rId40"/>
    </p:embeddedFont>
    <p:embeddedFont>
      <p:font typeface="Fira Sans Extra Condensed Medium"/>
      <p:regular r:id="rId41"/>
      <p:bold r:id="rId42"/>
      <p:italic r:id="rId43"/>
      <p:boldItalic r:id="rId44"/>
    </p:embeddedFont>
    <p:embeddedFont>
      <p:font typeface="Mada Black"/>
      <p:bold r:id="rId45"/>
    </p:embeddedFont>
    <p:embeddedFont>
      <p:font typeface="Pacifico"/>
      <p:regular r:id="rId46"/>
    </p:embeddedFont>
    <p:embeddedFont>
      <p:font typeface="Average"/>
      <p:regular r:id="rId47"/>
    </p:embeddedFont>
    <p:embeddedFont>
      <p:font typeface="Alegreya Regular"/>
      <p:bold r:id="rId48"/>
      <p:boldItalic r:id="rId49"/>
    </p:embeddedFont>
    <p:embeddedFont>
      <p:font typeface="Exo"/>
      <p:regular r:id="rId50"/>
      <p:bold r:id="rId51"/>
      <p:italic r:id="rId52"/>
      <p:boldItalic r:id="rId53"/>
    </p:embeddedFont>
    <p:embeddedFont>
      <p:font typeface="Alegreya"/>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2736F1-7814-412A-9B4E-1AC7F86A2DEA}">
  <a:tblStyle styleId="{3C2736F1-7814-412A-9B4E-1AC7F86A2D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ada-bold.fntdata"/><Relationship Id="rId42" Type="http://schemas.openxmlformats.org/officeDocument/2006/relationships/font" Target="fonts/FiraSansExtraCondensedMedium-bold.fntdata"/><Relationship Id="rId41" Type="http://schemas.openxmlformats.org/officeDocument/2006/relationships/font" Target="fonts/FiraSansExtraCondensedMedium-regular.fntdata"/><Relationship Id="rId44" Type="http://schemas.openxmlformats.org/officeDocument/2006/relationships/font" Target="fonts/FiraSansExtraCondensedMedium-boldItalic.fntdata"/><Relationship Id="rId43" Type="http://schemas.openxmlformats.org/officeDocument/2006/relationships/font" Target="fonts/FiraSansExtraCondensedMedium-italic.fntdata"/><Relationship Id="rId46" Type="http://schemas.openxmlformats.org/officeDocument/2006/relationships/font" Target="fonts/Pacifico-regular.fntdata"/><Relationship Id="rId45" Type="http://schemas.openxmlformats.org/officeDocument/2006/relationships/font" Target="fonts/MadaBlac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font" Target="fonts/AlegreyaRegular-bold.fntdata"/><Relationship Id="rId47" Type="http://schemas.openxmlformats.org/officeDocument/2006/relationships/font" Target="fonts/Average-regular.fntdata"/><Relationship Id="rId49" Type="http://schemas.openxmlformats.org/officeDocument/2006/relationships/font" Target="fonts/AlegreyaRegular-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regular.fntdata"/><Relationship Id="rId30" Type="http://schemas.openxmlformats.org/officeDocument/2006/relationships/font" Target="fonts/MadaMedium-bold.fntdata"/><Relationship Id="rId33" Type="http://schemas.openxmlformats.org/officeDocument/2006/relationships/font" Target="fonts/ProximaNova-italic.fntdata"/><Relationship Id="rId32" Type="http://schemas.openxmlformats.org/officeDocument/2006/relationships/font" Target="fonts/ProximaNova-bold.fntdata"/><Relationship Id="rId35" Type="http://schemas.openxmlformats.org/officeDocument/2006/relationships/font" Target="fonts/Cabin-regular.fntdata"/><Relationship Id="rId34" Type="http://schemas.openxmlformats.org/officeDocument/2006/relationships/font" Target="fonts/ProximaNova-boldItalic.fntdata"/><Relationship Id="rId37" Type="http://schemas.openxmlformats.org/officeDocument/2006/relationships/font" Target="fonts/Cabin-italic.fntdata"/><Relationship Id="rId36" Type="http://schemas.openxmlformats.org/officeDocument/2006/relationships/font" Target="fonts/Cabin-bold.fntdata"/><Relationship Id="rId39" Type="http://schemas.openxmlformats.org/officeDocument/2006/relationships/font" Target="fonts/Mada-regular.fntdata"/><Relationship Id="rId38" Type="http://schemas.openxmlformats.org/officeDocument/2006/relationships/font" Target="fonts/Cabin-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font" Target="fonts/MadaMedium-regular.fntdata"/><Relationship Id="rId51" Type="http://schemas.openxmlformats.org/officeDocument/2006/relationships/font" Target="fonts/Exo-bold.fntdata"/><Relationship Id="rId50" Type="http://schemas.openxmlformats.org/officeDocument/2006/relationships/font" Target="fonts/Exo-regular.fntdata"/><Relationship Id="rId53" Type="http://schemas.openxmlformats.org/officeDocument/2006/relationships/font" Target="fonts/Exo-boldItalic.fntdata"/><Relationship Id="rId52" Type="http://schemas.openxmlformats.org/officeDocument/2006/relationships/font" Target="fonts/Exo-italic.fntdata"/><Relationship Id="rId11" Type="http://schemas.openxmlformats.org/officeDocument/2006/relationships/slide" Target="slides/slide4.xml"/><Relationship Id="rId55" Type="http://schemas.openxmlformats.org/officeDocument/2006/relationships/font" Target="fonts/Alegreya-bold.fntdata"/><Relationship Id="rId10" Type="http://schemas.openxmlformats.org/officeDocument/2006/relationships/slide" Target="slides/slide3.xml"/><Relationship Id="rId54" Type="http://schemas.openxmlformats.org/officeDocument/2006/relationships/font" Target="fonts/Alegreya-regular.fntdata"/><Relationship Id="rId13" Type="http://schemas.openxmlformats.org/officeDocument/2006/relationships/slide" Target="slides/slide6.xml"/><Relationship Id="rId57" Type="http://schemas.openxmlformats.org/officeDocument/2006/relationships/font" Target="fonts/Alegreya-boldItalic.fntdata"/><Relationship Id="rId12" Type="http://schemas.openxmlformats.org/officeDocument/2006/relationships/slide" Target="slides/slide5.xml"/><Relationship Id="rId56" Type="http://schemas.openxmlformats.org/officeDocument/2006/relationships/font" Target="fonts/Alegreya-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31T07:31:06.827">
    <p:pos x="554" y="2543"/>
    <p:text>No doubt it's amazing since it's done by you! Excellent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9f4764b23_0_39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9f4764b23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7a0fbe85fe_0_7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7a0fbe85f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7a0fbe85fe_0_19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7a0fbe85f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7a0fbe85fe_0_21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7a0fbe85fe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4b8314ebba97fa2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b8314ebba97fa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7a0fbe85fe_0_36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7a0fbe85fe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303ac1360768d83_3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303ac1360768d8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7a0fbe85fe_0_47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7a0fbe85fe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7a0fbe85fe_0_29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7a0fbe85fe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7a0fbe85fe_0_31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7a0fbe85fe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b9f4764b23_0_49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b9f4764b23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bb2dc2ef1_0_3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bb2dc2ef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b9f4764b23_0_49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b9f4764b23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b9f4764b23_0_51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b9f4764b23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bb2dc2ef1_0_15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bb2dc2ef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bb2dc2ef1_0_20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bb2dc2ef1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a0fbe85fe_0_1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a0fbe85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cbb2dc2ef1_0_24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cbb2dc2ef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6c0c53d844b946e9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c0c53d844b946e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067487317cdb1b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067487317cdb1b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73605ec602af34ee_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73605ec602af34ee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Alegreya"/>
                <a:ea typeface="Alegreya"/>
                <a:cs typeface="Alegreya"/>
                <a:sym typeface="Alegreya"/>
              </a:defRPr>
            </a:lvl1pPr>
            <a:lvl2pPr lvl="1">
              <a:buNone/>
              <a:defRPr sz="2500">
                <a:latin typeface="Alegreya"/>
                <a:ea typeface="Alegreya"/>
                <a:cs typeface="Alegreya"/>
                <a:sym typeface="Alegreya"/>
              </a:defRPr>
            </a:lvl2pPr>
            <a:lvl3pPr lvl="2">
              <a:buNone/>
              <a:defRPr sz="2500">
                <a:latin typeface="Alegreya"/>
                <a:ea typeface="Alegreya"/>
                <a:cs typeface="Alegreya"/>
                <a:sym typeface="Alegreya"/>
              </a:defRPr>
            </a:lvl3pPr>
            <a:lvl4pPr lvl="3">
              <a:buNone/>
              <a:defRPr sz="2500">
                <a:latin typeface="Alegreya"/>
                <a:ea typeface="Alegreya"/>
                <a:cs typeface="Alegreya"/>
                <a:sym typeface="Alegreya"/>
              </a:defRPr>
            </a:lvl4pPr>
            <a:lvl5pPr lvl="4">
              <a:buNone/>
              <a:defRPr sz="2500">
                <a:latin typeface="Alegreya"/>
                <a:ea typeface="Alegreya"/>
                <a:cs typeface="Alegreya"/>
                <a:sym typeface="Alegreya"/>
              </a:defRPr>
            </a:lvl5pPr>
            <a:lvl6pPr lvl="5">
              <a:buNone/>
              <a:defRPr sz="2500">
                <a:latin typeface="Alegreya"/>
                <a:ea typeface="Alegreya"/>
                <a:cs typeface="Alegreya"/>
                <a:sym typeface="Alegreya"/>
              </a:defRPr>
            </a:lvl6pPr>
            <a:lvl7pPr lvl="6">
              <a:buNone/>
              <a:defRPr sz="2500">
                <a:latin typeface="Alegreya"/>
                <a:ea typeface="Alegreya"/>
                <a:cs typeface="Alegreya"/>
                <a:sym typeface="Alegreya"/>
              </a:defRPr>
            </a:lvl7pPr>
            <a:lvl8pPr lvl="7">
              <a:buNone/>
              <a:defRPr sz="2500">
                <a:latin typeface="Alegreya"/>
                <a:ea typeface="Alegreya"/>
                <a:cs typeface="Alegreya"/>
                <a:sym typeface="Alegreya"/>
              </a:defRPr>
            </a:lvl8pPr>
            <a:lvl9pPr lvl="8">
              <a:buNone/>
              <a:defRPr sz="2500">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latin typeface="Alegreya"/>
              <a:ea typeface="Alegreya"/>
              <a:cs typeface="Alegreya"/>
              <a:sym typeface="Alegreya"/>
            </a:endParaRPr>
          </a:p>
        </p:txBody>
      </p:sp>
      <p:sp>
        <p:nvSpPr>
          <p:cNvPr id="12" name="Google Shape;12;p2"/>
          <p:cNvSpPr/>
          <p:nvPr/>
        </p:nvSpPr>
        <p:spPr>
          <a:xfrm>
            <a:off x="-95250" y="847725"/>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Alegreya"/>
              <a:ea typeface="Alegreya"/>
              <a:cs typeface="Alegreya"/>
              <a:sym typeface="Alegreya"/>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52" name="Google Shape;52;p11"/>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53" name="Google Shape;53;p11"/>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atin typeface="Alegreya"/>
                <a:ea typeface="Alegreya"/>
                <a:cs typeface="Alegreya"/>
                <a:sym typeface="Alegreya"/>
              </a:defRPr>
            </a:lvl1pPr>
            <a:lvl2pPr lvl="1">
              <a:buNone/>
              <a:defRPr>
                <a:latin typeface="Alegreya"/>
                <a:ea typeface="Alegreya"/>
                <a:cs typeface="Alegreya"/>
                <a:sym typeface="Alegreya"/>
              </a:defRPr>
            </a:lvl2pPr>
            <a:lvl3pPr lvl="2">
              <a:buNone/>
              <a:defRPr>
                <a:latin typeface="Alegreya"/>
                <a:ea typeface="Alegreya"/>
                <a:cs typeface="Alegreya"/>
                <a:sym typeface="Alegreya"/>
              </a:defRPr>
            </a:lvl3pPr>
            <a:lvl4pPr lvl="3">
              <a:buNone/>
              <a:defRPr>
                <a:latin typeface="Alegreya"/>
                <a:ea typeface="Alegreya"/>
                <a:cs typeface="Alegreya"/>
                <a:sym typeface="Alegreya"/>
              </a:defRPr>
            </a:lvl4pPr>
            <a:lvl5pPr lvl="4">
              <a:buNone/>
              <a:defRPr>
                <a:latin typeface="Alegreya"/>
                <a:ea typeface="Alegreya"/>
                <a:cs typeface="Alegreya"/>
                <a:sym typeface="Alegreya"/>
              </a:defRPr>
            </a:lvl5pPr>
            <a:lvl6pPr lvl="5">
              <a:buNone/>
              <a:defRPr>
                <a:latin typeface="Alegreya"/>
                <a:ea typeface="Alegreya"/>
                <a:cs typeface="Alegreya"/>
                <a:sym typeface="Alegreya"/>
              </a:defRPr>
            </a:lvl6pPr>
            <a:lvl7pPr lvl="6">
              <a:buNone/>
              <a:defRPr>
                <a:latin typeface="Alegreya"/>
                <a:ea typeface="Alegreya"/>
                <a:cs typeface="Alegreya"/>
                <a:sym typeface="Alegreya"/>
              </a:defRPr>
            </a:lvl7pPr>
            <a:lvl8pPr lvl="7">
              <a:buNone/>
              <a:defRPr>
                <a:latin typeface="Alegreya"/>
                <a:ea typeface="Alegreya"/>
                <a:cs typeface="Alegreya"/>
                <a:sym typeface="Alegreya"/>
              </a:defRPr>
            </a:lvl8pPr>
            <a:lvl9pPr lvl="8">
              <a:buNone/>
              <a:defRPr>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56" name="Google Shape;56;p12"/>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4"/>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Alegreya"/>
                <a:ea typeface="Alegreya"/>
                <a:cs typeface="Alegreya"/>
                <a:sym typeface="Alegreya"/>
              </a:defRPr>
            </a:lvl1pPr>
            <a:lvl2pPr lvl="1" rtl="0">
              <a:buNone/>
              <a:defRPr sz="2500">
                <a:latin typeface="Alegreya"/>
                <a:ea typeface="Alegreya"/>
                <a:cs typeface="Alegreya"/>
                <a:sym typeface="Alegreya"/>
              </a:defRPr>
            </a:lvl2pPr>
            <a:lvl3pPr lvl="2" rtl="0">
              <a:buNone/>
              <a:defRPr sz="2500">
                <a:latin typeface="Alegreya"/>
                <a:ea typeface="Alegreya"/>
                <a:cs typeface="Alegreya"/>
                <a:sym typeface="Alegreya"/>
              </a:defRPr>
            </a:lvl3pPr>
            <a:lvl4pPr lvl="3" rtl="0">
              <a:buNone/>
              <a:defRPr sz="2500">
                <a:latin typeface="Alegreya"/>
                <a:ea typeface="Alegreya"/>
                <a:cs typeface="Alegreya"/>
                <a:sym typeface="Alegreya"/>
              </a:defRPr>
            </a:lvl4pPr>
            <a:lvl5pPr lvl="4" rtl="0">
              <a:buNone/>
              <a:defRPr sz="2500">
                <a:latin typeface="Alegreya"/>
                <a:ea typeface="Alegreya"/>
                <a:cs typeface="Alegreya"/>
                <a:sym typeface="Alegreya"/>
              </a:defRPr>
            </a:lvl5pPr>
            <a:lvl6pPr lvl="5" rtl="0">
              <a:buNone/>
              <a:defRPr sz="2500">
                <a:latin typeface="Alegreya"/>
                <a:ea typeface="Alegreya"/>
                <a:cs typeface="Alegreya"/>
                <a:sym typeface="Alegreya"/>
              </a:defRPr>
            </a:lvl6pPr>
            <a:lvl7pPr lvl="6" rtl="0">
              <a:buNone/>
              <a:defRPr sz="2500">
                <a:latin typeface="Alegreya"/>
                <a:ea typeface="Alegreya"/>
                <a:cs typeface="Alegreya"/>
                <a:sym typeface="Alegreya"/>
              </a:defRPr>
            </a:lvl7pPr>
            <a:lvl8pPr lvl="7" rtl="0">
              <a:buNone/>
              <a:defRPr sz="2500">
                <a:latin typeface="Alegreya"/>
                <a:ea typeface="Alegreya"/>
                <a:cs typeface="Alegreya"/>
                <a:sym typeface="Alegreya"/>
              </a:defRPr>
            </a:lvl8pPr>
            <a:lvl9pPr lvl="8" rtl="0">
              <a:buNone/>
              <a:defRPr sz="2500">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
        <p:nvSpPr>
          <p:cNvPr id="63" name="Google Shape;63;p14"/>
          <p:cNvSpPr/>
          <p:nvPr/>
        </p:nvSpPr>
        <p:spPr>
          <a:xfrm rot="-10799591">
            <a:off x="1747" y="382"/>
            <a:ext cx="75564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latin typeface="Alegreya"/>
              <a:ea typeface="Alegreya"/>
              <a:cs typeface="Alegreya"/>
              <a:sym typeface="Alegreya"/>
            </a:endParaRPr>
          </a:p>
        </p:txBody>
      </p:sp>
      <p:sp>
        <p:nvSpPr>
          <p:cNvPr id="64" name="Google Shape;64;p14"/>
          <p:cNvSpPr/>
          <p:nvPr/>
        </p:nvSpPr>
        <p:spPr>
          <a:xfrm>
            <a:off x="-95250" y="847725"/>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Alegreya"/>
              <a:ea typeface="Alegreya"/>
              <a:cs typeface="Alegreya"/>
              <a:sym typeface="Alegreya"/>
            </a:endParaRPr>
          </a:p>
        </p:txBody>
      </p:sp>
      <p:sp>
        <p:nvSpPr>
          <p:cNvPr id="65" name="Google Shape;65;p14"/>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cxnSp>
        <p:nvCxnSpPr>
          <p:cNvPr id="67" name="Google Shape;67;p1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68" name="Google Shape;68;p1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69" name="Google Shape;69;p15"/>
          <p:cNvSpPr txBox="1"/>
          <p:nvPr>
            <p:ph idx="12" type="sldNum"/>
          </p:nvPr>
        </p:nvSpPr>
        <p:spPr>
          <a:xfrm>
            <a:off x="7127800" y="0"/>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600">
                <a:solidFill>
                  <a:schemeClr val="lt1"/>
                </a:solidFill>
                <a:latin typeface="Mada"/>
                <a:ea typeface="Mada"/>
                <a:cs typeface="Mada"/>
                <a:sym typeface="Mada"/>
              </a:defRPr>
            </a:lvl1pPr>
            <a:lvl2pPr lvl="1" rtl="0" algn="ctr">
              <a:buNone/>
              <a:defRPr b="1" sz="1600">
                <a:solidFill>
                  <a:schemeClr val="lt1"/>
                </a:solidFill>
                <a:latin typeface="Mada"/>
                <a:ea typeface="Mada"/>
                <a:cs typeface="Mada"/>
                <a:sym typeface="Mada"/>
              </a:defRPr>
            </a:lvl2pPr>
            <a:lvl3pPr lvl="2" rtl="0" algn="ctr">
              <a:buNone/>
              <a:defRPr b="1" sz="1600">
                <a:solidFill>
                  <a:schemeClr val="lt1"/>
                </a:solidFill>
                <a:latin typeface="Mada"/>
                <a:ea typeface="Mada"/>
                <a:cs typeface="Mada"/>
                <a:sym typeface="Mada"/>
              </a:defRPr>
            </a:lvl3pPr>
            <a:lvl4pPr lvl="3" rtl="0" algn="ctr">
              <a:buNone/>
              <a:defRPr b="1" sz="1600">
                <a:solidFill>
                  <a:schemeClr val="lt1"/>
                </a:solidFill>
                <a:latin typeface="Mada"/>
                <a:ea typeface="Mada"/>
                <a:cs typeface="Mada"/>
                <a:sym typeface="Mada"/>
              </a:defRPr>
            </a:lvl4pPr>
            <a:lvl5pPr lvl="4" rtl="0" algn="ctr">
              <a:buNone/>
              <a:defRPr b="1" sz="1600">
                <a:solidFill>
                  <a:schemeClr val="lt1"/>
                </a:solidFill>
                <a:latin typeface="Mada"/>
                <a:ea typeface="Mada"/>
                <a:cs typeface="Mada"/>
                <a:sym typeface="Mada"/>
              </a:defRPr>
            </a:lvl5pPr>
            <a:lvl6pPr lvl="5" rtl="0" algn="ctr">
              <a:buNone/>
              <a:defRPr b="1" sz="1600">
                <a:solidFill>
                  <a:schemeClr val="lt1"/>
                </a:solidFill>
                <a:latin typeface="Mada"/>
                <a:ea typeface="Mada"/>
                <a:cs typeface="Mada"/>
                <a:sym typeface="Mada"/>
              </a:defRPr>
            </a:lvl6pPr>
            <a:lvl7pPr lvl="6" rtl="0" algn="ctr">
              <a:buNone/>
              <a:defRPr b="1" sz="1600">
                <a:solidFill>
                  <a:schemeClr val="lt1"/>
                </a:solidFill>
                <a:latin typeface="Mada"/>
                <a:ea typeface="Mada"/>
                <a:cs typeface="Mada"/>
                <a:sym typeface="Mada"/>
              </a:defRPr>
            </a:lvl7pPr>
            <a:lvl8pPr lvl="7" rtl="0" algn="ctr">
              <a:buNone/>
              <a:defRPr b="1" sz="1600">
                <a:solidFill>
                  <a:schemeClr val="lt1"/>
                </a:solidFill>
                <a:latin typeface="Mada"/>
                <a:ea typeface="Mada"/>
                <a:cs typeface="Mada"/>
                <a:sym typeface="Mada"/>
              </a:defRPr>
            </a:lvl8pPr>
            <a:lvl9pPr lvl="8" rtl="0" algn="ctr">
              <a:buNone/>
              <a:defRPr b="1" sz="16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16"/>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72" name="Google Shape;72;p16"/>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73" name="Google Shape;73;p16"/>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7"/>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76" name="Google Shape;76;p17"/>
          <p:cNvSpPr txBox="1"/>
          <p:nvPr>
            <p:ph idx="1" type="body"/>
          </p:nvPr>
        </p:nvSpPr>
        <p:spPr>
          <a:xfrm>
            <a:off x="257705" y="2395696"/>
            <a:ext cx="3307200" cy="7102200"/>
          </a:xfrm>
          <a:prstGeom prst="rect">
            <a:avLst/>
          </a:prstGeom>
        </p:spPr>
        <p:txBody>
          <a:bodyPr anchorCtr="0" anchor="t" bIns="111700" lIns="111700" spcFirstLastPara="1" rIns="111700" wrap="square" tIns="111700">
            <a:noAutofit/>
          </a:bodyPr>
          <a:lstStyle>
            <a:lvl1pPr indent="-342900" lvl="0" marL="457200" rtl="0">
              <a:spcBef>
                <a:spcPts val="0"/>
              </a:spcBef>
              <a:spcAft>
                <a:spcPts val="0"/>
              </a:spcAft>
              <a:buSzPts val="1800"/>
              <a:buChar char="●"/>
              <a:defRPr sz="18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77" name="Google Shape;77;p17"/>
          <p:cNvSpPr txBox="1"/>
          <p:nvPr>
            <p:ph idx="2" type="body"/>
          </p:nvPr>
        </p:nvSpPr>
        <p:spPr>
          <a:xfrm>
            <a:off x="3995291" y="2395696"/>
            <a:ext cx="3307200" cy="7102200"/>
          </a:xfrm>
          <a:prstGeom prst="rect">
            <a:avLst/>
          </a:prstGeom>
        </p:spPr>
        <p:txBody>
          <a:bodyPr anchorCtr="0" anchor="t" bIns="111700" lIns="111700" spcFirstLastPara="1" rIns="111700" wrap="square" tIns="111700">
            <a:noAutofit/>
          </a:bodyPr>
          <a:lstStyle>
            <a:lvl1pPr indent="-342900" lvl="0" marL="457200" rtl="0">
              <a:spcBef>
                <a:spcPts val="0"/>
              </a:spcBef>
              <a:spcAft>
                <a:spcPts val="0"/>
              </a:spcAft>
              <a:buSzPts val="1800"/>
              <a:buChar char="●"/>
              <a:defRPr sz="18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78" name="Google Shape;78;p1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8"/>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81" name="Google Shape;81;p18"/>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9"/>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84" name="Google Shape;84;p19"/>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85" name="Google Shape;85;p1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0"/>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88" name="Google Shape;88;p20"/>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89" name="Google Shape;89;p20"/>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90" name="Google Shape;90;p20"/>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Alegreya"/>
              <a:ea typeface="Alegreya"/>
              <a:cs typeface="Alegreya"/>
              <a:sym typeface="Alegrey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1"/>
          <p:cNvSpPr/>
          <p:nvPr/>
        </p:nvSpPr>
        <p:spPr>
          <a:xfrm>
            <a:off x="3780000" y="-260"/>
            <a:ext cx="3780000" cy="10692000"/>
          </a:xfrm>
          <a:prstGeom prst="rect">
            <a:avLst/>
          </a:prstGeom>
          <a:solidFill>
            <a:schemeClr val="lt2"/>
          </a:solidFill>
          <a:ln>
            <a:noFill/>
          </a:ln>
        </p:spPr>
        <p:txBody>
          <a:bodyPr anchorCtr="0" anchor="ctr" bIns="111700" lIns="111700" spcFirstLastPara="1" rIns="111700" wrap="square" tIns="111700">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93" name="Google Shape;93;p21"/>
          <p:cNvSpPr txBox="1"/>
          <p:nvPr>
            <p:ph type="title"/>
          </p:nvPr>
        </p:nvSpPr>
        <p:spPr>
          <a:xfrm>
            <a:off x="219508" y="2563450"/>
            <a:ext cx="3344100" cy="30813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100"/>
              <a:buNone/>
              <a:defRPr sz="5100"/>
            </a:lvl1pPr>
            <a:lvl2pPr lvl="1" rtl="0" algn="ctr">
              <a:spcBef>
                <a:spcPts val="0"/>
              </a:spcBef>
              <a:spcAft>
                <a:spcPts val="0"/>
              </a:spcAft>
              <a:buSzPts val="5100"/>
              <a:buNone/>
              <a:defRPr sz="5100"/>
            </a:lvl2pPr>
            <a:lvl3pPr lvl="2" rtl="0" algn="ctr">
              <a:spcBef>
                <a:spcPts val="0"/>
              </a:spcBef>
              <a:spcAft>
                <a:spcPts val="0"/>
              </a:spcAft>
              <a:buSzPts val="5100"/>
              <a:buNone/>
              <a:defRPr sz="5100"/>
            </a:lvl3pPr>
            <a:lvl4pPr lvl="3" rtl="0" algn="ctr">
              <a:spcBef>
                <a:spcPts val="0"/>
              </a:spcBef>
              <a:spcAft>
                <a:spcPts val="0"/>
              </a:spcAft>
              <a:buSzPts val="5100"/>
              <a:buNone/>
              <a:defRPr sz="5100"/>
            </a:lvl4pPr>
            <a:lvl5pPr lvl="4" rtl="0" algn="ctr">
              <a:spcBef>
                <a:spcPts val="0"/>
              </a:spcBef>
              <a:spcAft>
                <a:spcPts val="0"/>
              </a:spcAft>
              <a:buSzPts val="5100"/>
              <a:buNone/>
              <a:defRPr sz="5100"/>
            </a:lvl5pPr>
            <a:lvl6pPr lvl="5" rtl="0" algn="ctr">
              <a:spcBef>
                <a:spcPts val="0"/>
              </a:spcBef>
              <a:spcAft>
                <a:spcPts val="0"/>
              </a:spcAft>
              <a:buSzPts val="5100"/>
              <a:buNone/>
              <a:defRPr sz="5100"/>
            </a:lvl6pPr>
            <a:lvl7pPr lvl="6" rtl="0" algn="ctr">
              <a:spcBef>
                <a:spcPts val="0"/>
              </a:spcBef>
              <a:spcAft>
                <a:spcPts val="0"/>
              </a:spcAft>
              <a:buSzPts val="5100"/>
              <a:buNone/>
              <a:defRPr sz="5100"/>
            </a:lvl7pPr>
            <a:lvl8pPr lvl="7" rtl="0" algn="ctr">
              <a:spcBef>
                <a:spcPts val="0"/>
              </a:spcBef>
              <a:spcAft>
                <a:spcPts val="0"/>
              </a:spcAft>
              <a:buSzPts val="5100"/>
              <a:buNone/>
              <a:defRPr sz="5100"/>
            </a:lvl8pPr>
            <a:lvl9pPr lvl="8" rtl="0" algn="ctr">
              <a:spcBef>
                <a:spcPts val="0"/>
              </a:spcBef>
              <a:spcAft>
                <a:spcPts val="0"/>
              </a:spcAft>
              <a:buSzPts val="5100"/>
              <a:buNone/>
              <a:defRPr sz="5100"/>
            </a:lvl9pPr>
          </a:lstStyle>
          <a:p/>
        </p:txBody>
      </p:sp>
      <p:sp>
        <p:nvSpPr>
          <p:cNvPr id="94" name="Google Shape;94;p21"/>
          <p:cNvSpPr txBox="1"/>
          <p:nvPr>
            <p:ph idx="1" type="subTitle"/>
          </p:nvPr>
        </p:nvSpPr>
        <p:spPr>
          <a:xfrm>
            <a:off x="219508" y="5826865"/>
            <a:ext cx="3344100" cy="25677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95" name="Google Shape;95;p21"/>
          <p:cNvSpPr txBox="1"/>
          <p:nvPr>
            <p:ph idx="2" type="body"/>
          </p:nvPr>
        </p:nvSpPr>
        <p:spPr>
          <a:xfrm>
            <a:off x="4083839" y="1505164"/>
            <a:ext cx="3172200" cy="7681200"/>
          </a:xfrm>
          <a:prstGeom prst="rect">
            <a:avLst/>
          </a:prstGeom>
        </p:spPr>
        <p:txBody>
          <a:bodyPr anchorCtr="0" anchor="ctr"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96" name="Google Shape;96;p21"/>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Alegreya Regular"/>
              <a:ea typeface="Alegreya Regular"/>
              <a:cs typeface="Alegreya Regular"/>
              <a:sym typeface="Alegreya Regular"/>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lgn="ctr">
              <a:buNone/>
              <a:defRPr b="1" sz="1700">
                <a:solidFill>
                  <a:schemeClr val="lt1"/>
                </a:solidFill>
                <a:latin typeface="Mada"/>
                <a:ea typeface="Mada"/>
                <a:cs typeface="Mada"/>
                <a:sym typeface="Mada"/>
              </a:defRPr>
            </a:lvl1pPr>
            <a:lvl2pPr lvl="1" algn="ctr">
              <a:buNone/>
              <a:defRPr b="1" sz="1700">
                <a:solidFill>
                  <a:schemeClr val="lt1"/>
                </a:solidFill>
                <a:latin typeface="Mada"/>
                <a:ea typeface="Mada"/>
                <a:cs typeface="Mada"/>
                <a:sym typeface="Mada"/>
              </a:defRPr>
            </a:lvl2pPr>
            <a:lvl3pPr lvl="2" algn="ctr">
              <a:buNone/>
              <a:defRPr b="1" sz="1700">
                <a:solidFill>
                  <a:schemeClr val="lt1"/>
                </a:solidFill>
                <a:latin typeface="Mada"/>
                <a:ea typeface="Mada"/>
                <a:cs typeface="Mada"/>
                <a:sym typeface="Mada"/>
              </a:defRPr>
            </a:lvl3pPr>
            <a:lvl4pPr lvl="3" algn="ctr">
              <a:buNone/>
              <a:defRPr b="1" sz="1700">
                <a:solidFill>
                  <a:schemeClr val="lt1"/>
                </a:solidFill>
                <a:latin typeface="Mada"/>
                <a:ea typeface="Mada"/>
                <a:cs typeface="Mada"/>
                <a:sym typeface="Mada"/>
              </a:defRPr>
            </a:lvl4pPr>
            <a:lvl5pPr lvl="4" algn="ctr">
              <a:buNone/>
              <a:defRPr b="1" sz="1700">
                <a:solidFill>
                  <a:schemeClr val="lt1"/>
                </a:solidFill>
                <a:latin typeface="Mada"/>
                <a:ea typeface="Mada"/>
                <a:cs typeface="Mada"/>
                <a:sym typeface="Mada"/>
              </a:defRPr>
            </a:lvl5pPr>
            <a:lvl6pPr lvl="5" algn="ctr">
              <a:buNone/>
              <a:defRPr b="1" sz="1700">
                <a:solidFill>
                  <a:schemeClr val="lt1"/>
                </a:solidFill>
                <a:latin typeface="Mada"/>
                <a:ea typeface="Mada"/>
                <a:cs typeface="Mada"/>
                <a:sym typeface="Mada"/>
              </a:defRPr>
            </a:lvl6pPr>
            <a:lvl7pPr lvl="6" algn="ctr">
              <a:buNone/>
              <a:defRPr b="1" sz="1700">
                <a:solidFill>
                  <a:schemeClr val="lt1"/>
                </a:solidFill>
                <a:latin typeface="Mada"/>
                <a:ea typeface="Mada"/>
                <a:cs typeface="Mada"/>
                <a:sym typeface="Mada"/>
              </a:defRPr>
            </a:lvl7pPr>
            <a:lvl8pPr lvl="7" algn="ctr">
              <a:buNone/>
              <a:defRPr b="1" sz="1700">
                <a:solidFill>
                  <a:schemeClr val="lt1"/>
                </a:solidFill>
                <a:latin typeface="Mada"/>
                <a:ea typeface="Mada"/>
                <a:cs typeface="Mada"/>
                <a:sym typeface="Mada"/>
              </a:defRPr>
            </a:lvl8pPr>
            <a:lvl9pPr lvl="8"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 name="Google Shape;18;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cxnSp>
        <p:nvCxnSpPr>
          <p:cNvPr id="98" name="Google Shape;98;p2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99" name="Google Shape;99;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
        <p:nvSpPr>
          <p:cNvPr id="100" name="Google Shape;100;p22"/>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1" name="Shape 101"/>
        <p:cNvGrpSpPr/>
        <p:nvPr/>
      </p:nvGrpSpPr>
      <p:grpSpPr>
        <a:xfrm>
          <a:off x="0" y="0"/>
          <a:ext cx="0" cy="0"/>
          <a:chOff x="0" y="0"/>
          <a:chExt cx="0" cy="0"/>
        </a:xfrm>
      </p:grpSpPr>
      <p:sp>
        <p:nvSpPr>
          <p:cNvPr id="102" name="Google Shape;102;p23"/>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103" name="Google Shape;103;p23"/>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rtl="0" algn="ctr">
              <a:spcBef>
                <a:spcPts val="0"/>
              </a:spcBef>
              <a:spcAft>
                <a:spcPts val="0"/>
              </a:spcAft>
              <a:buSzPts val="2300"/>
              <a:buChar char="●"/>
              <a:defRPr/>
            </a:lvl1pPr>
            <a:lvl2pPr indent="-342900" lvl="1" marL="914400" rtl="0" algn="ctr">
              <a:spcBef>
                <a:spcPts val="2000"/>
              </a:spcBef>
              <a:spcAft>
                <a:spcPts val="0"/>
              </a:spcAft>
              <a:buSzPts val="1800"/>
              <a:buChar char="○"/>
              <a:defRPr/>
            </a:lvl2pPr>
            <a:lvl3pPr indent="-342900" lvl="2" marL="1371600" rtl="0" algn="ctr">
              <a:spcBef>
                <a:spcPts val="2000"/>
              </a:spcBef>
              <a:spcAft>
                <a:spcPts val="0"/>
              </a:spcAft>
              <a:buSzPts val="1800"/>
              <a:buChar char="■"/>
              <a:defRPr/>
            </a:lvl3pPr>
            <a:lvl4pPr indent="-342900" lvl="3" marL="1828800" rtl="0" algn="ctr">
              <a:spcBef>
                <a:spcPts val="2000"/>
              </a:spcBef>
              <a:spcAft>
                <a:spcPts val="0"/>
              </a:spcAft>
              <a:buSzPts val="1800"/>
              <a:buChar char="●"/>
              <a:defRPr/>
            </a:lvl4pPr>
            <a:lvl5pPr indent="-342900" lvl="4" marL="2286000" rtl="0" algn="ctr">
              <a:spcBef>
                <a:spcPts val="2000"/>
              </a:spcBef>
              <a:spcAft>
                <a:spcPts val="0"/>
              </a:spcAft>
              <a:buSzPts val="1800"/>
              <a:buChar char="○"/>
              <a:defRPr/>
            </a:lvl5pPr>
            <a:lvl6pPr indent="-342900" lvl="5" marL="2743200" rtl="0" algn="ctr">
              <a:spcBef>
                <a:spcPts val="2000"/>
              </a:spcBef>
              <a:spcAft>
                <a:spcPts val="0"/>
              </a:spcAft>
              <a:buSzPts val="1800"/>
              <a:buChar char="■"/>
              <a:defRPr/>
            </a:lvl6pPr>
            <a:lvl7pPr indent="-342900" lvl="6" marL="3200400" rtl="0" algn="ctr">
              <a:spcBef>
                <a:spcPts val="2000"/>
              </a:spcBef>
              <a:spcAft>
                <a:spcPts val="0"/>
              </a:spcAft>
              <a:buSzPts val="1800"/>
              <a:buChar char="●"/>
              <a:defRPr/>
            </a:lvl7pPr>
            <a:lvl8pPr indent="-342900" lvl="7" marL="3657600" rtl="0" algn="ctr">
              <a:spcBef>
                <a:spcPts val="2000"/>
              </a:spcBef>
              <a:spcAft>
                <a:spcPts val="0"/>
              </a:spcAft>
              <a:buSzPts val="1800"/>
              <a:buChar char="○"/>
              <a:defRPr/>
            </a:lvl8pPr>
            <a:lvl9pPr indent="-342900" lvl="8" marL="4114800" rtl="0" algn="ctr">
              <a:spcBef>
                <a:spcPts val="2000"/>
              </a:spcBef>
              <a:spcAft>
                <a:spcPts val="2000"/>
              </a:spcAft>
              <a:buSzPts val="1800"/>
              <a:buChar char="■"/>
              <a:defRPr/>
            </a:lvl9pPr>
          </a:lstStyle>
          <a:p/>
        </p:txBody>
      </p:sp>
      <p:sp>
        <p:nvSpPr>
          <p:cNvPr id="104" name="Google Shape;104;p2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atin typeface="Alegreya"/>
                <a:ea typeface="Alegreya"/>
                <a:cs typeface="Alegreya"/>
                <a:sym typeface="Alegreya"/>
              </a:defRPr>
            </a:lvl1pPr>
            <a:lvl2pPr lvl="1" rtl="0">
              <a:buNone/>
              <a:defRPr>
                <a:latin typeface="Alegreya"/>
                <a:ea typeface="Alegreya"/>
                <a:cs typeface="Alegreya"/>
                <a:sym typeface="Alegreya"/>
              </a:defRPr>
            </a:lvl2pPr>
            <a:lvl3pPr lvl="2" rtl="0">
              <a:buNone/>
              <a:defRPr>
                <a:latin typeface="Alegreya"/>
                <a:ea typeface="Alegreya"/>
                <a:cs typeface="Alegreya"/>
                <a:sym typeface="Alegreya"/>
              </a:defRPr>
            </a:lvl3pPr>
            <a:lvl4pPr lvl="3" rtl="0">
              <a:buNone/>
              <a:defRPr>
                <a:latin typeface="Alegreya"/>
                <a:ea typeface="Alegreya"/>
                <a:cs typeface="Alegreya"/>
                <a:sym typeface="Alegreya"/>
              </a:defRPr>
            </a:lvl4pPr>
            <a:lvl5pPr lvl="4" rtl="0">
              <a:buNone/>
              <a:defRPr>
                <a:latin typeface="Alegreya"/>
                <a:ea typeface="Alegreya"/>
                <a:cs typeface="Alegreya"/>
                <a:sym typeface="Alegreya"/>
              </a:defRPr>
            </a:lvl5pPr>
            <a:lvl6pPr lvl="5" rtl="0">
              <a:buNone/>
              <a:defRPr>
                <a:latin typeface="Alegreya"/>
                <a:ea typeface="Alegreya"/>
                <a:cs typeface="Alegreya"/>
                <a:sym typeface="Alegreya"/>
              </a:defRPr>
            </a:lvl6pPr>
            <a:lvl7pPr lvl="6" rtl="0">
              <a:buNone/>
              <a:defRPr>
                <a:latin typeface="Alegreya"/>
                <a:ea typeface="Alegreya"/>
                <a:cs typeface="Alegreya"/>
                <a:sym typeface="Alegreya"/>
              </a:defRPr>
            </a:lvl7pPr>
            <a:lvl8pPr lvl="7" rtl="0">
              <a:buNone/>
              <a:defRPr>
                <a:latin typeface="Alegreya"/>
                <a:ea typeface="Alegreya"/>
                <a:cs typeface="Alegreya"/>
                <a:sym typeface="Alegreya"/>
              </a:defRPr>
            </a:lvl8pPr>
            <a:lvl9pPr lvl="8" rtl="0">
              <a:buNone/>
              <a:defRPr>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07" name="Google Shape;107;p24"/>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108" name="Shape 108"/>
        <p:cNvGrpSpPr/>
        <p:nvPr/>
      </p:nvGrpSpPr>
      <p:grpSpPr>
        <a:xfrm>
          <a:off x="0" y="0"/>
          <a:ext cx="0" cy="0"/>
          <a:chOff x="0" y="0"/>
          <a:chExt cx="0" cy="0"/>
        </a:xfrm>
      </p:grpSpPr>
      <p:sp>
        <p:nvSpPr>
          <p:cNvPr id="109" name="Google Shape;109;p25"/>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110" name="Google Shape;110;p2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11" name="Google Shape;111;p25"/>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12" name="Google Shape;112;p25"/>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13" name="Google Shape;113;p25"/>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114" name="Google Shape;114;p25"/>
          <p:cNvGrpSpPr/>
          <p:nvPr/>
        </p:nvGrpSpPr>
        <p:grpSpPr>
          <a:xfrm>
            <a:off x="205413" y="904850"/>
            <a:ext cx="7149175" cy="8714700"/>
            <a:chOff x="217025" y="916300"/>
            <a:chExt cx="7149175" cy="8714700"/>
          </a:xfrm>
        </p:grpSpPr>
        <p:cxnSp>
          <p:nvCxnSpPr>
            <p:cNvPr id="115" name="Google Shape;115;p25"/>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116" name="Google Shape;116;p25"/>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117" name="Google Shape;117;p25"/>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118" name="Google Shape;118;p25"/>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119" name="Google Shape;119;p2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120" name="Google Shape;120;p2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121" name="Shape 121"/>
        <p:cNvGrpSpPr/>
        <p:nvPr/>
      </p:nvGrpSpPr>
      <p:grpSpPr>
        <a:xfrm>
          <a:off x="0" y="0"/>
          <a:ext cx="0" cy="0"/>
          <a:chOff x="0" y="0"/>
          <a:chExt cx="0" cy="0"/>
        </a:xfrm>
      </p:grpSpPr>
      <p:cxnSp>
        <p:nvCxnSpPr>
          <p:cNvPr id="122" name="Google Shape;122;p2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23" name="Google Shape;123;p2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124" name="Shape 124"/>
        <p:cNvGrpSpPr/>
        <p:nvPr/>
      </p:nvGrpSpPr>
      <p:grpSpPr>
        <a:xfrm>
          <a:off x="0" y="0"/>
          <a:ext cx="0" cy="0"/>
          <a:chOff x="0" y="0"/>
          <a:chExt cx="0" cy="0"/>
        </a:xfrm>
      </p:grpSpPr>
      <p:sp>
        <p:nvSpPr>
          <p:cNvPr id="125" name="Google Shape;125;p27"/>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126" name="Google Shape;126;p27"/>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127" name="Google Shape;127;p27"/>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128" name="Google Shape;128;p27"/>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1" name="Google Shape;21;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2" name="Google Shape;22;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5" name="Google Shape;25;p5"/>
          <p:cNvSpPr txBox="1"/>
          <p:nvPr>
            <p:ph idx="1" type="body"/>
          </p:nvPr>
        </p:nvSpPr>
        <p:spPr>
          <a:xfrm>
            <a:off x="257705" y="2395696"/>
            <a:ext cx="3307200" cy="7102200"/>
          </a:xfrm>
          <a:prstGeom prst="rect">
            <a:avLst/>
          </a:prstGeom>
        </p:spPr>
        <p:txBody>
          <a:bodyPr anchorCtr="0" anchor="t" bIns="111700" lIns="111700" spcFirstLastPara="1" rIns="111700" wrap="square" tIns="11170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6" name="Google Shape;26;p5"/>
          <p:cNvSpPr txBox="1"/>
          <p:nvPr>
            <p:ph idx="2" type="body"/>
          </p:nvPr>
        </p:nvSpPr>
        <p:spPr>
          <a:xfrm>
            <a:off x="3995291" y="2395696"/>
            <a:ext cx="3307200" cy="7102200"/>
          </a:xfrm>
          <a:prstGeom prst="rect">
            <a:avLst/>
          </a:prstGeom>
        </p:spPr>
        <p:txBody>
          <a:bodyPr anchorCtr="0" anchor="t" bIns="111700" lIns="111700" spcFirstLastPara="1" rIns="111700" wrap="square" tIns="11170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7" name="Google Shape;27;p5"/>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30" name="Google Shape;30;p6"/>
          <p:cNvSpPr txBox="1"/>
          <p:nvPr>
            <p:ph idx="12" type="sldNum"/>
          </p:nvPr>
        </p:nvSpPr>
        <p:spPr>
          <a:xfrm>
            <a:off x="7106400" y="2"/>
            <a:ext cx="453600" cy="562200"/>
          </a:xfrm>
          <a:prstGeom prst="rect">
            <a:avLst/>
          </a:prstGeom>
          <a:solidFill>
            <a:schemeClr val="accent1"/>
          </a:solidFill>
          <a:ln>
            <a:noFill/>
          </a:ln>
        </p:spPr>
        <p:txBody>
          <a:bodyPr anchorCtr="0" anchor="ctr" bIns="111700" lIns="111700" spcFirstLastPara="1" rIns="111700" wrap="square" tIns="111700">
            <a:noAutofit/>
          </a:bodyPr>
          <a:lstStyle>
            <a:lvl1pPr lvl="0" rtl="0">
              <a:buNone/>
              <a:defRPr b="1" sz="1400">
                <a:solidFill>
                  <a:schemeClr val="lt1"/>
                </a:solidFill>
                <a:latin typeface="Alegreya"/>
                <a:ea typeface="Alegreya"/>
                <a:cs typeface="Alegreya"/>
                <a:sym typeface="Alegreya"/>
              </a:defRPr>
            </a:lvl1pPr>
            <a:lvl2pPr lvl="1" rtl="0">
              <a:buNone/>
              <a:defRPr b="1" sz="1400">
                <a:solidFill>
                  <a:schemeClr val="lt1"/>
                </a:solidFill>
                <a:latin typeface="Alegreya"/>
                <a:ea typeface="Alegreya"/>
                <a:cs typeface="Alegreya"/>
                <a:sym typeface="Alegreya"/>
              </a:defRPr>
            </a:lvl2pPr>
            <a:lvl3pPr lvl="2" rtl="0">
              <a:buNone/>
              <a:defRPr b="1" sz="1400">
                <a:solidFill>
                  <a:schemeClr val="lt1"/>
                </a:solidFill>
                <a:latin typeface="Alegreya"/>
                <a:ea typeface="Alegreya"/>
                <a:cs typeface="Alegreya"/>
                <a:sym typeface="Alegreya"/>
              </a:defRPr>
            </a:lvl3pPr>
            <a:lvl4pPr lvl="3" rtl="0">
              <a:buNone/>
              <a:defRPr b="1" sz="1400">
                <a:solidFill>
                  <a:schemeClr val="lt1"/>
                </a:solidFill>
                <a:latin typeface="Alegreya"/>
                <a:ea typeface="Alegreya"/>
                <a:cs typeface="Alegreya"/>
                <a:sym typeface="Alegreya"/>
              </a:defRPr>
            </a:lvl4pPr>
            <a:lvl5pPr lvl="4" rtl="0">
              <a:buNone/>
              <a:defRPr b="1" sz="1400">
                <a:solidFill>
                  <a:schemeClr val="lt1"/>
                </a:solidFill>
                <a:latin typeface="Alegreya"/>
                <a:ea typeface="Alegreya"/>
                <a:cs typeface="Alegreya"/>
                <a:sym typeface="Alegreya"/>
              </a:defRPr>
            </a:lvl5pPr>
            <a:lvl6pPr lvl="5" rtl="0">
              <a:buNone/>
              <a:defRPr b="1" sz="1400">
                <a:solidFill>
                  <a:schemeClr val="lt1"/>
                </a:solidFill>
                <a:latin typeface="Alegreya"/>
                <a:ea typeface="Alegreya"/>
                <a:cs typeface="Alegreya"/>
                <a:sym typeface="Alegreya"/>
              </a:defRPr>
            </a:lvl6pPr>
            <a:lvl7pPr lvl="6" rtl="0">
              <a:buNone/>
              <a:defRPr b="1" sz="1400">
                <a:solidFill>
                  <a:schemeClr val="lt1"/>
                </a:solidFill>
                <a:latin typeface="Alegreya"/>
                <a:ea typeface="Alegreya"/>
                <a:cs typeface="Alegreya"/>
                <a:sym typeface="Alegreya"/>
              </a:defRPr>
            </a:lvl7pPr>
            <a:lvl8pPr lvl="7" rtl="0">
              <a:buNone/>
              <a:defRPr b="1" sz="1400">
                <a:solidFill>
                  <a:schemeClr val="lt1"/>
                </a:solidFill>
                <a:latin typeface="Alegreya"/>
                <a:ea typeface="Alegreya"/>
                <a:cs typeface="Alegreya"/>
                <a:sym typeface="Alegreya"/>
              </a:defRPr>
            </a:lvl8pPr>
            <a:lvl9pPr lvl="8" rtl="0">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3" name="Google Shape;33;p7"/>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4" name="Google Shape;34;p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7" name="Google Shape;37;p8"/>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38" name="Google Shape;38;p8"/>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9" name="Google Shape;39;p8"/>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Alegreya"/>
              <a:ea typeface="Alegreya"/>
              <a:cs typeface="Alegreya"/>
              <a:sym typeface="Alegrey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3780000" y="-260"/>
            <a:ext cx="3780000" cy="10692000"/>
          </a:xfrm>
          <a:prstGeom prst="rect">
            <a:avLst/>
          </a:prstGeom>
          <a:solidFill>
            <a:schemeClr val="lt2"/>
          </a:solidFill>
          <a:ln>
            <a:noFill/>
          </a:ln>
        </p:spPr>
        <p:txBody>
          <a:bodyPr anchorCtr="0" anchor="ctr" bIns="111700" lIns="111700" spcFirstLastPara="1" rIns="111700" wrap="square" tIns="111700">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42" name="Google Shape;42;p9"/>
          <p:cNvSpPr txBox="1"/>
          <p:nvPr>
            <p:ph type="title"/>
          </p:nvPr>
        </p:nvSpPr>
        <p:spPr>
          <a:xfrm>
            <a:off x="219508" y="2563450"/>
            <a:ext cx="3344100" cy="30813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43" name="Google Shape;43;p9"/>
          <p:cNvSpPr txBox="1"/>
          <p:nvPr>
            <p:ph idx="1" type="subTitle"/>
          </p:nvPr>
        </p:nvSpPr>
        <p:spPr>
          <a:xfrm>
            <a:off x="219508" y="5826865"/>
            <a:ext cx="3344100" cy="2567700"/>
          </a:xfrm>
          <a:prstGeom prst="rect">
            <a:avLst/>
          </a:prstGeom>
        </p:spPr>
        <p:txBody>
          <a:bodyPr anchorCtr="0" anchor="t" bIns="111700" lIns="111700" spcFirstLastPara="1" rIns="111700" wrap="square" tIns="11170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4" name="Google Shape;44;p9"/>
          <p:cNvSpPr txBox="1"/>
          <p:nvPr>
            <p:ph idx="2" type="body"/>
          </p:nvPr>
        </p:nvSpPr>
        <p:spPr>
          <a:xfrm>
            <a:off x="4083839" y="1505164"/>
            <a:ext cx="3172200" cy="7681200"/>
          </a:xfrm>
          <a:prstGeom prst="rect">
            <a:avLst/>
          </a:prstGeom>
        </p:spPr>
        <p:txBody>
          <a:bodyPr anchorCtr="0" anchor="ctr"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5" name="Google Shape;45;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Alegreya"/>
                <a:ea typeface="Alegreya"/>
                <a:cs typeface="Alegreya"/>
                <a:sym typeface="Alegreya"/>
              </a:defRPr>
            </a:lvl1pPr>
            <a:lvl2pPr lvl="1" rtl="0">
              <a:buNone/>
              <a:defRPr b="1" sz="1400">
                <a:solidFill>
                  <a:schemeClr val="lt1"/>
                </a:solidFill>
                <a:latin typeface="Alegreya"/>
                <a:ea typeface="Alegreya"/>
                <a:cs typeface="Alegreya"/>
                <a:sym typeface="Alegreya"/>
              </a:defRPr>
            </a:lvl2pPr>
            <a:lvl3pPr lvl="2" rtl="0">
              <a:buNone/>
              <a:defRPr b="1" sz="1400">
                <a:solidFill>
                  <a:schemeClr val="lt1"/>
                </a:solidFill>
                <a:latin typeface="Alegreya"/>
                <a:ea typeface="Alegreya"/>
                <a:cs typeface="Alegreya"/>
                <a:sym typeface="Alegreya"/>
              </a:defRPr>
            </a:lvl3pPr>
            <a:lvl4pPr lvl="3" rtl="0">
              <a:buNone/>
              <a:defRPr b="1" sz="1400">
                <a:solidFill>
                  <a:schemeClr val="lt1"/>
                </a:solidFill>
                <a:latin typeface="Alegreya"/>
                <a:ea typeface="Alegreya"/>
                <a:cs typeface="Alegreya"/>
                <a:sym typeface="Alegreya"/>
              </a:defRPr>
            </a:lvl4pPr>
            <a:lvl5pPr lvl="4" rtl="0">
              <a:buNone/>
              <a:defRPr b="1" sz="1400">
                <a:solidFill>
                  <a:schemeClr val="lt1"/>
                </a:solidFill>
                <a:latin typeface="Alegreya"/>
                <a:ea typeface="Alegreya"/>
                <a:cs typeface="Alegreya"/>
                <a:sym typeface="Alegreya"/>
              </a:defRPr>
            </a:lvl5pPr>
            <a:lvl6pPr lvl="5" rtl="0">
              <a:buNone/>
              <a:defRPr b="1" sz="1400">
                <a:solidFill>
                  <a:schemeClr val="lt1"/>
                </a:solidFill>
                <a:latin typeface="Alegreya"/>
                <a:ea typeface="Alegreya"/>
                <a:cs typeface="Alegreya"/>
                <a:sym typeface="Alegreya"/>
              </a:defRPr>
            </a:lvl6pPr>
            <a:lvl7pPr lvl="6" rtl="0">
              <a:buNone/>
              <a:defRPr b="1" sz="1400">
                <a:solidFill>
                  <a:schemeClr val="lt1"/>
                </a:solidFill>
                <a:latin typeface="Alegreya"/>
                <a:ea typeface="Alegreya"/>
                <a:cs typeface="Alegreya"/>
                <a:sym typeface="Alegreya"/>
              </a:defRPr>
            </a:lvl7pPr>
            <a:lvl8pPr lvl="7" rtl="0">
              <a:buNone/>
              <a:defRPr b="1" sz="1400">
                <a:solidFill>
                  <a:schemeClr val="lt1"/>
                </a:solidFill>
                <a:latin typeface="Alegreya"/>
                <a:ea typeface="Alegreya"/>
                <a:cs typeface="Alegreya"/>
                <a:sym typeface="Alegreya"/>
              </a:defRPr>
            </a:lvl8pPr>
            <a:lvl9pPr lvl="8" rtl="0">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cxnSp>
        <p:nvCxnSpPr>
          <p:cNvPr id="48" name="Google Shape;48;p1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9" name="Google Shape;49;p1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1pPr>
            <a:lvl2pPr lvl="1">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2pPr>
            <a:lvl3pPr lvl="2">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3pPr>
            <a:lvl4pPr lvl="3">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4pPr>
            <a:lvl5pPr lvl="4">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5pPr>
            <a:lvl6pPr lvl="5">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6pPr>
            <a:lvl7pPr lvl="6">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7pPr>
            <a:lvl8pPr lvl="7">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8pPr>
            <a:lvl9pPr lvl="8">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Font typeface="Alegreya"/>
              <a:buChar char="●"/>
              <a:defRPr sz="2300">
                <a:solidFill>
                  <a:schemeClr val="dk2"/>
                </a:solidFill>
                <a:latin typeface="Alegreya"/>
                <a:ea typeface="Alegreya"/>
                <a:cs typeface="Alegreya"/>
                <a:sym typeface="Alegreya"/>
              </a:defRPr>
            </a:lvl1pPr>
            <a:lvl2pPr indent="-342900" lvl="1" marL="9144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2pPr>
            <a:lvl3pPr indent="-342900" lvl="2" marL="13716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3pPr>
            <a:lvl4pPr indent="-342900" lvl="3" marL="18288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4pPr>
            <a:lvl5pPr indent="-342900" lvl="4" marL="22860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5pPr>
            <a:lvl6pPr indent="-342900" lvl="5" marL="27432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6pPr>
            <a:lvl7pPr indent="-342900" lvl="6" marL="32004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7pPr>
            <a:lvl8pPr indent="-342900" lvl="7" marL="36576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8pPr>
            <a:lvl9pPr indent="-342900" lvl="8" marL="4114800">
              <a:lnSpc>
                <a:spcPct val="115000"/>
              </a:lnSpc>
              <a:spcBef>
                <a:spcPts val="2000"/>
              </a:spcBef>
              <a:spcAft>
                <a:spcPts val="2000"/>
              </a:spcAft>
              <a:buClr>
                <a:schemeClr val="dk2"/>
              </a:buClr>
              <a:buSzPts val="1800"/>
              <a:buFont typeface="Alegreya"/>
              <a:buChar char="■"/>
              <a:defRPr sz="1800">
                <a:solidFill>
                  <a:schemeClr val="dk2"/>
                </a:solidFill>
                <a:latin typeface="Alegreya"/>
                <a:ea typeface="Alegreya"/>
                <a:cs typeface="Alegreya"/>
                <a:sym typeface="Alegreya"/>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1pPr>
            <a:lvl2pPr lvl="1"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2pPr>
            <a:lvl3pPr lvl="2"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3pPr>
            <a:lvl4pPr lvl="3"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4pPr>
            <a:lvl5pPr lvl="4"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5pPr>
            <a:lvl6pPr lvl="5"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6pPr>
            <a:lvl7pPr lvl="6"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7pPr>
            <a:lvl8pPr lvl="7"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8pPr>
            <a:lvl9pPr lvl="8"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9pPr>
          </a:lstStyle>
          <a:p/>
        </p:txBody>
      </p:sp>
      <p:sp>
        <p:nvSpPr>
          <p:cNvPr id="59" name="Google Shape;59;p13"/>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Font typeface="Alegreya"/>
              <a:buChar char="●"/>
              <a:defRPr sz="2300">
                <a:solidFill>
                  <a:schemeClr val="dk2"/>
                </a:solidFill>
                <a:latin typeface="Alegreya"/>
                <a:ea typeface="Alegreya"/>
                <a:cs typeface="Alegreya"/>
                <a:sym typeface="Alegreya"/>
              </a:defRPr>
            </a:lvl1pPr>
            <a:lvl2pPr indent="-342900" lvl="1" marL="9144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2pPr>
            <a:lvl3pPr indent="-342900" lvl="2" marL="13716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3pPr>
            <a:lvl4pPr indent="-342900" lvl="3" marL="18288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4pPr>
            <a:lvl5pPr indent="-342900" lvl="4" marL="22860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5pPr>
            <a:lvl6pPr indent="-342900" lvl="5" marL="27432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6pPr>
            <a:lvl7pPr indent="-342900" lvl="6" marL="32004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7pPr>
            <a:lvl8pPr indent="-342900" lvl="7" marL="36576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8pPr>
            <a:lvl9pPr indent="-342900" lvl="8" marL="4114800" rtl="0">
              <a:lnSpc>
                <a:spcPct val="115000"/>
              </a:lnSpc>
              <a:spcBef>
                <a:spcPts val="2000"/>
              </a:spcBef>
              <a:spcAft>
                <a:spcPts val="2000"/>
              </a:spcAft>
              <a:buClr>
                <a:schemeClr val="dk2"/>
              </a:buClr>
              <a:buSzPts val="1800"/>
              <a:buFont typeface="Alegreya"/>
              <a:buChar char="■"/>
              <a:defRPr sz="1800">
                <a:solidFill>
                  <a:schemeClr val="dk2"/>
                </a:solidFill>
                <a:latin typeface="Alegreya"/>
                <a:ea typeface="Alegreya"/>
                <a:cs typeface="Alegreya"/>
                <a:sym typeface="Alegreya"/>
              </a:defRPr>
            </a:lvl9pPr>
          </a:lstStyle>
          <a:p/>
        </p:txBody>
      </p:sp>
      <p:sp>
        <p:nvSpPr>
          <p:cNvPr id="60" name="Google Shape;60;p13"/>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docs.google.com/presentation/d/1TKjgKmuF8-7aGjiAgt-2f6dUWPkTI7rnH1d3RF0xuIw/edit"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1.png"/><Relationship Id="rId9" Type="http://schemas.openxmlformats.org/officeDocument/2006/relationships/image" Target="../media/image39.jp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4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43.jpg"/><Relationship Id="rId4" Type="http://schemas.openxmlformats.org/officeDocument/2006/relationships/image" Target="../media/image5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5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50.jpg"/><Relationship Id="rId4" Type="http://schemas.openxmlformats.org/officeDocument/2006/relationships/image" Target="../media/image40.png"/><Relationship Id="rId5" Type="http://schemas.openxmlformats.org/officeDocument/2006/relationships/image" Target="../media/image11.png"/><Relationship Id="rId6"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52.png"/><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6.jpg"/><Relationship Id="rId5"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hyperlink" Target="https://forms.gle/5bhKW2hufJ2NrmJP7" TargetMode="Externa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jp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25.png"/><Relationship Id="rId9" Type="http://schemas.openxmlformats.org/officeDocument/2006/relationships/image" Target="../media/image30.jp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29.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a:hlinkClick r:id="rId4"/>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134" name="Google Shape;134;p28"/>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62</a:t>
            </a:r>
            <a:endParaRPr sz="2200">
              <a:latin typeface="Mada"/>
              <a:ea typeface="Mada"/>
              <a:cs typeface="Mada"/>
              <a:sym typeface="Mada"/>
            </a:endParaRPr>
          </a:p>
        </p:txBody>
      </p:sp>
      <p:sp>
        <p:nvSpPr>
          <p:cNvPr id="135" name="Google Shape;135;p28"/>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136" name="Google Shape;136;p28"/>
          <p:cNvSpPr/>
          <p:nvPr/>
        </p:nvSpPr>
        <p:spPr>
          <a:xfrm rot="566">
            <a:off x="1046687"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37" name="Google Shape;137;p28"/>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138" name="Google Shape;138;p28"/>
          <p:cNvGrpSpPr/>
          <p:nvPr/>
        </p:nvGrpSpPr>
        <p:grpSpPr>
          <a:xfrm>
            <a:off x="1046700" y="9957725"/>
            <a:ext cx="5434699" cy="734050"/>
            <a:chOff x="1442323" y="11224701"/>
            <a:chExt cx="7792800" cy="734050"/>
          </a:xfrm>
        </p:grpSpPr>
        <p:sp>
          <p:nvSpPr>
            <p:cNvPr id="139" name="Google Shape;139;p28"/>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140" name="Google Shape;140;p28"/>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141" name="Google Shape;141;p28"/>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04800" lvl="0" marL="457200" rtl="0" algn="l">
              <a:lnSpc>
                <a:spcPct val="115000"/>
              </a:lnSpc>
              <a:spcBef>
                <a:spcPts val="1200"/>
              </a:spcBef>
              <a:spcAft>
                <a:spcPts val="0"/>
              </a:spcAft>
              <a:buClr>
                <a:schemeClr val="dk1"/>
              </a:buClr>
              <a:buSzPts val="1200"/>
              <a:buFont typeface="Mada"/>
              <a:buChar char="★"/>
            </a:pPr>
            <a:r>
              <a:rPr lang="ar" sz="1200">
                <a:solidFill>
                  <a:schemeClr val="dk1"/>
                </a:solidFill>
                <a:latin typeface="Mada"/>
                <a:ea typeface="Mada"/>
                <a:cs typeface="Mada"/>
                <a:sym typeface="Mada"/>
              </a:rPr>
              <a:t>Recognize the symptoms and signs of neuromuscular junction disorders (e.g., myasthenia gravis, MG)</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Understand the pathophysiology of MG.</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List the appropriate workup for MG.</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List management options for MG.</a:t>
            </a:r>
            <a:endParaRPr sz="1700">
              <a:latin typeface="Mada"/>
              <a:ea typeface="Mada"/>
              <a:cs typeface="Mada"/>
              <a:sym typeface="Mada"/>
            </a:endParaRPr>
          </a:p>
        </p:txBody>
      </p:sp>
      <p:sp>
        <p:nvSpPr>
          <p:cNvPr id="142" name="Google Shape;142;p28"/>
          <p:cNvSpPr/>
          <p:nvPr/>
        </p:nvSpPr>
        <p:spPr>
          <a:xfrm>
            <a:off x="880125" y="4037225"/>
            <a:ext cx="5829300" cy="12657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500">
              <a:solidFill>
                <a:srgbClr val="543948"/>
              </a:solidFill>
              <a:latin typeface="Mada"/>
              <a:ea typeface="Mada"/>
              <a:cs typeface="Mada"/>
              <a:sym typeface="Mada"/>
            </a:endParaRPr>
          </a:p>
          <a:p>
            <a:pPr indent="0" lvl="0" marL="0" rtl="0" algn="ctr">
              <a:spcBef>
                <a:spcPts val="0"/>
              </a:spcBef>
              <a:spcAft>
                <a:spcPts val="0"/>
              </a:spcAft>
              <a:buNone/>
            </a:pPr>
            <a:r>
              <a:rPr b="1" lang="ar" sz="3500">
                <a:solidFill>
                  <a:srgbClr val="543948"/>
                </a:solidFill>
                <a:latin typeface="Mada"/>
                <a:ea typeface="Mada"/>
                <a:cs typeface="Mada"/>
                <a:sym typeface="Mada"/>
              </a:rPr>
              <a:t>Neuromuscular junction disorders </a:t>
            </a:r>
            <a:endParaRPr b="1" sz="3500">
              <a:solidFill>
                <a:srgbClr val="543948"/>
              </a:solidFill>
              <a:latin typeface="Mada"/>
              <a:ea typeface="Mada"/>
              <a:cs typeface="Mada"/>
              <a:sym typeface="Mada"/>
            </a:endParaRPr>
          </a:p>
          <a:p>
            <a:pPr indent="0" lvl="0" marL="0" rtl="0" algn="ctr">
              <a:spcBef>
                <a:spcPts val="0"/>
              </a:spcBef>
              <a:spcAft>
                <a:spcPts val="0"/>
              </a:spcAft>
              <a:buNone/>
            </a:pPr>
            <a:r>
              <a:t/>
            </a:r>
            <a:endParaRPr b="1" sz="3600">
              <a:solidFill>
                <a:schemeClr val="accent1"/>
              </a:solidFill>
              <a:latin typeface="Mada"/>
              <a:ea typeface="Mada"/>
              <a:cs typeface="Mada"/>
              <a:sym typeface="Mada"/>
            </a:endParaRPr>
          </a:p>
        </p:txBody>
      </p:sp>
      <p:pic>
        <p:nvPicPr>
          <p:cNvPr id="143" name="Google Shape;143;p28"/>
          <p:cNvPicPr preferRelativeResize="0"/>
          <p:nvPr/>
        </p:nvPicPr>
        <p:blipFill rotWithShape="1">
          <a:blip r:embed="rId5">
            <a:alphaModFix/>
          </a:blip>
          <a:srcRect b="15002" l="0" r="0" t="0"/>
          <a:stretch/>
        </p:blipFill>
        <p:spPr>
          <a:xfrm>
            <a:off x="5181150" y="482025"/>
            <a:ext cx="872675" cy="484150"/>
          </a:xfrm>
          <a:prstGeom prst="rect">
            <a:avLst/>
          </a:prstGeom>
          <a:noFill/>
          <a:ln>
            <a:noFill/>
          </a:ln>
        </p:spPr>
      </p:pic>
      <p:pic>
        <p:nvPicPr>
          <p:cNvPr id="144" name="Google Shape;144;p28"/>
          <p:cNvPicPr preferRelativeResize="0"/>
          <p:nvPr/>
        </p:nvPicPr>
        <p:blipFill>
          <a:blip r:embed="rId6">
            <a:alphaModFix/>
          </a:blip>
          <a:stretch>
            <a:fillRect/>
          </a:stretch>
        </p:blipFill>
        <p:spPr>
          <a:xfrm>
            <a:off x="6053825" y="482025"/>
            <a:ext cx="1478450" cy="1149901"/>
          </a:xfrm>
          <a:prstGeom prst="rect">
            <a:avLst/>
          </a:prstGeom>
          <a:noFill/>
          <a:ln>
            <a:noFill/>
          </a:ln>
        </p:spPr>
      </p:pic>
      <p:pic>
        <p:nvPicPr>
          <p:cNvPr id="145" name="Google Shape;145;p28"/>
          <p:cNvPicPr preferRelativeResize="0"/>
          <p:nvPr/>
        </p:nvPicPr>
        <p:blipFill>
          <a:blip r:embed="rId7">
            <a:alphaModFix/>
          </a:blip>
          <a:stretch>
            <a:fillRect/>
          </a:stretch>
        </p:blipFill>
        <p:spPr>
          <a:xfrm>
            <a:off x="6386051" y="1818251"/>
            <a:ext cx="962351" cy="962325"/>
          </a:xfrm>
          <a:prstGeom prst="rect">
            <a:avLst/>
          </a:prstGeom>
          <a:noFill/>
          <a:ln>
            <a:noFill/>
          </a:ln>
        </p:spPr>
      </p:pic>
      <p:grpSp>
        <p:nvGrpSpPr>
          <p:cNvPr id="146" name="Google Shape;146;p28"/>
          <p:cNvGrpSpPr/>
          <p:nvPr/>
        </p:nvGrpSpPr>
        <p:grpSpPr>
          <a:xfrm>
            <a:off x="2136452" y="1364095"/>
            <a:ext cx="3287097" cy="2575454"/>
            <a:chOff x="8046909" y="1779462"/>
            <a:chExt cx="459278" cy="463837"/>
          </a:xfrm>
        </p:grpSpPr>
        <p:sp>
          <p:nvSpPr>
            <p:cNvPr id="147" name="Google Shape;147;p28"/>
            <p:cNvSpPr/>
            <p:nvPr/>
          </p:nvSpPr>
          <p:spPr>
            <a:xfrm>
              <a:off x="8046909" y="1779525"/>
              <a:ext cx="459151" cy="463765"/>
            </a:xfrm>
            <a:custGeom>
              <a:rect b="b" l="l" r="r" t="t"/>
              <a:pathLst>
                <a:path extrusionOk="0" h="14875" w="14727">
                  <a:moveTo>
                    <a:pt x="6632" y="0"/>
                  </a:moveTo>
                  <a:cubicBezTo>
                    <a:pt x="6520" y="0"/>
                    <a:pt x="6405" y="13"/>
                    <a:pt x="6290" y="38"/>
                  </a:cubicBezTo>
                  <a:cubicBezTo>
                    <a:pt x="5950" y="114"/>
                    <a:pt x="5667" y="293"/>
                    <a:pt x="5480" y="521"/>
                  </a:cubicBezTo>
                  <a:cubicBezTo>
                    <a:pt x="5291" y="388"/>
                    <a:pt x="5047" y="315"/>
                    <a:pt x="4786" y="315"/>
                  </a:cubicBezTo>
                  <a:cubicBezTo>
                    <a:pt x="4600" y="315"/>
                    <a:pt x="4406" y="352"/>
                    <a:pt x="4215" y="429"/>
                  </a:cubicBezTo>
                  <a:cubicBezTo>
                    <a:pt x="3903" y="554"/>
                    <a:pt x="3657" y="767"/>
                    <a:pt x="3509" y="1013"/>
                  </a:cubicBezTo>
                  <a:cubicBezTo>
                    <a:pt x="3422" y="988"/>
                    <a:pt x="3331" y="976"/>
                    <a:pt x="3238" y="976"/>
                  </a:cubicBezTo>
                  <a:cubicBezTo>
                    <a:pt x="2874" y="976"/>
                    <a:pt x="2481" y="1164"/>
                    <a:pt x="2197" y="1513"/>
                  </a:cubicBezTo>
                  <a:cubicBezTo>
                    <a:pt x="1999" y="1757"/>
                    <a:pt x="1890" y="2036"/>
                    <a:pt x="1866" y="2304"/>
                  </a:cubicBezTo>
                  <a:cubicBezTo>
                    <a:pt x="1378" y="2322"/>
                    <a:pt x="921" y="2755"/>
                    <a:pt x="791" y="3362"/>
                  </a:cubicBezTo>
                  <a:cubicBezTo>
                    <a:pt x="727" y="3660"/>
                    <a:pt x="753" y="3950"/>
                    <a:pt x="847" y="4196"/>
                  </a:cubicBezTo>
                  <a:cubicBezTo>
                    <a:pt x="294" y="4352"/>
                    <a:pt x="0" y="5031"/>
                    <a:pt x="190" y="5714"/>
                  </a:cubicBezTo>
                  <a:cubicBezTo>
                    <a:pt x="262" y="5971"/>
                    <a:pt x="392" y="6192"/>
                    <a:pt x="557" y="6361"/>
                  </a:cubicBezTo>
                  <a:cubicBezTo>
                    <a:pt x="502" y="6590"/>
                    <a:pt x="503" y="6847"/>
                    <a:pt x="575" y="7106"/>
                  </a:cubicBezTo>
                  <a:cubicBezTo>
                    <a:pt x="740" y="7695"/>
                    <a:pt x="1212" y="8096"/>
                    <a:pt x="1695" y="8096"/>
                  </a:cubicBezTo>
                  <a:cubicBezTo>
                    <a:pt x="1772" y="8096"/>
                    <a:pt x="1849" y="8085"/>
                    <a:pt x="1926" y="8064"/>
                  </a:cubicBezTo>
                  <a:cubicBezTo>
                    <a:pt x="1988" y="8048"/>
                    <a:pt x="2043" y="8025"/>
                    <a:pt x="2098" y="7996"/>
                  </a:cubicBezTo>
                  <a:cubicBezTo>
                    <a:pt x="2207" y="8285"/>
                    <a:pt x="2653" y="8514"/>
                    <a:pt x="3057" y="8514"/>
                  </a:cubicBezTo>
                  <a:cubicBezTo>
                    <a:pt x="3168" y="8514"/>
                    <a:pt x="3276" y="8497"/>
                    <a:pt x="3373" y="8459"/>
                  </a:cubicBezTo>
                  <a:cubicBezTo>
                    <a:pt x="3924" y="9718"/>
                    <a:pt x="4765" y="10357"/>
                    <a:pt x="6067" y="10357"/>
                  </a:cubicBezTo>
                  <a:cubicBezTo>
                    <a:pt x="6426" y="10357"/>
                    <a:pt x="6821" y="10309"/>
                    <a:pt x="7254" y="10211"/>
                  </a:cubicBezTo>
                  <a:cubicBezTo>
                    <a:pt x="7361" y="10769"/>
                    <a:pt x="7709" y="11448"/>
                    <a:pt x="8659" y="11995"/>
                  </a:cubicBezTo>
                  <a:cubicBezTo>
                    <a:pt x="10246" y="12907"/>
                    <a:pt x="10947" y="13617"/>
                    <a:pt x="11059" y="14335"/>
                  </a:cubicBezTo>
                  <a:cubicBezTo>
                    <a:pt x="11106" y="14646"/>
                    <a:pt x="11372" y="14874"/>
                    <a:pt x="11688" y="14874"/>
                  </a:cubicBezTo>
                  <a:cubicBezTo>
                    <a:pt x="12094" y="14874"/>
                    <a:pt x="12396" y="14501"/>
                    <a:pt x="12309" y="14104"/>
                  </a:cubicBezTo>
                  <a:lnTo>
                    <a:pt x="11690" y="11263"/>
                  </a:lnTo>
                  <a:lnTo>
                    <a:pt x="11575" y="9443"/>
                  </a:lnTo>
                  <a:lnTo>
                    <a:pt x="12605" y="9053"/>
                  </a:lnTo>
                  <a:cubicBezTo>
                    <a:pt x="12720" y="9105"/>
                    <a:pt x="12842" y="9129"/>
                    <a:pt x="12964" y="9129"/>
                  </a:cubicBezTo>
                  <a:cubicBezTo>
                    <a:pt x="13403" y="9129"/>
                    <a:pt x="13857" y="8816"/>
                    <a:pt x="14084" y="8308"/>
                  </a:cubicBezTo>
                  <a:cubicBezTo>
                    <a:pt x="14246" y="7954"/>
                    <a:pt x="14261" y="7578"/>
                    <a:pt x="14155" y="7273"/>
                  </a:cubicBezTo>
                  <a:cubicBezTo>
                    <a:pt x="14369" y="7084"/>
                    <a:pt x="14535" y="6807"/>
                    <a:pt x="14605" y="6480"/>
                  </a:cubicBezTo>
                  <a:cubicBezTo>
                    <a:pt x="14726" y="5910"/>
                    <a:pt x="14524" y="5365"/>
                    <a:pt x="14138" y="5120"/>
                  </a:cubicBezTo>
                  <a:cubicBezTo>
                    <a:pt x="14236" y="4761"/>
                    <a:pt x="14152" y="4323"/>
                    <a:pt x="13878" y="3954"/>
                  </a:cubicBezTo>
                  <a:cubicBezTo>
                    <a:pt x="13661" y="3665"/>
                    <a:pt x="13369" y="3475"/>
                    <a:pt x="13072" y="3405"/>
                  </a:cubicBezTo>
                  <a:cubicBezTo>
                    <a:pt x="13165" y="3091"/>
                    <a:pt x="13087" y="2729"/>
                    <a:pt x="12869" y="2419"/>
                  </a:cubicBezTo>
                  <a:cubicBezTo>
                    <a:pt x="12869" y="2419"/>
                    <a:pt x="12480" y="1954"/>
                    <a:pt x="12224" y="1896"/>
                  </a:cubicBezTo>
                  <a:cubicBezTo>
                    <a:pt x="12012" y="1848"/>
                    <a:pt x="11814" y="1778"/>
                    <a:pt x="11621" y="1778"/>
                  </a:cubicBezTo>
                  <a:cubicBezTo>
                    <a:pt x="11595" y="1778"/>
                    <a:pt x="11569" y="1779"/>
                    <a:pt x="11543" y="1782"/>
                  </a:cubicBezTo>
                  <a:cubicBezTo>
                    <a:pt x="11450" y="1426"/>
                    <a:pt x="11167" y="1088"/>
                    <a:pt x="10752" y="901"/>
                  </a:cubicBezTo>
                  <a:cubicBezTo>
                    <a:pt x="10546" y="809"/>
                    <a:pt x="10332" y="765"/>
                    <a:pt x="10130" y="765"/>
                  </a:cubicBezTo>
                  <a:cubicBezTo>
                    <a:pt x="10013" y="765"/>
                    <a:pt x="9900" y="779"/>
                    <a:pt x="9794" y="807"/>
                  </a:cubicBezTo>
                  <a:cubicBezTo>
                    <a:pt x="9610" y="436"/>
                    <a:pt x="9177" y="158"/>
                    <a:pt x="8656" y="131"/>
                  </a:cubicBezTo>
                  <a:cubicBezTo>
                    <a:pt x="8626" y="129"/>
                    <a:pt x="8595" y="128"/>
                    <a:pt x="8565" y="128"/>
                  </a:cubicBezTo>
                  <a:cubicBezTo>
                    <a:pt x="8197" y="128"/>
                    <a:pt x="7864" y="258"/>
                    <a:pt x="7634" y="465"/>
                  </a:cubicBezTo>
                  <a:cubicBezTo>
                    <a:pt x="7430" y="176"/>
                    <a:pt x="7053" y="0"/>
                    <a:pt x="66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48" name="Google Shape;148;p28"/>
            <p:cNvSpPr/>
            <p:nvPr/>
          </p:nvSpPr>
          <p:spPr>
            <a:xfrm>
              <a:off x="8109017" y="1779462"/>
              <a:ext cx="397170" cy="283902"/>
            </a:xfrm>
            <a:custGeom>
              <a:rect b="b" l="l" r="r" t="t"/>
              <a:pathLst>
                <a:path extrusionOk="0" h="9106" w="12739">
                  <a:moveTo>
                    <a:pt x="4642" y="1"/>
                  </a:moveTo>
                  <a:cubicBezTo>
                    <a:pt x="4530" y="1"/>
                    <a:pt x="4415" y="13"/>
                    <a:pt x="4299" y="39"/>
                  </a:cubicBezTo>
                  <a:cubicBezTo>
                    <a:pt x="3960" y="114"/>
                    <a:pt x="3676" y="292"/>
                    <a:pt x="3490" y="520"/>
                  </a:cubicBezTo>
                  <a:cubicBezTo>
                    <a:pt x="3301" y="388"/>
                    <a:pt x="3058" y="316"/>
                    <a:pt x="2797" y="316"/>
                  </a:cubicBezTo>
                  <a:cubicBezTo>
                    <a:pt x="2611" y="316"/>
                    <a:pt x="2416" y="352"/>
                    <a:pt x="2225" y="429"/>
                  </a:cubicBezTo>
                  <a:cubicBezTo>
                    <a:pt x="1913" y="555"/>
                    <a:pt x="1667" y="766"/>
                    <a:pt x="1518" y="1012"/>
                  </a:cubicBezTo>
                  <a:cubicBezTo>
                    <a:pt x="1432" y="987"/>
                    <a:pt x="1341" y="975"/>
                    <a:pt x="1249" y="975"/>
                  </a:cubicBezTo>
                  <a:cubicBezTo>
                    <a:pt x="884" y="975"/>
                    <a:pt x="489" y="1164"/>
                    <a:pt x="207" y="1513"/>
                  </a:cubicBezTo>
                  <a:cubicBezTo>
                    <a:pt x="122" y="1618"/>
                    <a:pt x="54" y="1727"/>
                    <a:pt x="0" y="1842"/>
                  </a:cubicBezTo>
                  <a:cubicBezTo>
                    <a:pt x="65" y="1821"/>
                    <a:pt x="130" y="1810"/>
                    <a:pt x="195" y="1800"/>
                  </a:cubicBezTo>
                  <a:cubicBezTo>
                    <a:pt x="453" y="1769"/>
                    <a:pt x="691" y="1659"/>
                    <a:pt x="889" y="1493"/>
                  </a:cubicBezTo>
                  <a:cubicBezTo>
                    <a:pt x="1009" y="1393"/>
                    <a:pt x="1148" y="1308"/>
                    <a:pt x="1305" y="1246"/>
                  </a:cubicBezTo>
                  <a:cubicBezTo>
                    <a:pt x="1496" y="1170"/>
                    <a:pt x="1691" y="1133"/>
                    <a:pt x="1877" y="1133"/>
                  </a:cubicBezTo>
                  <a:cubicBezTo>
                    <a:pt x="1955" y="1133"/>
                    <a:pt x="2031" y="1139"/>
                    <a:pt x="2105" y="1152"/>
                  </a:cubicBezTo>
                  <a:cubicBezTo>
                    <a:pt x="2181" y="1165"/>
                    <a:pt x="2259" y="1172"/>
                    <a:pt x="2336" y="1172"/>
                  </a:cubicBezTo>
                  <a:cubicBezTo>
                    <a:pt x="2554" y="1172"/>
                    <a:pt x="2771" y="1119"/>
                    <a:pt x="2964" y="1012"/>
                  </a:cubicBezTo>
                  <a:cubicBezTo>
                    <a:pt x="3088" y="944"/>
                    <a:pt x="3230" y="889"/>
                    <a:pt x="3380" y="856"/>
                  </a:cubicBezTo>
                  <a:cubicBezTo>
                    <a:pt x="3495" y="830"/>
                    <a:pt x="3610" y="817"/>
                    <a:pt x="3722" y="817"/>
                  </a:cubicBezTo>
                  <a:cubicBezTo>
                    <a:pt x="3938" y="817"/>
                    <a:pt x="4142" y="864"/>
                    <a:pt x="4317" y="947"/>
                  </a:cubicBezTo>
                  <a:cubicBezTo>
                    <a:pt x="4482" y="1026"/>
                    <a:pt x="4661" y="1064"/>
                    <a:pt x="4841" y="1064"/>
                  </a:cubicBezTo>
                  <a:cubicBezTo>
                    <a:pt x="4968" y="1064"/>
                    <a:pt x="5096" y="1045"/>
                    <a:pt x="5220" y="1009"/>
                  </a:cubicBezTo>
                  <a:cubicBezTo>
                    <a:pt x="5355" y="968"/>
                    <a:pt x="5500" y="947"/>
                    <a:pt x="5649" y="947"/>
                  </a:cubicBezTo>
                  <a:cubicBezTo>
                    <a:pt x="5682" y="947"/>
                    <a:pt x="5714" y="948"/>
                    <a:pt x="5746" y="950"/>
                  </a:cubicBezTo>
                  <a:cubicBezTo>
                    <a:pt x="6087" y="967"/>
                    <a:pt x="6394" y="1094"/>
                    <a:pt x="6614" y="1284"/>
                  </a:cubicBezTo>
                  <a:cubicBezTo>
                    <a:pt x="6820" y="1460"/>
                    <a:pt x="7078" y="1565"/>
                    <a:pt x="7349" y="1589"/>
                  </a:cubicBezTo>
                  <a:cubicBezTo>
                    <a:pt x="7511" y="1603"/>
                    <a:pt x="7680" y="1646"/>
                    <a:pt x="7842" y="1719"/>
                  </a:cubicBezTo>
                  <a:cubicBezTo>
                    <a:pt x="8088" y="1829"/>
                    <a:pt x="8289" y="1993"/>
                    <a:pt x="8429" y="2183"/>
                  </a:cubicBezTo>
                  <a:cubicBezTo>
                    <a:pt x="8608" y="2424"/>
                    <a:pt x="8861" y="2599"/>
                    <a:pt x="9152" y="2673"/>
                  </a:cubicBezTo>
                  <a:cubicBezTo>
                    <a:pt x="9205" y="2687"/>
                    <a:pt x="9259" y="2700"/>
                    <a:pt x="9314" y="2713"/>
                  </a:cubicBezTo>
                  <a:cubicBezTo>
                    <a:pt x="9570" y="2771"/>
                    <a:pt x="9959" y="3237"/>
                    <a:pt x="9959" y="3237"/>
                  </a:cubicBezTo>
                  <a:cubicBezTo>
                    <a:pt x="10068" y="3390"/>
                    <a:pt x="10144" y="3560"/>
                    <a:pt x="10177" y="3728"/>
                  </a:cubicBezTo>
                  <a:cubicBezTo>
                    <a:pt x="10239" y="4019"/>
                    <a:pt x="10410" y="4276"/>
                    <a:pt x="10650" y="4452"/>
                  </a:cubicBezTo>
                  <a:cubicBezTo>
                    <a:pt x="10764" y="4539"/>
                    <a:pt x="10872" y="4646"/>
                    <a:pt x="10968" y="4770"/>
                  </a:cubicBezTo>
                  <a:cubicBezTo>
                    <a:pt x="11150" y="5015"/>
                    <a:pt x="11247" y="5289"/>
                    <a:pt x="11264" y="5551"/>
                  </a:cubicBezTo>
                  <a:cubicBezTo>
                    <a:pt x="11277" y="5788"/>
                    <a:pt x="11369" y="6012"/>
                    <a:pt x="11505" y="6209"/>
                  </a:cubicBezTo>
                  <a:cubicBezTo>
                    <a:pt x="11701" y="6491"/>
                    <a:pt x="11781" y="6888"/>
                    <a:pt x="11693" y="7297"/>
                  </a:cubicBezTo>
                  <a:cubicBezTo>
                    <a:pt x="11643" y="7534"/>
                    <a:pt x="11542" y="7744"/>
                    <a:pt x="11410" y="7913"/>
                  </a:cubicBezTo>
                  <a:cubicBezTo>
                    <a:pt x="11319" y="8030"/>
                    <a:pt x="11277" y="8177"/>
                    <a:pt x="11297" y="8323"/>
                  </a:cubicBezTo>
                  <a:cubicBezTo>
                    <a:pt x="11330" y="8571"/>
                    <a:pt x="11296" y="8841"/>
                    <a:pt x="11182" y="9106"/>
                  </a:cubicBezTo>
                  <a:cubicBezTo>
                    <a:pt x="11550" y="9025"/>
                    <a:pt x="11903" y="8734"/>
                    <a:pt x="12094" y="8309"/>
                  </a:cubicBezTo>
                  <a:cubicBezTo>
                    <a:pt x="12253" y="7955"/>
                    <a:pt x="12270" y="7579"/>
                    <a:pt x="12165" y="7274"/>
                  </a:cubicBezTo>
                  <a:cubicBezTo>
                    <a:pt x="12380" y="7085"/>
                    <a:pt x="12545" y="6809"/>
                    <a:pt x="12614" y="6480"/>
                  </a:cubicBezTo>
                  <a:cubicBezTo>
                    <a:pt x="12738" y="5911"/>
                    <a:pt x="12533" y="5366"/>
                    <a:pt x="12147" y="5120"/>
                  </a:cubicBezTo>
                  <a:cubicBezTo>
                    <a:pt x="12247" y="4762"/>
                    <a:pt x="12162" y="4322"/>
                    <a:pt x="11887" y="3954"/>
                  </a:cubicBezTo>
                  <a:cubicBezTo>
                    <a:pt x="11670" y="3664"/>
                    <a:pt x="11380" y="3475"/>
                    <a:pt x="11083" y="3404"/>
                  </a:cubicBezTo>
                  <a:cubicBezTo>
                    <a:pt x="11174" y="3093"/>
                    <a:pt x="11098" y="2729"/>
                    <a:pt x="10878" y="2420"/>
                  </a:cubicBezTo>
                  <a:cubicBezTo>
                    <a:pt x="10878" y="2420"/>
                    <a:pt x="10491" y="1954"/>
                    <a:pt x="10233" y="1897"/>
                  </a:cubicBezTo>
                  <a:cubicBezTo>
                    <a:pt x="10020" y="1848"/>
                    <a:pt x="9822" y="1778"/>
                    <a:pt x="9630" y="1778"/>
                  </a:cubicBezTo>
                  <a:cubicBezTo>
                    <a:pt x="9604" y="1778"/>
                    <a:pt x="9578" y="1780"/>
                    <a:pt x="9552" y="1782"/>
                  </a:cubicBezTo>
                  <a:cubicBezTo>
                    <a:pt x="9461" y="1427"/>
                    <a:pt x="9177" y="1088"/>
                    <a:pt x="8763" y="902"/>
                  </a:cubicBezTo>
                  <a:cubicBezTo>
                    <a:pt x="8557" y="809"/>
                    <a:pt x="8342" y="765"/>
                    <a:pt x="8139" y="765"/>
                  </a:cubicBezTo>
                  <a:cubicBezTo>
                    <a:pt x="8022" y="765"/>
                    <a:pt x="7909" y="780"/>
                    <a:pt x="7803" y="808"/>
                  </a:cubicBezTo>
                  <a:cubicBezTo>
                    <a:pt x="7623" y="437"/>
                    <a:pt x="7186" y="159"/>
                    <a:pt x="6667" y="130"/>
                  </a:cubicBezTo>
                  <a:cubicBezTo>
                    <a:pt x="6638" y="129"/>
                    <a:pt x="6610" y="128"/>
                    <a:pt x="6581" y="128"/>
                  </a:cubicBezTo>
                  <a:cubicBezTo>
                    <a:pt x="6210" y="128"/>
                    <a:pt x="5873" y="257"/>
                    <a:pt x="5644" y="465"/>
                  </a:cubicBezTo>
                  <a:cubicBezTo>
                    <a:pt x="5439" y="176"/>
                    <a:pt x="5064" y="1"/>
                    <a:pt x="46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49" name="Google Shape;149;p28"/>
            <p:cNvSpPr/>
            <p:nvPr/>
          </p:nvSpPr>
          <p:spPr>
            <a:xfrm>
              <a:off x="8073723" y="1868383"/>
              <a:ext cx="4365" cy="8636"/>
            </a:xfrm>
            <a:custGeom>
              <a:rect b="b" l="l" r="r" t="t"/>
              <a:pathLst>
                <a:path extrusionOk="0" h="277" w="140">
                  <a:moveTo>
                    <a:pt x="139" y="0"/>
                  </a:moveTo>
                  <a:lnTo>
                    <a:pt x="139" y="0"/>
                  </a:lnTo>
                  <a:cubicBezTo>
                    <a:pt x="84" y="85"/>
                    <a:pt x="38" y="176"/>
                    <a:pt x="0" y="276"/>
                  </a:cubicBezTo>
                  <a:cubicBezTo>
                    <a:pt x="29" y="273"/>
                    <a:pt x="58" y="269"/>
                    <a:pt x="86" y="269"/>
                  </a:cubicBezTo>
                  <a:cubicBezTo>
                    <a:pt x="94" y="179"/>
                    <a:pt x="112" y="90"/>
                    <a:pt x="139" y="0"/>
                  </a:cubicBezTo>
                  <a:close/>
                </a:path>
              </a:pathLst>
            </a:custGeom>
            <a:solidFill>
              <a:srgbClr val="FD8D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0" name="Google Shape;150;p28"/>
            <p:cNvSpPr/>
            <p:nvPr/>
          </p:nvSpPr>
          <p:spPr>
            <a:xfrm>
              <a:off x="8254995" y="2064216"/>
              <a:ext cx="178398" cy="179084"/>
            </a:xfrm>
            <a:custGeom>
              <a:rect b="b" l="l" r="r" t="t"/>
              <a:pathLst>
                <a:path extrusionOk="0" h="5744" w="5722">
                  <a:moveTo>
                    <a:pt x="636" y="0"/>
                  </a:moveTo>
                  <a:cubicBezTo>
                    <a:pt x="636" y="0"/>
                    <a:pt x="0" y="1722"/>
                    <a:pt x="1985" y="2864"/>
                  </a:cubicBezTo>
                  <a:cubicBezTo>
                    <a:pt x="3572" y="3776"/>
                    <a:pt x="4273" y="4486"/>
                    <a:pt x="4385" y="5204"/>
                  </a:cubicBezTo>
                  <a:cubicBezTo>
                    <a:pt x="4432" y="5515"/>
                    <a:pt x="4698" y="5743"/>
                    <a:pt x="5014" y="5743"/>
                  </a:cubicBezTo>
                  <a:cubicBezTo>
                    <a:pt x="5420" y="5743"/>
                    <a:pt x="5722" y="5370"/>
                    <a:pt x="5635" y="4973"/>
                  </a:cubicBezTo>
                  <a:lnTo>
                    <a:pt x="5016" y="2132"/>
                  </a:lnTo>
                  <a:lnTo>
                    <a:pt x="4453" y="717"/>
                  </a:lnTo>
                  <a:cubicBezTo>
                    <a:pt x="4453" y="717"/>
                    <a:pt x="3819" y="760"/>
                    <a:pt x="3121" y="760"/>
                  </a:cubicBezTo>
                  <a:cubicBezTo>
                    <a:pt x="2346" y="760"/>
                    <a:pt x="1492" y="707"/>
                    <a:pt x="1343" y="480"/>
                  </a:cubicBezTo>
                  <a:cubicBezTo>
                    <a:pt x="1061" y="48"/>
                    <a:pt x="636" y="0"/>
                    <a:pt x="636"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1" name="Google Shape;151;p28"/>
            <p:cNvSpPr/>
            <p:nvPr/>
          </p:nvSpPr>
          <p:spPr>
            <a:xfrm>
              <a:off x="8373567" y="2086508"/>
              <a:ext cx="59830" cy="156729"/>
            </a:xfrm>
            <a:custGeom>
              <a:rect b="b" l="l" r="r" t="t"/>
              <a:pathLst>
                <a:path extrusionOk="0" h="5027" w="1919">
                  <a:moveTo>
                    <a:pt x="651" y="1"/>
                  </a:moveTo>
                  <a:cubicBezTo>
                    <a:pt x="651" y="1"/>
                    <a:pt x="382" y="18"/>
                    <a:pt x="1" y="31"/>
                  </a:cubicBezTo>
                  <a:lnTo>
                    <a:pt x="541" y="1390"/>
                  </a:lnTo>
                  <a:lnTo>
                    <a:pt x="1158" y="4230"/>
                  </a:lnTo>
                  <a:cubicBezTo>
                    <a:pt x="1221" y="4514"/>
                    <a:pt x="1085" y="4785"/>
                    <a:pt x="853" y="4917"/>
                  </a:cubicBezTo>
                  <a:cubicBezTo>
                    <a:pt x="958" y="4988"/>
                    <a:pt x="1080" y="5027"/>
                    <a:pt x="1212" y="5027"/>
                  </a:cubicBezTo>
                  <a:cubicBezTo>
                    <a:pt x="1214" y="5027"/>
                    <a:pt x="1215" y="5027"/>
                    <a:pt x="1217" y="5027"/>
                  </a:cubicBezTo>
                  <a:cubicBezTo>
                    <a:pt x="1619" y="5027"/>
                    <a:pt x="1919" y="4652"/>
                    <a:pt x="1832" y="4258"/>
                  </a:cubicBezTo>
                  <a:lnTo>
                    <a:pt x="1213" y="1417"/>
                  </a:lnTo>
                  <a:lnTo>
                    <a:pt x="65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2" name="Google Shape;152;p28"/>
            <p:cNvSpPr/>
            <p:nvPr/>
          </p:nvSpPr>
          <p:spPr>
            <a:xfrm>
              <a:off x="8322371" y="2057200"/>
              <a:ext cx="130758" cy="72519"/>
            </a:xfrm>
            <a:custGeom>
              <a:rect b="b" l="l" r="r" t="t"/>
              <a:pathLst>
                <a:path extrusionOk="0" h="2326" w="4194">
                  <a:moveTo>
                    <a:pt x="887" y="1"/>
                  </a:moveTo>
                  <a:cubicBezTo>
                    <a:pt x="375" y="1"/>
                    <a:pt x="0" y="482"/>
                    <a:pt x="128" y="978"/>
                  </a:cubicBezTo>
                  <a:lnTo>
                    <a:pt x="207" y="1410"/>
                  </a:lnTo>
                  <a:cubicBezTo>
                    <a:pt x="344" y="1948"/>
                    <a:pt x="829" y="2325"/>
                    <a:pt x="1385" y="2325"/>
                  </a:cubicBezTo>
                  <a:lnTo>
                    <a:pt x="2809" y="2325"/>
                  </a:lnTo>
                  <a:cubicBezTo>
                    <a:pt x="3363" y="2325"/>
                    <a:pt x="3850" y="1948"/>
                    <a:pt x="3987" y="1410"/>
                  </a:cubicBezTo>
                  <a:lnTo>
                    <a:pt x="4068" y="978"/>
                  </a:lnTo>
                  <a:cubicBezTo>
                    <a:pt x="4194" y="482"/>
                    <a:pt x="3821" y="1"/>
                    <a:pt x="33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3" name="Google Shape;153;p28"/>
            <p:cNvSpPr/>
            <p:nvPr/>
          </p:nvSpPr>
          <p:spPr>
            <a:xfrm>
              <a:off x="8330478" y="2057481"/>
              <a:ext cx="122309" cy="72238"/>
            </a:xfrm>
            <a:custGeom>
              <a:rect b="b" l="l" r="r" t="t"/>
              <a:pathLst>
                <a:path extrusionOk="0" h="2317" w="3923">
                  <a:moveTo>
                    <a:pt x="3164" y="1"/>
                  </a:moveTo>
                  <a:lnTo>
                    <a:pt x="3164" y="1"/>
                  </a:lnTo>
                  <a:cubicBezTo>
                    <a:pt x="3178" y="100"/>
                    <a:pt x="3174" y="204"/>
                    <a:pt x="3146" y="310"/>
                  </a:cubicBezTo>
                  <a:lnTo>
                    <a:pt x="3067" y="742"/>
                  </a:lnTo>
                  <a:cubicBezTo>
                    <a:pt x="2929" y="1280"/>
                    <a:pt x="2445" y="1657"/>
                    <a:pt x="1889" y="1657"/>
                  </a:cubicBezTo>
                  <a:lnTo>
                    <a:pt x="465" y="1657"/>
                  </a:lnTo>
                  <a:cubicBezTo>
                    <a:pt x="303" y="1657"/>
                    <a:pt x="145" y="1625"/>
                    <a:pt x="1" y="1565"/>
                  </a:cubicBezTo>
                  <a:lnTo>
                    <a:pt x="1" y="1565"/>
                  </a:lnTo>
                  <a:cubicBezTo>
                    <a:pt x="187" y="2016"/>
                    <a:pt x="627" y="2316"/>
                    <a:pt x="1125" y="2316"/>
                  </a:cubicBezTo>
                  <a:lnTo>
                    <a:pt x="2549" y="2316"/>
                  </a:lnTo>
                  <a:cubicBezTo>
                    <a:pt x="3106" y="2316"/>
                    <a:pt x="3590" y="1939"/>
                    <a:pt x="3727" y="1401"/>
                  </a:cubicBezTo>
                  <a:lnTo>
                    <a:pt x="3808" y="969"/>
                  </a:lnTo>
                  <a:cubicBezTo>
                    <a:pt x="3922" y="512"/>
                    <a:pt x="3613" y="67"/>
                    <a:pt x="31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4" name="Google Shape;154;p28"/>
            <p:cNvSpPr/>
            <p:nvPr/>
          </p:nvSpPr>
          <p:spPr>
            <a:xfrm>
              <a:off x="8274606" y="1845155"/>
              <a:ext cx="127079" cy="79659"/>
            </a:xfrm>
            <a:custGeom>
              <a:rect b="b" l="l" r="r" t="t"/>
              <a:pathLst>
                <a:path extrusionOk="0" h="2555" w="4076">
                  <a:moveTo>
                    <a:pt x="895" y="0"/>
                  </a:moveTo>
                  <a:cubicBezTo>
                    <a:pt x="648" y="0"/>
                    <a:pt x="398" y="52"/>
                    <a:pt x="161" y="162"/>
                  </a:cubicBezTo>
                  <a:cubicBezTo>
                    <a:pt x="49" y="216"/>
                    <a:pt x="0" y="349"/>
                    <a:pt x="52" y="462"/>
                  </a:cubicBezTo>
                  <a:cubicBezTo>
                    <a:pt x="91" y="543"/>
                    <a:pt x="172" y="591"/>
                    <a:pt x="257" y="591"/>
                  </a:cubicBezTo>
                  <a:cubicBezTo>
                    <a:pt x="289" y="591"/>
                    <a:pt x="321" y="584"/>
                    <a:pt x="351" y="570"/>
                  </a:cubicBezTo>
                  <a:cubicBezTo>
                    <a:pt x="528" y="487"/>
                    <a:pt x="714" y="448"/>
                    <a:pt x="898" y="448"/>
                  </a:cubicBezTo>
                  <a:cubicBezTo>
                    <a:pt x="1345" y="448"/>
                    <a:pt x="1775" y="681"/>
                    <a:pt x="2014" y="1083"/>
                  </a:cubicBezTo>
                  <a:cubicBezTo>
                    <a:pt x="1690" y="1437"/>
                    <a:pt x="1590" y="1965"/>
                    <a:pt x="1806" y="2425"/>
                  </a:cubicBezTo>
                  <a:cubicBezTo>
                    <a:pt x="1843" y="2507"/>
                    <a:pt x="1924" y="2555"/>
                    <a:pt x="2009" y="2555"/>
                  </a:cubicBezTo>
                  <a:cubicBezTo>
                    <a:pt x="2043" y="2555"/>
                    <a:pt x="2073" y="2548"/>
                    <a:pt x="2103" y="2533"/>
                  </a:cubicBezTo>
                  <a:cubicBezTo>
                    <a:pt x="2216" y="2481"/>
                    <a:pt x="2264" y="2348"/>
                    <a:pt x="2212" y="2235"/>
                  </a:cubicBezTo>
                  <a:cubicBezTo>
                    <a:pt x="2033" y="1849"/>
                    <a:pt x="2202" y="1388"/>
                    <a:pt x="2588" y="1208"/>
                  </a:cubicBezTo>
                  <a:cubicBezTo>
                    <a:pt x="2693" y="1159"/>
                    <a:pt x="2804" y="1136"/>
                    <a:pt x="2913" y="1136"/>
                  </a:cubicBezTo>
                  <a:cubicBezTo>
                    <a:pt x="3204" y="1136"/>
                    <a:pt x="3484" y="1301"/>
                    <a:pt x="3615" y="1583"/>
                  </a:cubicBezTo>
                  <a:cubicBezTo>
                    <a:pt x="3654" y="1665"/>
                    <a:pt x="3736" y="1713"/>
                    <a:pt x="3820" y="1713"/>
                  </a:cubicBezTo>
                  <a:cubicBezTo>
                    <a:pt x="3852" y="1713"/>
                    <a:pt x="3884" y="1706"/>
                    <a:pt x="3915" y="1692"/>
                  </a:cubicBezTo>
                  <a:cubicBezTo>
                    <a:pt x="4026" y="1640"/>
                    <a:pt x="4075" y="1505"/>
                    <a:pt x="4023" y="1394"/>
                  </a:cubicBezTo>
                  <a:cubicBezTo>
                    <a:pt x="3816" y="949"/>
                    <a:pt x="3375" y="687"/>
                    <a:pt x="2914" y="687"/>
                  </a:cubicBezTo>
                  <a:cubicBezTo>
                    <a:pt x="2741" y="687"/>
                    <a:pt x="2565" y="723"/>
                    <a:pt x="2398" y="801"/>
                  </a:cubicBezTo>
                  <a:cubicBezTo>
                    <a:pt x="2390" y="804"/>
                    <a:pt x="2382" y="810"/>
                    <a:pt x="2372" y="813"/>
                  </a:cubicBezTo>
                  <a:cubicBezTo>
                    <a:pt x="2048" y="297"/>
                    <a:pt x="1482" y="0"/>
                    <a:pt x="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5" name="Google Shape;155;p28"/>
            <p:cNvSpPr/>
            <p:nvPr/>
          </p:nvSpPr>
          <p:spPr>
            <a:xfrm>
              <a:off x="8113662" y="1906577"/>
              <a:ext cx="104632" cy="62417"/>
            </a:xfrm>
            <a:custGeom>
              <a:rect b="b" l="l" r="r" t="t"/>
              <a:pathLst>
                <a:path extrusionOk="0" h="2002" w="3356">
                  <a:moveTo>
                    <a:pt x="2618" y="0"/>
                  </a:moveTo>
                  <a:cubicBezTo>
                    <a:pt x="2457" y="0"/>
                    <a:pt x="2296" y="29"/>
                    <a:pt x="2141" y="86"/>
                  </a:cubicBezTo>
                  <a:cubicBezTo>
                    <a:pt x="1816" y="208"/>
                    <a:pt x="1554" y="440"/>
                    <a:pt x="1396" y="747"/>
                  </a:cubicBezTo>
                  <a:cubicBezTo>
                    <a:pt x="1234" y="698"/>
                    <a:pt x="1065" y="673"/>
                    <a:pt x="893" y="673"/>
                  </a:cubicBezTo>
                  <a:cubicBezTo>
                    <a:pt x="648" y="673"/>
                    <a:pt x="398" y="725"/>
                    <a:pt x="160" y="835"/>
                  </a:cubicBezTo>
                  <a:cubicBezTo>
                    <a:pt x="49" y="887"/>
                    <a:pt x="0" y="1021"/>
                    <a:pt x="52" y="1133"/>
                  </a:cubicBezTo>
                  <a:cubicBezTo>
                    <a:pt x="90" y="1215"/>
                    <a:pt x="171" y="1262"/>
                    <a:pt x="255" y="1262"/>
                  </a:cubicBezTo>
                  <a:cubicBezTo>
                    <a:pt x="287" y="1262"/>
                    <a:pt x="319" y="1255"/>
                    <a:pt x="350" y="1241"/>
                  </a:cubicBezTo>
                  <a:cubicBezTo>
                    <a:pt x="526" y="1159"/>
                    <a:pt x="711" y="1120"/>
                    <a:pt x="894" y="1120"/>
                  </a:cubicBezTo>
                  <a:cubicBezTo>
                    <a:pt x="1384" y="1120"/>
                    <a:pt x="1854" y="1400"/>
                    <a:pt x="2074" y="1871"/>
                  </a:cubicBezTo>
                  <a:cubicBezTo>
                    <a:pt x="2112" y="1954"/>
                    <a:pt x="2193" y="2002"/>
                    <a:pt x="2278" y="2002"/>
                  </a:cubicBezTo>
                  <a:cubicBezTo>
                    <a:pt x="2310" y="2002"/>
                    <a:pt x="2342" y="1994"/>
                    <a:pt x="2372" y="1980"/>
                  </a:cubicBezTo>
                  <a:cubicBezTo>
                    <a:pt x="2485" y="1928"/>
                    <a:pt x="2533" y="1795"/>
                    <a:pt x="2481" y="1682"/>
                  </a:cubicBezTo>
                  <a:cubicBezTo>
                    <a:pt x="2330" y="1358"/>
                    <a:pt x="2092" y="1102"/>
                    <a:pt x="1807" y="929"/>
                  </a:cubicBezTo>
                  <a:cubicBezTo>
                    <a:pt x="1915" y="735"/>
                    <a:pt x="2087" y="585"/>
                    <a:pt x="2297" y="508"/>
                  </a:cubicBezTo>
                  <a:cubicBezTo>
                    <a:pt x="2402" y="469"/>
                    <a:pt x="2511" y="450"/>
                    <a:pt x="2620" y="450"/>
                  </a:cubicBezTo>
                  <a:cubicBezTo>
                    <a:pt x="2751" y="450"/>
                    <a:pt x="2883" y="478"/>
                    <a:pt x="3005" y="534"/>
                  </a:cubicBezTo>
                  <a:cubicBezTo>
                    <a:pt x="3036" y="549"/>
                    <a:pt x="3068" y="556"/>
                    <a:pt x="3099" y="556"/>
                  </a:cubicBezTo>
                  <a:cubicBezTo>
                    <a:pt x="3184" y="556"/>
                    <a:pt x="3265" y="507"/>
                    <a:pt x="3303" y="424"/>
                  </a:cubicBezTo>
                  <a:cubicBezTo>
                    <a:pt x="3355" y="313"/>
                    <a:pt x="3305" y="179"/>
                    <a:pt x="3193" y="127"/>
                  </a:cubicBezTo>
                  <a:cubicBezTo>
                    <a:pt x="3009" y="43"/>
                    <a:pt x="2814" y="0"/>
                    <a:pt x="26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6" name="Google Shape;156;p28"/>
            <p:cNvSpPr/>
            <p:nvPr/>
          </p:nvSpPr>
          <p:spPr>
            <a:xfrm>
              <a:off x="8325084" y="1973361"/>
              <a:ext cx="66003" cy="28995"/>
            </a:xfrm>
            <a:custGeom>
              <a:rect b="b" l="l" r="r" t="t"/>
              <a:pathLst>
                <a:path extrusionOk="0" h="930" w="2117">
                  <a:moveTo>
                    <a:pt x="926" y="0"/>
                  </a:moveTo>
                  <a:cubicBezTo>
                    <a:pt x="640" y="0"/>
                    <a:pt x="363" y="89"/>
                    <a:pt x="124" y="260"/>
                  </a:cubicBezTo>
                  <a:cubicBezTo>
                    <a:pt x="23" y="332"/>
                    <a:pt x="0" y="472"/>
                    <a:pt x="72" y="572"/>
                  </a:cubicBezTo>
                  <a:cubicBezTo>
                    <a:pt x="116" y="633"/>
                    <a:pt x="185" y="665"/>
                    <a:pt x="254" y="665"/>
                  </a:cubicBezTo>
                  <a:cubicBezTo>
                    <a:pt x="300" y="665"/>
                    <a:pt x="346" y="651"/>
                    <a:pt x="385" y="623"/>
                  </a:cubicBezTo>
                  <a:cubicBezTo>
                    <a:pt x="543" y="509"/>
                    <a:pt x="729" y="449"/>
                    <a:pt x="920" y="449"/>
                  </a:cubicBezTo>
                  <a:cubicBezTo>
                    <a:pt x="971" y="449"/>
                    <a:pt x="1024" y="453"/>
                    <a:pt x="1076" y="462"/>
                  </a:cubicBezTo>
                  <a:cubicBezTo>
                    <a:pt x="1320" y="501"/>
                    <a:pt x="1534" y="636"/>
                    <a:pt x="1678" y="835"/>
                  </a:cubicBezTo>
                  <a:cubicBezTo>
                    <a:pt x="1722" y="897"/>
                    <a:pt x="1791" y="929"/>
                    <a:pt x="1862" y="929"/>
                  </a:cubicBezTo>
                  <a:cubicBezTo>
                    <a:pt x="1907" y="929"/>
                    <a:pt x="1952" y="915"/>
                    <a:pt x="1992" y="889"/>
                  </a:cubicBezTo>
                  <a:cubicBezTo>
                    <a:pt x="2093" y="816"/>
                    <a:pt x="2116" y="675"/>
                    <a:pt x="2044" y="575"/>
                  </a:cubicBezTo>
                  <a:cubicBezTo>
                    <a:pt x="1830" y="276"/>
                    <a:pt x="1515" y="76"/>
                    <a:pt x="1151" y="19"/>
                  </a:cubicBezTo>
                  <a:cubicBezTo>
                    <a:pt x="1076" y="6"/>
                    <a:pt x="1001" y="0"/>
                    <a:pt x="9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7" name="Google Shape;157;p28"/>
            <p:cNvSpPr/>
            <p:nvPr/>
          </p:nvSpPr>
          <p:spPr>
            <a:xfrm>
              <a:off x="8245423" y="2053241"/>
              <a:ext cx="65940" cy="29743"/>
            </a:xfrm>
            <a:custGeom>
              <a:rect b="b" l="l" r="r" t="t"/>
              <a:pathLst>
                <a:path extrusionOk="0" h="954" w="2115">
                  <a:moveTo>
                    <a:pt x="1211" y="1"/>
                  </a:moveTo>
                  <a:cubicBezTo>
                    <a:pt x="1125" y="1"/>
                    <a:pt x="1038" y="9"/>
                    <a:pt x="952" y="25"/>
                  </a:cubicBezTo>
                  <a:cubicBezTo>
                    <a:pt x="591" y="93"/>
                    <a:pt x="278" y="297"/>
                    <a:pt x="70" y="601"/>
                  </a:cubicBezTo>
                  <a:cubicBezTo>
                    <a:pt x="1" y="705"/>
                    <a:pt x="27" y="843"/>
                    <a:pt x="131" y="914"/>
                  </a:cubicBezTo>
                  <a:cubicBezTo>
                    <a:pt x="170" y="940"/>
                    <a:pt x="213" y="953"/>
                    <a:pt x="257" y="953"/>
                  </a:cubicBezTo>
                  <a:cubicBezTo>
                    <a:pt x="328" y="953"/>
                    <a:pt x="399" y="919"/>
                    <a:pt x="443" y="854"/>
                  </a:cubicBezTo>
                  <a:cubicBezTo>
                    <a:pt x="582" y="650"/>
                    <a:pt x="793" y="512"/>
                    <a:pt x="1037" y="466"/>
                  </a:cubicBezTo>
                  <a:cubicBezTo>
                    <a:pt x="1096" y="455"/>
                    <a:pt x="1155" y="450"/>
                    <a:pt x="1213" y="450"/>
                  </a:cubicBezTo>
                  <a:cubicBezTo>
                    <a:pt x="1397" y="450"/>
                    <a:pt x="1576" y="505"/>
                    <a:pt x="1731" y="612"/>
                  </a:cubicBezTo>
                  <a:cubicBezTo>
                    <a:pt x="1770" y="638"/>
                    <a:pt x="1813" y="651"/>
                    <a:pt x="1857" y="651"/>
                  </a:cubicBezTo>
                  <a:cubicBezTo>
                    <a:pt x="1883" y="651"/>
                    <a:pt x="1910" y="646"/>
                    <a:pt x="1935" y="637"/>
                  </a:cubicBezTo>
                  <a:cubicBezTo>
                    <a:pt x="1978" y="621"/>
                    <a:pt x="2016" y="593"/>
                    <a:pt x="2043" y="553"/>
                  </a:cubicBezTo>
                  <a:cubicBezTo>
                    <a:pt x="2114" y="449"/>
                    <a:pt x="2087" y="310"/>
                    <a:pt x="1984" y="239"/>
                  </a:cubicBezTo>
                  <a:cubicBezTo>
                    <a:pt x="1753" y="83"/>
                    <a:pt x="1485" y="1"/>
                    <a:pt x="12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8" name="Google Shape;158;p28"/>
            <p:cNvSpPr/>
            <p:nvPr/>
          </p:nvSpPr>
          <p:spPr>
            <a:xfrm>
              <a:off x="8228431" y="1939502"/>
              <a:ext cx="56338" cy="44085"/>
            </a:xfrm>
            <a:custGeom>
              <a:rect b="b" l="l" r="r" t="t"/>
              <a:pathLst>
                <a:path extrusionOk="0" h="1414" w="1807">
                  <a:moveTo>
                    <a:pt x="1566" y="0"/>
                  </a:moveTo>
                  <a:cubicBezTo>
                    <a:pt x="1457" y="0"/>
                    <a:pt x="1362" y="79"/>
                    <a:pt x="1344" y="187"/>
                  </a:cubicBezTo>
                  <a:cubicBezTo>
                    <a:pt x="1305" y="431"/>
                    <a:pt x="1170" y="646"/>
                    <a:pt x="969" y="791"/>
                  </a:cubicBezTo>
                  <a:cubicBezTo>
                    <a:pt x="812" y="905"/>
                    <a:pt x="625" y="965"/>
                    <a:pt x="432" y="965"/>
                  </a:cubicBezTo>
                  <a:cubicBezTo>
                    <a:pt x="382" y="965"/>
                    <a:pt x="331" y="961"/>
                    <a:pt x="280" y="953"/>
                  </a:cubicBezTo>
                  <a:cubicBezTo>
                    <a:pt x="268" y="951"/>
                    <a:pt x="256" y="950"/>
                    <a:pt x="245" y="950"/>
                  </a:cubicBezTo>
                  <a:cubicBezTo>
                    <a:pt x="136" y="950"/>
                    <a:pt x="39" y="1028"/>
                    <a:pt x="21" y="1138"/>
                  </a:cubicBezTo>
                  <a:cubicBezTo>
                    <a:pt x="1" y="1261"/>
                    <a:pt x="85" y="1376"/>
                    <a:pt x="206" y="1397"/>
                  </a:cubicBezTo>
                  <a:cubicBezTo>
                    <a:pt x="281" y="1408"/>
                    <a:pt x="358" y="1414"/>
                    <a:pt x="432" y="1414"/>
                  </a:cubicBezTo>
                  <a:cubicBezTo>
                    <a:pt x="716" y="1414"/>
                    <a:pt x="995" y="1326"/>
                    <a:pt x="1230" y="1155"/>
                  </a:cubicBezTo>
                  <a:cubicBezTo>
                    <a:pt x="1529" y="940"/>
                    <a:pt x="1725" y="625"/>
                    <a:pt x="1785" y="262"/>
                  </a:cubicBezTo>
                  <a:cubicBezTo>
                    <a:pt x="1806" y="139"/>
                    <a:pt x="1724" y="23"/>
                    <a:pt x="1603" y="3"/>
                  </a:cubicBezTo>
                  <a:cubicBezTo>
                    <a:pt x="1590" y="1"/>
                    <a:pt x="1578" y="0"/>
                    <a:pt x="15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9" name="Google Shape;159;p28"/>
            <p:cNvSpPr/>
            <p:nvPr/>
          </p:nvSpPr>
          <p:spPr>
            <a:xfrm>
              <a:off x="8140725" y="2008874"/>
              <a:ext cx="19455" cy="41684"/>
            </a:xfrm>
            <a:custGeom>
              <a:rect b="b" l="l" r="r" t="t"/>
              <a:pathLst>
                <a:path extrusionOk="0" h="1337" w="624">
                  <a:moveTo>
                    <a:pt x="322" y="1"/>
                  </a:moveTo>
                  <a:cubicBezTo>
                    <a:pt x="227" y="1"/>
                    <a:pt x="138" y="61"/>
                    <a:pt x="108" y="156"/>
                  </a:cubicBezTo>
                  <a:cubicBezTo>
                    <a:pt x="1" y="490"/>
                    <a:pt x="132" y="1058"/>
                    <a:pt x="160" y="1168"/>
                  </a:cubicBezTo>
                  <a:cubicBezTo>
                    <a:pt x="186" y="1269"/>
                    <a:pt x="275" y="1337"/>
                    <a:pt x="377" y="1337"/>
                  </a:cubicBezTo>
                  <a:cubicBezTo>
                    <a:pt x="395" y="1337"/>
                    <a:pt x="413" y="1336"/>
                    <a:pt x="432" y="1333"/>
                  </a:cubicBezTo>
                  <a:cubicBezTo>
                    <a:pt x="550" y="1301"/>
                    <a:pt x="624" y="1181"/>
                    <a:pt x="593" y="1059"/>
                  </a:cubicBezTo>
                  <a:cubicBezTo>
                    <a:pt x="540" y="835"/>
                    <a:pt x="484" y="449"/>
                    <a:pt x="534" y="293"/>
                  </a:cubicBezTo>
                  <a:cubicBezTo>
                    <a:pt x="572" y="176"/>
                    <a:pt x="507" y="49"/>
                    <a:pt x="390" y="11"/>
                  </a:cubicBezTo>
                  <a:cubicBezTo>
                    <a:pt x="367" y="4"/>
                    <a:pt x="344" y="1"/>
                    <a:pt x="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0" name="Google Shape;160;p28"/>
            <p:cNvSpPr/>
            <p:nvPr/>
          </p:nvSpPr>
          <p:spPr>
            <a:xfrm>
              <a:off x="8201773" y="1789065"/>
              <a:ext cx="24163" cy="32643"/>
            </a:xfrm>
            <a:custGeom>
              <a:rect b="b" l="l" r="r" t="t"/>
              <a:pathLst>
                <a:path extrusionOk="0" h="1047" w="775">
                  <a:moveTo>
                    <a:pt x="528" y="1"/>
                  </a:moveTo>
                  <a:cubicBezTo>
                    <a:pt x="471" y="1"/>
                    <a:pt x="414" y="22"/>
                    <a:pt x="370" y="65"/>
                  </a:cubicBezTo>
                  <a:cubicBezTo>
                    <a:pt x="333" y="102"/>
                    <a:pt x="0" y="439"/>
                    <a:pt x="0" y="822"/>
                  </a:cubicBezTo>
                  <a:cubicBezTo>
                    <a:pt x="0" y="945"/>
                    <a:pt x="100" y="1046"/>
                    <a:pt x="224" y="1046"/>
                  </a:cubicBezTo>
                  <a:cubicBezTo>
                    <a:pt x="348" y="1046"/>
                    <a:pt x="450" y="945"/>
                    <a:pt x="448" y="822"/>
                  </a:cubicBezTo>
                  <a:cubicBezTo>
                    <a:pt x="448" y="656"/>
                    <a:pt x="623" y="447"/>
                    <a:pt x="685" y="384"/>
                  </a:cubicBezTo>
                  <a:cubicBezTo>
                    <a:pt x="773" y="298"/>
                    <a:pt x="775" y="157"/>
                    <a:pt x="688" y="68"/>
                  </a:cubicBezTo>
                  <a:cubicBezTo>
                    <a:pt x="644" y="23"/>
                    <a:pt x="586" y="1"/>
                    <a:pt x="5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1" name="Google Shape;161;p28"/>
            <p:cNvSpPr/>
            <p:nvPr/>
          </p:nvSpPr>
          <p:spPr>
            <a:xfrm>
              <a:off x="8177298" y="1812137"/>
              <a:ext cx="62885" cy="24443"/>
            </a:xfrm>
            <a:custGeom>
              <a:rect b="b" l="l" r="r" t="t"/>
              <a:pathLst>
                <a:path extrusionOk="0" h="784" w="2017">
                  <a:moveTo>
                    <a:pt x="1039" y="0"/>
                  </a:moveTo>
                  <a:cubicBezTo>
                    <a:pt x="896" y="0"/>
                    <a:pt x="765" y="27"/>
                    <a:pt x="654" y="64"/>
                  </a:cubicBezTo>
                  <a:cubicBezTo>
                    <a:pt x="321" y="172"/>
                    <a:pt x="98" y="389"/>
                    <a:pt x="90" y="398"/>
                  </a:cubicBezTo>
                  <a:cubicBezTo>
                    <a:pt x="3" y="484"/>
                    <a:pt x="0" y="627"/>
                    <a:pt x="87" y="716"/>
                  </a:cubicBezTo>
                  <a:cubicBezTo>
                    <a:pt x="131" y="760"/>
                    <a:pt x="190" y="782"/>
                    <a:pt x="248" y="782"/>
                  </a:cubicBezTo>
                  <a:cubicBezTo>
                    <a:pt x="305" y="782"/>
                    <a:pt x="362" y="761"/>
                    <a:pt x="405" y="718"/>
                  </a:cubicBezTo>
                  <a:cubicBezTo>
                    <a:pt x="422" y="702"/>
                    <a:pt x="683" y="451"/>
                    <a:pt x="1029" y="451"/>
                  </a:cubicBezTo>
                  <a:cubicBezTo>
                    <a:pt x="1208" y="451"/>
                    <a:pt x="1409" y="518"/>
                    <a:pt x="1612" y="718"/>
                  </a:cubicBezTo>
                  <a:cubicBezTo>
                    <a:pt x="1655" y="762"/>
                    <a:pt x="1713" y="783"/>
                    <a:pt x="1770" y="783"/>
                  </a:cubicBezTo>
                  <a:cubicBezTo>
                    <a:pt x="1829" y="783"/>
                    <a:pt x="1887" y="762"/>
                    <a:pt x="1929" y="716"/>
                  </a:cubicBezTo>
                  <a:cubicBezTo>
                    <a:pt x="2017" y="627"/>
                    <a:pt x="2015" y="484"/>
                    <a:pt x="1927" y="398"/>
                  </a:cubicBezTo>
                  <a:cubicBezTo>
                    <a:pt x="1618" y="94"/>
                    <a:pt x="1307" y="0"/>
                    <a:pt x="10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2" name="Google Shape;162;p28"/>
            <p:cNvSpPr/>
            <p:nvPr/>
          </p:nvSpPr>
          <p:spPr>
            <a:xfrm>
              <a:off x="8461490" y="1966346"/>
              <a:ext cx="34482" cy="47234"/>
            </a:xfrm>
            <a:custGeom>
              <a:rect b="b" l="l" r="r" t="t"/>
              <a:pathLst>
                <a:path extrusionOk="0" h="1515" w="1106">
                  <a:moveTo>
                    <a:pt x="251" y="0"/>
                  </a:moveTo>
                  <a:cubicBezTo>
                    <a:pt x="189" y="0"/>
                    <a:pt x="127" y="26"/>
                    <a:pt x="83" y="77"/>
                  </a:cubicBezTo>
                  <a:cubicBezTo>
                    <a:pt x="1" y="171"/>
                    <a:pt x="11" y="313"/>
                    <a:pt x="105" y="394"/>
                  </a:cubicBezTo>
                  <a:cubicBezTo>
                    <a:pt x="595" y="820"/>
                    <a:pt x="647" y="1286"/>
                    <a:pt x="648" y="1310"/>
                  </a:cubicBezTo>
                  <a:cubicBezTo>
                    <a:pt x="660" y="1426"/>
                    <a:pt x="757" y="1514"/>
                    <a:pt x="873" y="1514"/>
                  </a:cubicBezTo>
                  <a:lnTo>
                    <a:pt x="888" y="1514"/>
                  </a:lnTo>
                  <a:cubicBezTo>
                    <a:pt x="1013" y="1504"/>
                    <a:pt x="1105" y="1396"/>
                    <a:pt x="1095" y="1273"/>
                  </a:cubicBezTo>
                  <a:cubicBezTo>
                    <a:pt x="1092" y="1247"/>
                    <a:pt x="1036" y="609"/>
                    <a:pt x="398" y="56"/>
                  </a:cubicBezTo>
                  <a:cubicBezTo>
                    <a:pt x="356" y="19"/>
                    <a:pt x="303" y="0"/>
                    <a:pt x="2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cxnSp>
        <p:nvCxnSpPr>
          <p:cNvPr id="426" name="Google Shape;426;p37"/>
          <p:cNvCxnSpPr>
            <a:endCxn id="427" idx="2"/>
          </p:cNvCxnSpPr>
          <p:nvPr/>
        </p:nvCxnSpPr>
        <p:spPr>
          <a:xfrm flipH="1">
            <a:off x="555525" y="961802"/>
            <a:ext cx="32100" cy="8664000"/>
          </a:xfrm>
          <a:prstGeom prst="straightConnector1">
            <a:avLst/>
          </a:prstGeom>
          <a:noFill/>
          <a:ln cap="flat" cmpd="sng" w="57150">
            <a:solidFill>
              <a:srgbClr val="B7B7B7"/>
            </a:solidFill>
            <a:prstDash val="dash"/>
            <a:round/>
            <a:headEnd len="med" w="med" type="none"/>
            <a:tailEnd len="med" w="med" type="none"/>
          </a:ln>
        </p:spPr>
      </p:cxnSp>
      <p:cxnSp>
        <p:nvCxnSpPr>
          <p:cNvPr id="428" name="Google Shape;428;p3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29" name="Google Shape;429;p37"/>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30" name="Google Shape;430;p3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431" name="Google Shape;431;p37"/>
          <p:cNvSpPr/>
          <p:nvPr/>
        </p:nvSpPr>
        <p:spPr>
          <a:xfrm>
            <a:off x="903525" y="1021125"/>
            <a:ext cx="6426600" cy="2495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latin typeface="Mada"/>
                <a:ea typeface="Mada"/>
                <a:cs typeface="Mada"/>
                <a:sym typeface="Mada"/>
              </a:rPr>
              <a:t>Repetitive Nerve stimulation (RNS)</a:t>
            </a:r>
            <a:endParaRPr b="1">
              <a:latin typeface="Mada"/>
              <a:ea typeface="Mada"/>
              <a:cs typeface="Mada"/>
              <a:sym typeface="Mada"/>
            </a:endParaRPr>
          </a:p>
          <a:p>
            <a:pPr indent="0" lvl="0" marL="0" rtl="0" algn="l">
              <a:lnSpc>
                <a:spcPct val="100000"/>
              </a:lnSpc>
              <a:spcBef>
                <a:spcPts val="0"/>
              </a:spcBef>
              <a:spcAft>
                <a:spcPts val="0"/>
              </a:spcAft>
              <a:buNone/>
            </a:pPr>
            <a:r>
              <a:t/>
            </a:r>
            <a:endParaRPr b="1">
              <a:solidFill>
                <a:srgbClr val="A64D79"/>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sensitivity of RNS for diagnosing MG reportedly ranges</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 from 53% to 100% in GMG and 10% to 48% in OMG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The nerve is electrically stimulated </a:t>
            </a:r>
            <a:r>
              <a:rPr lang="ar" sz="1200">
                <a:solidFill>
                  <a:srgbClr val="6AA84F"/>
                </a:solidFill>
                <a:latin typeface="Mada"/>
                <a:ea typeface="Mada"/>
                <a:cs typeface="Mada"/>
                <a:sym typeface="Mada"/>
              </a:rPr>
              <a:t>repetitively </a:t>
            </a:r>
            <a:r>
              <a:rPr lang="ar" sz="1200">
                <a:latin typeface="Mada"/>
                <a:ea typeface="Mada"/>
                <a:cs typeface="Mada"/>
                <a:sym typeface="Mada"/>
              </a:rPr>
              <a:t>6</a:t>
            </a: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to 10 times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at low rates (2 or 3 Hertz).</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In normal muscles, there is no change in CMAP </a:t>
            </a:r>
            <a:r>
              <a:rPr lang="ar" sz="1200">
                <a:solidFill>
                  <a:srgbClr val="999999"/>
                </a:solidFill>
                <a:latin typeface="Mada"/>
                <a:ea typeface="Mada"/>
                <a:cs typeface="Mada"/>
                <a:sym typeface="Mada"/>
              </a:rPr>
              <a:t>(compound muscle action potential)</a:t>
            </a:r>
            <a:r>
              <a:rPr lang="ar" sz="1200">
                <a:solidFill>
                  <a:schemeClr val="dk1"/>
                </a:solidFill>
                <a:latin typeface="Mada"/>
                <a:ea typeface="Mada"/>
                <a:cs typeface="Mada"/>
                <a:sym typeface="Mada"/>
              </a:rPr>
              <a:t>amplitude with repetitive nerve stimulation</a:t>
            </a:r>
            <a:r>
              <a:rPr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from the 1st to the 10th stimuli</a:t>
            </a:r>
            <a:r>
              <a:rPr lang="ar" sz="1200">
                <a:solidFill>
                  <a:srgbClr val="A64D79"/>
                </a:solidFill>
                <a:latin typeface="Mada"/>
                <a:ea typeface="Mada"/>
                <a:cs typeface="Mada"/>
                <a:sym typeface="Mada"/>
              </a:rPr>
              <a:t>.</a:t>
            </a:r>
            <a:endParaRPr sz="1200">
              <a:solidFill>
                <a:srgbClr val="A64D79"/>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In myasthenia there may be a progressive </a:t>
            </a:r>
            <a:r>
              <a:rPr b="1" lang="ar" sz="1200">
                <a:solidFill>
                  <a:schemeClr val="dk1"/>
                </a:solidFill>
                <a:latin typeface="Mada"/>
                <a:ea typeface="Mada"/>
                <a:cs typeface="Mada"/>
                <a:sym typeface="Mada"/>
              </a:rPr>
              <a:t>decline in the CMAP amplitude with the first four to five stimuli</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rgbClr val="1C4588"/>
                </a:solidFill>
                <a:highlight>
                  <a:schemeClr val="lt1"/>
                </a:highlight>
                <a:latin typeface="Mada"/>
                <a:ea typeface="Mada"/>
                <a:cs typeface="Mada"/>
                <a:sym typeface="Mada"/>
              </a:rPr>
              <a:t>Repetitive stimulation during nerve conduction studies may show a</a:t>
            </a:r>
            <a:r>
              <a:rPr b="1" lang="ar" sz="1200">
                <a:solidFill>
                  <a:srgbClr val="CC0000"/>
                </a:solidFill>
                <a:highlight>
                  <a:schemeClr val="lt1"/>
                </a:highlight>
                <a:latin typeface="Mada"/>
                <a:ea typeface="Mada"/>
                <a:cs typeface="Mada"/>
                <a:sym typeface="Mada"/>
              </a:rPr>
              <a:t> characteristic decremental response</a:t>
            </a:r>
            <a:endParaRPr sz="1200">
              <a:solidFill>
                <a:srgbClr val="1C4588"/>
              </a:solidFill>
              <a:latin typeface="Mada"/>
              <a:ea typeface="Mada"/>
              <a:cs typeface="Mada"/>
              <a:sym typeface="Mada"/>
            </a:endParaRPr>
          </a:p>
        </p:txBody>
      </p:sp>
      <p:sp>
        <p:nvSpPr>
          <p:cNvPr id="432" name="Google Shape;432;p37"/>
          <p:cNvSpPr/>
          <p:nvPr/>
        </p:nvSpPr>
        <p:spPr>
          <a:xfrm>
            <a:off x="207530" y="904838"/>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7"/>
          <p:cNvSpPr/>
          <p:nvPr/>
        </p:nvSpPr>
        <p:spPr>
          <a:xfrm>
            <a:off x="856975" y="3358075"/>
            <a:ext cx="4803000" cy="3207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solidFill>
                  <a:schemeClr val="dk1"/>
                </a:solidFill>
                <a:latin typeface="Mada"/>
                <a:ea typeface="Mada"/>
                <a:cs typeface="Mada"/>
                <a:sym typeface="Mada"/>
              </a:rPr>
              <a:t>Single Fiber Electromyography (SFEMG)</a:t>
            </a:r>
            <a:r>
              <a:rPr b="1" lang="ar">
                <a:solidFill>
                  <a:srgbClr val="A64D79"/>
                </a:solidFill>
                <a:latin typeface="Mada"/>
                <a:ea typeface="Mada"/>
                <a:cs typeface="Mada"/>
                <a:sym typeface="Mada"/>
              </a:rPr>
              <a:t> </a:t>
            </a:r>
            <a:r>
              <a:rPr b="1" lang="ar">
                <a:solidFill>
                  <a:srgbClr val="CC0000"/>
                </a:solidFill>
                <a:latin typeface="Mada"/>
                <a:ea typeface="Mada"/>
                <a:cs typeface="Mada"/>
                <a:sym typeface="Mada"/>
              </a:rPr>
              <a:t>(Most sensitive)</a:t>
            </a:r>
            <a:endParaRPr b="1">
              <a:solidFill>
                <a:srgbClr val="CC0000"/>
              </a:solidFill>
              <a:latin typeface="Mada"/>
              <a:ea typeface="Mada"/>
              <a:cs typeface="Mada"/>
              <a:sym typeface="Mada"/>
            </a:endParaRPr>
          </a:p>
          <a:p>
            <a:pPr indent="0" lvl="0" marL="457200" rtl="0" algn="l">
              <a:spcBef>
                <a:spcPts val="0"/>
              </a:spcBef>
              <a:spcAft>
                <a:spcPts val="0"/>
              </a:spcAft>
              <a:buNone/>
            </a:pPr>
            <a:r>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Decreased # of interactions between Ach and receptors &gt; takes longer to reach threshold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Single-fibre EMG of orbicularis oculi is more sensitive than repetitive stimulation and shows block and jitter.</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Time required for EPP to reach threshold varies –</a:t>
            </a:r>
            <a:r>
              <a:rPr lang="ar" sz="1200">
                <a:solidFill>
                  <a:srgbClr val="6D9EEB"/>
                </a:solidFill>
                <a:latin typeface="Mada"/>
                <a:ea typeface="Mada"/>
                <a:cs typeface="Mada"/>
                <a:sym typeface="Mada"/>
              </a:rPr>
              <a:t> </a:t>
            </a:r>
            <a:r>
              <a:rPr b="1" lang="ar" sz="1200">
                <a:solidFill>
                  <a:srgbClr val="CC0000"/>
                </a:solidFill>
                <a:latin typeface="Mada"/>
                <a:ea typeface="Mada"/>
                <a:cs typeface="Mada"/>
                <a:sym typeface="Mada"/>
              </a:rPr>
              <a:t>JITTER</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Sometimes EPP fails to reach threshold – </a:t>
            </a:r>
            <a:r>
              <a:rPr b="1" lang="ar" sz="1200">
                <a:solidFill>
                  <a:srgbClr val="CC0000"/>
                </a:solidFill>
                <a:latin typeface="Mada"/>
                <a:ea typeface="Mada"/>
                <a:cs typeface="Mada"/>
                <a:sym typeface="Mada"/>
              </a:rPr>
              <a:t>BLOCKING</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is positive in greater than 90% of those with generalized myasthenia</a:t>
            </a:r>
            <a:endParaRPr sz="1200">
              <a:solidFill>
                <a:srgbClr val="A64D79"/>
              </a:solidFill>
              <a:latin typeface="Mada"/>
              <a:ea typeface="Mada"/>
              <a:cs typeface="Mada"/>
              <a:sym typeface="Mada"/>
            </a:endParaRPr>
          </a:p>
        </p:txBody>
      </p:sp>
      <p:sp>
        <p:nvSpPr>
          <p:cNvPr id="434" name="Google Shape;434;p37"/>
          <p:cNvSpPr/>
          <p:nvPr/>
        </p:nvSpPr>
        <p:spPr>
          <a:xfrm>
            <a:off x="207530" y="3669511"/>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7"/>
          <p:cNvSpPr/>
          <p:nvPr/>
        </p:nvSpPr>
        <p:spPr>
          <a:xfrm>
            <a:off x="856975" y="6299400"/>
            <a:ext cx="3937500" cy="2938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solidFill>
                  <a:schemeClr val="dk1"/>
                </a:solidFill>
                <a:latin typeface="Mada"/>
                <a:ea typeface="Mada"/>
                <a:cs typeface="Mada"/>
                <a:sym typeface="Mada"/>
              </a:rPr>
              <a:t>CT mediastinum</a:t>
            </a:r>
            <a:endParaRPr b="1">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b="1">
              <a:solidFill>
                <a:srgbClr val="A64D79"/>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To detect common conditions associated with MG.</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 AChR antibody positive myasthenia gravis,&gt;75% of patients have thymic abnormalities.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Thymic hyperplasia is most common 85%.</a:t>
            </a:r>
            <a:endParaRPr b="1"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 </a:t>
            </a:r>
            <a:r>
              <a:rPr lang="ar" sz="1100">
                <a:solidFill>
                  <a:schemeClr val="dk1"/>
                </a:solidFill>
                <a:latin typeface="Mada"/>
                <a:ea typeface="Mada"/>
                <a:cs typeface="Mada"/>
                <a:sym typeface="Mada"/>
              </a:rPr>
              <a:t>Thymic tumors (primarily thymoma) in up to 15%.</a:t>
            </a:r>
            <a:r>
              <a:rPr lang="ar" sz="1100">
                <a:solidFill>
                  <a:srgbClr val="A64D79"/>
                </a:solidFill>
                <a:latin typeface="Mada"/>
                <a:ea typeface="Mada"/>
                <a:cs typeface="Mada"/>
                <a:sym typeface="Mada"/>
              </a:rPr>
              <a:t> </a:t>
            </a:r>
            <a:r>
              <a:rPr lang="ar" sz="1100">
                <a:solidFill>
                  <a:srgbClr val="6AA84F"/>
                </a:solidFill>
                <a:latin typeface="Mada"/>
                <a:ea typeface="Mada"/>
                <a:cs typeface="Mada"/>
                <a:sym typeface="Mada"/>
              </a:rPr>
              <a:t>usually in elderly groups although can be seen in young age group.</a:t>
            </a:r>
            <a:endParaRPr sz="1200">
              <a:solidFill>
                <a:srgbClr val="6AA84F"/>
              </a:solidFill>
              <a:highlight>
                <a:schemeClr val="lt1"/>
              </a:highlight>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ar" sz="1200">
                <a:solidFill>
                  <a:srgbClr val="CC0000"/>
                </a:solidFill>
                <a:highlight>
                  <a:schemeClr val="lt1"/>
                </a:highlight>
                <a:latin typeface="Mada"/>
                <a:ea typeface="Mada"/>
                <a:cs typeface="Mada"/>
                <a:sym typeface="Mada"/>
              </a:rPr>
              <a:t>All patients should have a thoracic CT</a:t>
            </a:r>
            <a:r>
              <a:rPr lang="ar" sz="1200">
                <a:solidFill>
                  <a:srgbClr val="1C4588"/>
                </a:solidFill>
                <a:highlight>
                  <a:schemeClr val="lt1"/>
                </a:highlight>
                <a:latin typeface="Mada"/>
                <a:ea typeface="Mada"/>
                <a:cs typeface="Mada"/>
                <a:sym typeface="Mada"/>
              </a:rPr>
              <a:t> to exclude thymoma</a:t>
            </a:r>
            <a:endParaRPr sz="1200">
              <a:solidFill>
                <a:srgbClr val="1C4588"/>
              </a:solidFill>
              <a:highlight>
                <a:schemeClr val="lt1"/>
              </a:highlight>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ar" sz="1200">
                <a:solidFill>
                  <a:srgbClr val="1C4588"/>
                </a:solidFill>
                <a:highlight>
                  <a:schemeClr val="lt1"/>
                </a:highlight>
                <a:latin typeface="Mada"/>
                <a:ea typeface="Mada"/>
                <a:cs typeface="Mada"/>
                <a:sym typeface="Mada"/>
              </a:rPr>
              <a:t>especially those </a:t>
            </a:r>
            <a:r>
              <a:rPr b="1" lang="ar" sz="1200">
                <a:solidFill>
                  <a:srgbClr val="1C4588"/>
                </a:solidFill>
                <a:highlight>
                  <a:schemeClr val="lt1"/>
                </a:highlight>
                <a:latin typeface="Mada"/>
                <a:ea typeface="Mada"/>
                <a:cs typeface="Mada"/>
                <a:sym typeface="Mada"/>
              </a:rPr>
              <a:t>without</a:t>
            </a:r>
            <a:r>
              <a:rPr lang="ar" sz="1200">
                <a:solidFill>
                  <a:srgbClr val="1C4588"/>
                </a:solidFill>
                <a:highlight>
                  <a:schemeClr val="lt1"/>
                </a:highlight>
                <a:latin typeface="Mada"/>
                <a:ea typeface="Mada"/>
                <a:cs typeface="Mada"/>
                <a:sym typeface="Mada"/>
              </a:rPr>
              <a:t> anti-acetylcholine receptor antibodies.</a:t>
            </a:r>
            <a:endParaRPr sz="1200">
              <a:solidFill>
                <a:srgbClr val="A64D79"/>
              </a:solidFill>
              <a:latin typeface="Mada"/>
              <a:ea typeface="Mada"/>
              <a:cs typeface="Mada"/>
              <a:sym typeface="Mada"/>
            </a:endParaRPr>
          </a:p>
        </p:txBody>
      </p:sp>
      <p:pic>
        <p:nvPicPr>
          <p:cNvPr id="436" name="Google Shape;436;p37"/>
          <p:cNvPicPr preferRelativeResize="0"/>
          <p:nvPr/>
        </p:nvPicPr>
        <p:blipFill>
          <a:blip r:embed="rId3">
            <a:alphaModFix/>
          </a:blip>
          <a:stretch>
            <a:fillRect/>
          </a:stretch>
        </p:blipFill>
        <p:spPr>
          <a:xfrm>
            <a:off x="4893700" y="7902025"/>
            <a:ext cx="2585575" cy="2599300"/>
          </a:xfrm>
          <a:prstGeom prst="rect">
            <a:avLst/>
          </a:prstGeom>
          <a:noFill/>
          <a:ln cap="flat" cmpd="sng" w="19050">
            <a:solidFill>
              <a:srgbClr val="CC0000"/>
            </a:solidFill>
            <a:prstDash val="solid"/>
            <a:round/>
            <a:headEnd len="sm" w="sm" type="none"/>
            <a:tailEnd len="sm" w="sm" type="none"/>
          </a:ln>
        </p:spPr>
      </p:pic>
      <p:grpSp>
        <p:nvGrpSpPr>
          <p:cNvPr id="437" name="Google Shape;437;p37"/>
          <p:cNvGrpSpPr/>
          <p:nvPr/>
        </p:nvGrpSpPr>
        <p:grpSpPr>
          <a:xfrm>
            <a:off x="5806096" y="1035525"/>
            <a:ext cx="1523979" cy="919500"/>
            <a:chOff x="5687146" y="4993125"/>
            <a:chExt cx="1523979" cy="919500"/>
          </a:xfrm>
        </p:grpSpPr>
        <p:pic>
          <p:nvPicPr>
            <p:cNvPr id="438" name="Google Shape;438;p37"/>
            <p:cNvPicPr preferRelativeResize="0"/>
            <p:nvPr/>
          </p:nvPicPr>
          <p:blipFill>
            <a:blip r:embed="rId4">
              <a:alphaModFix/>
            </a:blip>
            <a:stretch>
              <a:fillRect/>
            </a:stretch>
          </p:blipFill>
          <p:spPr>
            <a:xfrm>
              <a:off x="5687146" y="4993125"/>
              <a:ext cx="1523979" cy="919500"/>
            </a:xfrm>
            <a:prstGeom prst="rect">
              <a:avLst/>
            </a:prstGeom>
            <a:noFill/>
            <a:ln>
              <a:noFill/>
            </a:ln>
          </p:spPr>
        </p:pic>
        <p:cxnSp>
          <p:nvCxnSpPr>
            <p:cNvPr id="439" name="Google Shape;439;p37"/>
            <p:cNvCxnSpPr/>
            <p:nvPr/>
          </p:nvCxnSpPr>
          <p:spPr>
            <a:xfrm>
              <a:off x="6025300" y="5020700"/>
              <a:ext cx="594900" cy="140700"/>
            </a:xfrm>
            <a:prstGeom prst="straightConnector1">
              <a:avLst/>
            </a:prstGeom>
            <a:noFill/>
            <a:ln cap="flat" cmpd="sng" w="9525">
              <a:solidFill>
                <a:srgbClr val="6AA84F"/>
              </a:solidFill>
              <a:prstDash val="solid"/>
              <a:round/>
              <a:headEnd len="med" w="med" type="none"/>
              <a:tailEnd len="med" w="med" type="triangle"/>
            </a:ln>
          </p:spPr>
        </p:cxnSp>
      </p:grpSp>
      <p:sp>
        <p:nvSpPr>
          <p:cNvPr id="440" name="Google Shape;440;p37"/>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pic>
        <p:nvPicPr>
          <p:cNvPr id="441" name="Google Shape;441;p37"/>
          <p:cNvPicPr preferRelativeResize="0"/>
          <p:nvPr/>
        </p:nvPicPr>
        <p:blipFill>
          <a:blip r:embed="rId5">
            <a:alphaModFix/>
          </a:blip>
          <a:stretch>
            <a:fillRect/>
          </a:stretch>
        </p:blipFill>
        <p:spPr>
          <a:xfrm>
            <a:off x="311925" y="3773913"/>
            <a:ext cx="487200" cy="487200"/>
          </a:xfrm>
          <a:prstGeom prst="rect">
            <a:avLst/>
          </a:prstGeom>
          <a:noFill/>
          <a:ln>
            <a:noFill/>
          </a:ln>
        </p:spPr>
      </p:pic>
      <p:pic>
        <p:nvPicPr>
          <p:cNvPr id="442" name="Google Shape;442;p37"/>
          <p:cNvPicPr preferRelativeResize="0"/>
          <p:nvPr/>
        </p:nvPicPr>
        <p:blipFill>
          <a:blip r:embed="rId5">
            <a:alphaModFix/>
          </a:blip>
          <a:stretch>
            <a:fillRect/>
          </a:stretch>
        </p:blipFill>
        <p:spPr>
          <a:xfrm>
            <a:off x="311925" y="1009251"/>
            <a:ext cx="487200" cy="487200"/>
          </a:xfrm>
          <a:prstGeom prst="rect">
            <a:avLst/>
          </a:prstGeom>
          <a:noFill/>
          <a:ln>
            <a:noFill/>
          </a:ln>
        </p:spPr>
      </p:pic>
      <p:grpSp>
        <p:nvGrpSpPr>
          <p:cNvPr id="443" name="Google Shape;443;p37"/>
          <p:cNvGrpSpPr/>
          <p:nvPr/>
        </p:nvGrpSpPr>
        <p:grpSpPr>
          <a:xfrm>
            <a:off x="207530" y="6221413"/>
            <a:ext cx="696000" cy="696000"/>
            <a:chOff x="207530" y="5912875"/>
            <a:chExt cx="696000" cy="696000"/>
          </a:xfrm>
        </p:grpSpPr>
        <p:sp>
          <p:nvSpPr>
            <p:cNvPr id="444" name="Google Shape;444;p37"/>
            <p:cNvSpPr/>
            <p:nvPr/>
          </p:nvSpPr>
          <p:spPr>
            <a:xfrm>
              <a:off x="207530" y="5912875"/>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5" name="Google Shape;445;p37"/>
            <p:cNvPicPr preferRelativeResize="0"/>
            <p:nvPr/>
          </p:nvPicPr>
          <p:blipFill>
            <a:blip r:embed="rId6">
              <a:alphaModFix/>
            </a:blip>
            <a:stretch>
              <a:fillRect/>
            </a:stretch>
          </p:blipFill>
          <p:spPr>
            <a:xfrm>
              <a:off x="311925" y="6039263"/>
              <a:ext cx="487200" cy="443225"/>
            </a:xfrm>
            <a:prstGeom prst="rect">
              <a:avLst/>
            </a:prstGeom>
            <a:noFill/>
            <a:ln>
              <a:noFill/>
            </a:ln>
          </p:spPr>
        </p:pic>
      </p:grpSp>
      <p:grpSp>
        <p:nvGrpSpPr>
          <p:cNvPr id="446" name="Google Shape;446;p37"/>
          <p:cNvGrpSpPr/>
          <p:nvPr/>
        </p:nvGrpSpPr>
        <p:grpSpPr>
          <a:xfrm>
            <a:off x="207530" y="8996688"/>
            <a:ext cx="4802945" cy="1243388"/>
            <a:chOff x="207530" y="7725563"/>
            <a:chExt cx="4802945" cy="1243388"/>
          </a:xfrm>
        </p:grpSpPr>
        <p:sp>
          <p:nvSpPr>
            <p:cNvPr id="447" name="Google Shape;447;p37"/>
            <p:cNvSpPr/>
            <p:nvPr/>
          </p:nvSpPr>
          <p:spPr>
            <a:xfrm>
              <a:off x="856975" y="7796850"/>
              <a:ext cx="4153500" cy="1172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solidFill>
                    <a:schemeClr val="dk1"/>
                  </a:solidFill>
                  <a:latin typeface="Mada"/>
                  <a:ea typeface="Mada"/>
                  <a:cs typeface="Mada"/>
                  <a:sym typeface="Mada"/>
                </a:rPr>
                <a:t>Autoimmune disorders</a:t>
              </a:r>
              <a:endParaRPr b="1">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Autoimmune thyroid disease is common (3-8%) in patients with myasthenia.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Screening for thyroid abnormalities should also be part of the initial evaluation.</a:t>
              </a:r>
              <a:endParaRPr sz="1200">
                <a:solidFill>
                  <a:schemeClr val="dk1"/>
                </a:solidFill>
                <a:latin typeface="Mada"/>
                <a:ea typeface="Mada"/>
                <a:cs typeface="Mada"/>
                <a:sym typeface="Mada"/>
              </a:endParaRPr>
            </a:p>
          </p:txBody>
        </p:sp>
        <p:sp>
          <p:nvSpPr>
            <p:cNvPr id="448" name="Google Shape;448;p37"/>
            <p:cNvSpPr/>
            <p:nvPr/>
          </p:nvSpPr>
          <p:spPr>
            <a:xfrm>
              <a:off x="207530" y="7725563"/>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7" name="Google Shape;427;p37"/>
            <p:cNvPicPr preferRelativeResize="0"/>
            <p:nvPr/>
          </p:nvPicPr>
          <p:blipFill>
            <a:blip r:embed="rId7">
              <a:alphaModFix/>
            </a:blip>
            <a:stretch>
              <a:fillRect/>
            </a:stretch>
          </p:blipFill>
          <p:spPr>
            <a:xfrm>
              <a:off x="274425" y="7792476"/>
              <a:ext cx="562200" cy="562200"/>
            </a:xfrm>
            <a:prstGeom prst="rect">
              <a:avLst/>
            </a:prstGeom>
            <a:noFill/>
            <a:ln>
              <a:noFill/>
            </a:ln>
          </p:spPr>
        </p:pic>
      </p:grpSp>
      <p:pic>
        <p:nvPicPr>
          <p:cNvPr id="449" name="Google Shape;449;p37"/>
          <p:cNvPicPr preferRelativeResize="0"/>
          <p:nvPr/>
        </p:nvPicPr>
        <p:blipFill>
          <a:blip r:embed="rId8">
            <a:alphaModFix/>
          </a:blip>
          <a:stretch>
            <a:fillRect/>
          </a:stretch>
        </p:blipFill>
        <p:spPr>
          <a:xfrm>
            <a:off x="5584750" y="5554927"/>
            <a:ext cx="1745324" cy="2118677"/>
          </a:xfrm>
          <a:prstGeom prst="rect">
            <a:avLst/>
          </a:prstGeom>
          <a:noFill/>
          <a:ln>
            <a:noFill/>
          </a:ln>
        </p:spPr>
      </p:pic>
      <p:sp>
        <p:nvSpPr>
          <p:cNvPr id="450" name="Google Shape;450;p37"/>
          <p:cNvSpPr/>
          <p:nvPr/>
        </p:nvSpPr>
        <p:spPr>
          <a:xfrm>
            <a:off x="6930000" y="7952738"/>
            <a:ext cx="487200" cy="473700"/>
          </a:xfrm>
          <a:prstGeom prst="star5">
            <a:avLst>
              <a:gd fmla="val 19098" name="adj"/>
              <a:gd fmla="val 105146" name="hf"/>
              <a:gd fmla="val 110557" name="vf"/>
            </a:avLst>
          </a:prstGeom>
          <a:solidFill>
            <a:srgbClr val="CC0000"/>
          </a:solid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 name="Google Shape;451;p37"/>
          <p:cNvGrpSpPr/>
          <p:nvPr/>
        </p:nvGrpSpPr>
        <p:grpSpPr>
          <a:xfrm>
            <a:off x="5717823" y="4423743"/>
            <a:ext cx="1132193" cy="1041866"/>
            <a:chOff x="9253550" y="4182000"/>
            <a:chExt cx="1206000" cy="1269175"/>
          </a:xfrm>
        </p:grpSpPr>
        <p:pic>
          <p:nvPicPr>
            <p:cNvPr id="452" name="Google Shape;452;p37"/>
            <p:cNvPicPr preferRelativeResize="0"/>
            <p:nvPr/>
          </p:nvPicPr>
          <p:blipFill rotWithShape="1">
            <a:blip r:embed="rId9">
              <a:alphaModFix/>
            </a:blip>
            <a:srcRect b="0" l="52852" r="4086" t="0"/>
            <a:stretch/>
          </p:blipFill>
          <p:spPr>
            <a:xfrm>
              <a:off x="9253550" y="4182000"/>
              <a:ext cx="1206000" cy="1269175"/>
            </a:xfrm>
            <a:prstGeom prst="rect">
              <a:avLst/>
            </a:prstGeom>
            <a:noFill/>
            <a:ln>
              <a:noFill/>
            </a:ln>
          </p:spPr>
        </p:pic>
        <p:sp>
          <p:nvSpPr>
            <p:cNvPr id="453" name="Google Shape;453;p37"/>
            <p:cNvSpPr txBox="1"/>
            <p:nvPr/>
          </p:nvSpPr>
          <p:spPr>
            <a:xfrm>
              <a:off x="9376651" y="5018086"/>
              <a:ext cx="1035900" cy="25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6AA84F"/>
                  </a:solidFill>
                  <a:latin typeface="Mada"/>
                  <a:ea typeface="Mada"/>
                  <a:cs typeface="Mada"/>
                  <a:sym typeface="Mada"/>
                </a:rPr>
                <a:t>Jitter</a:t>
              </a:r>
              <a:endParaRPr b="1" sz="1200">
                <a:solidFill>
                  <a:srgbClr val="6AA84F"/>
                </a:solidFill>
                <a:latin typeface="Mada"/>
                <a:ea typeface="Mada"/>
                <a:cs typeface="Mada"/>
                <a:sym typeface="Mada"/>
              </a:endParaRPr>
            </a:p>
          </p:txBody>
        </p:sp>
      </p:grpSp>
      <p:pic>
        <p:nvPicPr>
          <p:cNvPr id="454" name="Google Shape;454;p37"/>
          <p:cNvPicPr preferRelativeResize="0"/>
          <p:nvPr/>
        </p:nvPicPr>
        <p:blipFill rotWithShape="1">
          <a:blip r:embed="rId9">
            <a:alphaModFix/>
          </a:blip>
          <a:srcRect b="4434" l="1960" r="53272" t="0"/>
          <a:stretch/>
        </p:blipFill>
        <p:spPr>
          <a:xfrm>
            <a:off x="5718225" y="3421338"/>
            <a:ext cx="1177075" cy="9956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cxnSp>
        <p:nvCxnSpPr>
          <p:cNvPr id="459" name="Google Shape;459;p3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60" name="Google Shape;460;p38"/>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61" name="Google Shape;461;p3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aphicFrame>
        <p:nvGraphicFramePr>
          <p:cNvPr id="462" name="Google Shape;462;p38"/>
          <p:cNvGraphicFramePr/>
          <p:nvPr/>
        </p:nvGraphicFramePr>
        <p:xfrm>
          <a:off x="183500" y="836052"/>
          <a:ext cx="3000000" cy="3000000"/>
        </p:xfrm>
        <a:graphic>
          <a:graphicData uri="http://schemas.openxmlformats.org/drawingml/2006/table">
            <a:tbl>
              <a:tblPr>
                <a:noFill/>
                <a:tableStyleId>{3C2736F1-7814-412A-9B4E-1AC7F86A2DEA}</a:tableStyleId>
              </a:tblPr>
              <a:tblGrid>
                <a:gridCol w="7193000"/>
              </a:tblGrid>
              <a:tr h="698625">
                <a:tc>
                  <a:txBody>
                    <a:bodyPr/>
                    <a:lstStyle/>
                    <a:p>
                      <a:pPr indent="-304800" lvl="0" marL="457200" rtl="0" algn="l">
                        <a:spcBef>
                          <a:spcPts val="0"/>
                        </a:spcBef>
                        <a:spcAft>
                          <a:spcPts val="0"/>
                        </a:spcAft>
                        <a:buClr>
                          <a:srgbClr val="6AA84F"/>
                        </a:buClr>
                        <a:buSzPts val="1200"/>
                        <a:buFont typeface="Mada"/>
                        <a:buChar char="●"/>
                      </a:pPr>
                      <a:r>
                        <a:rPr lang="ar" sz="1200">
                          <a:solidFill>
                            <a:srgbClr val="6AA84F"/>
                          </a:solidFill>
                          <a:highlight>
                            <a:srgbClr val="FFFFFF"/>
                          </a:highlight>
                          <a:latin typeface="Mada"/>
                          <a:ea typeface="Mada"/>
                          <a:cs typeface="Mada"/>
                          <a:sym typeface="Mada"/>
                        </a:rPr>
                        <a:t>A combination of symptomatic treatment and long term immunomodulating therapy.</a:t>
                      </a:r>
                      <a:endParaRPr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highlight>
                            <a:schemeClr val="lt1"/>
                          </a:highlight>
                          <a:latin typeface="Mada"/>
                          <a:ea typeface="Mada"/>
                          <a:cs typeface="Mada"/>
                          <a:sym typeface="Mada"/>
                        </a:rPr>
                        <a:t>The goals of treatment are to </a:t>
                      </a:r>
                      <a:r>
                        <a:rPr b="1" lang="ar" sz="1200">
                          <a:solidFill>
                            <a:srgbClr val="1C4588"/>
                          </a:solidFill>
                          <a:highlight>
                            <a:schemeClr val="lt1"/>
                          </a:highlight>
                          <a:latin typeface="Mada"/>
                          <a:ea typeface="Mada"/>
                          <a:cs typeface="Mada"/>
                          <a:sym typeface="Mada"/>
                        </a:rPr>
                        <a:t>maximise the activity of acetylcholine at remaining receptors</a:t>
                      </a:r>
                      <a:r>
                        <a:rPr lang="ar" sz="1200">
                          <a:solidFill>
                            <a:srgbClr val="1C4588"/>
                          </a:solidFill>
                          <a:highlight>
                            <a:schemeClr val="lt1"/>
                          </a:highlight>
                          <a:latin typeface="Mada"/>
                          <a:ea typeface="Mada"/>
                          <a:cs typeface="Mada"/>
                          <a:sym typeface="Mada"/>
                        </a:rPr>
                        <a:t> in the neuromuscular junctions and to </a:t>
                      </a:r>
                      <a:r>
                        <a:rPr b="1" lang="ar" sz="1200">
                          <a:solidFill>
                            <a:srgbClr val="1C4588"/>
                          </a:solidFill>
                          <a:highlight>
                            <a:schemeClr val="lt1"/>
                          </a:highlight>
                          <a:latin typeface="Mada"/>
                          <a:ea typeface="Mada"/>
                          <a:cs typeface="Mada"/>
                          <a:sym typeface="Mada"/>
                        </a:rPr>
                        <a:t>limit or abolish the immunological attack on motor end plates.</a:t>
                      </a:r>
                      <a:endParaRPr sz="1200">
                        <a:solidFill>
                          <a:srgbClr val="3C4043"/>
                        </a:solidFill>
                        <a:highlight>
                          <a:srgbClr val="FFFFFF"/>
                        </a:highlight>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lt1"/>
                    </a:solidFill>
                  </a:tcPr>
                </a:tc>
              </a:tr>
              <a:tr h="364725">
                <a:tc>
                  <a:txBody>
                    <a:bodyPr/>
                    <a:lstStyle/>
                    <a:p>
                      <a:pPr indent="0" lvl="0" marL="0" rtl="0" algn="ctr">
                        <a:spcBef>
                          <a:spcPts val="0"/>
                        </a:spcBef>
                        <a:spcAft>
                          <a:spcPts val="0"/>
                        </a:spcAft>
                        <a:buNone/>
                      </a:pPr>
                      <a:r>
                        <a:rPr b="1" lang="ar">
                          <a:solidFill>
                            <a:schemeClr val="lt1"/>
                          </a:solidFill>
                          <a:latin typeface="Mada"/>
                          <a:ea typeface="Mada"/>
                          <a:cs typeface="Mada"/>
                          <a:sym typeface="Mada"/>
                        </a:rPr>
                        <a:t>Symptomatic treatment </a:t>
                      </a:r>
                      <a:r>
                        <a:rPr lang="ar" sz="1200">
                          <a:solidFill>
                            <a:srgbClr val="FFFFFF"/>
                          </a:solidFill>
                          <a:latin typeface="Mada Medium"/>
                          <a:ea typeface="Mada Medium"/>
                          <a:cs typeface="Mada Medium"/>
                          <a:sym typeface="Mada Medium"/>
                        </a:rPr>
                        <a:t>(anticholinesterase agents)</a:t>
                      </a:r>
                      <a:endParaRPr b="1">
                        <a:solidFill>
                          <a:srgbClr val="FFFFFF"/>
                        </a:solidFill>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2"/>
                    </a:solidFill>
                  </a:tcPr>
                </a:tc>
              </a:tr>
              <a:tr h="866975">
                <a:tc>
                  <a:txBody>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 Cholinesterase Inhibitors: </a:t>
                      </a:r>
                      <a:r>
                        <a:rPr b="1" lang="ar" sz="1200">
                          <a:solidFill>
                            <a:srgbClr val="CC0000"/>
                          </a:solidFill>
                          <a:latin typeface="Mada"/>
                          <a:ea typeface="Mada"/>
                          <a:cs typeface="Mada"/>
                          <a:sym typeface="Mada"/>
                        </a:rPr>
                        <a:t>Pyridostigmine (Mestinon). </a:t>
                      </a:r>
                      <a:endParaRPr b="1" sz="1200">
                        <a:solidFill>
                          <a:srgbClr val="CC0000"/>
                        </a:solidFill>
                        <a:latin typeface="Mada"/>
                        <a:ea typeface="Mada"/>
                        <a:cs typeface="Mada"/>
                        <a:sym typeface="Mada"/>
                      </a:endParaRPr>
                    </a:p>
                    <a:p>
                      <a:pPr indent="-304800" lvl="1" marL="914400" rtl="0" algn="l">
                        <a:spcBef>
                          <a:spcPts val="0"/>
                        </a:spcBef>
                        <a:spcAft>
                          <a:spcPts val="0"/>
                        </a:spcAft>
                        <a:buClr>
                          <a:srgbClr val="6AA84F"/>
                        </a:buClr>
                        <a:buSzPts val="1200"/>
                        <a:buFont typeface="Mada Medium"/>
                        <a:buChar char="○"/>
                      </a:pPr>
                      <a:r>
                        <a:rPr lang="ar" sz="1200">
                          <a:solidFill>
                            <a:srgbClr val="6AA84F"/>
                          </a:solidFill>
                          <a:latin typeface="Mada Medium"/>
                          <a:ea typeface="Mada Medium"/>
                          <a:cs typeface="Mada Medium"/>
                          <a:sym typeface="Mada Medium"/>
                        </a:rPr>
                        <a:t>symptomatic</a:t>
                      </a:r>
                      <a:r>
                        <a:rPr lang="ar" sz="1200">
                          <a:solidFill>
                            <a:srgbClr val="6AA84F"/>
                          </a:solidFill>
                          <a:latin typeface="Mada Medium"/>
                          <a:ea typeface="Mada Medium"/>
                          <a:cs typeface="Mada Medium"/>
                          <a:sym typeface="Mada Medium"/>
                        </a:rPr>
                        <a:t> </a:t>
                      </a:r>
                      <a:r>
                        <a:rPr lang="ar" sz="1200">
                          <a:solidFill>
                            <a:srgbClr val="6AA84F"/>
                          </a:solidFill>
                          <a:latin typeface="Mada Medium"/>
                          <a:ea typeface="Mada Medium"/>
                          <a:cs typeface="Mada Medium"/>
                          <a:sym typeface="Mada Medium"/>
                        </a:rPr>
                        <a:t>relief</a:t>
                      </a:r>
                      <a:r>
                        <a:rPr lang="ar" sz="1200">
                          <a:solidFill>
                            <a:srgbClr val="6AA84F"/>
                          </a:solidFill>
                          <a:latin typeface="Mada Medium"/>
                          <a:ea typeface="Mada Medium"/>
                          <a:cs typeface="Mada Medium"/>
                          <a:sym typeface="Mada Medium"/>
                        </a:rPr>
                        <a:t> , taken multiple times per day. consider it as panadol for headache.</a:t>
                      </a:r>
                      <a:endParaRPr sz="1200">
                        <a:solidFill>
                          <a:srgbClr val="6AA84F"/>
                        </a:solidFill>
                        <a:latin typeface="Mada Medium"/>
                        <a:ea typeface="Mada Medium"/>
                        <a:cs typeface="Mada Medium"/>
                        <a:sym typeface="Mada Medium"/>
                      </a:endParaRPr>
                    </a:p>
                    <a:p>
                      <a:pPr indent="-304800" lvl="1" marL="9144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Overdosage may cause a ‘</a:t>
                      </a:r>
                      <a:r>
                        <a:rPr b="1" lang="ar" sz="1200">
                          <a:solidFill>
                            <a:srgbClr val="1C4588"/>
                          </a:solidFill>
                          <a:latin typeface="Mada"/>
                          <a:ea typeface="Mada"/>
                          <a:cs typeface="Mada"/>
                          <a:sym typeface="Mada"/>
                        </a:rPr>
                        <a:t>cholinergic crisis</a:t>
                      </a:r>
                      <a:r>
                        <a:rPr lang="ar" sz="1200">
                          <a:solidFill>
                            <a:srgbClr val="1C4588"/>
                          </a:solidFill>
                          <a:latin typeface="Mada"/>
                          <a:ea typeface="Mada"/>
                          <a:cs typeface="Mada"/>
                          <a:sym typeface="Mada"/>
                        </a:rPr>
                        <a:t>’ due to depolarisation block of motor end plate </a:t>
                      </a:r>
                      <a:r>
                        <a:rPr lang="ar" sz="1200">
                          <a:solidFill>
                            <a:srgbClr val="1C4588"/>
                          </a:solidFill>
                          <a:highlight>
                            <a:schemeClr val="lt1"/>
                          </a:highlight>
                          <a:latin typeface="Mada"/>
                          <a:ea typeface="Mada"/>
                          <a:cs typeface="Mada"/>
                          <a:sym typeface="Mada"/>
                        </a:rPr>
                        <a:t>with muscle </a:t>
                      </a:r>
                      <a:r>
                        <a:rPr lang="ar" sz="1200">
                          <a:solidFill>
                            <a:srgbClr val="1C4588"/>
                          </a:solidFill>
                          <a:latin typeface="Mada"/>
                          <a:ea typeface="Mada"/>
                          <a:cs typeface="Mada"/>
                          <a:sym typeface="Mada"/>
                        </a:rPr>
                        <a:t>fasciculation, paralysis, pallor, sweating, excessive salivation and small pupils.</a:t>
                      </a:r>
                      <a:endParaRPr sz="1200">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64725">
                <a:tc>
                  <a:txBody>
                    <a:bodyPr/>
                    <a:lstStyle/>
                    <a:p>
                      <a:pPr indent="0" lvl="0" marL="0" rtl="0" algn="ctr">
                        <a:spcBef>
                          <a:spcPts val="0"/>
                        </a:spcBef>
                        <a:spcAft>
                          <a:spcPts val="0"/>
                        </a:spcAft>
                        <a:buNone/>
                      </a:pPr>
                      <a:r>
                        <a:rPr b="1" lang="ar">
                          <a:solidFill>
                            <a:schemeClr val="lt1"/>
                          </a:solidFill>
                          <a:latin typeface="Mada"/>
                          <a:ea typeface="Mada"/>
                          <a:cs typeface="Mada"/>
                          <a:sym typeface="Mada"/>
                        </a:rPr>
                        <a:t>chronic Immunotherapy</a:t>
                      </a:r>
                      <a:endParaRPr b="1">
                        <a:solidFill>
                          <a:schemeClr val="lt1"/>
                        </a:solidFill>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2"/>
                    </a:solidFill>
                  </a:tcPr>
                </a:tc>
              </a:tr>
              <a:tr h="1178425">
                <a:tc>
                  <a:txBody>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(glucocorticoids/immunosuppressive drugs).</a:t>
                      </a:r>
                      <a:endParaRPr b="1" sz="1200">
                        <a:solidFill>
                          <a:schemeClr val="dk1"/>
                        </a:solidFill>
                        <a:latin typeface="Mada"/>
                        <a:ea typeface="Mada"/>
                        <a:cs typeface="Mada"/>
                        <a:sym typeface="Mada"/>
                      </a:endParaRPr>
                    </a:p>
                    <a:p>
                      <a:pPr indent="-304800" lvl="1" marL="914400" rtl="0" algn="l">
                        <a:spcBef>
                          <a:spcPts val="0"/>
                        </a:spcBef>
                        <a:spcAft>
                          <a:spcPts val="0"/>
                        </a:spcAft>
                        <a:buSzPts val="1200"/>
                        <a:buFont typeface="Mada Medium"/>
                        <a:buChar char="○"/>
                      </a:pPr>
                      <a:r>
                        <a:rPr lang="ar" sz="1200">
                          <a:solidFill>
                            <a:schemeClr val="dk1"/>
                          </a:solidFill>
                          <a:latin typeface="Mada Medium"/>
                          <a:ea typeface="Mada Medium"/>
                          <a:cs typeface="Mada Medium"/>
                          <a:sym typeface="Mada Medium"/>
                        </a:rPr>
                        <a:t> </a:t>
                      </a:r>
                      <a:r>
                        <a:rPr b="1" lang="ar" sz="1200">
                          <a:solidFill>
                            <a:srgbClr val="CC0000"/>
                          </a:solidFill>
                          <a:latin typeface="Mada"/>
                          <a:ea typeface="Mada"/>
                          <a:cs typeface="Mada"/>
                          <a:sym typeface="Mada"/>
                        </a:rPr>
                        <a:t>Prednisone</a:t>
                      </a:r>
                      <a:r>
                        <a:rPr b="1" lang="ar" sz="1200">
                          <a:solidFill>
                            <a:srgbClr val="CC0000"/>
                          </a:solidFill>
                          <a:latin typeface="Mada"/>
                          <a:ea typeface="Mada"/>
                          <a:cs typeface="Mada"/>
                          <a:sym typeface="Mada"/>
                        </a:rPr>
                        <a:t> (Main one)</a:t>
                      </a:r>
                      <a:r>
                        <a:rPr b="1" lang="ar" sz="1200">
                          <a:solidFill>
                            <a:srgbClr val="CC0000"/>
                          </a:solidFill>
                          <a:latin typeface="Mada"/>
                          <a:ea typeface="Mada"/>
                          <a:cs typeface="Mada"/>
                          <a:sym typeface="Mada"/>
                        </a:rPr>
                        <a:t>,</a:t>
                      </a:r>
                      <a:r>
                        <a:rPr lang="ar" sz="1200">
                          <a:solidFill>
                            <a:schemeClr val="dk1"/>
                          </a:solidFill>
                          <a:latin typeface="Mada Medium"/>
                          <a:ea typeface="Mada Medium"/>
                          <a:cs typeface="Mada Medium"/>
                          <a:sym typeface="Mada Medium"/>
                        </a:rPr>
                        <a:t> Azathioprine (Imuran), Methotrexate </a:t>
                      </a:r>
                      <a:endParaRPr sz="1200">
                        <a:solidFill>
                          <a:schemeClr val="dk1"/>
                        </a:solidFill>
                        <a:latin typeface="Mada Medium"/>
                        <a:ea typeface="Mada Medium"/>
                        <a:cs typeface="Mada Medium"/>
                        <a:sym typeface="Mada Medium"/>
                      </a:endParaRPr>
                    </a:p>
                    <a:p>
                      <a:pPr indent="-304800" lvl="1" marL="914400" rtl="0" algn="l">
                        <a:spcBef>
                          <a:spcPts val="0"/>
                        </a:spcBef>
                        <a:spcAft>
                          <a:spcPts val="0"/>
                        </a:spcAft>
                        <a:buClr>
                          <a:schemeClr val="dk1"/>
                        </a:buClr>
                        <a:buSzPts val="1200"/>
                        <a:buFont typeface="Mada Medium"/>
                        <a:buChar char="○"/>
                      </a:pPr>
                      <a:r>
                        <a:rPr lang="ar" sz="1200">
                          <a:solidFill>
                            <a:schemeClr val="dk1"/>
                          </a:solidFill>
                          <a:latin typeface="Mada Medium"/>
                          <a:ea typeface="Mada Medium"/>
                          <a:cs typeface="Mada Medium"/>
                          <a:sym typeface="Mada Medium"/>
                        </a:rPr>
                        <a:t>Cyclosporine, Mycophenolate (CellCept), Cyclophosphamide, Tacrolims,. </a:t>
                      </a:r>
                      <a:endParaRPr sz="1200">
                        <a:solidFill>
                          <a:schemeClr val="dk1"/>
                        </a:solidFill>
                        <a:latin typeface="Mada Medium"/>
                        <a:ea typeface="Mada Medium"/>
                        <a:cs typeface="Mada Medium"/>
                        <a:sym typeface="Mada Medium"/>
                      </a:endParaRPr>
                    </a:p>
                    <a:p>
                      <a:pPr indent="-304800" lvl="0" marL="457200" rtl="0" algn="l">
                        <a:spcBef>
                          <a:spcPts val="0"/>
                        </a:spcBef>
                        <a:spcAft>
                          <a:spcPts val="0"/>
                        </a:spcAft>
                        <a:buClr>
                          <a:srgbClr val="6AA84F"/>
                        </a:buClr>
                        <a:buSzPts val="1200"/>
                        <a:buFont typeface="Mada"/>
                        <a:buChar char="●"/>
                      </a:pPr>
                      <a:r>
                        <a:rPr lang="ar" sz="1200">
                          <a:solidFill>
                            <a:srgbClr val="6AA84F"/>
                          </a:solidFill>
                          <a:highlight>
                            <a:schemeClr val="lt1"/>
                          </a:highlight>
                          <a:latin typeface="Mada"/>
                          <a:ea typeface="Mada"/>
                          <a:cs typeface="Mada"/>
                          <a:sym typeface="Mada"/>
                        </a:rPr>
                        <a:t>We </a:t>
                      </a:r>
                      <a:r>
                        <a:rPr b="1" lang="ar" sz="1200">
                          <a:solidFill>
                            <a:srgbClr val="6AA84F"/>
                          </a:solidFill>
                          <a:highlight>
                            <a:schemeClr val="lt1"/>
                          </a:highlight>
                          <a:latin typeface="Mada"/>
                          <a:ea typeface="Mada"/>
                          <a:cs typeface="Mada"/>
                          <a:sym typeface="Mada"/>
                        </a:rPr>
                        <a:t>start with steroids</a:t>
                      </a:r>
                      <a:r>
                        <a:rPr lang="ar" sz="1200">
                          <a:solidFill>
                            <a:srgbClr val="6AA84F"/>
                          </a:solidFill>
                          <a:highlight>
                            <a:schemeClr val="lt1"/>
                          </a:highlight>
                          <a:latin typeface="Mada"/>
                          <a:ea typeface="Mada"/>
                          <a:cs typeface="Mada"/>
                          <a:sym typeface="Mada"/>
                        </a:rPr>
                        <a:t> and combine it with cellcept or imuran as it takes time to act (6-8 months). </a:t>
                      </a:r>
                      <a:r>
                        <a:rPr lang="ar" sz="1200">
                          <a:solidFill>
                            <a:srgbClr val="6AA84F"/>
                          </a:solidFill>
                          <a:highlight>
                            <a:srgbClr val="FFFFFF"/>
                          </a:highlight>
                          <a:latin typeface="Mada"/>
                          <a:ea typeface="Mada"/>
                          <a:cs typeface="Mada"/>
                          <a:sym typeface="Mada"/>
                        </a:rPr>
                        <a:t>The advantage of prednisolone over other immunomodulators that it has a fast onset 7-10 days. Usually we use imuran or cellcept to avoid steroids side effects . </a:t>
                      </a:r>
                      <a:endParaRPr sz="1200">
                        <a:solidFill>
                          <a:srgbClr val="6AA84F"/>
                        </a:solidFill>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64725">
                <a:tc>
                  <a:txBody>
                    <a:bodyPr/>
                    <a:lstStyle/>
                    <a:p>
                      <a:pPr indent="0" lvl="0" marL="0" rtl="0" algn="ctr">
                        <a:spcBef>
                          <a:spcPts val="0"/>
                        </a:spcBef>
                        <a:spcAft>
                          <a:spcPts val="0"/>
                        </a:spcAft>
                        <a:buNone/>
                      </a:pPr>
                      <a:r>
                        <a:rPr b="1" lang="ar">
                          <a:solidFill>
                            <a:schemeClr val="lt1"/>
                          </a:solidFill>
                          <a:latin typeface="Mada"/>
                          <a:ea typeface="Mada"/>
                          <a:cs typeface="Mada"/>
                          <a:sym typeface="Mada"/>
                        </a:rPr>
                        <a:t>MG </a:t>
                      </a:r>
                      <a:r>
                        <a:rPr b="1" lang="ar">
                          <a:solidFill>
                            <a:schemeClr val="lt1"/>
                          </a:solidFill>
                          <a:latin typeface="Mada"/>
                          <a:ea typeface="Mada"/>
                          <a:cs typeface="Mada"/>
                          <a:sym typeface="Mada"/>
                        </a:rPr>
                        <a:t>crisis</a:t>
                      </a:r>
                      <a:r>
                        <a:rPr b="1" lang="ar">
                          <a:solidFill>
                            <a:schemeClr val="lt1"/>
                          </a:solidFill>
                          <a:latin typeface="Mada"/>
                          <a:ea typeface="Mada"/>
                          <a:cs typeface="Mada"/>
                          <a:sym typeface="Mada"/>
                        </a:rPr>
                        <a:t> (Rapid </a:t>
                      </a:r>
                      <a:r>
                        <a:rPr b="1" lang="ar">
                          <a:solidFill>
                            <a:schemeClr val="lt1"/>
                          </a:solidFill>
                          <a:latin typeface="Mada"/>
                          <a:ea typeface="Mada"/>
                          <a:cs typeface="Mada"/>
                          <a:sym typeface="Mada"/>
                        </a:rPr>
                        <a:t>therapy)</a:t>
                      </a:r>
                      <a:endParaRPr b="1">
                        <a:solidFill>
                          <a:schemeClr val="lt1"/>
                        </a:solidFill>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2"/>
                    </a:solidFill>
                  </a:tcPr>
                </a:tc>
              </a:tr>
              <a:tr h="1228925">
                <a:tc>
                  <a:txBody>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a:t>
                      </a:r>
                      <a:r>
                        <a:rPr b="1" lang="ar" sz="1200">
                          <a:solidFill>
                            <a:schemeClr val="dk1"/>
                          </a:solidFill>
                          <a:latin typeface="Mada"/>
                          <a:ea typeface="Mada"/>
                          <a:cs typeface="Mada"/>
                          <a:sym typeface="Mada"/>
                        </a:rPr>
                        <a:t>lasma exchange and intravenous immune globulin [IVIG]</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Medium"/>
                        <a:buAutoNum type="arabicPeriod"/>
                      </a:pPr>
                      <a:r>
                        <a:rPr lang="ar" sz="1200">
                          <a:solidFill>
                            <a:schemeClr val="dk1"/>
                          </a:solidFill>
                          <a:latin typeface="Mada Medium"/>
                          <a:ea typeface="Mada Medium"/>
                          <a:cs typeface="Mada Medium"/>
                          <a:sym typeface="Mada Medium"/>
                        </a:rPr>
                        <a:t>Intravenous Immune Globulin (IVIG)</a:t>
                      </a:r>
                      <a:endParaRPr sz="1200">
                        <a:solidFill>
                          <a:schemeClr val="dk1"/>
                        </a:solidFill>
                        <a:latin typeface="Mada Medium"/>
                        <a:ea typeface="Mada Medium"/>
                        <a:cs typeface="Mada Medium"/>
                        <a:sym typeface="Mada Medium"/>
                      </a:endParaRPr>
                    </a:p>
                    <a:p>
                      <a:pPr indent="-304800" lvl="1" marL="914400" rtl="0" algn="l">
                        <a:lnSpc>
                          <a:spcPct val="115000"/>
                        </a:lnSpc>
                        <a:spcBef>
                          <a:spcPts val="0"/>
                        </a:spcBef>
                        <a:spcAft>
                          <a:spcPts val="0"/>
                        </a:spcAft>
                        <a:buClr>
                          <a:srgbClr val="1C4588"/>
                        </a:buClr>
                        <a:buSzPts val="1200"/>
                        <a:buFont typeface="Mada"/>
                        <a:buAutoNum type="alphaLcPeriod"/>
                      </a:pPr>
                      <a:r>
                        <a:rPr lang="ar" sz="1200">
                          <a:solidFill>
                            <a:srgbClr val="1C4588"/>
                          </a:solidFill>
                          <a:latin typeface="Mada"/>
                          <a:ea typeface="Mada"/>
                          <a:cs typeface="Mada"/>
                          <a:sym typeface="Mada"/>
                        </a:rPr>
                        <a:t>Lowers production of antibodies and rapidly reduces weakness</a:t>
                      </a:r>
                      <a:endParaRPr sz="1200">
                        <a:solidFill>
                          <a:schemeClr val="dk1"/>
                        </a:solidFill>
                        <a:latin typeface="Mada Medium"/>
                        <a:ea typeface="Mada Medium"/>
                        <a:cs typeface="Mada Medium"/>
                        <a:sym typeface="Mada Medium"/>
                      </a:endParaRPr>
                    </a:p>
                    <a:p>
                      <a:pPr indent="-304800" lvl="0" marL="457200" rtl="0" algn="l">
                        <a:spcBef>
                          <a:spcPts val="0"/>
                        </a:spcBef>
                        <a:spcAft>
                          <a:spcPts val="0"/>
                        </a:spcAft>
                        <a:buClr>
                          <a:schemeClr val="dk1"/>
                        </a:buClr>
                        <a:buSzPts val="1200"/>
                        <a:buFont typeface="Mada Medium"/>
                        <a:buAutoNum type="arabicPeriod"/>
                      </a:pPr>
                      <a:r>
                        <a:rPr lang="ar" sz="1200">
                          <a:solidFill>
                            <a:schemeClr val="dk1"/>
                          </a:solidFill>
                          <a:latin typeface="Mada Medium"/>
                          <a:ea typeface="Mada Medium"/>
                          <a:cs typeface="Mada Medium"/>
                          <a:sym typeface="Mada Medium"/>
                        </a:rPr>
                        <a:t>Plasmapheresis</a:t>
                      </a:r>
                      <a:endParaRPr sz="1200">
                        <a:solidFill>
                          <a:schemeClr val="dk1"/>
                        </a:solidFill>
                        <a:latin typeface="Mada Medium"/>
                        <a:ea typeface="Mada Medium"/>
                        <a:cs typeface="Mada Medium"/>
                        <a:sym typeface="Mada Medium"/>
                      </a:endParaRPr>
                    </a:p>
                    <a:p>
                      <a:pPr indent="-304800" lvl="1" marL="914400" rtl="0" algn="l">
                        <a:lnSpc>
                          <a:spcPct val="115000"/>
                        </a:lnSpc>
                        <a:spcBef>
                          <a:spcPts val="0"/>
                        </a:spcBef>
                        <a:spcAft>
                          <a:spcPts val="0"/>
                        </a:spcAft>
                        <a:buClr>
                          <a:srgbClr val="1C4588"/>
                        </a:buClr>
                        <a:buSzPts val="1200"/>
                        <a:buFont typeface="Mada"/>
                        <a:buAutoNum type="alphaLcPeriod"/>
                      </a:pPr>
                      <a:r>
                        <a:rPr lang="ar" sz="1200">
                          <a:solidFill>
                            <a:srgbClr val="1C4588"/>
                          </a:solidFill>
                          <a:latin typeface="Mada"/>
                          <a:ea typeface="Mada"/>
                          <a:cs typeface="Mada"/>
                          <a:sym typeface="Mada"/>
                        </a:rPr>
                        <a:t>Removing antibody from the blood may produce marked improvement; this is usually brief, so is normally reserved for myasthenic crisis or for </a:t>
                      </a:r>
                      <a:r>
                        <a:rPr lang="ar" sz="1200">
                          <a:solidFill>
                            <a:srgbClr val="1C4588"/>
                          </a:solidFill>
                          <a:latin typeface="Mada"/>
                          <a:ea typeface="Mada"/>
                          <a:cs typeface="Mada"/>
                          <a:sym typeface="Mada"/>
                        </a:rPr>
                        <a:t>pre-operative </a:t>
                      </a:r>
                      <a:r>
                        <a:rPr lang="ar" sz="1200">
                          <a:solidFill>
                            <a:srgbClr val="1C4588"/>
                          </a:solidFill>
                          <a:latin typeface="Mada"/>
                          <a:ea typeface="Mada"/>
                          <a:cs typeface="Mada"/>
                          <a:sym typeface="Mada"/>
                        </a:rPr>
                        <a:t>preparation.</a:t>
                      </a:r>
                      <a:endParaRPr sz="1200">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64725">
                <a:tc>
                  <a:txBody>
                    <a:bodyPr/>
                    <a:lstStyle/>
                    <a:p>
                      <a:pPr indent="0" lvl="0" marL="0" rtl="0" algn="ctr">
                        <a:spcBef>
                          <a:spcPts val="0"/>
                        </a:spcBef>
                        <a:spcAft>
                          <a:spcPts val="0"/>
                        </a:spcAft>
                        <a:buNone/>
                      </a:pPr>
                      <a:r>
                        <a:rPr b="1" lang="ar">
                          <a:solidFill>
                            <a:schemeClr val="lt1"/>
                          </a:solidFill>
                          <a:latin typeface="Mada"/>
                          <a:ea typeface="Mada"/>
                          <a:cs typeface="Mada"/>
                          <a:sym typeface="Mada"/>
                        </a:rPr>
                        <a:t>Refractory MG</a:t>
                      </a:r>
                      <a:endParaRPr b="1">
                        <a:solidFill>
                          <a:schemeClr val="lt1"/>
                        </a:solidFill>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2"/>
                    </a:solidFill>
                  </a:tcPr>
                </a:tc>
              </a:tr>
              <a:tr h="336675">
                <a:tc>
                  <a:txBody>
                    <a:bodyPr/>
                    <a:lstStyle/>
                    <a:p>
                      <a:pPr indent="0" lvl="0" marL="0" rtl="0" algn="l">
                        <a:spcBef>
                          <a:spcPts val="0"/>
                        </a:spcBef>
                        <a:spcAft>
                          <a:spcPts val="0"/>
                        </a:spcAft>
                        <a:buNone/>
                      </a:pPr>
                      <a:r>
                        <a:rPr lang="ar" sz="1200">
                          <a:latin typeface="Mada"/>
                          <a:ea typeface="Mada"/>
                          <a:cs typeface="Mada"/>
                          <a:sym typeface="Mada"/>
                        </a:rPr>
                        <a:t>– Eculizumab</a:t>
                      </a:r>
                      <a:r>
                        <a:rPr lang="ar" sz="1200">
                          <a:solidFill>
                            <a:srgbClr val="6AA84F"/>
                          </a:solidFill>
                          <a:latin typeface="Mada"/>
                          <a:ea typeface="Mada"/>
                          <a:cs typeface="Mada"/>
                          <a:sym typeface="Mada"/>
                        </a:rPr>
                        <a:t> (Works on C5 of the MAC)</a:t>
                      </a:r>
                      <a:r>
                        <a:rPr lang="ar" sz="1200">
                          <a:solidFill>
                            <a:srgbClr val="6D9EEB"/>
                          </a:solidFill>
                          <a:latin typeface="Mada"/>
                          <a:ea typeface="Mada"/>
                          <a:cs typeface="Mada"/>
                          <a:sym typeface="Mada"/>
                        </a:rPr>
                        <a:t>, </a:t>
                      </a:r>
                      <a:r>
                        <a:rPr lang="ar" sz="1200">
                          <a:latin typeface="Mada"/>
                          <a:ea typeface="Mada"/>
                          <a:cs typeface="Mada"/>
                          <a:sym typeface="Mada"/>
                        </a:rPr>
                        <a:t>rituximab</a:t>
                      </a:r>
                      <a:r>
                        <a:rPr lang="ar" sz="1200">
                          <a:solidFill>
                            <a:srgbClr val="6D9EEB"/>
                          </a:solidFill>
                          <a:latin typeface="Mada"/>
                          <a:ea typeface="Mada"/>
                          <a:cs typeface="Mada"/>
                          <a:sym typeface="Mada"/>
                        </a:rPr>
                        <a:t> </a:t>
                      </a:r>
                      <a:r>
                        <a:rPr lang="ar" sz="1200">
                          <a:solidFill>
                            <a:srgbClr val="6AA84F"/>
                          </a:solidFill>
                          <a:latin typeface="Mada"/>
                          <a:ea typeface="Mada"/>
                          <a:cs typeface="Mada"/>
                          <a:sym typeface="Mada"/>
                        </a:rPr>
                        <a:t>(Works on B-cells)</a:t>
                      </a:r>
                      <a:r>
                        <a:rPr lang="ar" sz="1200">
                          <a:solidFill>
                            <a:srgbClr val="6D9EEB"/>
                          </a:solidFill>
                          <a:latin typeface="Mada"/>
                          <a:ea typeface="Mada"/>
                          <a:cs typeface="Mada"/>
                          <a:sym typeface="Mada"/>
                        </a:rPr>
                        <a:t>, </a:t>
                      </a:r>
                      <a:r>
                        <a:rPr lang="ar" sz="1200">
                          <a:latin typeface="Mada"/>
                          <a:ea typeface="Mada"/>
                          <a:cs typeface="Mada"/>
                          <a:sym typeface="Mada"/>
                        </a:rPr>
                        <a:t>maintenance IVIG or PLEX, steroids +/-</a:t>
                      </a:r>
                      <a:endParaRPr sz="1200">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64725">
                <a:tc>
                  <a:txBody>
                    <a:bodyPr/>
                    <a:lstStyle/>
                    <a:p>
                      <a:pPr indent="0" lvl="0" marL="0" rtl="0" algn="ctr">
                        <a:spcBef>
                          <a:spcPts val="0"/>
                        </a:spcBef>
                        <a:spcAft>
                          <a:spcPts val="0"/>
                        </a:spcAft>
                        <a:buNone/>
                      </a:pPr>
                      <a:r>
                        <a:rPr b="1" lang="ar">
                          <a:solidFill>
                            <a:schemeClr val="lt1"/>
                          </a:solidFill>
                          <a:latin typeface="Mada"/>
                          <a:ea typeface="Mada"/>
                          <a:cs typeface="Mada"/>
                          <a:sym typeface="Mada"/>
                        </a:rPr>
                        <a:t>Surgery</a:t>
                      </a:r>
                      <a:endParaRPr b="1">
                        <a:solidFill>
                          <a:schemeClr val="lt1"/>
                        </a:solidFill>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2"/>
                    </a:solidFill>
                  </a:tcPr>
                </a:tc>
              </a:tr>
              <a:tr h="1902325">
                <a:tc>
                  <a:txBody>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 </a:t>
                      </a:r>
                      <a:r>
                        <a:rPr b="1" lang="ar" sz="1200">
                          <a:solidFill>
                            <a:srgbClr val="CC0000"/>
                          </a:solidFill>
                          <a:latin typeface="Mada"/>
                          <a:ea typeface="Mada"/>
                          <a:cs typeface="Mada"/>
                          <a:sym typeface="Mada"/>
                        </a:rPr>
                        <a:t>Thymectomy</a:t>
                      </a:r>
                      <a:endParaRPr sz="1200">
                        <a:solidFill>
                          <a:srgbClr val="6AA84F"/>
                        </a:solidFill>
                        <a:highlight>
                          <a:srgbClr val="FFFFFF"/>
                        </a:highlight>
                        <a:latin typeface="Mada"/>
                        <a:ea typeface="Mada"/>
                        <a:cs typeface="Mada"/>
                        <a:sym typeface="Mada"/>
                      </a:endParaRPr>
                    </a:p>
                    <a:p>
                      <a:pPr indent="-304800" lvl="1" marL="914400" rtl="0" algn="l">
                        <a:spcBef>
                          <a:spcPts val="0"/>
                        </a:spcBef>
                        <a:spcAft>
                          <a:spcPts val="0"/>
                        </a:spcAft>
                        <a:buClr>
                          <a:srgbClr val="6AA84F"/>
                        </a:buClr>
                        <a:buSzPts val="1200"/>
                        <a:buFont typeface="Mada Medium"/>
                        <a:buChar char="○"/>
                      </a:pPr>
                      <a:r>
                        <a:rPr lang="ar" sz="1200">
                          <a:solidFill>
                            <a:srgbClr val="6AA84F"/>
                          </a:solidFill>
                          <a:highlight>
                            <a:srgbClr val="FFFFFF"/>
                          </a:highlight>
                          <a:latin typeface="Mada"/>
                          <a:ea typeface="Mada"/>
                          <a:cs typeface="Mada"/>
                          <a:sym typeface="Mada"/>
                        </a:rPr>
                        <a:t>Thymectomy is performed only in</a:t>
                      </a:r>
                      <a:r>
                        <a:rPr b="1" lang="ar" sz="1200">
                          <a:solidFill>
                            <a:srgbClr val="6AA84F"/>
                          </a:solidFill>
                          <a:highlight>
                            <a:srgbClr val="FFFFFF"/>
                          </a:highlight>
                          <a:latin typeface="Mada"/>
                          <a:ea typeface="Mada"/>
                          <a:cs typeface="Mada"/>
                          <a:sym typeface="Mada"/>
                        </a:rPr>
                        <a:t> 2 scenarios:</a:t>
                      </a:r>
                      <a:endParaRPr b="1" sz="1200">
                        <a:solidFill>
                          <a:srgbClr val="6AA84F"/>
                        </a:solidFill>
                        <a:highlight>
                          <a:srgbClr val="FFFFFF"/>
                        </a:highlight>
                        <a:latin typeface="Mada"/>
                        <a:ea typeface="Mada"/>
                        <a:cs typeface="Mada"/>
                        <a:sym typeface="Mada"/>
                      </a:endParaRPr>
                    </a:p>
                    <a:p>
                      <a:pPr indent="0" lvl="0" marL="914400" rtl="0" algn="l">
                        <a:spcBef>
                          <a:spcPts val="0"/>
                        </a:spcBef>
                        <a:spcAft>
                          <a:spcPts val="0"/>
                        </a:spcAft>
                        <a:buNone/>
                      </a:pPr>
                      <a:r>
                        <a:rPr lang="ar" sz="1200">
                          <a:solidFill>
                            <a:srgbClr val="CC0000"/>
                          </a:solidFill>
                          <a:highlight>
                            <a:srgbClr val="FFFFFF"/>
                          </a:highlight>
                          <a:latin typeface="Mada"/>
                          <a:ea typeface="Mada"/>
                          <a:cs typeface="Mada"/>
                          <a:sym typeface="Mada"/>
                        </a:rPr>
                        <a:t>Patient has thymoma</a:t>
                      </a:r>
                      <a:r>
                        <a:rPr lang="ar" sz="1200">
                          <a:solidFill>
                            <a:srgbClr val="6AA84F"/>
                          </a:solidFill>
                          <a:highlight>
                            <a:srgbClr val="FFFFFF"/>
                          </a:highlight>
                          <a:latin typeface="Mada"/>
                          <a:ea typeface="Mada"/>
                          <a:cs typeface="Mada"/>
                          <a:sym typeface="Mada"/>
                        </a:rPr>
                        <a:t> </a:t>
                      </a:r>
                      <a:r>
                        <a:rPr b="1" lang="ar" sz="1200">
                          <a:solidFill>
                            <a:srgbClr val="6AA84F"/>
                          </a:solidFill>
                          <a:highlight>
                            <a:srgbClr val="FFFFFF"/>
                          </a:highlight>
                          <a:latin typeface="Mada"/>
                          <a:ea typeface="Mada"/>
                          <a:cs typeface="Mada"/>
                          <a:sym typeface="Mada"/>
                        </a:rPr>
                        <a:t>Or </a:t>
                      </a:r>
                      <a:r>
                        <a:rPr lang="ar" sz="1200">
                          <a:solidFill>
                            <a:srgbClr val="CC0000"/>
                          </a:solidFill>
                          <a:highlight>
                            <a:srgbClr val="FFFFFF"/>
                          </a:highlight>
                          <a:latin typeface="Mada"/>
                          <a:ea typeface="Mada"/>
                          <a:cs typeface="Mada"/>
                          <a:sym typeface="Mada"/>
                        </a:rPr>
                        <a:t>Positive ACh receptor antibodies + Generalised MG + Young patient</a:t>
                      </a:r>
                      <a:endParaRPr sz="1200">
                        <a:solidFill>
                          <a:srgbClr val="CC0000"/>
                        </a:solidFill>
                        <a:highlight>
                          <a:srgbClr val="FFFFFF"/>
                        </a:highlight>
                        <a:latin typeface="Mada"/>
                        <a:ea typeface="Mada"/>
                        <a:cs typeface="Mada"/>
                        <a:sym typeface="Mada"/>
                      </a:endParaRPr>
                    </a:p>
                    <a:p>
                      <a:pPr indent="-304800" lvl="1" marL="914400" rtl="0" algn="l">
                        <a:spcBef>
                          <a:spcPts val="0"/>
                        </a:spcBef>
                        <a:spcAft>
                          <a:spcPts val="0"/>
                        </a:spcAft>
                        <a:buClr>
                          <a:srgbClr val="6AA84F"/>
                        </a:buClr>
                        <a:buSzPts val="1200"/>
                        <a:buFont typeface="Mada Medium"/>
                        <a:buChar char="○"/>
                      </a:pPr>
                      <a:r>
                        <a:rPr lang="ar" sz="1200">
                          <a:solidFill>
                            <a:srgbClr val="6AA84F"/>
                          </a:solidFill>
                          <a:highlight>
                            <a:srgbClr val="FFFFFF"/>
                          </a:highlight>
                          <a:latin typeface="Mada"/>
                          <a:ea typeface="Mada"/>
                          <a:cs typeface="Mada"/>
                          <a:sym typeface="Mada"/>
                        </a:rPr>
                        <a:t>Studies showed benefit from thymectomy in those patients and they might reach complete remission. The onset of improvement is variable and doesn’t always mean complete remission, it means reducing the number of relapses , admission and the ability to reduce steroid dose.</a:t>
                      </a:r>
                      <a:endParaRPr sz="1200">
                        <a:solidFill>
                          <a:srgbClr val="6AA84F"/>
                        </a:solidFill>
                        <a:latin typeface="Mada Medium"/>
                        <a:ea typeface="Mada Medium"/>
                        <a:cs typeface="Mada Medium"/>
                        <a:sym typeface="Mada Medium"/>
                      </a:endParaRPr>
                    </a:p>
                    <a:p>
                      <a:pPr indent="-304800" lvl="1" marL="9144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Should be considered in any antibody-positive patient under 45 years with symptoms not confined to extraocular muscles, unless the disease has been established for more than</a:t>
                      </a:r>
                      <a:br>
                        <a:rPr lang="ar" sz="1200">
                          <a:solidFill>
                            <a:srgbClr val="1C4588"/>
                          </a:solidFill>
                          <a:latin typeface="Mada"/>
                          <a:ea typeface="Mada"/>
                          <a:cs typeface="Mada"/>
                          <a:sym typeface="Mada"/>
                        </a:rPr>
                      </a:br>
                      <a:r>
                        <a:rPr lang="ar" sz="1200">
                          <a:solidFill>
                            <a:srgbClr val="1C4588"/>
                          </a:solidFill>
                          <a:latin typeface="Mada"/>
                          <a:ea typeface="Mada"/>
                          <a:cs typeface="Mada"/>
                          <a:sym typeface="Mada"/>
                        </a:rPr>
                        <a:t>7 years</a:t>
                      </a:r>
                      <a:endParaRPr sz="1200">
                        <a:latin typeface="Mada"/>
                        <a:ea typeface="Mada"/>
                        <a:cs typeface="Mada"/>
                        <a:sym typeface="Mada"/>
                      </a:endParaRPr>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463" name="Google Shape;463;p38"/>
          <p:cNvSpPr txBox="1"/>
          <p:nvPr/>
        </p:nvSpPr>
        <p:spPr>
          <a:xfrm>
            <a:off x="8126606" y="2454912"/>
            <a:ext cx="30000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Medium"/>
              <a:buChar char="●"/>
            </a:pPr>
            <a:r>
              <a:rPr lang="ar" sz="1200">
                <a:solidFill>
                  <a:srgbClr val="6AA84F"/>
                </a:solidFill>
                <a:latin typeface="Mada Medium"/>
                <a:ea typeface="Mada Medium"/>
                <a:cs typeface="Mada Medium"/>
                <a:sym typeface="Mada Medium"/>
              </a:rPr>
              <a:t>Done to all pts. with thymoma or hyperplasia of the thymus and for anyone with +ve Ach receptor antibodies (because recent studies show benefit and improvement that is variable; doesn’t always have to be full remission, could mean reducing medication doses or episodes of relapses and admission) with GMG except for those who are above 65.</a:t>
            </a:r>
            <a:endParaRPr sz="1200">
              <a:solidFill>
                <a:srgbClr val="6AA84F"/>
              </a:solidFill>
              <a:latin typeface="Mada Medium"/>
              <a:ea typeface="Mada Medium"/>
              <a:cs typeface="Mada Medium"/>
              <a:sym typeface="Mada Medium"/>
            </a:endParaRPr>
          </a:p>
          <a:p>
            <a:pPr indent="-304800" lvl="0" marL="457200" rtl="0" algn="l">
              <a:spcBef>
                <a:spcPts val="0"/>
              </a:spcBef>
              <a:spcAft>
                <a:spcPts val="0"/>
              </a:spcAft>
              <a:buClr>
                <a:srgbClr val="6AA84F"/>
              </a:buClr>
              <a:buSzPts val="1200"/>
              <a:buFont typeface="Mada Medium"/>
              <a:buChar char="●"/>
            </a:pPr>
            <a:r>
              <a:rPr lang="ar" sz="1200">
                <a:solidFill>
                  <a:srgbClr val="6AA84F"/>
                </a:solidFill>
                <a:latin typeface="Mada Medium"/>
                <a:ea typeface="Mada Medium"/>
                <a:cs typeface="Mada Medium"/>
                <a:sym typeface="Mada Medium"/>
              </a:rPr>
              <a:t>If they are above 65 and have thymoma then thymectomy is performed.</a:t>
            </a:r>
            <a:endParaRPr sz="1200">
              <a:solidFill>
                <a:srgbClr val="6AA84F"/>
              </a:solidFill>
              <a:latin typeface="Mada Medium"/>
              <a:ea typeface="Mada Medium"/>
              <a:cs typeface="Mada Medium"/>
              <a:sym typeface="Mada Medium"/>
            </a:endParaRPr>
          </a:p>
          <a:p>
            <a:pPr indent="-304800" lvl="0" marL="457200" rtl="0" algn="l">
              <a:spcBef>
                <a:spcPts val="0"/>
              </a:spcBef>
              <a:spcAft>
                <a:spcPts val="0"/>
              </a:spcAft>
              <a:buClr>
                <a:srgbClr val="6AA84F"/>
              </a:buClr>
              <a:buSzPts val="1200"/>
              <a:buFont typeface="Mada Medium"/>
              <a:buChar char="●"/>
            </a:pPr>
            <a:r>
              <a:rPr lang="ar" sz="1200">
                <a:solidFill>
                  <a:srgbClr val="6AA84F"/>
                </a:solidFill>
                <a:latin typeface="Mada Medium"/>
                <a:ea typeface="Mada Medium"/>
                <a:cs typeface="Mada Medium"/>
                <a:sym typeface="Mada Medium"/>
              </a:rPr>
              <a:t>Benefits: lower doses of steroids needed and lower MG crisis</a:t>
            </a:r>
            <a:endParaRPr/>
          </a:p>
        </p:txBody>
      </p:sp>
      <p:sp>
        <p:nvSpPr>
          <p:cNvPr id="464" name="Google Shape;464;p38"/>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pic>
        <p:nvPicPr>
          <p:cNvPr id="465" name="Google Shape;465;p38"/>
          <p:cNvPicPr preferRelativeResize="0"/>
          <p:nvPr/>
        </p:nvPicPr>
        <p:blipFill>
          <a:blip r:embed="rId3">
            <a:alphaModFix/>
          </a:blip>
          <a:stretch>
            <a:fillRect/>
          </a:stretch>
        </p:blipFill>
        <p:spPr>
          <a:xfrm>
            <a:off x="1236175" y="9501450"/>
            <a:ext cx="1628449" cy="1039099"/>
          </a:xfrm>
          <a:prstGeom prst="rect">
            <a:avLst/>
          </a:prstGeom>
          <a:noFill/>
          <a:ln>
            <a:noFill/>
          </a:ln>
        </p:spPr>
      </p:pic>
      <p:pic>
        <p:nvPicPr>
          <p:cNvPr id="466" name="Google Shape;466;p38"/>
          <p:cNvPicPr preferRelativeResize="0"/>
          <p:nvPr/>
        </p:nvPicPr>
        <p:blipFill>
          <a:blip r:embed="rId4">
            <a:alphaModFix/>
          </a:blip>
          <a:stretch>
            <a:fillRect/>
          </a:stretch>
        </p:blipFill>
        <p:spPr>
          <a:xfrm>
            <a:off x="4494675" y="9501452"/>
            <a:ext cx="1526150" cy="1099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9"/>
          <p:cNvSpPr/>
          <p:nvPr/>
        </p:nvSpPr>
        <p:spPr>
          <a:xfrm>
            <a:off x="211550" y="3238750"/>
            <a:ext cx="7114500" cy="2869200"/>
          </a:xfrm>
          <a:prstGeom prst="foldedCorner">
            <a:avLst>
              <a:gd fmla="val 16667" name="adj"/>
            </a:avLst>
          </a:prstGeom>
          <a:solidFill>
            <a:schemeClr val="accent4"/>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2" name="Google Shape;472;p3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473" name="Google Shape;473;p39"/>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474" name="Google Shape;474;p39"/>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75" name="Google Shape;475;p3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476" name="Google Shape;476;p39"/>
          <p:cNvSpPr txBox="1"/>
          <p:nvPr/>
        </p:nvSpPr>
        <p:spPr>
          <a:xfrm>
            <a:off x="211575" y="904850"/>
            <a:ext cx="5502900" cy="16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rgbClr val="1C4588"/>
              </a:solidFill>
              <a:highlight>
                <a:schemeClr val="lt1"/>
              </a:highlight>
              <a:latin typeface="Mada"/>
              <a:ea typeface="Mada"/>
              <a:cs typeface="Mada"/>
              <a:sym typeface="Mada"/>
            </a:endParaRPr>
          </a:p>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Prognosis is variable and remissions may occur spontaneously.</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When myasthenia is entirely ocular, prognosis is excellent and disability slight.</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Rapid progression of the disease more than 5 years after onset is uncommon.</a:t>
            </a:r>
            <a:endParaRPr>
              <a:latin typeface="Mada"/>
              <a:ea typeface="Mada"/>
              <a:cs typeface="Mada"/>
              <a:sym typeface="Mada"/>
            </a:endParaRPr>
          </a:p>
        </p:txBody>
      </p:sp>
      <p:sp>
        <p:nvSpPr>
          <p:cNvPr id="477" name="Google Shape;477;p39"/>
          <p:cNvSpPr txBox="1"/>
          <p:nvPr/>
        </p:nvSpPr>
        <p:spPr>
          <a:xfrm>
            <a:off x="205428" y="904847"/>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Prognosis</a:t>
            </a:r>
            <a:endParaRPr b="1" sz="2200">
              <a:highlight>
                <a:schemeClr val="accent5"/>
              </a:highlight>
              <a:latin typeface="Mada"/>
              <a:ea typeface="Mada"/>
              <a:cs typeface="Mada"/>
              <a:sym typeface="Mada"/>
            </a:endParaRPr>
          </a:p>
        </p:txBody>
      </p:sp>
      <p:pic>
        <p:nvPicPr>
          <p:cNvPr id="478" name="Google Shape;478;p39"/>
          <p:cNvPicPr preferRelativeResize="0"/>
          <p:nvPr/>
        </p:nvPicPr>
        <p:blipFill>
          <a:blip r:embed="rId3">
            <a:alphaModFix/>
          </a:blip>
          <a:stretch>
            <a:fillRect/>
          </a:stretch>
        </p:blipFill>
        <p:spPr>
          <a:xfrm>
            <a:off x="2066151" y="6340675"/>
            <a:ext cx="3648300" cy="3155100"/>
          </a:xfrm>
          <a:prstGeom prst="rect">
            <a:avLst/>
          </a:prstGeom>
          <a:noFill/>
          <a:ln>
            <a:noFill/>
          </a:ln>
        </p:spPr>
      </p:pic>
      <p:sp>
        <p:nvSpPr>
          <p:cNvPr id="479" name="Google Shape;479;p39"/>
          <p:cNvSpPr txBox="1"/>
          <p:nvPr/>
        </p:nvSpPr>
        <p:spPr>
          <a:xfrm>
            <a:off x="408738" y="2592881"/>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5"/>
                </a:highlight>
                <a:latin typeface="Mada"/>
                <a:ea typeface="Mada"/>
                <a:cs typeface="Mada"/>
                <a:sym typeface="Mada"/>
              </a:rPr>
              <a:t>MG conclusions</a:t>
            </a:r>
            <a:endParaRPr b="1" sz="2200">
              <a:solidFill>
                <a:schemeClr val="dk1"/>
              </a:solidFill>
              <a:highlight>
                <a:schemeClr val="accent5"/>
              </a:highlight>
              <a:latin typeface="Mada"/>
              <a:ea typeface="Mada"/>
              <a:cs typeface="Mada"/>
              <a:sym typeface="Mada"/>
            </a:endParaRPr>
          </a:p>
        </p:txBody>
      </p:sp>
      <p:sp>
        <p:nvSpPr>
          <p:cNvPr id="480" name="Google Shape;480;p39"/>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sp>
        <p:nvSpPr>
          <p:cNvPr id="481" name="Google Shape;481;p39"/>
          <p:cNvSpPr txBox="1"/>
          <p:nvPr/>
        </p:nvSpPr>
        <p:spPr>
          <a:xfrm>
            <a:off x="211550" y="3377301"/>
            <a:ext cx="7114500" cy="2378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MG causes </a:t>
            </a:r>
            <a:r>
              <a:rPr b="1" lang="ar" sz="1200">
                <a:solidFill>
                  <a:schemeClr val="dk1"/>
                </a:solidFill>
                <a:latin typeface="Mada"/>
                <a:ea typeface="Mada"/>
                <a:cs typeface="Mada"/>
                <a:sym typeface="Mada"/>
              </a:rPr>
              <a:t>fatigable muscle weakness</a:t>
            </a:r>
            <a:r>
              <a:rPr lang="ar" sz="1200">
                <a:solidFill>
                  <a:schemeClr val="dk1"/>
                </a:solidFill>
                <a:latin typeface="Mada"/>
                <a:ea typeface="Mada"/>
                <a:cs typeface="Mada"/>
                <a:sym typeface="Mada"/>
              </a:rPr>
              <a:t> and often presents with </a:t>
            </a:r>
            <a:r>
              <a:rPr b="1" lang="ar" sz="1200">
                <a:solidFill>
                  <a:schemeClr val="dk1"/>
                </a:solidFill>
                <a:latin typeface="Mada"/>
                <a:ea typeface="Mada"/>
                <a:cs typeface="Mada"/>
                <a:sym typeface="Mada"/>
              </a:rPr>
              <a:t>ptosis</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ophthalmoplegia</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Early onset</a:t>
            </a:r>
            <a:r>
              <a:rPr lang="ar" sz="1200">
                <a:solidFill>
                  <a:schemeClr val="dk1"/>
                </a:solidFill>
                <a:latin typeface="Mada"/>
                <a:ea typeface="Mada"/>
                <a:cs typeface="Mada"/>
                <a:sym typeface="Mada"/>
              </a:rPr>
              <a:t> (&lt;40 years) MG more commonly affects </a:t>
            </a:r>
            <a:r>
              <a:rPr b="1" lang="ar" sz="1200">
                <a:solidFill>
                  <a:schemeClr val="dk1"/>
                </a:solidFill>
                <a:latin typeface="Mada"/>
                <a:ea typeface="Mada"/>
                <a:cs typeface="Mada"/>
                <a:sym typeface="Mada"/>
              </a:rPr>
              <a:t>women</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late onset</a:t>
            </a:r>
            <a:r>
              <a:rPr lang="ar" sz="1200">
                <a:solidFill>
                  <a:schemeClr val="dk1"/>
                </a:solidFill>
                <a:latin typeface="Mada"/>
                <a:ea typeface="Mada"/>
                <a:cs typeface="Mada"/>
                <a:sym typeface="Mada"/>
              </a:rPr>
              <a:t> is more common in </a:t>
            </a:r>
            <a:r>
              <a:rPr b="1" lang="ar" sz="1200">
                <a:solidFill>
                  <a:schemeClr val="dk1"/>
                </a:solidFill>
                <a:latin typeface="Mada"/>
                <a:ea typeface="Mada"/>
                <a:cs typeface="Mada"/>
                <a:sym typeface="Mada"/>
              </a:rPr>
              <a:t>men</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AChR antibodies</a:t>
            </a:r>
            <a:r>
              <a:rPr lang="ar" sz="1200">
                <a:solidFill>
                  <a:schemeClr val="dk1"/>
                </a:solidFill>
                <a:latin typeface="Mada"/>
                <a:ea typeface="Mada"/>
                <a:cs typeface="Mada"/>
                <a:sym typeface="Mada"/>
              </a:rPr>
              <a:t> are found in </a:t>
            </a:r>
            <a:r>
              <a:rPr b="1" lang="ar" sz="1200">
                <a:solidFill>
                  <a:schemeClr val="dk1"/>
                </a:solidFill>
                <a:latin typeface="Mada"/>
                <a:ea typeface="Mada"/>
                <a:cs typeface="Mada"/>
                <a:sym typeface="Mada"/>
              </a:rPr>
              <a:t>80–85% of generalised and 50% of ocular MG</a:t>
            </a:r>
            <a:r>
              <a:rPr lang="ar" sz="1200">
                <a:solidFill>
                  <a:schemeClr val="dk1"/>
                </a:solidFill>
                <a:latin typeface="Mada"/>
                <a:ea typeface="Mada"/>
                <a:cs typeface="Mada"/>
                <a:sym typeface="Mada"/>
              </a:rPr>
              <a:t> patients, </a:t>
            </a:r>
            <a:r>
              <a:rPr b="1" lang="ar" sz="1200">
                <a:solidFill>
                  <a:schemeClr val="dk1"/>
                </a:solidFill>
                <a:latin typeface="Mada"/>
                <a:ea typeface="Mada"/>
                <a:cs typeface="Mada"/>
                <a:sym typeface="Mada"/>
              </a:rPr>
              <a:t>MuSK antibodies in 5–8% of generalised MG.</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Decremental</a:t>
            </a:r>
            <a:r>
              <a:rPr lang="ar" sz="1200">
                <a:solidFill>
                  <a:schemeClr val="dk1"/>
                </a:solidFill>
                <a:latin typeface="Mada"/>
                <a:ea typeface="Mada"/>
                <a:cs typeface="Mada"/>
                <a:sym typeface="Mada"/>
              </a:rPr>
              <a:t> response to RNS and </a:t>
            </a:r>
            <a:r>
              <a:rPr b="1" lang="ar" sz="1200">
                <a:solidFill>
                  <a:schemeClr val="dk1"/>
                </a:solidFill>
                <a:latin typeface="Mada"/>
                <a:ea typeface="Mada"/>
                <a:cs typeface="Mada"/>
                <a:sym typeface="Mada"/>
              </a:rPr>
              <a:t>prolonged jitter</a:t>
            </a:r>
            <a:r>
              <a:rPr lang="ar" sz="1200">
                <a:solidFill>
                  <a:schemeClr val="dk1"/>
                </a:solidFill>
                <a:latin typeface="Mada"/>
                <a:ea typeface="Mada"/>
                <a:cs typeface="Mada"/>
                <a:sym typeface="Mada"/>
              </a:rPr>
              <a:t> or </a:t>
            </a:r>
            <a:r>
              <a:rPr b="1" lang="ar" sz="1200">
                <a:solidFill>
                  <a:schemeClr val="dk1"/>
                </a:solidFill>
                <a:latin typeface="Mada"/>
                <a:ea typeface="Mada"/>
                <a:cs typeface="Mada"/>
                <a:sym typeface="Mada"/>
              </a:rPr>
              <a:t>blocking on SFEMG</a:t>
            </a:r>
            <a:r>
              <a:rPr lang="ar" sz="1200">
                <a:solidFill>
                  <a:schemeClr val="dk1"/>
                </a:solidFill>
                <a:latin typeface="Mada"/>
                <a:ea typeface="Mada"/>
                <a:cs typeface="Mada"/>
                <a:sym typeface="Mada"/>
              </a:rPr>
              <a:t> are the neurophysiological hallmarks of MG.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Monitoring of FVC </a:t>
            </a:r>
            <a:r>
              <a:rPr lang="ar" sz="1200">
                <a:solidFill>
                  <a:schemeClr val="dk1"/>
                </a:solidFill>
                <a:latin typeface="Mada"/>
                <a:ea typeface="Mada"/>
                <a:cs typeface="Mada"/>
                <a:sym typeface="Mada"/>
              </a:rPr>
              <a:t>is vital in patients with severe </a:t>
            </a:r>
            <a:r>
              <a:rPr b="1" lang="ar" sz="1200">
                <a:solidFill>
                  <a:schemeClr val="dk1"/>
                </a:solidFill>
                <a:latin typeface="Mada"/>
                <a:ea typeface="Mada"/>
                <a:cs typeface="Mada"/>
                <a:sym typeface="Mada"/>
              </a:rPr>
              <a:t>bulbar weakness.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Myasthenic weakness </a:t>
            </a:r>
            <a:r>
              <a:rPr lang="ar" sz="1200">
                <a:solidFill>
                  <a:schemeClr val="dk1"/>
                </a:solidFill>
                <a:latin typeface="Mada"/>
                <a:ea typeface="Mada"/>
                <a:cs typeface="Mada"/>
                <a:sym typeface="Mada"/>
              </a:rPr>
              <a:t>is often exacerbated by </a:t>
            </a:r>
            <a:r>
              <a:rPr b="1" lang="ar" sz="1200">
                <a:solidFill>
                  <a:schemeClr val="dk1"/>
                </a:solidFill>
                <a:latin typeface="Mada"/>
                <a:ea typeface="Mada"/>
                <a:cs typeface="Mada"/>
                <a:sym typeface="Mada"/>
              </a:rPr>
              <a:t>infections</a:t>
            </a:r>
            <a:r>
              <a:rPr lang="ar" sz="1200">
                <a:solidFill>
                  <a:schemeClr val="dk1"/>
                </a:solidFill>
                <a:latin typeface="Mada"/>
                <a:ea typeface="Mada"/>
                <a:cs typeface="Mada"/>
                <a:sym typeface="Mada"/>
              </a:rPr>
              <a:t> and can lead to </a:t>
            </a:r>
            <a:r>
              <a:rPr b="1" lang="ar" sz="1200">
                <a:solidFill>
                  <a:schemeClr val="dk1"/>
                </a:solidFill>
                <a:latin typeface="Mada"/>
                <a:ea typeface="Mada"/>
                <a:cs typeface="Mada"/>
                <a:sym typeface="Mada"/>
              </a:rPr>
              <a:t>myasthenic crisis.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Pyridostigmine, steroids and immunosuppressants </a:t>
            </a:r>
            <a:r>
              <a:rPr lang="ar" sz="1200">
                <a:solidFill>
                  <a:schemeClr val="dk1"/>
                </a:solidFill>
                <a:latin typeface="Mada"/>
                <a:ea typeface="Mada"/>
                <a:cs typeface="Mada"/>
                <a:sym typeface="Mada"/>
              </a:rPr>
              <a:t>are the mainstay of treatment.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All patients with MG should be screened for </a:t>
            </a:r>
            <a:r>
              <a:rPr b="1" lang="ar" sz="1200">
                <a:solidFill>
                  <a:schemeClr val="dk1"/>
                </a:solidFill>
                <a:latin typeface="Mada"/>
                <a:ea typeface="Mada"/>
                <a:cs typeface="Mada"/>
                <a:sym typeface="Mada"/>
              </a:rPr>
              <a:t>thymoma.</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Thymectomy</a:t>
            </a:r>
            <a:r>
              <a:rPr lang="ar" sz="1200">
                <a:solidFill>
                  <a:schemeClr val="dk1"/>
                </a:solidFill>
                <a:latin typeface="Mada"/>
                <a:ea typeface="Mada"/>
                <a:cs typeface="Mada"/>
                <a:sym typeface="Mada"/>
              </a:rPr>
              <a:t> is often advised in mild to moderate AChR antibody positive generalised MG with onset less than 65 years of age.</a:t>
            </a:r>
            <a:endParaRPr/>
          </a:p>
        </p:txBody>
      </p:sp>
      <p:pic>
        <p:nvPicPr>
          <p:cNvPr id="482" name="Google Shape;482;p39"/>
          <p:cNvPicPr preferRelativeResize="0"/>
          <p:nvPr/>
        </p:nvPicPr>
        <p:blipFill rotWithShape="1">
          <a:blip r:embed="rId4">
            <a:alphaModFix/>
          </a:blip>
          <a:srcRect b="14148" l="-20" r="20" t="19766"/>
          <a:stretch/>
        </p:blipFill>
        <p:spPr>
          <a:xfrm>
            <a:off x="5409500" y="1177050"/>
            <a:ext cx="1696896" cy="1609740"/>
          </a:xfrm>
          <a:prstGeom prst="cloud">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cxnSp>
        <p:nvCxnSpPr>
          <p:cNvPr id="487" name="Google Shape;487;p4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88" name="Google Shape;488;p40"/>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89" name="Google Shape;489;p4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490" name="Google Shape;490;p40"/>
          <p:cNvSpPr txBox="1"/>
          <p:nvPr/>
        </p:nvSpPr>
        <p:spPr>
          <a:xfrm>
            <a:off x="216475" y="7442227"/>
            <a:ext cx="32256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Etiology</a:t>
            </a:r>
            <a:r>
              <a:rPr b="1" lang="ar" sz="2200">
                <a:highlight>
                  <a:schemeClr val="accent5"/>
                </a:highlight>
                <a:latin typeface="Mada"/>
                <a:ea typeface="Mada"/>
                <a:cs typeface="Mada"/>
                <a:sym typeface="Mada"/>
              </a:rPr>
              <a:t> </a:t>
            </a:r>
            <a:endParaRPr b="1" sz="2200">
              <a:highlight>
                <a:schemeClr val="accent5"/>
              </a:highlight>
              <a:latin typeface="Mada"/>
              <a:ea typeface="Mada"/>
              <a:cs typeface="Mada"/>
              <a:sym typeface="Mada"/>
            </a:endParaRPr>
          </a:p>
        </p:txBody>
      </p:sp>
      <p:sp>
        <p:nvSpPr>
          <p:cNvPr id="491" name="Google Shape;491;p40"/>
          <p:cNvSpPr txBox="1"/>
          <p:nvPr/>
        </p:nvSpPr>
        <p:spPr>
          <a:xfrm>
            <a:off x="194200" y="1647577"/>
            <a:ext cx="3225600" cy="705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Epidemiology </a:t>
            </a:r>
            <a:endParaRPr b="1" sz="2200">
              <a:highlight>
                <a:schemeClr val="accent5"/>
              </a:highlight>
              <a:latin typeface="Mada"/>
              <a:ea typeface="Mada"/>
              <a:cs typeface="Mada"/>
              <a:sym typeface="Mada"/>
            </a:endParaRPr>
          </a:p>
        </p:txBody>
      </p:sp>
      <p:sp>
        <p:nvSpPr>
          <p:cNvPr id="492" name="Google Shape;492;p40"/>
          <p:cNvSpPr txBox="1"/>
          <p:nvPr/>
        </p:nvSpPr>
        <p:spPr>
          <a:xfrm>
            <a:off x="205200" y="897500"/>
            <a:ext cx="7149300" cy="9195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It is a </a:t>
            </a:r>
            <a:r>
              <a:rPr b="1" lang="ar" sz="1200">
                <a:latin typeface="Mada"/>
                <a:ea typeface="Mada"/>
                <a:cs typeface="Mada"/>
                <a:sym typeface="Mada"/>
              </a:rPr>
              <a:t>rare</a:t>
            </a:r>
            <a:r>
              <a:rPr lang="ar" sz="1200">
                <a:latin typeface="Mada"/>
                <a:ea typeface="Mada"/>
                <a:cs typeface="Mada"/>
                <a:sym typeface="Mada"/>
              </a:rPr>
              <a:t> presynaptic disorder of neuromuscular transmission in which quantal </a:t>
            </a:r>
            <a:r>
              <a:rPr b="1" lang="ar" sz="1200">
                <a:latin typeface="Mada"/>
                <a:ea typeface="Mada"/>
                <a:cs typeface="Mada"/>
                <a:sym typeface="Mada"/>
              </a:rPr>
              <a:t>release of acetylcholine (ACh) is impaired. </a:t>
            </a:r>
            <a:r>
              <a:rPr lang="ar" sz="1200">
                <a:solidFill>
                  <a:srgbClr val="6AA84F"/>
                </a:solidFill>
                <a:latin typeface="Mada"/>
                <a:ea typeface="Mada"/>
                <a:cs typeface="Mada"/>
                <a:sym typeface="Mada"/>
              </a:rPr>
              <a:t>Rather than post-synaptic like in MG, so there is no problem with ACh binding, but a problem on ACh release.</a:t>
            </a:r>
            <a:endParaRPr sz="1200">
              <a:solidFill>
                <a:srgbClr val="6AA84F"/>
              </a:solidFill>
              <a:latin typeface="Mada"/>
              <a:ea typeface="Mada"/>
              <a:cs typeface="Mada"/>
              <a:sym typeface="Mada"/>
            </a:endParaRPr>
          </a:p>
        </p:txBody>
      </p:sp>
      <p:sp>
        <p:nvSpPr>
          <p:cNvPr id="493" name="Google Shape;493;p40"/>
          <p:cNvSpPr txBox="1"/>
          <p:nvPr/>
        </p:nvSpPr>
        <p:spPr>
          <a:xfrm>
            <a:off x="239350" y="2161625"/>
            <a:ext cx="7079700" cy="14949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true incidence of LEMS is </a:t>
            </a:r>
            <a:r>
              <a:rPr b="1" lang="ar" sz="1200">
                <a:latin typeface="Mada"/>
                <a:ea typeface="Mada"/>
                <a:cs typeface="Mada"/>
                <a:sym typeface="Mada"/>
              </a:rPr>
              <a:t>unknown</a:t>
            </a:r>
            <a:r>
              <a:rPr lang="ar" sz="1200">
                <a:latin typeface="Mada"/>
                <a:ea typeface="Mada"/>
                <a:cs typeface="Mada"/>
                <a:sym typeface="Mada"/>
              </a:rPr>
              <a:t>, but the condition is </a:t>
            </a:r>
            <a:r>
              <a:rPr b="1" lang="ar" sz="1200">
                <a:latin typeface="Mada"/>
                <a:ea typeface="Mada"/>
                <a:cs typeface="Mada"/>
                <a:sym typeface="Mada"/>
              </a:rPr>
              <a:t>uncommon</a:t>
            </a:r>
            <a:r>
              <a:rPr lang="ar" sz="1200">
                <a:latin typeface="Mada"/>
                <a:ea typeface="Mada"/>
                <a:cs typeface="Mada"/>
                <a:sym typeface="Mada"/>
              </a:rPr>
              <a:t> and occurs much less frequently than myasthenia gravis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Approximately 1/2 of LEMS cases are associated with a </a:t>
            </a:r>
            <a:r>
              <a:rPr b="1" lang="ar" sz="1200">
                <a:latin typeface="Mada"/>
                <a:ea typeface="Mada"/>
                <a:cs typeface="Mada"/>
                <a:sym typeface="Mada"/>
              </a:rPr>
              <a:t>malignancy</a:t>
            </a:r>
            <a:r>
              <a:rPr lang="ar" sz="1200">
                <a:latin typeface="Mada"/>
                <a:ea typeface="Mada"/>
                <a:cs typeface="Mada"/>
                <a:sym typeface="Mada"/>
              </a:rPr>
              <a:t>, mainly </a:t>
            </a:r>
            <a:r>
              <a:rPr b="1" lang="ar" sz="1200">
                <a:solidFill>
                  <a:srgbClr val="CC0000"/>
                </a:solidFill>
                <a:latin typeface="Mada"/>
                <a:ea typeface="Mada"/>
                <a:cs typeface="Mada"/>
                <a:sym typeface="Mada"/>
              </a:rPr>
              <a:t>small cell lung cancer</a:t>
            </a:r>
            <a:r>
              <a:rPr lang="ar" sz="1200">
                <a:latin typeface="Mada"/>
                <a:ea typeface="Mada"/>
                <a:cs typeface="Mada"/>
                <a:sym typeface="Mada"/>
              </a:rPr>
              <a:t> (SCLC)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The incidence and prevalence of LEMS in patients with SCLC are estimated to be approximately 3%</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The other tumors associated with LEMS are lymphoproliferative disorders </a:t>
            </a:r>
            <a:r>
              <a:rPr b="1" lang="ar" sz="1200">
                <a:latin typeface="Mada"/>
                <a:ea typeface="Mada"/>
                <a:cs typeface="Mada"/>
                <a:sym typeface="Mada"/>
              </a:rPr>
              <a:t>(Hodgkin lymphoma)</a:t>
            </a:r>
            <a:r>
              <a:rPr lang="ar" sz="1200">
                <a:latin typeface="Mada"/>
                <a:ea typeface="Mada"/>
                <a:cs typeface="Mada"/>
                <a:sym typeface="Mada"/>
              </a:rPr>
              <a:t>.</a:t>
            </a:r>
            <a:endParaRPr sz="1200">
              <a:latin typeface="Mada"/>
              <a:ea typeface="Mada"/>
              <a:cs typeface="Mada"/>
              <a:sym typeface="Mada"/>
            </a:endParaRPr>
          </a:p>
        </p:txBody>
      </p:sp>
      <p:grpSp>
        <p:nvGrpSpPr>
          <p:cNvPr id="494" name="Google Shape;494;p40"/>
          <p:cNvGrpSpPr/>
          <p:nvPr/>
        </p:nvGrpSpPr>
        <p:grpSpPr>
          <a:xfrm>
            <a:off x="237333" y="4435213"/>
            <a:ext cx="4274242" cy="1015500"/>
            <a:chOff x="214808" y="3943200"/>
            <a:chExt cx="4274242" cy="1015500"/>
          </a:xfrm>
        </p:grpSpPr>
        <p:sp>
          <p:nvSpPr>
            <p:cNvPr id="495" name="Google Shape;495;p40"/>
            <p:cNvSpPr/>
            <p:nvPr/>
          </p:nvSpPr>
          <p:spPr>
            <a:xfrm rot="10800000">
              <a:off x="214808" y="3964262"/>
              <a:ext cx="445496"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496" name="Google Shape;496;p40"/>
            <p:cNvSpPr/>
            <p:nvPr/>
          </p:nvSpPr>
          <p:spPr>
            <a:xfrm>
              <a:off x="245553" y="3963795"/>
              <a:ext cx="3840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497" name="Google Shape;497;p40"/>
            <p:cNvSpPr txBox="1"/>
            <p:nvPr/>
          </p:nvSpPr>
          <p:spPr>
            <a:xfrm>
              <a:off x="317450" y="3946810"/>
              <a:ext cx="240300" cy="24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700">
                  <a:solidFill>
                    <a:srgbClr val="999999"/>
                  </a:solidFill>
                  <a:latin typeface="Mada"/>
                  <a:ea typeface="Mada"/>
                  <a:cs typeface="Mada"/>
                  <a:sym typeface="Mada"/>
                </a:rPr>
                <a:t>1</a:t>
              </a:r>
              <a:endParaRPr b="1" sz="1700">
                <a:solidFill>
                  <a:srgbClr val="999999"/>
                </a:solidFill>
                <a:latin typeface="Mada"/>
                <a:ea typeface="Mada"/>
                <a:cs typeface="Mada"/>
                <a:sym typeface="Mada"/>
              </a:endParaRPr>
            </a:p>
          </p:txBody>
        </p:sp>
        <p:sp>
          <p:nvSpPr>
            <p:cNvPr id="498" name="Google Shape;498;p40"/>
            <p:cNvSpPr txBox="1"/>
            <p:nvPr/>
          </p:nvSpPr>
          <p:spPr>
            <a:xfrm>
              <a:off x="694950" y="3943200"/>
              <a:ext cx="3794100" cy="1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Caused by an autoimmune attack directed against the </a:t>
              </a:r>
              <a:r>
                <a:rPr b="1" lang="ar" sz="1200">
                  <a:solidFill>
                    <a:schemeClr val="dk1"/>
                  </a:solidFill>
                  <a:latin typeface="Mada"/>
                  <a:ea typeface="Mada"/>
                  <a:cs typeface="Mada"/>
                  <a:sym typeface="Mada"/>
                </a:rPr>
                <a:t>voltage-gated calcium channels (VGCCs)</a:t>
              </a:r>
              <a:r>
                <a:rPr lang="ar" sz="1200">
                  <a:solidFill>
                    <a:schemeClr val="dk1"/>
                  </a:solidFill>
                  <a:latin typeface="Mada"/>
                  <a:ea typeface="Mada"/>
                  <a:cs typeface="Mada"/>
                  <a:sym typeface="Mada"/>
                </a:rPr>
                <a:t> on the presynaptic motor nerve terminal results in a loss of functional VGCCs at the motor nerve terminals. </a:t>
              </a:r>
              <a:r>
                <a:rPr lang="ar" sz="1200">
                  <a:solidFill>
                    <a:srgbClr val="6AA84F"/>
                  </a:solidFill>
                  <a:latin typeface="Mada"/>
                  <a:ea typeface="Mada"/>
                  <a:cs typeface="Mada"/>
                  <a:sym typeface="Mada"/>
                </a:rPr>
                <a:t>no influx of Ca++ → no exocytosis of ACh</a:t>
              </a:r>
              <a:endParaRPr sz="1200">
                <a:solidFill>
                  <a:srgbClr val="6AA84F"/>
                </a:solidFill>
                <a:latin typeface="Mada"/>
                <a:ea typeface="Mada"/>
                <a:cs typeface="Mada"/>
                <a:sym typeface="Mada"/>
              </a:endParaRPr>
            </a:p>
          </p:txBody>
        </p:sp>
      </p:grpSp>
      <p:grpSp>
        <p:nvGrpSpPr>
          <p:cNvPr id="499" name="Google Shape;499;p40"/>
          <p:cNvGrpSpPr/>
          <p:nvPr/>
        </p:nvGrpSpPr>
        <p:grpSpPr>
          <a:xfrm>
            <a:off x="216733" y="6534880"/>
            <a:ext cx="4209767" cy="751020"/>
            <a:chOff x="239358" y="5711530"/>
            <a:chExt cx="4209767" cy="751020"/>
          </a:xfrm>
        </p:grpSpPr>
        <p:sp>
          <p:nvSpPr>
            <p:cNvPr id="500" name="Google Shape;500;p40"/>
            <p:cNvSpPr/>
            <p:nvPr/>
          </p:nvSpPr>
          <p:spPr>
            <a:xfrm rot="10800000">
              <a:off x="239358" y="5746687"/>
              <a:ext cx="445496"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01" name="Google Shape;501;p40"/>
            <p:cNvSpPr/>
            <p:nvPr/>
          </p:nvSpPr>
          <p:spPr>
            <a:xfrm>
              <a:off x="269731" y="5767382"/>
              <a:ext cx="3840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02" name="Google Shape;502;p40"/>
            <p:cNvSpPr txBox="1"/>
            <p:nvPr/>
          </p:nvSpPr>
          <p:spPr>
            <a:xfrm>
              <a:off x="329115" y="5711530"/>
              <a:ext cx="2655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700">
                  <a:solidFill>
                    <a:srgbClr val="999999"/>
                  </a:solidFill>
                  <a:latin typeface="Mada"/>
                  <a:ea typeface="Mada"/>
                  <a:cs typeface="Mada"/>
                  <a:sym typeface="Mada"/>
                </a:rPr>
                <a:t>4</a:t>
              </a:r>
              <a:endParaRPr b="1" sz="1700">
                <a:solidFill>
                  <a:srgbClr val="999999"/>
                </a:solidFill>
                <a:latin typeface="Mada"/>
                <a:ea typeface="Mada"/>
                <a:cs typeface="Mada"/>
                <a:sym typeface="Mada"/>
              </a:endParaRPr>
            </a:p>
          </p:txBody>
        </p:sp>
        <p:sp>
          <p:nvSpPr>
            <p:cNvPr id="503" name="Google Shape;503;p40"/>
            <p:cNvSpPr txBox="1"/>
            <p:nvPr/>
          </p:nvSpPr>
          <p:spPr>
            <a:xfrm>
              <a:off x="657425" y="5756950"/>
              <a:ext cx="3791700" cy="705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Clinically</a:t>
              </a:r>
              <a:r>
                <a:rPr lang="ar" sz="1200">
                  <a:solidFill>
                    <a:schemeClr val="dk1"/>
                  </a:solidFill>
                  <a:latin typeface="Mada"/>
                  <a:ea typeface="Mada"/>
                  <a:cs typeface="Mada"/>
                  <a:sym typeface="Mada"/>
                </a:rPr>
                <a:t>, this phenomenon is noted by the appearance of previously absent tendon reflexes following a short period of strong muscle contraction by the patient.</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rgbClr val="6AA84F"/>
                  </a:solidFill>
                  <a:highlight>
                    <a:srgbClr val="FFFFFF"/>
                  </a:highlight>
                  <a:latin typeface="Mada"/>
                  <a:ea typeface="Mada"/>
                  <a:cs typeface="Mada"/>
                  <a:sym typeface="Mada"/>
                </a:rPr>
                <a:t>Temporary improvement.</a:t>
              </a:r>
              <a:endParaRPr sz="1200">
                <a:solidFill>
                  <a:srgbClr val="6AA84F"/>
                </a:solidFill>
                <a:latin typeface="Mada"/>
                <a:ea typeface="Mada"/>
                <a:cs typeface="Mada"/>
                <a:sym typeface="Mada"/>
              </a:endParaRPr>
            </a:p>
          </p:txBody>
        </p:sp>
      </p:grpSp>
      <p:grpSp>
        <p:nvGrpSpPr>
          <p:cNvPr id="504" name="Google Shape;504;p40"/>
          <p:cNvGrpSpPr/>
          <p:nvPr/>
        </p:nvGrpSpPr>
        <p:grpSpPr>
          <a:xfrm>
            <a:off x="4555400" y="4392225"/>
            <a:ext cx="2833575" cy="608400"/>
            <a:chOff x="2568825" y="4497763"/>
            <a:chExt cx="2833575" cy="608400"/>
          </a:xfrm>
        </p:grpSpPr>
        <p:sp>
          <p:nvSpPr>
            <p:cNvPr id="505" name="Google Shape;505;p40"/>
            <p:cNvSpPr/>
            <p:nvPr/>
          </p:nvSpPr>
          <p:spPr>
            <a:xfrm rot="10800000">
              <a:off x="2568825" y="4518942"/>
              <a:ext cx="445496"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06" name="Google Shape;506;p40"/>
            <p:cNvSpPr/>
            <p:nvPr/>
          </p:nvSpPr>
          <p:spPr>
            <a:xfrm>
              <a:off x="2599198" y="4539637"/>
              <a:ext cx="3840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07" name="Google Shape;507;p40"/>
            <p:cNvSpPr txBox="1"/>
            <p:nvPr/>
          </p:nvSpPr>
          <p:spPr>
            <a:xfrm>
              <a:off x="2665509" y="4555623"/>
              <a:ext cx="2562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700">
                  <a:solidFill>
                    <a:srgbClr val="999999"/>
                  </a:solidFill>
                  <a:latin typeface="Mada"/>
                  <a:ea typeface="Mada"/>
                  <a:cs typeface="Mada"/>
                  <a:sym typeface="Mada"/>
                </a:rPr>
                <a:t>2</a:t>
              </a:r>
              <a:endParaRPr b="1" sz="1700">
                <a:solidFill>
                  <a:srgbClr val="999999"/>
                </a:solidFill>
                <a:latin typeface="Mada"/>
                <a:ea typeface="Mada"/>
                <a:cs typeface="Mada"/>
                <a:sym typeface="Mada"/>
              </a:endParaRPr>
            </a:p>
          </p:txBody>
        </p:sp>
        <p:sp>
          <p:nvSpPr>
            <p:cNvPr id="508" name="Google Shape;508;p40"/>
            <p:cNvSpPr txBox="1"/>
            <p:nvPr/>
          </p:nvSpPr>
          <p:spPr>
            <a:xfrm>
              <a:off x="3039600" y="4497763"/>
              <a:ext cx="2362800" cy="608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The number of </a:t>
              </a:r>
              <a:r>
                <a:rPr lang="ar" sz="1200">
                  <a:solidFill>
                    <a:schemeClr val="dk1"/>
                  </a:solidFill>
                  <a:latin typeface="Mada"/>
                  <a:ea typeface="Mada"/>
                  <a:cs typeface="Mada"/>
                  <a:sym typeface="Mada"/>
                </a:rPr>
                <a:t>quanta</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(vesicle that contains 5000-10000 molecules of ACh) </a:t>
              </a:r>
              <a:r>
                <a:rPr lang="ar" sz="1200">
                  <a:solidFill>
                    <a:schemeClr val="dk1"/>
                  </a:solidFill>
                  <a:latin typeface="Mada"/>
                  <a:ea typeface="Mada"/>
                  <a:cs typeface="Mada"/>
                  <a:sym typeface="Mada"/>
                </a:rPr>
                <a:t> released by a nerve impulse is diminished.</a:t>
              </a:r>
              <a:endParaRPr sz="1200">
                <a:latin typeface="Mada"/>
                <a:ea typeface="Mada"/>
                <a:cs typeface="Mada"/>
                <a:sym typeface="Mada"/>
              </a:endParaRPr>
            </a:p>
          </p:txBody>
        </p:sp>
      </p:grpSp>
      <p:grpSp>
        <p:nvGrpSpPr>
          <p:cNvPr id="509" name="Google Shape;509;p40"/>
          <p:cNvGrpSpPr/>
          <p:nvPr/>
        </p:nvGrpSpPr>
        <p:grpSpPr>
          <a:xfrm>
            <a:off x="4364989" y="6498581"/>
            <a:ext cx="3024086" cy="823607"/>
            <a:chOff x="2568814" y="5714181"/>
            <a:chExt cx="3024086" cy="823607"/>
          </a:xfrm>
        </p:grpSpPr>
        <p:sp>
          <p:nvSpPr>
            <p:cNvPr id="510" name="Google Shape;510;p40"/>
            <p:cNvSpPr/>
            <p:nvPr/>
          </p:nvSpPr>
          <p:spPr>
            <a:xfrm rot="10800000">
              <a:off x="2568814" y="5748242"/>
              <a:ext cx="445496"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11" name="Google Shape;511;p40"/>
            <p:cNvSpPr/>
            <p:nvPr/>
          </p:nvSpPr>
          <p:spPr>
            <a:xfrm>
              <a:off x="2599187" y="5768937"/>
              <a:ext cx="3840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12" name="Google Shape;512;p40"/>
            <p:cNvSpPr txBox="1"/>
            <p:nvPr/>
          </p:nvSpPr>
          <p:spPr>
            <a:xfrm>
              <a:off x="2645743" y="5714181"/>
              <a:ext cx="2562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700">
                  <a:solidFill>
                    <a:srgbClr val="999999"/>
                  </a:solidFill>
                  <a:latin typeface="Mada"/>
                  <a:ea typeface="Mada"/>
                  <a:cs typeface="Mada"/>
                  <a:sym typeface="Mada"/>
                </a:rPr>
                <a:t>5</a:t>
              </a:r>
              <a:endParaRPr b="1" sz="1700">
                <a:solidFill>
                  <a:srgbClr val="999999"/>
                </a:solidFill>
                <a:latin typeface="Mada"/>
                <a:ea typeface="Mada"/>
                <a:cs typeface="Mada"/>
                <a:sym typeface="Mada"/>
              </a:endParaRPr>
            </a:p>
          </p:txBody>
        </p:sp>
        <p:sp>
          <p:nvSpPr>
            <p:cNvPr id="513" name="Google Shape;513;p40"/>
            <p:cNvSpPr txBox="1"/>
            <p:nvPr/>
          </p:nvSpPr>
          <p:spPr>
            <a:xfrm>
              <a:off x="3077100" y="5732888"/>
              <a:ext cx="2515800" cy="80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 sz="1200">
                  <a:solidFill>
                    <a:srgbClr val="CC0000"/>
                  </a:solidFill>
                  <a:latin typeface="Mada"/>
                  <a:ea typeface="Mada"/>
                  <a:cs typeface="Mada"/>
                  <a:sym typeface="Mada"/>
                </a:rPr>
                <a:t>Parasympathetic, sympathetic, and enteric neurons are all affected</a:t>
              </a:r>
              <a:r>
                <a:rPr lang="ar" sz="1200">
                  <a:solidFill>
                    <a:srgbClr val="CC0000"/>
                  </a:solidFill>
                  <a:latin typeface="Mada"/>
                  <a:ea typeface="Mada"/>
                  <a:cs typeface="Mada"/>
                  <a:sym typeface="Mada"/>
                </a:rPr>
                <a:t> </a:t>
              </a:r>
              <a:r>
                <a:rPr lang="ar" sz="1200">
                  <a:solidFill>
                    <a:srgbClr val="6AA84F"/>
                  </a:solidFill>
                  <a:latin typeface="Mada"/>
                  <a:ea typeface="Mada"/>
                  <a:cs typeface="Mada"/>
                  <a:sym typeface="Mada"/>
                </a:rPr>
                <a:t>Ca++ channels. Another difference from MG.</a:t>
              </a:r>
              <a:endParaRPr sz="1200">
                <a:solidFill>
                  <a:srgbClr val="6AA84F"/>
                </a:solidFill>
                <a:latin typeface="Mada"/>
                <a:ea typeface="Mada"/>
                <a:cs typeface="Mada"/>
                <a:sym typeface="Mada"/>
              </a:endParaRPr>
            </a:p>
          </p:txBody>
        </p:sp>
      </p:grpSp>
      <p:grpSp>
        <p:nvGrpSpPr>
          <p:cNvPr id="514" name="Google Shape;514;p40"/>
          <p:cNvGrpSpPr/>
          <p:nvPr/>
        </p:nvGrpSpPr>
        <p:grpSpPr>
          <a:xfrm>
            <a:off x="227613" y="5493888"/>
            <a:ext cx="7079762" cy="1095000"/>
            <a:chOff x="5006113" y="4456575"/>
            <a:chExt cx="7079762" cy="1095000"/>
          </a:xfrm>
        </p:grpSpPr>
        <p:sp>
          <p:nvSpPr>
            <p:cNvPr id="515" name="Google Shape;515;p40"/>
            <p:cNvSpPr/>
            <p:nvPr/>
          </p:nvSpPr>
          <p:spPr>
            <a:xfrm rot="10800000">
              <a:off x="5006113" y="4569204"/>
              <a:ext cx="445496"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16" name="Google Shape;516;p40"/>
            <p:cNvSpPr/>
            <p:nvPr/>
          </p:nvSpPr>
          <p:spPr>
            <a:xfrm>
              <a:off x="5036486" y="4589898"/>
              <a:ext cx="3840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517" name="Google Shape;517;p40"/>
            <p:cNvSpPr txBox="1"/>
            <p:nvPr/>
          </p:nvSpPr>
          <p:spPr>
            <a:xfrm>
              <a:off x="5067540" y="4602756"/>
              <a:ext cx="2889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700">
                  <a:solidFill>
                    <a:srgbClr val="999999"/>
                  </a:solidFill>
                  <a:latin typeface="Mada"/>
                  <a:ea typeface="Mada"/>
                  <a:cs typeface="Mada"/>
                  <a:sym typeface="Mada"/>
                </a:rPr>
                <a:t>3</a:t>
              </a:r>
              <a:endParaRPr b="1" sz="1700">
                <a:solidFill>
                  <a:srgbClr val="999999"/>
                </a:solidFill>
                <a:latin typeface="Mada"/>
                <a:ea typeface="Mada"/>
                <a:cs typeface="Mada"/>
                <a:sym typeface="Mada"/>
              </a:endParaRPr>
            </a:p>
          </p:txBody>
        </p:sp>
        <p:sp>
          <p:nvSpPr>
            <p:cNvPr id="518" name="Google Shape;518;p40"/>
            <p:cNvSpPr txBox="1"/>
            <p:nvPr/>
          </p:nvSpPr>
          <p:spPr>
            <a:xfrm>
              <a:off x="5420475" y="4456575"/>
              <a:ext cx="6665400" cy="109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Because presynaptic stores of ACh and the postsynaptic response to ACh remain intact, rapid repetitive stimulation or voluntary activation that aids in the release of quanta will raise the endplate potential above threshold and permit generation of muscle action potential. </a:t>
              </a:r>
              <a:r>
                <a:rPr lang="ar" sz="1200">
                  <a:solidFill>
                    <a:srgbClr val="6AA84F"/>
                  </a:solidFill>
                  <a:latin typeface="Mada"/>
                  <a:ea typeface="Mada"/>
                  <a:cs typeface="Mada"/>
                  <a:sym typeface="Mada"/>
                </a:rPr>
                <a:t>Increased nerve AP → temporarily increase in ACh release → generation of muscle AP → temporary facilitation of movement and muscle strength.</a:t>
              </a:r>
              <a:endParaRPr sz="1200">
                <a:solidFill>
                  <a:srgbClr val="6AA84F"/>
                </a:solidFill>
                <a:latin typeface="Mada"/>
                <a:ea typeface="Mada"/>
                <a:cs typeface="Mada"/>
                <a:sym typeface="Mada"/>
              </a:endParaRPr>
            </a:p>
          </p:txBody>
        </p:sp>
      </p:grpSp>
      <p:sp>
        <p:nvSpPr>
          <p:cNvPr id="519" name="Google Shape;519;p40"/>
          <p:cNvSpPr/>
          <p:nvPr/>
        </p:nvSpPr>
        <p:spPr>
          <a:xfrm>
            <a:off x="3718008" y="8062100"/>
            <a:ext cx="3503700" cy="3948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800">
                <a:solidFill>
                  <a:srgbClr val="FFFFFF"/>
                </a:solidFill>
                <a:latin typeface="Mada"/>
                <a:ea typeface="Mada"/>
                <a:cs typeface="Mada"/>
                <a:sym typeface="Mada"/>
              </a:rPr>
              <a:t>Paraneoplastic </a:t>
            </a:r>
            <a:endParaRPr b="1" sz="1800">
              <a:solidFill>
                <a:srgbClr val="FFFFFF"/>
              </a:solidFill>
              <a:latin typeface="Mada"/>
              <a:ea typeface="Mada"/>
              <a:cs typeface="Mada"/>
              <a:sym typeface="Mada"/>
            </a:endParaRPr>
          </a:p>
        </p:txBody>
      </p:sp>
      <p:sp>
        <p:nvSpPr>
          <p:cNvPr id="520" name="Google Shape;520;p40"/>
          <p:cNvSpPr txBox="1"/>
          <p:nvPr/>
        </p:nvSpPr>
        <p:spPr>
          <a:xfrm>
            <a:off x="3839850" y="8456900"/>
            <a:ext cx="3503700" cy="1883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C9DAF8"/>
              </a:buClr>
              <a:buSzPts val="1200"/>
              <a:buFont typeface="Mada"/>
              <a:buChar char="●"/>
            </a:pPr>
            <a:r>
              <a:rPr lang="ar" sz="1200">
                <a:solidFill>
                  <a:schemeClr val="dk1"/>
                </a:solidFill>
                <a:latin typeface="Mada"/>
                <a:ea typeface="Mada"/>
                <a:cs typeface="Mada"/>
                <a:sym typeface="Mada"/>
              </a:rPr>
              <a:t>The expression of functional VGCCs in the surface membrane of </a:t>
            </a:r>
            <a:r>
              <a:rPr b="1" lang="ar" sz="1200" u="sng">
                <a:solidFill>
                  <a:srgbClr val="CC0000"/>
                </a:solidFill>
                <a:latin typeface="Mada"/>
                <a:ea typeface="Mada"/>
                <a:cs typeface="Mada"/>
                <a:sym typeface="Mada"/>
              </a:rPr>
              <a:t>small cell lung cancer (SCLC)</a:t>
            </a:r>
            <a:r>
              <a:rPr lang="ar" sz="1200">
                <a:solidFill>
                  <a:schemeClr val="dk1"/>
                </a:solidFill>
                <a:latin typeface="Mada"/>
                <a:ea typeface="Mada"/>
                <a:cs typeface="Mada"/>
                <a:sym typeface="Mada"/>
              </a:rPr>
              <a:t> cells (among numerous other neural antigens) is responsible for most cases of paraneoplastic LEMS.</a:t>
            </a:r>
            <a:r>
              <a:rPr lang="ar" sz="1200">
                <a:solidFill>
                  <a:srgbClr val="666666"/>
                </a:solidFill>
                <a:latin typeface="Mada"/>
                <a:ea typeface="Mada"/>
                <a:cs typeface="Mada"/>
                <a:sym typeface="Mada"/>
              </a:rPr>
              <a:t> </a:t>
            </a:r>
            <a:endParaRPr sz="1200">
              <a:solidFill>
                <a:srgbClr val="666666"/>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manifestation of an underlying malignancy.</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Usually in elderly age groups.</a:t>
            </a:r>
            <a:endParaRPr sz="1200">
              <a:solidFill>
                <a:srgbClr val="6AA84F"/>
              </a:solidFill>
              <a:latin typeface="Mada"/>
              <a:ea typeface="Mada"/>
              <a:cs typeface="Mada"/>
              <a:sym typeface="Mada"/>
            </a:endParaRPr>
          </a:p>
        </p:txBody>
      </p:sp>
      <p:sp>
        <p:nvSpPr>
          <p:cNvPr id="521" name="Google Shape;521;p40"/>
          <p:cNvSpPr/>
          <p:nvPr/>
        </p:nvSpPr>
        <p:spPr>
          <a:xfrm>
            <a:off x="764846" y="8057900"/>
            <a:ext cx="3246600" cy="403200"/>
          </a:xfrm>
          <a:prstGeom prst="chevron">
            <a:avLst>
              <a:gd fmla="val 50000" name="adj"/>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800">
                <a:solidFill>
                  <a:srgbClr val="FFFFFF"/>
                </a:solidFill>
                <a:latin typeface="Mada"/>
                <a:ea typeface="Mada"/>
                <a:cs typeface="Mada"/>
                <a:sym typeface="Mada"/>
              </a:rPr>
              <a:t>Autoimmune </a:t>
            </a:r>
            <a:endParaRPr b="1" sz="1800">
              <a:solidFill>
                <a:srgbClr val="FFFFFF"/>
              </a:solidFill>
              <a:latin typeface="Mada"/>
              <a:ea typeface="Mada"/>
              <a:cs typeface="Mada"/>
              <a:sym typeface="Mada"/>
            </a:endParaRPr>
          </a:p>
        </p:txBody>
      </p:sp>
      <p:sp>
        <p:nvSpPr>
          <p:cNvPr id="522" name="Google Shape;522;p40"/>
          <p:cNvSpPr txBox="1"/>
          <p:nvPr/>
        </p:nvSpPr>
        <p:spPr>
          <a:xfrm>
            <a:off x="466650" y="8493750"/>
            <a:ext cx="3332100" cy="1494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Antibodies directed against the </a:t>
            </a:r>
            <a:r>
              <a:rPr b="1" lang="ar" sz="1200">
                <a:solidFill>
                  <a:schemeClr val="dk1"/>
                </a:solidFill>
                <a:latin typeface="Mada"/>
                <a:ea typeface="Mada"/>
                <a:cs typeface="Mada"/>
                <a:sym typeface="Mada"/>
              </a:rPr>
              <a:t>voltage-gated calcium channel (VGCC).</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These antibodies interfere with the normal calcium flux required for the release of acetylcholine.</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Typically in younger age groups.</a:t>
            </a:r>
            <a:endParaRPr sz="1200">
              <a:solidFill>
                <a:srgbClr val="6AA84F"/>
              </a:solidFill>
              <a:latin typeface="Mada"/>
              <a:ea typeface="Mada"/>
              <a:cs typeface="Mada"/>
              <a:sym typeface="Mada"/>
            </a:endParaRPr>
          </a:p>
        </p:txBody>
      </p:sp>
      <p:sp>
        <p:nvSpPr>
          <p:cNvPr id="523" name="Google Shape;523;p40"/>
          <p:cNvSpPr txBox="1"/>
          <p:nvPr/>
        </p:nvSpPr>
        <p:spPr>
          <a:xfrm>
            <a:off x="764850" y="0"/>
            <a:ext cx="6303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400">
                <a:latin typeface="Mada"/>
                <a:ea typeface="Mada"/>
                <a:cs typeface="Mada"/>
                <a:sym typeface="Mada"/>
              </a:rPr>
              <a:t>Lambert-Eaton Myasthenic Syndrome (LEMS)</a:t>
            </a:r>
            <a:endParaRPr b="1" sz="2400">
              <a:latin typeface="Mada"/>
              <a:ea typeface="Mada"/>
              <a:cs typeface="Mada"/>
              <a:sym typeface="Mada"/>
            </a:endParaRPr>
          </a:p>
        </p:txBody>
      </p:sp>
      <p:sp>
        <p:nvSpPr>
          <p:cNvPr id="524" name="Google Shape;524;p40"/>
          <p:cNvSpPr txBox="1"/>
          <p:nvPr/>
        </p:nvSpPr>
        <p:spPr>
          <a:xfrm>
            <a:off x="216484" y="3820582"/>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Pathophysiology </a:t>
            </a:r>
            <a:endParaRPr b="1" sz="2200">
              <a:highlight>
                <a:schemeClr val="accent5"/>
              </a:highlight>
              <a:latin typeface="Mada"/>
              <a:ea typeface="Mada"/>
              <a:cs typeface="Mada"/>
              <a:sym typeface="Mada"/>
            </a:endParaRPr>
          </a:p>
        </p:txBody>
      </p:sp>
      <p:pic>
        <p:nvPicPr>
          <p:cNvPr id="525" name="Google Shape;525;p40"/>
          <p:cNvPicPr preferRelativeResize="0"/>
          <p:nvPr/>
        </p:nvPicPr>
        <p:blipFill>
          <a:blip r:embed="rId3">
            <a:alphaModFix/>
          </a:blip>
          <a:stretch>
            <a:fillRect/>
          </a:stretch>
        </p:blipFill>
        <p:spPr>
          <a:xfrm>
            <a:off x="5664250" y="7251974"/>
            <a:ext cx="1123700" cy="60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cxnSp>
        <p:nvCxnSpPr>
          <p:cNvPr id="530" name="Google Shape;530;p4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31" name="Google Shape;531;p41"/>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532" name="Google Shape;532;p4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533" name="Google Shape;533;p41"/>
          <p:cNvSpPr txBox="1"/>
          <p:nvPr/>
        </p:nvSpPr>
        <p:spPr>
          <a:xfrm>
            <a:off x="211650" y="1307125"/>
            <a:ext cx="7149300" cy="3796500"/>
          </a:xfrm>
          <a:prstGeom prst="rect">
            <a:avLst/>
          </a:prstGeom>
          <a:noFill/>
          <a:ln cap="flat" cmpd="sng" w="9525">
            <a:solidFill>
              <a:srgbClr val="A64D79"/>
            </a:solidFill>
            <a:prstDash val="dashDot"/>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latin typeface="Mada"/>
                <a:ea typeface="Mada"/>
                <a:cs typeface="Mada"/>
                <a:sym typeface="Mada"/>
              </a:rPr>
              <a:t>Weakness/Fatigue</a:t>
            </a:r>
            <a:r>
              <a:rPr lang="ar" sz="1200">
                <a:latin typeface="Mada"/>
                <a:ea typeface="Mada"/>
                <a:cs typeface="Mada"/>
                <a:sym typeface="Mada"/>
              </a:rPr>
              <a:t> </a:t>
            </a:r>
            <a:r>
              <a:rPr lang="ar" sz="1200">
                <a:solidFill>
                  <a:srgbClr val="6AA84F"/>
                </a:solidFill>
                <a:latin typeface="Mada"/>
                <a:ea typeface="Mada"/>
                <a:cs typeface="Mada"/>
                <a:sym typeface="Mada"/>
              </a:rPr>
              <a:t>(LL&gt;UL)</a:t>
            </a:r>
            <a:r>
              <a:rPr lang="ar" sz="1200">
                <a:solidFill>
                  <a:srgbClr val="6D9EEB"/>
                </a:solidFill>
                <a:latin typeface="Mada"/>
                <a:ea typeface="Mada"/>
                <a:cs typeface="Mada"/>
                <a:sym typeface="Mada"/>
              </a:rPr>
              <a:t> </a:t>
            </a:r>
            <a:r>
              <a:rPr lang="ar" sz="1200">
                <a:solidFill>
                  <a:schemeClr val="dk1"/>
                </a:solidFill>
                <a:latin typeface="Mada"/>
                <a:ea typeface="Mada"/>
                <a:cs typeface="Mada"/>
                <a:sym typeface="Mada"/>
              </a:rPr>
              <a:t>in Limb-Girdle Distribution</a:t>
            </a:r>
            <a:r>
              <a:rPr lang="ar" sz="1200">
                <a:solidFill>
                  <a:srgbClr val="6D9EEB"/>
                </a:solidFill>
                <a:latin typeface="Mada"/>
                <a:ea typeface="Mada"/>
                <a:cs typeface="Mada"/>
                <a:sym typeface="Mada"/>
              </a:rPr>
              <a:t> </a:t>
            </a:r>
            <a:r>
              <a:rPr lang="ar" sz="1200">
                <a:solidFill>
                  <a:srgbClr val="6AA84F"/>
                </a:solidFill>
                <a:latin typeface="Mada"/>
                <a:ea typeface="Mada"/>
                <a:cs typeface="Mada"/>
                <a:sym typeface="Mada"/>
              </a:rPr>
              <a:t>(Unlike MG, weakness improves with use in LEMS bc the more you use the muscle the more Ca enters →  More ACh release)</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latin typeface="Mada"/>
                <a:ea typeface="Mada"/>
                <a:cs typeface="Mada"/>
                <a:sym typeface="Mada"/>
              </a:rPr>
              <a:t>Most patients with LEMS present with </a:t>
            </a:r>
            <a:r>
              <a:rPr lang="ar" sz="1200" u="sng">
                <a:latin typeface="Mada"/>
                <a:ea typeface="Mada"/>
                <a:cs typeface="Mada"/>
                <a:sym typeface="Mada"/>
              </a:rPr>
              <a:t>slowly progressive</a:t>
            </a:r>
            <a:r>
              <a:rPr lang="ar" sz="1200">
                <a:latin typeface="Mada"/>
                <a:ea typeface="Mada"/>
                <a:cs typeface="Mada"/>
                <a:sym typeface="Mada"/>
              </a:rPr>
              <a:t> </a:t>
            </a:r>
            <a:r>
              <a:rPr b="1" lang="ar" sz="1200">
                <a:latin typeface="Mada"/>
                <a:ea typeface="Mada"/>
                <a:cs typeface="Mada"/>
                <a:sym typeface="Mada"/>
              </a:rPr>
              <a:t>proximal muscle weakness</a:t>
            </a:r>
            <a:r>
              <a:rPr lang="ar" sz="1200">
                <a:latin typeface="Mada"/>
                <a:ea typeface="Mada"/>
                <a:cs typeface="Mada"/>
                <a:sym typeface="Mada"/>
              </a:rPr>
              <a:t>, </a:t>
            </a:r>
            <a:r>
              <a:rPr b="1" lang="ar" sz="1200">
                <a:latin typeface="Mada"/>
                <a:ea typeface="Mada"/>
                <a:cs typeface="Mada"/>
                <a:sym typeface="Mada"/>
              </a:rPr>
              <a:t>particularly involving the legs.</a:t>
            </a:r>
            <a:r>
              <a:rPr b="1"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More than the arms.</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Deep tendon reflexes are typically depressed or absent</a:t>
            </a:r>
            <a:r>
              <a:rPr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only at the beginning, after repetitive muscle stimulation they appear.</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Autonomic symptoms including </a:t>
            </a:r>
            <a:r>
              <a:rPr b="1" lang="ar" sz="1200">
                <a:solidFill>
                  <a:schemeClr val="dk1"/>
                </a:solidFill>
                <a:latin typeface="Mada"/>
                <a:ea typeface="Mada"/>
                <a:cs typeface="Mada"/>
                <a:sym typeface="Mada"/>
              </a:rPr>
              <a:t>dry mouth</a:t>
            </a:r>
            <a:r>
              <a:rPr b="1"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(most common among autonomic symptoms)</a:t>
            </a: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and erectile dysfunction ,postural lightheadedness, sphincter disturbance,</a:t>
            </a:r>
            <a:r>
              <a:rPr lang="ar" sz="1200">
                <a:solidFill>
                  <a:srgbClr val="6D9EEB"/>
                </a:solidFill>
                <a:latin typeface="Mada"/>
                <a:ea typeface="Mada"/>
                <a:cs typeface="Mada"/>
                <a:sym typeface="Mada"/>
              </a:rPr>
              <a:t> </a:t>
            </a:r>
            <a:r>
              <a:rPr lang="ar" sz="1200">
                <a:solidFill>
                  <a:srgbClr val="6AA84F"/>
                </a:solidFill>
                <a:latin typeface="Mada"/>
                <a:ea typeface="Mada"/>
                <a:cs typeface="Mada"/>
                <a:sym typeface="Mada"/>
              </a:rPr>
              <a:t>dilated pupils</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Occas Paresthesias, Myalgias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Dysphagia, Dysarthria may occur</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Ocular symptoms, especially ptosis and diplopia, may occur with LEMS but are </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b="1" lang="ar" sz="1200">
                <a:solidFill>
                  <a:schemeClr val="dk1"/>
                </a:solidFill>
                <a:latin typeface="Mada"/>
                <a:ea typeface="Mada"/>
                <a:cs typeface="Mada"/>
                <a:sym typeface="Mada"/>
              </a:rPr>
              <a:t>rarely the presenting or dominant feature of the illness. </a:t>
            </a:r>
            <a:r>
              <a:rPr b="1" lang="ar" sz="1200">
                <a:solidFill>
                  <a:srgbClr val="6AA84F"/>
                </a:solidFill>
                <a:latin typeface="Mada"/>
                <a:ea typeface="Mada"/>
                <a:cs typeface="Mada"/>
                <a:sym typeface="Mada"/>
              </a:rPr>
              <a:t>(Unlike MG)</a:t>
            </a:r>
            <a:endParaRPr b="1"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Most patients do not have significant respiratory muscle weakness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rgbClr val="6AA84F"/>
                </a:solidFill>
                <a:latin typeface="Mada"/>
                <a:ea typeface="Mada"/>
                <a:cs typeface="Mada"/>
                <a:sym typeface="Mada"/>
              </a:rPr>
              <a:t>Post-tetanic potentiation:</a:t>
            </a:r>
            <a:r>
              <a:rPr b="1" lang="ar" sz="1200">
                <a:solidFill>
                  <a:srgbClr val="CC0000"/>
                </a:solidFill>
                <a:latin typeface="Mada"/>
                <a:ea typeface="Mada"/>
                <a:cs typeface="Mada"/>
                <a:sym typeface="Mada"/>
              </a:rPr>
              <a:t> Recovery of lost deep tendon reflexes or improvement in muscle strength  with vigorous, brief muscle activation is a unique aspect of LEMS</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Hypo or areflexia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Poorly reactive pupils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May have mild distal sensory loss in feet</a:t>
            </a:r>
            <a:endParaRPr sz="1200">
              <a:solidFill>
                <a:schemeClr val="dk1"/>
              </a:solidFill>
              <a:latin typeface="Mada"/>
              <a:ea typeface="Mada"/>
              <a:cs typeface="Mada"/>
              <a:sym typeface="Mada"/>
            </a:endParaRPr>
          </a:p>
        </p:txBody>
      </p:sp>
      <p:sp>
        <p:nvSpPr>
          <p:cNvPr id="534" name="Google Shape;534;p41"/>
          <p:cNvSpPr txBox="1"/>
          <p:nvPr/>
        </p:nvSpPr>
        <p:spPr>
          <a:xfrm>
            <a:off x="211657" y="856525"/>
            <a:ext cx="3225600" cy="450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Mada"/>
              <a:buChar char="◄"/>
            </a:pPr>
            <a:r>
              <a:rPr b="1" lang="ar" sz="1900">
                <a:highlight>
                  <a:schemeClr val="accent5"/>
                </a:highlight>
                <a:latin typeface="Mada"/>
                <a:ea typeface="Mada"/>
                <a:cs typeface="Mada"/>
                <a:sym typeface="Mada"/>
              </a:rPr>
              <a:t>Clinical features </a:t>
            </a:r>
            <a:endParaRPr b="1" sz="1900">
              <a:highlight>
                <a:schemeClr val="accent5"/>
              </a:highlight>
              <a:latin typeface="Mada"/>
              <a:ea typeface="Mada"/>
              <a:cs typeface="Mada"/>
              <a:sym typeface="Mada"/>
            </a:endParaRPr>
          </a:p>
        </p:txBody>
      </p:sp>
      <p:pic>
        <p:nvPicPr>
          <p:cNvPr id="535" name="Google Shape;535;p41"/>
          <p:cNvPicPr preferRelativeResize="0"/>
          <p:nvPr/>
        </p:nvPicPr>
        <p:blipFill>
          <a:blip r:embed="rId3">
            <a:alphaModFix/>
          </a:blip>
          <a:stretch>
            <a:fillRect/>
          </a:stretch>
        </p:blipFill>
        <p:spPr>
          <a:xfrm>
            <a:off x="5813800" y="3060550"/>
            <a:ext cx="1421250" cy="1065175"/>
          </a:xfrm>
          <a:prstGeom prst="rect">
            <a:avLst/>
          </a:prstGeom>
          <a:noFill/>
          <a:ln>
            <a:noFill/>
          </a:ln>
        </p:spPr>
      </p:pic>
      <p:sp>
        <p:nvSpPr>
          <p:cNvPr id="536" name="Google Shape;536;p41"/>
          <p:cNvSpPr txBox="1"/>
          <p:nvPr/>
        </p:nvSpPr>
        <p:spPr>
          <a:xfrm>
            <a:off x="211647" y="5180423"/>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Diagnosis </a:t>
            </a:r>
            <a:endParaRPr b="1" sz="2200">
              <a:highlight>
                <a:schemeClr val="accent5"/>
              </a:highlight>
              <a:latin typeface="Mada"/>
              <a:ea typeface="Mada"/>
              <a:cs typeface="Mada"/>
              <a:sym typeface="Mada"/>
            </a:endParaRPr>
          </a:p>
        </p:txBody>
      </p:sp>
      <p:grpSp>
        <p:nvGrpSpPr>
          <p:cNvPr id="537" name="Google Shape;537;p41"/>
          <p:cNvGrpSpPr/>
          <p:nvPr/>
        </p:nvGrpSpPr>
        <p:grpSpPr>
          <a:xfrm>
            <a:off x="210339" y="5707817"/>
            <a:ext cx="1858061" cy="2131683"/>
            <a:chOff x="289314" y="6325467"/>
            <a:chExt cx="1858061" cy="2131683"/>
          </a:xfrm>
        </p:grpSpPr>
        <p:sp>
          <p:nvSpPr>
            <p:cNvPr id="538" name="Google Shape;538;p41"/>
            <p:cNvSpPr/>
            <p:nvPr/>
          </p:nvSpPr>
          <p:spPr>
            <a:xfrm>
              <a:off x="394775" y="6437250"/>
              <a:ext cx="1752600" cy="2019900"/>
            </a:xfrm>
            <a:prstGeom prst="roundRect">
              <a:avLst>
                <a:gd fmla="val 16667" name="adj"/>
              </a:avLst>
            </a:prstGeom>
            <a:noFill/>
            <a:ln cap="flat" cmpd="sng" w="9525">
              <a:solidFill>
                <a:srgbClr val="543948"/>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         The diagnosis of LEMS is usually clinical and </a:t>
              </a:r>
              <a:r>
                <a:rPr b="1" lang="ar" sz="1200">
                  <a:solidFill>
                    <a:schemeClr val="dk1"/>
                  </a:solidFill>
                  <a:latin typeface="Mada"/>
                  <a:ea typeface="Mada"/>
                  <a:cs typeface="Mada"/>
                  <a:sym typeface="Mada"/>
                </a:rPr>
                <a:t>confirmed by the presence of antibodies to voltage-gated calcium channel (VGCC)</a:t>
              </a:r>
              <a:r>
                <a:rPr lang="ar" sz="1200">
                  <a:solidFill>
                    <a:schemeClr val="dk1"/>
                  </a:solidFill>
                  <a:latin typeface="Mada"/>
                  <a:ea typeface="Mada"/>
                  <a:cs typeface="Mada"/>
                  <a:sym typeface="Mada"/>
                </a:rPr>
                <a:t> and by electrodiagnostic studies</a:t>
              </a:r>
              <a:endParaRPr sz="1200">
                <a:solidFill>
                  <a:schemeClr val="dk1"/>
                </a:solidFill>
                <a:latin typeface="Mada"/>
                <a:ea typeface="Mada"/>
                <a:cs typeface="Mada"/>
                <a:sym typeface="Mada"/>
              </a:endParaRPr>
            </a:p>
          </p:txBody>
        </p:sp>
        <p:sp>
          <p:nvSpPr>
            <p:cNvPr id="539" name="Google Shape;539;p41"/>
            <p:cNvSpPr/>
            <p:nvPr/>
          </p:nvSpPr>
          <p:spPr>
            <a:xfrm>
              <a:off x="289314" y="6325467"/>
              <a:ext cx="359700" cy="360000"/>
            </a:xfrm>
            <a:prstGeom prst="roundRect">
              <a:avLst>
                <a:gd fmla="val 16667" name="adj"/>
              </a:avLst>
            </a:prstGeom>
            <a:solidFill>
              <a:srgbClr val="5439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1</a:t>
              </a:r>
              <a:endParaRPr b="1" sz="2000">
                <a:solidFill>
                  <a:srgbClr val="FFFFFF"/>
                </a:solidFill>
                <a:latin typeface="Average"/>
                <a:ea typeface="Average"/>
                <a:cs typeface="Average"/>
                <a:sym typeface="Average"/>
              </a:endParaRPr>
            </a:p>
          </p:txBody>
        </p:sp>
      </p:grpSp>
      <p:grpSp>
        <p:nvGrpSpPr>
          <p:cNvPr id="540" name="Google Shape;540;p41"/>
          <p:cNvGrpSpPr/>
          <p:nvPr/>
        </p:nvGrpSpPr>
        <p:grpSpPr>
          <a:xfrm>
            <a:off x="2199739" y="5631017"/>
            <a:ext cx="1423986" cy="2208483"/>
            <a:chOff x="2517239" y="6325467"/>
            <a:chExt cx="1423986" cy="2208483"/>
          </a:xfrm>
        </p:grpSpPr>
        <p:sp>
          <p:nvSpPr>
            <p:cNvPr id="541" name="Google Shape;541;p41"/>
            <p:cNvSpPr/>
            <p:nvPr/>
          </p:nvSpPr>
          <p:spPr>
            <a:xfrm>
              <a:off x="2622725" y="6437250"/>
              <a:ext cx="1318500" cy="2096700"/>
            </a:xfrm>
            <a:prstGeom prst="roundRect">
              <a:avLst>
                <a:gd fmla="val 16667" name="adj"/>
              </a:avLst>
            </a:prstGeom>
            <a:noFill/>
            <a:ln cap="flat" cmpd="sng" w="9525">
              <a:solidFill>
                <a:srgbClr val="98678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Antibodies  against the </a:t>
              </a:r>
              <a:r>
                <a:rPr b="1" lang="ar" sz="1200">
                  <a:solidFill>
                    <a:schemeClr val="dk1"/>
                  </a:solidFill>
                  <a:latin typeface="Mada"/>
                  <a:ea typeface="Mada"/>
                  <a:cs typeface="Mada"/>
                  <a:sym typeface="Mada"/>
                </a:rPr>
                <a:t>P/Q-type</a:t>
              </a:r>
              <a:r>
                <a:rPr lang="ar" sz="1200">
                  <a:solidFill>
                    <a:schemeClr val="dk1"/>
                  </a:solidFill>
                  <a:latin typeface="Mada"/>
                  <a:ea typeface="Mada"/>
                  <a:cs typeface="Mada"/>
                  <a:sym typeface="Mada"/>
                </a:rPr>
                <a:t> VGCC are present in approximately 85-95% of patients with LEMS</a:t>
              </a:r>
              <a:endParaRPr sz="1200">
                <a:solidFill>
                  <a:schemeClr val="dk1"/>
                </a:solidFill>
                <a:latin typeface="Mada"/>
                <a:ea typeface="Mada"/>
                <a:cs typeface="Mada"/>
                <a:sym typeface="Mada"/>
              </a:endParaRPr>
            </a:p>
          </p:txBody>
        </p:sp>
        <p:sp>
          <p:nvSpPr>
            <p:cNvPr id="542" name="Google Shape;542;p41"/>
            <p:cNvSpPr/>
            <p:nvPr/>
          </p:nvSpPr>
          <p:spPr>
            <a:xfrm>
              <a:off x="2517239" y="6325467"/>
              <a:ext cx="359700" cy="3600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2</a:t>
              </a:r>
              <a:endParaRPr b="1" sz="2000">
                <a:solidFill>
                  <a:srgbClr val="FFFFFF"/>
                </a:solidFill>
                <a:latin typeface="Average"/>
                <a:ea typeface="Average"/>
                <a:cs typeface="Average"/>
                <a:sym typeface="Average"/>
              </a:endParaRPr>
            </a:p>
          </p:txBody>
        </p:sp>
      </p:grpSp>
      <p:grpSp>
        <p:nvGrpSpPr>
          <p:cNvPr id="543" name="Google Shape;543;p41"/>
          <p:cNvGrpSpPr/>
          <p:nvPr/>
        </p:nvGrpSpPr>
        <p:grpSpPr>
          <a:xfrm>
            <a:off x="3755072" y="5631030"/>
            <a:ext cx="2427153" cy="2208395"/>
            <a:chOff x="4618664" y="6325480"/>
            <a:chExt cx="2427153" cy="2208395"/>
          </a:xfrm>
        </p:grpSpPr>
        <p:sp>
          <p:nvSpPr>
            <p:cNvPr id="544" name="Google Shape;544;p41"/>
            <p:cNvSpPr/>
            <p:nvPr/>
          </p:nvSpPr>
          <p:spPr>
            <a:xfrm>
              <a:off x="4759817" y="6520575"/>
              <a:ext cx="2286000" cy="2013300"/>
            </a:xfrm>
            <a:prstGeom prst="roundRect">
              <a:avLst>
                <a:gd fmla="val 16667" name="adj"/>
              </a:avLst>
            </a:prstGeom>
            <a:noFill/>
            <a:ln cap="flat" cmpd="sng" w="9525">
              <a:solidFill>
                <a:srgbClr val="C6ACBA"/>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High frequency</a:t>
              </a:r>
              <a:r>
                <a:rPr b="1" lang="ar" sz="1200">
                  <a:solidFill>
                    <a:srgbClr val="A64D79"/>
                  </a:solidFill>
                  <a:latin typeface="Mada"/>
                  <a:ea typeface="Mada"/>
                  <a:cs typeface="Mada"/>
                  <a:sym typeface="Mada"/>
                </a:rPr>
                <a:t> (10, </a:t>
              </a:r>
              <a:r>
                <a:rPr b="1" lang="ar" sz="1200">
                  <a:solidFill>
                    <a:srgbClr val="6D9EEB"/>
                  </a:solidFill>
                  <a:latin typeface="Mada"/>
                  <a:ea typeface="Mada"/>
                  <a:cs typeface="Mada"/>
                  <a:sym typeface="Mada"/>
                </a:rPr>
                <a:t>20</a:t>
              </a:r>
              <a:r>
                <a:rPr b="1" lang="ar" sz="1200">
                  <a:solidFill>
                    <a:srgbClr val="A64D79"/>
                  </a:solidFill>
                  <a:latin typeface="Mada"/>
                  <a:ea typeface="Mada"/>
                  <a:cs typeface="Mada"/>
                  <a:sym typeface="Mada"/>
                </a:rPr>
                <a:t> </a:t>
              </a:r>
              <a:r>
                <a:rPr b="1" lang="ar" sz="1200">
                  <a:solidFill>
                    <a:schemeClr val="dk1"/>
                  </a:solidFill>
                  <a:latin typeface="Mada"/>
                  <a:ea typeface="Mada"/>
                  <a:cs typeface="Mada"/>
                  <a:sym typeface="Mada"/>
                </a:rPr>
                <a:t>to 50 Hz)</a:t>
              </a:r>
              <a:r>
                <a:rPr lang="ar" sz="1200">
                  <a:solidFill>
                    <a:schemeClr val="dk1"/>
                  </a:solidFill>
                  <a:latin typeface="Mada"/>
                  <a:ea typeface="Mada"/>
                  <a:cs typeface="Mada"/>
                  <a:sym typeface="Mada"/>
                </a:rPr>
                <a:t> repetitive nerve stimulation (RNS) or brief (10 seconds) maximal isometric muscle activation result in</a:t>
              </a:r>
              <a:r>
                <a:rPr lang="ar" sz="1200">
                  <a:solidFill>
                    <a:srgbClr val="A64D79"/>
                  </a:solidFill>
                  <a:latin typeface="Mada"/>
                  <a:ea typeface="Mada"/>
                  <a:cs typeface="Mada"/>
                  <a:sym typeface="Mada"/>
                </a:rPr>
                <a:t> </a:t>
              </a:r>
              <a:r>
                <a:rPr lang="ar" sz="1200">
                  <a:solidFill>
                    <a:srgbClr val="CC0000"/>
                  </a:solidFill>
                  <a:latin typeface="Mada"/>
                  <a:ea typeface="Mada"/>
                  <a:cs typeface="Mada"/>
                  <a:sym typeface="Mada"/>
                </a:rPr>
                <a:t>significant increment </a:t>
              </a:r>
              <a:r>
                <a:rPr lang="ar" sz="1200">
                  <a:solidFill>
                    <a:srgbClr val="6AA84F"/>
                  </a:solidFill>
                  <a:latin typeface="Mada"/>
                  <a:ea typeface="Mada"/>
                  <a:cs typeface="Mada"/>
                  <a:sym typeface="Mada"/>
                </a:rPr>
                <a:t>(&gt;60%, unlike MG in which there’s decrement)</a:t>
              </a: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with a marked increase in the CMAP amplitude</a:t>
              </a:r>
              <a:endParaRPr sz="1200">
                <a:solidFill>
                  <a:schemeClr val="dk1"/>
                </a:solidFill>
                <a:latin typeface="Mada"/>
                <a:ea typeface="Mada"/>
                <a:cs typeface="Mada"/>
                <a:sym typeface="Mada"/>
              </a:endParaRPr>
            </a:p>
          </p:txBody>
        </p:sp>
        <p:sp>
          <p:nvSpPr>
            <p:cNvPr id="545" name="Google Shape;545;p41"/>
            <p:cNvSpPr/>
            <p:nvPr/>
          </p:nvSpPr>
          <p:spPr>
            <a:xfrm>
              <a:off x="4618664" y="6325480"/>
              <a:ext cx="359700" cy="360000"/>
            </a:xfrm>
            <a:prstGeom prst="roundRect">
              <a:avLst>
                <a:gd fmla="val 16667" name="adj"/>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3</a:t>
              </a:r>
              <a:endParaRPr b="1" sz="2000">
                <a:solidFill>
                  <a:srgbClr val="FFFFFF"/>
                </a:solidFill>
                <a:latin typeface="Average"/>
                <a:ea typeface="Average"/>
                <a:cs typeface="Average"/>
                <a:sym typeface="Average"/>
              </a:endParaRPr>
            </a:p>
          </p:txBody>
        </p:sp>
      </p:grpSp>
      <p:sp>
        <p:nvSpPr>
          <p:cNvPr id="546" name="Google Shape;546;p41"/>
          <p:cNvSpPr txBox="1"/>
          <p:nvPr/>
        </p:nvSpPr>
        <p:spPr>
          <a:xfrm>
            <a:off x="211642" y="7883570"/>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Treatment</a:t>
            </a:r>
            <a:endParaRPr b="1" sz="2200">
              <a:highlight>
                <a:schemeClr val="accent5"/>
              </a:highlight>
              <a:latin typeface="Mada"/>
              <a:ea typeface="Mada"/>
              <a:cs typeface="Mada"/>
              <a:sym typeface="Mada"/>
            </a:endParaRPr>
          </a:p>
        </p:txBody>
      </p:sp>
      <p:sp>
        <p:nvSpPr>
          <p:cNvPr id="547" name="Google Shape;547;p41"/>
          <p:cNvSpPr/>
          <p:nvPr/>
        </p:nvSpPr>
        <p:spPr>
          <a:xfrm>
            <a:off x="211650" y="8402975"/>
            <a:ext cx="7149300" cy="2169300"/>
          </a:xfrm>
          <a:prstGeom prst="round2DiagRect">
            <a:avLst>
              <a:gd fmla="val 16667" name="adj1"/>
              <a:gd fmla="val 0" name="adj2"/>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1st Rx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Search for and </a:t>
            </a:r>
            <a:r>
              <a:rPr b="1" lang="ar" sz="1200">
                <a:solidFill>
                  <a:srgbClr val="CC0000"/>
                </a:solidFill>
                <a:latin typeface="Mada"/>
                <a:ea typeface="Mada"/>
                <a:cs typeface="Mada"/>
                <a:sym typeface="Mada"/>
              </a:rPr>
              <a:t>treat a primary underlying malignancy</a:t>
            </a:r>
            <a:r>
              <a:rPr lang="ar" sz="1200">
                <a:solidFill>
                  <a:schemeClr val="dk1"/>
                </a:solidFill>
                <a:latin typeface="Mada"/>
                <a:ea typeface="Mada"/>
                <a:cs typeface="Mada"/>
                <a:sym typeface="Mada"/>
              </a:rPr>
              <a:t> in patients with any risk factors for small cell lung cancer.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2nd</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Symptomatic therapies for LEMS include medications that increase the amount of acetylcholine available at the postsynaptic membrane.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These are </a:t>
            </a:r>
            <a:r>
              <a:rPr b="1" lang="ar" sz="1200">
                <a:solidFill>
                  <a:schemeClr val="dk1"/>
                </a:solidFill>
                <a:latin typeface="Mada"/>
                <a:ea typeface="Mada"/>
                <a:cs typeface="Mada"/>
                <a:sym typeface="Mada"/>
              </a:rPr>
              <a:t>guanidine </a:t>
            </a:r>
            <a:r>
              <a:rPr b="1" lang="ar" sz="1200">
                <a:solidFill>
                  <a:schemeClr val="dk1"/>
                </a:solidFill>
                <a:latin typeface="Mada"/>
                <a:ea typeface="Mada"/>
                <a:cs typeface="Mada"/>
                <a:sym typeface="Mada"/>
              </a:rPr>
              <a:t>hydrochloride</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aminopyridines such as 3,4-diaminopyridine (3,4-DAP, </a:t>
            </a:r>
            <a:r>
              <a:rPr b="1" lang="ar" sz="1200">
                <a:solidFill>
                  <a:schemeClr val="dk1"/>
                </a:solidFill>
                <a:latin typeface="Mada"/>
                <a:ea typeface="Mada"/>
                <a:cs typeface="Mada"/>
                <a:sym typeface="Mada"/>
              </a:rPr>
              <a:t>aka Amifampridine</a:t>
            </a:r>
            <a:r>
              <a:rPr b="1" lang="ar" sz="1200">
                <a:solidFill>
                  <a:schemeClr val="dk1"/>
                </a:solidFill>
                <a:latin typeface="Mada"/>
                <a:ea typeface="Mada"/>
                <a:cs typeface="Mada"/>
                <a:sym typeface="Mada"/>
              </a:rPr>
              <a:t>),</a:t>
            </a:r>
            <a:r>
              <a:rPr lang="ar" sz="1200">
                <a:solidFill>
                  <a:schemeClr val="dk1"/>
                </a:solidFill>
                <a:latin typeface="Mada"/>
                <a:ea typeface="Mada"/>
                <a:cs typeface="Mada"/>
                <a:sym typeface="Mada"/>
              </a:rPr>
              <a:t> and acetylcholinesterase inhibitors such as </a:t>
            </a:r>
            <a:r>
              <a:rPr b="1" lang="ar" sz="1200">
                <a:solidFill>
                  <a:schemeClr val="dk1"/>
                </a:solidFill>
                <a:latin typeface="Mada"/>
                <a:ea typeface="Mada"/>
                <a:cs typeface="Mada"/>
                <a:sym typeface="Mada"/>
              </a:rPr>
              <a:t>pyridostigmine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Immunologic therapies include intravenous immune globulin (IVIG) or oral immunosuppressive agents.</a:t>
            </a:r>
            <a:endParaRPr>
              <a:solidFill>
                <a:schemeClr val="dk1"/>
              </a:solidFill>
            </a:endParaRPr>
          </a:p>
        </p:txBody>
      </p:sp>
      <p:grpSp>
        <p:nvGrpSpPr>
          <p:cNvPr id="548" name="Google Shape;548;p41"/>
          <p:cNvGrpSpPr/>
          <p:nvPr/>
        </p:nvGrpSpPr>
        <p:grpSpPr>
          <a:xfrm>
            <a:off x="6313575" y="5869549"/>
            <a:ext cx="1105500" cy="1895980"/>
            <a:chOff x="10381875" y="8246288"/>
            <a:chExt cx="1105500" cy="1405263"/>
          </a:xfrm>
        </p:grpSpPr>
        <p:pic>
          <p:nvPicPr>
            <p:cNvPr id="549" name="Google Shape;549;p41"/>
            <p:cNvPicPr preferRelativeResize="0"/>
            <p:nvPr/>
          </p:nvPicPr>
          <p:blipFill>
            <a:blip r:embed="rId4">
              <a:alphaModFix/>
            </a:blip>
            <a:stretch>
              <a:fillRect/>
            </a:stretch>
          </p:blipFill>
          <p:spPr>
            <a:xfrm>
              <a:off x="10407675" y="8246288"/>
              <a:ext cx="1053899" cy="980825"/>
            </a:xfrm>
            <a:prstGeom prst="rect">
              <a:avLst/>
            </a:prstGeom>
            <a:noFill/>
            <a:ln>
              <a:noFill/>
            </a:ln>
          </p:spPr>
        </p:pic>
        <p:cxnSp>
          <p:nvCxnSpPr>
            <p:cNvPr id="550" name="Google Shape;550;p41"/>
            <p:cNvCxnSpPr/>
            <p:nvPr/>
          </p:nvCxnSpPr>
          <p:spPr>
            <a:xfrm flipH="1" rot="10800000">
              <a:off x="10671450" y="8402975"/>
              <a:ext cx="387900" cy="240000"/>
            </a:xfrm>
            <a:prstGeom prst="straightConnector1">
              <a:avLst/>
            </a:prstGeom>
            <a:noFill/>
            <a:ln cap="flat" cmpd="sng" w="9525">
              <a:solidFill>
                <a:srgbClr val="6AA84F"/>
              </a:solidFill>
              <a:prstDash val="solid"/>
              <a:round/>
              <a:headEnd len="med" w="med" type="none"/>
              <a:tailEnd len="med" w="med" type="triangle"/>
            </a:ln>
          </p:spPr>
        </p:cxnSp>
        <p:sp>
          <p:nvSpPr>
            <p:cNvPr id="551" name="Google Shape;551;p41"/>
            <p:cNvSpPr txBox="1"/>
            <p:nvPr/>
          </p:nvSpPr>
          <p:spPr>
            <a:xfrm>
              <a:off x="10381875" y="9172450"/>
              <a:ext cx="1105500" cy="47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000">
                  <a:solidFill>
                    <a:srgbClr val="6AA84F"/>
                  </a:solidFill>
                  <a:latin typeface="Calibri"/>
                  <a:ea typeface="Calibri"/>
                  <a:cs typeface="Calibri"/>
                  <a:sym typeface="Calibri"/>
                </a:rPr>
                <a:t>temporary 100-200% improvement</a:t>
              </a:r>
              <a:endParaRPr sz="1000">
                <a:solidFill>
                  <a:srgbClr val="6AA84F"/>
                </a:solidFill>
                <a:latin typeface="Calibri"/>
                <a:ea typeface="Calibri"/>
                <a:cs typeface="Calibri"/>
                <a:sym typeface="Calibri"/>
              </a:endParaRPr>
            </a:p>
          </p:txBody>
        </p:sp>
      </p:grpSp>
      <p:sp>
        <p:nvSpPr>
          <p:cNvPr id="552" name="Google Shape;552;p41"/>
          <p:cNvSpPr txBox="1"/>
          <p:nvPr/>
        </p:nvSpPr>
        <p:spPr>
          <a:xfrm>
            <a:off x="-3518724" y="81115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D9EEB"/>
                </a:solidFill>
                <a:latin typeface="Mada"/>
                <a:ea typeface="Mada"/>
                <a:cs typeface="Mada"/>
                <a:sym typeface="Mada"/>
              </a:rPr>
              <a:t>● Underlying Malignancy</a:t>
            </a:r>
            <a:endParaRPr sz="1200">
              <a:solidFill>
                <a:srgbClr val="6D9EEB"/>
              </a:solidFill>
              <a:latin typeface="Mada"/>
              <a:ea typeface="Mada"/>
              <a:cs typeface="Mada"/>
              <a:sym typeface="Mada"/>
            </a:endParaRPr>
          </a:p>
          <a:p>
            <a:pPr indent="0" lvl="0" marL="0" rtl="0" algn="l">
              <a:spcBef>
                <a:spcPts val="0"/>
              </a:spcBef>
              <a:spcAft>
                <a:spcPts val="0"/>
              </a:spcAft>
              <a:buNone/>
            </a:pPr>
            <a:r>
              <a:rPr lang="ar" sz="1200">
                <a:solidFill>
                  <a:srgbClr val="6D9EEB"/>
                </a:solidFill>
                <a:latin typeface="Mada"/>
                <a:ea typeface="Mada"/>
                <a:cs typeface="Mada"/>
                <a:sym typeface="Mada"/>
              </a:rPr>
              <a:t>● </a:t>
            </a:r>
            <a:endParaRPr sz="1200">
              <a:solidFill>
                <a:srgbClr val="6D9EEB"/>
              </a:solidFill>
              <a:latin typeface="Mada"/>
              <a:ea typeface="Mada"/>
              <a:cs typeface="Mada"/>
              <a:sym typeface="Mada"/>
            </a:endParaRPr>
          </a:p>
          <a:p>
            <a:pPr indent="-304800" lvl="1" marL="914400" rtl="0" algn="l">
              <a:spcBef>
                <a:spcPts val="0"/>
              </a:spcBef>
              <a:spcAft>
                <a:spcPts val="0"/>
              </a:spcAft>
              <a:buClr>
                <a:srgbClr val="6D9EEB"/>
              </a:buClr>
              <a:buSzPts val="1200"/>
              <a:buFont typeface="Mada"/>
              <a:buChar char="○"/>
            </a:pPr>
            <a:r>
              <a:rPr lang="ar" sz="1200">
                <a:solidFill>
                  <a:srgbClr val="6D9EEB"/>
                </a:solidFill>
                <a:latin typeface="Mada"/>
                <a:ea typeface="Mada"/>
                <a:cs typeface="Mada"/>
                <a:sym typeface="Mada"/>
              </a:rPr>
              <a:t>          3,4 diaminopyridine DAP (amifampridine)</a:t>
            </a:r>
            <a:endParaRPr sz="1200">
              <a:solidFill>
                <a:srgbClr val="6D9EEB"/>
              </a:solidFill>
              <a:latin typeface="Mada"/>
              <a:ea typeface="Mada"/>
              <a:cs typeface="Mada"/>
              <a:sym typeface="Mada"/>
            </a:endParaRPr>
          </a:p>
          <a:p>
            <a:pPr indent="-304800" lvl="1" marL="914400" rtl="0" algn="l">
              <a:spcBef>
                <a:spcPts val="0"/>
              </a:spcBef>
              <a:spcAft>
                <a:spcPts val="0"/>
              </a:spcAft>
              <a:buClr>
                <a:srgbClr val="6D9EEB"/>
              </a:buClr>
              <a:buSzPts val="1200"/>
              <a:buFont typeface="Mada"/>
              <a:buChar char="○"/>
            </a:pPr>
            <a:r>
              <a:rPr lang="ar" sz="1200">
                <a:solidFill>
                  <a:srgbClr val="6D9EEB"/>
                </a:solidFill>
                <a:latin typeface="Mada"/>
                <a:ea typeface="Mada"/>
                <a:cs typeface="Mada"/>
                <a:sym typeface="Mada"/>
              </a:rPr>
              <a:t>          Guanidine hydrochloride</a:t>
            </a:r>
            <a:endParaRPr sz="1200">
              <a:solidFill>
                <a:srgbClr val="6D9EEB"/>
              </a:solidFill>
              <a:latin typeface="Mada"/>
              <a:ea typeface="Mada"/>
              <a:cs typeface="Mada"/>
              <a:sym typeface="Mada"/>
            </a:endParaRPr>
          </a:p>
          <a:p>
            <a:pPr indent="-304800" lvl="1" marL="914400" rtl="0" algn="l">
              <a:spcBef>
                <a:spcPts val="0"/>
              </a:spcBef>
              <a:spcAft>
                <a:spcPts val="0"/>
              </a:spcAft>
              <a:buClr>
                <a:srgbClr val="6D9EEB"/>
              </a:buClr>
              <a:buSzPts val="1200"/>
              <a:buFont typeface="Mada"/>
              <a:buChar char="○"/>
            </a:pPr>
            <a:r>
              <a:rPr lang="ar" sz="1200">
                <a:solidFill>
                  <a:srgbClr val="6D9EEB"/>
                </a:solidFill>
                <a:latin typeface="Mada"/>
                <a:ea typeface="Mada"/>
                <a:cs typeface="Mada"/>
                <a:sym typeface="Mada"/>
              </a:rPr>
              <a:t>          Similar to MG treatment</a:t>
            </a:r>
            <a:endParaRPr/>
          </a:p>
        </p:txBody>
      </p:sp>
      <p:sp>
        <p:nvSpPr>
          <p:cNvPr id="553" name="Google Shape;553;p41"/>
          <p:cNvSpPr txBox="1"/>
          <p:nvPr/>
        </p:nvSpPr>
        <p:spPr>
          <a:xfrm>
            <a:off x="764850" y="0"/>
            <a:ext cx="6303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400">
                <a:latin typeface="Mada"/>
                <a:ea typeface="Mada"/>
                <a:cs typeface="Mada"/>
                <a:sym typeface="Mada"/>
              </a:rPr>
              <a:t>Lambert-Eaton Myasthenic Syndrome (LEMS)</a:t>
            </a:r>
            <a:endParaRPr b="1" sz="2400">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2"/>
          <p:cNvSpPr/>
          <p:nvPr/>
        </p:nvSpPr>
        <p:spPr>
          <a:xfrm>
            <a:off x="587013" y="7248300"/>
            <a:ext cx="6643200" cy="1530000"/>
          </a:xfrm>
          <a:prstGeom prst="round1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2"/>
          <p:cNvSpPr/>
          <p:nvPr/>
        </p:nvSpPr>
        <p:spPr>
          <a:xfrm>
            <a:off x="206325" y="1427825"/>
            <a:ext cx="7116300" cy="2526600"/>
          </a:xfrm>
          <a:prstGeom prst="roundRect">
            <a:avLst>
              <a:gd fmla="val 16667" name="adj"/>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latin typeface="Mada"/>
                <a:ea typeface="Mada"/>
                <a:cs typeface="Mada"/>
                <a:sym typeface="Mada"/>
              </a:rPr>
              <a:t>It is an uncommon and life-threatening disease caused by bacteria in the </a:t>
            </a:r>
            <a:r>
              <a:rPr b="1" lang="ar" sz="1200">
                <a:latin typeface="Mada"/>
                <a:ea typeface="Mada"/>
                <a:cs typeface="Mada"/>
                <a:sym typeface="Mada"/>
              </a:rPr>
              <a:t>Clostridium</a:t>
            </a:r>
            <a:r>
              <a:rPr lang="ar" sz="1200">
                <a:latin typeface="Mada"/>
                <a:ea typeface="Mada"/>
                <a:cs typeface="Mada"/>
                <a:sym typeface="Mada"/>
              </a:rPr>
              <a:t> family including C. </a:t>
            </a:r>
            <a:r>
              <a:rPr b="1" lang="ar" sz="1200">
                <a:latin typeface="Mada"/>
                <a:ea typeface="Mada"/>
                <a:cs typeface="Mada"/>
                <a:sym typeface="Mada"/>
              </a:rPr>
              <a:t>botulinum, C barati and C butyricum </a:t>
            </a:r>
            <a:r>
              <a:rPr lang="ar" sz="1200">
                <a:solidFill>
                  <a:srgbClr val="6AA84F"/>
                </a:solidFill>
                <a:latin typeface="Mada"/>
                <a:ea typeface="Mada"/>
                <a:cs typeface="Mada"/>
                <a:sym typeface="Mada"/>
              </a:rPr>
              <a:t>That affects the pre-synaptic membrane.</a:t>
            </a:r>
            <a:endParaRPr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They are all gram-positive, anaerobic, spore-forming rods, which have evolved to produce a potent neurotoxin.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Eight types of botulinum toxins (A, B, Ca , Cb , D, E, F, and G).</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Types A and B are the cause of most cases of botulism in the United States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Transmission of type E is in seafood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All forms of the toxin block ACh release from the presynaptic motor nerve terminal and the parasympathetic and sympathetic nerve ganglia.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intracellular target is the SNARE proteins of the presynaptic membrane.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Neuromuscular symptoms usually begin 12 to 36 hours after ingestion of contaminated food and are preceded by nausea and vomiting.</a:t>
            </a:r>
            <a:endParaRPr sz="1200">
              <a:solidFill>
                <a:schemeClr val="dk1"/>
              </a:solidFill>
            </a:endParaRPr>
          </a:p>
        </p:txBody>
      </p:sp>
      <p:sp>
        <p:nvSpPr>
          <p:cNvPr id="560" name="Google Shape;560;p4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561" name="Google Shape;561;p42"/>
          <p:cNvSpPr txBox="1"/>
          <p:nvPr/>
        </p:nvSpPr>
        <p:spPr>
          <a:xfrm>
            <a:off x="206325" y="923950"/>
            <a:ext cx="3375900" cy="5040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Definition </a:t>
            </a:r>
            <a:endParaRPr b="1" sz="2200">
              <a:highlight>
                <a:schemeClr val="accent5"/>
              </a:highlight>
              <a:latin typeface="Mada"/>
              <a:ea typeface="Mada"/>
              <a:cs typeface="Mada"/>
              <a:sym typeface="Mada"/>
            </a:endParaRPr>
          </a:p>
        </p:txBody>
      </p:sp>
      <p:sp>
        <p:nvSpPr>
          <p:cNvPr id="562" name="Google Shape;562;p42"/>
          <p:cNvSpPr txBox="1"/>
          <p:nvPr/>
        </p:nvSpPr>
        <p:spPr>
          <a:xfrm>
            <a:off x="1355300" y="0"/>
            <a:ext cx="5085300" cy="36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Botulism</a:t>
            </a:r>
            <a:endParaRPr b="1" sz="2600">
              <a:latin typeface="Mada"/>
              <a:ea typeface="Mada"/>
              <a:cs typeface="Mada"/>
              <a:sym typeface="Mada"/>
            </a:endParaRPr>
          </a:p>
        </p:txBody>
      </p:sp>
      <p:sp>
        <p:nvSpPr>
          <p:cNvPr id="563" name="Google Shape;563;p42"/>
          <p:cNvSpPr txBox="1"/>
          <p:nvPr/>
        </p:nvSpPr>
        <p:spPr>
          <a:xfrm>
            <a:off x="8638713" y="2987151"/>
            <a:ext cx="3640800" cy="33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A64D79"/>
                </a:solidFill>
                <a:latin typeface="Mada"/>
                <a:ea typeface="Mada"/>
                <a:cs typeface="Mada"/>
                <a:sym typeface="Mada"/>
              </a:rPr>
              <a:t>It occurs in 4 forms, differentiated by the mode of acquisition:</a:t>
            </a:r>
            <a:endParaRPr sz="1200">
              <a:solidFill>
                <a:srgbClr val="A64D79"/>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ar" sz="1200">
                <a:solidFill>
                  <a:srgbClr val="A64D79"/>
                </a:solidFill>
                <a:latin typeface="Mada"/>
                <a:ea typeface="Mada"/>
                <a:cs typeface="Mada"/>
                <a:sym typeface="Mada"/>
              </a:rPr>
              <a:t>Food borne botulism </a:t>
            </a:r>
            <a:endParaRPr sz="1200">
              <a:solidFill>
                <a:srgbClr val="A64D79"/>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ar" sz="1200">
                <a:solidFill>
                  <a:srgbClr val="A64D79"/>
                </a:solidFill>
                <a:latin typeface="Mada"/>
                <a:ea typeface="Mada"/>
                <a:cs typeface="Mada"/>
                <a:sym typeface="Mada"/>
              </a:rPr>
              <a:t>Infant botulism </a:t>
            </a:r>
            <a:endParaRPr sz="1200">
              <a:solidFill>
                <a:srgbClr val="A64D79"/>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ar" sz="1200">
                <a:solidFill>
                  <a:srgbClr val="A64D79"/>
                </a:solidFill>
                <a:latin typeface="Mada"/>
                <a:ea typeface="Mada"/>
                <a:cs typeface="Mada"/>
                <a:sym typeface="Mada"/>
              </a:rPr>
              <a:t>Wound botulism </a:t>
            </a:r>
            <a:endParaRPr sz="1200">
              <a:solidFill>
                <a:srgbClr val="A64D79"/>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ar" sz="1200">
                <a:solidFill>
                  <a:srgbClr val="A64D79"/>
                </a:solidFill>
                <a:latin typeface="Mada"/>
                <a:ea typeface="Mada"/>
                <a:cs typeface="Mada"/>
                <a:sym typeface="Mada"/>
              </a:rPr>
              <a:t>Adult enteric infectious botulism </a:t>
            </a:r>
            <a:endParaRPr sz="1200">
              <a:solidFill>
                <a:srgbClr val="A64D79"/>
              </a:solidFill>
              <a:latin typeface="Mada"/>
              <a:ea typeface="Mada"/>
              <a:cs typeface="Mada"/>
              <a:sym typeface="Mada"/>
            </a:endParaRPr>
          </a:p>
        </p:txBody>
      </p:sp>
      <p:sp>
        <p:nvSpPr>
          <p:cNvPr id="564" name="Google Shape;564;p42"/>
          <p:cNvSpPr/>
          <p:nvPr/>
        </p:nvSpPr>
        <p:spPr>
          <a:xfrm>
            <a:off x="1959871" y="4900788"/>
            <a:ext cx="1818300" cy="3948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a:solidFill>
                  <a:srgbClr val="FFFFFF"/>
                </a:solidFill>
                <a:latin typeface="Mada"/>
                <a:ea typeface="Mada"/>
                <a:cs typeface="Mada"/>
                <a:sym typeface="Mada"/>
              </a:rPr>
              <a:t>Infant botulism</a:t>
            </a:r>
            <a:endParaRPr b="1">
              <a:solidFill>
                <a:srgbClr val="FFFFFF"/>
              </a:solidFill>
              <a:latin typeface="Mada"/>
              <a:ea typeface="Mada"/>
              <a:cs typeface="Mada"/>
              <a:sym typeface="Mada"/>
            </a:endParaRPr>
          </a:p>
        </p:txBody>
      </p:sp>
      <p:sp>
        <p:nvSpPr>
          <p:cNvPr id="565" name="Google Shape;565;p42"/>
          <p:cNvSpPr txBox="1"/>
          <p:nvPr/>
        </p:nvSpPr>
        <p:spPr>
          <a:xfrm>
            <a:off x="1743838" y="5252288"/>
            <a:ext cx="1952100" cy="1457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ar" sz="1100">
                <a:solidFill>
                  <a:schemeClr val="dk1"/>
                </a:solidFill>
                <a:latin typeface="Mada"/>
                <a:ea typeface="Mada"/>
                <a:cs typeface="Mada"/>
                <a:sym typeface="Mada"/>
              </a:rPr>
              <a:t>occurs after the ingestion of </a:t>
            </a:r>
            <a:r>
              <a:rPr lang="ar" sz="1100">
                <a:solidFill>
                  <a:schemeClr val="dk1"/>
                </a:solidFill>
                <a:latin typeface="Mada"/>
                <a:ea typeface="Mada"/>
                <a:cs typeface="Mada"/>
                <a:sym typeface="Mada"/>
              </a:rPr>
              <a:t>clostridial spores</a:t>
            </a:r>
            <a:r>
              <a:rPr lang="ar" sz="1100">
                <a:solidFill>
                  <a:schemeClr val="dk1"/>
                </a:solidFill>
                <a:latin typeface="Mada"/>
                <a:ea typeface="Mada"/>
                <a:cs typeface="Mada"/>
                <a:sym typeface="Mada"/>
              </a:rPr>
              <a:t> (</a:t>
            </a:r>
            <a:r>
              <a:rPr lang="ar" sz="1050">
                <a:solidFill>
                  <a:srgbClr val="6AA84F"/>
                </a:solidFill>
                <a:highlight>
                  <a:srgbClr val="FFFFFF"/>
                </a:highlight>
                <a:latin typeface="Mada"/>
                <a:ea typeface="Mada"/>
                <a:cs typeface="Mada"/>
                <a:sym typeface="Mada"/>
              </a:rPr>
              <a:t>Typically in honey)</a:t>
            </a:r>
            <a:r>
              <a:rPr lang="ar" sz="1100">
                <a:solidFill>
                  <a:srgbClr val="A64D79"/>
                </a:solidFill>
                <a:latin typeface="Mada"/>
                <a:ea typeface="Mada"/>
                <a:cs typeface="Mada"/>
                <a:sym typeface="Mada"/>
              </a:rPr>
              <a:t> </a:t>
            </a:r>
            <a:r>
              <a:rPr lang="ar" sz="1100">
                <a:solidFill>
                  <a:schemeClr val="dk1"/>
                </a:solidFill>
                <a:latin typeface="Mada"/>
                <a:ea typeface="Mada"/>
                <a:cs typeface="Mada"/>
                <a:sym typeface="Mada"/>
              </a:rPr>
              <a:t>that then colonize the host's gastrointestinal (GI) tract and releases toxin</a:t>
            </a:r>
            <a:endParaRPr sz="1100">
              <a:solidFill>
                <a:schemeClr val="dk1"/>
              </a:solidFill>
              <a:latin typeface="Mada"/>
              <a:ea typeface="Mada"/>
              <a:cs typeface="Mada"/>
              <a:sym typeface="Mada"/>
            </a:endParaRPr>
          </a:p>
        </p:txBody>
      </p:sp>
      <p:sp>
        <p:nvSpPr>
          <p:cNvPr id="566" name="Google Shape;566;p42"/>
          <p:cNvSpPr/>
          <p:nvPr/>
        </p:nvSpPr>
        <p:spPr>
          <a:xfrm>
            <a:off x="214087" y="4896638"/>
            <a:ext cx="1868400" cy="403200"/>
          </a:xfrm>
          <a:prstGeom prst="chevron">
            <a:avLst>
              <a:gd fmla="val 50000" name="adj"/>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300">
                <a:solidFill>
                  <a:srgbClr val="FFFFFF"/>
                </a:solidFill>
                <a:latin typeface="Mada"/>
                <a:ea typeface="Mada"/>
                <a:cs typeface="Mada"/>
                <a:sym typeface="Mada"/>
              </a:rPr>
              <a:t>Food borne botulism</a:t>
            </a:r>
            <a:r>
              <a:rPr b="1" lang="ar" sz="1300">
                <a:solidFill>
                  <a:srgbClr val="FFFFFF"/>
                </a:solidFill>
                <a:latin typeface="Mada"/>
                <a:ea typeface="Mada"/>
                <a:cs typeface="Mada"/>
                <a:sym typeface="Mada"/>
              </a:rPr>
              <a:t> </a:t>
            </a:r>
            <a:endParaRPr b="1" sz="1300">
              <a:solidFill>
                <a:srgbClr val="FFFFFF"/>
              </a:solidFill>
              <a:latin typeface="Mada"/>
              <a:ea typeface="Mada"/>
              <a:cs typeface="Mada"/>
              <a:sym typeface="Mada"/>
            </a:endParaRPr>
          </a:p>
        </p:txBody>
      </p:sp>
      <p:sp>
        <p:nvSpPr>
          <p:cNvPr id="567" name="Google Shape;567;p42"/>
          <p:cNvSpPr txBox="1"/>
          <p:nvPr/>
        </p:nvSpPr>
        <p:spPr>
          <a:xfrm>
            <a:off x="241814" y="5319438"/>
            <a:ext cx="1718100" cy="12129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occurs after ingestion of </a:t>
            </a:r>
            <a:r>
              <a:rPr b="1" lang="ar" sz="1100">
                <a:solidFill>
                  <a:schemeClr val="dk1"/>
                </a:solidFill>
                <a:latin typeface="Mada"/>
                <a:ea typeface="Mada"/>
                <a:cs typeface="Mada"/>
                <a:sym typeface="Mada"/>
              </a:rPr>
              <a:t>food contaminated</a:t>
            </a:r>
            <a:r>
              <a:rPr lang="ar" sz="1100">
                <a:solidFill>
                  <a:schemeClr val="dk1"/>
                </a:solidFill>
                <a:latin typeface="Mada"/>
                <a:ea typeface="Mada"/>
                <a:cs typeface="Mada"/>
                <a:sym typeface="Mada"/>
              </a:rPr>
              <a:t> by preformed botulinum toxin</a:t>
            </a:r>
            <a:endParaRPr sz="1100">
              <a:solidFill>
                <a:schemeClr val="dk1"/>
              </a:solidFill>
              <a:latin typeface="Mada"/>
              <a:ea typeface="Mada"/>
              <a:cs typeface="Mada"/>
              <a:sym typeface="Mada"/>
            </a:endParaRPr>
          </a:p>
        </p:txBody>
      </p:sp>
      <p:sp>
        <p:nvSpPr>
          <p:cNvPr id="568" name="Google Shape;568;p42"/>
          <p:cNvSpPr/>
          <p:nvPr/>
        </p:nvSpPr>
        <p:spPr>
          <a:xfrm>
            <a:off x="5512190" y="4925150"/>
            <a:ext cx="1818300" cy="3948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100">
                <a:solidFill>
                  <a:srgbClr val="FFFFFF"/>
                </a:solidFill>
                <a:latin typeface="Mada"/>
                <a:ea typeface="Mada"/>
                <a:cs typeface="Mada"/>
                <a:sym typeface="Mada"/>
              </a:rPr>
              <a:t>Adult enteric infectious botulism</a:t>
            </a:r>
            <a:endParaRPr b="1" sz="1100">
              <a:solidFill>
                <a:srgbClr val="FFFFFF"/>
              </a:solidFill>
              <a:latin typeface="Mada"/>
              <a:ea typeface="Mada"/>
              <a:cs typeface="Mada"/>
              <a:sym typeface="Mada"/>
            </a:endParaRPr>
          </a:p>
        </p:txBody>
      </p:sp>
      <p:sp>
        <p:nvSpPr>
          <p:cNvPr id="569" name="Google Shape;569;p42"/>
          <p:cNvSpPr txBox="1"/>
          <p:nvPr/>
        </p:nvSpPr>
        <p:spPr>
          <a:xfrm>
            <a:off x="5285688" y="5295588"/>
            <a:ext cx="2044800" cy="1530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or adult infectious botulism of unknown source is similar to infant botulism in that toxin is produced in the GI tract of an infected adult host</a:t>
            </a:r>
            <a:endParaRPr sz="1100">
              <a:solidFill>
                <a:schemeClr val="dk1"/>
              </a:solidFill>
              <a:latin typeface="Mada"/>
              <a:ea typeface="Mada"/>
              <a:cs typeface="Mada"/>
              <a:sym typeface="Mada"/>
            </a:endParaRPr>
          </a:p>
        </p:txBody>
      </p:sp>
      <p:sp>
        <p:nvSpPr>
          <p:cNvPr id="570" name="Google Shape;570;p42"/>
          <p:cNvSpPr/>
          <p:nvPr/>
        </p:nvSpPr>
        <p:spPr>
          <a:xfrm>
            <a:off x="3614985" y="4916763"/>
            <a:ext cx="2044800" cy="403200"/>
          </a:xfrm>
          <a:prstGeom prst="chevron">
            <a:avLst>
              <a:gd fmla="val 50000" name="adj"/>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a:solidFill>
                  <a:srgbClr val="FFFFFF"/>
                </a:solidFill>
                <a:latin typeface="Mada"/>
                <a:ea typeface="Mada"/>
                <a:cs typeface="Mada"/>
                <a:sym typeface="Mada"/>
              </a:rPr>
              <a:t>Wound botulism</a:t>
            </a:r>
            <a:endParaRPr b="1">
              <a:solidFill>
                <a:srgbClr val="FFFFFF"/>
              </a:solidFill>
              <a:latin typeface="Mada"/>
              <a:ea typeface="Mada"/>
              <a:cs typeface="Mada"/>
              <a:sym typeface="Mada"/>
            </a:endParaRPr>
          </a:p>
        </p:txBody>
      </p:sp>
      <p:sp>
        <p:nvSpPr>
          <p:cNvPr id="571" name="Google Shape;571;p42"/>
          <p:cNvSpPr txBox="1"/>
          <p:nvPr/>
        </p:nvSpPr>
        <p:spPr>
          <a:xfrm>
            <a:off x="3579971" y="5319438"/>
            <a:ext cx="1952100" cy="12129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occurs after infection of a wound by Clostridium botulinum with subsequent production of neurotoxin</a:t>
            </a:r>
            <a:endParaRPr sz="1100">
              <a:solidFill>
                <a:schemeClr val="dk1"/>
              </a:solidFill>
              <a:latin typeface="Mada"/>
              <a:ea typeface="Mada"/>
              <a:cs typeface="Mada"/>
              <a:sym typeface="Mada"/>
            </a:endParaRPr>
          </a:p>
        </p:txBody>
      </p:sp>
      <p:grpSp>
        <p:nvGrpSpPr>
          <p:cNvPr id="572" name="Google Shape;572;p42"/>
          <p:cNvGrpSpPr/>
          <p:nvPr/>
        </p:nvGrpSpPr>
        <p:grpSpPr>
          <a:xfrm>
            <a:off x="-7402864" y="1"/>
            <a:ext cx="7088812" cy="2977261"/>
            <a:chOff x="-5174087" y="7849989"/>
            <a:chExt cx="7088812" cy="2977261"/>
          </a:xfrm>
        </p:grpSpPr>
        <p:sp>
          <p:nvSpPr>
            <p:cNvPr id="573" name="Google Shape;573;p42"/>
            <p:cNvSpPr/>
            <p:nvPr/>
          </p:nvSpPr>
          <p:spPr>
            <a:xfrm>
              <a:off x="-4816975" y="8016250"/>
              <a:ext cx="6731700" cy="28110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800">
                  <a:solidFill>
                    <a:schemeClr val="accent1"/>
                  </a:solidFill>
                  <a:latin typeface="Mada"/>
                  <a:ea typeface="Mada"/>
                  <a:cs typeface="Mada"/>
                  <a:sym typeface="Mada"/>
                </a:rPr>
                <a:t>Botulism</a:t>
              </a:r>
              <a:r>
                <a:rPr lang="ar"/>
                <a:t> </a:t>
              </a:r>
              <a:endParaRPr/>
            </a:p>
          </p:txBody>
        </p:sp>
        <p:sp>
          <p:nvSpPr>
            <p:cNvPr id="574" name="Google Shape;574;p42"/>
            <p:cNvSpPr/>
            <p:nvPr/>
          </p:nvSpPr>
          <p:spPr>
            <a:xfrm>
              <a:off x="-5174087" y="7849989"/>
              <a:ext cx="1077000" cy="827700"/>
            </a:xfrm>
            <a:prstGeom prst="hexagon">
              <a:avLst>
                <a:gd fmla="val 25000" name="adj"/>
                <a:gd fmla="val 115470" name="vf"/>
              </a:avLst>
            </a:prstGeom>
            <a:solidFill>
              <a:srgbClr val="FFFFF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grpSp>
        <p:nvGrpSpPr>
          <p:cNvPr id="575" name="Google Shape;575;p42"/>
          <p:cNvGrpSpPr/>
          <p:nvPr/>
        </p:nvGrpSpPr>
        <p:grpSpPr>
          <a:xfrm>
            <a:off x="-7261698" y="3384292"/>
            <a:ext cx="7088812" cy="2977261"/>
            <a:chOff x="-5174087" y="7849989"/>
            <a:chExt cx="7088812" cy="2977261"/>
          </a:xfrm>
        </p:grpSpPr>
        <p:sp>
          <p:nvSpPr>
            <p:cNvPr id="576" name="Google Shape;576;p42"/>
            <p:cNvSpPr/>
            <p:nvPr/>
          </p:nvSpPr>
          <p:spPr>
            <a:xfrm>
              <a:off x="-4816975" y="8016250"/>
              <a:ext cx="6731700" cy="28110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800">
                  <a:solidFill>
                    <a:schemeClr val="accent1"/>
                  </a:solidFill>
                  <a:latin typeface="Mada"/>
                  <a:ea typeface="Mada"/>
                  <a:cs typeface="Mada"/>
                  <a:sym typeface="Mada"/>
                </a:rPr>
                <a:t>Botulism</a:t>
              </a:r>
              <a:r>
                <a:rPr lang="ar"/>
                <a:t> </a:t>
              </a:r>
              <a:endParaRPr/>
            </a:p>
          </p:txBody>
        </p:sp>
        <p:sp>
          <p:nvSpPr>
            <p:cNvPr id="577" name="Google Shape;577;p42"/>
            <p:cNvSpPr/>
            <p:nvPr/>
          </p:nvSpPr>
          <p:spPr>
            <a:xfrm>
              <a:off x="-5174087" y="7849989"/>
              <a:ext cx="1077000" cy="827700"/>
            </a:xfrm>
            <a:prstGeom prst="hexagon">
              <a:avLst>
                <a:gd fmla="val 25000" name="adj"/>
                <a:gd fmla="val 115470" name="vf"/>
              </a:avLst>
            </a:prstGeom>
            <a:solidFill>
              <a:srgbClr val="FFFFF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grpSp>
        <p:nvGrpSpPr>
          <p:cNvPr id="578" name="Google Shape;578;p42"/>
          <p:cNvGrpSpPr/>
          <p:nvPr/>
        </p:nvGrpSpPr>
        <p:grpSpPr>
          <a:xfrm>
            <a:off x="-7261690" y="7110493"/>
            <a:ext cx="7088812" cy="2977261"/>
            <a:chOff x="-5174087" y="7849989"/>
            <a:chExt cx="7088812" cy="2977261"/>
          </a:xfrm>
        </p:grpSpPr>
        <p:sp>
          <p:nvSpPr>
            <p:cNvPr id="579" name="Google Shape;579;p42"/>
            <p:cNvSpPr/>
            <p:nvPr/>
          </p:nvSpPr>
          <p:spPr>
            <a:xfrm>
              <a:off x="-4816975" y="8016250"/>
              <a:ext cx="6731700" cy="28110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800">
                  <a:solidFill>
                    <a:schemeClr val="accent1"/>
                  </a:solidFill>
                  <a:latin typeface="Mada"/>
                  <a:ea typeface="Mada"/>
                  <a:cs typeface="Mada"/>
                  <a:sym typeface="Mada"/>
                </a:rPr>
                <a:t>Botulism</a:t>
              </a:r>
              <a:r>
                <a:rPr lang="ar"/>
                <a:t> </a:t>
              </a:r>
              <a:endParaRPr/>
            </a:p>
          </p:txBody>
        </p:sp>
        <p:sp>
          <p:nvSpPr>
            <p:cNvPr id="580" name="Google Shape;580;p42"/>
            <p:cNvSpPr/>
            <p:nvPr/>
          </p:nvSpPr>
          <p:spPr>
            <a:xfrm>
              <a:off x="-5174087" y="7849989"/>
              <a:ext cx="1077000" cy="827700"/>
            </a:xfrm>
            <a:prstGeom prst="hexagon">
              <a:avLst>
                <a:gd fmla="val 25000" name="adj"/>
                <a:gd fmla="val 115470" name="vf"/>
              </a:avLst>
            </a:prstGeom>
            <a:solidFill>
              <a:srgbClr val="FFFFF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sp>
        <p:nvSpPr>
          <p:cNvPr id="581" name="Google Shape;581;p42"/>
          <p:cNvSpPr txBox="1"/>
          <p:nvPr/>
        </p:nvSpPr>
        <p:spPr>
          <a:xfrm>
            <a:off x="229613" y="4377125"/>
            <a:ext cx="7116300" cy="50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ada"/>
              <a:buChar char="◄"/>
            </a:pPr>
            <a:r>
              <a:rPr b="1" lang="ar" sz="1800">
                <a:highlight>
                  <a:schemeClr val="accent5"/>
                </a:highlight>
                <a:latin typeface="Mada"/>
                <a:ea typeface="Mada"/>
                <a:cs typeface="Mada"/>
                <a:sym typeface="Mada"/>
              </a:rPr>
              <a:t>it occurs in 4 forms, differentiated by the mode of acquisition:</a:t>
            </a:r>
            <a:endParaRPr b="1" sz="1800">
              <a:highlight>
                <a:schemeClr val="accent5"/>
              </a:highlight>
              <a:latin typeface="Mada"/>
              <a:ea typeface="Mada"/>
              <a:cs typeface="Mada"/>
              <a:sym typeface="Mada"/>
            </a:endParaRPr>
          </a:p>
        </p:txBody>
      </p:sp>
      <p:sp>
        <p:nvSpPr>
          <p:cNvPr id="582" name="Google Shape;582;p42"/>
          <p:cNvSpPr txBox="1"/>
          <p:nvPr/>
        </p:nvSpPr>
        <p:spPr>
          <a:xfrm>
            <a:off x="1188063" y="7579825"/>
            <a:ext cx="5856300" cy="11286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 average of 110 cases of botulism is reported each year in the United States.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Approximately 72% of these cases are infant botulism, 25% are </a:t>
            </a:r>
            <a:r>
              <a:rPr lang="ar" sz="1200">
                <a:solidFill>
                  <a:schemeClr val="dk1"/>
                </a:solidFill>
                <a:latin typeface="Mada"/>
                <a:ea typeface="Mada"/>
                <a:cs typeface="Mada"/>
                <a:sym typeface="Mada"/>
              </a:rPr>
              <a:t>food borne botulism </a:t>
            </a:r>
            <a:r>
              <a:rPr lang="ar" sz="1200">
                <a:solidFill>
                  <a:srgbClr val="6AA84F"/>
                </a:solidFill>
                <a:latin typeface="Mada"/>
                <a:ea typeface="Mada"/>
                <a:cs typeface="Mada"/>
                <a:sym typeface="Mada"/>
              </a:rPr>
              <a:t>(typically from homemade foods like jam)</a:t>
            </a:r>
            <a:r>
              <a:rPr lang="ar" sz="1200">
                <a:solidFill>
                  <a:schemeClr val="dk1"/>
                </a:solidFill>
                <a:latin typeface="Mada"/>
                <a:ea typeface="Mada"/>
                <a:cs typeface="Mada"/>
                <a:sym typeface="Mada"/>
              </a:rPr>
              <a:t>,</a:t>
            </a:r>
            <a:r>
              <a:rPr lang="ar" sz="1200">
                <a:solidFill>
                  <a:schemeClr val="dk1"/>
                </a:solidFill>
                <a:latin typeface="Mada"/>
                <a:ea typeface="Mada"/>
                <a:cs typeface="Mada"/>
                <a:sym typeface="Mada"/>
              </a:rPr>
              <a:t> and 3% are wound botulism.</a:t>
            </a:r>
            <a:endParaRPr sz="1200">
              <a:latin typeface="Mada"/>
              <a:ea typeface="Mada"/>
              <a:cs typeface="Mada"/>
              <a:sym typeface="Mada"/>
            </a:endParaRPr>
          </a:p>
        </p:txBody>
      </p:sp>
      <p:sp>
        <p:nvSpPr>
          <p:cNvPr id="583" name="Google Shape;583;p42"/>
          <p:cNvSpPr/>
          <p:nvPr/>
        </p:nvSpPr>
        <p:spPr>
          <a:xfrm rot="5400000">
            <a:off x="373363" y="7300700"/>
            <a:ext cx="462900" cy="5817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2"/>
          <p:cNvSpPr/>
          <p:nvPr/>
        </p:nvSpPr>
        <p:spPr>
          <a:xfrm rot="5400000">
            <a:off x="977263" y="6498825"/>
            <a:ext cx="480300" cy="18069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2"/>
          <p:cNvSpPr txBox="1"/>
          <p:nvPr/>
        </p:nvSpPr>
        <p:spPr>
          <a:xfrm>
            <a:off x="298754" y="7162125"/>
            <a:ext cx="1718100" cy="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chemeClr val="lt1"/>
                </a:solidFill>
                <a:highlight>
                  <a:schemeClr val="accent5"/>
                </a:highlight>
                <a:latin typeface="Mada"/>
                <a:ea typeface="Mada"/>
                <a:cs typeface="Mada"/>
                <a:sym typeface="Mada"/>
              </a:rPr>
              <a:t>Epidemiology </a:t>
            </a:r>
            <a:endParaRPr b="1" sz="1800">
              <a:solidFill>
                <a:schemeClr val="lt1"/>
              </a:solidFill>
              <a:highlight>
                <a:schemeClr val="accent5"/>
              </a:highlight>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cxnSp>
        <p:nvCxnSpPr>
          <p:cNvPr id="590" name="Google Shape;590;p4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91" name="Google Shape;591;p43"/>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592" name="Google Shape;592;p4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pSp>
        <p:nvGrpSpPr>
          <p:cNvPr id="593" name="Google Shape;593;p43"/>
          <p:cNvGrpSpPr/>
          <p:nvPr/>
        </p:nvGrpSpPr>
        <p:grpSpPr>
          <a:xfrm>
            <a:off x="205350" y="904894"/>
            <a:ext cx="7149024" cy="4109115"/>
            <a:chOff x="337275" y="4180025"/>
            <a:chExt cx="7149024" cy="3790696"/>
          </a:xfrm>
        </p:grpSpPr>
        <p:grpSp>
          <p:nvGrpSpPr>
            <p:cNvPr id="594" name="Google Shape;594;p43"/>
            <p:cNvGrpSpPr/>
            <p:nvPr/>
          </p:nvGrpSpPr>
          <p:grpSpPr>
            <a:xfrm>
              <a:off x="337275" y="4419919"/>
              <a:ext cx="7149024" cy="3550803"/>
              <a:chOff x="673162" y="3375074"/>
              <a:chExt cx="6672600" cy="3174611"/>
            </a:xfrm>
          </p:grpSpPr>
          <p:sp>
            <p:nvSpPr>
              <p:cNvPr id="595" name="Google Shape;595;p43"/>
              <p:cNvSpPr txBox="1"/>
              <p:nvPr/>
            </p:nvSpPr>
            <p:spPr>
              <a:xfrm>
                <a:off x="673162" y="3777986"/>
                <a:ext cx="6672600" cy="2771700"/>
              </a:xfrm>
              <a:prstGeom prst="rect">
                <a:avLst/>
              </a:prstGeom>
              <a:noFill/>
              <a:ln cap="flat" cmpd="sng" w="19050">
                <a:solidFill>
                  <a:schemeClr val="accent5"/>
                </a:solidFill>
                <a:prstDash val="dash"/>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1100">
                  <a:solidFill>
                    <a:srgbClr val="6D9EEB"/>
                  </a:solidFill>
                  <a:latin typeface="Mada"/>
                  <a:ea typeface="Mada"/>
                  <a:cs typeface="Mada"/>
                  <a:sym typeface="Mada"/>
                </a:endParaRPr>
              </a:p>
            </p:txBody>
          </p:sp>
          <p:sp>
            <p:nvSpPr>
              <p:cNvPr id="596" name="Google Shape;596;p43"/>
              <p:cNvSpPr/>
              <p:nvPr/>
            </p:nvSpPr>
            <p:spPr>
              <a:xfrm flipH="1" rot="-9900232">
                <a:off x="3603176" y="3452384"/>
                <a:ext cx="676355" cy="599746"/>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grpSp>
        <p:sp>
          <p:nvSpPr>
            <p:cNvPr id="597" name="Google Shape;597;p43"/>
            <p:cNvSpPr txBox="1"/>
            <p:nvPr/>
          </p:nvSpPr>
          <p:spPr>
            <a:xfrm>
              <a:off x="2715562" y="4180025"/>
              <a:ext cx="21864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a:highlight>
                    <a:schemeClr val="accent5"/>
                  </a:highlight>
                  <a:latin typeface="Mada"/>
                  <a:ea typeface="Mada"/>
                  <a:cs typeface="Mada"/>
                  <a:sym typeface="Mada"/>
                </a:rPr>
                <a:t>Clinical features</a:t>
              </a:r>
              <a:endParaRPr>
                <a:highlight>
                  <a:schemeClr val="accent5"/>
                </a:highlight>
              </a:endParaRPr>
            </a:p>
          </p:txBody>
        </p:sp>
      </p:grpSp>
      <p:sp>
        <p:nvSpPr>
          <p:cNvPr id="598" name="Google Shape;598;p43"/>
          <p:cNvSpPr txBox="1"/>
          <p:nvPr/>
        </p:nvSpPr>
        <p:spPr>
          <a:xfrm>
            <a:off x="7716525" y="750175"/>
            <a:ext cx="6048000" cy="22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Acute presentation</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Cranio-ocular symptoms begin at same time or soon after</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initial GI symptoms (nausea &amp; vomiting) with ingested toxin.</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Descending weakness</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Pupils dilated and fixed in 50-75% of the patients.</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Blurred vision</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Ptosis, EOM weakness nearly universal, symmetrical (may improve a bit with Tensilon)</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Bulbar weakness: dysarthria, dysphagia, facial</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Limb weakness proximal &gt; distal, symmetrical</a:t>
            </a:r>
            <a:endParaRPr sz="1100">
              <a:solidFill>
                <a:srgbClr val="6D9EEB"/>
              </a:solidFill>
              <a:latin typeface="Mada"/>
              <a:ea typeface="Mada"/>
              <a:cs typeface="Mada"/>
              <a:sym typeface="Mada"/>
            </a:endParaRPr>
          </a:p>
          <a:p>
            <a:pPr indent="-298450" lvl="0" marL="4572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Respiratory weakness.</a:t>
            </a:r>
            <a:endParaRPr sz="1100">
              <a:latin typeface="Mada"/>
              <a:ea typeface="Mada"/>
              <a:cs typeface="Mada"/>
              <a:sym typeface="Mada"/>
            </a:endParaRPr>
          </a:p>
          <a:p>
            <a:pPr indent="-298450" lvl="0" marL="457200" rtl="0" algn="l">
              <a:spcBef>
                <a:spcPts val="0"/>
              </a:spcBef>
              <a:spcAft>
                <a:spcPts val="0"/>
              </a:spcAft>
              <a:buClr>
                <a:srgbClr val="CC0000"/>
              </a:buClr>
              <a:buSzPts val="1100"/>
              <a:buFont typeface="Mada"/>
              <a:buChar char="●"/>
            </a:pPr>
            <a:r>
              <a:t/>
            </a:r>
            <a:endParaRPr sz="1100">
              <a:solidFill>
                <a:srgbClr val="CC0000"/>
              </a:solidFill>
              <a:latin typeface="Mada"/>
              <a:ea typeface="Mada"/>
              <a:cs typeface="Mada"/>
              <a:sym typeface="Mada"/>
            </a:endParaRPr>
          </a:p>
        </p:txBody>
      </p:sp>
      <p:pic>
        <p:nvPicPr>
          <p:cNvPr id="599" name="Google Shape;599;p43"/>
          <p:cNvPicPr preferRelativeResize="0"/>
          <p:nvPr/>
        </p:nvPicPr>
        <p:blipFill>
          <a:blip r:embed="rId3">
            <a:alphaModFix/>
          </a:blip>
          <a:stretch>
            <a:fillRect/>
          </a:stretch>
        </p:blipFill>
        <p:spPr>
          <a:xfrm>
            <a:off x="6281726" y="645289"/>
            <a:ext cx="1072725" cy="784000"/>
          </a:xfrm>
          <a:prstGeom prst="rect">
            <a:avLst/>
          </a:prstGeom>
          <a:noFill/>
          <a:ln>
            <a:noFill/>
          </a:ln>
        </p:spPr>
      </p:pic>
      <p:sp>
        <p:nvSpPr>
          <p:cNvPr id="600" name="Google Shape;600;p43"/>
          <p:cNvSpPr/>
          <p:nvPr/>
        </p:nvSpPr>
        <p:spPr>
          <a:xfrm>
            <a:off x="338024" y="3634906"/>
            <a:ext cx="2736300" cy="2727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100">
                <a:solidFill>
                  <a:srgbClr val="FFFFFF"/>
                </a:solidFill>
                <a:latin typeface="Mada"/>
                <a:ea typeface="Mada"/>
                <a:cs typeface="Mada"/>
                <a:sym typeface="Mada"/>
              </a:rPr>
              <a:t>Key features of botulism syndrome </a:t>
            </a:r>
            <a:endParaRPr b="1" sz="1100">
              <a:solidFill>
                <a:srgbClr val="FFFFFF"/>
              </a:solidFill>
              <a:latin typeface="Mada"/>
              <a:ea typeface="Mada"/>
              <a:cs typeface="Mada"/>
              <a:sym typeface="Mada"/>
            </a:endParaRPr>
          </a:p>
        </p:txBody>
      </p:sp>
      <p:sp>
        <p:nvSpPr>
          <p:cNvPr id="601" name="Google Shape;601;p43"/>
          <p:cNvSpPr txBox="1"/>
          <p:nvPr/>
        </p:nvSpPr>
        <p:spPr>
          <a:xfrm>
            <a:off x="261350" y="3907601"/>
            <a:ext cx="6960300" cy="126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Absence of fever</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Symmetric neurologic deficits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The patient remains responsive</a:t>
            </a:r>
            <a:r>
              <a:rPr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doesn’t affect level of consciousness.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Normal or slow heart rate and normal blood pressure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No sensory deficits</a:t>
            </a:r>
            <a:endParaRPr sz="1200">
              <a:latin typeface="Mada"/>
              <a:ea typeface="Mada"/>
              <a:cs typeface="Mada"/>
              <a:sym typeface="Mada"/>
            </a:endParaRPr>
          </a:p>
        </p:txBody>
      </p:sp>
      <p:sp>
        <p:nvSpPr>
          <p:cNvPr id="602" name="Google Shape;602;p43"/>
          <p:cNvSpPr txBox="1"/>
          <p:nvPr/>
        </p:nvSpPr>
        <p:spPr>
          <a:xfrm>
            <a:off x="205525" y="1891600"/>
            <a:ext cx="6960300" cy="17433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Mada"/>
              <a:buChar char="●"/>
            </a:pPr>
            <a:r>
              <a:rPr lang="ar" sz="1100">
                <a:solidFill>
                  <a:srgbClr val="CC0000"/>
                </a:solidFill>
                <a:latin typeface="Mada"/>
                <a:ea typeface="Mada"/>
                <a:cs typeface="Mada"/>
                <a:sym typeface="Mada"/>
              </a:rPr>
              <a:t>Acute onset </a:t>
            </a:r>
            <a:r>
              <a:rPr lang="ar" sz="1100">
                <a:solidFill>
                  <a:srgbClr val="6AA84F"/>
                </a:solidFill>
                <a:latin typeface="Mada"/>
                <a:ea typeface="Mada"/>
                <a:cs typeface="Mada"/>
                <a:sym typeface="Mada"/>
              </a:rPr>
              <a:t>(Unlike MG)</a:t>
            </a:r>
            <a:r>
              <a:rPr lang="ar" sz="1100">
                <a:solidFill>
                  <a:srgbClr val="CC0000"/>
                </a:solidFill>
                <a:latin typeface="Mada"/>
                <a:ea typeface="Mada"/>
                <a:cs typeface="Mada"/>
                <a:sym typeface="Mada"/>
              </a:rPr>
              <a:t> of bilateral cranial neuropathies associated with symmetric descending weakness.</a:t>
            </a:r>
            <a:endParaRPr sz="1100">
              <a:solidFill>
                <a:srgbClr val="6D9EEB"/>
              </a:solidFill>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lang="ar" sz="1100">
                <a:latin typeface="Mada"/>
                <a:ea typeface="Mada"/>
                <a:cs typeface="Mada"/>
                <a:sym typeface="Mada"/>
              </a:rPr>
              <a:t>Cranio-ocular symptoms begin at same time or soon after </a:t>
            </a:r>
            <a:r>
              <a:rPr lang="ar" sz="1100">
                <a:latin typeface="Mada"/>
                <a:ea typeface="Mada"/>
                <a:cs typeface="Mada"/>
                <a:sym typeface="Mada"/>
              </a:rPr>
              <a:t>initial GI symptoms </a:t>
            </a:r>
            <a:r>
              <a:rPr b="1" lang="ar" sz="1100">
                <a:latin typeface="Mada"/>
                <a:ea typeface="Mada"/>
                <a:cs typeface="Mada"/>
                <a:sym typeface="Mada"/>
              </a:rPr>
              <a:t>(nausea &amp; vomiting)</a:t>
            </a:r>
            <a:r>
              <a:rPr lang="ar" sz="1100">
                <a:latin typeface="Mada"/>
                <a:ea typeface="Mada"/>
                <a:cs typeface="Mada"/>
                <a:sym typeface="Mada"/>
              </a:rPr>
              <a:t> with ingested toxin.</a:t>
            </a:r>
            <a:endParaRPr sz="1100">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lang="ar" sz="1100">
                <a:latin typeface="Mada"/>
                <a:ea typeface="Mada"/>
                <a:cs typeface="Mada"/>
                <a:sym typeface="Mada"/>
              </a:rPr>
              <a:t>Pupils </a:t>
            </a:r>
            <a:r>
              <a:rPr b="1" lang="ar" sz="1100">
                <a:latin typeface="Mada"/>
                <a:ea typeface="Mada"/>
                <a:cs typeface="Mada"/>
                <a:sym typeface="Mada"/>
              </a:rPr>
              <a:t>dilated</a:t>
            </a:r>
            <a:r>
              <a:rPr lang="ar" sz="1100">
                <a:latin typeface="Mada"/>
                <a:ea typeface="Mada"/>
                <a:cs typeface="Mada"/>
                <a:sym typeface="Mada"/>
              </a:rPr>
              <a:t> and fixed in 50-75% of the patients.</a:t>
            </a:r>
            <a:endParaRPr sz="1100">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b="1" lang="ar" sz="1100">
                <a:latin typeface="Mada"/>
                <a:ea typeface="Mada"/>
                <a:cs typeface="Mada"/>
                <a:sym typeface="Mada"/>
              </a:rPr>
              <a:t>Blurred</a:t>
            </a:r>
            <a:r>
              <a:rPr lang="ar" sz="1100">
                <a:latin typeface="Mada"/>
                <a:ea typeface="Mada"/>
                <a:cs typeface="Mada"/>
                <a:sym typeface="Mada"/>
              </a:rPr>
              <a:t> vision</a:t>
            </a:r>
            <a:endParaRPr sz="1100">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b="1" lang="ar" sz="1100">
                <a:latin typeface="Mada"/>
                <a:ea typeface="Mada"/>
                <a:cs typeface="Mada"/>
                <a:sym typeface="Mada"/>
              </a:rPr>
              <a:t>Ptosis, EOM</a:t>
            </a:r>
            <a:r>
              <a:rPr lang="ar" sz="1100">
                <a:latin typeface="Mada"/>
                <a:ea typeface="Mada"/>
                <a:cs typeface="Mada"/>
                <a:sym typeface="Mada"/>
              </a:rPr>
              <a:t> weakness nearly universal, symmetrical (may improve a bit with Tensilon)</a:t>
            </a:r>
            <a:endParaRPr sz="1100">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b="1" lang="ar" sz="1100">
                <a:latin typeface="Mada"/>
                <a:ea typeface="Mada"/>
                <a:cs typeface="Mada"/>
                <a:sym typeface="Mada"/>
              </a:rPr>
              <a:t>Bulbar</a:t>
            </a:r>
            <a:r>
              <a:rPr lang="ar" sz="1100">
                <a:latin typeface="Mada"/>
                <a:ea typeface="Mada"/>
                <a:cs typeface="Mada"/>
                <a:sym typeface="Mada"/>
              </a:rPr>
              <a:t> weakness: dysarthria, dysphagia, facial</a:t>
            </a:r>
            <a:endParaRPr sz="1100">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b="1" lang="ar" sz="1100">
                <a:latin typeface="Mada"/>
                <a:ea typeface="Mada"/>
                <a:cs typeface="Mada"/>
                <a:sym typeface="Mada"/>
              </a:rPr>
              <a:t>Limb</a:t>
            </a:r>
            <a:r>
              <a:rPr lang="ar" sz="1100">
                <a:latin typeface="Mada"/>
                <a:ea typeface="Mada"/>
                <a:cs typeface="Mada"/>
                <a:sym typeface="Mada"/>
              </a:rPr>
              <a:t> weakness proximal &gt; distal, symmetrical</a:t>
            </a:r>
            <a:endParaRPr sz="1100">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b="1" lang="ar" sz="1100">
                <a:latin typeface="Mada"/>
                <a:ea typeface="Mada"/>
                <a:cs typeface="Mada"/>
                <a:sym typeface="Mada"/>
              </a:rPr>
              <a:t>Respiratory</a:t>
            </a:r>
            <a:r>
              <a:rPr lang="ar" sz="1100">
                <a:latin typeface="Mada"/>
                <a:ea typeface="Mada"/>
                <a:cs typeface="Mada"/>
                <a:sym typeface="Mada"/>
              </a:rPr>
              <a:t> weakness.</a:t>
            </a:r>
            <a:endParaRPr sz="1100"/>
          </a:p>
        </p:txBody>
      </p:sp>
      <p:grpSp>
        <p:nvGrpSpPr>
          <p:cNvPr id="603" name="Google Shape;603;p43"/>
          <p:cNvGrpSpPr/>
          <p:nvPr/>
        </p:nvGrpSpPr>
        <p:grpSpPr>
          <a:xfrm>
            <a:off x="189275" y="5013988"/>
            <a:ext cx="7149024" cy="2674645"/>
            <a:chOff x="245812" y="4180025"/>
            <a:chExt cx="7149024" cy="2674645"/>
          </a:xfrm>
        </p:grpSpPr>
        <p:grpSp>
          <p:nvGrpSpPr>
            <p:cNvPr id="604" name="Google Shape;604;p43"/>
            <p:cNvGrpSpPr/>
            <p:nvPr/>
          </p:nvGrpSpPr>
          <p:grpSpPr>
            <a:xfrm>
              <a:off x="245812" y="4419919"/>
              <a:ext cx="7149024" cy="2434751"/>
              <a:chOff x="587795" y="3375074"/>
              <a:chExt cx="6672600" cy="2176800"/>
            </a:xfrm>
          </p:grpSpPr>
          <p:sp>
            <p:nvSpPr>
              <p:cNvPr id="605" name="Google Shape;605;p43"/>
              <p:cNvSpPr txBox="1"/>
              <p:nvPr/>
            </p:nvSpPr>
            <p:spPr>
              <a:xfrm>
                <a:off x="587795" y="3777974"/>
                <a:ext cx="6672600" cy="1773900"/>
              </a:xfrm>
              <a:prstGeom prst="rect">
                <a:avLst/>
              </a:prstGeom>
              <a:noFill/>
              <a:ln cap="flat" cmpd="sng" w="19050">
                <a:solidFill>
                  <a:schemeClr val="accent5"/>
                </a:solidFill>
                <a:prstDash val="dash"/>
                <a:round/>
                <a:headEnd len="sm" w="sm" type="none"/>
                <a:tailEnd len="sm" w="sm" type="none"/>
              </a:ln>
            </p:spPr>
            <p:txBody>
              <a:bodyPr anchorCtr="0" anchor="b"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The diagnosis is usually clinical as routine lab tests are nonspecific and specific laboratory confirmation may take up to days.</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 Electrodiagnostic studies are helpful in diagnosis of botulism. </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Repetitive nerve stimulation (RNS) at </a:t>
                </a:r>
                <a:r>
                  <a:rPr b="1" lang="ar" sz="1200">
                    <a:latin typeface="Mada"/>
                    <a:ea typeface="Mada"/>
                    <a:cs typeface="Mada"/>
                    <a:sym typeface="Mada"/>
                  </a:rPr>
                  <a:t>low frequencies </a:t>
                </a:r>
                <a:r>
                  <a:rPr lang="ar" sz="1200">
                    <a:latin typeface="Mada"/>
                    <a:ea typeface="Mada"/>
                    <a:cs typeface="Mada"/>
                    <a:sym typeface="Mada"/>
                  </a:rPr>
                  <a:t>of 2 to 5 Hz causes </a:t>
                </a:r>
                <a:r>
                  <a:rPr b="1" lang="ar" sz="1200">
                    <a:latin typeface="Mada"/>
                    <a:ea typeface="Mada"/>
                    <a:cs typeface="Mada"/>
                    <a:sym typeface="Mada"/>
                  </a:rPr>
                  <a:t>decremental</a:t>
                </a:r>
                <a:r>
                  <a:rPr lang="ar" sz="1200">
                    <a:latin typeface="Mada"/>
                    <a:ea typeface="Mada"/>
                    <a:cs typeface="Mada"/>
                    <a:sym typeface="Mada"/>
                  </a:rPr>
                  <a:t> response.</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RNS at </a:t>
                </a:r>
                <a:r>
                  <a:rPr b="1" lang="ar" sz="1200">
                    <a:latin typeface="Mada"/>
                    <a:ea typeface="Mada"/>
                    <a:cs typeface="Mada"/>
                    <a:sym typeface="Mada"/>
                  </a:rPr>
                  <a:t>high frequencies</a:t>
                </a:r>
                <a:r>
                  <a:rPr lang="ar" sz="1200">
                    <a:latin typeface="Mada"/>
                    <a:ea typeface="Mada"/>
                    <a:cs typeface="Mada"/>
                    <a:sym typeface="Mada"/>
                  </a:rPr>
                  <a:t> stimulation or exercise causes </a:t>
                </a:r>
                <a:r>
                  <a:rPr b="1" lang="ar" sz="1200">
                    <a:latin typeface="Mada"/>
                    <a:ea typeface="Mada"/>
                    <a:cs typeface="Mada"/>
                    <a:sym typeface="Mada"/>
                  </a:rPr>
                  <a:t>incremental response</a:t>
                </a:r>
                <a:r>
                  <a:rPr lang="ar" sz="1200">
                    <a:latin typeface="Mada"/>
                    <a:ea typeface="Mada"/>
                    <a:cs typeface="Mada"/>
                    <a:sym typeface="Mada"/>
                  </a:rPr>
                  <a:t>, or postactivation facilitation ( in 60% of adult botulis). </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 The amount of facilitation seen with botulism </a:t>
                </a:r>
                <a:r>
                  <a:rPr b="1" lang="ar" sz="1200">
                    <a:latin typeface="Mada"/>
                    <a:ea typeface="Mada"/>
                    <a:cs typeface="Mada"/>
                    <a:sym typeface="Mada"/>
                  </a:rPr>
                  <a:t>(40-100%) is usually less than that seen in Lambert-Eaton myasthenic syndrome (200%).</a:t>
                </a:r>
                <a:endParaRPr sz="1200">
                  <a:latin typeface="Mada"/>
                  <a:ea typeface="Mada"/>
                  <a:cs typeface="Mada"/>
                  <a:sym typeface="Mada"/>
                </a:endParaRPr>
              </a:p>
            </p:txBody>
          </p:sp>
          <p:sp>
            <p:nvSpPr>
              <p:cNvPr id="606" name="Google Shape;606;p43"/>
              <p:cNvSpPr/>
              <p:nvPr/>
            </p:nvSpPr>
            <p:spPr>
              <a:xfrm flipH="1" rot="-9900232">
                <a:off x="3603176" y="3452384"/>
                <a:ext cx="676355" cy="599746"/>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grpSp>
        <p:sp>
          <p:nvSpPr>
            <p:cNvPr id="607" name="Google Shape;607;p43"/>
            <p:cNvSpPr txBox="1"/>
            <p:nvPr/>
          </p:nvSpPr>
          <p:spPr>
            <a:xfrm>
              <a:off x="2715562" y="4180025"/>
              <a:ext cx="21864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a:highlight>
                    <a:schemeClr val="accent5"/>
                  </a:highlight>
                  <a:latin typeface="Mada"/>
                  <a:ea typeface="Mada"/>
                  <a:cs typeface="Mada"/>
                  <a:sym typeface="Mada"/>
                </a:rPr>
                <a:t>Diagnosis</a:t>
              </a:r>
              <a:endParaRPr>
                <a:highlight>
                  <a:schemeClr val="accent5"/>
                </a:highlight>
              </a:endParaRPr>
            </a:p>
          </p:txBody>
        </p:sp>
      </p:grpSp>
      <p:grpSp>
        <p:nvGrpSpPr>
          <p:cNvPr id="608" name="Google Shape;608;p43"/>
          <p:cNvGrpSpPr/>
          <p:nvPr/>
        </p:nvGrpSpPr>
        <p:grpSpPr>
          <a:xfrm>
            <a:off x="205425" y="7688613"/>
            <a:ext cx="7149024" cy="2794100"/>
            <a:chOff x="300325" y="4180025"/>
            <a:chExt cx="7149024" cy="2794100"/>
          </a:xfrm>
        </p:grpSpPr>
        <p:grpSp>
          <p:nvGrpSpPr>
            <p:cNvPr id="609" name="Google Shape;609;p43"/>
            <p:cNvGrpSpPr/>
            <p:nvPr/>
          </p:nvGrpSpPr>
          <p:grpSpPr>
            <a:xfrm>
              <a:off x="300325" y="4419919"/>
              <a:ext cx="7149024" cy="2554207"/>
              <a:chOff x="638675" y="3375074"/>
              <a:chExt cx="6672600" cy="2283600"/>
            </a:xfrm>
          </p:grpSpPr>
          <p:sp>
            <p:nvSpPr>
              <p:cNvPr id="610" name="Google Shape;610;p43"/>
              <p:cNvSpPr txBox="1"/>
              <p:nvPr/>
            </p:nvSpPr>
            <p:spPr>
              <a:xfrm>
                <a:off x="638675" y="3777974"/>
                <a:ext cx="6672600" cy="1880700"/>
              </a:xfrm>
              <a:prstGeom prst="rect">
                <a:avLst/>
              </a:prstGeom>
              <a:noFill/>
              <a:ln cap="flat" cmpd="sng" w="19050">
                <a:solidFill>
                  <a:schemeClr val="accent5"/>
                </a:solidFill>
                <a:prstDash val="dash"/>
                <a:round/>
                <a:headEnd len="sm" w="sm" type="none"/>
                <a:tailEnd len="sm" w="sm" type="none"/>
              </a:ln>
            </p:spPr>
            <p:txBody>
              <a:bodyPr anchorCtr="0" anchor="b" bIns="232875" lIns="232875" spcFirstLastPara="1" rIns="232875" wrap="square" tIns="23287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Treatment consists of administration of bivalent (type A and B) or trivalent (A, B, and E) antitoxin.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Supportive.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Infantile botulism: IV human botulism immune globulin (BIG-IV)</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Suspected cases should be hospitalized immediately and monitored for signs of respiratory failure.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There are two botulism antitoxin therapies available.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Equine serum heptavalent botulism antitoxin is used to treat children older than one year of age and adults.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Human-derived </a:t>
                </a:r>
                <a:r>
                  <a:rPr b="1" lang="ar" sz="1200">
                    <a:solidFill>
                      <a:schemeClr val="dk1"/>
                    </a:solidFill>
                    <a:latin typeface="Mada"/>
                    <a:ea typeface="Mada"/>
                    <a:cs typeface="Mada"/>
                    <a:sym typeface="Mada"/>
                  </a:rPr>
                  <a:t>botulism immune globulin</a:t>
                </a:r>
                <a:r>
                  <a:rPr lang="ar" sz="1200">
                    <a:solidFill>
                      <a:schemeClr val="dk1"/>
                    </a:solidFill>
                    <a:latin typeface="Mada"/>
                    <a:ea typeface="Mada"/>
                    <a:cs typeface="Mada"/>
                    <a:sym typeface="Mada"/>
                  </a:rPr>
                  <a:t> is used for </a:t>
                </a:r>
                <a:r>
                  <a:rPr b="1" lang="ar" sz="1200">
                    <a:solidFill>
                      <a:schemeClr val="dk1"/>
                    </a:solidFill>
                    <a:latin typeface="Mada"/>
                    <a:ea typeface="Mada"/>
                    <a:cs typeface="Mada"/>
                    <a:sym typeface="Mada"/>
                  </a:rPr>
                  <a:t>infants</a:t>
                </a:r>
                <a:r>
                  <a:rPr lang="ar" sz="1200">
                    <a:solidFill>
                      <a:schemeClr val="dk1"/>
                    </a:solidFill>
                    <a:latin typeface="Mada"/>
                    <a:ea typeface="Mada"/>
                    <a:cs typeface="Mada"/>
                    <a:sym typeface="Mada"/>
                  </a:rPr>
                  <a:t> less than one year of age</a:t>
                </a:r>
                <a:endParaRPr sz="1200">
                  <a:solidFill>
                    <a:schemeClr val="dk1"/>
                  </a:solidFill>
                  <a:latin typeface="Mada"/>
                  <a:ea typeface="Mada"/>
                  <a:cs typeface="Mada"/>
                  <a:sym typeface="Mada"/>
                </a:endParaRPr>
              </a:p>
            </p:txBody>
          </p:sp>
          <p:sp>
            <p:nvSpPr>
              <p:cNvPr id="611" name="Google Shape;611;p43"/>
              <p:cNvSpPr/>
              <p:nvPr/>
            </p:nvSpPr>
            <p:spPr>
              <a:xfrm flipH="1" rot="-9900232">
                <a:off x="3603176" y="3452384"/>
                <a:ext cx="676355" cy="599746"/>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grpSp>
        <p:sp>
          <p:nvSpPr>
            <p:cNvPr id="612" name="Google Shape;612;p43"/>
            <p:cNvSpPr txBox="1"/>
            <p:nvPr/>
          </p:nvSpPr>
          <p:spPr>
            <a:xfrm>
              <a:off x="2715562" y="4180025"/>
              <a:ext cx="21864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a:highlight>
                    <a:schemeClr val="accent5"/>
                  </a:highlight>
                  <a:latin typeface="Mada"/>
                  <a:ea typeface="Mada"/>
                  <a:cs typeface="Mada"/>
                  <a:sym typeface="Mada"/>
                </a:rPr>
                <a:t>Treatment </a:t>
              </a:r>
              <a:endParaRPr>
                <a:highlight>
                  <a:schemeClr val="accent5"/>
                </a:highlight>
              </a:endParaRPr>
            </a:p>
          </p:txBody>
        </p:sp>
      </p:grpSp>
      <p:sp>
        <p:nvSpPr>
          <p:cNvPr id="613" name="Google Shape;613;p43"/>
          <p:cNvSpPr txBox="1"/>
          <p:nvPr/>
        </p:nvSpPr>
        <p:spPr>
          <a:xfrm>
            <a:off x="1355300" y="0"/>
            <a:ext cx="5085300" cy="36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Botulism</a:t>
            </a:r>
            <a:endParaRPr b="1" sz="2600">
              <a:latin typeface="Mada"/>
              <a:ea typeface="Mada"/>
              <a:cs typeface="Mada"/>
              <a:sym typeface="Mada"/>
            </a:endParaRPr>
          </a:p>
        </p:txBody>
      </p:sp>
      <p:pic>
        <p:nvPicPr>
          <p:cNvPr id="614" name="Google Shape;614;p43"/>
          <p:cNvPicPr preferRelativeResize="0"/>
          <p:nvPr/>
        </p:nvPicPr>
        <p:blipFill>
          <a:blip r:embed="rId4">
            <a:alphaModFix/>
          </a:blip>
          <a:stretch>
            <a:fillRect/>
          </a:stretch>
        </p:blipFill>
        <p:spPr>
          <a:xfrm>
            <a:off x="3516700" y="5392263"/>
            <a:ext cx="504175" cy="504175"/>
          </a:xfrm>
          <a:prstGeom prst="rect">
            <a:avLst/>
          </a:prstGeom>
          <a:noFill/>
          <a:ln>
            <a:noFill/>
          </a:ln>
        </p:spPr>
      </p:pic>
      <p:pic>
        <p:nvPicPr>
          <p:cNvPr id="615" name="Google Shape;615;p43"/>
          <p:cNvPicPr preferRelativeResize="0"/>
          <p:nvPr/>
        </p:nvPicPr>
        <p:blipFill>
          <a:blip r:embed="rId5">
            <a:alphaModFix/>
          </a:blip>
          <a:stretch>
            <a:fillRect/>
          </a:stretch>
        </p:blipFill>
        <p:spPr>
          <a:xfrm>
            <a:off x="3394825" y="1329400"/>
            <a:ext cx="562200" cy="562200"/>
          </a:xfrm>
          <a:prstGeom prst="rect">
            <a:avLst/>
          </a:prstGeom>
          <a:noFill/>
          <a:ln>
            <a:noFill/>
          </a:ln>
        </p:spPr>
      </p:pic>
      <p:pic>
        <p:nvPicPr>
          <p:cNvPr id="616" name="Google Shape;616;p43"/>
          <p:cNvPicPr preferRelativeResize="0"/>
          <p:nvPr/>
        </p:nvPicPr>
        <p:blipFill>
          <a:blip r:embed="rId6">
            <a:alphaModFix/>
          </a:blip>
          <a:stretch>
            <a:fillRect/>
          </a:stretch>
        </p:blipFill>
        <p:spPr>
          <a:xfrm>
            <a:off x="3495359" y="8068702"/>
            <a:ext cx="492300" cy="492300"/>
          </a:xfrm>
          <a:prstGeom prst="rect">
            <a:avLst/>
          </a:prstGeom>
          <a:noFill/>
          <a:ln>
            <a:noFill/>
          </a:ln>
        </p:spPr>
      </p:pic>
      <p:sp>
        <p:nvSpPr>
          <p:cNvPr id="617" name="Google Shape;617;p43"/>
          <p:cNvSpPr txBox="1"/>
          <p:nvPr/>
        </p:nvSpPr>
        <p:spPr>
          <a:xfrm>
            <a:off x="6029125" y="2406925"/>
            <a:ext cx="1136700" cy="8004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ar" sz="1000">
                <a:solidFill>
                  <a:srgbClr val="6AA84F"/>
                </a:solidFill>
                <a:latin typeface="Mada"/>
                <a:ea typeface="Mada"/>
                <a:cs typeface="Mada"/>
                <a:sym typeface="Mada"/>
              </a:rPr>
              <a:t>Symptoms usually start from the eyes and descend down </a:t>
            </a:r>
            <a:endParaRPr sz="1000">
              <a:solidFill>
                <a:srgbClr val="6AA84F"/>
              </a:solidFill>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cxnSp>
        <p:nvCxnSpPr>
          <p:cNvPr id="622" name="Google Shape;622;p4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23" name="Google Shape;623;p44"/>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624" name="Google Shape;624;p4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625" name="Google Shape;625;p44"/>
          <p:cNvSpPr txBox="1"/>
          <p:nvPr/>
        </p:nvSpPr>
        <p:spPr>
          <a:xfrm>
            <a:off x="249350" y="1538725"/>
            <a:ext cx="7149300" cy="3069600"/>
          </a:xfrm>
          <a:prstGeom prst="rect">
            <a:avLst/>
          </a:prstGeom>
          <a:noFill/>
          <a:ln>
            <a:noFill/>
          </a:ln>
        </p:spPr>
        <p:txBody>
          <a:bodyPr anchorCtr="0" anchor="ctr" bIns="232875" lIns="232875" spcFirstLastPara="1" rIns="232875" wrap="square" tIns="232875">
            <a:noAutofit/>
          </a:bodyPr>
          <a:lstStyle/>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Several tick species produce a </a:t>
            </a:r>
            <a:r>
              <a:rPr b="1" lang="ar" sz="1200">
                <a:latin typeface="Mada"/>
                <a:ea typeface="Mada"/>
                <a:cs typeface="Mada"/>
                <a:sym typeface="Mada"/>
              </a:rPr>
              <a:t>toxin</a:t>
            </a:r>
            <a:r>
              <a:rPr lang="ar" sz="1200">
                <a:latin typeface="Mada"/>
                <a:ea typeface="Mada"/>
                <a:cs typeface="Mada"/>
                <a:sym typeface="Mada"/>
              </a:rPr>
              <a:t> that inhibits transmission at the neuromuscular junction by </a:t>
            </a:r>
            <a:r>
              <a:rPr b="1" lang="ar" sz="1200">
                <a:latin typeface="Mada"/>
                <a:ea typeface="Mada"/>
                <a:cs typeface="Mada"/>
                <a:sym typeface="Mada"/>
              </a:rPr>
              <a:t>blocking influx of sodium ions</a:t>
            </a:r>
            <a:r>
              <a:rPr lang="ar" sz="1200">
                <a:latin typeface="Mada"/>
                <a:ea typeface="Mada"/>
                <a:cs typeface="Mada"/>
                <a:sym typeface="Mada"/>
              </a:rPr>
              <a:t> </a:t>
            </a:r>
            <a:r>
              <a:rPr lang="ar" sz="1200">
                <a:solidFill>
                  <a:srgbClr val="6AA84F"/>
                </a:solidFill>
                <a:latin typeface="Mada"/>
                <a:ea typeface="Mada"/>
                <a:cs typeface="Mada"/>
                <a:sym typeface="Mada"/>
              </a:rPr>
              <a:t>In the postsynaptic membrane. </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This prevents presynaptic terminal axon depolarization and inhibits release of acetylcholine at the nerve terminal.</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The ticks primarily responsible include the Rocky Mountain wood tick (Dermacentor andersoni), the American dog tick (Dermacentor variabilis), the Lone Star tick (Amblyomma americanum), the black-legged tick (Ixodes scapularis)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Symptoms include </a:t>
            </a:r>
            <a:r>
              <a:rPr b="1" lang="ar" sz="1200">
                <a:latin typeface="Mada"/>
                <a:ea typeface="Mada"/>
                <a:cs typeface="Mada"/>
                <a:sym typeface="Mada"/>
              </a:rPr>
              <a:t>anorexia, lethargy, muscle weakness, nystagmus, and an </a:t>
            </a:r>
            <a:r>
              <a:rPr b="1" lang="ar" sz="1200" u="sng">
                <a:latin typeface="Mada"/>
                <a:ea typeface="Mada"/>
                <a:cs typeface="Mada"/>
                <a:sym typeface="Mada"/>
              </a:rPr>
              <a:t>ascending flaccid paralysis.</a:t>
            </a:r>
            <a:endParaRPr b="1" sz="1200" u="sng">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Symptom onset occurs three to seven days after attachment of the tick.</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 </a:t>
            </a:r>
            <a:r>
              <a:rPr b="1" lang="ar" sz="1200">
                <a:latin typeface="Mada"/>
                <a:ea typeface="Mada"/>
                <a:cs typeface="Mada"/>
                <a:sym typeface="Mada"/>
              </a:rPr>
              <a:t>diagnosis</a:t>
            </a:r>
            <a:r>
              <a:rPr lang="ar" sz="1200">
                <a:latin typeface="Mada"/>
                <a:ea typeface="Mada"/>
                <a:cs typeface="Mada"/>
                <a:sym typeface="Mada"/>
              </a:rPr>
              <a:t> of tick paralysis usually relies on the finding of a</a:t>
            </a:r>
            <a:r>
              <a:rPr b="1" lang="ar" sz="1200">
                <a:latin typeface="Mada"/>
                <a:ea typeface="Mada"/>
                <a:cs typeface="Mada"/>
                <a:sym typeface="Mada"/>
              </a:rPr>
              <a:t> tick attached to the</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patient.</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Unexposed areas such as the </a:t>
            </a:r>
            <a:r>
              <a:rPr b="1" lang="ar" sz="1200">
                <a:latin typeface="Mada"/>
                <a:ea typeface="Mada"/>
                <a:cs typeface="Mada"/>
                <a:sym typeface="Mada"/>
              </a:rPr>
              <a:t>scalp</a:t>
            </a:r>
            <a:r>
              <a:rPr lang="ar" sz="1200">
                <a:latin typeface="Mada"/>
                <a:ea typeface="Mada"/>
                <a:cs typeface="Mada"/>
                <a:sym typeface="Mada"/>
              </a:rPr>
              <a:t>, </a:t>
            </a:r>
            <a:r>
              <a:rPr b="1" lang="ar" sz="1200">
                <a:latin typeface="Mada"/>
                <a:ea typeface="Mada"/>
                <a:cs typeface="Mada"/>
                <a:sym typeface="Mada"/>
              </a:rPr>
              <a:t>genitalia</a:t>
            </a:r>
            <a:r>
              <a:rPr lang="ar" sz="1200">
                <a:latin typeface="Mada"/>
                <a:ea typeface="Mada"/>
                <a:cs typeface="Mada"/>
                <a:sym typeface="Mada"/>
              </a:rPr>
              <a:t>, and </a:t>
            </a:r>
            <a:r>
              <a:rPr b="1" lang="ar" sz="1200">
                <a:latin typeface="Mada"/>
                <a:ea typeface="Mada"/>
                <a:cs typeface="Mada"/>
                <a:sym typeface="Mada"/>
              </a:rPr>
              <a:t>external meatus</a:t>
            </a:r>
            <a:r>
              <a:rPr lang="ar" sz="1200">
                <a:latin typeface="Mada"/>
                <a:ea typeface="Mada"/>
                <a:cs typeface="Mada"/>
                <a:sym typeface="Mada"/>
              </a:rPr>
              <a:t> should be inspected carefully.</a:t>
            </a:r>
            <a:endParaRPr sz="1200">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Removal of the tick is the primary treatment of tick paralysis.</a:t>
            </a:r>
            <a:endParaRPr sz="1200">
              <a:solidFill>
                <a:srgbClr val="CC0000"/>
              </a:solidFill>
              <a:latin typeface="Mada"/>
              <a:ea typeface="Mada"/>
              <a:cs typeface="Mada"/>
              <a:sym typeface="Mada"/>
            </a:endParaRPr>
          </a:p>
        </p:txBody>
      </p:sp>
      <p:grpSp>
        <p:nvGrpSpPr>
          <p:cNvPr id="626" name="Google Shape;626;p44"/>
          <p:cNvGrpSpPr/>
          <p:nvPr/>
        </p:nvGrpSpPr>
        <p:grpSpPr>
          <a:xfrm>
            <a:off x="205422" y="4625632"/>
            <a:ext cx="4047403" cy="616568"/>
            <a:chOff x="907722" y="6259307"/>
            <a:chExt cx="4047403" cy="616568"/>
          </a:xfrm>
        </p:grpSpPr>
        <p:sp>
          <p:nvSpPr>
            <p:cNvPr id="627" name="Google Shape;627;p44"/>
            <p:cNvSpPr/>
            <p:nvPr/>
          </p:nvSpPr>
          <p:spPr>
            <a:xfrm>
              <a:off x="1264825" y="6425575"/>
              <a:ext cx="3690300" cy="450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Mada"/>
                  <a:ea typeface="Mada"/>
                  <a:cs typeface="Mada"/>
                  <a:sym typeface="Mada"/>
                </a:rPr>
                <a:t>Snake venom</a:t>
              </a:r>
              <a:endParaRPr b="1" sz="1800">
                <a:latin typeface="Mada"/>
                <a:ea typeface="Mada"/>
                <a:cs typeface="Mada"/>
                <a:sym typeface="Mada"/>
              </a:endParaRPr>
            </a:p>
          </p:txBody>
        </p:sp>
        <p:sp>
          <p:nvSpPr>
            <p:cNvPr id="628" name="Google Shape;628;p44"/>
            <p:cNvSpPr/>
            <p:nvPr/>
          </p:nvSpPr>
          <p:spPr>
            <a:xfrm>
              <a:off x="907722" y="6259307"/>
              <a:ext cx="712200" cy="616500"/>
            </a:xfrm>
            <a:prstGeom prst="hexagon">
              <a:avLst>
                <a:gd fmla="val 25000" name="adj"/>
                <a:gd fmla="val 115470" name="vf"/>
              </a:avLst>
            </a:prstGeom>
            <a:solidFill>
              <a:srgbClr val="FFFFFF"/>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grpSp>
        <p:nvGrpSpPr>
          <p:cNvPr id="629" name="Google Shape;629;p44"/>
          <p:cNvGrpSpPr/>
          <p:nvPr/>
        </p:nvGrpSpPr>
        <p:grpSpPr>
          <a:xfrm>
            <a:off x="205422" y="904857"/>
            <a:ext cx="4047403" cy="616568"/>
            <a:chOff x="14556372" y="6608957"/>
            <a:chExt cx="4047403" cy="616568"/>
          </a:xfrm>
        </p:grpSpPr>
        <p:sp>
          <p:nvSpPr>
            <p:cNvPr id="630" name="Google Shape;630;p44"/>
            <p:cNvSpPr/>
            <p:nvPr/>
          </p:nvSpPr>
          <p:spPr>
            <a:xfrm>
              <a:off x="14913475" y="6775225"/>
              <a:ext cx="3690300" cy="450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Mada"/>
                  <a:ea typeface="Mada"/>
                  <a:cs typeface="Mada"/>
                  <a:sym typeface="Mada"/>
                </a:rPr>
                <a:t>Tick paralysis</a:t>
              </a:r>
              <a:endParaRPr b="1" sz="1800">
                <a:latin typeface="Mada"/>
                <a:ea typeface="Mada"/>
                <a:cs typeface="Mada"/>
                <a:sym typeface="Mada"/>
              </a:endParaRPr>
            </a:p>
          </p:txBody>
        </p:sp>
        <p:sp>
          <p:nvSpPr>
            <p:cNvPr id="631" name="Google Shape;631;p44"/>
            <p:cNvSpPr/>
            <p:nvPr/>
          </p:nvSpPr>
          <p:spPr>
            <a:xfrm>
              <a:off x="14556372" y="6608957"/>
              <a:ext cx="712200" cy="616500"/>
            </a:xfrm>
            <a:prstGeom prst="hexagon">
              <a:avLst>
                <a:gd fmla="val 25000" name="adj"/>
                <a:gd fmla="val 115470" name="vf"/>
              </a:avLst>
            </a:prstGeom>
            <a:solidFill>
              <a:srgbClr val="FFFFFF"/>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sp>
        <p:nvSpPr>
          <p:cNvPr id="632" name="Google Shape;632;p44"/>
          <p:cNvSpPr txBox="1"/>
          <p:nvPr/>
        </p:nvSpPr>
        <p:spPr>
          <a:xfrm>
            <a:off x="205425" y="5259500"/>
            <a:ext cx="7149300" cy="4801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 toxins produced affect either the </a:t>
            </a:r>
            <a:r>
              <a:rPr b="1" lang="ar" sz="1200">
                <a:latin typeface="Mada"/>
                <a:ea typeface="Mada"/>
                <a:cs typeface="Mada"/>
                <a:sym typeface="Mada"/>
              </a:rPr>
              <a:t>presynaptic or postsynaptic junction</a:t>
            </a:r>
            <a:r>
              <a:rPr lang="ar" sz="1200">
                <a:latin typeface="Mada"/>
                <a:ea typeface="Mada"/>
                <a:cs typeface="Mada"/>
                <a:sym typeface="Mada"/>
              </a:rPr>
              <a:t> Toxins affecting the </a:t>
            </a:r>
            <a:r>
              <a:rPr b="1" lang="ar" sz="1200">
                <a:latin typeface="Mada"/>
                <a:ea typeface="Mada"/>
                <a:cs typeface="Mada"/>
                <a:sym typeface="Mada"/>
              </a:rPr>
              <a:t>presynaptic</a:t>
            </a:r>
            <a:r>
              <a:rPr lang="ar" sz="1200">
                <a:latin typeface="Mada"/>
                <a:ea typeface="Mada"/>
                <a:cs typeface="Mada"/>
                <a:sym typeface="Mada"/>
              </a:rPr>
              <a:t> junction include </a:t>
            </a:r>
            <a:r>
              <a:rPr b="1" lang="ar" sz="1200">
                <a:latin typeface="Mada"/>
                <a:ea typeface="Mada"/>
                <a:cs typeface="Mada"/>
                <a:sym typeface="Mada"/>
              </a:rPr>
              <a:t>beta-bungarotoxin</a:t>
            </a:r>
            <a:r>
              <a:rPr lang="ar" sz="1200">
                <a:latin typeface="Mada"/>
                <a:ea typeface="Mada"/>
                <a:cs typeface="Mada"/>
                <a:sym typeface="Mada"/>
              </a:rPr>
              <a:t> (krait), notexin( tiger snake), taipoxin (Taipan), and crotoxin (Brazilian rattlesnake).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 exact mechanism of toxicity is undefined, but initial fusion of synaptic vesicles with the presynaptic membrane is induced, followed by </a:t>
            </a:r>
            <a:r>
              <a:rPr b="1" lang="ar" sz="1200">
                <a:latin typeface="Mada"/>
                <a:ea typeface="Mada"/>
                <a:cs typeface="Mada"/>
                <a:sym typeface="Mada"/>
              </a:rPr>
              <a:t>inhibited reformation of the vesicles after exocytosis.</a:t>
            </a:r>
            <a:r>
              <a:rPr lang="ar" sz="1200">
                <a:latin typeface="Mada"/>
                <a:ea typeface="Mada"/>
                <a:cs typeface="Mada"/>
                <a:sym typeface="Mada"/>
              </a:rPr>
              <a:t> Further neurotransmitter release is therefore prevented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 </a:t>
            </a:r>
            <a:r>
              <a:rPr b="1" lang="ar" sz="1200">
                <a:latin typeface="Mada"/>
                <a:ea typeface="Mada"/>
                <a:cs typeface="Mada"/>
                <a:sym typeface="Mada"/>
              </a:rPr>
              <a:t>postsynaptic</a:t>
            </a:r>
            <a:r>
              <a:rPr lang="ar" sz="1200">
                <a:latin typeface="Mada"/>
                <a:ea typeface="Mada"/>
                <a:cs typeface="Mada"/>
                <a:sym typeface="Mada"/>
              </a:rPr>
              <a:t>-acting toxins bind irreversibly to the acetylcholine receptor site, and prevent the opening of the associated sodium channel (an example is </a:t>
            </a:r>
            <a:r>
              <a:rPr b="1" lang="ar" sz="1200">
                <a:latin typeface="Mada"/>
                <a:ea typeface="Mada"/>
                <a:cs typeface="Mada"/>
                <a:sym typeface="Mada"/>
              </a:rPr>
              <a:t>alpha- bungarotoxin</a:t>
            </a:r>
            <a:r>
              <a:rPr lang="ar" sz="1200">
                <a:latin typeface="Mada"/>
                <a:ea typeface="Mada"/>
                <a:cs typeface="Mada"/>
                <a:sym typeface="Mada"/>
              </a:rPr>
              <a:t>).</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Cranial nerves neuropathy resulting in </a:t>
            </a:r>
            <a:r>
              <a:rPr b="1" lang="ar" sz="1200">
                <a:latin typeface="Mada"/>
                <a:ea typeface="Mada"/>
                <a:cs typeface="Mada"/>
                <a:sym typeface="Mada"/>
              </a:rPr>
              <a:t>ptosis, ophthalmoplegia, dysarthria, dysphagia, and drooling.</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Weakness of limb muscles.</a:t>
            </a:r>
            <a:endParaRPr sz="1200">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impaired coagulation profile.</a:t>
            </a:r>
            <a:endParaRPr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 The </a:t>
            </a:r>
            <a:r>
              <a:rPr b="1" lang="ar" sz="1200">
                <a:latin typeface="Mada"/>
                <a:ea typeface="Mada"/>
                <a:cs typeface="Mada"/>
                <a:sym typeface="Mada"/>
              </a:rPr>
              <a:t>postsynaptic</a:t>
            </a:r>
            <a:r>
              <a:rPr lang="ar" sz="1200">
                <a:latin typeface="Mada"/>
                <a:ea typeface="Mada"/>
                <a:cs typeface="Mada"/>
                <a:sym typeface="Mada"/>
              </a:rPr>
              <a:t> toxins produce findings on </a:t>
            </a:r>
            <a:r>
              <a:rPr b="1" lang="ar" sz="1200">
                <a:latin typeface="Mada"/>
                <a:ea typeface="Mada"/>
                <a:cs typeface="Mada"/>
                <a:sym typeface="Mada"/>
              </a:rPr>
              <a:t>electrodiagnostic</a:t>
            </a:r>
            <a:r>
              <a:rPr lang="ar" sz="1200">
                <a:latin typeface="Mada"/>
                <a:ea typeface="Mada"/>
                <a:cs typeface="Mada"/>
                <a:sym typeface="Mada"/>
              </a:rPr>
              <a:t> studies identical to those seen in myasthenia gravis, since the mechanism of disease is similar.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Repetitive nerve stimulation produces a </a:t>
            </a:r>
            <a:r>
              <a:rPr b="1" lang="ar" sz="1200">
                <a:latin typeface="Mada"/>
                <a:ea typeface="Mada"/>
                <a:cs typeface="Mada"/>
                <a:sym typeface="Mada"/>
              </a:rPr>
              <a:t>decremental</a:t>
            </a:r>
            <a:r>
              <a:rPr lang="ar" sz="1200">
                <a:latin typeface="Mada"/>
                <a:ea typeface="Mada"/>
                <a:cs typeface="Mada"/>
                <a:sym typeface="Mada"/>
              </a:rPr>
              <a:t> response</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Antivenom</a:t>
            </a:r>
            <a:r>
              <a:rPr lang="ar" sz="1200">
                <a:latin typeface="Mada"/>
                <a:ea typeface="Mada"/>
                <a:cs typeface="Mada"/>
                <a:sym typeface="Mada"/>
              </a:rPr>
              <a:t> is available and </a:t>
            </a:r>
            <a:r>
              <a:rPr b="1" lang="ar" sz="1200">
                <a:latin typeface="Mada"/>
                <a:ea typeface="Mada"/>
                <a:cs typeface="Mada"/>
                <a:sym typeface="Mada"/>
              </a:rPr>
              <a:t>effective for postsynaptic neurotoxins</a:t>
            </a:r>
            <a:r>
              <a:rPr lang="ar" sz="1200">
                <a:latin typeface="Mada"/>
                <a:ea typeface="Mada"/>
                <a:cs typeface="Mada"/>
                <a:sym typeface="Mada"/>
              </a:rPr>
              <a:t>. It accelerates dissociation of the toxin from the postsynaptic receptor.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 </a:t>
            </a:r>
            <a:r>
              <a:rPr b="1" lang="ar" sz="1200">
                <a:latin typeface="Mada"/>
                <a:ea typeface="Mada"/>
                <a:cs typeface="Mada"/>
                <a:sym typeface="Mada"/>
              </a:rPr>
              <a:t>Presynaptic toxins have no response to antivenom.</a:t>
            </a:r>
            <a:r>
              <a:rPr b="1" lang="ar" sz="1200">
                <a:latin typeface="Mada"/>
                <a:ea typeface="Mada"/>
                <a:cs typeface="Mada"/>
                <a:sym typeface="Mada"/>
              </a:rPr>
              <a:t> </a:t>
            </a:r>
            <a:r>
              <a:rPr lang="ar" sz="1200">
                <a:solidFill>
                  <a:srgbClr val="6AA84F"/>
                </a:solidFill>
                <a:latin typeface="Mada"/>
                <a:ea typeface="Mada"/>
                <a:cs typeface="Mada"/>
                <a:sym typeface="Mada"/>
              </a:rPr>
              <a:t>Only supportive therapy.</a:t>
            </a:r>
            <a:endParaRPr sz="1200">
              <a:solidFill>
                <a:srgbClr val="6AA84F"/>
              </a:solidFill>
              <a:latin typeface="Mada"/>
              <a:ea typeface="Mada"/>
              <a:cs typeface="Mada"/>
              <a:sym typeface="Mada"/>
            </a:endParaRPr>
          </a:p>
        </p:txBody>
      </p:sp>
      <p:sp>
        <p:nvSpPr>
          <p:cNvPr id="633" name="Google Shape;633;p44"/>
          <p:cNvSpPr/>
          <p:nvPr/>
        </p:nvSpPr>
        <p:spPr>
          <a:xfrm>
            <a:off x="205426" y="7054527"/>
            <a:ext cx="2736300" cy="2727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100">
                <a:solidFill>
                  <a:srgbClr val="FFFFFF"/>
                </a:solidFill>
                <a:latin typeface="Mada"/>
                <a:ea typeface="Mada"/>
                <a:cs typeface="Mada"/>
                <a:sym typeface="Mada"/>
              </a:rPr>
              <a:t>Clinical features  </a:t>
            </a:r>
            <a:endParaRPr b="1" sz="1100">
              <a:solidFill>
                <a:srgbClr val="FFFFFF"/>
              </a:solidFill>
              <a:latin typeface="Mada"/>
              <a:ea typeface="Mada"/>
              <a:cs typeface="Mada"/>
              <a:sym typeface="Mada"/>
            </a:endParaRPr>
          </a:p>
        </p:txBody>
      </p:sp>
      <p:sp>
        <p:nvSpPr>
          <p:cNvPr id="634" name="Google Shape;634;p44"/>
          <p:cNvSpPr/>
          <p:nvPr/>
        </p:nvSpPr>
        <p:spPr>
          <a:xfrm>
            <a:off x="205433" y="8976863"/>
            <a:ext cx="2736300" cy="2727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100">
                <a:solidFill>
                  <a:srgbClr val="FFFFFF"/>
                </a:solidFill>
                <a:latin typeface="Mada"/>
                <a:ea typeface="Mada"/>
                <a:cs typeface="Mada"/>
                <a:sym typeface="Mada"/>
              </a:rPr>
              <a:t>Management  </a:t>
            </a:r>
            <a:endParaRPr b="1" sz="1100">
              <a:solidFill>
                <a:srgbClr val="FFFFFF"/>
              </a:solidFill>
              <a:latin typeface="Mada"/>
              <a:ea typeface="Mada"/>
              <a:cs typeface="Mada"/>
              <a:sym typeface="Mada"/>
            </a:endParaRPr>
          </a:p>
        </p:txBody>
      </p:sp>
      <p:sp>
        <p:nvSpPr>
          <p:cNvPr id="635" name="Google Shape;635;p4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NMJ disorders </a:t>
            </a:r>
            <a:endParaRPr b="1" sz="2600">
              <a:latin typeface="Mada"/>
              <a:ea typeface="Mada"/>
              <a:cs typeface="Mada"/>
              <a:sym typeface="Mada"/>
            </a:endParaRPr>
          </a:p>
        </p:txBody>
      </p:sp>
      <p:pic>
        <p:nvPicPr>
          <p:cNvPr id="636" name="Google Shape;636;p44"/>
          <p:cNvPicPr preferRelativeResize="0"/>
          <p:nvPr/>
        </p:nvPicPr>
        <p:blipFill>
          <a:blip r:embed="rId3">
            <a:alphaModFix/>
          </a:blip>
          <a:stretch>
            <a:fillRect/>
          </a:stretch>
        </p:blipFill>
        <p:spPr>
          <a:xfrm>
            <a:off x="249350" y="4625624"/>
            <a:ext cx="616575" cy="616575"/>
          </a:xfrm>
          <a:prstGeom prst="rect">
            <a:avLst/>
          </a:prstGeom>
          <a:noFill/>
          <a:ln>
            <a:noFill/>
          </a:ln>
        </p:spPr>
      </p:pic>
      <p:sp>
        <p:nvSpPr>
          <p:cNvPr id="637" name="Google Shape;637;p44"/>
          <p:cNvSpPr/>
          <p:nvPr/>
        </p:nvSpPr>
        <p:spPr>
          <a:xfrm>
            <a:off x="0" y="4148"/>
            <a:ext cx="1278900" cy="512400"/>
          </a:xfrm>
          <a:prstGeom prst="rect">
            <a:avLst/>
          </a:prstGeom>
          <a:solidFill>
            <a:srgbClr val="F5F0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A64D79"/>
                </a:solidFill>
                <a:latin typeface="Mada"/>
                <a:ea typeface="Mada"/>
                <a:cs typeface="Mada"/>
                <a:sym typeface="Mada"/>
              </a:rPr>
              <a:t>Females slides</a:t>
            </a:r>
            <a:endParaRPr b="1">
              <a:solidFill>
                <a:srgbClr val="A64D79"/>
              </a:solidFill>
              <a:latin typeface="Mada"/>
              <a:ea typeface="Mada"/>
              <a:cs typeface="Mada"/>
              <a:sym typeface="Mada"/>
            </a:endParaRPr>
          </a:p>
        </p:txBody>
      </p:sp>
      <p:pic>
        <p:nvPicPr>
          <p:cNvPr id="638" name="Google Shape;638;p44"/>
          <p:cNvPicPr preferRelativeResize="0"/>
          <p:nvPr/>
        </p:nvPicPr>
        <p:blipFill rotWithShape="1">
          <a:blip r:embed="rId4">
            <a:alphaModFix/>
          </a:blip>
          <a:srcRect b="0" l="-12122" r="-4332" t="0"/>
          <a:stretch/>
        </p:blipFill>
        <p:spPr>
          <a:xfrm>
            <a:off x="249387" y="924388"/>
            <a:ext cx="616500" cy="577500"/>
          </a:xfrm>
          <a:prstGeom prst="hexagon">
            <a:avLst>
              <a:gd fmla="val 25000" name="adj"/>
              <a:gd fmla="val 115470" name="vf"/>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cxnSp>
        <p:nvCxnSpPr>
          <p:cNvPr id="643" name="Google Shape;643;p4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644" name="Google Shape;644;p4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645" name="Google Shape;645;p45"/>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646" name="Google Shape;646;p4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pSp>
        <p:nvGrpSpPr>
          <p:cNvPr id="647" name="Google Shape;647;p45"/>
          <p:cNvGrpSpPr/>
          <p:nvPr/>
        </p:nvGrpSpPr>
        <p:grpSpPr>
          <a:xfrm>
            <a:off x="205422" y="6692607"/>
            <a:ext cx="4784503" cy="616568"/>
            <a:chOff x="907722" y="6259307"/>
            <a:chExt cx="4784503" cy="616568"/>
          </a:xfrm>
        </p:grpSpPr>
        <p:sp>
          <p:nvSpPr>
            <p:cNvPr id="648" name="Google Shape;648;p45"/>
            <p:cNvSpPr/>
            <p:nvPr/>
          </p:nvSpPr>
          <p:spPr>
            <a:xfrm>
              <a:off x="1264825" y="6425575"/>
              <a:ext cx="4427400" cy="450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Mada"/>
                  <a:ea typeface="Mada"/>
                  <a:cs typeface="Mada"/>
                  <a:sym typeface="Mada"/>
                </a:rPr>
                <a:t>Hypermagnesemia / hypocalcemia</a:t>
              </a:r>
              <a:endParaRPr b="1" sz="1800">
                <a:latin typeface="Mada"/>
                <a:ea typeface="Mada"/>
                <a:cs typeface="Mada"/>
                <a:sym typeface="Mada"/>
              </a:endParaRPr>
            </a:p>
          </p:txBody>
        </p:sp>
        <p:sp>
          <p:nvSpPr>
            <p:cNvPr id="649" name="Google Shape;649;p45"/>
            <p:cNvSpPr/>
            <p:nvPr/>
          </p:nvSpPr>
          <p:spPr>
            <a:xfrm>
              <a:off x="907722" y="6259307"/>
              <a:ext cx="712200" cy="616500"/>
            </a:xfrm>
            <a:prstGeom prst="hexagon">
              <a:avLst>
                <a:gd fmla="val 25000" name="adj"/>
                <a:gd fmla="val 115470" name="vf"/>
              </a:avLst>
            </a:prstGeom>
            <a:solidFill>
              <a:srgbClr val="FFFFFF"/>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grpSp>
        <p:nvGrpSpPr>
          <p:cNvPr id="650" name="Google Shape;650;p45"/>
          <p:cNvGrpSpPr/>
          <p:nvPr/>
        </p:nvGrpSpPr>
        <p:grpSpPr>
          <a:xfrm>
            <a:off x="205422" y="904857"/>
            <a:ext cx="5442403" cy="616568"/>
            <a:chOff x="907722" y="6259307"/>
            <a:chExt cx="5442403" cy="616568"/>
          </a:xfrm>
        </p:grpSpPr>
        <p:sp>
          <p:nvSpPr>
            <p:cNvPr id="651" name="Google Shape;651;p45"/>
            <p:cNvSpPr/>
            <p:nvPr/>
          </p:nvSpPr>
          <p:spPr>
            <a:xfrm>
              <a:off x="1264825" y="6425575"/>
              <a:ext cx="5085300" cy="450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Mada"/>
                  <a:ea typeface="Mada"/>
                  <a:cs typeface="Mada"/>
                  <a:sym typeface="Mada"/>
                </a:rPr>
                <a:t>Organophosphate and carbamates toxicity</a:t>
              </a:r>
              <a:endParaRPr b="1" sz="1800">
                <a:latin typeface="Mada"/>
                <a:ea typeface="Mada"/>
                <a:cs typeface="Mada"/>
                <a:sym typeface="Mada"/>
              </a:endParaRPr>
            </a:p>
          </p:txBody>
        </p:sp>
        <p:sp>
          <p:nvSpPr>
            <p:cNvPr id="652" name="Google Shape;652;p45"/>
            <p:cNvSpPr/>
            <p:nvPr/>
          </p:nvSpPr>
          <p:spPr>
            <a:xfrm>
              <a:off x="907722" y="6259307"/>
              <a:ext cx="712200" cy="616500"/>
            </a:xfrm>
            <a:prstGeom prst="hexagon">
              <a:avLst>
                <a:gd fmla="val 25000" name="adj"/>
                <a:gd fmla="val 115470" name="vf"/>
              </a:avLst>
            </a:prstGeom>
            <a:solidFill>
              <a:srgbClr val="FFFFFF"/>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Fira Sans Extra Condensed Medium"/>
                <a:ea typeface="Fira Sans Extra Condensed Medium"/>
                <a:cs typeface="Fira Sans Extra Condensed Medium"/>
                <a:sym typeface="Fira Sans Extra Condensed Medium"/>
              </a:endParaRPr>
            </a:p>
          </p:txBody>
        </p:sp>
      </p:grpSp>
      <p:sp>
        <p:nvSpPr>
          <p:cNvPr id="653" name="Google Shape;653;p45"/>
          <p:cNvSpPr txBox="1"/>
          <p:nvPr/>
        </p:nvSpPr>
        <p:spPr>
          <a:xfrm>
            <a:off x="205425" y="1654075"/>
            <a:ext cx="7149300" cy="49620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Commonly seen.</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Organophosphates and carbamates are </a:t>
            </a:r>
            <a:r>
              <a:rPr b="1" lang="ar" sz="1200">
                <a:latin typeface="Mada"/>
                <a:ea typeface="Mada"/>
                <a:cs typeface="Mada"/>
                <a:sym typeface="Mada"/>
              </a:rPr>
              <a:t>potent inhibitors of acetylcholinesterase</a:t>
            </a:r>
            <a:r>
              <a:rPr lang="ar" sz="1200">
                <a:latin typeface="Mada"/>
                <a:ea typeface="Mada"/>
                <a:cs typeface="Mada"/>
                <a:sym typeface="Mada"/>
              </a:rPr>
              <a:t>, causing excess acetylcholine concentrations in the synapse.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Commonly used as pesticides.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Exposure routes include oral ingestion, inhalation, or dermal contact.</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Both sympathetic and parasympathetic systems are involved.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Symptoms include muscarinic signs (lacrimation, bradycardia, bronchospasm) and</a:t>
            </a:r>
            <a:endParaRPr sz="1200">
              <a:latin typeface="Mada"/>
              <a:ea typeface="Mada"/>
              <a:cs typeface="Mada"/>
              <a:sym typeface="Mada"/>
            </a:endParaRPr>
          </a:p>
          <a:p>
            <a:pPr indent="0" lvl="0" marL="457200" rtl="0" algn="l">
              <a:lnSpc>
                <a:spcPct val="115000"/>
              </a:lnSpc>
              <a:spcBef>
                <a:spcPts val="0"/>
              </a:spcBef>
              <a:spcAft>
                <a:spcPts val="0"/>
              </a:spcAft>
              <a:buNone/>
            </a:pPr>
            <a:r>
              <a:rPr lang="ar" sz="1200">
                <a:latin typeface="Mada"/>
                <a:ea typeface="Mada"/>
                <a:cs typeface="Mada"/>
                <a:sym typeface="Mada"/>
              </a:rPr>
              <a:t>nicotinic signs (mydriasis, tachycardia, weakness, hypertension).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Increased depolarization at nicotinic neuromuscular synapses results in muscle weakness and flaccid paralysis.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Central nervous system symptoms may be present including anxiety, confusion, seizures, and coma</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 diagnosis is made clinically by the presence of clinical features of cholinergic excess </a:t>
            </a:r>
            <a:r>
              <a:rPr lang="ar" sz="1200">
                <a:solidFill>
                  <a:srgbClr val="6AA84F"/>
                </a:solidFill>
                <a:latin typeface="Mada"/>
                <a:ea typeface="Mada"/>
                <a:cs typeface="Mada"/>
                <a:sym typeface="Mada"/>
              </a:rPr>
              <a:t>and history of exposure</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Emergency management</a:t>
            </a:r>
            <a:r>
              <a:rPr lang="ar" sz="1200">
                <a:latin typeface="Mada"/>
                <a:ea typeface="Mada"/>
                <a:cs typeface="Mada"/>
                <a:sym typeface="Mada"/>
              </a:rPr>
              <a:t> </a:t>
            </a:r>
            <a:r>
              <a:rPr lang="ar" sz="1200">
                <a:solidFill>
                  <a:srgbClr val="6AA84F"/>
                </a:solidFill>
                <a:latin typeface="Mada"/>
                <a:ea typeface="Mada"/>
                <a:cs typeface="Mada"/>
                <a:sym typeface="Mada"/>
              </a:rPr>
              <a:t>(ABC management) </a:t>
            </a:r>
            <a:r>
              <a:rPr b="1" lang="ar" sz="1200">
                <a:latin typeface="Mada"/>
                <a:ea typeface="Mada"/>
                <a:cs typeface="Mada"/>
                <a:sym typeface="Mada"/>
              </a:rPr>
              <a:t>often requires endotracheal intubation</a:t>
            </a:r>
            <a:r>
              <a:rPr lang="ar" sz="1200">
                <a:latin typeface="Mada"/>
                <a:ea typeface="Mada"/>
                <a:cs typeface="Mada"/>
                <a:sym typeface="Mada"/>
              </a:rPr>
              <a:t> and volume resuscitation.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 Aggressive decontamination with complete removal of the patient's clothes and vigorous irrigation of the affected areas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Atropine</a:t>
            </a:r>
            <a:r>
              <a:rPr lang="ar" sz="1200">
                <a:latin typeface="Mada"/>
                <a:ea typeface="Mada"/>
                <a:cs typeface="Mada"/>
                <a:sym typeface="Mada"/>
              </a:rPr>
              <a:t> is used for symptomatic relief of muscarinic symptoms.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It does not reverse the paralysis caused by neuromuscular blockade that results from nicotinic receptor stimulation.</a:t>
            </a:r>
            <a:endParaRPr sz="1200">
              <a:latin typeface="Mada"/>
              <a:ea typeface="Mada"/>
              <a:cs typeface="Mada"/>
              <a:sym typeface="Mada"/>
            </a:endParaRPr>
          </a:p>
        </p:txBody>
      </p:sp>
      <p:sp>
        <p:nvSpPr>
          <p:cNvPr id="654" name="Google Shape;654;p45"/>
          <p:cNvSpPr/>
          <p:nvPr/>
        </p:nvSpPr>
        <p:spPr>
          <a:xfrm>
            <a:off x="205422" y="2718744"/>
            <a:ext cx="2736300" cy="2727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100">
                <a:solidFill>
                  <a:srgbClr val="FFFFFF"/>
                </a:solidFill>
                <a:latin typeface="Mada"/>
                <a:ea typeface="Mada"/>
                <a:cs typeface="Mada"/>
                <a:sym typeface="Mada"/>
              </a:rPr>
              <a:t>Clinical features  </a:t>
            </a:r>
            <a:endParaRPr b="1" sz="1100">
              <a:solidFill>
                <a:srgbClr val="FFFFFF"/>
              </a:solidFill>
              <a:latin typeface="Mada"/>
              <a:ea typeface="Mada"/>
              <a:cs typeface="Mada"/>
              <a:sym typeface="Mada"/>
            </a:endParaRPr>
          </a:p>
        </p:txBody>
      </p:sp>
      <p:sp>
        <p:nvSpPr>
          <p:cNvPr id="655" name="Google Shape;655;p45"/>
          <p:cNvSpPr/>
          <p:nvPr/>
        </p:nvSpPr>
        <p:spPr>
          <a:xfrm>
            <a:off x="205421" y="4396465"/>
            <a:ext cx="2736300" cy="272700"/>
          </a:xfrm>
          <a:prstGeom prst="chevron">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100">
                <a:solidFill>
                  <a:srgbClr val="FFFFFF"/>
                </a:solidFill>
                <a:latin typeface="Mada"/>
                <a:ea typeface="Mada"/>
                <a:cs typeface="Mada"/>
                <a:sym typeface="Mada"/>
              </a:rPr>
              <a:t>Management &amp; diagnosis  </a:t>
            </a:r>
            <a:endParaRPr b="1" sz="1100">
              <a:solidFill>
                <a:srgbClr val="FFFFFF"/>
              </a:solidFill>
              <a:latin typeface="Mada"/>
              <a:ea typeface="Mada"/>
              <a:cs typeface="Mada"/>
              <a:sym typeface="Mada"/>
            </a:endParaRPr>
          </a:p>
        </p:txBody>
      </p:sp>
      <p:sp>
        <p:nvSpPr>
          <p:cNvPr id="656" name="Google Shape;656;p45"/>
          <p:cNvSpPr/>
          <p:nvPr/>
        </p:nvSpPr>
        <p:spPr>
          <a:xfrm>
            <a:off x="352438" y="7827731"/>
            <a:ext cx="1554000" cy="11529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Causes inhibition of acetylcholine release</a:t>
            </a:r>
            <a:endParaRPr>
              <a:latin typeface="Mada"/>
              <a:ea typeface="Mada"/>
              <a:cs typeface="Mada"/>
              <a:sym typeface="Mada"/>
            </a:endParaRPr>
          </a:p>
        </p:txBody>
      </p:sp>
      <p:sp>
        <p:nvSpPr>
          <p:cNvPr id="657" name="Google Shape;657;p45"/>
          <p:cNvSpPr/>
          <p:nvPr/>
        </p:nvSpPr>
        <p:spPr>
          <a:xfrm>
            <a:off x="2157338" y="7771925"/>
            <a:ext cx="2920200" cy="12645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Magnesium has a calcium channel blocking effect that decreases entry of calcium into cells. It also decreases the amount of acetylcholine released and depresses the excitability of the muscle membrane.</a:t>
            </a:r>
            <a:endParaRPr>
              <a:latin typeface="Mada"/>
              <a:ea typeface="Mada"/>
              <a:cs typeface="Mada"/>
              <a:sym typeface="Mada"/>
            </a:endParaRPr>
          </a:p>
        </p:txBody>
      </p:sp>
      <p:sp>
        <p:nvSpPr>
          <p:cNvPr id="658" name="Google Shape;658;p45"/>
          <p:cNvSpPr/>
          <p:nvPr/>
        </p:nvSpPr>
        <p:spPr>
          <a:xfrm>
            <a:off x="5325453" y="7771914"/>
            <a:ext cx="1952700" cy="12645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This produces proximal muscle weakness, which may progress to respiratory insufficiency. Ocular muscles are generally spared</a:t>
            </a:r>
            <a:endParaRPr>
              <a:latin typeface="Mada"/>
              <a:ea typeface="Mada"/>
              <a:cs typeface="Mada"/>
              <a:sym typeface="Mada"/>
            </a:endParaRPr>
          </a:p>
        </p:txBody>
      </p:sp>
      <p:sp>
        <p:nvSpPr>
          <p:cNvPr id="659" name="Google Shape;659;p45"/>
          <p:cNvSpPr/>
          <p:nvPr/>
        </p:nvSpPr>
        <p:spPr>
          <a:xfrm>
            <a:off x="1199713" y="8950030"/>
            <a:ext cx="1826700" cy="393900"/>
          </a:xfrm>
          <a:prstGeom prst="curvedUpArrow">
            <a:avLst>
              <a:gd fmla="val 25000" name="adj1"/>
              <a:gd fmla="val 50000" name="adj2"/>
              <a:gd fmla="val 25000" name="adj3"/>
            </a:avLst>
          </a:prstGeom>
          <a:solidFill>
            <a:srgbClr val="C6A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660" name="Google Shape;660;p45"/>
          <p:cNvSpPr/>
          <p:nvPr/>
        </p:nvSpPr>
        <p:spPr>
          <a:xfrm>
            <a:off x="3707513" y="7454450"/>
            <a:ext cx="1952700" cy="393900"/>
          </a:xfrm>
          <a:prstGeom prst="curvedDownArrow">
            <a:avLst>
              <a:gd fmla="val 25000" name="adj1"/>
              <a:gd fmla="val 50000" name="adj2"/>
              <a:gd fmla="val 25000" name="adj3"/>
            </a:avLst>
          </a:prstGeom>
          <a:solidFill>
            <a:srgbClr val="C6A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661" name="Google Shape;661;p4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NMJ disorders </a:t>
            </a:r>
            <a:endParaRPr b="1" sz="2600">
              <a:latin typeface="Mada"/>
              <a:ea typeface="Mada"/>
              <a:cs typeface="Mada"/>
              <a:sym typeface="Mada"/>
            </a:endParaRPr>
          </a:p>
        </p:txBody>
      </p:sp>
      <p:pic>
        <p:nvPicPr>
          <p:cNvPr id="662" name="Google Shape;662;p45"/>
          <p:cNvPicPr preferRelativeResize="0"/>
          <p:nvPr/>
        </p:nvPicPr>
        <p:blipFill>
          <a:blip r:embed="rId3">
            <a:alphaModFix/>
          </a:blip>
          <a:stretch>
            <a:fillRect/>
          </a:stretch>
        </p:blipFill>
        <p:spPr>
          <a:xfrm>
            <a:off x="304075" y="964289"/>
            <a:ext cx="497700" cy="497700"/>
          </a:xfrm>
          <a:prstGeom prst="rect">
            <a:avLst/>
          </a:prstGeom>
          <a:noFill/>
          <a:ln>
            <a:noFill/>
          </a:ln>
        </p:spPr>
      </p:pic>
      <p:sp>
        <p:nvSpPr>
          <p:cNvPr id="663" name="Google Shape;663;p45"/>
          <p:cNvSpPr/>
          <p:nvPr/>
        </p:nvSpPr>
        <p:spPr>
          <a:xfrm>
            <a:off x="0" y="4148"/>
            <a:ext cx="1278900" cy="512400"/>
          </a:xfrm>
          <a:prstGeom prst="rect">
            <a:avLst/>
          </a:prstGeom>
          <a:solidFill>
            <a:srgbClr val="F5F0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A64D79"/>
                </a:solidFill>
                <a:latin typeface="Mada"/>
                <a:ea typeface="Mada"/>
                <a:cs typeface="Mada"/>
                <a:sym typeface="Mada"/>
              </a:rPr>
              <a:t>Females slides</a:t>
            </a:r>
            <a:endParaRPr b="1">
              <a:solidFill>
                <a:srgbClr val="A64D79"/>
              </a:solidFill>
              <a:latin typeface="Mada"/>
              <a:ea typeface="Mada"/>
              <a:cs typeface="Mada"/>
              <a:sym typeface="Mada"/>
            </a:endParaRPr>
          </a:p>
        </p:txBody>
      </p:sp>
      <p:pic>
        <p:nvPicPr>
          <p:cNvPr id="664" name="Google Shape;664;p45"/>
          <p:cNvPicPr preferRelativeResize="0"/>
          <p:nvPr/>
        </p:nvPicPr>
        <p:blipFill rotWithShape="1">
          <a:blip r:embed="rId4">
            <a:alphaModFix/>
          </a:blip>
          <a:srcRect b="16327" l="17858" r="20091" t="18905"/>
          <a:stretch/>
        </p:blipFill>
        <p:spPr>
          <a:xfrm>
            <a:off x="257575" y="6719787"/>
            <a:ext cx="590700" cy="562200"/>
          </a:xfrm>
          <a:prstGeom prst="hexagon">
            <a:avLst>
              <a:gd fmla="val 25000" name="adj"/>
              <a:gd fmla="val 115470" name="vf"/>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aphicFrame>
        <p:nvGraphicFramePr>
          <p:cNvPr id="669" name="Google Shape;669;p46"/>
          <p:cNvGraphicFramePr/>
          <p:nvPr/>
        </p:nvGraphicFramePr>
        <p:xfrm>
          <a:off x="0" y="783419"/>
          <a:ext cx="3000000" cy="3000000"/>
        </p:xfrm>
        <a:graphic>
          <a:graphicData uri="http://schemas.openxmlformats.org/drawingml/2006/table">
            <a:tbl>
              <a:tblPr>
                <a:noFill/>
                <a:tableStyleId>{3C2736F1-7814-412A-9B4E-1AC7F86A2DEA}</a:tableStyleId>
              </a:tblPr>
              <a:tblGrid>
                <a:gridCol w="1390800"/>
                <a:gridCol w="6169200"/>
              </a:tblGrid>
              <a:tr h="256975">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ar">
                          <a:solidFill>
                            <a:schemeClr val="lt1"/>
                          </a:solidFill>
                          <a:latin typeface="Mada"/>
                          <a:ea typeface="Mada"/>
                          <a:cs typeface="Mada"/>
                          <a:sym typeface="Mada"/>
                        </a:rPr>
                        <a:t>Myasthenia Gravis</a:t>
                      </a:r>
                      <a:endParaRPr b="1">
                        <a:solidFill>
                          <a:srgbClr val="FFFFFF"/>
                        </a:solidFill>
                        <a:latin typeface="Mada"/>
                        <a:ea typeface="Mada"/>
                        <a:cs typeface="Mada"/>
                        <a:sym typeface="Mada"/>
                      </a:endParaRPr>
                    </a:p>
                  </a:txBody>
                  <a:tcPr marT="91425" marB="91425" marR="91425" marL="91425" anchor="ctr">
                    <a:solidFill>
                      <a:schemeClr val="accent2"/>
                    </a:solidFill>
                  </a:tcPr>
                </a:tc>
              </a:tr>
              <a:tr h="461775">
                <a:tc rowSpan="2">
                  <a:txBody>
                    <a:bodyPr/>
                    <a:lstStyle/>
                    <a:p>
                      <a:pPr indent="0" lvl="0" marL="0" rtl="0" algn="ctr">
                        <a:spcBef>
                          <a:spcPts val="0"/>
                        </a:spcBef>
                        <a:spcAft>
                          <a:spcPts val="0"/>
                        </a:spcAft>
                        <a:buNone/>
                      </a:pPr>
                      <a:r>
                        <a:rPr b="1" lang="ar">
                          <a:solidFill>
                            <a:srgbClr val="FFFFFF"/>
                          </a:solidFill>
                          <a:latin typeface="Mada"/>
                          <a:ea typeface="Mada"/>
                          <a:cs typeface="Mada"/>
                          <a:sym typeface="Mada"/>
                        </a:rPr>
                        <a:t>General characteristics </a:t>
                      </a:r>
                      <a:endParaRPr b="1" u="sng">
                        <a:solidFill>
                          <a:srgbClr val="CC0000"/>
                        </a:solidFill>
                        <a:latin typeface="Mada"/>
                        <a:ea typeface="Mada"/>
                        <a:cs typeface="Mada"/>
                        <a:sym typeface="Mada"/>
                      </a:endParaRPr>
                    </a:p>
                  </a:txBody>
                  <a:tcPr marT="91425" marB="91425" marR="91425" marL="91425" anchor="ctr">
                    <a:solidFill>
                      <a:schemeClr val="accent3"/>
                    </a:solidFill>
                  </a:tcPr>
                </a:tc>
                <a:tc rowSpan="2">
                  <a:txBody>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1. Autoimmune disorder—Auto antibodies are directed against the nicotinic acetylcholine	receptors of the neuromuscular junction,	which	leads to a reduced postsynaptic response to acetylcholine and results in significant muscle fatigue.</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2.  Muscles that are stimulated repeatedly (e.g., extraocular muscles) are prone to fatigue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3. The	peak incidence in women is age 20	to 30; in men, 50 to 70. It is more common in women.</a:t>
                      </a:r>
                      <a:endParaRPr sz="1200">
                        <a:latin typeface="Mada"/>
                        <a:ea typeface="Mada"/>
                        <a:cs typeface="Mada"/>
                        <a:sym typeface="Mada"/>
                      </a:endParaRPr>
                    </a:p>
                  </a:txBody>
                  <a:tcPr marT="91425" marB="91425" marR="91425" marL="91425" anchor="ctr"/>
                </a:tc>
              </a:tr>
              <a:tr h="487600">
                <a:tc vMerge="1"/>
                <a:tc vMerge="1"/>
              </a:tr>
              <a:tr h="480225">
                <a:tc rowSpan="2">
                  <a:txBody>
                    <a:bodyPr/>
                    <a:lstStyle/>
                    <a:p>
                      <a:pPr indent="0" lvl="0" marL="0" rtl="0" algn="ctr">
                        <a:spcBef>
                          <a:spcPts val="0"/>
                        </a:spcBef>
                        <a:spcAft>
                          <a:spcPts val="0"/>
                        </a:spcAft>
                        <a:buNone/>
                      </a:pPr>
                      <a:r>
                        <a:rPr b="1" lang="ar">
                          <a:solidFill>
                            <a:srgbClr val="FFFFFF"/>
                          </a:solidFill>
                          <a:latin typeface="Mada"/>
                          <a:ea typeface="Mada"/>
                          <a:cs typeface="Mada"/>
                          <a:sym typeface="Mada"/>
                        </a:rPr>
                        <a:t>Clinical features </a:t>
                      </a:r>
                      <a:endParaRPr b="1">
                        <a:solidFill>
                          <a:srgbClr val="FFFFFF"/>
                        </a:solidFill>
                        <a:latin typeface="Mada"/>
                        <a:ea typeface="Mada"/>
                        <a:cs typeface="Mada"/>
                        <a:sym typeface="Mada"/>
                      </a:endParaRPr>
                    </a:p>
                  </a:txBody>
                  <a:tcPr marT="91425" marB="91425" marR="91425" marL="91425" anchor="ctr">
                    <a:solidFill>
                      <a:schemeClr val="accent3"/>
                    </a:solidFill>
                  </a:tcPr>
                </a:tc>
                <a:tc rowSpan="2">
                  <a:txBody>
                    <a:bodyPr/>
                    <a:lstStyle/>
                    <a:p>
                      <a:pPr indent="-304800" lvl="0" marL="457200" rtl="0" algn="l">
                        <a:spcBef>
                          <a:spcPts val="0"/>
                        </a:spcBef>
                        <a:spcAft>
                          <a:spcPts val="0"/>
                        </a:spcAft>
                        <a:buSzPts val="1200"/>
                        <a:buFont typeface="Mada"/>
                        <a:buAutoNum type="arabicPeriod"/>
                      </a:pPr>
                      <a:r>
                        <a:rPr lang="ar" sz="1200">
                          <a:latin typeface="Mada"/>
                          <a:ea typeface="Mada"/>
                          <a:cs typeface="Mada"/>
                          <a:sym typeface="Mada"/>
                        </a:rPr>
                        <a:t> Skeletal muscle weakness with preservation of sensation and reflexes.</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a.	 Weakness is exacerbated by	continued	use of	muscle	and improved	by rest	 Symptoms worsen toward the end of the day (due to	fatigue).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b.  Involved muscles vary and may include	the following:</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Cranial	muscles: extraocular	muscles, eyelids (ptosis), facial muscles (facial weakness, difficulty in chewing, slurred speech). Limb muscles (proximal	and asymmetric).</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 Ptosis, diplopia, and	blurred vision most common  initial	symptoms.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 Generalized weakness, dysarthria, and dysphagia.</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 The condition progresses slowly with periodic exacerbations. Myasthenic crisis is a </a:t>
                      </a:r>
                      <a:r>
                        <a:rPr b="1" lang="ar" sz="1200">
                          <a:latin typeface="Mada"/>
                          <a:ea typeface="Mada"/>
                          <a:cs typeface="Mada"/>
                          <a:sym typeface="Mada"/>
                        </a:rPr>
                        <a:t>medical emergency </a:t>
                      </a:r>
                      <a:r>
                        <a:rPr lang="ar" sz="1200">
                          <a:latin typeface="Mada"/>
                          <a:ea typeface="Mada"/>
                          <a:cs typeface="Mada"/>
                          <a:sym typeface="Mada"/>
                        </a:rPr>
                        <a:t>that occurs in 15% of patients. Diaphragm and intercostal fatigue result  in respiratory	 failure, often requiring mechanical ventilation</a:t>
                      </a:r>
                      <a:endParaRPr sz="1200">
                        <a:latin typeface="Mada"/>
                        <a:ea typeface="Mada"/>
                        <a:cs typeface="Mada"/>
                        <a:sym typeface="Mada"/>
                      </a:endParaRPr>
                    </a:p>
                  </a:txBody>
                  <a:tcPr marT="91425" marB="91425" marR="91425" marL="91425" anchor="ctr"/>
                </a:tc>
              </a:tr>
              <a:tr h="943200">
                <a:tc vMerge="1"/>
                <a:tc vMerge="1"/>
              </a:tr>
              <a:tr h="480225">
                <a:tc rowSpan="2">
                  <a:txBody>
                    <a:bodyPr/>
                    <a:lstStyle/>
                    <a:p>
                      <a:pPr indent="0" lvl="0" marL="0" rtl="0" algn="ctr">
                        <a:spcBef>
                          <a:spcPts val="0"/>
                        </a:spcBef>
                        <a:spcAft>
                          <a:spcPts val="0"/>
                        </a:spcAft>
                        <a:buNone/>
                      </a:pPr>
                      <a:r>
                        <a:rPr b="1" lang="ar">
                          <a:solidFill>
                            <a:srgbClr val="FFFFFF"/>
                          </a:solidFill>
                          <a:latin typeface="Mada"/>
                          <a:ea typeface="Mada"/>
                          <a:cs typeface="Mada"/>
                          <a:sym typeface="Mada"/>
                        </a:rPr>
                        <a:t>Diagnosis</a:t>
                      </a:r>
                      <a:endParaRPr b="1">
                        <a:solidFill>
                          <a:srgbClr val="FFFFFF"/>
                        </a:solidFill>
                        <a:latin typeface="Mada"/>
                        <a:ea typeface="Mada"/>
                        <a:cs typeface="Mada"/>
                        <a:sym typeface="Mada"/>
                      </a:endParaRPr>
                    </a:p>
                  </a:txBody>
                  <a:tcPr marT="91425" marB="91425" marR="91425" marL="91425" anchor="ctr">
                    <a:solidFill>
                      <a:schemeClr val="accent3"/>
                    </a:solidFill>
                  </a:tcPr>
                </a:tc>
                <a:tc rowSpan="2">
                  <a:txBody>
                    <a:bodyPr/>
                    <a:lstStyle/>
                    <a:p>
                      <a:pPr indent="-304800" lvl="0" marL="457200" rtl="0" algn="l">
                        <a:spcBef>
                          <a:spcPts val="0"/>
                        </a:spcBef>
                        <a:spcAft>
                          <a:spcPts val="0"/>
                        </a:spcAft>
                        <a:buSzPts val="1200"/>
                        <a:buFont typeface="Mada"/>
                        <a:buAutoNum type="arabicPeriod"/>
                      </a:pPr>
                      <a:r>
                        <a:rPr lang="ar" sz="1200">
                          <a:latin typeface="Mada"/>
                          <a:ea typeface="Mada"/>
                          <a:cs typeface="Mada"/>
                          <a:sym typeface="Mada"/>
                        </a:rPr>
                        <a:t>Acetylcholine	receptor antibody test is the test of choice (most specific).</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Nevertheless,	20% of	patient  with clinical manifestations	of myasthenia 	gravis may be “antibody negative.”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EMG shows a decremental response  to repetitive stimulation of motor	nerves.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 A CT scan of the thorax can	rule out thymoma.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Edrophonium	(Tensilon) test—anticholinesterase (AChE) medications	cause marked	improvement	of symptoms,	but a high false-positive	rate limits utility</a:t>
                      </a:r>
                      <a:endParaRPr sz="1200">
                        <a:latin typeface="Mada"/>
                        <a:ea typeface="Mada"/>
                        <a:cs typeface="Mada"/>
                        <a:sym typeface="Mada"/>
                      </a:endParaRPr>
                    </a:p>
                  </a:txBody>
                  <a:tcPr marT="91425" marB="91425" marR="91425" marL="91425" anchor="ctr"/>
                </a:tc>
              </a:tr>
              <a:tr h="469150">
                <a:tc vMerge="1"/>
                <a:tc vMerge="1"/>
              </a:tr>
              <a:tr h="1541950">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AutoNum type="arabicPeriod"/>
                      </a:pPr>
                      <a:r>
                        <a:rPr b="1" lang="ar" sz="1200">
                          <a:latin typeface="Mada"/>
                          <a:ea typeface="Mada"/>
                          <a:cs typeface="Mada"/>
                          <a:sym typeface="Mada"/>
                        </a:rPr>
                        <a:t>AChE inhibitors— pyridostigmine.</a:t>
                      </a:r>
                      <a:endParaRPr b="1" sz="1200">
                        <a:latin typeface="Mada"/>
                        <a:ea typeface="Mada"/>
                        <a:cs typeface="Mada"/>
                        <a:sym typeface="Mada"/>
                      </a:endParaRPr>
                    </a:p>
                    <a:p>
                      <a:pPr indent="-304800" lvl="0" marL="457200" rtl="0" algn="l">
                        <a:spcBef>
                          <a:spcPts val="0"/>
                        </a:spcBef>
                        <a:spcAft>
                          <a:spcPts val="0"/>
                        </a:spcAft>
                        <a:buSzPts val="1200"/>
                        <a:buFont typeface="Mada"/>
                        <a:buAutoNum type="alphaLcPeriod"/>
                      </a:pPr>
                      <a:r>
                        <a:rPr lang="ar" sz="1200">
                          <a:latin typeface="Mada"/>
                          <a:ea typeface="Mada"/>
                          <a:cs typeface="Mada"/>
                          <a:sym typeface="Mada"/>
                        </a:rPr>
                        <a:t> Inhibiting AChE increases concentration of	acetylcholine	at the synapse by decreasing the breakdown of acetylcholine. </a:t>
                      </a:r>
                      <a:endParaRPr sz="1200">
                        <a:latin typeface="Mada"/>
                        <a:ea typeface="Mada"/>
                        <a:cs typeface="Mada"/>
                        <a:sym typeface="Mada"/>
                      </a:endParaRPr>
                    </a:p>
                    <a:p>
                      <a:pPr indent="-304800" lvl="0" marL="457200" rtl="0" algn="l">
                        <a:spcBef>
                          <a:spcPts val="0"/>
                        </a:spcBef>
                        <a:spcAft>
                          <a:spcPts val="0"/>
                        </a:spcAft>
                        <a:buSzPts val="1200"/>
                        <a:buFont typeface="Mada"/>
                        <a:buAutoNum type="alphaLcPeriod"/>
                      </a:pPr>
                      <a:r>
                        <a:rPr lang="ar" sz="1200">
                          <a:latin typeface="Mada"/>
                          <a:ea typeface="Mada"/>
                          <a:cs typeface="Mada"/>
                          <a:sym typeface="Mada"/>
                        </a:rPr>
                        <a:t>This is a symptomatic	 benefit  only.</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2.	 </a:t>
                      </a:r>
                      <a:r>
                        <a:rPr b="1" lang="ar" sz="1200">
                          <a:latin typeface="Mada"/>
                          <a:ea typeface="Mada"/>
                          <a:cs typeface="Mada"/>
                          <a:sym typeface="Mada"/>
                        </a:rPr>
                        <a:t>Thymectomy.</a:t>
                      </a:r>
                      <a:endParaRPr b="1"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a. This 	provides a symptomatic benefit and	 complete remission in many	patients, even  in the	absence of a thymoma.</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 b.  Although	usually  benign, thymoma is	an absolute indication for thymectomy.</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3.  </a:t>
                      </a:r>
                      <a:r>
                        <a:rPr b="1" lang="ar" sz="1200">
                          <a:latin typeface="Mada"/>
                          <a:ea typeface="Mada"/>
                          <a:cs typeface="Mada"/>
                          <a:sym typeface="Mada"/>
                        </a:rPr>
                        <a:t>Immunosuppressive drugs.</a:t>
                      </a:r>
                      <a:endParaRPr b="1" sz="1200">
                        <a:latin typeface="Mada"/>
                        <a:ea typeface="Mada"/>
                        <a:cs typeface="Mada"/>
                        <a:sym typeface="Mada"/>
                      </a:endParaRPr>
                    </a:p>
                    <a:p>
                      <a:pPr indent="-304800" lvl="0" marL="457200" rtl="0" algn="l">
                        <a:spcBef>
                          <a:spcPts val="0"/>
                        </a:spcBef>
                        <a:spcAft>
                          <a:spcPts val="0"/>
                        </a:spcAft>
                        <a:buSzPts val="1200"/>
                        <a:buFont typeface="Mada"/>
                        <a:buAutoNum type="alphaLcPeriod"/>
                      </a:pPr>
                      <a:r>
                        <a:rPr lang="ar" sz="1200">
                          <a:latin typeface="Mada"/>
                          <a:ea typeface="Mada"/>
                          <a:cs typeface="Mada"/>
                          <a:sym typeface="Mada"/>
                        </a:rPr>
                        <a:t> Use	corticosteroids for patient  with a poor response to	 AChE inhibitors.</a:t>
                      </a:r>
                      <a:endParaRPr sz="1200">
                        <a:latin typeface="Mada"/>
                        <a:ea typeface="Mada"/>
                        <a:cs typeface="Mada"/>
                        <a:sym typeface="Mada"/>
                      </a:endParaRPr>
                    </a:p>
                    <a:p>
                      <a:pPr indent="-304800" lvl="0" marL="457200" rtl="0" algn="l">
                        <a:spcBef>
                          <a:spcPts val="0"/>
                        </a:spcBef>
                        <a:spcAft>
                          <a:spcPts val="0"/>
                        </a:spcAft>
                        <a:buSzPts val="1200"/>
                        <a:buFont typeface="Mada"/>
                        <a:buAutoNum type="alphaLcPeriod"/>
                      </a:pPr>
                      <a:r>
                        <a:rPr lang="ar" sz="1200">
                          <a:latin typeface="Mada"/>
                          <a:ea typeface="Mada"/>
                          <a:cs typeface="Mada"/>
                          <a:sym typeface="Mada"/>
                        </a:rPr>
                        <a:t> Azathioprine and cyclosporine are alternative third-line agents.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tc>
              </a:tr>
            </a:tbl>
          </a:graphicData>
        </a:graphic>
      </p:graphicFrame>
      <p:sp>
        <p:nvSpPr>
          <p:cNvPr id="670" name="Google Shape;670;p46"/>
          <p:cNvSpPr txBox="1"/>
          <p:nvPr/>
        </p:nvSpPr>
        <p:spPr>
          <a:xfrm>
            <a:off x="0" y="0"/>
            <a:ext cx="139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600">
                <a:solidFill>
                  <a:srgbClr val="1C4587"/>
                </a:solidFill>
                <a:highlight>
                  <a:schemeClr val="accent5"/>
                </a:highlight>
                <a:latin typeface="Pacifico"/>
                <a:ea typeface="Pacifico"/>
                <a:cs typeface="Pacifico"/>
                <a:sym typeface="Pacifico"/>
              </a:rPr>
              <a:t>STEP UP</a:t>
            </a:r>
            <a:endParaRPr sz="1600">
              <a:solidFill>
                <a:srgbClr val="1C4587"/>
              </a:solidFill>
              <a:highlight>
                <a:schemeClr val="accent5"/>
              </a:highlight>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cxnSp>
        <p:nvCxnSpPr>
          <p:cNvPr id="167" name="Google Shape;167;p2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68" name="Google Shape;168;p29"/>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169" name="Google Shape;169;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170" name="Google Shape;170;p29"/>
          <p:cNvSpPr/>
          <p:nvPr/>
        </p:nvSpPr>
        <p:spPr>
          <a:xfrm>
            <a:off x="205325" y="1449100"/>
            <a:ext cx="7149300" cy="2708700"/>
          </a:xfrm>
          <a:prstGeom prst="foldedCorner">
            <a:avLst>
              <a:gd fmla="val 16667" name="adj"/>
            </a:avLst>
          </a:prstGeom>
          <a:solidFill>
            <a:schemeClr val="accent4"/>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Introduction </a:t>
            </a:r>
            <a:endParaRPr b="1" sz="2600">
              <a:latin typeface="Mada"/>
              <a:ea typeface="Mada"/>
              <a:cs typeface="Mada"/>
              <a:sym typeface="Mada"/>
            </a:endParaRPr>
          </a:p>
        </p:txBody>
      </p:sp>
      <p:sp>
        <p:nvSpPr>
          <p:cNvPr id="172" name="Google Shape;172;p29"/>
          <p:cNvSpPr txBox="1"/>
          <p:nvPr/>
        </p:nvSpPr>
        <p:spPr>
          <a:xfrm>
            <a:off x="247500" y="904850"/>
            <a:ext cx="4986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Anatomical description of a NMJ</a:t>
            </a:r>
            <a:endParaRPr b="1" sz="2200">
              <a:highlight>
                <a:schemeClr val="accent5"/>
              </a:highlight>
              <a:latin typeface="Mada"/>
              <a:ea typeface="Mada"/>
              <a:cs typeface="Mada"/>
              <a:sym typeface="Mada"/>
            </a:endParaRPr>
          </a:p>
        </p:txBody>
      </p:sp>
      <p:sp>
        <p:nvSpPr>
          <p:cNvPr id="173" name="Google Shape;173;p29"/>
          <p:cNvSpPr txBox="1"/>
          <p:nvPr/>
        </p:nvSpPr>
        <p:spPr>
          <a:xfrm>
            <a:off x="69825" y="1449100"/>
            <a:ext cx="7284900" cy="2708700"/>
          </a:xfrm>
          <a:prstGeom prst="rect">
            <a:avLst/>
          </a:prstGeom>
          <a:noFill/>
          <a:ln>
            <a:noFill/>
          </a:ln>
        </p:spPr>
        <p:txBody>
          <a:bodyPr anchorCtr="0" anchor="ctr" bIns="232875" lIns="232875" spcFirstLastPara="1" rIns="232875" wrap="square" tIns="232875">
            <a:noAutofit/>
          </a:bodyPr>
          <a:lstStyle/>
          <a:p>
            <a:pPr indent="-298450" lvl="0" marL="457200" rtl="0" algn="l">
              <a:spcBef>
                <a:spcPts val="0"/>
              </a:spcBef>
              <a:spcAft>
                <a:spcPts val="0"/>
              </a:spcAft>
              <a:buSzPts val="1100"/>
              <a:buFont typeface="Mada"/>
              <a:buChar char="●"/>
            </a:pPr>
            <a:r>
              <a:rPr b="1" lang="ar" sz="1100">
                <a:highlight>
                  <a:schemeClr val="accent5"/>
                </a:highlight>
                <a:latin typeface="Mada"/>
                <a:ea typeface="Mada"/>
                <a:cs typeface="Mada"/>
                <a:sym typeface="Mada"/>
              </a:rPr>
              <a:t>Neuromuscular junction consists of :</a:t>
            </a:r>
            <a:endParaRPr b="1" sz="1100">
              <a:highlight>
                <a:schemeClr val="accent5"/>
              </a:highlight>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The </a:t>
            </a:r>
            <a:r>
              <a:rPr b="1" lang="ar" sz="1100">
                <a:latin typeface="Mada"/>
                <a:ea typeface="Mada"/>
                <a:cs typeface="Mada"/>
                <a:sym typeface="Mada"/>
              </a:rPr>
              <a:t>Axon</a:t>
            </a:r>
            <a:r>
              <a:rPr lang="ar" sz="1100">
                <a:latin typeface="Mada"/>
                <a:ea typeface="Mada"/>
                <a:cs typeface="Mada"/>
                <a:sym typeface="Mada"/>
              </a:rPr>
              <a:t> </a:t>
            </a:r>
            <a:r>
              <a:rPr b="1" lang="ar" sz="1100">
                <a:latin typeface="Mada"/>
                <a:ea typeface="Mada"/>
                <a:cs typeface="Mada"/>
                <a:sym typeface="Mada"/>
              </a:rPr>
              <a:t>terminal of a motor neuron</a:t>
            </a:r>
            <a:r>
              <a:rPr lang="ar" sz="1100">
                <a:latin typeface="Mada"/>
                <a:ea typeface="Mada"/>
                <a:cs typeface="Mada"/>
                <a:sym typeface="Mada"/>
              </a:rPr>
              <a:t> </a:t>
            </a:r>
            <a:endParaRPr sz="1100">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  </a:t>
            </a:r>
            <a:r>
              <a:rPr b="1" lang="ar" sz="1100">
                <a:latin typeface="Mada"/>
                <a:ea typeface="Mada"/>
                <a:cs typeface="Mada"/>
                <a:sym typeface="Mada"/>
              </a:rPr>
              <a:t>motor end plate</a:t>
            </a:r>
            <a:r>
              <a:rPr lang="ar" sz="1100">
                <a:latin typeface="Mada"/>
                <a:ea typeface="Mada"/>
                <a:cs typeface="Mada"/>
                <a:sym typeface="Mada"/>
              </a:rPr>
              <a:t> of a </a:t>
            </a:r>
            <a:r>
              <a:rPr b="1" lang="ar" sz="1100">
                <a:latin typeface="Mada"/>
                <a:ea typeface="Mada"/>
                <a:cs typeface="Mada"/>
                <a:sym typeface="Mada"/>
              </a:rPr>
              <a:t>muscle fiber. </a:t>
            </a:r>
            <a:endParaRPr b="1" sz="1100">
              <a:latin typeface="Mada"/>
              <a:ea typeface="Mada"/>
              <a:cs typeface="Mada"/>
              <a:sym typeface="Mada"/>
            </a:endParaRPr>
          </a:p>
          <a:p>
            <a:pPr indent="-298450" lvl="1" marL="914400" rtl="0" algn="l">
              <a:spcBef>
                <a:spcPts val="0"/>
              </a:spcBef>
              <a:spcAft>
                <a:spcPts val="0"/>
              </a:spcAft>
              <a:buClr>
                <a:srgbClr val="6AA84F"/>
              </a:buClr>
              <a:buSzPts val="1100"/>
              <a:buFont typeface="Mada"/>
              <a:buAutoNum type="alphaLcPeriod"/>
            </a:pPr>
            <a:r>
              <a:rPr lang="ar" sz="1100">
                <a:solidFill>
                  <a:srgbClr val="6AA84F"/>
                </a:solidFill>
                <a:latin typeface="Mada"/>
                <a:ea typeface="Mada"/>
                <a:cs typeface="Mada"/>
                <a:sym typeface="Mada"/>
              </a:rPr>
              <a:t>the synaptic cleft between these 2 parts.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AutoNum type="arabicPeriod"/>
            </a:pPr>
            <a:r>
              <a:rPr b="1" lang="ar" sz="1100">
                <a:latin typeface="Mada"/>
                <a:ea typeface="Mada"/>
                <a:cs typeface="Mada"/>
                <a:sym typeface="Mada"/>
              </a:rPr>
              <a:t>The Motor Neuron Part:</a:t>
            </a:r>
            <a:endParaRPr b="1" sz="1100">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The axon of a motor neuron enters the structure of skeletal muscle and forms many branches called </a:t>
            </a:r>
            <a:r>
              <a:rPr b="1" lang="ar" sz="1100">
                <a:latin typeface="Mada"/>
                <a:ea typeface="Mada"/>
                <a:cs typeface="Mada"/>
                <a:sym typeface="Mada"/>
              </a:rPr>
              <a:t>axon terminals.</a:t>
            </a:r>
            <a:endParaRPr b="1" sz="1100">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There is a swelling called a </a:t>
            </a:r>
            <a:r>
              <a:rPr b="1" lang="ar" sz="1100">
                <a:latin typeface="Mada"/>
                <a:ea typeface="Mada"/>
                <a:cs typeface="Mada"/>
                <a:sym typeface="Mada"/>
              </a:rPr>
              <a:t>synaptic end bulb</a:t>
            </a:r>
            <a:r>
              <a:rPr lang="ar" sz="1100">
                <a:latin typeface="Mada"/>
                <a:ea typeface="Mada"/>
                <a:cs typeface="Mada"/>
                <a:sym typeface="Mada"/>
              </a:rPr>
              <a:t> at the end of each axon terminal.</a:t>
            </a:r>
            <a:endParaRPr sz="1100">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Each synaptic end bulb contains </a:t>
            </a:r>
            <a:r>
              <a:rPr b="1" lang="ar" sz="1100">
                <a:latin typeface="Mada"/>
                <a:ea typeface="Mada"/>
                <a:cs typeface="Mada"/>
                <a:sym typeface="Mada"/>
              </a:rPr>
              <a:t>many synaptic vesicles</a:t>
            </a:r>
            <a:r>
              <a:rPr lang="ar" sz="1100">
                <a:latin typeface="Mada"/>
                <a:ea typeface="Mada"/>
                <a:cs typeface="Mada"/>
                <a:sym typeface="Mada"/>
              </a:rPr>
              <a:t> each of which contains an important neurotransmitter called </a:t>
            </a:r>
            <a:r>
              <a:rPr b="1" lang="ar" sz="1100">
                <a:latin typeface="Mada"/>
                <a:ea typeface="Mada"/>
                <a:cs typeface="Mada"/>
                <a:sym typeface="Mada"/>
              </a:rPr>
              <a:t>acetylcholine</a:t>
            </a:r>
            <a:r>
              <a:rPr lang="ar" sz="1100">
                <a:latin typeface="Mada"/>
                <a:ea typeface="Mada"/>
                <a:cs typeface="Mada"/>
                <a:sym typeface="Mada"/>
              </a:rPr>
              <a:t>.</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b="1" lang="ar" sz="1100">
                <a:latin typeface="Mada"/>
                <a:ea typeface="Mada"/>
                <a:cs typeface="Mada"/>
                <a:sym typeface="Mada"/>
              </a:rPr>
              <a:t>The Muscle Fiber Part:</a:t>
            </a:r>
            <a:endParaRPr b="1" sz="1100">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The part of the sarcolemma of the muscle cell that is in closest proximity to the synaptic end bulb is called the </a:t>
            </a:r>
            <a:r>
              <a:rPr b="1" lang="ar" sz="1100">
                <a:latin typeface="Mada"/>
                <a:ea typeface="Mada"/>
                <a:cs typeface="Mada"/>
                <a:sym typeface="Mada"/>
              </a:rPr>
              <a:t>motor end plate.</a:t>
            </a:r>
            <a:endParaRPr b="1"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b="1" lang="ar" sz="1100">
                <a:latin typeface="Mada"/>
                <a:ea typeface="Mada"/>
                <a:cs typeface="Mada"/>
                <a:sym typeface="Mada"/>
              </a:rPr>
              <a:t>The Synapse or Neuromuscular Junction (NMJ):</a:t>
            </a:r>
            <a:endParaRPr b="1" sz="1100">
              <a:latin typeface="Mada"/>
              <a:ea typeface="Mada"/>
              <a:cs typeface="Mada"/>
              <a:sym typeface="Mada"/>
            </a:endParaRPr>
          </a:p>
          <a:p>
            <a:pPr indent="-298450" lvl="1" marL="914400" rtl="0" algn="l">
              <a:spcBef>
                <a:spcPts val="0"/>
              </a:spcBef>
              <a:spcAft>
                <a:spcPts val="0"/>
              </a:spcAft>
              <a:buSzPts val="1100"/>
              <a:buFont typeface="Mada"/>
              <a:buAutoNum type="alphaLcPeriod"/>
            </a:pPr>
            <a:r>
              <a:rPr lang="ar" sz="1100">
                <a:latin typeface="Mada"/>
                <a:ea typeface="Mada"/>
                <a:cs typeface="Mada"/>
                <a:sym typeface="Mada"/>
              </a:rPr>
              <a:t>The area between the axon terminal and the sarcolemma is called the </a:t>
            </a:r>
            <a:r>
              <a:rPr b="1" lang="ar" sz="1100">
                <a:latin typeface="Mada"/>
                <a:ea typeface="Mada"/>
                <a:cs typeface="Mada"/>
                <a:sym typeface="Mada"/>
              </a:rPr>
              <a:t>'synaptic cleft'</a:t>
            </a:r>
            <a:endParaRPr b="1" sz="1100">
              <a:latin typeface="Mada"/>
              <a:ea typeface="Mada"/>
              <a:cs typeface="Mada"/>
              <a:sym typeface="Mada"/>
            </a:endParaRPr>
          </a:p>
        </p:txBody>
      </p:sp>
      <p:pic>
        <p:nvPicPr>
          <p:cNvPr id="174" name="Google Shape;174;p29"/>
          <p:cNvPicPr preferRelativeResize="0"/>
          <p:nvPr/>
        </p:nvPicPr>
        <p:blipFill>
          <a:blip r:embed="rId3">
            <a:alphaModFix/>
          </a:blip>
          <a:stretch>
            <a:fillRect/>
          </a:stretch>
        </p:blipFill>
        <p:spPr>
          <a:xfrm>
            <a:off x="6052075" y="1512350"/>
            <a:ext cx="1172075" cy="783575"/>
          </a:xfrm>
          <a:prstGeom prst="rect">
            <a:avLst/>
          </a:prstGeom>
          <a:noFill/>
          <a:ln>
            <a:noFill/>
          </a:ln>
        </p:spPr>
      </p:pic>
      <p:sp>
        <p:nvSpPr>
          <p:cNvPr id="175" name="Google Shape;175;p29"/>
          <p:cNvSpPr txBox="1"/>
          <p:nvPr/>
        </p:nvSpPr>
        <p:spPr>
          <a:xfrm>
            <a:off x="244125" y="4157793"/>
            <a:ext cx="573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Neuromuscular junction physiology </a:t>
            </a:r>
            <a:endParaRPr b="1" sz="2200">
              <a:highlight>
                <a:schemeClr val="accent5"/>
              </a:highlight>
              <a:latin typeface="Mada"/>
              <a:ea typeface="Mada"/>
              <a:cs typeface="Mada"/>
              <a:sym typeface="Mada"/>
            </a:endParaRPr>
          </a:p>
        </p:txBody>
      </p:sp>
      <p:grpSp>
        <p:nvGrpSpPr>
          <p:cNvPr id="176" name="Google Shape;176;p29"/>
          <p:cNvGrpSpPr/>
          <p:nvPr/>
        </p:nvGrpSpPr>
        <p:grpSpPr>
          <a:xfrm>
            <a:off x="108525" y="4636283"/>
            <a:ext cx="7207498" cy="4383317"/>
            <a:chOff x="60313" y="4847158"/>
            <a:chExt cx="7207498" cy="4383317"/>
          </a:xfrm>
        </p:grpSpPr>
        <p:grpSp>
          <p:nvGrpSpPr>
            <p:cNvPr id="177" name="Google Shape;177;p29"/>
            <p:cNvGrpSpPr/>
            <p:nvPr/>
          </p:nvGrpSpPr>
          <p:grpSpPr>
            <a:xfrm>
              <a:off x="1749488" y="5494875"/>
              <a:ext cx="3661488" cy="3047700"/>
              <a:chOff x="1749488" y="5494875"/>
              <a:chExt cx="3661488" cy="3047700"/>
            </a:xfrm>
          </p:grpSpPr>
          <p:sp>
            <p:nvSpPr>
              <p:cNvPr id="178" name="Google Shape;178;p29"/>
              <p:cNvSpPr txBox="1"/>
              <p:nvPr/>
            </p:nvSpPr>
            <p:spPr>
              <a:xfrm>
                <a:off x="1749488" y="5494875"/>
                <a:ext cx="2030400" cy="30477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1200">
                    <a:solidFill>
                      <a:schemeClr val="dk1"/>
                    </a:solidFill>
                    <a:latin typeface="Mada"/>
                    <a:ea typeface="Mada"/>
                    <a:cs typeface="Mada"/>
                    <a:sym typeface="Mada"/>
                  </a:rPr>
                  <a:t>Activation of ACH receptors:</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motor end plate contains </a:t>
                </a:r>
                <a:r>
                  <a:rPr lang="ar" sz="1200">
                    <a:solidFill>
                      <a:schemeClr val="dk1"/>
                    </a:solidFill>
                    <a:latin typeface="Mada"/>
                    <a:ea typeface="Mada"/>
                    <a:cs typeface="Mada"/>
                    <a:sym typeface="Mada"/>
                  </a:rPr>
                  <a:t>receptors onto which the free ACh binds after</a:t>
                </a:r>
                <a:r>
                  <a:rPr lang="ar" sz="1200">
                    <a:solidFill>
                      <a:schemeClr val="dk1"/>
                    </a:solidFill>
                    <a:latin typeface="Mada"/>
                    <a:ea typeface="Mada"/>
                    <a:cs typeface="Mada"/>
                    <a:sym typeface="Mada"/>
                  </a:rPr>
                  <a:t> diffusing across the synaptic cleft.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This </a:t>
                </a:r>
                <a:r>
                  <a:rPr b="1" lang="ar" sz="1200">
                    <a:solidFill>
                      <a:schemeClr val="dk1"/>
                    </a:solidFill>
                    <a:latin typeface="Mada"/>
                    <a:ea typeface="Mada"/>
                    <a:cs typeface="Mada"/>
                    <a:sym typeface="Mada"/>
                  </a:rPr>
                  <a:t>binding of ACh to ACh receptors</a:t>
                </a:r>
                <a:r>
                  <a:rPr lang="ar" sz="1200">
                    <a:solidFill>
                      <a:schemeClr val="dk1"/>
                    </a:solidFill>
                    <a:latin typeface="Mada"/>
                    <a:ea typeface="Mada"/>
                    <a:cs typeface="Mada"/>
                    <a:sym typeface="Mada"/>
                  </a:rPr>
                  <a:t> in the motor end plate causes ion </a:t>
                </a:r>
                <a:r>
                  <a:rPr b="1" lang="ar" sz="1200">
                    <a:solidFill>
                      <a:schemeClr val="dk1"/>
                    </a:solidFill>
                    <a:latin typeface="Mada"/>
                    <a:ea typeface="Mada"/>
                    <a:cs typeface="Mada"/>
                    <a:sym typeface="Mada"/>
                  </a:rPr>
                  <a:t>channels to open &amp; so </a:t>
                </a:r>
                <a:r>
                  <a:rPr b="1" lang="ar" sz="1200">
                    <a:solidFill>
                      <a:srgbClr val="CC0000"/>
                    </a:solidFill>
                    <a:latin typeface="Mada"/>
                    <a:ea typeface="Mada"/>
                    <a:cs typeface="Mada"/>
                    <a:sym typeface="Mada"/>
                  </a:rPr>
                  <a:t>allow the sodium (Na+)</a:t>
                </a:r>
                <a:r>
                  <a:rPr b="1" lang="ar" sz="1200">
                    <a:solidFill>
                      <a:schemeClr val="dk1"/>
                    </a:solidFill>
                    <a:latin typeface="Mada"/>
                    <a:ea typeface="Mada"/>
                    <a:cs typeface="Mada"/>
                    <a:sym typeface="Mada"/>
                  </a:rPr>
                  <a:t> ions to flow across </a:t>
                </a:r>
                <a:r>
                  <a:rPr b="1" lang="ar" sz="1200">
                    <a:solidFill>
                      <a:srgbClr val="6AA84F"/>
                    </a:solidFill>
                    <a:latin typeface="Mada"/>
                    <a:ea typeface="Mada"/>
                    <a:cs typeface="Mada"/>
                    <a:sym typeface="Mada"/>
                  </a:rPr>
                  <a:t>(influx)</a:t>
                </a:r>
                <a:r>
                  <a:rPr b="1" lang="ar" sz="1200">
                    <a:solidFill>
                      <a:schemeClr val="dk1"/>
                    </a:solidFill>
                    <a:latin typeface="Mada"/>
                    <a:ea typeface="Mada"/>
                    <a:cs typeface="Mada"/>
                    <a:sym typeface="Mada"/>
                  </a:rPr>
                  <a:t> the membrane into the muscle cell.</a:t>
                </a:r>
                <a:endParaRPr sz="1200">
                  <a:latin typeface="Mada"/>
                  <a:ea typeface="Mada"/>
                  <a:cs typeface="Mada"/>
                  <a:sym typeface="Mada"/>
                </a:endParaRPr>
              </a:p>
            </p:txBody>
          </p:sp>
          <p:sp>
            <p:nvSpPr>
              <p:cNvPr id="179" name="Google Shape;179;p29"/>
              <p:cNvSpPr txBox="1"/>
              <p:nvPr/>
            </p:nvSpPr>
            <p:spPr>
              <a:xfrm>
                <a:off x="3674275" y="5494875"/>
                <a:ext cx="1736700" cy="17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Generation of muscle action potential:</a:t>
                </a:r>
                <a:endParaRPr b="1" sz="1200">
                  <a:solidFill>
                    <a:schemeClr val="dk1"/>
                  </a:solidFill>
                  <a:latin typeface="Mada"/>
                  <a:ea typeface="Mada"/>
                  <a:cs typeface="Mada"/>
                  <a:sym typeface="Mada"/>
                </a:endParaRPr>
              </a:p>
              <a:p>
                <a:pPr indent="0" lvl="0" marL="0" rtl="0" algn="ctr">
                  <a:spcBef>
                    <a:spcPts val="0"/>
                  </a:spcBef>
                  <a:spcAft>
                    <a:spcPts val="0"/>
                  </a:spcAft>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t>
                </a:r>
                <a:r>
                  <a:rPr lang="ar" sz="1200">
                    <a:solidFill>
                      <a:srgbClr val="CC0000"/>
                    </a:solidFill>
                    <a:latin typeface="Mada"/>
                    <a:ea typeface="Mada"/>
                    <a:cs typeface="Mada"/>
                    <a:sym typeface="Mada"/>
                  </a:rPr>
                  <a:t>flow of sodium (Na+)</a:t>
                </a:r>
                <a:r>
                  <a:rPr lang="ar" sz="1200">
                    <a:solidFill>
                      <a:schemeClr val="dk1"/>
                    </a:solidFill>
                    <a:latin typeface="Mada"/>
                    <a:ea typeface="Mada"/>
                    <a:cs typeface="Mada"/>
                    <a:sym typeface="Mada"/>
                  </a:rPr>
                  <a:t> ions across the membrane into the muscle cell </a:t>
                </a:r>
                <a:r>
                  <a:rPr b="1" lang="ar" sz="1200">
                    <a:solidFill>
                      <a:srgbClr val="CC0000"/>
                    </a:solidFill>
                    <a:latin typeface="Mada"/>
                    <a:ea typeface="Mada"/>
                    <a:cs typeface="Mada"/>
                    <a:sym typeface="Mada"/>
                  </a:rPr>
                  <a:t>generates a muscle action potential.</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This action potential then travels along the sarcolemma.</a:t>
                </a:r>
                <a:r>
                  <a:rPr lang="ar" sz="1200">
                    <a:solidFill>
                      <a:srgbClr val="CCCCCC"/>
                    </a:solidFill>
                    <a:latin typeface="Mada"/>
                    <a:ea typeface="Mada"/>
                    <a:cs typeface="Mada"/>
                    <a:sym typeface="Mada"/>
                  </a:rPr>
                  <a:t> </a:t>
                </a:r>
                <a:r>
                  <a:rPr lang="ar" sz="1200">
                    <a:solidFill>
                      <a:srgbClr val="6AA84F"/>
                    </a:solidFill>
                    <a:latin typeface="Mada"/>
                    <a:ea typeface="Mada"/>
                    <a:cs typeface="Mada"/>
                    <a:sym typeface="Mada"/>
                  </a:rPr>
                  <a:t>Generating muscle contraction.</a:t>
                </a:r>
                <a:endParaRPr sz="1200">
                  <a:solidFill>
                    <a:srgbClr val="6AA84F"/>
                  </a:solidFill>
                  <a:latin typeface="Alegreya"/>
                  <a:ea typeface="Alegreya"/>
                  <a:cs typeface="Alegreya"/>
                  <a:sym typeface="Alegreya"/>
                </a:endParaRPr>
              </a:p>
            </p:txBody>
          </p:sp>
        </p:grpSp>
        <p:sp>
          <p:nvSpPr>
            <p:cNvPr id="180" name="Google Shape;180;p29"/>
            <p:cNvSpPr txBox="1"/>
            <p:nvPr/>
          </p:nvSpPr>
          <p:spPr>
            <a:xfrm>
              <a:off x="60313" y="5494875"/>
              <a:ext cx="1969500" cy="37356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Release of ACH </a:t>
              </a:r>
              <a:r>
                <a:rPr lang="ar" sz="1200">
                  <a:solidFill>
                    <a:srgbClr val="6AA84F"/>
                  </a:solidFill>
                  <a:latin typeface="Mada"/>
                  <a:ea typeface="Mada"/>
                  <a:cs typeface="Mada"/>
                  <a:sym typeface="Mada"/>
                </a:rPr>
                <a:t>→ that activates the muscle</a:t>
              </a:r>
              <a:endParaRPr sz="1200">
                <a:solidFill>
                  <a:srgbClr val="6AA84F"/>
                </a:solidFill>
                <a:latin typeface="Mada"/>
                <a:ea typeface="Mada"/>
                <a:cs typeface="Mada"/>
                <a:sym typeface="Mada"/>
              </a:endParaRPr>
            </a:p>
            <a:p>
              <a:pPr indent="0" lvl="0" marL="457200" rtl="0" algn="ctr">
                <a:spcBef>
                  <a:spcPts val="0"/>
                </a:spcBef>
                <a:spcAft>
                  <a:spcPts val="0"/>
                </a:spcAft>
                <a:buClr>
                  <a:schemeClr val="dk1"/>
                </a:buClr>
                <a:buSzPts val="1100"/>
                <a:buFont typeface="Arial"/>
                <a:buNone/>
              </a:pPr>
              <a:r>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When a nerve pulse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reaches a </a:t>
              </a:r>
              <a:r>
                <a:rPr b="1" lang="ar" sz="1200">
                  <a:solidFill>
                    <a:schemeClr val="dk1"/>
                  </a:solidFill>
                  <a:latin typeface="Mada"/>
                  <a:ea typeface="Mada"/>
                  <a:cs typeface="Mada"/>
                  <a:sym typeface="Mada"/>
                </a:rPr>
                <a:t>synaptic end</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bulb </a:t>
              </a:r>
              <a:r>
                <a:rPr lang="ar" sz="1200">
                  <a:solidFill>
                    <a:srgbClr val="6AA84F"/>
                  </a:solidFill>
                  <a:latin typeface="Mada"/>
                  <a:ea typeface="Mada"/>
                  <a:cs typeface="Mada"/>
                  <a:sym typeface="Mada"/>
                </a:rPr>
                <a:t>(nerve terminal)</a:t>
              </a:r>
              <a:r>
                <a:rPr lang="ar" sz="1200">
                  <a:solidFill>
                    <a:schemeClr val="dk1"/>
                  </a:solidFill>
                  <a:latin typeface="Mada"/>
                  <a:ea typeface="Mada"/>
                  <a:cs typeface="Mada"/>
                  <a:sym typeface="Mada"/>
                </a:rPr>
                <a:t>, it triggers release of the neurotransmitter </a:t>
              </a:r>
              <a:r>
                <a:rPr b="1" lang="ar" sz="1200">
                  <a:solidFill>
                    <a:schemeClr val="dk1"/>
                  </a:solidFill>
                  <a:latin typeface="Mada"/>
                  <a:ea typeface="Mada"/>
                  <a:cs typeface="Mada"/>
                  <a:sym typeface="Mada"/>
                </a:rPr>
                <a:t>acetylcholine (ACh)</a:t>
              </a:r>
              <a:r>
                <a:rPr lang="ar" sz="1200">
                  <a:solidFill>
                    <a:schemeClr val="dk1"/>
                  </a:solidFill>
                  <a:latin typeface="Mada"/>
                  <a:ea typeface="Mada"/>
                  <a:cs typeface="Mada"/>
                  <a:sym typeface="Mada"/>
                </a:rPr>
                <a:t> from </a:t>
              </a:r>
              <a:r>
                <a:rPr b="1" lang="ar" sz="1200">
                  <a:solidFill>
                    <a:schemeClr val="dk1"/>
                  </a:solidFill>
                  <a:latin typeface="Mada"/>
                  <a:ea typeface="Mada"/>
                  <a:cs typeface="Mada"/>
                  <a:sym typeface="Mada"/>
                </a:rPr>
                <a:t>synaptic vesicles</a:t>
              </a:r>
              <a:r>
                <a:rPr lang="ar" sz="1200">
                  <a:solidFill>
                    <a:schemeClr val="dk1"/>
                  </a:solidFill>
                  <a:latin typeface="Mada"/>
                  <a:ea typeface="Mada"/>
                  <a:cs typeface="Mada"/>
                  <a:sym typeface="Mada"/>
                </a:rPr>
                <a:t> that contain acetylcholine (ACh).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ACh then </a:t>
              </a:r>
              <a:r>
                <a:rPr b="1" lang="ar" sz="1200">
                  <a:solidFill>
                    <a:schemeClr val="dk1"/>
                  </a:solidFill>
                  <a:latin typeface="Mada"/>
                  <a:ea typeface="Mada"/>
                  <a:cs typeface="Mada"/>
                  <a:sym typeface="Mada"/>
                </a:rPr>
                <a:t>diffuses</a:t>
              </a:r>
              <a:r>
                <a:rPr lang="ar" sz="1200">
                  <a:solidFill>
                    <a:schemeClr val="dk1"/>
                  </a:solidFill>
                  <a:latin typeface="Mada"/>
                  <a:ea typeface="Mada"/>
                  <a:cs typeface="Mada"/>
                  <a:sym typeface="Mada"/>
                </a:rPr>
                <a:t> across the </a:t>
              </a:r>
              <a:r>
                <a:rPr b="1" lang="ar" sz="1200">
                  <a:solidFill>
                    <a:schemeClr val="dk1"/>
                  </a:solidFill>
                  <a:latin typeface="Mada"/>
                  <a:ea typeface="Mada"/>
                  <a:cs typeface="Mada"/>
                  <a:sym typeface="Mada"/>
                </a:rPr>
                <a:t>synaptic cleft</a:t>
              </a:r>
              <a:r>
                <a:rPr lang="ar" sz="1200">
                  <a:solidFill>
                    <a:schemeClr val="dk1"/>
                  </a:solidFill>
                  <a:latin typeface="Mada"/>
                  <a:ea typeface="Mada"/>
                  <a:cs typeface="Mada"/>
                  <a:sym typeface="Mada"/>
                </a:rPr>
                <a:t> between the motor neuron and the motor end plate. </a:t>
              </a:r>
              <a:endParaRPr sz="1200">
                <a:latin typeface="Mada"/>
                <a:ea typeface="Mada"/>
                <a:cs typeface="Mada"/>
                <a:sym typeface="Mada"/>
              </a:endParaRPr>
            </a:p>
          </p:txBody>
        </p:sp>
        <p:sp>
          <p:nvSpPr>
            <p:cNvPr id="181" name="Google Shape;181;p29"/>
            <p:cNvSpPr txBox="1"/>
            <p:nvPr/>
          </p:nvSpPr>
          <p:spPr>
            <a:xfrm>
              <a:off x="5298238" y="5494725"/>
              <a:ext cx="1969500" cy="17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Breakdown of Ach:</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rgbClr val="6AA84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ACh that is released is only available to take part for a short time before it is broken down </a:t>
              </a:r>
              <a:r>
                <a:rPr lang="ar" sz="1200">
                  <a:solidFill>
                    <a:srgbClr val="6AA84F"/>
                  </a:solidFill>
                  <a:latin typeface="Mada"/>
                  <a:ea typeface="Mada"/>
                  <a:cs typeface="Mada"/>
                  <a:sym typeface="Mada"/>
                </a:rPr>
                <a:t>(catabolized)</a:t>
              </a:r>
              <a:r>
                <a:rPr lang="ar" sz="1200">
                  <a:solidFill>
                    <a:schemeClr val="dk1"/>
                  </a:solidFill>
                  <a:latin typeface="Mada"/>
                  <a:ea typeface="Mada"/>
                  <a:cs typeface="Mada"/>
                  <a:sym typeface="Mada"/>
                </a:rPr>
                <a:t> by an enzyme called </a:t>
              </a:r>
              <a:r>
                <a:rPr b="1" lang="ar" sz="1200">
                  <a:solidFill>
                    <a:schemeClr val="dk1"/>
                  </a:solidFill>
                  <a:latin typeface="Mada"/>
                  <a:ea typeface="Mada"/>
                  <a:cs typeface="Mada"/>
                  <a:sym typeface="Mada"/>
                </a:rPr>
                <a:t>acetylcholinesterase (AChE) </a:t>
              </a:r>
              <a:r>
                <a:rPr lang="ar" sz="1200">
                  <a:solidFill>
                    <a:srgbClr val="6AA84F"/>
                  </a:solidFill>
                  <a:latin typeface="Mada"/>
                  <a:ea typeface="Mada"/>
                  <a:cs typeface="Mada"/>
                  <a:sym typeface="Mada"/>
                </a:rPr>
                <a:t>available in the synaptic cleft</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This </a:t>
              </a:r>
              <a:r>
                <a:rPr b="1" lang="ar" sz="1200">
                  <a:solidFill>
                    <a:schemeClr val="dk1"/>
                  </a:solidFill>
                  <a:latin typeface="Mada"/>
                  <a:ea typeface="Mada"/>
                  <a:cs typeface="Mada"/>
                  <a:sym typeface="Mada"/>
                </a:rPr>
                <a:t>breakdown of ACh </a:t>
              </a:r>
              <a:r>
                <a:rPr lang="ar" sz="1200">
                  <a:solidFill>
                    <a:schemeClr val="dk1"/>
                  </a:solidFill>
                  <a:latin typeface="Mada"/>
                  <a:ea typeface="Mada"/>
                  <a:cs typeface="Mada"/>
                  <a:sym typeface="Mada"/>
                </a:rPr>
                <a:t>occurs within the synaptic cleft.</a:t>
              </a:r>
              <a:endParaRPr sz="1200">
                <a:latin typeface="Alegreya"/>
                <a:ea typeface="Alegreya"/>
                <a:cs typeface="Alegreya"/>
                <a:sym typeface="Alegreya"/>
              </a:endParaRPr>
            </a:p>
          </p:txBody>
        </p:sp>
        <p:grpSp>
          <p:nvGrpSpPr>
            <p:cNvPr id="182" name="Google Shape;182;p29"/>
            <p:cNvGrpSpPr/>
            <p:nvPr/>
          </p:nvGrpSpPr>
          <p:grpSpPr>
            <a:xfrm>
              <a:off x="292210" y="4847158"/>
              <a:ext cx="6975600" cy="647721"/>
              <a:chOff x="292210" y="4847158"/>
              <a:chExt cx="6975600" cy="647721"/>
            </a:xfrm>
          </p:grpSpPr>
          <p:cxnSp>
            <p:nvCxnSpPr>
              <p:cNvPr id="183" name="Google Shape;183;p29"/>
              <p:cNvCxnSpPr/>
              <p:nvPr/>
            </p:nvCxnSpPr>
            <p:spPr>
              <a:xfrm>
                <a:off x="292210" y="5190741"/>
                <a:ext cx="6975600" cy="0"/>
              </a:xfrm>
              <a:prstGeom prst="straightConnector1">
                <a:avLst/>
              </a:prstGeom>
              <a:noFill/>
              <a:ln cap="flat" cmpd="sng" w="25400">
                <a:solidFill>
                  <a:srgbClr val="576868"/>
                </a:solidFill>
                <a:prstDash val="dot"/>
                <a:round/>
                <a:headEnd len="med" w="med" type="oval"/>
                <a:tailEnd len="med" w="med" type="oval"/>
              </a:ln>
            </p:spPr>
          </p:cxnSp>
          <p:sp>
            <p:nvSpPr>
              <p:cNvPr id="184" name="Google Shape;184;p29"/>
              <p:cNvSpPr/>
              <p:nvPr/>
            </p:nvSpPr>
            <p:spPr>
              <a:xfrm>
                <a:off x="5825969" y="4847158"/>
                <a:ext cx="866100" cy="647700"/>
              </a:xfrm>
              <a:prstGeom prst="diamond">
                <a:avLst/>
              </a:prstGeom>
              <a:solidFill>
                <a:srgbClr val="FFFFFF"/>
              </a:solidFill>
              <a:ln cap="flat" cmpd="sng" w="38100">
                <a:solidFill>
                  <a:srgbClr val="EAD1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5" name="Google Shape;185;p29"/>
              <p:cNvSpPr/>
              <p:nvPr/>
            </p:nvSpPr>
            <p:spPr>
              <a:xfrm>
                <a:off x="5898098" y="4901109"/>
                <a:ext cx="722100" cy="540000"/>
              </a:xfrm>
              <a:prstGeom prst="diamond">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6" name="Google Shape;186;p29"/>
              <p:cNvSpPr/>
              <p:nvPr/>
            </p:nvSpPr>
            <p:spPr>
              <a:xfrm>
                <a:off x="871052" y="4847180"/>
                <a:ext cx="866100" cy="647700"/>
              </a:xfrm>
              <a:prstGeom prst="diamond">
                <a:avLst/>
              </a:prstGeom>
              <a:solidFill>
                <a:srgbClr val="FFFFFF"/>
              </a:solidFill>
              <a:ln cap="flat" cmpd="sng" w="38100">
                <a:solidFill>
                  <a:srgbClr val="5439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7" name="Google Shape;187;p29"/>
              <p:cNvSpPr/>
              <p:nvPr/>
            </p:nvSpPr>
            <p:spPr>
              <a:xfrm>
                <a:off x="943182" y="4901130"/>
                <a:ext cx="722100" cy="540000"/>
              </a:xfrm>
              <a:prstGeom prst="diamond">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8" name="Google Shape;188;p29"/>
              <p:cNvSpPr/>
              <p:nvPr/>
            </p:nvSpPr>
            <p:spPr>
              <a:xfrm>
                <a:off x="2518840" y="4847180"/>
                <a:ext cx="866100" cy="647700"/>
              </a:xfrm>
              <a:prstGeom prst="diamond">
                <a:avLst/>
              </a:prstGeom>
              <a:solidFill>
                <a:srgbClr val="FFFFFF"/>
              </a:solidFill>
              <a:ln cap="flat" cmpd="sng" w="38100">
                <a:solidFill>
                  <a:srgbClr val="9867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9" name="Google Shape;189;p29"/>
              <p:cNvSpPr/>
              <p:nvPr/>
            </p:nvSpPr>
            <p:spPr>
              <a:xfrm>
                <a:off x="2590969" y="4901130"/>
                <a:ext cx="722100" cy="540000"/>
              </a:xfrm>
              <a:prstGeom prst="diamond">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90" name="Google Shape;190;p29"/>
              <p:cNvSpPr/>
              <p:nvPr/>
            </p:nvSpPr>
            <p:spPr>
              <a:xfrm>
                <a:off x="4172413" y="4847158"/>
                <a:ext cx="866100" cy="647700"/>
              </a:xfrm>
              <a:prstGeom prst="diamond">
                <a:avLst/>
              </a:prstGeom>
              <a:solidFill>
                <a:srgbClr val="FFFFFF"/>
              </a:solidFill>
              <a:ln cap="flat" cmpd="sng" w="38100">
                <a:solidFill>
                  <a:srgbClr val="C6AC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91" name="Google Shape;191;p29"/>
              <p:cNvSpPr/>
              <p:nvPr/>
            </p:nvSpPr>
            <p:spPr>
              <a:xfrm>
                <a:off x="4244542" y="4901109"/>
                <a:ext cx="722100" cy="540000"/>
              </a:xfrm>
              <a:prstGeom prst="diamond">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pic>
        <p:nvPicPr>
          <p:cNvPr id="192" name="Google Shape;192;p29"/>
          <p:cNvPicPr preferRelativeResize="0"/>
          <p:nvPr/>
        </p:nvPicPr>
        <p:blipFill>
          <a:blip r:embed="rId4">
            <a:alphaModFix/>
          </a:blip>
          <a:stretch>
            <a:fillRect/>
          </a:stretch>
        </p:blipFill>
        <p:spPr>
          <a:xfrm>
            <a:off x="5145525" y="8331675"/>
            <a:ext cx="1960875" cy="2106575"/>
          </a:xfrm>
          <a:prstGeom prst="rect">
            <a:avLst/>
          </a:prstGeom>
          <a:noFill/>
          <a:ln>
            <a:noFill/>
          </a:ln>
        </p:spPr>
      </p:pic>
      <p:pic>
        <p:nvPicPr>
          <p:cNvPr id="193" name="Google Shape;193;p29"/>
          <p:cNvPicPr preferRelativeResize="0"/>
          <p:nvPr/>
        </p:nvPicPr>
        <p:blipFill>
          <a:blip r:embed="rId5">
            <a:alphaModFix/>
          </a:blip>
          <a:stretch>
            <a:fillRect/>
          </a:stretch>
        </p:blipFill>
        <p:spPr>
          <a:xfrm>
            <a:off x="748000" y="9019600"/>
            <a:ext cx="2214648" cy="16517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47"/>
          <p:cNvSpPr txBox="1"/>
          <p:nvPr/>
        </p:nvSpPr>
        <p:spPr>
          <a:xfrm>
            <a:off x="8172579" y="4351345"/>
            <a:ext cx="7012500" cy="72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Proxima Nova"/>
                <a:ea typeface="Proxima Nova"/>
                <a:cs typeface="Proxima Nova"/>
                <a:sym typeface="Proxima Nova"/>
              </a:rPr>
              <a:t>Q1: Answer: A</a:t>
            </a:r>
            <a:endParaRPr b="1" sz="1000">
              <a:latin typeface="Proxima Nova"/>
              <a:ea typeface="Proxima Nova"/>
              <a:cs typeface="Proxima Nova"/>
              <a:sym typeface="Proxima Nova"/>
            </a:endParaRPr>
          </a:p>
          <a:p>
            <a:pPr indent="0" lvl="0" marL="0" rtl="0" algn="l">
              <a:spcBef>
                <a:spcPts val="0"/>
              </a:spcBef>
              <a:spcAft>
                <a:spcPts val="0"/>
              </a:spcAft>
              <a:buNone/>
            </a:pPr>
            <a:r>
              <a:rPr lang="ar" sz="1000">
                <a:latin typeface="Proxima Nova"/>
                <a:ea typeface="Proxima Nova"/>
                <a:cs typeface="Proxima Nova"/>
                <a:sym typeface="Proxima Nova"/>
              </a:rPr>
              <a:t>the patient has mild generalized myasthenia gravis with predominantly ocular symptoms. The disease has a slow course and is not disabling. In this context, treatment with pyridostigmine can be suﬃcient to control patient’s symptoms and should be tried ﬁrst. Immunosuppressive therapy (prednisone and azathioprine) and plasmapheresis should be considered if the disease worsens. #ymectomy is not indicated because the patient has late-onset nonthymomatous disease. Fluoxetine blocks AChR channels; it is contraindicated in myasthenia gravis, and its use is limited to the treatment of the slow-channel myasthenic syndrome.</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Q2: D</a:t>
            </a:r>
            <a:endParaRPr sz="1000">
              <a:latin typeface="Proxima Nova"/>
              <a:ea typeface="Proxima Nova"/>
              <a:cs typeface="Proxima Nova"/>
              <a:sym typeface="Proxima Nova"/>
            </a:endParaRPr>
          </a:p>
          <a:p>
            <a:pPr indent="0" lvl="0" marL="0" rtl="0" algn="l">
              <a:spcBef>
                <a:spcPts val="0"/>
              </a:spcBef>
              <a:spcAft>
                <a:spcPts val="0"/>
              </a:spcAft>
              <a:buNone/>
            </a:pPr>
            <a:r>
              <a:rPr lang="ar" sz="1000">
                <a:latin typeface="Proxima Nova"/>
                <a:ea typeface="Proxima Nova"/>
                <a:cs typeface="Proxima Nova"/>
                <a:sym typeface="Proxima Nova"/>
              </a:rPr>
              <a:t>Disease of the muscle and neuromuscular junction can be similar. Both generally tend to affect proximal muscles (A). Cranially, this may result in ptosis and ophthalmoplegia (C) as well as bulbar symptoms (E) such as dysphagia and hypophonia. In both cases, reflexes (B) and muscle bulk tend to be preserved or, if severe and longstanding, reduced. A key clinical feature that differentiates myopathies and MG is fatigability (D). As patients with myasthenia use their muscles, they exhaust the supply of acetylcholine, resulting in increasing weakness. This can be elicited by asking the patient to repeatedly abduct and adduct one arm and compare it to the other arm that has remained at rest. Alternatively, you can ask the patient to count to 100 and their voice will fatigue, or ask them to do squats or test neck flexion.</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Q3: E</a:t>
            </a:r>
            <a:r>
              <a:rPr lang="ar" sz="1000">
                <a:latin typeface="Proxima Nova"/>
                <a:ea typeface="Proxima Nova"/>
                <a:cs typeface="Proxima Nova"/>
                <a:sym typeface="Proxima Nova"/>
              </a:rPr>
              <a:t> </a:t>
            </a:r>
            <a:endParaRPr sz="1000">
              <a:latin typeface="Proxima Nova"/>
              <a:ea typeface="Proxima Nova"/>
              <a:cs typeface="Proxima Nova"/>
              <a:sym typeface="Proxima Nova"/>
            </a:endParaRPr>
          </a:p>
          <a:p>
            <a:pPr indent="0" lvl="0" marL="0" rtl="0" algn="l">
              <a:spcBef>
                <a:spcPts val="0"/>
              </a:spcBef>
              <a:spcAft>
                <a:spcPts val="0"/>
              </a:spcAft>
              <a:buNone/>
            </a:pPr>
            <a:r>
              <a:rPr lang="ar" sz="1000">
                <a:latin typeface="Proxima Nova"/>
                <a:ea typeface="Proxima Nova"/>
                <a:cs typeface="Proxima Nova"/>
                <a:sym typeface="Proxima Nova"/>
              </a:rPr>
              <a:t>In contrast to MG, patients with Lambert–Eaton myasthenic syndrome (LEMS) experience increased strength upon repetition. LEMS is a rare disease caused by autoantibodies against the voltage-gated calcium channels on the presynaptic motor nerve terminal. It is a paraneoplastic disorder, most often associated with small-cell lung cancer (E), although a variety of underlying malignancies may be the culprit. LEMS may be difficult to differentiate from MG clinically, an EMG is key for diagnosis as well as testing for autoantibodies and searching for underlying malignancy. MG is associated with other autoimmune disease such as thyrotoxicosis (A), haemolytic and pernicious anaemia, connective tissue disease, as well as thymomas, which is why a thymectomy is often performed. Neither MG nor LEMS are directly associated with petic ulcer, diabetes or stroke (B, C, D).</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Q4: B</a:t>
            </a:r>
            <a:endParaRPr sz="1000">
              <a:latin typeface="Proxima Nova"/>
              <a:ea typeface="Proxima Nova"/>
              <a:cs typeface="Proxima Nova"/>
              <a:sym typeface="Proxima Nova"/>
            </a:endParaRPr>
          </a:p>
          <a:p>
            <a:pPr indent="0" lvl="0" marL="0" rtl="0" algn="l">
              <a:spcBef>
                <a:spcPts val="0"/>
              </a:spcBef>
              <a:spcAft>
                <a:spcPts val="0"/>
              </a:spcAft>
              <a:buNone/>
            </a:pPr>
            <a:r>
              <a:rPr lang="ar" sz="1000">
                <a:latin typeface="Proxima Nova"/>
                <a:ea typeface="Proxima Nova"/>
                <a:cs typeface="Proxima Nova"/>
                <a:sym typeface="Proxima Nova"/>
              </a:rPr>
              <a:t>thymectomy is indicated and should be performed as soon as possible because of the presence of a thymoma.the  patient has severe and poorly controlled symptoms. In this situation, surgery should be deferred until the myasthenia gravis improves. Plasmapheresis (or immunoglobulin infusion) provides a rapid onset of improvement, which is, however, shortlived unless immunosuppressive treatment is added. Prednisone is the ﬁrstchoice immunosuppressant because of its short-latency eﬀect; the association of plasmapheresis (or immunoglobulin infusion) can enhance the therapeutic eﬀect and minimize the temporary exacerbation that can occur at the start of prednisone administration. Because of its long-latency eﬀect, azathioprine is not the ﬁrst option in this case. Rituximab is reserved for refractory disease.</a:t>
            </a:r>
            <a:endParaRPr sz="1000">
              <a:latin typeface="Proxima Nova"/>
              <a:ea typeface="Proxima Nova"/>
              <a:cs typeface="Proxima Nova"/>
              <a:sym typeface="Proxima Nova"/>
            </a:endParaRPr>
          </a:p>
        </p:txBody>
      </p:sp>
      <p:grpSp>
        <p:nvGrpSpPr>
          <p:cNvPr id="676" name="Google Shape;676;p47"/>
          <p:cNvGrpSpPr/>
          <p:nvPr/>
        </p:nvGrpSpPr>
        <p:grpSpPr>
          <a:xfrm>
            <a:off x="5686775" y="10392850"/>
            <a:ext cx="1411200" cy="209400"/>
            <a:chOff x="5686775" y="10392850"/>
            <a:chExt cx="1411200" cy="209400"/>
          </a:xfrm>
        </p:grpSpPr>
        <p:sp>
          <p:nvSpPr>
            <p:cNvPr id="677" name="Google Shape;677;p47">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678" name="Google Shape;678;p47"/>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9" name="Google Shape;679;p47"/>
            <p:cNvPicPr preferRelativeResize="0"/>
            <p:nvPr/>
          </p:nvPicPr>
          <p:blipFill>
            <a:blip r:embed="rId4">
              <a:alphaModFix/>
            </a:blip>
            <a:stretch>
              <a:fillRect/>
            </a:stretch>
          </p:blipFill>
          <p:spPr>
            <a:xfrm>
              <a:off x="5755003" y="10430983"/>
              <a:ext cx="108516" cy="133125"/>
            </a:xfrm>
            <a:prstGeom prst="rect">
              <a:avLst/>
            </a:prstGeom>
            <a:noFill/>
            <a:ln>
              <a:noFill/>
            </a:ln>
          </p:spPr>
        </p:pic>
      </p:grpSp>
      <p:sp>
        <p:nvSpPr>
          <p:cNvPr id="680" name="Google Shape;680;p47"/>
          <p:cNvSpPr txBox="1"/>
          <p:nvPr/>
        </p:nvSpPr>
        <p:spPr>
          <a:xfrm>
            <a:off x="7764500" y="1463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681" name="Google Shape;681;p47"/>
          <p:cNvSpPr txBox="1"/>
          <p:nvPr/>
        </p:nvSpPr>
        <p:spPr>
          <a:xfrm>
            <a:off x="7764500" y="1748375"/>
            <a:ext cx="8520600" cy="23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1: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2: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3: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4: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5: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sp>
        <p:nvSpPr>
          <p:cNvPr id="682" name="Google Shape;682;p47"/>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Q1:A </a:t>
            </a:r>
            <a:r>
              <a:rPr lang="ar" sz="1200">
                <a:solidFill>
                  <a:srgbClr val="FFFFFF"/>
                </a:solidFill>
                <a:latin typeface="Cabin"/>
                <a:ea typeface="Cabin"/>
                <a:cs typeface="Cabin"/>
                <a:sym typeface="Cabin"/>
              </a:rPr>
              <a:t>| Q2:D </a:t>
            </a:r>
            <a:r>
              <a:rPr lang="ar" sz="1200">
                <a:solidFill>
                  <a:srgbClr val="FFFFFF"/>
                </a:solidFill>
                <a:latin typeface="Cabin"/>
                <a:ea typeface="Cabin"/>
                <a:cs typeface="Cabin"/>
                <a:sym typeface="Cabin"/>
              </a:rPr>
              <a:t>| Q3:E | Q4:B</a:t>
            </a:r>
            <a:endParaRPr sz="1200">
              <a:solidFill>
                <a:srgbClr val="FFFFFF"/>
              </a:solidFill>
              <a:latin typeface="Cabin"/>
              <a:ea typeface="Cabin"/>
              <a:cs typeface="Cabin"/>
              <a:sym typeface="Cabin"/>
            </a:endParaRPr>
          </a:p>
        </p:txBody>
      </p:sp>
      <p:sp>
        <p:nvSpPr>
          <p:cNvPr id="683" name="Google Shape;683;p47"/>
          <p:cNvSpPr txBox="1"/>
          <p:nvPr/>
        </p:nvSpPr>
        <p:spPr>
          <a:xfrm>
            <a:off x="156200" y="762625"/>
            <a:ext cx="7255800" cy="92550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200">
                <a:solidFill>
                  <a:srgbClr val="986782"/>
                </a:solidFill>
                <a:latin typeface="Mada"/>
                <a:ea typeface="Mada"/>
                <a:cs typeface="Mada"/>
                <a:sym typeface="Mada"/>
              </a:rPr>
              <a:t>Q1: </a:t>
            </a:r>
            <a:r>
              <a:rPr b="1" lang="ar" sz="1200">
                <a:solidFill>
                  <a:srgbClr val="986782"/>
                </a:solidFill>
                <a:latin typeface="Mada"/>
                <a:ea typeface="Mada"/>
                <a:cs typeface="Mada"/>
                <a:sym typeface="Mada"/>
              </a:rPr>
              <a:t>A 70-year-old woman presents with asymmetrical ptosis, which is more pronounced on her right eye, and intermittent diplopia. Her symptoms ﬂuctuate daily, and they improve with rest but worsen in the evening. Her symptoms have been present for more than 1 year, with periods of spontaneous remission. On the whole, the symptoms do not interfere with her daily activities. On clinical examination, mild fatigability of neck extensors and arm proximal muscles is also evident. Myasthenia gravis is diagnosed by detecting anti-AChR antibodies, increased jitter on SF-EMG, and a positive response to neostigmine. Thoracic computed tomography scan is negative. The patient also has diabetes controlled by diet. Which of the following is the correct recommendation as ﬁrst treatment in this patient?</a:t>
            </a:r>
            <a:endParaRPr b="1" sz="1200">
              <a:solidFill>
                <a:srgbClr val="986782"/>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A. Pyridostigmine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B. Prednisone and azathioprine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C. Thymectomy</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D. Plasmapheresis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86782"/>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rgbClr val="986782"/>
                </a:solidFill>
                <a:latin typeface="Mada"/>
                <a:ea typeface="Mada"/>
                <a:cs typeface="Mada"/>
                <a:sym typeface="Mada"/>
              </a:rPr>
              <a:t>Q2: A 55-year-old woman complains of double vision. She finds that she is more tired than usual and has difficulty climbing stairs, especially when they are very long. She has difficulty getting items off high shelves at work and lately even brushing her hair is a problem. During the consultation, her voice fades away during conversations. Reflexes are present and equal throughout. Which sign or symptom is most indicative of myasthenia gravis?</a:t>
            </a:r>
            <a:endParaRPr b="1" sz="1200">
              <a:solidFill>
                <a:srgbClr val="986782"/>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A. Proximal weakness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B. Normal reflexes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C. Diplopia</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D. Fatigability</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E. Bulbar symptoms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86782"/>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rgbClr val="986782"/>
                </a:solidFill>
                <a:latin typeface="Mada"/>
                <a:ea typeface="Mada"/>
                <a:cs typeface="Mada"/>
                <a:sym typeface="Mada"/>
              </a:rPr>
              <a:t>Q3: A 55-year-old woman complains of double vision. She finds that she is tired all the time and has difficulty climbing stairs. She has difficulty getting items off high shelves at work. Reflexes are absent but elicited after exercise. Shoulder abduction is initially 4−5 but on repeated testing is 4 +/5. What pathology is associated with this female’s diagnosis?</a:t>
            </a:r>
            <a:endParaRPr b="1" sz="1200">
              <a:solidFill>
                <a:srgbClr val="986782"/>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A. Thyrotoxicosis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B. Peptic ulcer</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C. Diabetes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D. Stroke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E. Lung cancer</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rgbClr val="986782"/>
                </a:solidFill>
                <a:latin typeface="Mada"/>
                <a:ea typeface="Mada"/>
                <a:cs typeface="Mada"/>
                <a:sym typeface="Mada"/>
              </a:rPr>
              <a:t>Q4: </a:t>
            </a:r>
            <a:r>
              <a:rPr b="1" lang="ar" sz="1200">
                <a:solidFill>
                  <a:srgbClr val="986782"/>
                </a:solidFill>
                <a:latin typeface="Mada"/>
                <a:ea typeface="Mada"/>
                <a:cs typeface="Mada"/>
                <a:sym typeface="Mada"/>
              </a:rPr>
              <a:t>A 54-year-old man has been recently diagnosed with anti-AChR-positive myasthenia gravis. The disease has had an acute onset and rapid progression, leading in few weeks to severe generalized weakness with marked bulbar symptoms, including dysphagia, dysarthria, neck weakness, and impaired respiratory function. A thymoma is detected on thoracic computed tomography scan. Symptoms are not satisfactorily relieved by fulldose pyridostigmine treatment. Which of the following should be considered as ﬁrst therapeutic option in this case?</a:t>
            </a:r>
            <a:endParaRPr b="1" sz="1200">
              <a:solidFill>
                <a:srgbClr val="986782"/>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A- </a:t>
            </a:r>
            <a:r>
              <a:rPr lang="ar" sz="1200">
                <a:latin typeface="Mada"/>
                <a:ea typeface="Mada"/>
                <a:cs typeface="Mada"/>
                <a:sym typeface="Mada"/>
              </a:rPr>
              <a:t>. Immediate thymectomy</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B. Plasmapheresis (or immunoglobulin infusion) and prednisone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C. Plasmapheresis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D. Azathioprine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E. Rituximab</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8"/>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89" name="Google Shape;689;p48"/>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690" name="Google Shape;690;p48"/>
          <p:cNvGrpSpPr/>
          <p:nvPr/>
        </p:nvGrpSpPr>
        <p:grpSpPr>
          <a:xfrm>
            <a:off x="6209422" y="4496566"/>
            <a:ext cx="293559" cy="273484"/>
            <a:chOff x="4786297" y="2980907"/>
            <a:chExt cx="189564" cy="189564"/>
          </a:xfrm>
        </p:grpSpPr>
        <p:sp>
          <p:nvSpPr>
            <p:cNvPr id="691" name="Google Shape;691;p48"/>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92" name="Google Shape;692;p48"/>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93" name="Google Shape;693;p48"/>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694" name="Google Shape;694;p48"/>
          <p:cNvGrpSpPr/>
          <p:nvPr/>
        </p:nvGrpSpPr>
        <p:grpSpPr>
          <a:xfrm>
            <a:off x="6704840" y="2552164"/>
            <a:ext cx="322057" cy="273505"/>
            <a:chOff x="5099945" y="1562040"/>
            <a:chExt cx="215986" cy="196894"/>
          </a:xfrm>
        </p:grpSpPr>
        <p:sp>
          <p:nvSpPr>
            <p:cNvPr id="695" name="Google Shape;695;p48"/>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96" name="Google Shape;696;p48"/>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97" name="Google Shape;697;p48"/>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698" name="Google Shape;698;p48"/>
          <p:cNvGrpSpPr/>
          <p:nvPr/>
        </p:nvGrpSpPr>
        <p:grpSpPr>
          <a:xfrm>
            <a:off x="5488874" y="5203886"/>
            <a:ext cx="458751" cy="192781"/>
            <a:chOff x="5427392" y="3652956"/>
            <a:chExt cx="296236" cy="133625"/>
          </a:xfrm>
        </p:grpSpPr>
        <p:sp>
          <p:nvSpPr>
            <p:cNvPr id="699" name="Google Shape;699;p4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00" name="Google Shape;700;p4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01" name="Google Shape;701;p4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02" name="Google Shape;702;p48"/>
          <p:cNvGrpSpPr/>
          <p:nvPr/>
        </p:nvGrpSpPr>
        <p:grpSpPr>
          <a:xfrm>
            <a:off x="7172143" y="2638192"/>
            <a:ext cx="270649" cy="241377"/>
            <a:chOff x="7456777" y="1936895"/>
            <a:chExt cx="174770" cy="167309"/>
          </a:xfrm>
        </p:grpSpPr>
        <p:sp>
          <p:nvSpPr>
            <p:cNvPr id="703" name="Google Shape;703;p48"/>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04" name="Google Shape;704;p48"/>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05" name="Google Shape;705;p48"/>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06" name="Google Shape;706;p48"/>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07" name="Google Shape;707;p48"/>
          <p:cNvGrpSpPr/>
          <p:nvPr/>
        </p:nvGrpSpPr>
        <p:grpSpPr>
          <a:xfrm>
            <a:off x="6163360" y="5033579"/>
            <a:ext cx="264946" cy="241240"/>
            <a:chOff x="3923092" y="3421606"/>
            <a:chExt cx="171087" cy="167214"/>
          </a:xfrm>
        </p:grpSpPr>
        <p:sp>
          <p:nvSpPr>
            <p:cNvPr id="708" name="Google Shape;708;p48"/>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09" name="Google Shape;709;p48"/>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0" name="Google Shape;710;p48"/>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1" name="Google Shape;711;p48"/>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12" name="Google Shape;712;p48"/>
          <p:cNvGrpSpPr/>
          <p:nvPr/>
        </p:nvGrpSpPr>
        <p:grpSpPr>
          <a:xfrm>
            <a:off x="5778511" y="4598858"/>
            <a:ext cx="119616" cy="295152"/>
            <a:chOff x="6689991" y="3974566"/>
            <a:chExt cx="77242" cy="204583"/>
          </a:xfrm>
        </p:grpSpPr>
        <p:sp>
          <p:nvSpPr>
            <p:cNvPr id="713" name="Google Shape;713;p48"/>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4" name="Google Shape;714;p48"/>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5" name="Google Shape;715;p48"/>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6" name="Google Shape;716;p48"/>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17" name="Google Shape;717;p48"/>
          <p:cNvGrpSpPr/>
          <p:nvPr/>
        </p:nvGrpSpPr>
        <p:grpSpPr>
          <a:xfrm>
            <a:off x="5172773" y="5101445"/>
            <a:ext cx="119567" cy="295195"/>
            <a:chOff x="4308549" y="4159596"/>
            <a:chExt cx="77210" cy="204613"/>
          </a:xfrm>
        </p:grpSpPr>
        <p:sp>
          <p:nvSpPr>
            <p:cNvPr id="718" name="Google Shape;718;p48"/>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9" name="Google Shape;719;p48"/>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0" name="Google Shape;720;p48"/>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1" name="Google Shape;721;p48"/>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22" name="Google Shape;722;p48"/>
          <p:cNvGrpSpPr/>
          <p:nvPr/>
        </p:nvGrpSpPr>
        <p:grpSpPr>
          <a:xfrm>
            <a:off x="6605204" y="3485273"/>
            <a:ext cx="264691" cy="232289"/>
            <a:chOff x="4366946" y="1834186"/>
            <a:chExt cx="177537" cy="173778"/>
          </a:xfrm>
        </p:grpSpPr>
        <p:sp>
          <p:nvSpPr>
            <p:cNvPr id="723" name="Google Shape;723;p48"/>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4" name="Google Shape;724;p48"/>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5" name="Google Shape;725;p48"/>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6" name="Google Shape;726;p48"/>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27" name="Google Shape;727;p48"/>
          <p:cNvGrpSpPr/>
          <p:nvPr/>
        </p:nvGrpSpPr>
        <p:grpSpPr>
          <a:xfrm>
            <a:off x="6667556" y="4914767"/>
            <a:ext cx="270649" cy="241379"/>
            <a:chOff x="7373945" y="2491538"/>
            <a:chExt cx="174770" cy="167311"/>
          </a:xfrm>
        </p:grpSpPr>
        <p:sp>
          <p:nvSpPr>
            <p:cNvPr id="728" name="Google Shape;728;p48"/>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9" name="Google Shape;729;p48"/>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0" name="Google Shape;730;p48"/>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1" name="Google Shape;731;p48"/>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32" name="Google Shape;732;p48"/>
          <p:cNvGrpSpPr/>
          <p:nvPr/>
        </p:nvGrpSpPr>
        <p:grpSpPr>
          <a:xfrm>
            <a:off x="7081749" y="3128196"/>
            <a:ext cx="119616" cy="295152"/>
            <a:chOff x="7089311" y="1211098"/>
            <a:chExt cx="77242" cy="204583"/>
          </a:xfrm>
        </p:grpSpPr>
        <p:sp>
          <p:nvSpPr>
            <p:cNvPr id="733" name="Google Shape;733;p48"/>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4" name="Google Shape;734;p48"/>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5" name="Google Shape;735;p48"/>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6" name="Google Shape;736;p48"/>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37" name="Google Shape;737;p48"/>
          <p:cNvGrpSpPr/>
          <p:nvPr/>
        </p:nvGrpSpPr>
        <p:grpSpPr>
          <a:xfrm>
            <a:off x="6365407" y="3811305"/>
            <a:ext cx="1077922" cy="1072348"/>
            <a:chOff x="4332233" y="3324392"/>
            <a:chExt cx="1191206" cy="1180090"/>
          </a:xfrm>
        </p:grpSpPr>
        <p:sp>
          <p:nvSpPr>
            <p:cNvPr id="738" name="Google Shape;738;p48"/>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9" name="Google Shape;739;p48"/>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0" name="Google Shape;740;p48"/>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1" name="Google Shape;741;p48"/>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2" name="Google Shape;742;p48"/>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3" name="Google Shape;743;p48"/>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4" name="Google Shape;744;p48"/>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5" name="Google Shape;745;p48"/>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6" name="Google Shape;746;p48"/>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7" name="Google Shape;747;p48"/>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8" name="Google Shape;748;p48"/>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9" name="Google Shape;749;p48"/>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0" name="Google Shape;750;p48"/>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1" name="Google Shape;751;p48"/>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2" name="Google Shape;752;p48"/>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3" name="Google Shape;753;p48"/>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4" name="Google Shape;754;p48"/>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5" name="Google Shape;755;p48"/>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6" name="Google Shape;756;p48"/>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7" name="Google Shape;757;p48"/>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8" name="Google Shape;758;p48"/>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9" name="Google Shape;759;p48"/>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0" name="Google Shape;760;p48"/>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761" name="Google Shape;761;p48"/>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2" name="Google Shape;762;p48"/>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3" name="Google Shape;763;p48"/>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64" name="Google Shape;764;p48"/>
          <p:cNvGrpSpPr/>
          <p:nvPr/>
        </p:nvGrpSpPr>
        <p:grpSpPr>
          <a:xfrm>
            <a:off x="6975080" y="3754525"/>
            <a:ext cx="458751" cy="192781"/>
            <a:chOff x="5427392" y="3652956"/>
            <a:chExt cx="296236" cy="133625"/>
          </a:xfrm>
        </p:grpSpPr>
        <p:sp>
          <p:nvSpPr>
            <p:cNvPr id="765" name="Google Shape;765;p4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6" name="Google Shape;766;p4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7" name="Google Shape;767;p4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768" name="Google Shape;768;p48"/>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769" name="Google Shape;769;p48"/>
          <p:cNvGrpSpPr/>
          <p:nvPr/>
        </p:nvGrpSpPr>
        <p:grpSpPr>
          <a:xfrm>
            <a:off x="795950" y="1012050"/>
            <a:ext cx="6516287" cy="2796468"/>
            <a:chOff x="799041" y="1280613"/>
            <a:chExt cx="6541800" cy="2428966"/>
          </a:xfrm>
        </p:grpSpPr>
        <p:sp>
          <p:nvSpPr>
            <p:cNvPr id="770" name="Google Shape;770;p48"/>
            <p:cNvSpPr txBox="1"/>
            <p:nvPr/>
          </p:nvSpPr>
          <p:spPr>
            <a:xfrm>
              <a:off x="799041" y="1280613"/>
              <a:ext cx="6541800" cy="901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771" name="Google Shape;771;p48"/>
            <p:cNvSpPr txBox="1"/>
            <p:nvPr/>
          </p:nvSpPr>
          <p:spPr>
            <a:xfrm>
              <a:off x="1518915" y="2374157"/>
              <a:ext cx="5102100" cy="370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Quiz and summary maker:</a:t>
              </a:r>
              <a:endParaRPr sz="2400">
                <a:latin typeface="Pacifico"/>
                <a:ea typeface="Pacifico"/>
                <a:cs typeface="Pacifico"/>
                <a:sym typeface="Pacifico"/>
              </a:endParaRPr>
            </a:p>
          </p:txBody>
        </p:sp>
        <p:sp>
          <p:nvSpPr>
            <p:cNvPr id="772" name="Google Shape;772;p48"/>
            <p:cNvSpPr txBox="1"/>
            <p:nvPr/>
          </p:nvSpPr>
          <p:spPr>
            <a:xfrm>
              <a:off x="2273366" y="2787519"/>
              <a:ext cx="3026100" cy="560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Lama Alassiri</a:t>
              </a:r>
              <a:endParaRPr sz="1800">
                <a:latin typeface="Mada"/>
                <a:ea typeface="Mada"/>
                <a:cs typeface="Mada"/>
                <a:sym typeface="Mada"/>
              </a:endParaRPr>
            </a:p>
          </p:txBody>
        </p:sp>
        <p:sp>
          <p:nvSpPr>
            <p:cNvPr id="773" name="Google Shape;773;p48"/>
            <p:cNvSpPr txBox="1"/>
            <p:nvPr/>
          </p:nvSpPr>
          <p:spPr>
            <a:xfrm>
              <a:off x="1518924" y="3183679"/>
              <a:ext cx="5102100" cy="5259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grpSp>
      <p:grpSp>
        <p:nvGrpSpPr>
          <p:cNvPr id="774" name="Google Shape;774;p48"/>
          <p:cNvGrpSpPr/>
          <p:nvPr/>
        </p:nvGrpSpPr>
        <p:grpSpPr>
          <a:xfrm>
            <a:off x="-1679310" y="5750031"/>
            <a:ext cx="10343669" cy="4602603"/>
            <a:chOff x="-1557559" y="5606217"/>
            <a:chExt cx="10384167" cy="4605366"/>
          </a:xfrm>
        </p:grpSpPr>
        <p:sp>
          <p:nvSpPr>
            <p:cNvPr id="775" name="Google Shape;775;p48"/>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76" name="Google Shape;776;p48"/>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77" name="Google Shape;777;p48"/>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78" name="Google Shape;778;p48"/>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779" name="Google Shape;779;p48"/>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780" name="Google Shape;780;p48"/>
            <p:cNvGrpSpPr/>
            <p:nvPr/>
          </p:nvGrpSpPr>
          <p:grpSpPr>
            <a:xfrm>
              <a:off x="1656025" y="8761125"/>
              <a:ext cx="4020900" cy="998700"/>
              <a:chOff x="1656025" y="8761125"/>
              <a:chExt cx="4020900" cy="998700"/>
            </a:xfrm>
          </p:grpSpPr>
          <p:sp>
            <p:nvSpPr>
              <p:cNvPr id="781" name="Google Shape;781;p48"/>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782" name="Google Shape;782;p48">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783" name="Google Shape;783;p48"/>
          <p:cNvGrpSpPr/>
          <p:nvPr/>
        </p:nvGrpSpPr>
        <p:grpSpPr>
          <a:xfrm>
            <a:off x="258081" y="3971276"/>
            <a:ext cx="1131856" cy="1357967"/>
            <a:chOff x="876055" y="2338940"/>
            <a:chExt cx="862498" cy="998652"/>
          </a:xfrm>
        </p:grpSpPr>
        <p:grpSp>
          <p:nvGrpSpPr>
            <p:cNvPr id="784" name="Google Shape;784;p48"/>
            <p:cNvGrpSpPr/>
            <p:nvPr/>
          </p:nvGrpSpPr>
          <p:grpSpPr>
            <a:xfrm>
              <a:off x="876055" y="2338940"/>
              <a:ext cx="431131" cy="998652"/>
              <a:chOff x="6094678" y="3600952"/>
              <a:chExt cx="431131" cy="998652"/>
            </a:xfrm>
          </p:grpSpPr>
          <p:sp>
            <p:nvSpPr>
              <p:cNvPr id="785" name="Google Shape;785;p48"/>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8"/>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8"/>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8"/>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8"/>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8"/>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8"/>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8"/>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8"/>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8"/>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8"/>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8"/>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8"/>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8"/>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8"/>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8"/>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8"/>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48"/>
            <p:cNvGrpSpPr/>
            <p:nvPr/>
          </p:nvGrpSpPr>
          <p:grpSpPr>
            <a:xfrm>
              <a:off x="1396606" y="2521080"/>
              <a:ext cx="341947" cy="634395"/>
              <a:chOff x="5257252" y="2296731"/>
              <a:chExt cx="543549" cy="1048934"/>
            </a:xfrm>
          </p:grpSpPr>
          <p:sp>
            <p:nvSpPr>
              <p:cNvPr id="803" name="Google Shape;803;p48"/>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8"/>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8"/>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8"/>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8"/>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8"/>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8"/>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8"/>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8"/>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8"/>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8"/>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8"/>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8"/>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8"/>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8"/>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8"/>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8"/>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8"/>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8"/>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8"/>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8"/>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8"/>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8"/>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8"/>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8"/>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8"/>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8"/>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8"/>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8"/>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8"/>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8"/>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8"/>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8"/>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8"/>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8"/>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8"/>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8"/>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8"/>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8"/>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8"/>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8"/>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8"/>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8"/>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8"/>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8"/>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8"/>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8"/>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8"/>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8"/>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8"/>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8"/>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8"/>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8"/>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8"/>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8"/>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8"/>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8"/>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8"/>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8"/>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8"/>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8"/>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8"/>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8"/>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8"/>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69" name="Google Shape;869;p48"/>
          <p:cNvSpPr txBox="1"/>
          <p:nvPr/>
        </p:nvSpPr>
        <p:spPr>
          <a:xfrm>
            <a:off x="2272800" y="1437574"/>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Amirah Aldakhilallah</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Taif Alotaibi</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Renad Alkanaan</a:t>
            </a:r>
            <a:endParaRPr sz="1800">
              <a:latin typeface="Mada"/>
              <a:ea typeface="Mada"/>
              <a:cs typeface="Mada"/>
              <a:sym typeface="Mada"/>
            </a:endParaRPr>
          </a:p>
        </p:txBody>
      </p:sp>
      <p:sp>
        <p:nvSpPr>
          <p:cNvPr id="870" name="Google Shape;870;p48"/>
          <p:cNvSpPr txBox="1"/>
          <p:nvPr/>
        </p:nvSpPr>
        <p:spPr>
          <a:xfrm>
            <a:off x="2264475" y="3613249"/>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Dana Alhalees</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solidFill>
                  <a:schemeClr val="dk1"/>
                </a:solidFill>
                <a:latin typeface="Mada"/>
                <a:ea typeface="Mada"/>
                <a:cs typeface="Mada"/>
                <a:sym typeface="Mada"/>
              </a:rPr>
              <a:t>Mashal AbaAlkhail</a:t>
            </a:r>
            <a:endParaRPr sz="1800">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cxnSp>
        <p:nvCxnSpPr>
          <p:cNvPr id="198" name="Google Shape;198;p3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99" name="Google Shape;199;p30"/>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00" name="Google Shape;200;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201" name="Google Shape;201;p30"/>
          <p:cNvSpPr txBox="1"/>
          <p:nvPr/>
        </p:nvSpPr>
        <p:spPr>
          <a:xfrm>
            <a:off x="255625" y="891075"/>
            <a:ext cx="71889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According to the mechanism of action or etiology </a:t>
            </a:r>
            <a:endParaRPr b="1" sz="2200">
              <a:highlight>
                <a:schemeClr val="accent5"/>
              </a:highlight>
              <a:latin typeface="Mada"/>
              <a:ea typeface="Mada"/>
              <a:cs typeface="Mada"/>
              <a:sym typeface="Mada"/>
            </a:endParaRPr>
          </a:p>
          <a:p>
            <a:pPr indent="0" lvl="0" marL="0" rtl="0" algn="l">
              <a:spcBef>
                <a:spcPts val="0"/>
              </a:spcBef>
              <a:spcAft>
                <a:spcPts val="0"/>
              </a:spcAft>
              <a:buNone/>
            </a:pPr>
            <a:r>
              <a:t/>
            </a:r>
            <a:endParaRPr b="1" sz="2200">
              <a:highlight>
                <a:schemeClr val="accent5"/>
              </a:highlight>
              <a:latin typeface="Mada"/>
              <a:ea typeface="Mada"/>
              <a:cs typeface="Mada"/>
              <a:sym typeface="Mada"/>
            </a:endParaRPr>
          </a:p>
        </p:txBody>
      </p:sp>
      <p:sp>
        <p:nvSpPr>
          <p:cNvPr id="202" name="Google Shape;202;p30"/>
          <p:cNvSpPr txBox="1"/>
          <p:nvPr/>
        </p:nvSpPr>
        <p:spPr>
          <a:xfrm>
            <a:off x="1347653" y="750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Classification of NMJ disorders </a:t>
            </a:r>
            <a:endParaRPr b="1" sz="2600">
              <a:latin typeface="Mada"/>
              <a:ea typeface="Mada"/>
              <a:cs typeface="Mada"/>
              <a:sym typeface="Mada"/>
            </a:endParaRPr>
          </a:p>
        </p:txBody>
      </p:sp>
      <p:grpSp>
        <p:nvGrpSpPr>
          <p:cNvPr id="203" name="Google Shape;203;p30"/>
          <p:cNvGrpSpPr/>
          <p:nvPr/>
        </p:nvGrpSpPr>
        <p:grpSpPr>
          <a:xfrm>
            <a:off x="197663" y="1454436"/>
            <a:ext cx="2014772" cy="2116074"/>
            <a:chOff x="206885" y="1613786"/>
            <a:chExt cx="2252400" cy="2116074"/>
          </a:xfrm>
        </p:grpSpPr>
        <p:sp>
          <p:nvSpPr>
            <p:cNvPr id="204" name="Google Shape;204;p30"/>
            <p:cNvSpPr/>
            <p:nvPr/>
          </p:nvSpPr>
          <p:spPr>
            <a:xfrm>
              <a:off x="206885" y="1949960"/>
              <a:ext cx="2252400" cy="1779900"/>
            </a:xfrm>
            <a:prstGeom prst="roundRect">
              <a:avLst>
                <a:gd fmla="val 16667" name="adj"/>
              </a:avLst>
            </a:prstGeom>
            <a:noFill/>
            <a:ln cap="flat" cmpd="sng" w="19050">
              <a:solidFill>
                <a:schemeClr val="accent1"/>
              </a:solidFill>
              <a:prstDash val="dash"/>
              <a:round/>
              <a:headEnd len="sm" w="sm" type="none"/>
              <a:tailEnd len="sm" w="sm" type="none"/>
            </a:ln>
          </p:spPr>
          <p:txBody>
            <a:bodyPr anchorCtr="0" anchor="b" bIns="91425" lIns="91425" spcFirstLastPara="1" rIns="91425" wrap="square" tIns="91425">
              <a:noAutofit/>
            </a:bodyPr>
            <a:lstStyle/>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Myasthenia gravis </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Lambert Eaton Syndrome</a:t>
              </a:r>
              <a:endParaRPr b="1" sz="1200">
                <a:solidFill>
                  <a:srgbClr val="CC0000"/>
                </a:solidFill>
                <a:latin typeface="Mada"/>
                <a:ea typeface="Mada"/>
                <a:cs typeface="Mada"/>
                <a:sym typeface="Mada"/>
              </a:endParaRPr>
            </a:p>
            <a:p>
              <a:pPr indent="0" lvl="0" marL="0" rtl="0" algn="ctr">
                <a:lnSpc>
                  <a:spcPct val="115000"/>
                </a:lnSpc>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most common examples</a:t>
              </a:r>
              <a:r>
                <a:rPr lang="ar" sz="1000">
                  <a:solidFill>
                    <a:srgbClr val="666666"/>
                  </a:solidFill>
                  <a:latin typeface="Mada"/>
                  <a:ea typeface="Mada"/>
                  <a:cs typeface="Mada"/>
                  <a:sym typeface="Mada"/>
                </a:rPr>
                <a:t> </a:t>
              </a:r>
              <a:endParaRPr sz="1200">
                <a:latin typeface="Mada"/>
                <a:ea typeface="Mada"/>
                <a:cs typeface="Mada"/>
                <a:sym typeface="Mada"/>
              </a:endParaRPr>
            </a:p>
          </p:txBody>
        </p:sp>
        <p:sp>
          <p:nvSpPr>
            <p:cNvPr id="205" name="Google Shape;205;p30"/>
            <p:cNvSpPr/>
            <p:nvPr/>
          </p:nvSpPr>
          <p:spPr>
            <a:xfrm>
              <a:off x="498689" y="1613786"/>
              <a:ext cx="1638300" cy="6891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Immune mediated </a:t>
              </a:r>
              <a:endParaRPr b="1">
                <a:solidFill>
                  <a:srgbClr val="FFFFFF"/>
                </a:solidFill>
                <a:latin typeface="Mada"/>
                <a:ea typeface="Mada"/>
                <a:cs typeface="Mada"/>
                <a:sym typeface="Mada"/>
              </a:endParaRPr>
            </a:p>
          </p:txBody>
        </p:sp>
      </p:grpSp>
      <p:sp>
        <p:nvSpPr>
          <p:cNvPr id="206" name="Google Shape;206;p30"/>
          <p:cNvSpPr/>
          <p:nvPr/>
        </p:nvSpPr>
        <p:spPr>
          <a:xfrm>
            <a:off x="2311763" y="1790613"/>
            <a:ext cx="2807400" cy="1779900"/>
          </a:xfrm>
          <a:prstGeom prst="roundRect">
            <a:avLst>
              <a:gd fmla="val 16667" name="adj"/>
            </a:avLst>
          </a:prstGeom>
          <a:noFill/>
          <a:ln cap="flat" cmpd="sng" w="19050">
            <a:solidFill>
              <a:schemeClr val="accent2"/>
            </a:solidFill>
            <a:prstDash val="dash"/>
            <a:round/>
            <a:headEnd len="sm" w="sm" type="none"/>
            <a:tailEnd len="sm" w="sm" type="none"/>
          </a:ln>
        </p:spPr>
        <p:txBody>
          <a:bodyPr anchorCtr="0" anchor="b"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Mada"/>
              <a:buChar char="●"/>
            </a:pPr>
            <a:r>
              <a:rPr lang="ar" sz="1300">
                <a:latin typeface="Mada"/>
                <a:ea typeface="Mada"/>
                <a:cs typeface="Mada"/>
                <a:sym typeface="Mada"/>
              </a:rPr>
              <a:t>Snake venom poisoning </a:t>
            </a:r>
            <a:endParaRPr sz="1300">
              <a:latin typeface="Mada"/>
              <a:ea typeface="Mada"/>
              <a:cs typeface="Mada"/>
              <a:sym typeface="Mada"/>
            </a:endParaRPr>
          </a:p>
          <a:p>
            <a:pPr indent="-311150" lvl="0" marL="457200" rtl="0" algn="l">
              <a:lnSpc>
                <a:spcPct val="115000"/>
              </a:lnSpc>
              <a:spcBef>
                <a:spcPts val="0"/>
              </a:spcBef>
              <a:spcAft>
                <a:spcPts val="0"/>
              </a:spcAft>
              <a:buClr>
                <a:srgbClr val="000000"/>
              </a:buClr>
              <a:buSzPts val="1300"/>
              <a:buFont typeface="Mada"/>
              <a:buChar char="●"/>
            </a:pPr>
            <a:r>
              <a:rPr lang="ar" sz="1300">
                <a:latin typeface="Mada"/>
                <a:ea typeface="Mada"/>
                <a:cs typeface="Mada"/>
                <a:sym typeface="Mada"/>
              </a:rPr>
              <a:t>Botulism </a:t>
            </a:r>
            <a:endParaRPr sz="1300">
              <a:latin typeface="Mada"/>
              <a:ea typeface="Mada"/>
              <a:cs typeface="Mada"/>
              <a:sym typeface="Mada"/>
            </a:endParaRPr>
          </a:p>
          <a:p>
            <a:pPr indent="-311150" lvl="0" marL="457200" rtl="0" algn="l">
              <a:lnSpc>
                <a:spcPct val="115000"/>
              </a:lnSpc>
              <a:spcBef>
                <a:spcPts val="0"/>
              </a:spcBef>
              <a:spcAft>
                <a:spcPts val="0"/>
              </a:spcAft>
              <a:buClr>
                <a:srgbClr val="000000"/>
              </a:buClr>
              <a:buSzPts val="1300"/>
              <a:buFont typeface="Mada"/>
              <a:buChar char="●"/>
            </a:pPr>
            <a:r>
              <a:rPr lang="ar" sz="1300">
                <a:latin typeface="Mada"/>
                <a:ea typeface="Mada"/>
                <a:cs typeface="Mada"/>
                <a:sym typeface="Mada"/>
              </a:rPr>
              <a:t>Arthropod poisoning </a:t>
            </a:r>
            <a:endParaRPr sz="1300">
              <a:latin typeface="Mada"/>
              <a:ea typeface="Mada"/>
              <a:cs typeface="Mada"/>
              <a:sym typeface="Mada"/>
            </a:endParaRPr>
          </a:p>
          <a:p>
            <a:pPr indent="-311150" lvl="0" marL="457200" rtl="0" algn="l">
              <a:lnSpc>
                <a:spcPct val="115000"/>
              </a:lnSpc>
              <a:spcBef>
                <a:spcPts val="0"/>
              </a:spcBef>
              <a:spcAft>
                <a:spcPts val="0"/>
              </a:spcAft>
              <a:buClr>
                <a:srgbClr val="000000"/>
              </a:buClr>
              <a:buSzPts val="1300"/>
              <a:buFont typeface="Mada"/>
              <a:buChar char="●"/>
            </a:pPr>
            <a:r>
              <a:rPr lang="ar" sz="1300">
                <a:latin typeface="Mada"/>
                <a:ea typeface="Mada"/>
                <a:cs typeface="Mada"/>
                <a:sym typeface="Mada"/>
              </a:rPr>
              <a:t>Organophosphates</a:t>
            </a:r>
            <a:endParaRPr sz="1300">
              <a:latin typeface="Mada"/>
              <a:ea typeface="Mada"/>
              <a:cs typeface="Mada"/>
              <a:sym typeface="Mada"/>
            </a:endParaRPr>
          </a:p>
          <a:p>
            <a:pPr indent="-311150" lvl="0" marL="457200" rtl="0" algn="l">
              <a:lnSpc>
                <a:spcPct val="115000"/>
              </a:lnSpc>
              <a:spcBef>
                <a:spcPts val="0"/>
              </a:spcBef>
              <a:spcAft>
                <a:spcPts val="0"/>
              </a:spcAft>
              <a:buClr>
                <a:srgbClr val="000000"/>
              </a:buClr>
              <a:buSzPts val="1300"/>
              <a:buFont typeface="Mada"/>
              <a:buChar char="●"/>
            </a:pPr>
            <a:r>
              <a:rPr lang="ar" sz="1300">
                <a:latin typeface="Mada"/>
                <a:ea typeface="Mada"/>
                <a:cs typeface="Mada"/>
                <a:sym typeface="Mada"/>
              </a:rPr>
              <a:t>Hypermagnesemia</a:t>
            </a:r>
            <a:r>
              <a:rPr lang="ar" sz="1300">
                <a:solidFill>
                  <a:srgbClr val="A64D79"/>
                </a:solidFill>
                <a:latin typeface="Mada"/>
                <a:ea typeface="Mada"/>
                <a:cs typeface="Mada"/>
                <a:sym typeface="Mada"/>
              </a:rPr>
              <a:t>   </a:t>
            </a:r>
            <a:endParaRPr b="1" sz="1200">
              <a:latin typeface="Mada"/>
              <a:ea typeface="Mada"/>
              <a:cs typeface="Mada"/>
              <a:sym typeface="Mada"/>
            </a:endParaRPr>
          </a:p>
        </p:txBody>
      </p:sp>
      <p:sp>
        <p:nvSpPr>
          <p:cNvPr id="207" name="Google Shape;207;p30"/>
          <p:cNvSpPr/>
          <p:nvPr/>
        </p:nvSpPr>
        <p:spPr>
          <a:xfrm>
            <a:off x="2906044" y="1454427"/>
            <a:ext cx="1638300" cy="689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Toxic / Metabolic</a:t>
            </a:r>
            <a:endParaRPr b="1">
              <a:solidFill>
                <a:srgbClr val="FFFFFF"/>
              </a:solidFill>
              <a:latin typeface="Mada"/>
              <a:ea typeface="Mada"/>
              <a:cs typeface="Mada"/>
              <a:sym typeface="Mada"/>
            </a:endParaRPr>
          </a:p>
        </p:txBody>
      </p:sp>
      <p:grpSp>
        <p:nvGrpSpPr>
          <p:cNvPr id="208" name="Google Shape;208;p30"/>
          <p:cNvGrpSpPr/>
          <p:nvPr/>
        </p:nvGrpSpPr>
        <p:grpSpPr>
          <a:xfrm>
            <a:off x="5268262" y="1454436"/>
            <a:ext cx="2014772" cy="2116074"/>
            <a:chOff x="5040032" y="1613766"/>
            <a:chExt cx="2252400" cy="2116074"/>
          </a:xfrm>
        </p:grpSpPr>
        <p:sp>
          <p:nvSpPr>
            <p:cNvPr id="209" name="Google Shape;209;p30"/>
            <p:cNvSpPr/>
            <p:nvPr/>
          </p:nvSpPr>
          <p:spPr>
            <a:xfrm>
              <a:off x="5040032" y="1949939"/>
              <a:ext cx="2252400" cy="1779900"/>
            </a:xfrm>
            <a:prstGeom prst="roundRect">
              <a:avLst>
                <a:gd fmla="val 16667" name="adj"/>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Congenital myasthenic syndrome </a:t>
              </a:r>
              <a:endParaRPr b="1" sz="1200">
                <a:latin typeface="Mada"/>
                <a:ea typeface="Mada"/>
                <a:cs typeface="Mada"/>
                <a:sym typeface="Mada"/>
              </a:endParaRPr>
            </a:p>
          </p:txBody>
        </p:sp>
        <p:sp>
          <p:nvSpPr>
            <p:cNvPr id="210" name="Google Shape;210;p30"/>
            <p:cNvSpPr/>
            <p:nvPr/>
          </p:nvSpPr>
          <p:spPr>
            <a:xfrm>
              <a:off x="5331836" y="1613766"/>
              <a:ext cx="1638300" cy="689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Congenital </a:t>
              </a:r>
              <a:endParaRPr b="1">
                <a:solidFill>
                  <a:srgbClr val="FFFFFF"/>
                </a:solidFill>
                <a:latin typeface="Mada"/>
                <a:ea typeface="Mada"/>
                <a:cs typeface="Mada"/>
                <a:sym typeface="Mada"/>
              </a:endParaRPr>
            </a:p>
          </p:txBody>
        </p:sp>
      </p:grpSp>
      <p:sp>
        <p:nvSpPr>
          <p:cNvPr id="211" name="Google Shape;211;p30"/>
          <p:cNvSpPr txBox="1"/>
          <p:nvPr/>
        </p:nvSpPr>
        <p:spPr>
          <a:xfrm>
            <a:off x="185550" y="3570525"/>
            <a:ext cx="71889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According to the location of the disruption </a:t>
            </a:r>
            <a:endParaRPr b="1" sz="2200">
              <a:highlight>
                <a:schemeClr val="accent5"/>
              </a:highlight>
              <a:latin typeface="Mada"/>
              <a:ea typeface="Mada"/>
              <a:cs typeface="Mada"/>
              <a:sym typeface="Mada"/>
            </a:endParaRPr>
          </a:p>
          <a:p>
            <a:pPr indent="0" lvl="0" marL="0" rtl="0" algn="l">
              <a:spcBef>
                <a:spcPts val="0"/>
              </a:spcBef>
              <a:spcAft>
                <a:spcPts val="0"/>
              </a:spcAft>
              <a:buNone/>
            </a:pPr>
            <a:r>
              <a:t/>
            </a:r>
            <a:endParaRPr b="1" sz="2200">
              <a:highlight>
                <a:schemeClr val="accent5"/>
              </a:highlight>
              <a:latin typeface="Mada"/>
              <a:ea typeface="Mada"/>
              <a:cs typeface="Mada"/>
              <a:sym typeface="Mada"/>
            </a:endParaRPr>
          </a:p>
        </p:txBody>
      </p:sp>
      <p:sp>
        <p:nvSpPr>
          <p:cNvPr id="212" name="Google Shape;212;p30"/>
          <p:cNvSpPr txBox="1"/>
          <p:nvPr/>
        </p:nvSpPr>
        <p:spPr>
          <a:xfrm>
            <a:off x="206863" y="5819438"/>
            <a:ext cx="1450800" cy="54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chemeClr val="accent1"/>
                </a:solidFill>
                <a:latin typeface="Mada"/>
                <a:ea typeface="Mada"/>
                <a:cs typeface="Mada"/>
                <a:sym typeface="Mada"/>
              </a:rPr>
              <a:t>Presynaptic</a:t>
            </a:r>
            <a:endParaRPr b="1" i="0" sz="1800" u="none" cap="none" strike="noStrike">
              <a:solidFill>
                <a:schemeClr val="accent1"/>
              </a:solidFill>
              <a:latin typeface="Mada"/>
              <a:ea typeface="Mada"/>
              <a:cs typeface="Mada"/>
              <a:sym typeface="Mada"/>
            </a:endParaRPr>
          </a:p>
        </p:txBody>
      </p:sp>
      <p:grpSp>
        <p:nvGrpSpPr>
          <p:cNvPr id="213" name="Google Shape;213;p30"/>
          <p:cNvGrpSpPr/>
          <p:nvPr/>
        </p:nvGrpSpPr>
        <p:grpSpPr>
          <a:xfrm>
            <a:off x="1968274" y="4539707"/>
            <a:ext cx="5323821" cy="3147588"/>
            <a:chOff x="2793267" y="4541597"/>
            <a:chExt cx="3126510" cy="810753"/>
          </a:xfrm>
        </p:grpSpPr>
        <p:cxnSp>
          <p:nvCxnSpPr>
            <p:cNvPr id="214" name="Google Shape;214;p30"/>
            <p:cNvCxnSpPr/>
            <p:nvPr/>
          </p:nvCxnSpPr>
          <p:spPr>
            <a:xfrm>
              <a:off x="2801577" y="4541597"/>
              <a:ext cx="3118200"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215" name="Google Shape;215;p30"/>
            <p:cNvCxnSpPr/>
            <p:nvPr/>
          </p:nvCxnSpPr>
          <p:spPr>
            <a:xfrm>
              <a:off x="2793267" y="5352351"/>
              <a:ext cx="3118200" cy="0"/>
            </a:xfrm>
            <a:prstGeom prst="straightConnector1">
              <a:avLst/>
            </a:prstGeom>
            <a:noFill/>
            <a:ln cap="flat" cmpd="sng" w="19050">
              <a:solidFill>
                <a:schemeClr val="accent1"/>
              </a:solidFill>
              <a:prstDash val="solid"/>
              <a:miter lim="800000"/>
              <a:headEnd len="med" w="med" type="oval"/>
              <a:tailEnd len="med" w="med" type="oval"/>
            </a:ln>
          </p:spPr>
        </p:cxnSp>
      </p:grpSp>
      <p:sp>
        <p:nvSpPr>
          <p:cNvPr id="216" name="Google Shape;216;p30"/>
          <p:cNvSpPr txBox="1"/>
          <p:nvPr/>
        </p:nvSpPr>
        <p:spPr>
          <a:xfrm>
            <a:off x="171388" y="7887163"/>
            <a:ext cx="1450800" cy="54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chemeClr val="accent2"/>
                </a:solidFill>
                <a:latin typeface="Mada"/>
                <a:ea typeface="Mada"/>
                <a:cs typeface="Mada"/>
                <a:sym typeface="Mada"/>
              </a:rPr>
              <a:t>Synaptic</a:t>
            </a:r>
            <a:endParaRPr b="1" i="0" sz="1800" u="none" cap="none" strike="noStrike">
              <a:solidFill>
                <a:schemeClr val="accent2"/>
              </a:solidFill>
              <a:latin typeface="Mada"/>
              <a:ea typeface="Mada"/>
              <a:cs typeface="Mada"/>
              <a:sym typeface="Mada"/>
            </a:endParaRPr>
          </a:p>
        </p:txBody>
      </p:sp>
      <p:grpSp>
        <p:nvGrpSpPr>
          <p:cNvPr id="217" name="Google Shape;217;p30"/>
          <p:cNvGrpSpPr/>
          <p:nvPr/>
        </p:nvGrpSpPr>
        <p:grpSpPr>
          <a:xfrm>
            <a:off x="1968274" y="7780394"/>
            <a:ext cx="5309671" cy="812968"/>
            <a:chOff x="2801577" y="4541597"/>
            <a:chExt cx="3118200" cy="209404"/>
          </a:xfrm>
        </p:grpSpPr>
        <p:cxnSp>
          <p:nvCxnSpPr>
            <p:cNvPr id="218" name="Google Shape;218;p30"/>
            <p:cNvCxnSpPr/>
            <p:nvPr/>
          </p:nvCxnSpPr>
          <p:spPr>
            <a:xfrm>
              <a:off x="2801577" y="4541597"/>
              <a:ext cx="3118200" cy="0"/>
            </a:xfrm>
            <a:prstGeom prst="straightConnector1">
              <a:avLst/>
            </a:prstGeom>
            <a:noFill/>
            <a:ln cap="flat" cmpd="sng" w="19050">
              <a:solidFill>
                <a:schemeClr val="accent2"/>
              </a:solidFill>
              <a:prstDash val="solid"/>
              <a:miter lim="800000"/>
              <a:headEnd len="med" w="med" type="oval"/>
              <a:tailEnd len="med" w="med" type="oval"/>
            </a:ln>
          </p:spPr>
        </p:cxnSp>
        <p:cxnSp>
          <p:nvCxnSpPr>
            <p:cNvPr id="219" name="Google Shape;219;p30"/>
            <p:cNvCxnSpPr/>
            <p:nvPr/>
          </p:nvCxnSpPr>
          <p:spPr>
            <a:xfrm>
              <a:off x="2801577" y="4751001"/>
              <a:ext cx="3118200" cy="0"/>
            </a:xfrm>
            <a:prstGeom prst="straightConnector1">
              <a:avLst/>
            </a:prstGeom>
            <a:noFill/>
            <a:ln cap="flat" cmpd="sng" w="19050">
              <a:solidFill>
                <a:schemeClr val="accent2"/>
              </a:solidFill>
              <a:prstDash val="solid"/>
              <a:miter lim="800000"/>
              <a:headEnd len="med" w="med" type="oval"/>
              <a:tailEnd len="med" w="med" type="oval"/>
            </a:ln>
          </p:spPr>
        </p:cxnSp>
      </p:grpSp>
      <p:grpSp>
        <p:nvGrpSpPr>
          <p:cNvPr id="220" name="Google Shape;220;p30"/>
          <p:cNvGrpSpPr/>
          <p:nvPr/>
        </p:nvGrpSpPr>
        <p:grpSpPr>
          <a:xfrm>
            <a:off x="1590419" y="5802966"/>
            <a:ext cx="428019" cy="621154"/>
            <a:chOff x="4136752" y="1733232"/>
            <a:chExt cx="723738" cy="1422708"/>
          </a:xfrm>
        </p:grpSpPr>
        <p:sp>
          <p:nvSpPr>
            <p:cNvPr id="221" name="Google Shape;221;p30"/>
            <p:cNvSpPr/>
            <p:nvPr/>
          </p:nvSpPr>
          <p:spPr>
            <a:xfrm>
              <a:off x="4149190" y="1733232"/>
              <a:ext cx="711300" cy="1422600"/>
            </a:xfrm>
            <a:prstGeom prst="chevron">
              <a:avLst>
                <a:gd fmla="val 52989"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000000"/>
                </a:solidFill>
                <a:latin typeface="Mada"/>
                <a:ea typeface="Mada"/>
                <a:cs typeface="Mada"/>
                <a:sym typeface="Mada"/>
              </a:endParaRPr>
            </a:p>
          </p:txBody>
        </p:sp>
        <p:sp>
          <p:nvSpPr>
            <p:cNvPr id="222" name="Google Shape;222;p30"/>
            <p:cNvSpPr/>
            <p:nvPr/>
          </p:nvSpPr>
          <p:spPr>
            <a:xfrm rot="10800000">
              <a:off x="4136752" y="2819640"/>
              <a:ext cx="288000" cy="336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223" name="Google Shape;223;p30"/>
            <p:cNvSpPr/>
            <p:nvPr/>
          </p:nvSpPr>
          <p:spPr>
            <a:xfrm rot="10800000">
              <a:off x="4136752" y="1733274"/>
              <a:ext cx="288000" cy="336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grpSp>
        <p:nvGrpSpPr>
          <p:cNvPr id="224" name="Google Shape;224;p30"/>
          <p:cNvGrpSpPr/>
          <p:nvPr/>
        </p:nvGrpSpPr>
        <p:grpSpPr>
          <a:xfrm>
            <a:off x="1554944" y="7870691"/>
            <a:ext cx="428019" cy="621154"/>
            <a:chOff x="4136752" y="1733232"/>
            <a:chExt cx="723738" cy="1422708"/>
          </a:xfrm>
        </p:grpSpPr>
        <p:sp>
          <p:nvSpPr>
            <p:cNvPr id="225" name="Google Shape;225;p30"/>
            <p:cNvSpPr/>
            <p:nvPr/>
          </p:nvSpPr>
          <p:spPr>
            <a:xfrm>
              <a:off x="4149190" y="1733232"/>
              <a:ext cx="711300" cy="1422600"/>
            </a:xfrm>
            <a:prstGeom prst="chevron">
              <a:avLst>
                <a:gd fmla="val 52989"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000000"/>
                </a:solidFill>
                <a:latin typeface="Mada"/>
                <a:ea typeface="Mada"/>
                <a:cs typeface="Mada"/>
                <a:sym typeface="Mada"/>
              </a:endParaRPr>
            </a:p>
          </p:txBody>
        </p:sp>
        <p:sp>
          <p:nvSpPr>
            <p:cNvPr id="226" name="Google Shape;226;p30"/>
            <p:cNvSpPr/>
            <p:nvPr/>
          </p:nvSpPr>
          <p:spPr>
            <a:xfrm rot="10800000">
              <a:off x="4136752" y="2819640"/>
              <a:ext cx="288000" cy="336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227" name="Google Shape;227;p30"/>
            <p:cNvSpPr/>
            <p:nvPr/>
          </p:nvSpPr>
          <p:spPr>
            <a:xfrm rot="10800000">
              <a:off x="4136752" y="1733274"/>
              <a:ext cx="288000" cy="336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sp>
        <p:nvSpPr>
          <p:cNvPr id="228" name="Google Shape;228;p30"/>
          <p:cNvSpPr txBox="1"/>
          <p:nvPr/>
        </p:nvSpPr>
        <p:spPr>
          <a:xfrm>
            <a:off x="1965675" y="4537750"/>
            <a:ext cx="5194800" cy="3147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Different mechanisms.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Most often this causes a </a:t>
            </a:r>
            <a:r>
              <a:rPr lang="ar" sz="1200" u="sng">
                <a:latin typeface="Mada"/>
                <a:ea typeface="Mada"/>
                <a:cs typeface="Mada"/>
                <a:sym typeface="Mada"/>
              </a:rPr>
              <a:t>decrease in the release of acetylcholine.</a:t>
            </a:r>
            <a:endParaRPr sz="1200" u="sng">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Mechanism of action can also </a:t>
            </a:r>
            <a:r>
              <a:rPr b="1" lang="ar" sz="1200">
                <a:latin typeface="Mada"/>
                <a:ea typeface="Mada"/>
                <a:cs typeface="Mada"/>
                <a:sym typeface="Mada"/>
              </a:rPr>
              <a:t>impair the calcium channels</a:t>
            </a:r>
            <a:r>
              <a:rPr lang="ar" sz="1200">
                <a:latin typeface="Mada"/>
                <a:ea typeface="Mada"/>
                <a:cs typeface="Mada"/>
                <a:sym typeface="Mada"/>
              </a:rPr>
              <a:t> that induce exocytosis of the vesicles.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Other ion channels can also be disrupted, such as the potassium channels causing inefficient repolarization at the presynaptic membrane as in neuromyotonia.</a:t>
            </a:r>
            <a:endParaRPr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latin typeface="Mada"/>
                <a:ea typeface="Mada"/>
                <a:cs typeface="Mada"/>
                <a:sym typeface="Mada"/>
              </a:rPr>
              <a:t>Examples include:</a:t>
            </a:r>
            <a:endParaRPr sz="1200">
              <a:latin typeface="Mada"/>
              <a:ea typeface="Mada"/>
              <a:cs typeface="Mada"/>
              <a:sym typeface="Mada"/>
            </a:endParaRPr>
          </a:p>
          <a:p>
            <a:pPr indent="-304800" lvl="1" marL="9144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Lambert Eaton Syndrome</a:t>
            </a:r>
            <a:r>
              <a:rPr b="1" lang="ar" sz="1200">
                <a:solidFill>
                  <a:srgbClr val="CC0000"/>
                </a:solidFill>
                <a:latin typeface="Mada"/>
                <a:ea typeface="Mada"/>
                <a:cs typeface="Mada"/>
                <a:sym typeface="Mada"/>
              </a:rPr>
              <a:t> </a:t>
            </a:r>
            <a:r>
              <a:rPr lang="ar" sz="1050">
                <a:solidFill>
                  <a:srgbClr val="6AA84F"/>
                </a:solidFill>
                <a:highlight>
                  <a:srgbClr val="FFFFFF"/>
                </a:highlight>
              </a:rPr>
              <a:t>The most common</a:t>
            </a:r>
            <a:endParaRPr b="1"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Botulism</a:t>
            </a:r>
            <a:endParaRPr b="1"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Congenital myasthenic syndrome</a:t>
            </a:r>
            <a:endParaRPr b="1" sz="1200">
              <a:solidFill>
                <a:srgbClr val="CC0000"/>
              </a:solidFill>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Hypermagnesemia</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Envenomation</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Aminoglycosides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Autoimmune </a:t>
            </a:r>
            <a:r>
              <a:rPr lang="ar" sz="1300">
                <a:latin typeface="Mada"/>
                <a:ea typeface="Mada"/>
                <a:cs typeface="Mada"/>
                <a:sym typeface="Mada"/>
              </a:rPr>
              <a:t>neuromyotonia </a:t>
            </a:r>
            <a:r>
              <a:rPr lang="ar" sz="1200">
                <a:latin typeface="Mada"/>
                <a:ea typeface="Mada"/>
                <a:cs typeface="Mada"/>
                <a:sym typeface="Mada"/>
              </a:rPr>
              <a:t> </a:t>
            </a:r>
            <a:endParaRPr sz="1200">
              <a:latin typeface="Mada"/>
              <a:ea typeface="Mada"/>
              <a:cs typeface="Mada"/>
              <a:sym typeface="Mada"/>
            </a:endParaRPr>
          </a:p>
        </p:txBody>
      </p:sp>
      <p:grpSp>
        <p:nvGrpSpPr>
          <p:cNvPr id="229" name="Google Shape;229;p30"/>
          <p:cNvGrpSpPr/>
          <p:nvPr/>
        </p:nvGrpSpPr>
        <p:grpSpPr>
          <a:xfrm>
            <a:off x="185539" y="8718914"/>
            <a:ext cx="7109611" cy="2089511"/>
            <a:chOff x="185539" y="8718914"/>
            <a:chExt cx="7109611" cy="2089511"/>
          </a:xfrm>
        </p:grpSpPr>
        <p:grpSp>
          <p:nvGrpSpPr>
            <p:cNvPr id="230" name="Google Shape;230;p30"/>
            <p:cNvGrpSpPr/>
            <p:nvPr/>
          </p:nvGrpSpPr>
          <p:grpSpPr>
            <a:xfrm>
              <a:off x="1569082" y="9323374"/>
              <a:ext cx="428019" cy="621154"/>
              <a:chOff x="4136752" y="1733232"/>
              <a:chExt cx="723738" cy="1422708"/>
            </a:xfrm>
          </p:grpSpPr>
          <p:sp>
            <p:nvSpPr>
              <p:cNvPr id="231" name="Google Shape;231;p30"/>
              <p:cNvSpPr/>
              <p:nvPr/>
            </p:nvSpPr>
            <p:spPr>
              <a:xfrm>
                <a:off x="4149190" y="1733232"/>
                <a:ext cx="711300" cy="1422600"/>
              </a:xfrm>
              <a:prstGeom prst="chevron">
                <a:avLst>
                  <a:gd fmla="val 52989"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000000"/>
                  </a:solidFill>
                  <a:latin typeface="Mada"/>
                  <a:ea typeface="Mada"/>
                  <a:cs typeface="Mada"/>
                  <a:sym typeface="Mada"/>
                </a:endParaRPr>
              </a:p>
            </p:txBody>
          </p:sp>
          <p:sp>
            <p:nvSpPr>
              <p:cNvPr id="232" name="Google Shape;232;p30"/>
              <p:cNvSpPr/>
              <p:nvPr/>
            </p:nvSpPr>
            <p:spPr>
              <a:xfrm rot="10800000">
                <a:off x="4136752" y="2819640"/>
                <a:ext cx="288000" cy="336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233" name="Google Shape;233;p30"/>
              <p:cNvSpPr/>
              <p:nvPr/>
            </p:nvSpPr>
            <p:spPr>
              <a:xfrm rot="10800000">
                <a:off x="4136752" y="1733274"/>
                <a:ext cx="288000" cy="336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sp>
          <p:nvSpPr>
            <p:cNvPr id="234" name="Google Shape;234;p30"/>
            <p:cNvSpPr txBox="1"/>
            <p:nvPr/>
          </p:nvSpPr>
          <p:spPr>
            <a:xfrm>
              <a:off x="185539" y="9339838"/>
              <a:ext cx="1597800" cy="54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chemeClr val="accent3"/>
                  </a:solidFill>
                  <a:latin typeface="Mada"/>
                  <a:ea typeface="Mada"/>
                  <a:cs typeface="Mada"/>
                  <a:sym typeface="Mada"/>
                </a:rPr>
                <a:t>Postsynaptic</a:t>
              </a:r>
              <a:endParaRPr b="1" i="0" sz="1800" u="none" cap="none" strike="noStrike">
                <a:solidFill>
                  <a:schemeClr val="accent3"/>
                </a:solidFill>
                <a:latin typeface="Mada"/>
                <a:ea typeface="Mada"/>
                <a:cs typeface="Mada"/>
                <a:sym typeface="Mada"/>
              </a:endParaRPr>
            </a:p>
          </p:txBody>
        </p:sp>
        <p:grpSp>
          <p:nvGrpSpPr>
            <p:cNvPr id="235" name="Google Shape;235;p30"/>
            <p:cNvGrpSpPr/>
            <p:nvPr/>
          </p:nvGrpSpPr>
          <p:grpSpPr>
            <a:xfrm>
              <a:off x="1970711" y="8718914"/>
              <a:ext cx="5309671" cy="1830068"/>
              <a:chOff x="2801577" y="4541597"/>
              <a:chExt cx="3118200" cy="471388"/>
            </a:xfrm>
          </p:grpSpPr>
          <p:cxnSp>
            <p:nvCxnSpPr>
              <p:cNvPr id="236" name="Google Shape;236;p30"/>
              <p:cNvCxnSpPr/>
              <p:nvPr/>
            </p:nvCxnSpPr>
            <p:spPr>
              <a:xfrm>
                <a:off x="2801577" y="4541597"/>
                <a:ext cx="3118200" cy="0"/>
              </a:xfrm>
              <a:prstGeom prst="straightConnector1">
                <a:avLst/>
              </a:prstGeom>
              <a:noFill/>
              <a:ln cap="flat" cmpd="sng" w="19050">
                <a:solidFill>
                  <a:schemeClr val="accent3"/>
                </a:solidFill>
                <a:prstDash val="solid"/>
                <a:miter lim="800000"/>
                <a:headEnd len="med" w="med" type="oval"/>
                <a:tailEnd len="med" w="med" type="oval"/>
              </a:ln>
            </p:spPr>
          </p:cxnSp>
          <p:cxnSp>
            <p:nvCxnSpPr>
              <p:cNvPr id="237" name="Google Shape;237;p30"/>
              <p:cNvCxnSpPr/>
              <p:nvPr/>
            </p:nvCxnSpPr>
            <p:spPr>
              <a:xfrm>
                <a:off x="2801577" y="5012985"/>
                <a:ext cx="3118200" cy="0"/>
              </a:xfrm>
              <a:prstGeom prst="straightConnector1">
                <a:avLst/>
              </a:prstGeom>
              <a:noFill/>
              <a:ln cap="flat" cmpd="sng" w="19050">
                <a:solidFill>
                  <a:schemeClr val="accent3"/>
                </a:solidFill>
                <a:prstDash val="solid"/>
                <a:miter lim="800000"/>
                <a:headEnd len="med" w="med" type="oval"/>
                <a:tailEnd len="med" w="med" type="oval"/>
              </a:ln>
            </p:spPr>
          </p:cxnSp>
        </p:grpSp>
        <p:sp>
          <p:nvSpPr>
            <p:cNvPr id="238" name="Google Shape;238;p30"/>
            <p:cNvSpPr txBox="1"/>
            <p:nvPr/>
          </p:nvSpPr>
          <p:spPr>
            <a:xfrm>
              <a:off x="2018450" y="8718925"/>
              <a:ext cx="5276700" cy="2089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highest number of diseases</a:t>
              </a:r>
              <a:r>
                <a:rPr lang="ar" sz="1200">
                  <a:solidFill>
                    <a:schemeClr val="dk1"/>
                  </a:solidFill>
                  <a:latin typeface="Mada"/>
                  <a:ea typeface="Mada"/>
                  <a:cs typeface="Mada"/>
                  <a:sym typeface="Mada"/>
                </a:rPr>
                <a:t> affect the neuromuscular junction postsynaptically. </a:t>
              </a:r>
              <a:r>
                <a:rPr lang="ar" sz="1200">
                  <a:solidFill>
                    <a:srgbClr val="6AA84F"/>
                  </a:solidFill>
                  <a:latin typeface="Mada"/>
                  <a:ea typeface="Mada"/>
                  <a:cs typeface="Mada"/>
                  <a:sym typeface="Mada"/>
                </a:rPr>
                <a:t>either affects the Na+ channels or the ACh receptors.</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Immune mediated myasthenia  gravis (most common) </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All the diseases that affect the postsynaptic membrane are forms of myasthenia gravis.</a:t>
              </a:r>
              <a:r>
                <a:rPr b="1" lang="ar" sz="1200">
                  <a:latin typeface="Mada"/>
                  <a:ea typeface="Mada"/>
                  <a:cs typeface="Mada"/>
                  <a:sym typeface="Mada"/>
                </a:rPr>
                <a:t> Examples includes: </a:t>
              </a:r>
              <a:endParaRPr b="1"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Neonatal Myasthenia Gravis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Drug Induced Myasthenia</a:t>
              </a:r>
              <a:endParaRPr sz="1200">
                <a:latin typeface="Mada"/>
                <a:ea typeface="Mada"/>
                <a:cs typeface="Mada"/>
                <a:sym typeface="Mada"/>
              </a:endParaRPr>
            </a:p>
            <a:p>
              <a:pPr indent="0" lvl="0" marL="457200" rtl="0" algn="l">
                <a:lnSpc>
                  <a:spcPct val="115000"/>
                </a:lnSpc>
                <a:spcBef>
                  <a:spcPts val="0"/>
                </a:spcBef>
                <a:spcAft>
                  <a:spcPts val="0"/>
                </a:spcAft>
                <a:buNone/>
              </a:pPr>
              <a:r>
                <a:rPr lang="ar" sz="1200">
                  <a:latin typeface="Mada"/>
                  <a:ea typeface="Mada"/>
                  <a:cs typeface="Mada"/>
                  <a:sym typeface="Mada"/>
                </a:rPr>
                <a:t> Gravis: Penicillamine </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solidFill>
                  <a:srgbClr val="6D9EEB"/>
                </a:solidFill>
                <a:latin typeface="Mada"/>
                <a:ea typeface="Mada"/>
                <a:cs typeface="Mada"/>
                <a:sym typeface="Mada"/>
              </a:endParaRPr>
            </a:p>
          </p:txBody>
        </p:sp>
        <p:sp>
          <p:nvSpPr>
            <p:cNvPr id="239" name="Google Shape;239;p30"/>
            <p:cNvSpPr txBox="1"/>
            <p:nvPr/>
          </p:nvSpPr>
          <p:spPr>
            <a:xfrm>
              <a:off x="4213325" y="9754875"/>
              <a:ext cx="3000000" cy="819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Congenital myasthenic syndromes</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can either affect the pre-synaptic or mostly the post-synaptic membrane</a:t>
              </a:r>
              <a:r>
                <a:rPr lang="ar" sz="1200">
                  <a:solidFill>
                    <a:schemeClr val="dk1"/>
                  </a:solidFill>
                  <a:latin typeface="Mada"/>
                  <a:ea typeface="Mada"/>
                  <a:cs typeface="Mada"/>
                  <a:sym typeface="Mada"/>
                </a:rPr>
                <a:t> </a:t>
              </a:r>
              <a:endParaRPr sz="1200">
                <a:solidFill>
                  <a:srgbClr val="A64D79"/>
                </a:solidFill>
                <a:latin typeface="Mada"/>
                <a:ea typeface="Mada"/>
                <a:cs typeface="Mada"/>
                <a:sym typeface="Mada"/>
              </a:endParaRPr>
            </a:p>
          </p:txBody>
        </p:sp>
      </p:grpSp>
      <p:sp>
        <p:nvSpPr>
          <p:cNvPr id="240" name="Google Shape;240;p30"/>
          <p:cNvSpPr txBox="1"/>
          <p:nvPr/>
        </p:nvSpPr>
        <p:spPr>
          <a:xfrm>
            <a:off x="238700" y="3964325"/>
            <a:ext cx="70770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Some can affect the Ca++ channels of the pre-synaptic membrane and some the Na+ channels or ACh receptors of the post-synaptic membrane.</a:t>
            </a:r>
            <a:endParaRPr sz="1200">
              <a:solidFill>
                <a:srgbClr val="6AA84F"/>
              </a:solidFill>
              <a:latin typeface="Mada"/>
              <a:ea typeface="Mada"/>
              <a:cs typeface="Mada"/>
              <a:sym typeface="Mada"/>
            </a:endParaRPr>
          </a:p>
        </p:txBody>
      </p:sp>
      <p:sp>
        <p:nvSpPr>
          <p:cNvPr id="241" name="Google Shape;241;p30"/>
          <p:cNvSpPr txBox="1"/>
          <p:nvPr/>
        </p:nvSpPr>
        <p:spPr>
          <a:xfrm>
            <a:off x="2018450" y="7817425"/>
            <a:ext cx="3000000" cy="732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Congenital myasthenic syndromes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Cholinesterase inhibitors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Organophosphate</a:t>
            </a:r>
            <a:endParaRPr sz="1200">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nvSpPr>
        <p:spPr>
          <a:xfrm>
            <a:off x="291375" y="6538275"/>
            <a:ext cx="7149300" cy="4018800"/>
          </a:xfrm>
          <a:prstGeom prst="rect">
            <a:avLst/>
          </a:prstGeom>
          <a:noFill/>
          <a:ln cap="flat" cmpd="sng" w="19050">
            <a:solidFill>
              <a:schemeClr val="accent3"/>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cxnSp>
        <p:nvCxnSpPr>
          <p:cNvPr id="247" name="Google Shape;247;p3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48" name="Google Shape;248;p31"/>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49" name="Google Shape;249;p3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250" name="Google Shape;250;p31"/>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sp>
        <p:nvSpPr>
          <p:cNvPr id="251" name="Google Shape;251;p31"/>
          <p:cNvSpPr txBox="1"/>
          <p:nvPr/>
        </p:nvSpPr>
        <p:spPr>
          <a:xfrm>
            <a:off x="-3258675" y="9572996"/>
            <a:ext cx="2674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rgbClr val="6AA84F"/>
              </a:solidFill>
              <a:latin typeface="Calibri"/>
              <a:ea typeface="Calibri"/>
              <a:cs typeface="Calibri"/>
              <a:sym typeface="Calibri"/>
            </a:endParaRPr>
          </a:p>
        </p:txBody>
      </p:sp>
      <p:sp>
        <p:nvSpPr>
          <p:cNvPr id="252" name="Google Shape;252;p31"/>
          <p:cNvSpPr txBox="1"/>
          <p:nvPr/>
        </p:nvSpPr>
        <p:spPr>
          <a:xfrm>
            <a:off x="211275" y="5893050"/>
            <a:ext cx="7149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Pathogenesis</a:t>
            </a:r>
            <a:endParaRPr b="1" sz="2200">
              <a:highlight>
                <a:schemeClr val="accent5"/>
              </a:highlight>
              <a:latin typeface="Mada"/>
              <a:ea typeface="Mada"/>
              <a:cs typeface="Mada"/>
              <a:sym typeface="Mada"/>
            </a:endParaRPr>
          </a:p>
          <a:p>
            <a:pPr indent="0" lvl="0" marL="0" rtl="0" algn="l">
              <a:spcBef>
                <a:spcPts val="0"/>
              </a:spcBef>
              <a:spcAft>
                <a:spcPts val="0"/>
              </a:spcAft>
              <a:buNone/>
            </a:pPr>
            <a:r>
              <a:t/>
            </a:r>
            <a:endParaRPr b="1" sz="2200">
              <a:highlight>
                <a:schemeClr val="accent5"/>
              </a:highlight>
              <a:latin typeface="Mada"/>
              <a:ea typeface="Mada"/>
              <a:cs typeface="Mada"/>
              <a:sym typeface="Mada"/>
            </a:endParaRPr>
          </a:p>
        </p:txBody>
      </p:sp>
      <p:sp>
        <p:nvSpPr>
          <p:cNvPr id="253" name="Google Shape;253;p31"/>
          <p:cNvSpPr txBox="1"/>
          <p:nvPr/>
        </p:nvSpPr>
        <p:spPr>
          <a:xfrm>
            <a:off x="285475" y="6623950"/>
            <a:ext cx="4470600" cy="36282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Antigen presenting cells present Ach Receptor peptides to T cells, creating Ach specific T cells.These T cells produce Anti-AChR Abs. These autoantibodies reduce the no. of ACh receptors mainly by:</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AutoNum type="arabicPeriod"/>
            </a:pPr>
            <a:r>
              <a:rPr lang="ar" sz="1200">
                <a:solidFill>
                  <a:srgbClr val="999999"/>
                </a:solidFill>
                <a:latin typeface="Mada"/>
                <a:ea typeface="Mada"/>
                <a:cs typeface="Mada"/>
                <a:sym typeface="Mada"/>
              </a:rPr>
              <a:t>Complement mediated destruction of postsynaptic membrane.</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AutoNum type="arabicPeriod"/>
            </a:pPr>
            <a:r>
              <a:rPr lang="ar" sz="1200">
                <a:solidFill>
                  <a:srgbClr val="999999"/>
                </a:solidFill>
                <a:latin typeface="Mada"/>
                <a:ea typeface="Mada"/>
                <a:cs typeface="Mada"/>
                <a:sym typeface="Mada"/>
              </a:rPr>
              <a:t>Cross-linking the receptors.</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This causes enhanced endocytosis &amp; destruction of these receptors. While direct blockade of AChR is less frequent</a:t>
            </a:r>
            <a:endParaRPr sz="1200">
              <a:solidFill>
                <a:srgbClr val="99999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Mechanisms underlying the pathology of MG:</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Anti-bodies activate the the complement cascade which will lead to the activation of membrane attack complex (MAC), which is C5,6,7,8 and 9. The MAC will destroy the membrane (Most important mechanism)</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Anti-bodies will bind to the binding site of ACh on the ACh receptor</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Anti-bodies cross link 2 receptors together →  Internalize the receptor and degraded</a:t>
            </a:r>
            <a:endParaRPr sz="1200">
              <a:solidFill>
                <a:srgbClr val="6AA84F"/>
              </a:solidFill>
              <a:latin typeface="Mada"/>
              <a:ea typeface="Mada"/>
              <a:cs typeface="Mada"/>
              <a:sym typeface="Mada"/>
            </a:endParaRPr>
          </a:p>
        </p:txBody>
      </p:sp>
      <p:pic>
        <p:nvPicPr>
          <p:cNvPr id="254" name="Google Shape;254;p31"/>
          <p:cNvPicPr preferRelativeResize="0"/>
          <p:nvPr/>
        </p:nvPicPr>
        <p:blipFill>
          <a:blip r:embed="rId3">
            <a:alphaModFix/>
          </a:blip>
          <a:stretch>
            <a:fillRect/>
          </a:stretch>
        </p:blipFill>
        <p:spPr>
          <a:xfrm>
            <a:off x="5054575" y="6732425"/>
            <a:ext cx="2198575" cy="1668300"/>
          </a:xfrm>
          <a:prstGeom prst="rect">
            <a:avLst/>
          </a:prstGeom>
          <a:noFill/>
          <a:ln>
            <a:noFill/>
          </a:ln>
        </p:spPr>
      </p:pic>
      <p:grpSp>
        <p:nvGrpSpPr>
          <p:cNvPr id="255" name="Google Shape;255;p31"/>
          <p:cNvGrpSpPr/>
          <p:nvPr/>
        </p:nvGrpSpPr>
        <p:grpSpPr>
          <a:xfrm>
            <a:off x="284450" y="2443308"/>
            <a:ext cx="6968700" cy="3449748"/>
            <a:chOff x="305800" y="6598085"/>
            <a:chExt cx="6968700" cy="3449748"/>
          </a:xfrm>
        </p:grpSpPr>
        <p:sp>
          <p:nvSpPr>
            <p:cNvPr id="256" name="Google Shape;256;p31"/>
            <p:cNvSpPr/>
            <p:nvPr/>
          </p:nvSpPr>
          <p:spPr>
            <a:xfrm>
              <a:off x="305800" y="7245777"/>
              <a:ext cx="6968700" cy="27045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
            <p:cNvSpPr txBox="1"/>
            <p:nvPr/>
          </p:nvSpPr>
          <p:spPr>
            <a:xfrm>
              <a:off x="306275" y="7634333"/>
              <a:ext cx="6921600" cy="24135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Myasthenia gravis is a relatively uncommon disorder with an annual incidence of approximately 7 to 23 new cases per million, 10 – 20 per 1,000,000/year and Prevalence of 20 per 100,000</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Gender and age influence the incidence of MG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Myasthenia gravis occurs at any age, but there is a </a:t>
              </a:r>
              <a:r>
                <a:rPr b="1" lang="ar" sz="1200">
                  <a:solidFill>
                    <a:srgbClr val="CC0000"/>
                  </a:solidFill>
                  <a:latin typeface="Mada"/>
                  <a:ea typeface="Mada"/>
                  <a:cs typeface="Mada"/>
                  <a:sym typeface="Mada"/>
                </a:rPr>
                <a:t>bimodal distribution</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to the age of onset:</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Early peak</a:t>
              </a:r>
              <a:r>
                <a:rPr lang="ar" sz="1200">
                  <a:solidFill>
                    <a:schemeClr val="dk1"/>
                  </a:solidFill>
                  <a:latin typeface="Mada"/>
                  <a:ea typeface="Mada"/>
                  <a:cs typeface="Mada"/>
                  <a:sym typeface="Mada"/>
                </a:rPr>
                <a:t> in the second and third decades (</a:t>
              </a:r>
              <a:r>
                <a:rPr b="1" lang="ar" sz="1200">
                  <a:solidFill>
                    <a:schemeClr val="dk1"/>
                  </a:solidFill>
                  <a:latin typeface="Mada"/>
                  <a:ea typeface="Mada"/>
                  <a:cs typeface="Mada"/>
                  <a:sym typeface="Mada"/>
                </a:rPr>
                <a:t>female predominance</a:t>
              </a:r>
              <a:r>
                <a:rPr lang="ar" sz="1200">
                  <a:solidFill>
                    <a:schemeClr val="dk1"/>
                  </a:solidFill>
                  <a:latin typeface="Mada"/>
                  <a:ea typeface="Mada"/>
                  <a:cs typeface="Mada"/>
                  <a:sym typeface="Mada"/>
                </a:rPr>
                <a:t>)</a:t>
              </a:r>
              <a:r>
                <a:rPr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in younger age groups</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Women are affected nearly three times more often than men before age 40.</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Late peak</a:t>
              </a:r>
              <a:r>
                <a:rPr lang="ar" sz="1200">
                  <a:solidFill>
                    <a:schemeClr val="dk1"/>
                  </a:solidFill>
                  <a:latin typeface="Mada"/>
                  <a:ea typeface="Mada"/>
                  <a:cs typeface="Mada"/>
                  <a:sym typeface="Mada"/>
                </a:rPr>
                <a:t> in the sixth to eighth decade (</a:t>
              </a:r>
              <a:r>
                <a:rPr b="1" lang="ar" sz="1200">
                  <a:solidFill>
                    <a:schemeClr val="dk1"/>
                  </a:solidFill>
                  <a:latin typeface="Mada"/>
                  <a:ea typeface="Mada"/>
                  <a:cs typeface="Mada"/>
                  <a:sym typeface="Mada"/>
                </a:rPr>
                <a:t>male predominance</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in older age groups, however, it can occur to male patients at any age</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incidence is higher in males after age 50 and roughly equal during &amp; before puberty.</a:t>
              </a:r>
              <a:endParaRPr sz="1200">
                <a:solidFill>
                  <a:schemeClr val="dk1"/>
                </a:solidFill>
                <a:highlight>
                  <a:srgbClr val="FFFFFF"/>
                </a:highlight>
                <a:latin typeface="Mada"/>
                <a:ea typeface="Mada"/>
                <a:cs typeface="Mada"/>
                <a:sym typeface="Mada"/>
              </a:endParaRPr>
            </a:p>
          </p:txBody>
        </p:sp>
        <p:sp>
          <p:nvSpPr>
            <p:cNvPr id="258" name="Google Shape;258;p31"/>
            <p:cNvSpPr txBox="1"/>
            <p:nvPr/>
          </p:nvSpPr>
          <p:spPr>
            <a:xfrm>
              <a:off x="3182850" y="7308185"/>
              <a:ext cx="1450500" cy="41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700">
                  <a:solidFill>
                    <a:srgbClr val="FFFFFF"/>
                  </a:solidFill>
                  <a:latin typeface="Fira Sans Extra Condensed Medium"/>
                  <a:ea typeface="Fira Sans Extra Condensed Medium"/>
                  <a:cs typeface="Fira Sans Extra Condensed Medium"/>
                  <a:sym typeface="Fira Sans Extra Condensed Medium"/>
                </a:rPr>
                <a:t>Epidemiology</a:t>
              </a:r>
              <a:endParaRPr sz="1700">
                <a:solidFill>
                  <a:srgbClr val="FFFFFF"/>
                </a:solidFill>
                <a:latin typeface="Fira Sans Extra Condensed Medium"/>
                <a:ea typeface="Fira Sans Extra Condensed Medium"/>
                <a:cs typeface="Fira Sans Extra Condensed Medium"/>
                <a:sym typeface="Fira Sans Extra Condensed Medium"/>
              </a:endParaRPr>
            </a:p>
          </p:txBody>
        </p:sp>
        <p:sp>
          <p:nvSpPr>
            <p:cNvPr id="259" name="Google Shape;259;p31"/>
            <p:cNvSpPr/>
            <p:nvPr/>
          </p:nvSpPr>
          <p:spPr>
            <a:xfrm>
              <a:off x="3519453" y="6598085"/>
              <a:ext cx="777300" cy="710100"/>
            </a:xfrm>
            <a:prstGeom prst="ellipse">
              <a:avLst/>
            </a:pr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31"/>
          <p:cNvGrpSpPr/>
          <p:nvPr/>
        </p:nvGrpSpPr>
        <p:grpSpPr>
          <a:xfrm>
            <a:off x="285475" y="833683"/>
            <a:ext cx="6989106" cy="1498160"/>
            <a:chOff x="259060" y="1692388"/>
            <a:chExt cx="6339900" cy="1591924"/>
          </a:xfrm>
        </p:grpSpPr>
        <p:sp>
          <p:nvSpPr>
            <p:cNvPr id="261" name="Google Shape;261;p31"/>
            <p:cNvSpPr/>
            <p:nvPr/>
          </p:nvSpPr>
          <p:spPr>
            <a:xfrm>
              <a:off x="259060" y="1899212"/>
              <a:ext cx="6339900" cy="13851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Myasthenia gravis is the </a:t>
              </a:r>
              <a:r>
                <a:rPr b="1" lang="ar" sz="1200">
                  <a:solidFill>
                    <a:schemeClr val="dk1"/>
                  </a:solidFill>
                  <a:latin typeface="Mada"/>
                  <a:ea typeface="Mada"/>
                  <a:cs typeface="Mada"/>
                  <a:sym typeface="Mada"/>
                </a:rPr>
                <a:t>most common</a:t>
              </a:r>
              <a:r>
                <a:rPr lang="ar" sz="1200">
                  <a:solidFill>
                    <a:schemeClr val="dk1"/>
                  </a:solidFill>
                  <a:latin typeface="Mada"/>
                  <a:ea typeface="Mada"/>
                  <a:cs typeface="Mada"/>
                  <a:sym typeface="Mada"/>
                </a:rPr>
                <a:t> disorder of neuromuscular transmission.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hallmark</a:t>
              </a:r>
              <a:r>
                <a:rPr lang="ar" sz="1200">
                  <a:solidFill>
                    <a:schemeClr val="dk1"/>
                  </a:solidFill>
                  <a:latin typeface="Mada"/>
                  <a:ea typeface="Mada"/>
                  <a:cs typeface="Mada"/>
                  <a:sym typeface="Mada"/>
                </a:rPr>
                <a:t> of the disorder is a</a:t>
              </a:r>
              <a:r>
                <a:rPr b="1" lang="ar" sz="1200">
                  <a:solidFill>
                    <a:schemeClr val="dk1"/>
                  </a:solidFill>
                  <a:latin typeface="Mada"/>
                  <a:ea typeface="Mada"/>
                  <a:cs typeface="Mada"/>
                  <a:sym typeface="Mada"/>
                </a:rPr>
                <a:t> fluctuating degree</a:t>
              </a:r>
              <a:r>
                <a:rPr lang="ar" sz="1200">
                  <a:solidFill>
                    <a:schemeClr val="dk1"/>
                  </a:solidFill>
                  <a:latin typeface="Mada"/>
                  <a:ea typeface="Mada"/>
                  <a:cs typeface="Mada"/>
                  <a:sym typeface="Mada"/>
                </a:rPr>
                <a:t> and variable combination of </a:t>
              </a:r>
              <a:r>
                <a:rPr b="1" lang="ar" sz="1200">
                  <a:solidFill>
                    <a:schemeClr val="dk1"/>
                  </a:solidFill>
                  <a:latin typeface="Mada"/>
                  <a:ea typeface="Mada"/>
                  <a:cs typeface="Mada"/>
                  <a:sym typeface="Mada"/>
                </a:rPr>
                <a:t>weakness in </a:t>
              </a:r>
              <a:r>
                <a:rPr b="1" lang="ar" sz="1200">
                  <a:solidFill>
                    <a:schemeClr val="dk1"/>
                  </a:solidFill>
                  <a:latin typeface="Mada"/>
                  <a:ea typeface="Mada"/>
                  <a:cs typeface="Mada"/>
                  <a:sym typeface="Mada"/>
                </a:rPr>
                <a:t>ocular</a:t>
              </a:r>
              <a:r>
                <a:rPr b="1" lang="ar" sz="1200">
                  <a:solidFill>
                    <a:schemeClr val="dk1"/>
                  </a:solidFill>
                  <a:latin typeface="Mada"/>
                  <a:ea typeface="Mada"/>
                  <a:cs typeface="Mada"/>
                  <a:sym typeface="Mada"/>
                </a:rPr>
                <a:t> </a:t>
              </a:r>
              <a:r>
                <a:rPr b="1" lang="ar" sz="1200">
                  <a:solidFill>
                    <a:srgbClr val="6AA84F"/>
                  </a:solidFill>
                  <a:latin typeface="Mada"/>
                  <a:ea typeface="Mada"/>
                  <a:cs typeface="Mada"/>
                  <a:sym typeface="Mada"/>
                </a:rPr>
                <a:t>either alone or in  combination with ,</a:t>
              </a:r>
              <a:r>
                <a:rPr b="1" lang="ar" sz="1200">
                  <a:solidFill>
                    <a:schemeClr val="dk1"/>
                  </a:solidFill>
                  <a:latin typeface="Mada"/>
                  <a:ea typeface="Mada"/>
                  <a:cs typeface="Mada"/>
                  <a:sym typeface="Mada"/>
                </a:rPr>
                <a:t> bulbar, limb, and respiratory muscles. </a:t>
              </a:r>
              <a:endParaRPr>
                <a:solidFill>
                  <a:schemeClr val="dk1"/>
                </a:solidFill>
                <a:latin typeface="Mada"/>
                <a:ea typeface="Mada"/>
                <a:cs typeface="Mada"/>
                <a:sym typeface="Mada"/>
              </a:endParaRPr>
            </a:p>
          </p:txBody>
        </p:sp>
        <p:sp>
          <p:nvSpPr>
            <p:cNvPr id="262" name="Google Shape;262;p31"/>
            <p:cNvSpPr/>
            <p:nvPr/>
          </p:nvSpPr>
          <p:spPr>
            <a:xfrm>
              <a:off x="485325" y="1692388"/>
              <a:ext cx="2115000" cy="397500"/>
            </a:xfrm>
            <a:prstGeom prst="flowChartAlternateProcess">
              <a:avLst/>
            </a:prstGeom>
            <a:solidFill>
              <a:schemeClr val="accent2"/>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pic>
        <p:nvPicPr>
          <p:cNvPr id="263" name="Google Shape;263;p31"/>
          <p:cNvPicPr preferRelativeResize="0"/>
          <p:nvPr/>
        </p:nvPicPr>
        <p:blipFill>
          <a:blip r:embed="rId4">
            <a:alphaModFix/>
          </a:blip>
          <a:stretch>
            <a:fillRect/>
          </a:stretch>
        </p:blipFill>
        <p:spPr>
          <a:xfrm>
            <a:off x="3577738" y="2492625"/>
            <a:ext cx="625125" cy="625125"/>
          </a:xfrm>
          <a:prstGeom prst="rect">
            <a:avLst/>
          </a:prstGeom>
          <a:noFill/>
          <a:ln>
            <a:noFill/>
          </a:ln>
        </p:spPr>
      </p:pic>
      <p:pic>
        <p:nvPicPr>
          <p:cNvPr id="264" name="Google Shape;264;p31"/>
          <p:cNvPicPr preferRelativeResize="0"/>
          <p:nvPr/>
        </p:nvPicPr>
        <p:blipFill>
          <a:blip r:embed="rId5">
            <a:alphaModFix/>
          </a:blip>
          <a:stretch>
            <a:fillRect/>
          </a:stretch>
        </p:blipFill>
        <p:spPr>
          <a:xfrm>
            <a:off x="4756025" y="8631637"/>
            <a:ext cx="2524450" cy="183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cxnSp>
        <p:nvCxnSpPr>
          <p:cNvPr id="269" name="Google Shape;269;p3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70" name="Google Shape;270;p32"/>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71" name="Google Shape;271;p3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272" name="Google Shape;272;p32"/>
          <p:cNvSpPr txBox="1"/>
          <p:nvPr/>
        </p:nvSpPr>
        <p:spPr>
          <a:xfrm>
            <a:off x="290000" y="904851"/>
            <a:ext cx="3763200" cy="399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Pathophysiology of MG</a:t>
            </a:r>
            <a:endParaRPr b="1" sz="2200">
              <a:highlight>
                <a:schemeClr val="accent5"/>
              </a:highlight>
              <a:latin typeface="Mada"/>
              <a:ea typeface="Mada"/>
              <a:cs typeface="Mada"/>
              <a:sym typeface="Mada"/>
            </a:endParaRPr>
          </a:p>
        </p:txBody>
      </p:sp>
      <p:sp>
        <p:nvSpPr>
          <p:cNvPr id="273" name="Google Shape;273;p32"/>
          <p:cNvSpPr/>
          <p:nvPr/>
        </p:nvSpPr>
        <p:spPr>
          <a:xfrm>
            <a:off x="556987" y="1610454"/>
            <a:ext cx="1362300" cy="647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Simplified postsynaptic membrane.</a:t>
            </a:r>
            <a:endParaRPr>
              <a:solidFill>
                <a:schemeClr val="dk1"/>
              </a:solidFill>
              <a:latin typeface="Mada"/>
              <a:ea typeface="Mada"/>
              <a:cs typeface="Mada"/>
              <a:sym typeface="Mada"/>
            </a:endParaRPr>
          </a:p>
        </p:txBody>
      </p:sp>
      <p:sp>
        <p:nvSpPr>
          <p:cNvPr id="274" name="Google Shape;274;p32"/>
          <p:cNvSpPr txBox="1"/>
          <p:nvPr/>
        </p:nvSpPr>
        <p:spPr>
          <a:xfrm>
            <a:off x="285451" y="1519639"/>
            <a:ext cx="596100" cy="6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8000">
                <a:solidFill>
                  <a:srgbClr val="C6ACBA"/>
                </a:solidFill>
                <a:latin typeface="Mada"/>
                <a:ea typeface="Mada"/>
                <a:cs typeface="Mada"/>
                <a:sym typeface="Mada"/>
              </a:rPr>
              <a:t>1</a:t>
            </a:r>
            <a:endParaRPr b="1" sz="8000">
              <a:solidFill>
                <a:srgbClr val="C6ACBA"/>
              </a:solidFill>
              <a:latin typeface="Mada"/>
              <a:ea typeface="Mada"/>
              <a:cs typeface="Mada"/>
              <a:sym typeface="Mada"/>
            </a:endParaRPr>
          </a:p>
        </p:txBody>
      </p:sp>
      <p:sp>
        <p:nvSpPr>
          <p:cNvPr id="275" name="Google Shape;275;p32"/>
          <p:cNvSpPr/>
          <p:nvPr/>
        </p:nvSpPr>
        <p:spPr>
          <a:xfrm>
            <a:off x="2348219" y="1610454"/>
            <a:ext cx="1362300" cy="647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Decreased of AchR’s.</a:t>
            </a:r>
            <a:endParaRPr>
              <a:solidFill>
                <a:schemeClr val="dk1"/>
              </a:solidFill>
              <a:latin typeface="Mada"/>
              <a:ea typeface="Mada"/>
              <a:cs typeface="Mada"/>
              <a:sym typeface="Mada"/>
            </a:endParaRPr>
          </a:p>
        </p:txBody>
      </p:sp>
      <p:sp>
        <p:nvSpPr>
          <p:cNvPr id="276" name="Google Shape;276;p32"/>
          <p:cNvSpPr txBox="1"/>
          <p:nvPr/>
        </p:nvSpPr>
        <p:spPr>
          <a:xfrm>
            <a:off x="2012363" y="1519639"/>
            <a:ext cx="596100" cy="6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8000">
                <a:solidFill>
                  <a:srgbClr val="C6ACBA"/>
                </a:solidFill>
                <a:latin typeface="Mada"/>
                <a:ea typeface="Mada"/>
                <a:cs typeface="Mada"/>
                <a:sym typeface="Mada"/>
              </a:rPr>
              <a:t>2</a:t>
            </a:r>
            <a:endParaRPr b="1" sz="8000">
              <a:solidFill>
                <a:srgbClr val="C6ACBA"/>
              </a:solidFill>
              <a:latin typeface="Mada"/>
              <a:ea typeface="Mada"/>
              <a:cs typeface="Mada"/>
              <a:sym typeface="Mada"/>
            </a:endParaRPr>
          </a:p>
        </p:txBody>
      </p:sp>
      <p:sp>
        <p:nvSpPr>
          <p:cNvPr id="277" name="Google Shape;277;p32"/>
          <p:cNvSpPr/>
          <p:nvPr/>
        </p:nvSpPr>
        <p:spPr>
          <a:xfrm>
            <a:off x="4118700" y="1610450"/>
            <a:ext cx="1494000" cy="647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Remaining AchR’s not localized to peaks of the membrane.</a:t>
            </a:r>
            <a:endParaRPr>
              <a:solidFill>
                <a:schemeClr val="dk1"/>
              </a:solidFill>
              <a:latin typeface="Mada"/>
              <a:ea typeface="Mada"/>
              <a:cs typeface="Mada"/>
              <a:sym typeface="Mada"/>
            </a:endParaRPr>
          </a:p>
        </p:txBody>
      </p:sp>
      <p:sp>
        <p:nvSpPr>
          <p:cNvPr id="278" name="Google Shape;278;p32"/>
          <p:cNvSpPr txBox="1"/>
          <p:nvPr/>
        </p:nvSpPr>
        <p:spPr>
          <a:xfrm>
            <a:off x="3739305" y="1519639"/>
            <a:ext cx="596100" cy="6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8000">
                <a:solidFill>
                  <a:srgbClr val="C6ACBA"/>
                </a:solidFill>
                <a:latin typeface="Mada"/>
                <a:ea typeface="Mada"/>
                <a:cs typeface="Mada"/>
                <a:sym typeface="Mada"/>
              </a:rPr>
              <a:t>3</a:t>
            </a:r>
            <a:endParaRPr b="1" sz="8000">
              <a:solidFill>
                <a:srgbClr val="C6ACBA"/>
              </a:solidFill>
              <a:latin typeface="Mada"/>
              <a:ea typeface="Mada"/>
              <a:cs typeface="Mada"/>
              <a:sym typeface="Mada"/>
            </a:endParaRPr>
          </a:p>
        </p:txBody>
      </p:sp>
      <p:sp>
        <p:nvSpPr>
          <p:cNvPr id="279" name="Google Shape;279;p32"/>
          <p:cNvSpPr/>
          <p:nvPr/>
        </p:nvSpPr>
        <p:spPr>
          <a:xfrm>
            <a:off x="5912242" y="1628852"/>
            <a:ext cx="1362300" cy="647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CC0000"/>
                </a:solidFill>
                <a:latin typeface="Mada"/>
                <a:ea typeface="Mada"/>
                <a:cs typeface="Mada"/>
                <a:sym typeface="Mada"/>
              </a:rPr>
              <a:t>Lower safety factor</a:t>
            </a:r>
            <a:endParaRPr b="1">
              <a:solidFill>
                <a:srgbClr val="CC0000"/>
              </a:solidFill>
              <a:latin typeface="Mada"/>
              <a:ea typeface="Mada"/>
              <a:cs typeface="Mada"/>
              <a:sym typeface="Mada"/>
            </a:endParaRPr>
          </a:p>
        </p:txBody>
      </p:sp>
      <p:sp>
        <p:nvSpPr>
          <p:cNvPr id="280" name="Google Shape;280;p32"/>
          <p:cNvSpPr txBox="1"/>
          <p:nvPr/>
        </p:nvSpPr>
        <p:spPr>
          <a:xfrm>
            <a:off x="5576375" y="1538025"/>
            <a:ext cx="596100" cy="6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8000">
                <a:solidFill>
                  <a:srgbClr val="C6ACBA"/>
                </a:solidFill>
                <a:latin typeface="Mada"/>
                <a:ea typeface="Mada"/>
                <a:cs typeface="Mada"/>
                <a:sym typeface="Mada"/>
              </a:rPr>
              <a:t>4</a:t>
            </a:r>
            <a:endParaRPr b="1" sz="8000">
              <a:solidFill>
                <a:srgbClr val="C6ACBA"/>
              </a:solidFill>
              <a:latin typeface="Mada"/>
              <a:ea typeface="Mada"/>
              <a:cs typeface="Mada"/>
              <a:sym typeface="Mada"/>
            </a:endParaRPr>
          </a:p>
        </p:txBody>
      </p:sp>
      <p:grpSp>
        <p:nvGrpSpPr>
          <p:cNvPr id="281" name="Google Shape;281;p32"/>
          <p:cNvGrpSpPr/>
          <p:nvPr/>
        </p:nvGrpSpPr>
        <p:grpSpPr>
          <a:xfrm>
            <a:off x="185550" y="2490888"/>
            <a:ext cx="7188900" cy="8007788"/>
            <a:chOff x="174350" y="3180800"/>
            <a:chExt cx="7188900" cy="7004100"/>
          </a:xfrm>
        </p:grpSpPr>
        <p:sp>
          <p:nvSpPr>
            <p:cNvPr id="282" name="Google Shape;282;p32"/>
            <p:cNvSpPr/>
            <p:nvPr/>
          </p:nvSpPr>
          <p:spPr>
            <a:xfrm>
              <a:off x="174350" y="3180800"/>
              <a:ext cx="7188900" cy="7004100"/>
            </a:xfrm>
            <a:prstGeom prst="roundRect">
              <a:avLst>
                <a:gd fmla="val 7549" name="adj"/>
              </a:avLst>
            </a:prstGeom>
            <a:noFill/>
            <a:ln cap="flat" cmpd="sng" w="19050">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 is an autoimmune response that affects the post-synaptic membrane</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amount of ACh released by the presynaptic motor neuron</a:t>
              </a:r>
              <a:r>
                <a:rPr lang="ar" sz="1200">
                  <a:solidFill>
                    <a:schemeClr val="dk1"/>
                  </a:solidFill>
                  <a:latin typeface="Mada"/>
                  <a:ea typeface="Mada"/>
                  <a:cs typeface="Mada"/>
                  <a:sym typeface="Mada"/>
                </a:rPr>
                <a:t> normally </a:t>
              </a:r>
              <a:r>
                <a:rPr b="1" lang="ar" sz="1200">
                  <a:solidFill>
                    <a:schemeClr val="dk1"/>
                  </a:solidFill>
                  <a:latin typeface="Mada"/>
                  <a:ea typeface="Mada"/>
                  <a:cs typeface="Mada"/>
                  <a:sym typeface="Mada"/>
                </a:rPr>
                <a:t>decreases</a:t>
              </a:r>
              <a:r>
                <a:rPr lang="ar" sz="1200">
                  <a:solidFill>
                    <a:schemeClr val="dk1"/>
                  </a:solidFill>
                  <a:latin typeface="Mada"/>
                  <a:ea typeface="Mada"/>
                  <a:cs typeface="Mada"/>
                  <a:sym typeface="Mada"/>
                </a:rPr>
                <a:t> with every nerve impulse because of a temporary depletion of the presynaptic ACh stores (a phenomenon referred to as </a:t>
              </a:r>
              <a:r>
                <a:rPr b="1" lang="ar" sz="1200">
                  <a:solidFill>
                    <a:schemeClr val="dk1"/>
                  </a:solidFill>
                  <a:latin typeface="Mada"/>
                  <a:ea typeface="Mada"/>
                  <a:cs typeface="Mada"/>
                  <a:sym typeface="Mada"/>
                </a:rPr>
                <a:t>presynaptic rundown) </a:t>
              </a:r>
              <a:r>
                <a:rPr b="1" lang="ar" sz="1200">
                  <a:solidFill>
                    <a:srgbClr val="6AA84F"/>
                  </a:solidFill>
                  <a:latin typeface="Mada"/>
                  <a:ea typeface="Mada"/>
                  <a:cs typeface="Mada"/>
                  <a:sym typeface="Mada"/>
                </a:rPr>
                <a:t>which is a normal physiological phenomen</a:t>
              </a:r>
              <a:r>
                <a:rPr b="1" lang="ar" sz="1200">
                  <a:solidFill>
                    <a:srgbClr val="6AA84F"/>
                  </a:solidFill>
                  <a:latin typeface="Mada"/>
                  <a:ea typeface="Mada"/>
                  <a:cs typeface="Mada"/>
                  <a:sym typeface="Mada"/>
                </a:rPr>
                <a:t>a. </a:t>
              </a:r>
              <a:endParaRPr b="1" sz="1200">
                <a:solidFill>
                  <a:srgbClr val="6AA84F"/>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ar" sz="1200">
                  <a:solidFill>
                    <a:srgbClr val="6AA84F"/>
                  </a:solidFill>
                  <a:latin typeface="Mada"/>
                  <a:ea typeface="Mada"/>
                  <a:cs typeface="Mada"/>
                  <a:sym typeface="Mada"/>
                </a:rPr>
                <a:t>T</a:t>
              </a:r>
              <a:r>
                <a:rPr lang="ar" sz="1200">
                  <a:solidFill>
                    <a:srgbClr val="6AA84F"/>
                  </a:solidFill>
                  <a:latin typeface="Mada"/>
                  <a:ea typeface="Mada"/>
                  <a:cs typeface="Mada"/>
                  <a:sym typeface="Mada"/>
                </a:rPr>
                <a:t>here are primary (closest to the synaptic cleft), secondary, and tertiary storage vesicles → whenever the primary vesicles are used, it takes time for the secondary and tertiary vesicles to get closer to the cleft.</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In </a:t>
              </a:r>
              <a:r>
                <a:rPr b="1" lang="ar" sz="1200">
                  <a:solidFill>
                    <a:schemeClr val="dk1"/>
                  </a:solidFill>
                  <a:latin typeface="Mada"/>
                  <a:ea typeface="Mada"/>
                  <a:cs typeface="Mada"/>
                  <a:sym typeface="Mada"/>
                </a:rPr>
                <a:t>MG</a:t>
              </a:r>
              <a:r>
                <a:rPr lang="ar" sz="1200">
                  <a:solidFill>
                    <a:schemeClr val="dk1"/>
                  </a:solidFill>
                  <a:latin typeface="Mada"/>
                  <a:ea typeface="Mada"/>
                  <a:cs typeface="Mada"/>
                  <a:sym typeface="Mada"/>
                </a:rPr>
                <a:t>, there is </a:t>
              </a:r>
              <a:r>
                <a:rPr b="1" lang="ar" sz="1200">
                  <a:solidFill>
                    <a:schemeClr val="dk1"/>
                  </a:solidFill>
                  <a:latin typeface="Mada"/>
                  <a:ea typeface="Mada"/>
                  <a:cs typeface="Mada"/>
                  <a:sym typeface="Mada"/>
                </a:rPr>
                <a:t>reduction of postsynaptic AChRs</a:t>
              </a:r>
              <a:r>
                <a:rPr lang="ar" sz="1200">
                  <a:solidFill>
                    <a:schemeClr val="dk1"/>
                  </a:solidFill>
                  <a:latin typeface="Mada"/>
                  <a:ea typeface="Mada"/>
                  <a:cs typeface="Mada"/>
                  <a:sym typeface="Mada"/>
                </a:rPr>
                <a:t> due to production of </a:t>
              </a:r>
              <a:r>
                <a:rPr b="1" lang="ar" sz="1200">
                  <a:solidFill>
                    <a:schemeClr val="dk1"/>
                  </a:solidFill>
                  <a:latin typeface="Mada"/>
                  <a:ea typeface="Mada"/>
                  <a:cs typeface="Mada"/>
                  <a:sym typeface="Mada"/>
                </a:rPr>
                <a:t>anti-AChR antibodies</a:t>
              </a:r>
              <a:r>
                <a:rPr lang="ar" sz="1200">
                  <a:solidFill>
                    <a:schemeClr val="dk1"/>
                  </a:solidFill>
                  <a:latin typeface="Mada"/>
                  <a:ea typeface="Mada"/>
                  <a:cs typeface="Mada"/>
                  <a:sym typeface="Mada"/>
                </a:rPr>
                <a:t> that </a:t>
              </a:r>
              <a:r>
                <a:rPr lang="ar" sz="1200">
                  <a:solidFill>
                    <a:srgbClr val="CC0000"/>
                  </a:solidFill>
                  <a:latin typeface="Mada"/>
                  <a:ea typeface="Mada"/>
                  <a:cs typeface="Mada"/>
                  <a:sym typeface="Mada"/>
                </a:rPr>
                <a:t>block receptors</a:t>
              </a:r>
              <a:r>
                <a:rPr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from binding to Ach </a:t>
              </a:r>
              <a:r>
                <a:rPr lang="ar" sz="1200">
                  <a:solidFill>
                    <a:schemeClr val="dk1"/>
                  </a:solidFill>
                  <a:latin typeface="Mada"/>
                  <a:ea typeface="Mada"/>
                  <a:cs typeface="Mada"/>
                  <a:sym typeface="Mada"/>
                </a:rPr>
                <a:t>and causes damage the postsynaptic membrane.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rgbClr val="CC0000"/>
                  </a:solidFill>
                  <a:latin typeface="Mada"/>
                  <a:ea typeface="Mada"/>
                  <a:cs typeface="Mada"/>
                  <a:sym typeface="Mada"/>
                </a:rPr>
                <a:t>Reduction in the number of AChRs</a:t>
              </a: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available at the muscle endplate </a:t>
              </a:r>
              <a:r>
                <a:rPr lang="ar" sz="1200" u="sng">
                  <a:solidFill>
                    <a:schemeClr val="dk1"/>
                  </a:solidFill>
                  <a:latin typeface="Mada"/>
                  <a:ea typeface="Mada"/>
                  <a:cs typeface="Mada"/>
                  <a:sym typeface="Mada"/>
                </a:rPr>
                <a:t>and </a:t>
              </a:r>
              <a:r>
                <a:rPr b="1" lang="ar" sz="1200">
                  <a:solidFill>
                    <a:srgbClr val="CC0000"/>
                  </a:solidFill>
                  <a:latin typeface="Mada"/>
                  <a:ea typeface="Mada"/>
                  <a:cs typeface="Mada"/>
                  <a:sym typeface="Mada"/>
                </a:rPr>
                <a:t>flattening of the postsynaptic folds.</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Even if a normal amount of ACh is released, fewer endplate potentials will be produced, and they may fall below the threshold value for generation of an action potential. The end result of this process is </a:t>
              </a:r>
              <a:r>
                <a:rPr b="1" lang="ar" sz="1200">
                  <a:solidFill>
                    <a:schemeClr val="dk1"/>
                  </a:solidFill>
                  <a:latin typeface="Mada"/>
                  <a:ea typeface="Mada"/>
                  <a:cs typeface="Mada"/>
                  <a:sym typeface="Mada"/>
                </a:rPr>
                <a:t>inefficient neuromuscular transmission.</a:t>
              </a:r>
              <a:r>
                <a:rPr b="1"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 no muscle contraction because there in no muscle AP</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Inefficient neuromuscular transmission </a:t>
              </a:r>
              <a:r>
                <a:rPr lang="ar" sz="1200">
                  <a:solidFill>
                    <a:schemeClr val="dk1"/>
                  </a:solidFill>
                  <a:latin typeface="Mada"/>
                  <a:ea typeface="Mada"/>
                  <a:cs typeface="Mada"/>
                  <a:sym typeface="Mada"/>
                </a:rPr>
                <a:t>together with the normally present </a:t>
              </a:r>
              <a:r>
                <a:rPr b="1" lang="ar" sz="1200">
                  <a:solidFill>
                    <a:schemeClr val="dk1"/>
                  </a:solidFill>
                  <a:latin typeface="Mada"/>
                  <a:ea typeface="Mada"/>
                  <a:cs typeface="Mada"/>
                  <a:sym typeface="Mada"/>
                </a:rPr>
                <a:t>presynaptic</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rundown</a:t>
              </a:r>
              <a:r>
                <a:rPr lang="ar" sz="1200">
                  <a:solidFill>
                    <a:schemeClr val="dk1"/>
                  </a:solidFill>
                  <a:latin typeface="Mada"/>
                  <a:ea typeface="Mada"/>
                  <a:cs typeface="Mada"/>
                  <a:sym typeface="Mada"/>
                </a:rPr>
                <a:t> phenomenon results in a </a:t>
              </a:r>
              <a:r>
                <a:rPr b="1" lang="ar" sz="1200">
                  <a:solidFill>
                    <a:schemeClr val="dk1"/>
                  </a:solidFill>
                  <a:latin typeface="Mada"/>
                  <a:ea typeface="Mada"/>
                  <a:cs typeface="Mada"/>
                  <a:sym typeface="Mada"/>
                </a:rPr>
                <a:t>progressive decrease in the amount of muscle fibers</a:t>
              </a:r>
              <a:r>
                <a:rPr lang="ar" sz="1200">
                  <a:solidFill>
                    <a:schemeClr val="dk1"/>
                  </a:solidFill>
                  <a:latin typeface="Mada"/>
                  <a:ea typeface="Mada"/>
                  <a:cs typeface="Mada"/>
                  <a:sym typeface="Mada"/>
                </a:rPr>
                <a:t> being activated by successive nerve fiber impulses. </a:t>
              </a:r>
              <a:r>
                <a:rPr lang="ar" sz="1200" u="sng">
                  <a:solidFill>
                    <a:schemeClr val="dk1"/>
                  </a:solidFill>
                  <a:latin typeface="Mada"/>
                  <a:ea typeface="Mada"/>
                  <a:cs typeface="Mada"/>
                  <a:sym typeface="Mada"/>
                </a:rPr>
                <a:t>This explains the </a:t>
              </a:r>
              <a:r>
                <a:rPr b="1" lang="ar" sz="1200" u="sng">
                  <a:solidFill>
                    <a:schemeClr val="dk1"/>
                  </a:solidFill>
                  <a:latin typeface="Mada"/>
                  <a:ea typeface="Mada"/>
                  <a:cs typeface="Mada"/>
                  <a:sym typeface="Mada"/>
                </a:rPr>
                <a:t>fatigability</a:t>
              </a:r>
              <a:r>
                <a:rPr lang="ar" sz="1200" u="sng">
                  <a:solidFill>
                    <a:schemeClr val="dk1"/>
                  </a:solidFill>
                  <a:latin typeface="Mada"/>
                  <a:ea typeface="Mada"/>
                  <a:cs typeface="Mada"/>
                  <a:sym typeface="Mada"/>
                </a:rPr>
                <a:t> </a:t>
              </a:r>
              <a:r>
                <a:rPr lang="ar" sz="1200">
                  <a:solidFill>
                    <a:schemeClr val="dk1"/>
                  </a:solidFill>
                  <a:latin typeface="Mada"/>
                  <a:ea typeface="Mada"/>
                  <a:cs typeface="Mada"/>
                  <a:sym typeface="Mada"/>
                </a:rPr>
                <a:t>seen in MG patients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Patients become </a:t>
              </a:r>
              <a:r>
                <a:rPr b="1" lang="ar" sz="1200">
                  <a:solidFill>
                    <a:schemeClr val="dk1"/>
                  </a:solidFill>
                  <a:latin typeface="Mada"/>
                  <a:ea typeface="Mada"/>
                  <a:cs typeface="Mada"/>
                  <a:sym typeface="Mada"/>
                </a:rPr>
                <a:t>symptomatic</a:t>
              </a:r>
              <a:r>
                <a:rPr lang="ar" sz="1200">
                  <a:solidFill>
                    <a:schemeClr val="dk1"/>
                  </a:solidFill>
                  <a:latin typeface="Mada"/>
                  <a:ea typeface="Mada"/>
                  <a:cs typeface="Mada"/>
                  <a:sym typeface="Mada"/>
                </a:rPr>
                <a:t> once the number of </a:t>
              </a:r>
              <a:r>
                <a:rPr b="1" lang="ar" sz="1200">
                  <a:solidFill>
                    <a:schemeClr val="dk1"/>
                  </a:solidFill>
                  <a:latin typeface="Mada"/>
                  <a:ea typeface="Mada"/>
                  <a:cs typeface="Mada"/>
                  <a:sym typeface="Mada"/>
                </a:rPr>
                <a:t>AChRs is reduced to </a:t>
              </a:r>
              <a:r>
                <a:rPr b="1" lang="ar" sz="1200">
                  <a:solidFill>
                    <a:srgbClr val="CC0000"/>
                  </a:solidFill>
                  <a:latin typeface="Mada"/>
                  <a:ea typeface="Mada"/>
                  <a:cs typeface="Mada"/>
                  <a:sym typeface="Mada"/>
                </a:rPr>
                <a:t>approximately 30%</a:t>
              </a:r>
              <a:r>
                <a:rPr lang="ar" sz="1200">
                  <a:solidFill>
                    <a:schemeClr val="dk1"/>
                  </a:solidFill>
                  <a:latin typeface="Mada"/>
                  <a:ea typeface="Mada"/>
                  <a:cs typeface="Mada"/>
                  <a:sym typeface="Mada"/>
                </a:rPr>
                <a:t> of normal.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 </a:t>
              </a:r>
              <a:r>
                <a:rPr b="1" lang="ar" sz="1200">
                  <a:latin typeface="Mada"/>
                  <a:ea typeface="Mada"/>
                  <a:cs typeface="Mada"/>
                  <a:sym typeface="Mada"/>
                </a:rPr>
                <a:t>cholinergic receptors</a:t>
              </a:r>
              <a:r>
                <a:rPr lang="ar" sz="1200">
                  <a:latin typeface="Mada"/>
                  <a:ea typeface="Mada"/>
                  <a:cs typeface="Mada"/>
                  <a:sym typeface="Mada"/>
                </a:rPr>
                <a:t> of </a:t>
              </a:r>
              <a:r>
                <a:rPr b="1" lang="ar" sz="1200">
                  <a:solidFill>
                    <a:srgbClr val="CC0000"/>
                  </a:solidFill>
                  <a:latin typeface="Mada"/>
                  <a:ea typeface="Mada"/>
                  <a:cs typeface="Mada"/>
                  <a:sym typeface="Mada"/>
                </a:rPr>
                <a:t>smooth and cardiac muscle</a:t>
              </a:r>
              <a:r>
                <a:rPr b="1" lang="ar" sz="1200">
                  <a:solidFill>
                    <a:srgbClr val="A64D79"/>
                  </a:solidFill>
                  <a:latin typeface="Mada"/>
                  <a:ea typeface="Mada"/>
                  <a:cs typeface="Mada"/>
                  <a:sym typeface="Mada"/>
                </a:rPr>
                <a:t> </a:t>
              </a:r>
              <a:r>
                <a:rPr lang="ar" sz="1200">
                  <a:latin typeface="Mada"/>
                  <a:ea typeface="Mada"/>
                  <a:cs typeface="Mada"/>
                  <a:sym typeface="Mada"/>
                </a:rPr>
                <a:t>have a different antigenicity than </a:t>
              </a:r>
              <a:r>
                <a:rPr b="1" lang="ar" sz="1200">
                  <a:latin typeface="Mada"/>
                  <a:ea typeface="Mada"/>
                  <a:cs typeface="Mada"/>
                  <a:sym typeface="Mada"/>
                </a:rPr>
                <a:t>skeletal muscle</a:t>
              </a:r>
              <a:r>
                <a:rPr lang="ar" sz="1200">
                  <a:latin typeface="Mada"/>
                  <a:ea typeface="Mada"/>
                  <a:cs typeface="Mada"/>
                  <a:sym typeface="Mada"/>
                </a:rPr>
                <a:t> and usually are</a:t>
              </a:r>
              <a:r>
                <a:rPr lang="ar" sz="1200">
                  <a:solidFill>
                    <a:srgbClr val="A64D79"/>
                  </a:solidFill>
                  <a:latin typeface="Mada"/>
                  <a:ea typeface="Mada"/>
                  <a:cs typeface="Mada"/>
                  <a:sym typeface="Mada"/>
                </a:rPr>
                <a:t> </a:t>
              </a:r>
              <a:r>
                <a:rPr lang="ar" sz="1200">
                  <a:solidFill>
                    <a:srgbClr val="CC0000"/>
                  </a:solidFill>
                  <a:latin typeface="Mada"/>
                  <a:ea typeface="Mada"/>
                  <a:cs typeface="Mada"/>
                  <a:sym typeface="Mada"/>
                </a:rPr>
                <a:t>not affected by the disease. </a:t>
              </a:r>
              <a:r>
                <a:rPr b="1" lang="ar" sz="1200">
                  <a:solidFill>
                    <a:srgbClr val="6AA84F"/>
                  </a:solidFill>
                  <a:latin typeface="Mada"/>
                  <a:ea typeface="Mada"/>
                  <a:cs typeface="Mada"/>
                  <a:sym typeface="Mada"/>
                </a:rPr>
                <a:t>MG only affects nicotinic receptors of skeletal muscles.</a:t>
              </a:r>
              <a:endParaRPr b="1" sz="1200">
                <a:solidFill>
                  <a:srgbClr val="6AA84F"/>
                </a:solidFill>
                <a:latin typeface="Mada"/>
                <a:ea typeface="Mada"/>
                <a:cs typeface="Mada"/>
                <a:sym typeface="Mada"/>
              </a:endParaRPr>
            </a:p>
          </p:txBody>
        </p:sp>
        <p:pic>
          <p:nvPicPr>
            <p:cNvPr id="283" name="Google Shape;283;p32"/>
            <p:cNvPicPr preferRelativeResize="0"/>
            <p:nvPr/>
          </p:nvPicPr>
          <p:blipFill>
            <a:blip r:embed="rId3">
              <a:alphaModFix/>
            </a:blip>
            <a:stretch>
              <a:fillRect/>
            </a:stretch>
          </p:blipFill>
          <p:spPr>
            <a:xfrm>
              <a:off x="1190224" y="7882681"/>
              <a:ext cx="2113100" cy="2099471"/>
            </a:xfrm>
            <a:prstGeom prst="rect">
              <a:avLst/>
            </a:prstGeom>
            <a:noFill/>
            <a:ln>
              <a:noFill/>
            </a:ln>
          </p:spPr>
        </p:pic>
      </p:grpSp>
      <p:pic>
        <p:nvPicPr>
          <p:cNvPr id="284" name="Google Shape;284;p32"/>
          <p:cNvPicPr preferRelativeResize="0"/>
          <p:nvPr/>
        </p:nvPicPr>
        <p:blipFill>
          <a:blip r:embed="rId4">
            <a:alphaModFix/>
          </a:blip>
          <a:stretch>
            <a:fillRect/>
          </a:stretch>
        </p:blipFill>
        <p:spPr>
          <a:xfrm>
            <a:off x="4225120" y="7910100"/>
            <a:ext cx="1602224" cy="937553"/>
          </a:xfrm>
          <a:prstGeom prst="rect">
            <a:avLst/>
          </a:prstGeom>
          <a:noFill/>
          <a:ln>
            <a:noFill/>
          </a:ln>
        </p:spPr>
      </p:pic>
      <p:pic>
        <p:nvPicPr>
          <p:cNvPr id="285" name="Google Shape;285;p32"/>
          <p:cNvPicPr preferRelativeResize="0"/>
          <p:nvPr/>
        </p:nvPicPr>
        <p:blipFill>
          <a:blip r:embed="rId5">
            <a:alphaModFix/>
          </a:blip>
          <a:stretch>
            <a:fillRect/>
          </a:stretch>
        </p:blipFill>
        <p:spPr>
          <a:xfrm>
            <a:off x="4225117" y="9329327"/>
            <a:ext cx="1602222" cy="937548"/>
          </a:xfrm>
          <a:prstGeom prst="rect">
            <a:avLst/>
          </a:prstGeom>
          <a:noFill/>
          <a:ln>
            <a:noFill/>
          </a:ln>
        </p:spPr>
      </p:pic>
      <p:sp>
        <p:nvSpPr>
          <p:cNvPr id="286" name="Google Shape;286;p32"/>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cxnSp>
        <p:nvCxnSpPr>
          <p:cNvPr id="291" name="Google Shape;291;p3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92" name="Google Shape;292;p33"/>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93" name="Google Shape;293;p3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294" name="Google Shape;294;p33"/>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sp>
        <p:nvSpPr>
          <p:cNvPr id="295" name="Google Shape;295;p33"/>
          <p:cNvSpPr txBox="1"/>
          <p:nvPr/>
        </p:nvSpPr>
        <p:spPr>
          <a:xfrm>
            <a:off x="8233452" y="2262851"/>
            <a:ext cx="6048000" cy="1135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FA8DC"/>
              </a:buClr>
              <a:buSzPts val="1100"/>
              <a:buFont typeface="Mada"/>
              <a:buChar char="●"/>
            </a:pPr>
            <a:r>
              <a:rPr lang="ar" sz="1100">
                <a:solidFill>
                  <a:srgbClr val="6FA8DC"/>
                </a:solidFill>
                <a:latin typeface="Mada"/>
                <a:ea typeface="Mada"/>
                <a:cs typeface="Mada"/>
                <a:sym typeface="Mada"/>
              </a:rPr>
              <a:t>Usually progresses for weeks-months, and maximum severity is usually in first year of disease</a:t>
            </a:r>
            <a:endParaRPr sz="1100">
              <a:solidFill>
                <a:srgbClr val="6FA8DC"/>
              </a:solidFill>
              <a:latin typeface="Mada"/>
              <a:ea typeface="Mada"/>
              <a:cs typeface="Mada"/>
              <a:sym typeface="Mada"/>
            </a:endParaRPr>
          </a:p>
          <a:p>
            <a:pPr indent="-298450" lvl="0" marL="457200" rtl="0" algn="l">
              <a:spcBef>
                <a:spcPts val="0"/>
              </a:spcBef>
              <a:spcAft>
                <a:spcPts val="0"/>
              </a:spcAft>
              <a:buClr>
                <a:srgbClr val="6FA8DC"/>
              </a:buClr>
              <a:buSzPts val="1100"/>
              <a:buFont typeface="Mada"/>
              <a:buChar char="●"/>
            </a:pPr>
            <a:r>
              <a:rPr lang="ar" sz="1100">
                <a:solidFill>
                  <a:srgbClr val="6FA8DC"/>
                </a:solidFill>
                <a:latin typeface="Mada"/>
                <a:ea typeface="Mada"/>
                <a:cs typeface="Mada"/>
                <a:sym typeface="Mada"/>
              </a:rPr>
              <a:t>of ocular MG progress to generalized MG within 2 years.</a:t>
            </a:r>
            <a:endParaRPr sz="1100">
              <a:solidFill>
                <a:srgbClr val="6FA8DC"/>
              </a:solidFill>
              <a:latin typeface="Mada"/>
              <a:ea typeface="Mada"/>
              <a:cs typeface="Mada"/>
              <a:sym typeface="Mada"/>
            </a:endParaRPr>
          </a:p>
          <a:p>
            <a:pPr indent="-298450" lvl="0" marL="457200" rtl="0" algn="l">
              <a:spcBef>
                <a:spcPts val="0"/>
              </a:spcBef>
              <a:spcAft>
                <a:spcPts val="0"/>
              </a:spcAft>
              <a:buClr>
                <a:srgbClr val="6FA8DC"/>
              </a:buClr>
              <a:buSzPts val="1100"/>
              <a:buFont typeface="Mada"/>
              <a:buChar char="●"/>
            </a:pPr>
            <a:r>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Ocular muscle involvement is very common.</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Diagnosis is questionable if ocular muscles aren’t involved.</a:t>
            </a:r>
            <a:endParaRPr sz="1200">
              <a:solidFill>
                <a:srgbClr val="6AA84F"/>
              </a:solidFill>
              <a:latin typeface="Mada"/>
              <a:ea typeface="Mada"/>
              <a:cs typeface="Mada"/>
              <a:sym typeface="Mada"/>
            </a:endParaRPr>
          </a:p>
        </p:txBody>
      </p:sp>
      <p:sp>
        <p:nvSpPr>
          <p:cNvPr id="296" name="Google Shape;296;p33"/>
          <p:cNvSpPr txBox="1"/>
          <p:nvPr/>
        </p:nvSpPr>
        <p:spPr>
          <a:xfrm>
            <a:off x="11837560" y="3398045"/>
            <a:ext cx="2982600" cy="13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Mada"/>
                <a:ea typeface="Mada"/>
                <a:cs typeface="Mada"/>
                <a:sym typeface="Mada"/>
              </a:rPr>
              <a:t>● Typically it starts with the ocular or bulbar muscles, then it progresses to occupy the limb muscles.</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 Only a minority of patients get limb involvement without ocular/ bulbar.</a:t>
            </a:r>
            <a:endParaRPr sz="1200">
              <a:solidFill>
                <a:srgbClr val="6AA84F"/>
              </a:solidFill>
              <a:latin typeface="Mada"/>
              <a:ea typeface="Mada"/>
              <a:cs typeface="Mada"/>
              <a:sym typeface="Mada"/>
            </a:endParaRPr>
          </a:p>
        </p:txBody>
      </p:sp>
      <p:graphicFrame>
        <p:nvGraphicFramePr>
          <p:cNvPr id="297" name="Google Shape;297;p33"/>
          <p:cNvGraphicFramePr/>
          <p:nvPr/>
        </p:nvGraphicFramePr>
        <p:xfrm>
          <a:off x="1448367" y="5722053"/>
          <a:ext cx="3000000" cy="3000000"/>
        </p:xfrm>
        <a:graphic>
          <a:graphicData uri="http://schemas.openxmlformats.org/drawingml/2006/table">
            <a:tbl>
              <a:tblPr>
                <a:noFill/>
                <a:tableStyleId>{3C2736F1-7814-412A-9B4E-1AC7F86A2DEA}</a:tableStyleId>
              </a:tblPr>
              <a:tblGrid>
                <a:gridCol w="2326325"/>
                <a:gridCol w="2314550"/>
              </a:tblGrid>
              <a:tr h="28207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Ocular myasthenia </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Generalized disease </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r>
              <a:tr h="1045725">
                <a:tc>
                  <a:txBody>
                    <a:bodyPr/>
                    <a:lstStyle/>
                    <a:p>
                      <a:pPr indent="0" lvl="0" marL="0" rtl="0" algn="ctr">
                        <a:spcBef>
                          <a:spcPts val="0"/>
                        </a:spcBef>
                        <a:spcAft>
                          <a:spcPts val="0"/>
                        </a:spcAft>
                        <a:buNone/>
                      </a:pPr>
                      <a:r>
                        <a:rPr lang="ar" sz="1200">
                          <a:latin typeface="Mada"/>
                          <a:ea typeface="Mada"/>
                          <a:cs typeface="Mada"/>
                          <a:sym typeface="Mada"/>
                        </a:rPr>
                        <a:t>The weakness is </a:t>
                      </a:r>
                      <a:r>
                        <a:rPr b="1" lang="ar" sz="1200">
                          <a:latin typeface="Mada"/>
                          <a:ea typeface="Mada"/>
                          <a:cs typeface="Mada"/>
                          <a:sym typeface="Mada"/>
                        </a:rPr>
                        <a:t>limited to the eyelids and extraocular muscles.</a:t>
                      </a:r>
                      <a:endParaRPr b="1"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The weakness </a:t>
                      </a:r>
                      <a:r>
                        <a:rPr b="1" lang="ar" sz="1200">
                          <a:latin typeface="Mada"/>
                          <a:ea typeface="Mada"/>
                          <a:cs typeface="Mada"/>
                          <a:sym typeface="Mada"/>
                        </a:rPr>
                        <a:t>commonly</a:t>
                      </a:r>
                      <a:r>
                        <a:rPr lang="ar" sz="1200">
                          <a:latin typeface="Mada"/>
                          <a:ea typeface="Mada"/>
                          <a:cs typeface="Mada"/>
                          <a:sym typeface="Mada"/>
                        </a:rPr>
                        <a:t> affects </a:t>
                      </a:r>
                      <a:r>
                        <a:rPr b="1" lang="ar" sz="1200">
                          <a:latin typeface="Mada"/>
                          <a:ea typeface="Mada"/>
                          <a:cs typeface="Mada"/>
                          <a:sym typeface="Mada"/>
                        </a:rPr>
                        <a:t>ocular muscles</a:t>
                      </a:r>
                      <a:r>
                        <a:rPr lang="ar" sz="1200">
                          <a:latin typeface="Mada"/>
                          <a:ea typeface="Mada"/>
                          <a:cs typeface="Mada"/>
                          <a:sym typeface="Mada"/>
                        </a:rPr>
                        <a:t>, but it also involves a variable combination of </a:t>
                      </a:r>
                      <a:r>
                        <a:rPr b="1" lang="ar" sz="1200">
                          <a:latin typeface="Mada"/>
                          <a:ea typeface="Mada"/>
                          <a:cs typeface="Mada"/>
                          <a:sym typeface="Mada"/>
                        </a:rPr>
                        <a:t>bulbar, limb, and respiratory muscles.</a:t>
                      </a:r>
                      <a:endParaRPr b="1"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pSp>
        <p:nvGrpSpPr>
          <p:cNvPr id="298" name="Google Shape;298;p33"/>
          <p:cNvGrpSpPr/>
          <p:nvPr/>
        </p:nvGrpSpPr>
        <p:grpSpPr>
          <a:xfrm>
            <a:off x="324316" y="1770085"/>
            <a:ext cx="6888964" cy="3790136"/>
            <a:chOff x="2377345" y="4297801"/>
            <a:chExt cx="3058499" cy="1971872"/>
          </a:xfrm>
        </p:grpSpPr>
        <p:sp>
          <p:nvSpPr>
            <p:cNvPr id="299" name="Google Shape;299;p33"/>
            <p:cNvSpPr/>
            <p:nvPr/>
          </p:nvSpPr>
          <p:spPr>
            <a:xfrm>
              <a:off x="2453544" y="4388373"/>
              <a:ext cx="2982300" cy="1881300"/>
            </a:xfrm>
            <a:prstGeom prst="rect">
              <a:avLst/>
            </a:prstGeom>
            <a:solidFill>
              <a:schemeClr val="accent3"/>
            </a:solidFill>
            <a:ln>
              <a:noFill/>
            </a:ln>
          </p:spPr>
          <p:txBody>
            <a:bodyPr anchorCtr="0" anchor="b" bIns="182875" lIns="137150" spcFirstLastPara="1" rIns="137150" wrap="square" tIns="45700">
              <a:noAutofit/>
            </a:bodyPr>
            <a:lstStyle/>
            <a:p>
              <a:pPr indent="0" lvl="0" marL="0" marR="0" rtl="0" algn="just">
                <a:spcBef>
                  <a:spcPts val="0"/>
                </a:spcBef>
                <a:spcAft>
                  <a:spcPts val="0"/>
                </a:spcAft>
                <a:buNone/>
              </a:pPr>
              <a:r>
                <a:t/>
              </a:r>
              <a:endParaRPr sz="1400">
                <a:solidFill>
                  <a:srgbClr val="3F3F3F"/>
                </a:solidFill>
                <a:latin typeface="Calibri"/>
                <a:ea typeface="Calibri"/>
                <a:cs typeface="Calibri"/>
                <a:sym typeface="Calibri"/>
              </a:endParaRPr>
            </a:p>
          </p:txBody>
        </p:sp>
        <p:sp>
          <p:nvSpPr>
            <p:cNvPr id="300" name="Google Shape;300;p33"/>
            <p:cNvSpPr/>
            <p:nvPr/>
          </p:nvSpPr>
          <p:spPr>
            <a:xfrm>
              <a:off x="2377345" y="4297801"/>
              <a:ext cx="2982300" cy="1881300"/>
            </a:xfrm>
            <a:prstGeom prst="rect">
              <a:avLst/>
            </a:prstGeom>
            <a:solidFill>
              <a:schemeClr val="accent5"/>
            </a:solidFill>
            <a:ln>
              <a:noFill/>
            </a:ln>
          </p:spPr>
          <p:txBody>
            <a:bodyPr anchorCtr="0" anchor="b" bIns="182875" lIns="137150" spcFirstLastPara="1" rIns="137150" wrap="square" tIns="45700">
              <a:noAutofit/>
            </a:bodyPr>
            <a:lstStyle/>
            <a:p>
              <a:pPr indent="0" lvl="0" marL="0" rtl="0" algn="l">
                <a:spcBef>
                  <a:spcPts val="0"/>
                </a:spcBef>
                <a:spcAft>
                  <a:spcPts val="0"/>
                </a:spcAft>
                <a:buClr>
                  <a:schemeClr val="dk1"/>
                </a:buClr>
                <a:buSzPts val="1100"/>
                <a:buFont typeface="Arial"/>
                <a:buNone/>
              </a:pPr>
              <a:r>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ar" sz="1300">
                  <a:solidFill>
                    <a:srgbClr val="CC0000"/>
                  </a:solidFill>
                  <a:latin typeface="Mada"/>
                  <a:ea typeface="Mada"/>
                  <a:cs typeface="Mada"/>
                  <a:sym typeface="Mada"/>
                </a:rPr>
                <a:t>&gt;50% </a:t>
              </a:r>
              <a:r>
                <a:rPr lang="ar" sz="1300">
                  <a:solidFill>
                    <a:schemeClr val="dk1"/>
                  </a:solidFill>
                  <a:latin typeface="Mada"/>
                  <a:ea typeface="Mada"/>
                  <a:cs typeface="Mada"/>
                  <a:sym typeface="Mada"/>
                </a:rPr>
                <a:t>of patients present with </a:t>
              </a:r>
              <a:r>
                <a:rPr b="1" lang="ar" sz="1300">
                  <a:solidFill>
                    <a:srgbClr val="CC0000"/>
                  </a:solidFill>
                  <a:latin typeface="Mada"/>
                  <a:ea typeface="Mada"/>
                  <a:cs typeface="Mada"/>
                  <a:sym typeface="Mada"/>
                </a:rPr>
                <a:t>ocular symptoms of ptosis</a:t>
              </a:r>
              <a:r>
                <a:rPr b="1" lang="ar" sz="1300">
                  <a:solidFill>
                    <a:schemeClr val="dk1"/>
                  </a:solidFill>
                  <a:latin typeface="Mada"/>
                  <a:ea typeface="Mada"/>
                  <a:cs typeface="Mada"/>
                  <a:sym typeface="Mada"/>
                </a:rPr>
                <a:t> </a:t>
              </a:r>
              <a:r>
                <a:rPr lang="ar" sz="1300">
                  <a:solidFill>
                    <a:srgbClr val="6AA84F"/>
                  </a:solidFill>
                  <a:latin typeface="Mada"/>
                  <a:ea typeface="Mada"/>
                  <a:cs typeface="Mada"/>
                  <a:sym typeface="Mada"/>
                </a:rPr>
                <a:t>(drooping of eyelids) </a:t>
              </a:r>
              <a:r>
                <a:rPr b="1" lang="ar" sz="1300">
                  <a:solidFill>
                    <a:srgbClr val="CC0000"/>
                  </a:solidFill>
                  <a:latin typeface="Mada"/>
                  <a:ea typeface="Mada"/>
                  <a:cs typeface="Mada"/>
                  <a:sym typeface="Mada"/>
                </a:rPr>
                <a:t>and/or diplopia </a:t>
              </a:r>
              <a:r>
                <a:rPr lang="ar" sz="1300">
                  <a:solidFill>
                    <a:srgbClr val="6AA84F"/>
                  </a:solidFill>
                  <a:latin typeface="Mada"/>
                  <a:ea typeface="Mada"/>
                  <a:cs typeface="Mada"/>
                  <a:sym typeface="Mada"/>
                </a:rPr>
                <a:t>(double vision). </a:t>
              </a:r>
              <a:r>
                <a:rPr b="1" lang="ar" sz="1300">
                  <a:solidFill>
                    <a:srgbClr val="6AA84F"/>
                  </a:solidFill>
                  <a:latin typeface="Mada"/>
                  <a:ea typeface="Mada"/>
                  <a:cs typeface="Mada"/>
                  <a:sym typeface="Mada"/>
                </a:rPr>
                <a:t>most common manifestations. </a:t>
              </a:r>
              <a:endParaRPr b="1" sz="1300">
                <a:solidFill>
                  <a:srgbClr val="6AA84F"/>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ar" sz="1300">
                  <a:solidFill>
                    <a:schemeClr val="dk1"/>
                  </a:solidFill>
                  <a:latin typeface="Mada"/>
                  <a:ea typeface="Mada"/>
                  <a:cs typeface="Mada"/>
                  <a:sym typeface="Mada"/>
                </a:rPr>
                <a:t>Of those who present with ocular manifestations, about </a:t>
              </a:r>
              <a:r>
                <a:rPr b="1" lang="ar" sz="1300">
                  <a:solidFill>
                    <a:srgbClr val="A64D79"/>
                  </a:solidFill>
                  <a:latin typeface="Mada"/>
                  <a:ea typeface="Mada"/>
                  <a:cs typeface="Mada"/>
                  <a:sym typeface="Mada"/>
                </a:rPr>
                <a:t>half</a:t>
              </a:r>
              <a:r>
                <a:rPr b="1" lang="ar" sz="1300">
                  <a:solidFill>
                    <a:schemeClr val="dk1"/>
                  </a:solidFill>
                  <a:latin typeface="Mada"/>
                  <a:ea typeface="Mada"/>
                  <a:cs typeface="Mada"/>
                  <a:sym typeface="Mada"/>
                </a:rPr>
                <a:t> </a:t>
              </a:r>
              <a:r>
                <a:rPr lang="ar" sz="1300">
                  <a:solidFill>
                    <a:srgbClr val="4A86E8"/>
                  </a:solidFill>
                  <a:latin typeface="Mada"/>
                  <a:ea typeface="Mada"/>
                  <a:cs typeface="Mada"/>
                  <a:sym typeface="Mada"/>
                </a:rPr>
                <a:t>(80%)</a:t>
              </a:r>
              <a:r>
                <a:rPr b="1" lang="ar" sz="1300">
                  <a:solidFill>
                    <a:schemeClr val="dk1"/>
                  </a:solidFill>
                  <a:latin typeface="Mada"/>
                  <a:ea typeface="Mada"/>
                  <a:cs typeface="Mada"/>
                  <a:sym typeface="Mada"/>
                </a:rPr>
                <a:t> will develop generalized disease</a:t>
              </a:r>
              <a:r>
                <a:rPr lang="ar" sz="1300">
                  <a:solidFill>
                    <a:schemeClr val="dk1"/>
                  </a:solidFill>
                  <a:latin typeface="Mada"/>
                  <a:ea typeface="Mada"/>
                  <a:cs typeface="Mada"/>
                  <a:sym typeface="Mada"/>
                </a:rPr>
                <a:t> within two years. </a:t>
              </a:r>
              <a:r>
                <a:rPr lang="ar" sz="1300">
                  <a:solidFill>
                    <a:srgbClr val="A64D79"/>
                  </a:solidFill>
                  <a:latin typeface="Mada"/>
                  <a:ea typeface="Mada"/>
                  <a:cs typeface="Mada"/>
                  <a:sym typeface="Mada"/>
                </a:rPr>
                <a:t> </a:t>
              </a:r>
              <a:endParaRPr sz="1300">
                <a:solidFill>
                  <a:srgbClr val="6AA84F"/>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ar" sz="1300">
                  <a:solidFill>
                    <a:schemeClr val="dk1"/>
                  </a:solidFill>
                  <a:latin typeface="Mada"/>
                  <a:ea typeface="Mada"/>
                  <a:cs typeface="Mada"/>
                  <a:sym typeface="Mada"/>
                </a:rPr>
                <a:t>After 2 years with no limb Sx, disease usually remains purely ocular.</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ar" sz="1300">
                  <a:solidFill>
                    <a:schemeClr val="dk1"/>
                  </a:solidFill>
                  <a:latin typeface="Mada"/>
                  <a:ea typeface="Mada"/>
                  <a:cs typeface="Mada"/>
                  <a:sym typeface="Mada"/>
                </a:rPr>
                <a:t>15% </a:t>
              </a:r>
              <a:r>
                <a:rPr lang="ar" sz="1300">
                  <a:solidFill>
                    <a:schemeClr val="dk1"/>
                  </a:solidFill>
                  <a:latin typeface="Mada"/>
                  <a:ea typeface="Mada"/>
                  <a:cs typeface="Mada"/>
                  <a:sym typeface="Mada"/>
                </a:rPr>
                <a:t>of patients present with </a:t>
              </a:r>
              <a:r>
                <a:rPr b="1" lang="ar" sz="1300">
                  <a:solidFill>
                    <a:schemeClr val="dk1"/>
                  </a:solidFill>
                  <a:latin typeface="Mada"/>
                  <a:ea typeface="Mada"/>
                  <a:cs typeface="Mada"/>
                  <a:sym typeface="Mada"/>
                </a:rPr>
                <a:t>bulbar symptoms</a:t>
              </a:r>
              <a:r>
                <a:rPr lang="ar" sz="1300">
                  <a:solidFill>
                    <a:schemeClr val="dk1"/>
                  </a:solidFill>
                  <a:latin typeface="Mada"/>
                  <a:ea typeface="Mada"/>
                  <a:cs typeface="Mada"/>
                  <a:sym typeface="Mada"/>
                </a:rPr>
                <a:t>. </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ar" sz="1300">
                  <a:solidFill>
                    <a:schemeClr val="dk1"/>
                  </a:solidFill>
                  <a:latin typeface="Mada"/>
                  <a:ea typeface="Mada"/>
                  <a:cs typeface="Mada"/>
                  <a:sym typeface="Mada"/>
                </a:rPr>
                <a:t>These include dysarthria, dysphagia, and fatigable chewing</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ar" sz="1300">
                  <a:solidFill>
                    <a:srgbClr val="A64D79"/>
                  </a:solidFill>
                  <a:latin typeface="Mada"/>
                  <a:ea typeface="Mada"/>
                  <a:cs typeface="Mada"/>
                  <a:sym typeface="Mada"/>
                </a:rPr>
                <a:t> </a:t>
              </a:r>
              <a:r>
                <a:rPr lang="ar" sz="1300">
                  <a:solidFill>
                    <a:schemeClr val="dk1"/>
                  </a:solidFill>
                  <a:latin typeface="Mada"/>
                  <a:ea typeface="Mada"/>
                  <a:cs typeface="Mada"/>
                  <a:sym typeface="Mada"/>
                </a:rPr>
                <a:t>&lt;5% present with proximal limb weakness alone.</a:t>
              </a:r>
              <a:r>
                <a:rPr lang="ar" sz="1300">
                  <a:solidFill>
                    <a:schemeClr val="dk1"/>
                  </a:solidFill>
                  <a:latin typeface="Mada"/>
                  <a:ea typeface="Mada"/>
                  <a:cs typeface="Mada"/>
                  <a:sym typeface="Mada"/>
                </a:rPr>
                <a:t>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ar" sz="1300">
                  <a:solidFill>
                    <a:schemeClr val="dk1"/>
                  </a:solidFill>
                  <a:latin typeface="Mada"/>
                  <a:ea typeface="Mada"/>
                  <a:cs typeface="Mada"/>
                  <a:sym typeface="Mada"/>
                </a:rPr>
                <a:t>Usually  progresses for weeks-months, and </a:t>
              </a:r>
              <a:r>
                <a:rPr lang="ar" sz="1300" u="sng">
                  <a:solidFill>
                    <a:schemeClr val="dk1"/>
                  </a:solidFill>
                  <a:latin typeface="Mada"/>
                  <a:ea typeface="Mada"/>
                  <a:cs typeface="Mada"/>
                  <a:sym typeface="Mada"/>
                </a:rPr>
                <a:t>maximum severity is usually in first year of disease</a:t>
              </a:r>
              <a:endParaRPr sz="1300" u="sng">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ar" sz="1300">
                  <a:solidFill>
                    <a:srgbClr val="1C4588"/>
                  </a:solidFill>
                  <a:latin typeface="Mada"/>
                  <a:ea typeface="Mada"/>
                  <a:cs typeface="Mada"/>
                  <a:sym typeface="Mada"/>
                </a:rPr>
                <a:t>There are no sensory signs or signs of involvement of the CNS, although </a:t>
              </a:r>
              <a:r>
                <a:rPr b="1" lang="ar" sz="1300">
                  <a:solidFill>
                    <a:srgbClr val="1C4588"/>
                  </a:solidFill>
                  <a:latin typeface="Mada"/>
                  <a:ea typeface="Mada"/>
                  <a:cs typeface="Mada"/>
                  <a:sym typeface="Mada"/>
                </a:rPr>
                <a:t>weakness of the oculomotor muscles</a:t>
              </a:r>
              <a:r>
                <a:rPr lang="ar" sz="1300">
                  <a:solidFill>
                    <a:srgbClr val="1C4588"/>
                  </a:solidFill>
                  <a:latin typeface="Mada"/>
                  <a:ea typeface="Mada"/>
                  <a:cs typeface="Mada"/>
                  <a:sym typeface="Mada"/>
                </a:rPr>
                <a:t> may mimic a central eye movement disorder.</a:t>
              </a:r>
              <a:endParaRPr sz="1300">
                <a:solidFill>
                  <a:srgbClr val="6AA84F"/>
                </a:solidFill>
                <a:latin typeface="Mada"/>
                <a:ea typeface="Mada"/>
                <a:cs typeface="Mada"/>
                <a:sym typeface="Mada"/>
              </a:endParaRPr>
            </a:p>
            <a:p>
              <a:pPr indent="-311150" lvl="0" marL="457200" rtl="0" algn="l">
                <a:lnSpc>
                  <a:spcPct val="115000"/>
                </a:lnSpc>
                <a:spcBef>
                  <a:spcPts val="0"/>
                </a:spcBef>
                <a:spcAft>
                  <a:spcPts val="0"/>
                </a:spcAft>
                <a:buClr>
                  <a:schemeClr val="dk1"/>
                </a:buClr>
                <a:buSzPts val="1300"/>
                <a:buFont typeface="Mada"/>
                <a:buChar char="●"/>
              </a:pPr>
              <a:r>
                <a:rPr lang="ar" sz="1300">
                  <a:solidFill>
                    <a:srgbClr val="1C4588"/>
                  </a:solidFill>
                  <a:latin typeface="Mada"/>
                  <a:ea typeface="Mada"/>
                  <a:cs typeface="Mada"/>
                  <a:sym typeface="Mada"/>
                </a:rPr>
                <a:t>It tends to run a </a:t>
              </a:r>
              <a:r>
                <a:rPr b="1" lang="ar" sz="1300">
                  <a:solidFill>
                    <a:srgbClr val="1C4588"/>
                  </a:solidFill>
                  <a:latin typeface="Mada"/>
                  <a:ea typeface="Mada"/>
                  <a:cs typeface="Mada"/>
                  <a:sym typeface="Mada"/>
                </a:rPr>
                <a:t>relapsing</a:t>
              </a:r>
              <a:r>
                <a:rPr lang="ar" sz="1300">
                  <a:solidFill>
                    <a:srgbClr val="1C4588"/>
                  </a:solidFill>
                  <a:latin typeface="Mada"/>
                  <a:ea typeface="Mada"/>
                  <a:cs typeface="Mada"/>
                  <a:sym typeface="Mada"/>
                </a:rPr>
                <a:t> and </a:t>
              </a:r>
              <a:r>
                <a:rPr b="1" lang="ar" sz="1300">
                  <a:solidFill>
                    <a:srgbClr val="1C4588"/>
                  </a:solidFill>
                  <a:latin typeface="Mada"/>
                  <a:ea typeface="Mada"/>
                  <a:cs typeface="Mada"/>
                  <a:sym typeface="Mada"/>
                </a:rPr>
                <a:t>remitting</a:t>
              </a:r>
              <a:r>
                <a:rPr lang="ar" sz="1300">
                  <a:solidFill>
                    <a:srgbClr val="1C4588"/>
                  </a:solidFill>
                  <a:latin typeface="Mada"/>
                  <a:ea typeface="Mada"/>
                  <a:cs typeface="Mada"/>
                  <a:sym typeface="Mada"/>
                </a:rPr>
                <a:t> course</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ar" sz="1300">
                  <a:solidFill>
                    <a:schemeClr val="dk1"/>
                  </a:solidFill>
                  <a:latin typeface="Mada"/>
                  <a:ea typeface="Mada"/>
                  <a:cs typeface="Mada"/>
                  <a:sym typeface="Mada"/>
                </a:rPr>
                <a:t>The distinguishing clinical feature in MG is </a:t>
              </a:r>
              <a:r>
                <a:rPr b="1" lang="ar" sz="1300">
                  <a:solidFill>
                    <a:schemeClr val="accent6"/>
                  </a:solidFill>
                  <a:latin typeface="Mada"/>
                  <a:ea typeface="Mada"/>
                  <a:cs typeface="Mada"/>
                  <a:sym typeface="Mada"/>
                </a:rPr>
                <a:t>fatigable weakness.</a:t>
              </a:r>
              <a:endParaRPr b="1" sz="1300">
                <a:solidFill>
                  <a:schemeClr val="accent6"/>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ar" sz="1300">
                  <a:solidFill>
                    <a:schemeClr val="dk1"/>
                  </a:solidFill>
                  <a:latin typeface="Mada"/>
                  <a:ea typeface="Mada"/>
                  <a:cs typeface="Mada"/>
                  <a:sym typeface="Mada"/>
                </a:rPr>
                <a:t>Weakness: </a:t>
              </a:r>
              <a:r>
                <a:rPr b="1" lang="ar" sz="1300">
                  <a:solidFill>
                    <a:schemeClr val="dk1"/>
                  </a:solidFill>
                  <a:latin typeface="Mada"/>
                  <a:ea typeface="Mada"/>
                  <a:cs typeface="Mada"/>
                  <a:sym typeface="Mada"/>
                </a:rPr>
                <a:t>better in the morning and after rest, </a:t>
              </a:r>
              <a:r>
                <a:rPr b="1" lang="ar" sz="1300">
                  <a:solidFill>
                    <a:srgbClr val="6AA84F"/>
                  </a:solidFill>
                  <a:latin typeface="Mada"/>
                  <a:ea typeface="Mada"/>
                  <a:cs typeface="Mada"/>
                  <a:sym typeface="Mada"/>
                </a:rPr>
                <a:t>and worse with use</a:t>
              </a:r>
              <a:endParaRPr sz="1300">
                <a:solidFill>
                  <a:srgbClr val="6AA84F"/>
                </a:solidFill>
              </a:endParaRPr>
            </a:p>
          </p:txBody>
        </p:sp>
      </p:grpSp>
      <p:sp>
        <p:nvSpPr>
          <p:cNvPr id="301" name="Google Shape;301;p33"/>
          <p:cNvSpPr/>
          <p:nvPr/>
        </p:nvSpPr>
        <p:spPr>
          <a:xfrm>
            <a:off x="3343688" y="1329963"/>
            <a:ext cx="850200" cy="804300"/>
          </a:xfrm>
          <a:prstGeom prst="ellipse">
            <a:avLst/>
          </a:prstGeom>
          <a:solidFill>
            <a:srgbClr val="FFFFFF"/>
          </a:solidFill>
          <a:ln>
            <a:noFill/>
          </a:ln>
          <a:effectLst>
            <a:outerShdw blurRad="101600" rotWithShape="0" algn="tl" dir="2700000" dist="63500">
              <a:srgbClr val="000000">
                <a:alpha val="4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302" name="Google Shape;302;p33"/>
          <p:cNvPicPr preferRelativeResize="0"/>
          <p:nvPr/>
        </p:nvPicPr>
        <p:blipFill>
          <a:blip r:embed="rId3">
            <a:alphaModFix/>
          </a:blip>
          <a:stretch>
            <a:fillRect/>
          </a:stretch>
        </p:blipFill>
        <p:spPr>
          <a:xfrm>
            <a:off x="3394725" y="1358050"/>
            <a:ext cx="748150" cy="748150"/>
          </a:xfrm>
          <a:prstGeom prst="rect">
            <a:avLst/>
          </a:prstGeom>
          <a:noFill/>
          <a:ln>
            <a:noFill/>
          </a:ln>
        </p:spPr>
      </p:pic>
      <p:sp>
        <p:nvSpPr>
          <p:cNvPr id="303" name="Google Shape;303;p33"/>
          <p:cNvSpPr txBox="1"/>
          <p:nvPr/>
        </p:nvSpPr>
        <p:spPr>
          <a:xfrm>
            <a:off x="290000" y="904851"/>
            <a:ext cx="3763200" cy="399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Clinical features</a:t>
            </a:r>
            <a:endParaRPr b="1" sz="2200">
              <a:highlight>
                <a:schemeClr val="accent5"/>
              </a:highlight>
              <a:latin typeface="Mada"/>
              <a:ea typeface="Mada"/>
              <a:cs typeface="Mada"/>
              <a:sym typeface="Mada"/>
            </a:endParaRPr>
          </a:p>
        </p:txBody>
      </p:sp>
      <p:pic>
        <p:nvPicPr>
          <p:cNvPr id="304" name="Google Shape;304;p33"/>
          <p:cNvPicPr preferRelativeResize="0"/>
          <p:nvPr/>
        </p:nvPicPr>
        <p:blipFill>
          <a:blip r:embed="rId4">
            <a:alphaModFix/>
          </a:blip>
          <a:stretch>
            <a:fillRect/>
          </a:stretch>
        </p:blipFill>
        <p:spPr>
          <a:xfrm>
            <a:off x="241925" y="7729435"/>
            <a:ext cx="2487475" cy="1805326"/>
          </a:xfrm>
          <a:prstGeom prst="rect">
            <a:avLst/>
          </a:prstGeom>
          <a:noFill/>
          <a:ln>
            <a:noFill/>
          </a:ln>
        </p:spPr>
      </p:pic>
      <p:pic>
        <p:nvPicPr>
          <p:cNvPr id="305" name="Google Shape;305;p33"/>
          <p:cNvPicPr preferRelativeResize="0"/>
          <p:nvPr/>
        </p:nvPicPr>
        <p:blipFill>
          <a:blip r:embed="rId5">
            <a:alphaModFix/>
          </a:blip>
          <a:stretch>
            <a:fillRect/>
          </a:stretch>
        </p:blipFill>
        <p:spPr>
          <a:xfrm>
            <a:off x="2932325" y="7612885"/>
            <a:ext cx="1833650" cy="1872026"/>
          </a:xfrm>
          <a:prstGeom prst="rect">
            <a:avLst/>
          </a:prstGeom>
          <a:noFill/>
          <a:ln>
            <a:noFill/>
          </a:ln>
        </p:spPr>
      </p:pic>
      <p:pic>
        <p:nvPicPr>
          <p:cNvPr id="306" name="Google Shape;306;p33"/>
          <p:cNvPicPr preferRelativeResize="0"/>
          <p:nvPr/>
        </p:nvPicPr>
        <p:blipFill>
          <a:blip r:embed="rId6">
            <a:alphaModFix/>
          </a:blip>
          <a:stretch>
            <a:fillRect/>
          </a:stretch>
        </p:blipFill>
        <p:spPr>
          <a:xfrm>
            <a:off x="4968900" y="7662735"/>
            <a:ext cx="2422201" cy="1872025"/>
          </a:xfrm>
          <a:prstGeom prst="rect">
            <a:avLst/>
          </a:prstGeom>
          <a:noFill/>
          <a:ln cap="flat" cmpd="sng" w="19050">
            <a:solidFill>
              <a:srgbClr val="CC0000"/>
            </a:solidFill>
            <a:prstDash val="solid"/>
            <a:round/>
            <a:headEnd len="sm" w="sm" type="none"/>
            <a:tailEnd len="sm" w="sm" type="none"/>
          </a:ln>
        </p:spPr>
      </p:pic>
      <p:sp>
        <p:nvSpPr>
          <p:cNvPr id="307" name="Google Shape;307;p33"/>
          <p:cNvSpPr txBox="1"/>
          <p:nvPr/>
        </p:nvSpPr>
        <p:spPr>
          <a:xfrm>
            <a:off x="146500" y="9596685"/>
            <a:ext cx="4700700" cy="8772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ar" sz="1100">
                <a:solidFill>
                  <a:srgbClr val="6AA84F"/>
                </a:solidFill>
                <a:latin typeface="Mada"/>
                <a:ea typeface="Mada"/>
                <a:cs typeface="Mada"/>
                <a:sym typeface="Mada"/>
              </a:rPr>
              <a:t>The vast majority of MG pts present with ocular manifestation at onset, and as the </a:t>
            </a:r>
            <a:r>
              <a:rPr lang="ar" sz="1100">
                <a:solidFill>
                  <a:srgbClr val="6AA84F"/>
                </a:solidFill>
                <a:latin typeface="Mada"/>
                <a:ea typeface="Mada"/>
                <a:cs typeface="Mada"/>
                <a:sym typeface="Mada"/>
              </a:rPr>
              <a:t>disease</a:t>
            </a:r>
            <a:r>
              <a:rPr lang="ar" sz="1100">
                <a:solidFill>
                  <a:srgbClr val="6AA84F"/>
                </a:solidFill>
                <a:latin typeface="Mada"/>
                <a:ea typeface="Mada"/>
                <a:cs typeface="Mada"/>
                <a:sym typeface="Mada"/>
              </a:rPr>
              <a:t> progress in the first </a:t>
            </a:r>
            <a:r>
              <a:rPr lang="ar" sz="1100">
                <a:solidFill>
                  <a:srgbClr val="6AA84F"/>
                </a:solidFill>
                <a:latin typeface="Mada"/>
                <a:ea typeface="Mada"/>
                <a:cs typeface="Mada"/>
                <a:sym typeface="Mada"/>
              </a:rPr>
              <a:t>2 yrs</a:t>
            </a:r>
            <a:r>
              <a:rPr lang="ar" sz="1100">
                <a:solidFill>
                  <a:srgbClr val="6AA84F"/>
                </a:solidFill>
                <a:latin typeface="Mada"/>
                <a:ea typeface="Mada"/>
                <a:cs typeface="Mada"/>
                <a:sym typeface="Mada"/>
              </a:rPr>
              <a:t> they will develop limb  and bulbar weakness. After 2yrs, only a minority will be having ocular manifestations only.</a:t>
            </a:r>
            <a:endParaRPr sz="1100">
              <a:solidFill>
                <a:srgbClr val="6AA84F"/>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cxnSp>
        <p:nvCxnSpPr>
          <p:cNvPr id="312" name="Google Shape;312;p3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13" name="Google Shape;313;p34"/>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314" name="Google Shape;314;p3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pSp>
        <p:nvGrpSpPr>
          <p:cNvPr id="315" name="Google Shape;315;p34"/>
          <p:cNvGrpSpPr/>
          <p:nvPr/>
        </p:nvGrpSpPr>
        <p:grpSpPr>
          <a:xfrm>
            <a:off x="169311" y="5410263"/>
            <a:ext cx="7115914" cy="1634700"/>
            <a:chOff x="-6663767" y="-259755"/>
            <a:chExt cx="7115914" cy="1634700"/>
          </a:xfrm>
        </p:grpSpPr>
        <p:sp>
          <p:nvSpPr>
            <p:cNvPr id="316" name="Google Shape;316;p34"/>
            <p:cNvSpPr/>
            <p:nvPr/>
          </p:nvSpPr>
          <p:spPr>
            <a:xfrm>
              <a:off x="-6368053" y="-259755"/>
              <a:ext cx="6820200" cy="1634700"/>
            </a:xfrm>
            <a:prstGeom prst="roundRect">
              <a:avLst>
                <a:gd fmla="val 23138"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100">
                <a:solidFill>
                  <a:schemeClr val="dk1"/>
                </a:solidFill>
                <a:latin typeface="Mada"/>
                <a:ea typeface="Mada"/>
                <a:cs typeface="Mada"/>
                <a:sym typeface="Mada"/>
              </a:endParaRPr>
            </a:p>
          </p:txBody>
        </p:sp>
        <p:sp>
          <p:nvSpPr>
            <p:cNvPr id="317" name="Google Shape;317;p34"/>
            <p:cNvSpPr/>
            <p:nvPr/>
          </p:nvSpPr>
          <p:spPr>
            <a:xfrm>
              <a:off x="-6663767" y="239003"/>
              <a:ext cx="579526" cy="605446"/>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8" name="Google Shape;318;p34"/>
          <p:cNvPicPr preferRelativeResize="0"/>
          <p:nvPr/>
        </p:nvPicPr>
        <p:blipFill rotWithShape="1">
          <a:blip r:embed="rId3">
            <a:alphaModFix/>
          </a:blip>
          <a:srcRect b="39301" l="29618" r="32599" t="37586"/>
          <a:stretch/>
        </p:blipFill>
        <p:spPr>
          <a:xfrm>
            <a:off x="4402575" y="5751500"/>
            <a:ext cx="1208125" cy="919500"/>
          </a:xfrm>
          <a:prstGeom prst="rect">
            <a:avLst/>
          </a:prstGeom>
          <a:noFill/>
          <a:ln>
            <a:noFill/>
          </a:ln>
        </p:spPr>
      </p:pic>
      <p:grpSp>
        <p:nvGrpSpPr>
          <p:cNvPr id="319" name="Google Shape;319;p34"/>
          <p:cNvGrpSpPr/>
          <p:nvPr/>
        </p:nvGrpSpPr>
        <p:grpSpPr>
          <a:xfrm>
            <a:off x="168411" y="3918188"/>
            <a:ext cx="7117702" cy="1412700"/>
            <a:chOff x="-6665567" y="-1290555"/>
            <a:chExt cx="7117702" cy="1412700"/>
          </a:xfrm>
        </p:grpSpPr>
        <p:sp>
          <p:nvSpPr>
            <p:cNvPr id="320" name="Google Shape;320;p34"/>
            <p:cNvSpPr/>
            <p:nvPr/>
          </p:nvSpPr>
          <p:spPr>
            <a:xfrm>
              <a:off x="-6368066" y="-1290555"/>
              <a:ext cx="6820200" cy="1412700"/>
            </a:xfrm>
            <a:prstGeom prst="roundRect">
              <a:avLst>
                <a:gd fmla="val 23138"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Bulbar muscles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Muscles of jaw closure</a:t>
              </a:r>
              <a:r>
                <a:rPr b="1" lang="ar" sz="1200">
                  <a:solidFill>
                    <a:schemeClr val="dk1"/>
                  </a:solidFill>
                  <a:latin typeface="Mada"/>
                  <a:ea typeface="Mada"/>
                  <a:cs typeface="Mada"/>
                  <a:sym typeface="Mada"/>
                </a:rPr>
                <a:t> (fatigable- </a:t>
              </a:r>
              <a:r>
                <a:rPr b="1" lang="ar" sz="1200">
                  <a:latin typeface="Mada"/>
                  <a:ea typeface="Mada"/>
                  <a:cs typeface="Mada"/>
                  <a:sym typeface="Mada"/>
                </a:rPr>
                <a:t>prolonged</a:t>
              </a:r>
              <a:r>
                <a:rPr b="1" lang="ar" sz="1200">
                  <a:solidFill>
                    <a:schemeClr val="dk1"/>
                  </a:solidFill>
                  <a:latin typeface="Mada"/>
                  <a:ea typeface="Mada"/>
                  <a:cs typeface="Mada"/>
                  <a:sym typeface="Mada"/>
                </a:rPr>
                <a:t> chewing)</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Sometimes this can be severe to the extent that it will lead to </a:t>
              </a:r>
              <a:r>
                <a:rPr b="1" lang="ar" sz="1200">
                  <a:solidFill>
                    <a:srgbClr val="CC0000"/>
                  </a:solidFill>
                  <a:latin typeface="Mada"/>
                  <a:ea typeface="Mada"/>
                  <a:cs typeface="Mada"/>
                  <a:sym typeface="Mada"/>
                </a:rPr>
                <a:t>jaw drop</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Oropharyngeal muscle weakness</a:t>
              </a:r>
              <a:r>
                <a:rPr lang="ar" sz="1200">
                  <a:solidFill>
                    <a:schemeClr val="dk1"/>
                  </a:solidFill>
                  <a:latin typeface="Mada"/>
                  <a:ea typeface="Mada"/>
                  <a:cs typeface="Mada"/>
                  <a:sym typeface="Mada"/>
                </a:rPr>
                <a:t> produces </a:t>
              </a:r>
              <a:r>
                <a:rPr b="1" lang="ar" sz="1200">
                  <a:solidFill>
                    <a:schemeClr val="dk1"/>
                  </a:solidFill>
                  <a:latin typeface="Mada"/>
                  <a:ea typeface="Mada"/>
                  <a:cs typeface="Mada"/>
                  <a:sym typeface="Mada"/>
                </a:rPr>
                <a:t>dysarthria</a:t>
              </a:r>
              <a:r>
                <a:rPr lang="ar" sz="1200">
                  <a:solidFill>
                    <a:schemeClr val="dk1"/>
                  </a:solidFill>
                  <a:latin typeface="Mada"/>
                  <a:ea typeface="Mada"/>
                  <a:cs typeface="Mada"/>
                  <a:sym typeface="Mada"/>
                </a:rPr>
                <a:t> , </a:t>
              </a:r>
              <a:r>
                <a:rPr b="1" lang="ar" sz="1200">
                  <a:solidFill>
                    <a:schemeClr val="dk1"/>
                  </a:solidFill>
                  <a:latin typeface="Mada"/>
                  <a:ea typeface="Mada"/>
                  <a:cs typeface="Mada"/>
                  <a:sym typeface="Mada"/>
                </a:rPr>
                <a:t>dysphagia</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difficulty clearing secretions.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Palatal muscles weakness causing </a:t>
              </a:r>
              <a:r>
                <a:rPr lang="ar" sz="1200">
                  <a:solidFill>
                    <a:schemeClr val="dk1"/>
                  </a:solidFill>
                  <a:latin typeface="Mada"/>
                  <a:ea typeface="Mada"/>
                  <a:cs typeface="Mada"/>
                  <a:sym typeface="Mada"/>
                </a:rPr>
                <a:t>breathy</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nasal speech and </a:t>
              </a:r>
              <a:r>
                <a:rPr b="1" lang="ar" sz="1200">
                  <a:solidFill>
                    <a:srgbClr val="CC0000"/>
                  </a:solidFill>
                  <a:latin typeface="Mada"/>
                  <a:ea typeface="Mada"/>
                  <a:cs typeface="Mada"/>
                  <a:sym typeface="Mada"/>
                </a:rPr>
                <a:t>nasal regurgitation</a:t>
              </a:r>
              <a:r>
                <a:rPr b="1"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patient complains that liquids swallowed regurge through the nose</a:t>
              </a:r>
              <a:endParaRPr sz="1200">
                <a:solidFill>
                  <a:srgbClr val="4A86E8"/>
                </a:solidFill>
                <a:latin typeface="Mada"/>
                <a:ea typeface="Mada"/>
                <a:cs typeface="Mada"/>
                <a:sym typeface="Mada"/>
              </a:endParaRPr>
            </a:p>
          </p:txBody>
        </p:sp>
        <p:sp>
          <p:nvSpPr>
            <p:cNvPr id="321" name="Google Shape;321;p34"/>
            <p:cNvSpPr/>
            <p:nvPr/>
          </p:nvSpPr>
          <p:spPr>
            <a:xfrm>
              <a:off x="-6665567" y="-886922"/>
              <a:ext cx="579526" cy="605446"/>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34"/>
          <p:cNvGrpSpPr/>
          <p:nvPr/>
        </p:nvGrpSpPr>
        <p:grpSpPr>
          <a:xfrm>
            <a:off x="171086" y="7124350"/>
            <a:ext cx="7114139" cy="1781100"/>
            <a:chOff x="-6663780" y="-206755"/>
            <a:chExt cx="7114139" cy="1781100"/>
          </a:xfrm>
        </p:grpSpPr>
        <p:sp>
          <p:nvSpPr>
            <p:cNvPr id="323" name="Google Shape;323;p34"/>
            <p:cNvSpPr/>
            <p:nvPr/>
          </p:nvSpPr>
          <p:spPr>
            <a:xfrm>
              <a:off x="-6369841" y="-206755"/>
              <a:ext cx="6820200" cy="1781100"/>
            </a:xfrm>
            <a:prstGeom prst="roundRect">
              <a:avLst>
                <a:gd fmla="val 23138" name="adj"/>
              </a:avLst>
            </a:prstGeom>
            <a:no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   </a:t>
              </a:r>
              <a:r>
                <a:rPr b="1" lang="ar" sz="1200">
                  <a:solidFill>
                    <a:schemeClr val="dk1"/>
                  </a:solidFill>
                  <a:latin typeface="Mada"/>
                  <a:ea typeface="Mada"/>
                  <a:cs typeface="Mada"/>
                  <a:sym typeface="Mada"/>
                </a:rPr>
                <a:t>Neck and limb muscles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Neck extensor and flexor </a:t>
              </a:r>
              <a:r>
                <a:rPr lang="ar" sz="1200">
                  <a:solidFill>
                    <a:schemeClr val="dk1"/>
                  </a:solidFill>
                  <a:latin typeface="Mada"/>
                  <a:ea typeface="Mada"/>
                  <a:cs typeface="Mada"/>
                  <a:sym typeface="Mada"/>
                </a:rPr>
                <a:t>muscles are commonly affected. </a:t>
              </a:r>
              <a:endParaRPr sz="1200">
                <a:solidFill>
                  <a:schemeClr val="dk1"/>
                </a:solidFill>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Neck Flexors&gt; Neck Extensors </a:t>
              </a:r>
              <a:r>
                <a:rPr lang="ar" sz="1200">
                  <a:latin typeface="Mada"/>
                  <a:ea typeface="Mada"/>
                  <a:cs typeface="Mada"/>
                  <a:sym typeface="Mada"/>
                </a:rPr>
                <a:t>(Musk : NE&gt;NF)</a:t>
              </a:r>
              <a:r>
                <a:rPr lang="ar" sz="1200">
                  <a:latin typeface="Mada"/>
                  <a:ea typeface="Mada"/>
                  <a:cs typeface="Mada"/>
                  <a:sym typeface="Mada"/>
                </a:rPr>
                <a:t> </a:t>
              </a:r>
              <a:r>
                <a:rPr lang="ar" sz="1200">
                  <a:solidFill>
                    <a:srgbClr val="6AA84F"/>
                  </a:solidFill>
                  <a:highlight>
                    <a:srgbClr val="FFFFFF"/>
                  </a:highlight>
                  <a:latin typeface="Mada"/>
                  <a:ea typeface="Mada"/>
                  <a:cs typeface="Mada"/>
                  <a:sym typeface="Mada"/>
                </a:rPr>
                <a:t>Musk anti-bodies is a subtype of MG, they tend to involve neck extensors more than neck flexors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Dropped head syndrome. </a:t>
              </a:r>
              <a:r>
                <a:rPr lang="ar" sz="1200">
                  <a:solidFill>
                    <a:srgbClr val="6AA84F"/>
                  </a:solidFill>
                  <a:latin typeface="Mada"/>
                  <a:ea typeface="Mada"/>
                  <a:cs typeface="Mada"/>
                  <a:sym typeface="Mada"/>
                </a:rPr>
                <a:t>if significantly weak</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latin typeface="Mada"/>
                  <a:ea typeface="Mada"/>
                  <a:cs typeface="Mada"/>
                  <a:sym typeface="Mada"/>
                </a:rPr>
                <a:t>Limb weakness: </a:t>
              </a:r>
              <a:r>
                <a:rPr lang="ar" sz="1200">
                  <a:solidFill>
                    <a:srgbClr val="CC0000"/>
                  </a:solidFill>
                  <a:latin typeface="Mada"/>
                  <a:ea typeface="Mada"/>
                  <a:cs typeface="Mada"/>
                  <a:sym typeface="Mada"/>
                </a:rPr>
                <a:t>Proximal &gt; distal</a:t>
              </a:r>
              <a:r>
                <a:rPr lang="ar" sz="1200">
                  <a:latin typeface="Mada"/>
                  <a:ea typeface="Mada"/>
                  <a:cs typeface="Mada"/>
                  <a:sym typeface="Mada"/>
                </a:rPr>
                <a:t>, usually </a:t>
              </a:r>
              <a:r>
                <a:rPr b="1" lang="ar" sz="1200" u="sng">
                  <a:solidFill>
                    <a:srgbClr val="CC0000"/>
                  </a:solidFill>
                  <a:latin typeface="Mada"/>
                  <a:ea typeface="Mada"/>
                  <a:cs typeface="Mada"/>
                  <a:sym typeface="Mada"/>
                </a:rPr>
                <a:t>symmetric</a:t>
              </a:r>
              <a:r>
                <a:rPr b="1" lang="ar" sz="1200" u="sng">
                  <a:solidFill>
                    <a:srgbClr val="CC0000"/>
                  </a:solidFill>
                  <a:latin typeface="Mada"/>
                  <a:ea typeface="Mada"/>
                  <a:cs typeface="Mada"/>
                  <a:sym typeface="Mada"/>
                </a:rPr>
                <a:t> </a:t>
              </a:r>
              <a:r>
                <a:rPr b="1" lang="ar" sz="1200">
                  <a:solidFill>
                    <a:srgbClr val="6AA84F"/>
                  </a:solidFill>
                  <a:latin typeface="Mada"/>
                  <a:ea typeface="Mada"/>
                  <a:cs typeface="Mada"/>
                  <a:sym typeface="Mada"/>
                </a:rPr>
                <a:t>(unlike ocular)</a:t>
              </a:r>
              <a:r>
                <a:rPr lang="ar" sz="1200">
                  <a:solidFill>
                    <a:srgbClr val="6AA84F"/>
                  </a:solidFill>
                  <a:latin typeface="Mada"/>
                  <a:ea typeface="Mada"/>
                  <a:cs typeface="Mada"/>
                  <a:sym typeface="Mada"/>
                </a:rPr>
                <a:t>,</a:t>
              </a:r>
              <a:r>
                <a:rPr lang="ar" sz="1200">
                  <a:solidFill>
                    <a:srgbClr val="4A86E8"/>
                  </a:solidFill>
                  <a:latin typeface="Mada"/>
                  <a:ea typeface="Mada"/>
                  <a:cs typeface="Mada"/>
                  <a:sym typeface="Mada"/>
                </a:rPr>
                <a:t> </a:t>
              </a:r>
              <a:r>
                <a:rPr lang="ar" sz="1200">
                  <a:solidFill>
                    <a:schemeClr val="dk1"/>
                  </a:solidFill>
                  <a:latin typeface="Mada"/>
                  <a:ea typeface="Mada"/>
                  <a:cs typeface="Mada"/>
                  <a:sym typeface="Mada"/>
                </a:rPr>
                <a:t>(the arms &gt; the legs).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latin typeface="Mada"/>
                  <a:ea typeface="Mada"/>
                  <a:cs typeface="Mada"/>
                  <a:sym typeface="Mada"/>
                </a:rPr>
                <a:t>UL: Deltoid, triceps</a:t>
              </a:r>
              <a:r>
                <a:rPr lang="ar" sz="1200">
                  <a:latin typeface="Mada"/>
                  <a:ea typeface="Mada"/>
                  <a:cs typeface="Mada"/>
                  <a:sym typeface="Mada"/>
                </a:rPr>
                <a:t>, </a:t>
              </a:r>
              <a:r>
                <a:rPr lang="ar" sz="1200">
                  <a:solidFill>
                    <a:srgbClr val="6AA84F"/>
                  </a:solidFill>
                  <a:latin typeface="Mada"/>
                  <a:ea typeface="Mada"/>
                  <a:cs typeface="Mada"/>
                  <a:sym typeface="Mada"/>
                </a:rPr>
                <a:t>wrist </a:t>
              </a:r>
              <a:r>
                <a:rPr lang="ar" sz="1200">
                  <a:solidFill>
                    <a:srgbClr val="6AA84F"/>
                  </a:solidFill>
                  <a:latin typeface="Mada"/>
                  <a:ea typeface="Mada"/>
                  <a:cs typeface="Mada"/>
                  <a:sym typeface="Mada"/>
                </a:rPr>
                <a:t>extensors</a:t>
              </a:r>
              <a:r>
                <a:rPr lang="ar" sz="1200">
                  <a:latin typeface="Mada"/>
                  <a:ea typeface="Mada"/>
                  <a:cs typeface="Mada"/>
                  <a:sym typeface="Mada"/>
                </a:rPr>
                <a:t> (</a:t>
              </a:r>
              <a:r>
                <a:rPr lang="ar" sz="1200">
                  <a:latin typeface="Mada"/>
                  <a:ea typeface="Mada"/>
                  <a:cs typeface="Mada"/>
                  <a:sym typeface="Mada"/>
                </a:rPr>
                <a:t>WE),  </a:t>
              </a:r>
              <a:r>
                <a:rPr lang="ar" sz="1200">
                  <a:solidFill>
                    <a:srgbClr val="6AA84F"/>
                  </a:solidFill>
                  <a:latin typeface="Mada"/>
                  <a:ea typeface="Mada"/>
                  <a:cs typeface="Mada"/>
                  <a:sym typeface="Mada"/>
                </a:rPr>
                <a:t>finger </a:t>
              </a:r>
              <a:r>
                <a:rPr lang="ar" sz="1200">
                  <a:solidFill>
                    <a:srgbClr val="6AA84F"/>
                  </a:solidFill>
                  <a:latin typeface="Mada"/>
                  <a:ea typeface="Mada"/>
                  <a:cs typeface="Mada"/>
                  <a:sym typeface="Mada"/>
                </a:rPr>
                <a:t>extensors</a:t>
              </a:r>
              <a:r>
                <a:rPr lang="ar" sz="1200">
                  <a:latin typeface="Mada"/>
                  <a:ea typeface="Mada"/>
                  <a:cs typeface="Mada"/>
                  <a:sym typeface="Mada"/>
                </a:rPr>
                <a:t> (</a:t>
              </a:r>
              <a:r>
                <a:rPr lang="ar" sz="1200">
                  <a:latin typeface="Mada"/>
                  <a:ea typeface="Mada"/>
                  <a:cs typeface="Mada"/>
                  <a:sym typeface="Mada"/>
                </a:rPr>
                <a:t>FE</a:t>
              </a:r>
              <a:r>
                <a:rPr lang="ar" sz="1200">
                  <a:latin typeface="Mada"/>
                  <a:ea typeface="Mada"/>
                  <a:cs typeface="Mada"/>
                  <a:sym typeface="Mada"/>
                </a:rPr>
                <a:t>) and </a:t>
              </a:r>
              <a:r>
                <a:rPr lang="ar" sz="1200">
                  <a:solidFill>
                    <a:srgbClr val="6AA84F"/>
                  </a:solidFill>
                  <a:latin typeface="Mada"/>
                  <a:ea typeface="Mada"/>
                  <a:cs typeface="Mada"/>
                  <a:sym typeface="Mada"/>
                </a:rPr>
                <a:t>finger flexors.</a:t>
              </a:r>
              <a:endParaRPr sz="1200">
                <a:solidFill>
                  <a:srgbClr val="6AA84F"/>
                </a:solidFill>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LL: </a:t>
              </a:r>
              <a:r>
                <a:rPr lang="ar" sz="1200">
                  <a:solidFill>
                    <a:srgbClr val="6AA84F"/>
                  </a:solidFill>
                  <a:latin typeface="Mada"/>
                  <a:ea typeface="Mada"/>
                  <a:cs typeface="Mada"/>
                  <a:sym typeface="Mada"/>
                </a:rPr>
                <a:t>Hip flexors</a:t>
              </a:r>
              <a:r>
                <a:rPr lang="ar" sz="1200">
                  <a:latin typeface="Mada"/>
                  <a:ea typeface="Mada"/>
                  <a:cs typeface="Mada"/>
                  <a:sym typeface="Mada"/>
                </a:rPr>
                <a:t> (</a:t>
              </a:r>
              <a:r>
                <a:rPr lang="ar" sz="1200">
                  <a:latin typeface="Mada"/>
                  <a:ea typeface="Mada"/>
                  <a:cs typeface="Mada"/>
                  <a:sym typeface="Mada"/>
                </a:rPr>
                <a:t>HF) , and Ank. DF</a:t>
              </a:r>
              <a:r>
                <a:rPr lang="ar" sz="1200">
                  <a:latin typeface="Mada"/>
                  <a:ea typeface="Mada"/>
                  <a:cs typeface="Mada"/>
                  <a:sym typeface="Mada"/>
                </a:rPr>
                <a:t> (</a:t>
              </a:r>
              <a:r>
                <a:rPr lang="ar" sz="1200">
                  <a:solidFill>
                    <a:srgbClr val="6AA84F"/>
                  </a:solidFill>
                  <a:latin typeface="Mada"/>
                  <a:ea typeface="Mada"/>
                  <a:cs typeface="Mada"/>
                  <a:sym typeface="Mada"/>
                </a:rPr>
                <a:t>dorsiflexion</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solidFill>
                    <a:srgbClr val="CC0000"/>
                  </a:solidFill>
                  <a:latin typeface="Mada"/>
                  <a:ea typeface="Mada"/>
                  <a:cs typeface="Mada"/>
                  <a:sym typeface="Mada"/>
                </a:rPr>
                <a:t>Wrist and finger extensors and foot dorsiflexors. </a:t>
              </a:r>
              <a:r>
                <a:rPr lang="ar" sz="1200">
                  <a:solidFill>
                    <a:srgbClr val="6AA84F"/>
                  </a:solidFill>
                  <a:latin typeface="Mada"/>
                  <a:ea typeface="Mada"/>
                  <a:cs typeface="Mada"/>
                  <a:sym typeface="Mada"/>
                </a:rPr>
                <a:t>if the distal limbs were involved</a:t>
              </a:r>
              <a:endParaRPr sz="1200">
                <a:solidFill>
                  <a:srgbClr val="4A86E8"/>
                </a:solidFill>
                <a:latin typeface="Mada"/>
                <a:ea typeface="Mada"/>
                <a:cs typeface="Mada"/>
                <a:sym typeface="Mada"/>
              </a:endParaRPr>
            </a:p>
          </p:txBody>
        </p:sp>
        <p:sp>
          <p:nvSpPr>
            <p:cNvPr id="324" name="Google Shape;324;p34"/>
            <p:cNvSpPr/>
            <p:nvPr/>
          </p:nvSpPr>
          <p:spPr>
            <a:xfrm>
              <a:off x="-6663780" y="270528"/>
              <a:ext cx="579526" cy="605446"/>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34"/>
          <p:cNvGrpSpPr/>
          <p:nvPr/>
        </p:nvGrpSpPr>
        <p:grpSpPr>
          <a:xfrm>
            <a:off x="169298" y="9023350"/>
            <a:ext cx="7117702" cy="1560000"/>
            <a:chOff x="-6717417" y="-1345205"/>
            <a:chExt cx="7117702" cy="1560000"/>
          </a:xfrm>
        </p:grpSpPr>
        <p:sp>
          <p:nvSpPr>
            <p:cNvPr id="326" name="Google Shape;326;p34"/>
            <p:cNvSpPr/>
            <p:nvPr/>
          </p:nvSpPr>
          <p:spPr>
            <a:xfrm>
              <a:off x="-6419916" y="-1345205"/>
              <a:ext cx="6820200" cy="1560000"/>
            </a:xfrm>
            <a:prstGeom prst="roundRect">
              <a:avLst>
                <a:gd fmla="val 23138" name="adj"/>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Respiratory muscles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SOB</a:t>
              </a:r>
              <a:r>
                <a:rPr lang="ar" sz="1200">
                  <a:solidFill>
                    <a:srgbClr val="4A86E8"/>
                  </a:solidFill>
                  <a:latin typeface="Mada"/>
                  <a:ea typeface="Mada"/>
                  <a:cs typeface="Mada"/>
                  <a:sym typeface="Mada"/>
                </a:rPr>
                <a:t> </a:t>
              </a:r>
              <a:r>
                <a:rPr lang="ar" sz="1200">
                  <a:solidFill>
                    <a:srgbClr val="6AA84F"/>
                  </a:solidFill>
                  <a:latin typeface="Mada"/>
                  <a:ea typeface="Mada"/>
                  <a:cs typeface="Mada"/>
                  <a:sym typeface="Mada"/>
                </a:rPr>
                <a:t>that's</a:t>
              </a:r>
              <a:r>
                <a:rPr lang="ar" sz="1200">
                  <a:solidFill>
                    <a:srgbClr val="6AA84F"/>
                  </a:solidFill>
                  <a:latin typeface="Mada"/>
                  <a:ea typeface="Mada"/>
                  <a:cs typeface="Mada"/>
                  <a:sym typeface="Mada"/>
                </a:rPr>
                <a:t> worse</a:t>
              </a:r>
              <a:r>
                <a:rPr lang="ar" sz="1200">
                  <a:solidFill>
                    <a:srgbClr val="4A86E8"/>
                  </a:solidFill>
                  <a:latin typeface="Mada"/>
                  <a:ea typeface="Mada"/>
                  <a:cs typeface="Mada"/>
                  <a:sym typeface="Mada"/>
                </a:rPr>
                <a:t> </a:t>
              </a:r>
              <a:r>
                <a:rPr lang="ar" sz="1200">
                  <a:solidFill>
                    <a:srgbClr val="6AA84F"/>
                  </a:solidFill>
                  <a:latin typeface="Mada"/>
                  <a:ea typeface="Mada"/>
                  <a:cs typeface="Mada"/>
                  <a:sym typeface="Mada"/>
                </a:rPr>
                <a:t>in supine position</a:t>
              </a:r>
              <a:r>
                <a:rPr lang="ar" sz="1200">
                  <a:solidFill>
                    <a:srgbClr val="4A86E8"/>
                  </a:solidFill>
                  <a:latin typeface="Mada"/>
                  <a:ea typeface="Mada"/>
                  <a:cs typeface="Mada"/>
                  <a:sym typeface="Mada"/>
                </a:rPr>
                <a:t> </a:t>
              </a:r>
              <a:r>
                <a:rPr lang="ar" sz="1200">
                  <a:latin typeface="Mada"/>
                  <a:ea typeface="Mada"/>
                  <a:cs typeface="Mada"/>
                  <a:sym typeface="Mada"/>
                </a:rPr>
                <a:t>due to diaphragm weakness (</a:t>
              </a:r>
              <a:r>
                <a:rPr b="1" lang="ar" sz="1200">
                  <a:latin typeface="Mada"/>
                  <a:ea typeface="Mada"/>
                  <a:cs typeface="Mada"/>
                  <a:sym typeface="Mada"/>
                </a:rPr>
                <a:t>orthopnea</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Respiratory muscle weakness can leads to </a:t>
              </a:r>
              <a:r>
                <a:rPr b="1" lang="ar" sz="1200">
                  <a:solidFill>
                    <a:schemeClr val="dk1"/>
                  </a:solidFill>
                  <a:latin typeface="Mada"/>
                  <a:ea typeface="Mada"/>
                  <a:cs typeface="Mada"/>
                  <a:sym typeface="Mada"/>
                </a:rPr>
                <a:t>respiratory insufficiency</a:t>
              </a:r>
              <a:r>
                <a:rPr lang="ar" sz="1200">
                  <a:solidFill>
                    <a:schemeClr val="dk1"/>
                  </a:solidFill>
                  <a:latin typeface="Mada"/>
                  <a:ea typeface="Mada"/>
                  <a:cs typeface="Mada"/>
                  <a:sym typeface="Mada"/>
                </a:rPr>
                <a:t> and pending respiratory failure "</a:t>
              </a:r>
              <a:r>
                <a:rPr b="1" lang="ar" sz="1200">
                  <a:solidFill>
                    <a:schemeClr val="dk1"/>
                  </a:solidFill>
                  <a:latin typeface="Mada"/>
                  <a:ea typeface="Mada"/>
                  <a:cs typeface="Mada"/>
                  <a:sym typeface="Mada"/>
                </a:rPr>
                <a:t>myasthenic crisis.“ </a:t>
              </a:r>
              <a:r>
                <a:rPr lang="ar" sz="1200">
                  <a:solidFill>
                    <a:srgbClr val="6AA84F"/>
                  </a:solidFill>
                  <a:latin typeface="Mada"/>
                  <a:ea typeface="Mada"/>
                  <a:cs typeface="Mada"/>
                  <a:sym typeface="Mada"/>
                </a:rPr>
                <a:t>serious consequence</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It may occur spontaneously during an active phase of the disease or may be precipitated by a variety of factors </a:t>
              </a:r>
              <a:r>
                <a:rPr lang="ar" sz="1200">
                  <a:solidFill>
                    <a:srgbClr val="6AA84F"/>
                  </a:solidFill>
                  <a:latin typeface="Mada"/>
                  <a:ea typeface="Mada"/>
                  <a:cs typeface="Mada"/>
                  <a:sym typeface="Mada"/>
                </a:rPr>
                <a:t>(any stressors) </a:t>
              </a:r>
              <a:r>
                <a:rPr lang="ar" sz="1200">
                  <a:solidFill>
                    <a:schemeClr val="dk1"/>
                  </a:solidFill>
                  <a:latin typeface="Mada"/>
                  <a:ea typeface="Mada"/>
                  <a:cs typeface="Mada"/>
                  <a:sym typeface="Mada"/>
                </a:rPr>
                <a:t>including surgery, infections, certain medications </a:t>
              </a:r>
              <a:r>
                <a:rPr lang="ar" sz="1200">
                  <a:solidFill>
                    <a:srgbClr val="6AA84F"/>
                  </a:solidFill>
                  <a:latin typeface="Mada"/>
                  <a:ea typeface="Mada"/>
                  <a:cs typeface="Mada"/>
                  <a:sym typeface="Mada"/>
                </a:rPr>
                <a:t>(a list of medications is given to any patient with MG to avoid myasthenic crisis, eg. Abx or some cardiac medications)</a:t>
              </a:r>
              <a:r>
                <a:rPr lang="ar" sz="1200">
                  <a:solidFill>
                    <a:schemeClr val="dk1"/>
                  </a:solidFill>
                  <a:latin typeface="Mada"/>
                  <a:ea typeface="Mada"/>
                  <a:cs typeface="Mada"/>
                  <a:sym typeface="Mada"/>
                </a:rPr>
                <a:t>, or tapering of immunotherapy.</a:t>
              </a:r>
              <a:endParaRPr sz="1200">
                <a:solidFill>
                  <a:srgbClr val="4A86E8"/>
                </a:solidFill>
                <a:latin typeface="Mada"/>
                <a:ea typeface="Mada"/>
                <a:cs typeface="Mada"/>
                <a:sym typeface="Mada"/>
              </a:endParaRPr>
            </a:p>
          </p:txBody>
        </p:sp>
        <p:sp>
          <p:nvSpPr>
            <p:cNvPr id="327" name="Google Shape;327;p34"/>
            <p:cNvSpPr/>
            <p:nvPr/>
          </p:nvSpPr>
          <p:spPr>
            <a:xfrm>
              <a:off x="-6717417" y="-902872"/>
              <a:ext cx="579526" cy="605446"/>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8" name="Google Shape;328;p34"/>
          <p:cNvPicPr preferRelativeResize="0"/>
          <p:nvPr/>
        </p:nvPicPr>
        <p:blipFill>
          <a:blip r:embed="rId4">
            <a:alphaModFix/>
          </a:blip>
          <a:stretch>
            <a:fillRect/>
          </a:stretch>
        </p:blipFill>
        <p:spPr>
          <a:xfrm>
            <a:off x="5610705" y="5521287"/>
            <a:ext cx="1528346" cy="1412699"/>
          </a:xfrm>
          <a:prstGeom prst="rect">
            <a:avLst/>
          </a:prstGeom>
          <a:noFill/>
          <a:ln>
            <a:noFill/>
          </a:ln>
        </p:spPr>
      </p:pic>
      <p:sp>
        <p:nvSpPr>
          <p:cNvPr id="329" name="Google Shape;329;p34"/>
          <p:cNvSpPr txBox="1"/>
          <p:nvPr/>
        </p:nvSpPr>
        <p:spPr>
          <a:xfrm>
            <a:off x="566775" y="5410263"/>
            <a:ext cx="3835800" cy="163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Facial muscles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Frequently involved and causing </a:t>
            </a:r>
            <a:r>
              <a:rPr b="1" lang="ar" sz="1200">
                <a:solidFill>
                  <a:schemeClr val="dk1"/>
                </a:solidFill>
                <a:latin typeface="Mada"/>
                <a:ea typeface="Mada"/>
                <a:cs typeface="Mada"/>
                <a:sym typeface="Mada"/>
              </a:rPr>
              <a:t>expressionless face.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Transverse smile</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may be evident on examination "</a:t>
            </a:r>
            <a:r>
              <a:rPr b="1" lang="ar" sz="1200">
                <a:solidFill>
                  <a:schemeClr val="dk1"/>
                </a:solidFill>
                <a:latin typeface="Mada"/>
                <a:ea typeface="Mada"/>
                <a:cs typeface="Mada"/>
                <a:sym typeface="Mada"/>
              </a:rPr>
              <a:t>myasthenic sneer</a:t>
            </a:r>
            <a:r>
              <a:rPr lang="ar" sz="1200">
                <a:solidFill>
                  <a:schemeClr val="dk1"/>
                </a:solidFill>
                <a:latin typeface="Mada"/>
                <a:ea typeface="Mada"/>
                <a:cs typeface="Mada"/>
                <a:sym typeface="Mada"/>
              </a:rPr>
              <a:t>," where the mid- lip rises but the outer corners of the mouth fail to move.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Orbicularis oculi</a:t>
            </a:r>
            <a:r>
              <a:rPr lang="ar" sz="1200">
                <a:solidFill>
                  <a:schemeClr val="dk1"/>
                </a:solidFill>
                <a:latin typeface="Mada"/>
                <a:ea typeface="Mada"/>
                <a:cs typeface="Mada"/>
                <a:sym typeface="Mada"/>
              </a:rPr>
              <a:t> weakness&gt; </a:t>
            </a:r>
            <a:r>
              <a:rPr b="1" lang="ar" sz="1200">
                <a:solidFill>
                  <a:schemeClr val="dk1"/>
                </a:solidFill>
                <a:latin typeface="Mada"/>
                <a:ea typeface="Mada"/>
                <a:cs typeface="Mada"/>
                <a:sym typeface="Mada"/>
              </a:rPr>
              <a:t>Weak eye closure.</a:t>
            </a:r>
            <a:endParaRPr sz="1200"/>
          </a:p>
        </p:txBody>
      </p:sp>
      <p:grpSp>
        <p:nvGrpSpPr>
          <p:cNvPr id="330" name="Google Shape;330;p34"/>
          <p:cNvGrpSpPr/>
          <p:nvPr/>
        </p:nvGrpSpPr>
        <p:grpSpPr>
          <a:xfrm>
            <a:off x="174786" y="1461775"/>
            <a:ext cx="7108639" cy="2334500"/>
            <a:chOff x="174786" y="1461775"/>
            <a:chExt cx="7108639" cy="2334500"/>
          </a:xfrm>
        </p:grpSpPr>
        <p:grpSp>
          <p:nvGrpSpPr>
            <p:cNvPr id="331" name="Google Shape;331;p34"/>
            <p:cNvGrpSpPr/>
            <p:nvPr/>
          </p:nvGrpSpPr>
          <p:grpSpPr>
            <a:xfrm>
              <a:off x="174786" y="1461775"/>
              <a:ext cx="7108639" cy="2315100"/>
              <a:chOff x="-6656505" y="-758807"/>
              <a:chExt cx="7108639" cy="2315100"/>
            </a:xfrm>
          </p:grpSpPr>
          <p:sp>
            <p:nvSpPr>
              <p:cNvPr id="332" name="Google Shape;332;p34"/>
              <p:cNvSpPr/>
              <p:nvPr/>
            </p:nvSpPr>
            <p:spPr>
              <a:xfrm>
                <a:off x="-6368066" y="-758807"/>
                <a:ext cx="6820200" cy="2315100"/>
              </a:xfrm>
              <a:prstGeom prst="roundRect">
                <a:avLst>
                  <a:gd fmla="val 23138"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rgbClr val="4A86E8"/>
                  </a:solidFill>
                  <a:latin typeface="Mada"/>
                  <a:ea typeface="Mada"/>
                  <a:cs typeface="Mada"/>
                  <a:sym typeface="Mada"/>
                </a:endParaRPr>
              </a:p>
            </p:txBody>
          </p:sp>
          <p:sp>
            <p:nvSpPr>
              <p:cNvPr id="333" name="Google Shape;333;p34"/>
              <p:cNvSpPr/>
              <p:nvPr/>
            </p:nvSpPr>
            <p:spPr>
              <a:xfrm>
                <a:off x="-6656505" y="96015"/>
                <a:ext cx="579526" cy="605446"/>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4" name="Google Shape;334;p34"/>
            <p:cNvPicPr preferRelativeResize="0"/>
            <p:nvPr/>
          </p:nvPicPr>
          <p:blipFill>
            <a:blip r:embed="rId5">
              <a:alphaModFix/>
            </a:blip>
            <a:stretch>
              <a:fillRect/>
            </a:stretch>
          </p:blipFill>
          <p:spPr>
            <a:xfrm>
              <a:off x="5782725" y="1780148"/>
              <a:ext cx="1410575" cy="1412700"/>
            </a:xfrm>
            <a:prstGeom prst="rect">
              <a:avLst/>
            </a:prstGeom>
            <a:noFill/>
            <a:ln>
              <a:noFill/>
            </a:ln>
          </p:spPr>
        </p:pic>
        <p:sp>
          <p:nvSpPr>
            <p:cNvPr id="335" name="Google Shape;335;p34"/>
            <p:cNvSpPr txBox="1"/>
            <p:nvPr/>
          </p:nvSpPr>
          <p:spPr>
            <a:xfrm>
              <a:off x="680225" y="1481175"/>
              <a:ext cx="5159400" cy="231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Ocular muscles:</a:t>
              </a:r>
              <a:endParaRPr b="1" sz="1200">
                <a:solidFill>
                  <a:schemeClr val="dk1"/>
                </a:solidFill>
                <a:latin typeface="Mada"/>
                <a:ea typeface="Mada"/>
                <a:cs typeface="Mada"/>
                <a:sym typeface="Mada"/>
              </a:endParaRPr>
            </a:p>
            <a:p>
              <a:pPr indent="0" lvl="0" marL="457200" rtl="0" algn="l">
                <a:spcBef>
                  <a:spcPts val="0"/>
                </a:spcBef>
                <a:spcAft>
                  <a:spcPts val="0"/>
                </a:spcAft>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Weakness of the eyelid muscles can lead to </a:t>
              </a:r>
              <a:r>
                <a:rPr b="1" lang="ar" sz="1200" u="sng">
                  <a:solidFill>
                    <a:srgbClr val="CC0000"/>
                  </a:solidFill>
                  <a:latin typeface="Mada"/>
                  <a:ea typeface="Mada"/>
                  <a:cs typeface="Mada"/>
                  <a:sym typeface="Mada"/>
                </a:rPr>
                <a:t>Asymmetric</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ptosis</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fluctuating</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t>
              </a:r>
              <a:r>
                <a:rPr b="1" lang="ar" sz="1200">
                  <a:solidFill>
                    <a:schemeClr val="accent6"/>
                  </a:solidFill>
                  <a:latin typeface="Mada"/>
                  <a:ea typeface="Mada"/>
                  <a:cs typeface="Mada"/>
                  <a:sym typeface="Mada"/>
                </a:rPr>
                <a:t>ptosis</a:t>
              </a:r>
              <a:r>
                <a:rPr lang="ar" sz="1200">
                  <a:solidFill>
                    <a:schemeClr val="dk1"/>
                  </a:solidFill>
                  <a:latin typeface="Mada"/>
                  <a:ea typeface="Mada"/>
                  <a:cs typeface="Mada"/>
                  <a:sym typeface="Mada"/>
                </a:rPr>
                <a:t> may start bilaterally and improve in one eye, resulting in unilateral ptosis or alternate.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Variable</a:t>
              </a:r>
              <a:r>
                <a:rPr lang="ar" sz="1200">
                  <a:solidFill>
                    <a:schemeClr val="dk1"/>
                  </a:solidFill>
                  <a:latin typeface="Mada"/>
                  <a:ea typeface="Mada"/>
                  <a:cs typeface="Mada"/>
                  <a:sym typeface="Mada"/>
                </a:rPr>
                <a:t> severity </a:t>
              </a:r>
              <a:r>
                <a:rPr lang="ar" sz="1200">
                  <a:solidFill>
                    <a:srgbClr val="6AA84F"/>
                  </a:solidFill>
                  <a:latin typeface="Mada"/>
                  <a:ea typeface="Mada"/>
                  <a:cs typeface="Mada"/>
                  <a:sym typeface="Mada"/>
                </a:rPr>
                <a:t>from one patient to another.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Extraocular muscles </a:t>
              </a:r>
              <a:r>
                <a:rPr lang="ar" sz="1200">
                  <a:solidFill>
                    <a:schemeClr val="dk1"/>
                  </a:solidFill>
                  <a:latin typeface="Mada"/>
                  <a:ea typeface="Mada"/>
                  <a:cs typeface="Mada"/>
                  <a:sym typeface="Mada"/>
                </a:rPr>
                <a:t>involvement -</a:t>
              </a:r>
              <a:r>
                <a:rPr b="1" lang="ar" sz="1200">
                  <a:latin typeface="Mada"/>
                  <a:ea typeface="Mada"/>
                  <a:cs typeface="Mada"/>
                  <a:sym typeface="Mada"/>
                </a:rPr>
                <a:t>weakness-</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binocular diplopia</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double vision that is apparent when both eyes are open and typically disappears when one eye is closed</a:t>
              </a:r>
              <a:r>
                <a:rPr lang="ar" sz="1200">
                  <a:solidFill>
                    <a:schemeClr val="dk1"/>
                  </a:solidFill>
                  <a:latin typeface="Mada"/>
                  <a:ea typeface="Mada"/>
                  <a:cs typeface="Mada"/>
                  <a:sym typeface="Mada"/>
                </a:rPr>
                <a:t>. It may be </a:t>
              </a:r>
              <a:r>
                <a:rPr b="1" lang="ar" sz="1200">
                  <a:solidFill>
                    <a:schemeClr val="dk1"/>
                  </a:solidFill>
                  <a:latin typeface="Mada"/>
                  <a:ea typeface="Mada"/>
                  <a:cs typeface="Mada"/>
                  <a:sym typeface="Mada"/>
                </a:rPr>
                <a:t>horizontal or vertical.</a:t>
              </a:r>
              <a:r>
                <a:rPr b="1"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depending on the extra-ocular muscles involved.</a:t>
              </a:r>
              <a:endParaRPr sz="1200">
                <a:solidFill>
                  <a:srgbClr val="6AA84F"/>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b="1" lang="ar" sz="1200">
                  <a:latin typeface="Mada"/>
                  <a:ea typeface="Mada"/>
                  <a:cs typeface="Mada"/>
                  <a:sym typeface="Mada"/>
                </a:rPr>
                <a:t>Pupils spare</a:t>
              </a:r>
              <a:r>
                <a:rPr b="1" lang="ar" sz="1200">
                  <a:latin typeface="Mada"/>
                  <a:ea typeface="Mada"/>
                  <a:cs typeface="Mada"/>
                  <a:sym typeface="Mada"/>
                </a:rPr>
                <a:t>d</a:t>
              </a:r>
              <a:endParaRPr sz="1200"/>
            </a:p>
          </p:txBody>
        </p:sp>
      </p:grpSp>
      <p:sp>
        <p:nvSpPr>
          <p:cNvPr id="336" name="Google Shape;336;p34"/>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sp>
        <p:nvSpPr>
          <p:cNvPr id="337" name="Google Shape;337;p34"/>
          <p:cNvSpPr txBox="1"/>
          <p:nvPr/>
        </p:nvSpPr>
        <p:spPr>
          <a:xfrm>
            <a:off x="290000" y="904851"/>
            <a:ext cx="3763200" cy="399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Clinical features</a:t>
            </a:r>
            <a:endParaRPr b="1" sz="2200">
              <a:highlight>
                <a:schemeClr val="accent5"/>
              </a:highlight>
              <a:latin typeface="Mada"/>
              <a:ea typeface="Mada"/>
              <a:cs typeface="Mada"/>
              <a:sym typeface="Mada"/>
            </a:endParaRPr>
          </a:p>
        </p:txBody>
      </p:sp>
      <p:pic>
        <p:nvPicPr>
          <p:cNvPr id="338" name="Google Shape;338;p34"/>
          <p:cNvPicPr preferRelativeResize="0"/>
          <p:nvPr/>
        </p:nvPicPr>
        <p:blipFill>
          <a:blip r:embed="rId6">
            <a:alphaModFix/>
          </a:blip>
          <a:stretch>
            <a:fillRect/>
          </a:stretch>
        </p:blipFill>
        <p:spPr>
          <a:xfrm>
            <a:off x="237750" y="2321034"/>
            <a:ext cx="453600" cy="562200"/>
          </a:xfrm>
          <a:prstGeom prst="rect">
            <a:avLst/>
          </a:prstGeom>
          <a:noFill/>
          <a:ln>
            <a:noFill/>
          </a:ln>
        </p:spPr>
      </p:pic>
      <p:pic>
        <p:nvPicPr>
          <p:cNvPr id="339" name="Google Shape;339;p34"/>
          <p:cNvPicPr preferRelativeResize="0"/>
          <p:nvPr/>
        </p:nvPicPr>
        <p:blipFill>
          <a:blip r:embed="rId7">
            <a:alphaModFix/>
          </a:blip>
          <a:stretch>
            <a:fillRect/>
          </a:stretch>
        </p:blipFill>
        <p:spPr>
          <a:xfrm>
            <a:off x="247338" y="4417938"/>
            <a:ext cx="406000" cy="406000"/>
          </a:xfrm>
          <a:prstGeom prst="rect">
            <a:avLst/>
          </a:prstGeom>
          <a:noFill/>
          <a:ln>
            <a:noFill/>
          </a:ln>
        </p:spPr>
      </p:pic>
      <p:pic>
        <p:nvPicPr>
          <p:cNvPr id="340" name="Google Shape;340;p34"/>
          <p:cNvPicPr preferRelativeResize="0"/>
          <p:nvPr/>
        </p:nvPicPr>
        <p:blipFill>
          <a:blip r:embed="rId8">
            <a:alphaModFix/>
          </a:blip>
          <a:stretch>
            <a:fillRect/>
          </a:stretch>
        </p:blipFill>
        <p:spPr>
          <a:xfrm>
            <a:off x="261552" y="6008238"/>
            <a:ext cx="406000" cy="406000"/>
          </a:xfrm>
          <a:prstGeom prst="rect">
            <a:avLst/>
          </a:prstGeom>
          <a:noFill/>
          <a:ln>
            <a:noFill/>
          </a:ln>
        </p:spPr>
      </p:pic>
      <p:pic>
        <p:nvPicPr>
          <p:cNvPr id="341" name="Google Shape;341;p34"/>
          <p:cNvPicPr preferRelativeResize="0"/>
          <p:nvPr/>
        </p:nvPicPr>
        <p:blipFill>
          <a:blip r:embed="rId9">
            <a:alphaModFix/>
          </a:blip>
          <a:stretch>
            <a:fillRect/>
          </a:stretch>
        </p:blipFill>
        <p:spPr>
          <a:xfrm>
            <a:off x="237750" y="9572000"/>
            <a:ext cx="453600" cy="405999"/>
          </a:xfrm>
          <a:prstGeom prst="rect">
            <a:avLst/>
          </a:prstGeom>
          <a:noFill/>
          <a:ln>
            <a:noFill/>
          </a:ln>
        </p:spPr>
      </p:pic>
      <p:pic>
        <p:nvPicPr>
          <p:cNvPr id="342" name="Google Shape;342;p34"/>
          <p:cNvPicPr preferRelativeResize="0"/>
          <p:nvPr/>
        </p:nvPicPr>
        <p:blipFill>
          <a:blip r:embed="rId10">
            <a:alphaModFix/>
          </a:blip>
          <a:stretch>
            <a:fillRect/>
          </a:stretch>
        </p:blipFill>
        <p:spPr>
          <a:xfrm flipH="1">
            <a:off x="286350" y="7728278"/>
            <a:ext cx="329750" cy="40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graphicFrame>
        <p:nvGraphicFramePr>
          <p:cNvPr id="348" name="Google Shape;348;p35"/>
          <p:cNvGraphicFramePr/>
          <p:nvPr/>
        </p:nvGraphicFramePr>
        <p:xfrm>
          <a:off x="321358" y="1452115"/>
          <a:ext cx="3000000" cy="3000000"/>
        </p:xfrm>
        <a:graphic>
          <a:graphicData uri="http://schemas.openxmlformats.org/drawingml/2006/table">
            <a:tbl>
              <a:tblPr>
                <a:noFill/>
                <a:tableStyleId>{3C2736F1-7814-412A-9B4E-1AC7F86A2DEA}</a:tableStyleId>
              </a:tblPr>
              <a:tblGrid>
                <a:gridCol w="2283275"/>
              </a:tblGrid>
              <a:tr h="2548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Muscle Disease</a:t>
                      </a:r>
                      <a:r>
                        <a:rPr b="1" baseline="30000" lang="ar" sz="1200">
                          <a:solidFill>
                            <a:srgbClr val="FFFFFF"/>
                          </a:solidFill>
                          <a:latin typeface="Mada"/>
                          <a:ea typeface="Mada"/>
                          <a:cs typeface="Mada"/>
                          <a:sym typeface="Mada"/>
                        </a:rPr>
                        <a:t>1</a:t>
                      </a:r>
                      <a:endParaRPr b="1" baseline="30000"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r>
              <a:tr h="133562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Thyroid ophthalmopathy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Ocular pharyngeal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muscular dystrophy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(OPMD)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Myotonic dystrophy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Progressive external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ophthalmoplegia</a:t>
                      </a:r>
                      <a:endParaRPr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349" name="Google Shape;349;p35"/>
          <p:cNvGraphicFramePr/>
          <p:nvPr/>
        </p:nvGraphicFramePr>
        <p:xfrm>
          <a:off x="5084504" y="1452132"/>
          <a:ext cx="3000000" cy="3000000"/>
        </p:xfrm>
        <a:graphic>
          <a:graphicData uri="http://schemas.openxmlformats.org/drawingml/2006/table">
            <a:tbl>
              <a:tblPr>
                <a:noFill/>
                <a:tableStyleId>{3C2736F1-7814-412A-9B4E-1AC7F86A2DEA}</a:tableStyleId>
              </a:tblPr>
              <a:tblGrid>
                <a:gridCol w="2154125"/>
              </a:tblGrid>
              <a:tr h="3220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Motor neuron disease  </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3"/>
                    </a:solidFill>
                  </a:tcPr>
                </a:tc>
              </a:tr>
              <a:tr h="14465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ALS </a:t>
                      </a:r>
                      <a:r>
                        <a:rPr lang="ar" sz="1200">
                          <a:solidFill>
                            <a:srgbClr val="999999"/>
                          </a:solidFill>
                          <a:latin typeface="Mada"/>
                          <a:ea typeface="Mada"/>
                          <a:cs typeface="Mada"/>
                          <a:sym typeface="Mada"/>
                        </a:rPr>
                        <a:t>Amyotrophic Lateral Sclerosis</a:t>
                      </a:r>
                      <a:endParaRPr sz="1200">
                        <a:solidFill>
                          <a:srgbClr val="999999"/>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PMA </a:t>
                      </a:r>
                      <a:r>
                        <a:rPr lang="ar" sz="1200">
                          <a:solidFill>
                            <a:srgbClr val="999999"/>
                          </a:solidFill>
                          <a:latin typeface="Mada"/>
                          <a:ea typeface="Mada"/>
                          <a:cs typeface="Mada"/>
                          <a:sym typeface="Mada"/>
                        </a:rPr>
                        <a:t>Progressive Muscular Atrophy</a:t>
                      </a:r>
                      <a:endParaRPr sz="1200">
                        <a:solidFill>
                          <a:srgbClr val="999999"/>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350" name="Google Shape;350;p35"/>
          <p:cNvGraphicFramePr/>
          <p:nvPr/>
        </p:nvGraphicFramePr>
        <p:xfrm>
          <a:off x="321347" y="3353072"/>
          <a:ext cx="3000000" cy="3000000"/>
        </p:xfrm>
        <a:graphic>
          <a:graphicData uri="http://schemas.openxmlformats.org/drawingml/2006/table">
            <a:tbl>
              <a:tblPr>
                <a:noFill/>
                <a:tableStyleId>{3C2736F1-7814-412A-9B4E-1AC7F86A2DEA}</a:tableStyleId>
              </a:tblPr>
              <a:tblGrid>
                <a:gridCol w="2283275"/>
              </a:tblGrid>
              <a:tr h="34245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Peripheral nerve </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r>
              <a:tr h="1420000">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Oculomotor cranial nerve pathology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GBS </a:t>
                      </a:r>
                      <a:r>
                        <a:rPr lang="ar" sz="1200">
                          <a:solidFill>
                            <a:srgbClr val="B7B7B7"/>
                          </a:solidFill>
                          <a:latin typeface="Mada"/>
                          <a:ea typeface="Mada"/>
                          <a:cs typeface="Mada"/>
                          <a:sym typeface="Mada"/>
                        </a:rPr>
                        <a:t>Guillain Barre Syndrome</a:t>
                      </a:r>
                      <a:endParaRPr sz="1200">
                        <a:solidFill>
                          <a:srgbClr val="B7B7B7"/>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CIDP </a:t>
                      </a:r>
                      <a:r>
                        <a:rPr lang="ar" sz="1200">
                          <a:solidFill>
                            <a:srgbClr val="B7B7B7"/>
                          </a:solidFill>
                          <a:latin typeface="Mada"/>
                          <a:ea typeface="Mada"/>
                          <a:cs typeface="Mada"/>
                          <a:sym typeface="Mada"/>
                        </a:rPr>
                        <a:t>Chronic Inflammatory Demyelinating Polyneuropathy</a:t>
                      </a:r>
                      <a:endParaRPr sz="1200">
                        <a:solidFill>
                          <a:srgbClr val="B7B7B7"/>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Cavernous sinus pathology</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351" name="Google Shape;351;p35"/>
          <p:cNvGraphicFramePr/>
          <p:nvPr/>
        </p:nvGraphicFramePr>
        <p:xfrm>
          <a:off x="2736892" y="1452117"/>
          <a:ext cx="3000000" cy="3000000"/>
        </p:xfrm>
        <a:graphic>
          <a:graphicData uri="http://schemas.openxmlformats.org/drawingml/2006/table">
            <a:tbl>
              <a:tblPr>
                <a:noFill/>
                <a:tableStyleId>{3C2736F1-7814-412A-9B4E-1AC7F86A2DEA}</a:tableStyleId>
              </a:tblPr>
              <a:tblGrid>
                <a:gridCol w="2215350"/>
              </a:tblGrid>
              <a:tr h="33345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NMJ Disorders </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86782"/>
                    </a:solidFill>
                  </a:tcPr>
                </a:tc>
              </a:tr>
              <a:tr h="1435150">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LEMS</a:t>
                      </a:r>
                      <a:r>
                        <a:rPr lang="ar" sz="1200">
                          <a:latin typeface="Mada"/>
                          <a:ea typeface="Mada"/>
                          <a:cs typeface="Mada"/>
                          <a:sym typeface="Mada"/>
                        </a:rPr>
                        <a:t>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Botulism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Congenital MG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Penicillamine-induced myasthenia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Tick paralysis</a:t>
                      </a:r>
                      <a:endParaRPr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352" name="Google Shape;352;p35"/>
          <p:cNvGraphicFramePr/>
          <p:nvPr/>
        </p:nvGraphicFramePr>
        <p:xfrm>
          <a:off x="2736892" y="3325325"/>
          <a:ext cx="3000000" cy="3000000"/>
        </p:xfrm>
        <a:graphic>
          <a:graphicData uri="http://schemas.openxmlformats.org/drawingml/2006/table">
            <a:tbl>
              <a:tblPr>
                <a:noFill/>
                <a:tableStyleId>{3C2736F1-7814-412A-9B4E-1AC7F86A2DEA}</a:tableStyleId>
              </a:tblPr>
              <a:tblGrid>
                <a:gridCol w="2215350"/>
              </a:tblGrid>
              <a:tr h="3743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Brain stem pathology </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r>
              <a:tr h="1966050">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Stroke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Tumors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Infections</a:t>
                      </a:r>
                      <a:endParaRPr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353" name="Google Shape;353;p35"/>
          <p:cNvGraphicFramePr/>
          <p:nvPr/>
        </p:nvGraphicFramePr>
        <p:xfrm>
          <a:off x="5084535" y="3325319"/>
          <a:ext cx="3000000" cy="3000000"/>
        </p:xfrm>
        <a:graphic>
          <a:graphicData uri="http://schemas.openxmlformats.org/drawingml/2006/table">
            <a:tbl>
              <a:tblPr>
                <a:noFill/>
                <a:tableStyleId>{3C2736F1-7814-412A-9B4E-1AC7F86A2DEA}</a:tableStyleId>
              </a:tblPr>
              <a:tblGrid>
                <a:gridCol w="2154125"/>
              </a:tblGrid>
              <a:tr h="37495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Other</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86782"/>
                    </a:solidFill>
                  </a:tcPr>
                </a:tc>
              </a:tr>
              <a:tr h="1965400">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Isolated ptosis (? Weak tissues)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Isolated dysconjugate gaze (decompensated strabismus)</a:t>
                      </a:r>
                      <a:endParaRPr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354" name="Google Shape;354;p35"/>
          <p:cNvSpPr txBox="1"/>
          <p:nvPr/>
        </p:nvSpPr>
        <p:spPr>
          <a:xfrm>
            <a:off x="247500" y="904850"/>
            <a:ext cx="3532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5"/>
                </a:highlight>
                <a:latin typeface="Mada"/>
                <a:ea typeface="Mada"/>
                <a:cs typeface="Mada"/>
                <a:sym typeface="Mada"/>
              </a:rPr>
              <a:t>Differential Diagnosis</a:t>
            </a:r>
            <a:endParaRPr b="1" sz="2200">
              <a:solidFill>
                <a:schemeClr val="dk1"/>
              </a:solidFill>
              <a:highlight>
                <a:schemeClr val="accent5"/>
              </a:highlight>
              <a:latin typeface="Mada"/>
              <a:ea typeface="Mada"/>
              <a:cs typeface="Mada"/>
              <a:sym typeface="Mada"/>
            </a:endParaRPr>
          </a:p>
        </p:txBody>
      </p:sp>
      <p:sp>
        <p:nvSpPr>
          <p:cNvPr id="355" name="Google Shape;355;p35"/>
          <p:cNvSpPr txBox="1"/>
          <p:nvPr/>
        </p:nvSpPr>
        <p:spPr>
          <a:xfrm>
            <a:off x="247500" y="5831967"/>
            <a:ext cx="35325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5"/>
                </a:highlight>
                <a:latin typeface="Mada"/>
                <a:ea typeface="Mada"/>
                <a:cs typeface="Mada"/>
                <a:sym typeface="Mada"/>
              </a:rPr>
              <a:t>Investigations </a:t>
            </a:r>
            <a:endParaRPr b="1" sz="2200">
              <a:solidFill>
                <a:schemeClr val="dk1"/>
              </a:solidFill>
              <a:highlight>
                <a:schemeClr val="accent5"/>
              </a:highlight>
              <a:latin typeface="Mada"/>
              <a:ea typeface="Mada"/>
              <a:cs typeface="Mada"/>
              <a:sym typeface="Mada"/>
            </a:endParaRPr>
          </a:p>
        </p:txBody>
      </p:sp>
      <p:grpSp>
        <p:nvGrpSpPr>
          <p:cNvPr id="356" name="Google Shape;356;p35"/>
          <p:cNvGrpSpPr/>
          <p:nvPr/>
        </p:nvGrpSpPr>
        <p:grpSpPr>
          <a:xfrm>
            <a:off x="1974362" y="6560452"/>
            <a:ext cx="3611264" cy="2416743"/>
            <a:chOff x="3652135" y="7553670"/>
            <a:chExt cx="4406667" cy="2723704"/>
          </a:xfrm>
        </p:grpSpPr>
        <p:grpSp>
          <p:nvGrpSpPr>
            <p:cNvPr id="357" name="Google Shape;357;p35"/>
            <p:cNvGrpSpPr/>
            <p:nvPr/>
          </p:nvGrpSpPr>
          <p:grpSpPr>
            <a:xfrm>
              <a:off x="3663805" y="7553670"/>
              <a:ext cx="4394993" cy="2723704"/>
              <a:chOff x="2380330" y="1498375"/>
              <a:chExt cx="4394993" cy="2723704"/>
            </a:xfrm>
          </p:grpSpPr>
          <p:sp>
            <p:nvSpPr>
              <p:cNvPr id="358" name="Google Shape;358;p35"/>
              <p:cNvSpPr/>
              <p:nvPr/>
            </p:nvSpPr>
            <p:spPr>
              <a:xfrm>
                <a:off x="4597875" y="1544609"/>
                <a:ext cx="1252500" cy="2646730"/>
              </a:xfrm>
              <a:custGeom>
                <a:rect b="b" l="l" r="r" t="t"/>
                <a:pathLst>
                  <a:path extrusionOk="0" h="29711" w="14060">
                    <a:moveTo>
                      <a:pt x="2533" y="1"/>
                    </a:moveTo>
                    <a:cubicBezTo>
                      <a:pt x="1" y="1"/>
                      <a:pt x="82" y="3379"/>
                      <a:pt x="82" y="4406"/>
                    </a:cubicBezTo>
                    <a:lnTo>
                      <a:pt x="82" y="25802"/>
                    </a:lnTo>
                    <a:cubicBezTo>
                      <a:pt x="82" y="26658"/>
                      <a:pt x="708" y="29710"/>
                      <a:pt x="3891" y="29710"/>
                    </a:cubicBezTo>
                    <a:cubicBezTo>
                      <a:pt x="7335" y="29710"/>
                      <a:pt x="7419" y="27808"/>
                      <a:pt x="7419" y="27808"/>
                    </a:cubicBezTo>
                    <a:cubicBezTo>
                      <a:pt x="7419" y="27808"/>
                      <a:pt x="10503" y="27100"/>
                      <a:pt x="9555" y="24973"/>
                    </a:cubicBezTo>
                    <a:lnTo>
                      <a:pt x="9555" y="24973"/>
                    </a:lnTo>
                    <a:cubicBezTo>
                      <a:pt x="9570" y="24974"/>
                      <a:pt x="9586" y="24974"/>
                      <a:pt x="9602" y="24974"/>
                    </a:cubicBezTo>
                    <a:cubicBezTo>
                      <a:pt x="10712" y="24974"/>
                      <a:pt x="12435" y="23375"/>
                      <a:pt x="11226" y="21187"/>
                    </a:cubicBezTo>
                    <a:cubicBezTo>
                      <a:pt x="12766" y="21078"/>
                      <a:pt x="13962" y="17753"/>
                      <a:pt x="11675" y="16859"/>
                    </a:cubicBezTo>
                    <a:cubicBezTo>
                      <a:pt x="12966" y="16760"/>
                      <a:pt x="14059" y="14143"/>
                      <a:pt x="12039" y="13017"/>
                    </a:cubicBezTo>
                    <a:cubicBezTo>
                      <a:pt x="13515" y="12086"/>
                      <a:pt x="13052" y="9451"/>
                      <a:pt x="11330" y="9451"/>
                    </a:cubicBezTo>
                    <a:cubicBezTo>
                      <a:pt x="11238" y="9451"/>
                      <a:pt x="11143" y="9458"/>
                      <a:pt x="11045" y="9473"/>
                    </a:cubicBezTo>
                    <a:cubicBezTo>
                      <a:pt x="12070" y="8371"/>
                      <a:pt x="11408" y="5454"/>
                      <a:pt x="9124" y="5068"/>
                    </a:cubicBezTo>
                    <a:cubicBezTo>
                      <a:pt x="9883" y="4281"/>
                      <a:pt x="8558" y="2009"/>
                      <a:pt x="6737" y="2009"/>
                    </a:cubicBezTo>
                    <a:cubicBezTo>
                      <a:pt x="6492" y="2009"/>
                      <a:pt x="6237" y="2051"/>
                      <a:pt x="5977" y="2143"/>
                    </a:cubicBezTo>
                    <a:cubicBezTo>
                      <a:pt x="5977" y="2143"/>
                      <a:pt x="5481" y="1"/>
                      <a:pt x="25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
              <p:cNvSpPr/>
              <p:nvPr/>
            </p:nvSpPr>
            <p:spPr>
              <a:xfrm>
                <a:off x="5158385" y="1996080"/>
                <a:ext cx="309473" cy="729229"/>
              </a:xfrm>
              <a:custGeom>
                <a:rect b="b" l="l" r="r" t="t"/>
                <a:pathLst>
                  <a:path extrusionOk="0" h="8186" w="3474">
                    <a:moveTo>
                      <a:pt x="2832" y="0"/>
                    </a:moveTo>
                    <a:lnTo>
                      <a:pt x="2832" y="0"/>
                    </a:lnTo>
                    <a:cubicBezTo>
                      <a:pt x="2730" y="47"/>
                      <a:pt x="2632" y="102"/>
                      <a:pt x="2536" y="158"/>
                    </a:cubicBezTo>
                    <a:cubicBezTo>
                      <a:pt x="2488" y="186"/>
                      <a:pt x="2440" y="216"/>
                      <a:pt x="2393" y="246"/>
                    </a:cubicBezTo>
                    <a:cubicBezTo>
                      <a:pt x="2346" y="276"/>
                      <a:pt x="2299" y="307"/>
                      <a:pt x="2252" y="338"/>
                    </a:cubicBezTo>
                    <a:cubicBezTo>
                      <a:pt x="2160" y="401"/>
                      <a:pt x="2069" y="468"/>
                      <a:pt x="1980" y="537"/>
                    </a:cubicBezTo>
                    <a:cubicBezTo>
                      <a:pt x="1891" y="606"/>
                      <a:pt x="1803" y="676"/>
                      <a:pt x="1718" y="750"/>
                    </a:cubicBezTo>
                    <a:cubicBezTo>
                      <a:pt x="1377" y="1046"/>
                      <a:pt x="1064" y="1381"/>
                      <a:pt x="799" y="1758"/>
                    </a:cubicBezTo>
                    <a:cubicBezTo>
                      <a:pt x="532" y="2134"/>
                      <a:pt x="314" y="2553"/>
                      <a:pt x="173" y="3007"/>
                    </a:cubicBezTo>
                    <a:cubicBezTo>
                      <a:pt x="139" y="3121"/>
                      <a:pt x="110" y="3238"/>
                      <a:pt x="87" y="3357"/>
                    </a:cubicBezTo>
                    <a:cubicBezTo>
                      <a:pt x="76" y="3416"/>
                      <a:pt x="65" y="3476"/>
                      <a:pt x="58" y="3537"/>
                    </a:cubicBezTo>
                    <a:cubicBezTo>
                      <a:pt x="51" y="3594"/>
                      <a:pt x="44" y="3650"/>
                      <a:pt x="38" y="3708"/>
                    </a:cubicBezTo>
                    <a:cubicBezTo>
                      <a:pt x="15" y="3936"/>
                      <a:pt x="1" y="4166"/>
                      <a:pt x="4" y="4399"/>
                    </a:cubicBezTo>
                    <a:cubicBezTo>
                      <a:pt x="7" y="4633"/>
                      <a:pt x="26" y="4869"/>
                      <a:pt x="67" y="5103"/>
                    </a:cubicBezTo>
                    <a:cubicBezTo>
                      <a:pt x="109" y="5338"/>
                      <a:pt x="173" y="5571"/>
                      <a:pt x="264" y="5794"/>
                    </a:cubicBezTo>
                    <a:cubicBezTo>
                      <a:pt x="355" y="6017"/>
                      <a:pt x="471" y="6230"/>
                      <a:pt x="610" y="6425"/>
                    </a:cubicBezTo>
                    <a:cubicBezTo>
                      <a:pt x="748" y="6621"/>
                      <a:pt x="907" y="6798"/>
                      <a:pt x="1079" y="6957"/>
                    </a:cubicBezTo>
                    <a:cubicBezTo>
                      <a:pt x="1250" y="7117"/>
                      <a:pt x="1435" y="7257"/>
                      <a:pt x="1626" y="7383"/>
                    </a:cubicBezTo>
                    <a:cubicBezTo>
                      <a:pt x="1722" y="7446"/>
                      <a:pt x="1818" y="7505"/>
                      <a:pt x="1918" y="7561"/>
                    </a:cubicBezTo>
                    <a:cubicBezTo>
                      <a:pt x="2017" y="7616"/>
                      <a:pt x="2116" y="7670"/>
                      <a:pt x="2218" y="7719"/>
                    </a:cubicBezTo>
                    <a:cubicBezTo>
                      <a:pt x="2320" y="7768"/>
                      <a:pt x="2421" y="7815"/>
                      <a:pt x="2525" y="7859"/>
                    </a:cubicBezTo>
                    <a:cubicBezTo>
                      <a:pt x="2628" y="7903"/>
                      <a:pt x="2732" y="7944"/>
                      <a:pt x="2837" y="7983"/>
                    </a:cubicBezTo>
                    <a:cubicBezTo>
                      <a:pt x="3046" y="8060"/>
                      <a:pt x="3257" y="8128"/>
                      <a:pt x="3473" y="8185"/>
                    </a:cubicBezTo>
                    <a:cubicBezTo>
                      <a:pt x="3284" y="8068"/>
                      <a:pt x="3095" y="7953"/>
                      <a:pt x="2910" y="7835"/>
                    </a:cubicBezTo>
                    <a:cubicBezTo>
                      <a:pt x="2725" y="7716"/>
                      <a:pt x="2543" y="7596"/>
                      <a:pt x="2368" y="7468"/>
                    </a:cubicBezTo>
                    <a:cubicBezTo>
                      <a:pt x="2192" y="7342"/>
                      <a:pt x="2023" y="7209"/>
                      <a:pt x="1863" y="7069"/>
                    </a:cubicBezTo>
                    <a:cubicBezTo>
                      <a:pt x="1703" y="6930"/>
                      <a:pt x="1552" y="6783"/>
                      <a:pt x="1416" y="6627"/>
                    </a:cubicBezTo>
                    <a:cubicBezTo>
                      <a:pt x="1280" y="6471"/>
                      <a:pt x="1158" y="6306"/>
                      <a:pt x="1054" y="6133"/>
                    </a:cubicBezTo>
                    <a:cubicBezTo>
                      <a:pt x="951" y="5960"/>
                      <a:pt x="867" y="5779"/>
                      <a:pt x="802" y="5590"/>
                    </a:cubicBezTo>
                    <a:cubicBezTo>
                      <a:pt x="671" y="5213"/>
                      <a:pt x="620" y="4808"/>
                      <a:pt x="618" y="4394"/>
                    </a:cubicBezTo>
                    <a:cubicBezTo>
                      <a:pt x="617" y="4187"/>
                      <a:pt x="628" y="3978"/>
                      <a:pt x="648" y="3767"/>
                    </a:cubicBezTo>
                    <a:cubicBezTo>
                      <a:pt x="652" y="3715"/>
                      <a:pt x="658" y="3662"/>
                      <a:pt x="663" y="3610"/>
                    </a:cubicBezTo>
                    <a:cubicBezTo>
                      <a:pt x="669" y="3561"/>
                      <a:pt x="676" y="3512"/>
                      <a:pt x="683" y="3463"/>
                    </a:cubicBezTo>
                    <a:cubicBezTo>
                      <a:pt x="699" y="3366"/>
                      <a:pt x="721" y="3269"/>
                      <a:pt x="746" y="3171"/>
                    </a:cubicBezTo>
                    <a:cubicBezTo>
                      <a:pt x="759" y="3122"/>
                      <a:pt x="773" y="3074"/>
                      <a:pt x="789" y="3025"/>
                    </a:cubicBezTo>
                    <a:cubicBezTo>
                      <a:pt x="796" y="3001"/>
                      <a:pt x="804" y="2976"/>
                      <a:pt x="812" y="2952"/>
                    </a:cubicBezTo>
                    <a:cubicBezTo>
                      <a:pt x="820" y="2927"/>
                      <a:pt x="828" y="2903"/>
                      <a:pt x="836" y="2878"/>
                    </a:cubicBezTo>
                    <a:cubicBezTo>
                      <a:pt x="870" y="2781"/>
                      <a:pt x="907" y="2685"/>
                      <a:pt x="947" y="2589"/>
                    </a:cubicBezTo>
                    <a:cubicBezTo>
                      <a:pt x="1027" y="2399"/>
                      <a:pt x="1121" y="2211"/>
                      <a:pt x="1224" y="2028"/>
                    </a:cubicBezTo>
                    <a:cubicBezTo>
                      <a:pt x="1430" y="1660"/>
                      <a:pt x="1676" y="1309"/>
                      <a:pt x="1947" y="972"/>
                    </a:cubicBezTo>
                    <a:cubicBezTo>
                      <a:pt x="2218" y="635"/>
                      <a:pt x="2513" y="311"/>
                      <a:pt x="2832"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p:nvPr/>
            </p:nvSpPr>
            <p:spPr>
              <a:xfrm>
                <a:off x="4654531" y="1735424"/>
                <a:ext cx="489508" cy="584916"/>
              </a:xfrm>
              <a:custGeom>
                <a:rect b="b" l="l" r="r" t="t"/>
                <a:pathLst>
                  <a:path extrusionOk="0" h="6566" w="5495">
                    <a:moveTo>
                      <a:pt x="5341" y="1"/>
                    </a:moveTo>
                    <a:cubicBezTo>
                      <a:pt x="5309" y="403"/>
                      <a:pt x="5258" y="796"/>
                      <a:pt x="5189" y="1185"/>
                    </a:cubicBezTo>
                    <a:cubicBezTo>
                      <a:pt x="5120" y="1571"/>
                      <a:pt x="5032" y="1952"/>
                      <a:pt x="4921" y="2322"/>
                    </a:cubicBezTo>
                    <a:cubicBezTo>
                      <a:pt x="4811" y="2692"/>
                      <a:pt x="4677" y="3051"/>
                      <a:pt x="4514" y="3394"/>
                    </a:cubicBezTo>
                    <a:cubicBezTo>
                      <a:pt x="4432" y="3565"/>
                      <a:pt x="4343" y="3731"/>
                      <a:pt x="4247" y="3893"/>
                    </a:cubicBezTo>
                    <a:lnTo>
                      <a:pt x="4173" y="4013"/>
                    </a:lnTo>
                    <a:cubicBezTo>
                      <a:pt x="4148" y="4052"/>
                      <a:pt x="4122" y="4091"/>
                      <a:pt x="4096" y="4131"/>
                    </a:cubicBezTo>
                    <a:cubicBezTo>
                      <a:pt x="4070" y="4170"/>
                      <a:pt x="4043" y="4207"/>
                      <a:pt x="4016" y="4246"/>
                    </a:cubicBezTo>
                    <a:cubicBezTo>
                      <a:pt x="3990" y="4284"/>
                      <a:pt x="3961" y="4321"/>
                      <a:pt x="3933" y="4358"/>
                    </a:cubicBezTo>
                    <a:lnTo>
                      <a:pt x="3891" y="4414"/>
                    </a:lnTo>
                    <a:lnTo>
                      <a:pt x="3847" y="4469"/>
                    </a:lnTo>
                    <a:cubicBezTo>
                      <a:pt x="3819" y="4505"/>
                      <a:pt x="3790" y="4543"/>
                      <a:pt x="3759" y="4578"/>
                    </a:cubicBezTo>
                    <a:cubicBezTo>
                      <a:pt x="3729" y="4612"/>
                      <a:pt x="3699" y="4649"/>
                      <a:pt x="3668" y="4683"/>
                    </a:cubicBezTo>
                    <a:lnTo>
                      <a:pt x="3573" y="4786"/>
                    </a:lnTo>
                    <a:cubicBezTo>
                      <a:pt x="3445" y="4921"/>
                      <a:pt x="3308" y="5048"/>
                      <a:pt x="3166" y="5169"/>
                    </a:cubicBezTo>
                    <a:cubicBezTo>
                      <a:pt x="2878" y="5409"/>
                      <a:pt x="2562" y="5616"/>
                      <a:pt x="2224" y="5791"/>
                    </a:cubicBezTo>
                    <a:lnTo>
                      <a:pt x="2097" y="5856"/>
                    </a:lnTo>
                    <a:cubicBezTo>
                      <a:pt x="2076" y="5867"/>
                      <a:pt x="2054" y="5877"/>
                      <a:pt x="2032" y="5887"/>
                    </a:cubicBezTo>
                    <a:lnTo>
                      <a:pt x="1967" y="5917"/>
                    </a:lnTo>
                    <a:cubicBezTo>
                      <a:pt x="1881" y="5960"/>
                      <a:pt x="1791" y="5994"/>
                      <a:pt x="1703" y="6033"/>
                    </a:cubicBezTo>
                    <a:cubicBezTo>
                      <a:pt x="1523" y="6104"/>
                      <a:pt x="1342" y="6173"/>
                      <a:pt x="1155" y="6230"/>
                    </a:cubicBezTo>
                    <a:cubicBezTo>
                      <a:pt x="1108" y="6245"/>
                      <a:pt x="1061" y="6262"/>
                      <a:pt x="1014" y="6276"/>
                    </a:cubicBezTo>
                    <a:cubicBezTo>
                      <a:pt x="967" y="6289"/>
                      <a:pt x="920" y="6302"/>
                      <a:pt x="872" y="6316"/>
                    </a:cubicBezTo>
                    <a:cubicBezTo>
                      <a:pt x="778" y="6347"/>
                      <a:pt x="682" y="6367"/>
                      <a:pt x="585" y="6395"/>
                    </a:cubicBezTo>
                    <a:cubicBezTo>
                      <a:pt x="537" y="6409"/>
                      <a:pt x="489" y="6418"/>
                      <a:pt x="441" y="6430"/>
                    </a:cubicBezTo>
                    <a:lnTo>
                      <a:pt x="295" y="6465"/>
                    </a:lnTo>
                    <a:cubicBezTo>
                      <a:pt x="198" y="6489"/>
                      <a:pt x="99" y="6509"/>
                      <a:pt x="0" y="6533"/>
                    </a:cubicBezTo>
                    <a:cubicBezTo>
                      <a:pt x="101" y="6544"/>
                      <a:pt x="202" y="6553"/>
                      <a:pt x="303" y="6559"/>
                    </a:cubicBezTo>
                    <a:lnTo>
                      <a:pt x="455" y="6563"/>
                    </a:lnTo>
                    <a:cubicBezTo>
                      <a:pt x="492" y="6564"/>
                      <a:pt x="530" y="6565"/>
                      <a:pt x="567" y="6565"/>
                    </a:cubicBezTo>
                    <a:cubicBezTo>
                      <a:pt x="580" y="6565"/>
                      <a:pt x="594" y="6565"/>
                      <a:pt x="607" y="6565"/>
                    </a:cubicBezTo>
                    <a:cubicBezTo>
                      <a:pt x="658" y="6564"/>
                      <a:pt x="709" y="6563"/>
                      <a:pt x="760" y="6561"/>
                    </a:cubicBezTo>
                    <a:cubicBezTo>
                      <a:pt x="785" y="6560"/>
                      <a:pt x="811" y="6560"/>
                      <a:pt x="836" y="6559"/>
                    </a:cubicBezTo>
                    <a:lnTo>
                      <a:pt x="913" y="6554"/>
                    </a:lnTo>
                    <a:cubicBezTo>
                      <a:pt x="964" y="6551"/>
                      <a:pt x="1014" y="6546"/>
                      <a:pt x="1066" y="6543"/>
                    </a:cubicBezTo>
                    <a:cubicBezTo>
                      <a:pt x="1116" y="6539"/>
                      <a:pt x="1167" y="6532"/>
                      <a:pt x="1218" y="6526"/>
                    </a:cubicBezTo>
                    <a:cubicBezTo>
                      <a:pt x="1320" y="6516"/>
                      <a:pt x="1421" y="6498"/>
                      <a:pt x="1523" y="6482"/>
                    </a:cubicBezTo>
                    <a:cubicBezTo>
                      <a:pt x="1574" y="6474"/>
                      <a:pt x="1624" y="6462"/>
                      <a:pt x="1674" y="6452"/>
                    </a:cubicBezTo>
                    <a:cubicBezTo>
                      <a:pt x="1725" y="6441"/>
                      <a:pt x="1776" y="6431"/>
                      <a:pt x="1826" y="6419"/>
                    </a:cubicBezTo>
                    <a:cubicBezTo>
                      <a:pt x="1927" y="6392"/>
                      <a:pt x="2027" y="6368"/>
                      <a:pt x="2126" y="6336"/>
                    </a:cubicBezTo>
                    <a:lnTo>
                      <a:pt x="2201" y="6312"/>
                    </a:lnTo>
                    <a:cubicBezTo>
                      <a:pt x="2225" y="6305"/>
                      <a:pt x="2251" y="6297"/>
                      <a:pt x="2275" y="6288"/>
                    </a:cubicBezTo>
                    <a:lnTo>
                      <a:pt x="2422" y="6234"/>
                    </a:lnTo>
                    <a:cubicBezTo>
                      <a:pt x="2813" y="6085"/>
                      <a:pt x="3187" y="5882"/>
                      <a:pt x="3527" y="5627"/>
                    </a:cubicBezTo>
                    <a:cubicBezTo>
                      <a:pt x="3697" y="5500"/>
                      <a:pt x="3858" y="5360"/>
                      <a:pt x="4009" y="5211"/>
                    </a:cubicBezTo>
                    <a:lnTo>
                      <a:pt x="4119" y="5095"/>
                    </a:lnTo>
                    <a:cubicBezTo>
                      <a:pt x="4156" y="5056"/>
                      <a:pt x="4190" y="5016"/>
                      <a:pt x="4226" y="4977"/>
                    </a:cubicBezTo>
                    <a:cubicBezTo>
                      <a:pt x="4261" y="4937"/>
                      <a:pt x="4294" y="4895"/>
                      <a:pt x="4327" y="4854"/>
                    </a:cubicBezTo>
                    <a:lnTo>
                      <a:pt x="4377" y="4792"/>
                    </a:lnTo>
                    <a:lnTo>
                      <a:pt x="4426" y="4729"/>
                    </a:lnTo>
                    <a:cubicBezTo>
                      <a:pt x="4552" y="4558"/>
                      <a:pt x="4669" y="4381"/>
                      <a:pt x="4772" y="4198"/>
                    </a:cubicBezTo>
                    <a:cubicBezTo>
                      <a:pt x="4875" y="4014"/>
                      <a:pt x="4967" y="3823"/>
                      <a:pt x="5046" y="3629"/>
                    </a:cubicBezTo>
                    <a:cubicBezTo>
                      <a:pt x="5206" y="3242"/>
                      <a:pt x="5320" y="2839"/>
                      <a:pt x="5392" y="2433"/>
                    </a:cubicBezTo>
                    <a:cubicBezTo>
                      <a:pt x="5464" y="2026"/>
                      <a:pt x="5494" y="1616"/>
                      <a:pt x="5489" y="1208"/>
                    </a:cubicBezTo>
                    <a:cubicBezTo>
                      <a:pt x="5485" y="1004"/>
                      <a:pt x="5473" y="800"/>
                      <a:pt x="5450" y="599"/>
                    </a:cubicBezTo>
                    <a:cubicBezTo>
                      <a:pt x="5438" y="498"/>
                      <a:pt x="5423" y="398"/>
                      <a:pt x="5406" y="297"/>
                    </a:cubicBezTo>
                    <a:cubicBezTo>
                      <a:pt x="5388" y="198"/>
                      <a:pt x="5368" y="98"/>
                      <a:pt x="5341"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5"/>
              <p:cNvSpPr/>
              <p:nvPr/>
            </p:nvSpPr>
            <p:spPr>
              <a:xfrm>
                <a:off x="5037054" y="2199902"/>
                <a:ext cx="172642" cy="294952"/>
              </a:xfrm>
              <a:custGeom>
                <a:rect b="b" l="l" r="r" t="t"/>
                <a:pathLst>
                  <a:path extrusionOk="0" h="3311" w="1938">
                    <a:moveTo>
                      <a:pt x="1921" y="1"/>
                    </a:moveTo>
                    <a:cubicBezTo>
                      <a:pt x="1893" y="36"/>
                      <a:pt x="1869" y="71"/>
                      <a:pt x="1845" y="106"/>
                    </a:cubicBezTo>
                    <a:cubicBezTo>
                      <a:pt x="1822" y="140"/>
                      <a:pt x="1797" y="173"/>
                      <a:pt x="1774" y="207"/>
                    </a:cubicBezTo>
                    <a:lnTo>
                      <a:pt x="1634" y="404"/>
                    </a:lnTo>
                    <a:cubicBezTo>
                      <a:pt x="1542" y="535"/>
                      <a:pt x="1452" y="664"/>
                      <a:pt x="1363" y="793"/>
                    </a:cubicBezTo>
                    <a:cubicBezTo>
                      <a:pt x="1273" y="921"/>
                      <a:pt x="1187" y="1051"/>
                      <a:pt x="1101" y="1181"/>
                    </a:cubicBezTo>
                    <a:cubicBezTo>
                      <a:pt x="1014" y="1312"/>
                      <a:pt x="931" y="1443"/>
                      <a:pt x="848" y="1576"/>
                    </a:cubicBezTo>
                    <a:cubicBezTo>
                      <a:pt x="766" y="1710"/>
                      <a:pt x="685" y="1844"/>
                      <a:pt x="607" y="1981"/>
                    </a:cubicBezTo>
                    <a:cubicBezTo>
                      <a:pt x="529" y="2118"/>
                      <a:pt x="453" y="2258"/>
                      <a:pt x="380" y="2400"/>
                    </a:cubicBezTo>
                    <a:cubicBezTo>
                      <a:pt x="307" y="2543"/>
                      <a:pt x="238" y="2688"/>
                      <a:pt x="173" y="2839"/>
                    </a:cubicBezTo>
                    <a:cubicBezTo>
                      <a:pt x="141" y="2914"/>
                      <a:pt x="111" y="2991"/>
                      <a:pt x="81" y="3068"/>
                    </a:cubicBezTo>
                    <a:cubicBezTo>
                      <a:pt x="52" y="3147"/>
                      <a:pt x="24" y="3226"/>
                      <a:pt x="1" y="3310"/>
                    </a:cubicBezTo>
                    <a:cubicBezTo>
                      <a:pt x="77" y="3269"/>
                      <a:pt x="148" y="3222"/>
                      <a:pt x="216" y="3173"/>
                    </a:cubicBezTo>
                    <a:cubicBezTo>
                      <a:pt x="285" y="3124"/>
                      <a:pt x="351" y="3073"/>
                      <a:pt x="414" y="3019"/>
                    </a:cubicBezTo>
                    <a:cubicBezTo>
                      <a:pt x="542" y="2912"/>
                      <a:pt x="661" y="2798"/>
                      <a:pt x="774" y="2679"/>
                    </a:cubicBezTo>
                    <a:cubicBezTo>
                      <a:pt x="999" y="2440"/>
                      <a:pt x="1198" y="2179"/>
                      <a:pt x="1371" y="1901"/>
                    </a:cubicBezTo>
                    <a:cubicBezTo>
                      <a:pt x="1544" y="1621"/>
                      <a:pt x="1692" y="1324"/>
                      <a:pt x="1797" y="1006"/>
                    </a:cubicBezTo>
                    <a:cubicBezTo>
                      <a:pt x="1811" y="967"/>
                      <a:pt x="1823" y="926"/>
                      <a:pt x="1835" y="886"/>
                    </a:cubicBezTo>
                    <a:cubicBezTo>
                      <a:pt x="1846" y="845"/>
                      <a:pt x="1857" y="805"/>
                      <a:pt x="1867" y="764"/>
                    </a:cubicBezTo>
                    <a:lnTo>
                      <a:pt x="1875" y="734"/>
                    </a:lnTo>
                    <a:lnTo>
                      <a:pt x="1881" y="702"/>
                    </a:lnTo>
                    <a:cubicBezTo>
                      <a:pt x="1886" y="681"/>
                      <a:pt x="1891" y="661"/>
                      <a:pt x="1894" y="640"/>
                    </a:cubicBezTo>
                    <a:cubicBezTo>
                      <a:pt x="1899" y="619"/>
                      <a:pt x="1903" y="599"/>
                      <a:pt x="1907" y="578"/>
                    </a:cubicBezTo>
                    <a:lnTo>
                      <a:pt x="1916" y="514"/>
                    </a:lnTo>
                    <a:cubicBezTo>
                      <a:pt x="1921" y="472"/>
                      <a:pt x="1928" y="431"/>
                      <a:pt x="1931" y="388"/>
                    </a:cubicBezTo>
                    <a:cubicBezTo>
                      <a:pt x="1933" y="366"/>
                      <a:pt x="1934" y="345"/>
                      <a:pt x="1935" y="323"/>
                    </a:cubicBezTo>
                    <a:cubicBezTo>
                      <a:pt x="1936" y="302"/>
                      <a:pt x="1938" y="281"/>
                      <a:pt x="1938" y="259"/>
                    </a:cubicBezTo>
                    <a:cubicBezTo>
                      <a:pt x="1938" y="216"/>
                      <a:pt x="1937" y="173"/>
                      <a:pt x="1935" y="130"/>
                    </a:cubicBezTo>
                    <a:cubicBezTo>
                      <a:pt x="1932" y="87"/>
                      <a:pt x="1928" y="45"/>
                      <a:pt x="1921"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5"/>
              <p:cNvSpPr/>
              <p:nvPr/>
            </p:nvSpPr>
            <p:spPr>
              <a:xfrm>
                <a:off x="4921870" y="2388490"/>
                <a:ext cx="163466" cy="240879"/>
              </a:xfrm>
              <a:custGeom>
                <a:rect b="b" l="l" r="r" t="t"/>
                <a:pathLst>
                  <a:path extrusionOk="0" h="2704" w="1835">
                    <a:moveTo>
                      <a:pt x="202" y="1"/>
                    </a:moveTo>
                    <a:cubicBezTo>
                      <a:pt x="135" y="1"/>
                      <a:pt x="67" y="6"/>
                      <a:pt x="0" y="21"/>
                    </a:cubicBezTo>
                    <a:lnTo>
                      <a:pt x="181" y="162"/>
                    </a:lnTo>
                    <a:cubicBezTo>
                      <a:pt x="239" y="208"/>
                      <a:pt x="295" y="254"/>
                      <a:pt x="350" y="299"/>
                    </a:cubicBezTo>
                    <a:cubicBezTo>
                      <a:pt x="458" y="390"/>
                      <a:pt x="559" y="482"/>
                      <a:pt x="652" y="573"/>
                    </a:cubicBezTo>
                    <a:cubicBezTo>
                      <a:pt x="838" y="758"/>
                      <a:pt x="988" y="949"/>
                      <a:pt x="1099" y="1156"/>
                    </a:cubicBezTo>
                    <a:cubicBezTo>
                      <a:pt x="1211" y="1364"/>
                      <a:pt x="1286" y="1594"/>
                      <a:pt x="1336" y="1851"/>
                    </a:cubicBezTo>
                    <a:cubicBezTo>
                      <a:pt x="1362" y="1980"/>
                      <a:pt x="1381" y="2115"/>
                      <a:pt x="1398" y="2257"/>
                    </a:cubicBezTo>
                    <a:cubicBezTo>
                      <a:pt x="1403" y="2292"/>
                      <a:pt x="1406" y="2327"/>
                      <a:pt x="1411" y="2364"/>
                    </a:cubicBezTo>
                    <a:cubicBezTo>
                      <a:pt x="1415" y="2400"/>
                      <a:pt x="1418" y="2436"/>
                      <a:pt x="1424" y="2474"/>
                    </a:cubicBezTo>
                    <a:cubicBezTo>
                      <a:pt x="1427" y="2511"/>
                      <a:pt x="1431" y="2549"/>
                      <a:pt x="1436" y="2587"/>
                    </a:cubicBezTo>
                    <a:cubicBezTo>
                      <a:pt x="1441" y="2625"/>
                      <a:pt x="1445" y="2663"/>
                      <a:pt x="1452" y="2704"/>
                    </a:cubicBezTo>
                    <a:cubicBezTo>
                      <a:pt x="1480" y="2673"/>
                      <a:pt x="1502" y="2642"/>
                      <a:pt x="1527" y="2610"/>
                    </a:cubicBezTo>
                    <a:cubicBezTo>
                      <a:pt x="1548" y="2578"/>
                      <a:pt x="1570" y="2546"/>
                      <a:pt x="1590" y="2512"/>
                    </a:cubicBezTo>
                    <a:cubicBezTo>
                      <a:pt x="1610" y="2478"/>
                      <a:pt x="1630" y="2444"/>
                      <a:pt x="1648" y="2409"/>
                    </a:cubicBezTo>
                    <a:cubicBezTo>
                      <a:pt x="1665" y="2374"/>
                      <a:pt x="1682" y="2339"/>
                      <a:pt x="1697" y="2303"/>
                    </a:cubicBezTo>
                    <a:cubicBezTo>
                      <a:pt x="1712" y="2266"/>
                      <a:pt x="1727" y="2230"/>
                      <a:pt x="1740" y="2192"/>
                    </a:cubicBezTo>
                    <a:cubicBezTo>
                      <a:pt x="1746" y="2174"/>
                      <a:pt x="1752" y="2154"/>
                      <a:pt x="1758" y="2136"/>
                    </a:cubicBezTo>
                    <a:cubicBezTo>
                      <a:pt x="1764" y="2117"/>
                      <a:pt x="1769" y="2098"/>
                      <a:pt x="1775" y="2078"/>
                    </a:cubicBezTo>
                    <a:cubicBezTo>
                      <a:pt x="1786" y="2040"/>
                      <a:pt x="1793" y="2001"/>
                      <a:pt x="1802" y="1961"/>
                    </a:cubicBezTo>
                    <a:cubicBezTo>
                      <a:pt x="1810" y="1922"/>
                      <a:pt x="1816" y="1882"/>
                      <a:pt x="1821" y="1842"/>
                    </a:cubicBezTo>
                    <a:cubicBezTo>
                      <a:pt x="1831" y="1762"/>
                      <a:pt x="1835" y="1679"/>
                      <a:pt x="1833" y="1597"/>
                    </a:cubicBezTo>
                    <a:cubicBezTo>
                      <a:pt x="1833" y="1576"/>
                      <a:pt x="1831" y="1555"/>
                      <a:pt x="1831" y="1535"/>
                    </a:cubicBezTo>
                    <a:cubicBezTo>
                      <a:pt x="1830" y="1514"/>
                      <a:pt x="1828" y="1493"/>
                      <a:pt x="1825" y="1472"/>
                    </a:cubicBezTo>
                    <a:cubicBezTo>
                      <a:pt x="1824" y="1451"/>
                      <a:pt x="1821" y="1430"/>
                      <a:pt x="1818" y="1410"/>
                    </a:cubicBezTo>
                    <a:lnTo>
                      <a:pt x="1809" y="1347"/>
                    </a:lnTo>
                    <a:cubicBezTo>
                      <a:pt x="1794" y="1264"/>
                      <a:pt x="1772" y="1181"/>
                      <a:pt x="1744" y="1101"/>
                    </a:cubicBezTo>
                    <a:cubicBezTo>
                      <a:pt x="1730" y="1060"/>
                      <a:pt x="1714" y="1020"/>
                      <a:pt x="1698" y="981"/>
                    </a:cubicBezTo>
                    <a:lnTo>
                      <a:pt x="1684" y="951"/>
                    </a:lnTo>
                    <a:lnTo>
                      <a:pt x="1670" y="922"/>
                    </a:lnTo>
                    <a:cubicBezTo>
                      <a:pt x="1660" y="903"/>
                      <a:pt x="1652" y="884"/>
                      <a:pt x="1641" y="866"/>
                    </a:cubicBezTo>
                    <a:cubicBezTo>
                      <a:pt x="1560" y="714"/>
                      <a:pt x="1453" y="577"/>
                      <a:pt x="1332" y="461"/>
                    </a:cubicBezTo>
                    <a:cubicBezTo>
                      <a:pt x="1210" y="344"/>
                      <a:pt x="1073" y="249"/>
                      <a:pt x="927" y="177"/>
                    </a:cubicBezTo>
                    <a:cubicBezTo>
                      <a:pt x="782" y="103"/>
                      <a:pt x="628" y="53"/>
                      <a:pt x="473" y="25"/>
                    </a:cubicBezTo>
                    <a:cubicBezTo>
                      <a:pt x="395" y="11"/>
                      <a:pt x="316" y="2"/>
                      <a:pt x="237" y="1"/>
                    </a:cubicBezTo>
                    <a:cubicBezTo>
                      <a:pt x="225" y="1"/>
                      <a:pt x="214" y="1"/>
                      <a:pt x="202"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p:nvPr/>
            </p:nvSpPr>
            <p:spPr>
              <a:xfrm>
                <a:off x="4605179" y="2534408"/>
                <a:ext cx="517480" cy="255756"/>
              </a:xfrm>
              <a:custGeom>
                <a:rect b="b" l="l" r="r" t="t"/>
                <a:pathLst>
                  <a:path extrusionOk="0" h="2871" w="5809">
                    <a:moveTo>
                      <a:pt x="0" y="0"/>
                    </a:moveTo>
                    <a:cubicBezTo>
                      <a:pt x="2" y="37"/>
                      <a:pt x="11" y="73"/>
                      <a:pt x="19" y="109"/>
                    </a:cubicBezTo>
                    <a:cubicBezTo>
                      <a:pt x="28" y="144"/>
                      <a:pt x="39" y="180"/>
                      <a:pt x="50" y="215"/>
                    </a:cubicBezTo>
                    <a:cubicBezTo>
                      <a:pt x="72" y="285"/>
                      <a:pt x="98" y="355"/>
                      <a:pt x="127" y="422"/>
                    </a:cubicBezTo>
                    <a:cubicBezTo>
                      <a:pt x="183" y="558"/>
                      <a:pt x="249" y="691"/>
                      <a:pt x="323" y="819"/>
                    </a:cubicBezTo>
                    <a:cubicBezTo>
                      <a:pt x="397" y="947"/>
                      <a:pt x="479" y="1071"/>
                      <a:pt x="568" y="1191"/>
                    </a:cubicBezTo>
                    <a:cubicBezTo>
                      <a:pt x="657" y="1310"/>
                      <a:pt x="752" y="1425"/>
                      <a:pt x="854" y="1535"/>
                    </a:cubicBezTo>
                    <a:cubicBezTo>
                      <a:pt x="1262" y="1974"/>
                      <a:pt x="1772" y="2326"/>
                      <a:pt x="2335" y="2554"/>
                    </a:cubicBezTo>
                    <a:cubicBezTo>
                      <a:pt x="2370" y="2569"/>
                      <a:pt x="2406" y="2581"/>
                      <a:pt x="2440" y="2595"/>
                    </a:cubicBezTo>
                    <a:lnTo>
                      <a:pt x="2494" y="2615"/>
                    </a:lnTo>
                    <a:lnTo>
                      <a:pt x="2548" y="2635"/>
                    </a:lnTo>
                    <a:cubicBezTo>
                      <a:pt x="2584" y="2646"/>
                      <a:pt x="2619" y="2659"/>
                      <a:pt x="2655" y="2670"/>
                    </a:cubicBezTo>
                    <a:lnTo>
                      <a:pt x="2763" y="2703"/>
                    </a:lnTo>
                    <a:cubicBezTo>
                      <a:pt x="2909" y="2744"/>
                      <a:pt x="3057" y="2779"/>
                      <a:pt x="3205" y="2805"/>
                    </a:cubicBezTo>
                    <a:cubicBezTo>
                      <a:pt x="3457" y="2849"/>
                      <a:pt x="3711" y="2871"/>
                      <a:pt x="3964" y="2871"/>
                    </a:cubicBezTo>
                    <a:cubicBezTo>
                      <a:pt x="4010" y="2871"/>
                      <a:pt x="4055" y="2870"/>
                      <a:pt x="4101" y="2869"/>
                    </a:cubicBezTo>
                    <a:cubicBezTo>
                      <a:pt x="4399" y="2861"/>
                      <a:pt x="4693" y="2822"/>
                      <a:pt x="4980" y="2756"/>
                    </a:cubicBezTo>
                    <a:cubicBezTo>
                      <a:pt x="5015" y="2747"/>
                      <a:pt x="5051" y="2740"/>
                      <a:pt x="5086" y="2730"/>
                    </a:cubicBezTo>
                    <a:cubicBezTo>
                      <a:pt x="5122" y="2720"/>
                      <a:pt x="5157" y="2712"/>
                      <a:pt x="5193" y="2701"/>
                    </a:cubicBezTo>
                    <a:lnTo>
                      <a:pt x="5245" y="2686"/>
                    </a:lnTo>
                    <a:lnTo>
                      <a:pt x="5297" y="2670"/>
                    </a:lnTo>
                    <a:cubicBezTo>
                      <a:pt x="5332" y="2660"/>
                      <a:pt x="5367" y="2648"/>
                      <a:pt x="5402" y="2636"/>
                    </a:cubicBezTo>
                    <a:cubicBezTo>
                      <a:pt x="5471" y="2615"/>
                      <a:pt x="5539" y="2588"/>
                      <a:pt x="5607" y="2562"/>
                    </a:cubicBezTo>
                    <a:cubicBezTo>
                      <a:pt x="5675" y="2534"/>
                      <a:pt x="5743" y="2505"/>
                      <a:pt x="5808" y="2474"/>
                    </a:cubicBezTo>
                    <a:cubicBezTo>
                      <a:pt x="5735" y="2471"/>
                      <a:pt x="5662" y="2471"/>
                      <a:pt x="5591" y="2471"/>
                    </a:cubicBezTo>
                    <a:lnTo>
                      <a:pt x="5375" y="2467"/>
                    </a:lnTo>
                    <a:cubicBezTo>
                      <a:pt x="5303" y="2464"/>
                      <a:pt x="5234" y="2466"/>
                      <a:pt x="5162" y="2463"/>
                    </a:cubicBezTo>
                    <a:cubicBezTo>
                      <a:pt x="5127" y="2461"/>
                      <a:pt x="5091" y="2460"/>
                      <a:pt x="5056" y="2459"/>
                    </a:cubicBezTo>
                    <a:cubicBezTo>
                      <a:pt x="5021" y="2458"/>
                      <a:pt x="4986" y="2456"/>
                      <a:pt x="4951" y="2455"/>
                    </a:cubicBezTo>
                    <a:cubicBezTo>
                      <a:pt x="4916" y="2452"/>
                      <a:pt x="4881" y="2452"/>
                      <a:pt x="4846" y="2450"/>
                    </a:cubicBezTo>
                    <a:lnTo>
                      <a:pt x="4741" y="2443"/>
                    </a:lnTo>
                    <a:cubicBezTo>
                      <a:pt x="4672" y="2441"/>
                      <a:pt x="4603" y="2433"/>
                      <a:pt x="4534" y="2429"/>
                    </a:cubicBezTo>
                    <a:cubicBezTo>
                      <a:pt x="4396" y="2416"/>
                      <a:pt x="4259" y="2403"/>
                      <a:pt x="4124" y="2385"/>
                    </a:cubicBezTo>
                    <a:cubicBezTo>
                      <a:pt x="3988" y="2367"/>
                      <a:pt x="3854" y="2345"/>
                      <a:pt x="3721" y="2320"/>
                    </a:cubicBezTo>
                    <a:cubicBezTo>
                      <a:pt x="3589" y="2296"/>
                      <a:pt x="3457" y="2265"/>
                      <a:pt x="3327" y="2233"/>
                    </a:cubicBezTo>
                    <a:cubicBezTo>
                      <a:pt x="3197" y="2200"/>
                      <a:pt x="3068" y="2163"/>
                      <a:pt x="2942" y="2121"/>
                    </a:cubicBezTo>
                    <a:lnTo>
                      <a:pt x="2847" y="2090"/>
                    </a:lnTo>
                    <a:cubicBezTo>
                      <a:pt x="2815" y="2079"/>
                      <a:pt x="2784" y="2067"/>
                      <a:pt x="2753" y="2056"/>
                    </a:cubicBezTo>
                    <a:lnTo>
                      <a:pt x="2706" y="2039"/>
                    </a:lnTo>
                    <a:lnTo>
                      <a:pt x="2660" y="2021"/>
                    </a:lnTo>
                    <a:cubicBezTo>
                      <a:pt x="2628" y="2009"/>
                      <a:pt x="2598" y="1997"/>
                      <a:pt x="2567" y="1984"/>
                    </a:cubicBezTo>
                    <a:cubicBezTo>
                      <a:pt x="2320" y="1885"/>
                      <a:pt x="2082" y="1766"/>
                      <a:pt x="1850" y="1631"/>
                    </a:cubicBezTo>
                    <a:cubicBezTo>
                      <a:pt x="1619" y="1498"/>
                      <a:pt x="1396" y="1346"/>
                      <a:pt x="1181" y="1179"/>
                    </a:cubicBezTo>
                    <a:cubicBezTo>
                      <a:pt x="967" y="1012"/>
                      <a:pt x="760" y="832"/>
                      <a:pt x="562" y="636"/>
                    </a:cubicBezTo>
                    <a:cubicBezTo>
                      <a:pt x="463" y="538"/>
                      <a:pt x="366" y="437"/>
                      <a:pt x="271" y="332"/>
                    </a:cubicBezTo>
                    <a:cubicBezTo>
                      <a:pt x="224" y="279"/>
                      <a:pt x="176" y="226"/>
                      <a:pt x="131" y="171"/>
                    </a:cubicBezTo>
                    <a:cubicBezTo>
                      <a:pt x="108" y="144"/>
                      <a:pt x="86" y="116"/>
                      <a:pt x="63" y="88"/>
                    </a:cubicBezTo>
                    <a:cubicBezTo>
                      <a:pt x="52" y="74"/>
                      <a:pt x="41" y="60"/>
                      <a:pt x="31" y="45"/>
                    </a:cubicBezTo>
                    <a:cubicBezTo>
                      <a:pt x="19" y="30"/>
                      <a:pt x="9" y="16"/>
                      <a:pt x="0"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5"/>
              <p:cNvSpPr/>
              <p:nvPr/>
            </p:nvSpPr>
            <p:spPr>
              <a:xfrm>
                <a:off x="4725085" y="3699966"/>
                <a:ext cx="458240" cy="484787"/>
              </a:xfrm>
              <a:custGeom>
                <a:rect b="b" l="l" r="r" t="t"/>
                <a:pathLst>
                  <a:path extrusionOk="0" h="5442" w="5144">
                    <a:moveTo>
                      <a:pt x="2036" y="0"/>
                    </a:moveTo>
                    <a:cubicBezTo>
                      <a:pt x="1851" y="0"/>
                      <a:pt x="1664" y="20"/>
                      <a:pt x="1481" y="63"/>
                    </a:cubicBezTo>
                    <a:cubicBezTo>
                      <a:pt x="1364" y="91"/>
                      <a:pt x="1249" y="130"/>
                      <a:pt x="1139" y="178"/>
                    </a:cubicBezTo>
                    <a:cubicBezTo>
                      <a:pt x="1028" y="226"/>
                      <a:pt x="922" y="284"/>
                      <a:pt x="824" y="351"/>
                    </a:cubicBezTo>
                    <a:cubicBezTo>
                      <a:pt x="724" y="419"/>
                      <a:pt x="633" y="495"/>
                      <a:pt x="549" y="578"/>
                    </a:cubicBezTo>
                    <a:cubicBezTo>
                      <a:pt x="465" y="661"/>
                      <a:pt x="390" y="752"/>
                      <a:pt x="324" y="848"/>
                    </a:cubicBezTo>
                    <a:cubicBezTo>
                      <a:pt x="291" y="895"/>
                      <a:pt x="260" y="944"/>
                      <a:pt x="232" y="995"/>
                    </a:cubicBezTo>
                    <a:cubicBezTo>
                      <a:pt x="203" y="1046"/>
                      <a:pt x="178" y="1097"/>
                      <a:pt x="153" y="1149"/>
                    </a:cubicBezTo>
                    <a:cubicBezTo>
                      <a:pt x="106" y="1253"/>
                      <a:pt x="69" y="1362"/>
                      <a:pt x="42" y="1472"/>
                    </a:cubicBezTo>
                    <a:cubicBezTo>
                      <a:pt x="28" y="1527"/>
                      <a:pt x="19" y="1583"/>
                      <a:pt x="12" y="1640"/>
                    </a:cubicBezTo>
                    <a:cubicBezTo>
                      <a:pt x="5" y="1696"/>
                      <a:pt x="0" y="1753"/>
                      <a:pt x="1" y="1809"/>
                    </a:cubicBezTo>
                    <a:cubicBezTo>
                      <a:pt x="2" y="1865"/>
                      <a:pt x="7" y="1922"/>
                      <a:pt x="19" y="1977"/>
                    </a:cubicBezTo>
                    <a:cubicBezTo>
                      <a:pt x="31" y="2032"/>
                      <a:pt x="50" y="2086"/>
                      <a:pt x="82" y="2132"/>
                    </a:cubicBezTo>
                    <a:cubicBezTo>
                      <a:pt x="64" y="2079"/>
                      <a:pt x="62" y="2026"/>
                      <a:pt x="63" y="1974"/>
                    </a:cubicBezTo>
                    <a:cubicBezTo>
                      <a:pt x="66" y="1920"/>
                      <a:pt x="74" y="1869"/>
                      <a:pt x="85" y="1817"/>
                    </a:cubicBezTo>
                    <a:cubicBezTo>
                      <a:pt x="97" y="1767"/>
                      <a:pt x="112" y="1717"/>
                      <a:pt x="130" y="1667"/>
                    </a:cubicBezTo>
                    <a:cubicBezTo>
                      <a:pt x="148" y="1618"/>
                      <a:pt x="168" y="1571"/>
                      <a:pt x="190" y="1524"/>
                    </a:cubicBezTo>
                    <a:cubicBezTo>
                      <a:pt x="213" y="1477"/>
                      <a:pt x="237" y="1431"/>
                      <a:pt x="263" y="1387"/>
                    </a:cubicBezTo>
                    <a:cubicBezTo>
                      <a:pt x="289" y="1342"/>
                      <a:pt x="316" y="1300"/>
                      <a:pt x="346" y="1258"/>
                    </a:cubicBezTo>
                    <a:cubicBezTo>
                      <a:pt x="375" y="1216"/>
                      <a:pt x="406" y="1175"/>
                      <a:pt x="439" y="1136"/>
                    </a:cubicBezTo>
                    <a:cubicBezTo>
                      <a:pt x="471" y="1097"/>
                      <a:pt x="505" y="1059"/>
                      <a:pt x="540" y="1024"/>
                    </a:cubicBezTo>
                    <a:cubicBezTo>
                      <a:pt x="575" y="987"/>
                      <a:pt x="612" y="953"/>
                      <a:pt x="649" y="921"/>
                    </a:cubicBezTo>
                    <a:cubicBezTo>
                      <a:pt x="687" y="887"/>
                      <a:pt x="725" y="857"/>
                      <a:pt x="765" y="827"/>
                    </a:cubicBezTo>
                    <a:cubicBezTo>
                      <a:pt x="845" y="769"/>
                      <a:pt x="929" y="719"/>
                      <a:pt x="1016" y="675"/>
                    </a:cubicBezTo>
                    <a:cubicBezTo>
                      <a:pt x="1190" y="590"/>
                      <a:pt x="1376" y="535"/>
                      <a:pt x="1566" y="511"/>
                    </a:cubicBezTo>
                    <a:cubicBezTo>
                      <a:pt x="1650" y="500"/>
                      <a:pt x="1736" y="495"/>
                      <a:pt x="1821" y="495"/>
                    </a:cubicBezTo>
                    <a:cubicBezTo>
                      <a:pt x="1929" y="495"/>
                      <a:pt x="2038" y="503"/>
                      <a:pt x="2146" y="519"/>
                    </a:cubicBezTo>
                    <a:cubicBezTo>
                      <a:pt x="2340" y="546"/>
                      <a:pt x="2525" y="598"/>
                      <a:pt x="2703" y="670"/>
                    </a:cubicBezTo>
                    <a:cubicBezTo>
                      <a:pt x="3057" y="815"/>
                      <a:pt x="3374" y="1047"/>
                      <a:pt x="3643" y="1333"/>
                    </a:cubicBezTo>
                    <a:cubicBezTo>
                      <a:pt x="3912" y="1619"/>
                      <a:pt x="4134" y="1957"/>
                      <a:pt x="4308" y="2319"/>
                    </a:cubicBezTo>
                    <a:cubicBezTo>
                      <a:pt x="4396" y="2500"/>
                      <a:pt x="4470" y="2689"/>
                      <a:pt x="4531" y="2880"/>
                    </a:cubicBezTo>
                    <a:cubicBezTo>
                      <a:pt x="4592" y="3072"/>
                      <a:pt x="4638" y="3269"/>
                      <a:pt x="4665" y="3464"/>
                    </a:cubicBezTo>
                    <a:cubicBezTo>
                      <a:pt x="4671" y="3514"/>
                      <a:pt x="4676" y="3563"/>
                      <a:pt x="4680" y="3612"/>
                    </a:cubicBezTo>
                    <a:cubicBezTo>
                      <a:pt x="4683" y="3661"/>
                      <a:pt x="4686" y="3709"/>
                      <a:pt x="4686" y="3757"/>
                    </a:cubicBezTo>
                    <a:cubicBezTo>
                      <a:pt x="4686" y="3853"/>
                      <a:pt x="4679" y="3947"/>
                      <a:pt x="4661" y="4041"/>
                    </a:cubicBezTo>
                    <a:cubicBezTo>
                      <a:pt x="4628" y="4229"/>
                      <a:pt x="4556" y="4412"/>
                      <a:pt x="4452" y="4583"/>
                    </a:cubicBezTo>
                    <a:cubicBezTo>
                      <a:pt x="4349" y="4755"/>
                      <a:pt x="4213" y="4914"/>
                      <a:pt x="4060" y="5058"/>
                    </a:cubicBezTo>
                    <a:cubicBezTo>
                      <a:pt x="3983" y="5129"/>
                      <a:pt x="3902" y="5197"/>
                      <a:pt x="3815" y="5262"/>
                    </a:cubicBezTo>
                    <a:cubicBezTo>
                      <a:pt x="3730" y="5326"/>
                      <a:pt x="3640" y="5387"/>
                      <a:pt x="3546" y="5442"/>
                    </a:cubicBezTo>
                    <a:cubicBezTo>
                      <a:pt x="3653" y="5418"/>
                      <a:pt x="3757" y="5382"/>
                      <a:pt x="3860" y="5340"/>
                    </a:cubicBezTo>
                    <a:cubicBezTo>
                      <a:pt x="3962" y="5297"/>
                      <a:pt x="4062" y="5248"/>
                      <a:pt x="4158" y="5190"/>
                    </a:cubicBezTo>
                    <a:cubicBezTo>
                      <a:pt x="4255" y="5134"/>
                      <a:pt x="4349" y="5070"/>
                      <a:pt x="4438" y="4997"/>
                    </a:cubicBezTo>
                    <a:cubicBezTo>
                      <a:pt x="4527" y="4927"/>
                      <a:pt x="4610" y="4845"/>
                      <a:pt x="4687" y="4758"/>
                    </a:cubicBezTo>
                    <a:cubicBezTo>
                      <a:pt x="4726" y="4714"/>
                      <a:pt x="4762" y="4668"/>
                      <a:pt x="4797" y="4620"/>
                    </a:cubicBezTo>
                    <a:cubicBezTo>
                      <a:pt x="4831" y="4572"/>
                      <a:pt x="4864" y="4522"/>
                      <a:pt x="4893" y="4471"/>
                    </a:cubicBezTo>
                    <a:cubicBezTo>
                      <a:pt x="4924" y="4419"/>
                      <a:pt x="4952" y="4366"/>
                      <a:pt x="4976" y="4311"/>
                    </a:cubicBezTo>
                    <a:cubicBezTo>
                      <a:pt x="5001" y="4256"/>
                      <a:pt x="5024" y="4200"/>
                      <a:pt x="5043" y="4143"/>
                    </a:cubicBezTo>
                    <a:cubicBezTo>
                      <a:pt x="5081" y="4027"/>
                      <a:pt x="5107" y="3907"/>
                      <a:pt x="5122" y="3787"/>
                    </a:cubicBezTo>
                    <a:cubicBezTo>
                      <a:pt x="5138" y="3668"/>
                      <a:pt x="5143" y="3550"/>
                      <a:pt x="5141" y="3432"/>
                    </a:cubicBezTo>
                    <a:cubicBezTo>
                      <a:pt x="5140" y="3314"/>
                      <a:pt x="5130" y="3198"/>
                      <a:pt x="5116" y="3083"/>
                    </a:cubicBezTo>
                    <a:cubicBezTo>
                      <a:pt x="5101" y="2967"/>
                      <a:pt x="5080" y="2853"/>
                      <a:pt x="5055" y="2740"/>
                    </a:cubicBezTo>
                    <a:cubicBezTo>
                      <a:pt x="5004" y="2514"/>
                      <a:pt x="4933" y="2294"/>
                      <a:pt x="4844" y="2080"/>
                    </a:cubicBezTo>
                    <a:cubicBezTo>
                      <a:pt x="4799" y="1974"/>
                      <a:pt x="4749" y="1869"/>
                      <a:pt x="4696" y="1766"/>
                    </a:cubicBezTo>
                    <a:cubicBezTo>
                      <a:pt x="4642" y="1663"/>
                      <a:pt x="4584" y="1562"/>
                      <a:pt x="4521" y="1464"/>
                    </a:cubicBezTo>
                    <a:cubicBezTo>
                      <a:pt x="4459" y="1366"/>
                      <a:pt x="4391" y="1270"/>
                      <a:pt x="4319" y="1178"/>
                    </a:cubicBezTo>
                    <a:cubicBezTo>
                      <a:pt x="4247" y="1086"/>
                      <a:pt x="4170" y="996"/>
                      <a:pt x="4089" y="910"/>
                    </a:cubicBezTo>
                    <a:cubicBezTo>
                      <a:pt x="3927" y="739"/>
                      <a:pt x="3744" y="584"/>
                      <a:pt x="3544" y="452"/>
                    </a:cubicBezTo>
                    <a:cubicBezTo>
                      <a:pt x="3344" y="321"/>
                      <a:pt x="3127" y="213"/>
                      <a:pt x="2898" y="137"/>
                    </a:cubicBezTo>
                    <a:cubicBezTo>
                      <a:pt x="2784" y="98"/>
                      <a:pt x="2667" y="68"/>
                      <a:pt x="2549" y="47"/>
                    </a:cubicBezTo>
                    <a:cubicBezTo>
                      <a:pt x="2431" y="24"/>
                      <a:pt x="2312" y="12"/>
                      <a:pt x="2194" y="5"/>
                    </a:cubicBezTo>
                    <a:cubicBezTo>
                      <a:pt x="2141" y="2"/>
                      <a:pt x="2089" y="0"/>
                      <a:pt x="2036"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p:nvPr/>
            </p:nvSpPr>
            <p:spPr>
              <a:xfrm>
                <a:off x="5175756" y="3042892"/>
                <a:ext cx="465011" cy="498149"/>
              </a:xfrm>
              <a:custGeom>
                <a:rect b="b" l="l" r="r" t="t"/>
                <a:pathLst>
                  <a:path extrusionOk="0" h="5592" w="5220">
                    <a:moveTo>
                      <a:pt x="4839" y="1"/>
                    </a:moveTo>
                    <a:cubicBezTo>
                      <a:pt x="4713" y="1"/>
                      <a:pt x="4586" y="3"/>
                      <a:pt x="4459" y="7"/>
                    </a:cubicBezTo>
                    <a:cubicBezTo>
                      <a:pt x="4206" y="16"/>
                      <a:pt x="3953" y="34"/>
                      <a:pt x="3701" y="64"/>
                    </a:cubicBezTo>
                    <a:cubicBezTo>
                      <a:pt x="3448" y="94"/>
                      <a:pt x="3198" y="136"/>
                      <a:pt x="2950" y="194"/>
                    </a:cubicBezTo>
                    <a:cubicBezTo>
                      <a:pt x="2702" y="251"/>
                      <a:pt x="2456" y="322"/>
                      <a:pt x="2217" y="413"/>
                    </a:cubicBezTo>
                    <a:cubicBezTo>
                      <a:pt x="1979" y="503"/>
                      <a:pt x="1747" y="615"/>
                      <a:pt x="1528" y="748"/>
                    </a:cubicBezTo>
                    <a:cubicBezTo>
                      <a:pt x="1309" y="882"/>
                      <a:pt x="1104" y="1039"/>
                      <a:pt x="921" y="1221"/>
                    </a:cubicBezTo>
                    <a:cubicBezTo>
                      <a:pt x="554" y="1582"/>
                      <a:pt x="287" y="2044"/>
                      <a:pt x="149" y="2539"/>
                    </a:cubicBezTo>
                    <a:cubicBezTo>
                      <a:pt x="115" y="2663"/>
                      <a:pt x="85" y="2788"/>
                      <a:pt x="64" y="2915"/>
                    </a:cubicBezTo>
                    <a:cubicBezTo>
                      <a:pt x="57" y="2946"/>
                      <a:pt x="54" y="2978"/>
                      <a:pt x="48" y="3010"/>
                    </a:cubicBezTo>
                    <a:lnTo>
                      <a:pt x="41" y="3057"/>
                    </a:lnTo>
                    <a:cubicBezTo>
                      <a:pt x="40" y="3074"/>
                      <a:pt x="38" y="3089"/>
                      <a:pt x="36" y="3105"/>
                    </a:cubicBezTo>
                    <a:cubicBezTo>
                      <a:pt x="32" y="3137"/>
                      <a:pt x="28" y="3169"/>
                      <a:pt x="25" y="3200"/>
                    </a:cubicBezTo>
                    <a:cubicBezTo>
                      <a:pt x="21" y="3232"/>
                      <a:pt x="19" y="3265"/>
                      <a:pt x="17" y="3297"/>
                    </a:cubicBezTo>
                    <a:cubicBezTo>
                      <a:pt x="0" y="3554"/>
                      <a:pt x="16" y="3813"/>
                      <a:pt x="65" y="4065"/>
                    </a:cubicBezTo>
                    <a:cubicBezTo>
                      <a:pt x="114" y="4319"/>
                      <a:pt x="197" y="4567"/>
                      <a:pt x="324" y="4794"/>
                    </a:cubicBezTo>
                    <a:cubicBezTo>
                      <a:pt x="388" y="4906"/>
                      <a:pt x="464" y="5014"/>
                      <a:pt x="552" y="5111"/>
                    </a:cubicBezTo>
                    <a:cubicBezTo>
                      <a:pt x="640" y="5207"/>
                      <a:pt x="741" y="5293"/>
                      <a:pt x="852" y="5364"/>
                    </a:cubicBezTo>
                    <a:cubicBezTo>
                      <a:pt x="907" y="5399"/>
                      <a:pt x="964" y="5430"/>
                      <a:pt x="1025" y="5457"/>
                    </a:cubicBezTo>
                    <a:cubicBezTo>
                      <a:pt x="1085" y="5484"/>
                      <a:pt x="1146" y="5506"/>
                      <a:pt x="1209" y="5524"/>
                    </a:cubicBezTo>
                    <a:cubicBezTo>
                      <a:pt x="1334" y="5560"/>
                      <a:pt x="1464" y="5581"/>
                      <a:pt x="1593" y="5588"/>
                    </a:cubicBezTo>
                    <a:cubicBezTo>
                      <a:pt x="1630" y="5590"/>
                      <a:pt x="1667" y="5592"/>
                      <a:pt x="1704" y="5592"/>
                    </a:cubicBezTo>
                    <a:cubicBezTo>
                      <a:pt x="1796" y="5592"/>
                      <a:pt x="1889" y="5585"/>
                      <a:pt x="1980" y="5572"/>
                    </a:cubicBezTo>
                    <a:cubicBezTo>
                      <a:pt x="2108" y="5554"/>
                      <a:pt x="2235" y="5524"/>
                      <a:pt x="2356" y="5480"/>
                    </a:cubicBezTo>
                    <a:cubicBezTo>
                      <a:pt x="2478" y="5437"/>
                      <a:pt x="2595" y="5381"/>
                      <a:pt x="2705" y="5311"/>
                    </a:cubicBezTo>
                    <a:cubicBezTo>
                      <a:pt x="2814" y="5241"/>
                      <a:pt x="2915" y="5157"/>
                      <a:pt x="3000" y="5058"/>
                    </a:cubicBezTo>
                    <a:cubicBezTo>
                      <a:pt x="3085" y="4960"/>
                      <a:pt x="3155" y="4847"/>
                      <a:pt x="3202" y="4726"/>
                    </a:cubicBezTo>
                    <a:cubicBezTo>
                      <a:pt x="3249" y="4603"/>
                      <a:pt x="3274" y="4474"/>
                      <a:pt x="3276" y="4345"/>
                    </a:cubicBezTo>
                    <a:lnTo>
                      <a:pt x="3215" y="4342"/>
                    </a:lnTo>
                    <a:cubicBezTo>
                      <a:pt x="3184" y="4464"/>
                      <a:pt x="3137" y="4577"/>
                      <a:pt x="3074" y="4674"/>
                    </a:cubicBezTo>
                    <a:cubicBezTo>
                      <a:pt x="3041" y="4723"/>
                      <a:pt x="3007" y="4768"/>
                      <a:pt x="2969" y="4809"/>
                    </a:cubicBezTo>
                    <a:cubicBezTo>
                      <a:pt x="2950" y="4830"/>
                      <a:pt x="2931" y="4850"/>
                      <a:pt x="2910" y="4869"/>
                    </a:cubicBezTo>
                    <a:cubicBezTo>
                      <a:pt x="2890" y="4888"/>
                      <a:pt x="2869" y="4906"/>
                      <a:pt x="2847" y="4923"/>
                    </a:cubicBezTo>
                    <a:cubicBezTo>
                      <a:pt x="2804" y="4957"/>
                      <a:pt x="2759" y="4987"/>
                      <a:pt x="2711" y="5015"/>
                    </a:cubicBezTo>
                    <a:cubicBezTo>
                      <a:pt x="2664" y="5042"/>
                      <a:pt x="2615" y="5067"/>
                      <a:pt x="2565" y="5088"/>
                    </a:cubicBezTo>
                    <a:cubicBezTo>
                      <a:pt x="2515" y="5110"/>
                      <a:pt x="2463" y="5127"/>
                      <a:pt x="2411" y="5143"/>
                    </a:cubicBezTo>
                    <a:cubicBezTo>
                      <a:pt x="2360" y="5159"/>
                      <a:pt x="2306" y="5172"/>
                      <a:pt x="2253" y="5181"/>
                    </a:cubicBezTo>
                    <a:cubicBezTo>
                      <a:pt x="2200" y="5192"/>
                      <a:pt x="2146" y="5199"/>
                      <a:pt x="2092" y="5204"/>
                    </a:cubicBezTo>
                    <a:cubicBezTo>
                      <a:pt x="2038" y="5209"/>
                      <a:pt x="1985" y="5212"/>
                      <a:pt x="1932" y="5213"/>
                    </a:cubicBezTo>
                    <a:cubicBezTo>
                      <a:pt x="1824" y="5213"/>
                      <a:pt x="1719" y="5202"/>
                      <a:pt x="1617" y="5185"/>
                    </a:cubicBezTo>
                    <a:cubicBezTo>
                      <a:pt x="1517" y="5166"/>
                      <a:pt x="1420" y="5137"/>
                      <a:pt x="1334" y="5100"/>
                    </a:cubicBezTo>
                    <a:cubicBezTo>
                      <a:pt x="1291" y="5082"/>
                      <a:pt x="1251" y="5062"/>
                      <a:pt x="1214" y="5039"/>
                    </a:cubicBezTo>
                    <a:cubicBezTo>
                      <a:pt x="1195" y="5028"/>
                      <a:pt x="1177" y="5016"/>
                      <a:pt x="1161" y="5004"/>
                    </a:cubicBezTo>
                    <a:cubicBezTo>
                      <a:pt x="1143" y="4991"/>
                      <a:pt x="1126" y="4978"/>
                      <a:pt x="1108" y="4964"/>
                    </a:cubicBezTo>
                    <a:cubicBezTo>
                      <a:pt x="1042" y="4907"/>
                      <a:pt x="981" y="4845"/>
                      <a:pt x="927" y="4773"/>
                    </a:cubicBezTo>
                    <a:cubicBezTo>
                      <a:pt x="873" y="4701"/>
                      <a:pt x="828" y="4620"/>
                      <a:pt x="788" y="4533"/>
                    </a:cubicBezTo>
                    <a:cubicBezTo>
                      <a:pt x="747" y="4447"/>
                      <a:pt x="713" y="4354"/>
                      <a:pt x="687" y="4258"/>
                    </a:cubicBezTo>
                    <a:cubicBezTo>
                      <a:pt x="674" y="4210"/>
                      <a:pt x="661" y="4160"/>
                      <a:pt x="652" y="4110"/>
                    </a:cubicBezTo>
                    <a:cubicBezTo>
                      <a:pt x="641" y="4060"/>
                      <a:pt x="632" y="4010"/>
                      <a:pt x="625" y="3958"/>
                    </a:cubicBezTo>
                    <a:cubicBezTo>
                      <a:pt x="595" y="3754"/>
                      <a:pt x="593" y="3541"/>
                      <a:pt x="612" y="3337"/>
                    </a:cubicBezTo>
                    <a:cubicBezTo>
                      <a:pt x="615" y="3311"/>
                      <a:pt x="618" y="3286"/>
                      <a:pt x="621" y="3261"/>
                    </a:cubicBezTo>
                    <a:lnTo>
                      <a:pt x="633" y="3180"/>
                    </a:lnTo>
                    <a:cubicBezTo>
                      <a:pt x="635" y="3167"/>
                      <a:pt x="637" y="3153"/>
                      <a:pt x="639" y="3140"/>
                    </a:cubicBezTo>
                    <a:lnTo>
                      <a:pt x="646" y="3100"/>
                    </a:lnTo>
                    <a:cubicBezTo>
                      <a:pt x="652" y="3073"/>
                      <a:pt x="655" y="3046"/>
                      <a:pt x="661" y="3019"/>
                    </a:cubicBezTo>
                    <a:cubicBezTo>
                      <a:pt x="682" y="2913"/>
                      <a:pt x="708" y="2810"/>
                      <a:pt x="738" y="2709"/>
                    </a:cubicBezTo>
                    <a:cubicBezTo>
                      <a:pt x="859" y="2303"/>
                      <a:pt x="1058" y="1945"/>
                      <a:pt x="1341" y="1642"/>
                    </a:cubicBezTo>
                    <a:cubicBezTo>
                      <a:pt x="1359" y="1624"/>
                      <a:pt x="1377" y="1605"/>
                      <a:pt x="1395" y="1587"/>
                    </a:cubicBezTo>
                    <a:cubicBezTo>
                      <a:pt x="1413" y="1568"/>
                      <a:pt x="1432" y="1550"/>
                      <a:pt x="1451" y="1532"/>
                    </a:cubicBezTo>
                    <a:cubicBezTo>
                      <a:pt x="1488" y="1495"/>
                      <a:pt x="1527" y="1459"/>
                      <a:pt x="1568" y="1425"/>
                    </a:cubicBezTo>
                    <a:cubicBezTo>
                      <a:pt x="1648" y="1355"/>
                      <a:pt x="1733" y="1290"/>
                      <a:pt x="1823" y="1228"/>
                    </a:cubicBezTo>
                    <a:cubicBezTo>
                      <a:pt x="1912" y="1165"/>
                      <a:pt x="2005" y="1105"/>
                      <a:pt x="2102" y="1050"/>
                    </a:cubicBezTo>
                    <a:cubicBezTo>
                      <a:pt x="2150" y="1021"/>
                      <a:pt x="2200" y="995"/>
                      <a:pt x="2250" y="968"/>
                    </a:cubicBezTo>
                    <a:cubicBezTo>
                      <a:pt x="2275" y="954"/>
                      <a:pt x="2299" y="941"/>
                      <a:pt x="2325" y="928"/>
                    </a:cubicBezTo>
                    <a:lnTo>
                      <a:pt x="2401" y="890"/>
                    </a:lnTo>
                    <a:lnTo>
                      <a:pt x="2479" y="852"/>
                    </a:lnTo>
                    <a:lnTo>
                      <a:pt x="2559" y="816"/>
                    </a:lnTo>
                    <a:lnTo>
                      <a:pt x="2719" y="748"/>
                    </a:lnTo>
                    <a:cubicBezTo>
                      <a:pt x="2828" y="703"/>
                      <a:pt x="2938" y="661"/>
                      <a:pt x="3050" y="622"/>
                    </a:cubicBezTo>
                    <a:cubicBezTo>
                      <a:pt x="3163" y="582"/>
                      <a:pt x="3277" y="543"/>
                      <a:pt x="3392" y="508"/>
                    </a:cubicBezTo>
                    <a:cubicBezTo>
                      <a:pt x="3509" y="473"/>
                      <a:pt x="3626" y="438"/>
                      <a:pt x="3744" y="407"/>
                    </a:cubicBezTo>
                    <a:lnTo>
                      <a:pt x="3923" y="360"/>
                    </a:lnTo>
                    <a:cubicBezTo>
                      <a:pt x="3983" y="344"/>
                      <a:pt x="4043" y="329"/>
                      <a:pt x="4104" y="315"/>
                    </a:cubicBezTo>
                    <a:cubicBezTo>
                      <a:pt x="4134" y="308"/>
                      <a:pt x="4164" y="300"/>
                      <a:pt x="4195" y="293"/>
                    </a:cubicBezTo>
                    <a:lnTo>
                      <a:pt x="4286" y="272"/>
                    </a:lnTo>
                    <a:lnTo>
                      <a:pt x="4469" y="230"/>
                    </a:lnTo>
                    <a:cubicBezTo>
                      <a:pt x="4531" y="216"/>
                      <a:pt x="4592" y="203"/>
                      <a:pt x="4654" y="190"/>
                    </a:cubicBezTo>
                    <a:cubicBezTo>
                      <a:pt x="4716" y="176"/>
                      <a:pt x="4778" y="163"/>
                      <a:pt x="4841" y="149"/>
                    </a:cubicBezTo>
                    <a:cubicBezTo>
                      <a:pt x="4965" y="122"/>
                      <a:pt x="5091" y="98"/>
                      <a:pt x="5217" y="68"/>
                    </a:cubicBezTo>
                    <a:lnTo>
                      <a:pt x="5219" y="7"/>
                    </a:lnTo>
                    <a:cubicBezTo>
                      <a:pt x="5092" y="3"/>
                      <a:pt x="4966" y="1"/>
                      <a:pt x="4839"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5"/>
              <p:cNvSpPr/>
              <p:nvPr/>
            </p:nvSpPr>
            <p:spPr>
              <a:xfrm>
                <a:off x="4602774" y="3079327"/>
                <a:ext cx="472404" cy="350005"/>
              </a:xfrm>
              <a:custGeom>
                <a:rect b="b" l="l" r="r" t="t"/>
                <a:pathLst>
                  <a:path extrusionOk="0" h="3929" w="5303">
                    <a:moveTo>
                      <a:pt x="4297" y="0"/>
                    </a:moveTo>
                    <a:cubicBezTo>
                      <a:pt x="4171" y="0"/>
                      <a:pt x="4046" y="7"/>
                      <a:pt x="3921" y="18"/>
                    </a:cubicBezTo>
                    <a:cubicBezTo>
                      <a:pt x="3766" y="33"/>
                      <a:pt x="3610" y="54"/>
                      <a:pt x="3458" y="84"/>
                    </a:cubicBezTo>
                    <a:cubicBezTo>
                      <a:pt x="3418" y="90"/>
                      <a:pt x="3381" y="98"/>
                      <a:pt x="3342" y="105"/>
                    </a:cubicBezTo>
                    <a:cubicBezTo>
                      <a:pt x="3305" y="114"/>
                      <a:pt x="3266" y="121"/>
                      <a:pt x="3228" y="130"/>
                    </a:cubicBezTo>
                    <a:cubicBezTo>
                      <a:pt x="3153" y="148"/>
                      <a:pt x="3077" y="166"/>
                      <a:pt x="3002" y="187"/>
                    </a:cubicBezTo>
                    <a:lnTo>
                      <a:pt x="2889" y="217"/>
                    </a:lnTo>
                    <a:lnTo>
                      <a:pt x="2777" y="250"/>
                    </a:lnTo>
                    <a:cubicBezTo>
                      <a:pt x="2703" y="272"/>
                      <a:pt x="2630" y="297"/>
                      <a:pt x="2556" y="321"/>
                    </a:cubicBezTo>
                    <a:cubicBezTo>
                      <a:pt x="2483" y="346"/>
                      <a:pt x="2411" y="373"/>
                      <a:pt x="2337" y="399"/>
                    </a:cubicBezTo>
                    <a:cubicBezTo>
                      <a:pt x="2265" y="426"/>
                      <a:pt x="2193" y="455"/>
                      <a:pt x="2122" y="483"/>
                    </a:cubicBezTo>
                    <a:cubicBezTo>
                      <a:pt x="2084" y="498"/>
                      <a:pt x="2047" y="514"/>
                      <a:pt x="2009" y="531"/>
                    </a:cubicBezTo>
                    <a:cubicBezTo>
                      <a:pt x="1972" y="548"/>
                      <a:pt x="1935" y="565"/>
                      <a:pt x="1899" y="582"/>
                    </a:cubicBezTo>
                    <a:cubicBezTo>
                      <a:pt x="1826" y="619"/>
                      <a:pt x="1753" y="656"/>
                      <a:pt x="1682" y="697"/>
                    </a:cubicBezTo>
                    <a:lnTo>
                      <a:pt x="1630" y="728"/>
                    </a:lnTo>
                    <a:cubicBezTo>
                      <a:pt x="1612" y="738"/>
                      <a:pt x="1595" y="750"/>
                      <a:pt x="1578" y="760"/>
                    </a:cubicBezTo>
                    <a:cubicBezTo>
                      <a:pt x="1560" y="771"/>
                      <a:pt x="1543" y="782"/>
                      <a:pt x="1525" y="793"/>
                    </a:cubicBezTo>
                    <a:lnTo>
                      <a:pt x="1475" y="827"/>
                    </a:lnTo>
                    <a:cubicBezTo>
                      <a:pt x="1407" y="873"/>
                      <a:pt x="1341" y="921"/>
                      <a:pt x="1276" y="972"/>
                    </a:cubicBezTo>
                    <a:cubicBezTo>
                      <a:pt x="1147" y="1073"/>
                      <a:pt x="1026" y="1184"/>
                      <a:pt x="914" y="1302"/>
                    </a:cubicBezTo>
                    <a:cubicBezTo>
                      <a:pt x="690" y="1541"/>
                      <a:pt x="503" y="1811"/>
                      <a:pt x="360" y="2099"/>
                    </a:cubicBezTo>
                    <a:cubicBezTo>
                      <a:pt x="216" y="2386"/>
                      <a:pt x="116" y="2691"/>
                      <a:pt x="58" y="3000"/>
                    </a:cubicBezTo>
                    <a:cubicBezTo>
                      <a:pt x="29" y="3154"/>
                      <a:pt x="11" y="3310"/>
                      <a:pt x="4" y="3465"/>
                    </a:cubicBezTo>
                    <a:cubicBezTo>
                      <a:pt x="1" y="3543"/>
                      <a:pt x="1" y="3621"/>
                      <a:pt x="3" y="3698"/>
                    </a:cubicBezTo>
                    <a:cubicBezTo>
                      <a:pt x="8" y="3775"/>
                      <a:pt x="13" y="3853"/>
                      <a:pt x="26" y="3929"/>
                    </a:cubicBezTo>
                    <a:cubicBezTo>
                      <a:pt x="113" y="3635"/>
                      <a:pt x="221" y="3356"/>
                      <a:pt x="345" y="3091"/>
                    </a:cubicBezTo>
                    <a:cubicBezTo>
                      <a:pt x="408" y="2958"/>
                      <a:pt x="474" y="2830"/>
                      <a:pt x="546" y="2705"/>
                    </a:cubicBezTo>
                    <a:cubicBezTo>
                      <a:pt x="618" y="2580"/>
                      <a:pt x="694" y="2460"/>
                      <a:pt x="776" y="2344"/>
                    </a:cubicBezTo>
                    <a:cubicBezTo>
                      <a:pt x="939" y="2114"/>
                      <a:pt x="1123" y="1903"/>
                      <a:pt x="1325" y="1716"/>
                    </a:cubicBezTo>
                    <a:cubicBezTo>
                      <a:pt x="1427" y="1623"/>
                      <a:pt x="1533" y="1536"/>
                      <a:pt x="1644" y="1454"/>
                    </a:cubicBezTo>
                    <a:cubicBezTo>
                      <a:pt x="1700" y="1415"/>
                      <a:pt x="1756" y="1375"/>
                      <a:pt x="1813" y="1338"/>
                    </a:cubicBezTo>
                    <a:lnTo>
                      <a:pt x="1857" y="1310"/>
                    </a:lnTo>
                    <a:lnTo>
                      <a:pt x="1901" y="1283"/>
                    </a:lnTo>
                    <a:cubicBezTo>
                      <a:pt x="1916" y="1274"/>
                      <a:pt x="1930" y="1265"/>
                      <a:pt x="1944" y="1256"/>
                    </a:cubicBezTo>
                    <a:lnTo>
                      <a:pt x="1990" y="1230"/>
                    </a:lnTo>
                    <a:cubicBezTo>
                      <a:pt x="2049" y="1196"/>
                      <a:pt x="2110" y="1163"/>
                      <a:pt x="2171" y="1132"/>
                    </a:cubicBezTo>
                    <a:cubicBezTo>
                      <a:pt x="2202" y="1116"/>
                      <a:pt x="2233" y="1101"/>
                      <a:pt x="2265" y="1086"/>
                    </a:cubicBezTo>
                    <a:lnTo>
                      <a:pt x="2359" y="1042"/>
                    </a:lnTo>
                    <a:lnTo>
                      <a:pt x="2560" y="954"/>
                    </a:lnTo>
                    <a:lnTo>
                      <a:pt x="2763" y="868"/>
                    </a:lnTo>
                    <a:cubicBezTo>
                      <a:pt x="2898" y="812"/>
                      <a:pt x="3033" y="756"/>
                      <a:pt x="3169" y="703"/>
                    </a:cubicBezTo>
                    <a:cubicBezTo>
                      <a:pt x="3306" y="650"/>
                      <a:pt x="3443" y="600"/>
                      <a:pt x="3581" y="552"/>
                    </a:cubicBezTo>
                    <a:cubicBezTo>
                      <a:pt x="3856" y="456"/>
                      <a:pt x="4135" y="369"/>
                      <a:pt x="4421" y="303"/>
                    </a:cubicBezTo>
                    <a:cubicBezTo>
                      <a:pt x="4563" y="270"/>
                      <a:pt x="4708" y="240"/>
                      <a:pt x="4855" y="220"/>
                    </a:cubicBezTo>
                    <a:cubicBezTo>
                      <a:pt x="4928" y="209"/>
                      <a:pt x="5001" y="201"/>
                      <a:pt x="5076" y="196"/>
                    </a:cubicBezTo>
                    <a:cubicBezTo>
                      <a:pt x="5120" y="193"/>
                      <a:pt x="5165" y="191"/>
                      <a:pt x="5210" y="191"/>
                    </a:cubicBezTo>
                    <a:cubicBezTo>
                      <a:pt x="5240" y="191"/>
                      <a:pt x="5271" y="192"/>
                      <a:pt x="5302" y="194"/>
                    </a:cubicBezTo>
                    <a:cubicBezTo>
                      <a:pt x="5236" y="154"/>
                      <a:pt x="5162" y="128"/>
                      <a:pt x="5088" y="104"/>
                    </a:cubicBezTo>
                    <a:cubicBezTo>
                      <a:pt x="5013" y="81"/>
                      <a:pt x="4937" y="63"/>
                      <a:pt x="4859" y="49"/>
                    </a:cubicBezTo>
                    <a:cubicBezTo>
                      <a:pt x="4782" y="33"/>
                      <a:pt x="4704" y="23"/>
                      <a:pt x="4626" y="15"/>
                    </a:cubicBezTo>
                    <a:lnTo>
                      <a:pt x="4567" y="10"/>
                    </a:lnTo>
                    <a:lnTo>
                      <a:pt x="4509" y="6"/>
                    </a:lnTo>
                    <a:cubicBezTo>
                      <a:pt x="4470" y="3"/>
                      <a:pt x="4430" y="2"/>
                      <a:pt x="4391" y="1"/>
                    </a:cubicBezTo>
                    <a:cubicBezTo>
                      <a:pt x="4360" y="1"/>
                      <a:pt x="4328" y="0"/>
                      <a:pt x="4297"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5"/>
              <p:cNvSpPr/>
              <p:nvPr/>
            </p:nvSpPr>
            <p:spPr>
              <a:xfrm>
                <a:off x="5385012" y="1500958"/>
                <a:ext cx="1390311" cy="494764"/>
              </a:xfrm>
              <a:custGeom>
                <a:rect b="b" l="l" r="r" t="t"/>
                <a:pathLst>
                  <a:path extrusionOk="0" fill="none" h="5554" w="15607">
                    <a:moveTo>
                      <a:pt x="15606" y="1"/>
                    </a:moveTo>
                    <a:lnTo>
                      <a:pt x="5730" y="1"/>
                    </a:lnTo>
                    <a:lnTo>
                      <a:pt x="0" y="5553"/>
                    </a:lnTo>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5"/>
              <p:cNvSpPr/>
              <p:nvPr/>
            </p:nvSpPr>
            <p:spPr>
              <a:xfrm>
                <a:off x="5349844" y="2506654"/>
                <a:ext cx="1399753" cy="4543"/>
              </a:xfrm>
              <a:custGeom>
                <a:rect b="b" l="l" r="r" t="t"/>
                <a:pathLst>
                  <a:path extrusionOk="0" fill="none" h="51" w="15713">
                    <a:moveTo>
                      <a:pt x="15712" y="1"/>
                    </a:moveTo>
                    <a:lnTo>
                      <a:pt x="0" y="50"/>
                    </a:lnTo>
                    <a:close/>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 name="Google Shape;369;p35"/>
              <p:cNvGrpSpPr/>
              <p:nvPr/>
            </p:nvGrpSpPr>
            <p:grpSpPr>
              <a:xfrm>
                <a:off x="2380330" y="1498375"/>
                <a:ext cx="2134783" cy="2723704"/>
                <a:chOff x="2380330" y="1498375"/>
                <a:chExt cx="2134783" cy="2723704"/>
              </a:xfrm>
            </p:grpSpPr>
            <p:sp>
              <p:nvSpPr>
                <p:cNvPr id="370" name="Google Shape;370;p35"/>
                <p:cNvSpPr/>
                <p:nvPr/>
              </p:nvSpPr>
              <p:spPr>
                <a:xfrm>
                  <a:off x="3267597" y="1544609"/>
                  <a:ext cx="1245106" cy="2646730"/>
                </a:xfrm>
                <a:custGeom>
                  <a:rect b="b" l="l" r="r" t="t"/>
                  <a:pathLst>
                    <a:path extrusionOk="0" h="29711" w="13977">
                      <a:moveTo>
                        <a:pt x="11526" y="1"/>
                      </a:moveTo>
                      <a:cubicBezTo>
                        <a:pt x="8578" y="1"/>
                        <a:pt x="8081" y="2143"/>
                        <a:pt x="8081" y="2143"/>
                      </a:cubicBezTo>
                      <a:cubicBezTo>
                        <a:pt x="7822" y="2051"/>
                        <a:pt x="7567" y="2009"/>
                        <a:pt x="7322" y="2009"/>
                      </a:cubicBezTo>
                      <a:cubicBezTo>
                        <a:pt x="5501" y="2009"/>
                        <a:pt x="4176" y="4281"/>
                        <a:pt x="4936" y="5068"/>
                      </a:cubicBezTo>
                      <a:cubicBezTo>
                        <a:pt x="2651" y="5454"/>
                        <a:pt x="1989" y="8371"/>
                        <a:pt x="3014" y="9473"/>
                      </a:cubicBezTo>
                      <a:cubicBezTo>
                        <a:pt x="2915" y="9458"/>
                        <a:pt x="2821" y="9451"/>
                        <a:pt x="2729" y="9451"/>
                      </a:cubicBezTo>
                      <a:cubicBezTo>
                        <a:pt x="1007" y="9451"/>
                        <a:pt x="544" y="12086"/>
                        <a:pt x="2021" y="13017"/>
                      </a:cubicBezTo>
                      <a:cubicBezTo>
                        <a:pt x="1" y="14143"/>
                        <a:pt x="1093" y="16760"/>
                        <a:pt x="2383" y="16859"/>
                      </a:cubicBezTo>
                      <a:cubicBezTo>
                        <a:pt x="97" y="17753"/>
                        <a:pt x="1293" y="21078"/>
                        <a:pt x="2833" y="21187"/>
                      </a:cubicBezTo>
                      <a:cubicBezTo>
                        <a:pt x="1624" y="23375"/>
                        <a:pt x="3347" y="24974"/>
                        <a:pt x="4457" y="24974"/>
                      </a:cubicBezTo>
                      <a:cubicBezTo>
                        <a:pt x="4473" y="24974"/>
                        <a:pt x="4489" y="24974"/>
                        <a:pt x="4504" y="24973"/>
                      </a:cubicBezTo>
                      <a:lnTo>
                        <a:pt x="4504" y="24973"/>
                      </a:lnTo>
                      <a:cubicBezTo>
                        <a:pt x="3556" y="27100"/>
                        <a:pt x="6640" y="27808"/>
                        <a:pt x="6640" y="27808"/>
                      </a:cubicBezTo>
                      <a:cubicBezTo>
                        <a:pt x="6640" y="27808"/>
                        <a:pt x="6724" y="29710"/>
                        <a:pt x="10168" y="29710"/>
                      </a:cubicBezTo>
                      <a:cubicBezTo>
                        <a:pt x="13426" y="29710"/>
                        <a:pt x="13977" y="26883"/>
                        <a:pt x="13977" y="25802"/>
                      </a:cubicBezTo>
                      <a:lnTo>
                        <a:pt x="13977" y="4406"/>
                      </a:lnTo>
                      <a:cubicBezTo>
                        <a:pt x="13977" y="2792"/>
                        <a:pt x="13635" y="1"/>
                        <a:pt x="115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5"/>
                <p:cNvSpPr/>
                <p:nvPr/>
              </p:nvSpPr>
              <p:spPr>
                <a:xfrm>
                  <a:off x="3650031" y="1996080"/>
                  <a:ext cx="309473" cy="729229"/>
                </a:xfrm>
                <a:custGeom>
                  <a:rect b="b" l="l" r="r" t="t"/>
                  <a:pathLst>
                    <a:path extrusionOk="0" h="8186" w="3474">
                      <a:moveTo>
                        <a:pt x="643" y="0"/>
                      </a:moveTo>
                      <a:cubicBezTo>
                        <a:pt x="960" y="311"/>
                        <a:pt x="1256" y="635"/>
                        <a:pt x="1527" y="972"/>
                      </a:cubicBezTo>
                      <a:cubicBezTo>
                        <a:pt x="1798" y="1309"/>
                        <a:pt x="2044" y="1660"/>
                        <a:pt x="2250" y="2028"/>
                      </a:cubicBezTo>
                      <a:cubicBezTo>
                        <a:pt x="2353" y="2211"/>
                        <a:pt x="2446" y="2399"/>
                        <a:pt x="2527" y="2589"/>
                      </a:cubicBezTo>
                      <a:cubicBezTo>
                        <a:pt x="2567" y="2685"/>
                        <a:pt x="2604" y="2781"/>
                        <a:pt x="2638" y="2878"/>
                      </a:cubicBezTo>
                      <a:cubicBezTo>
                        <a:pt x="2646" y="2903"/>
                        <a:pt x="2654" y="2927"/>
                        <a:pt x="2662" y="2952"/>
                      </a:cubicBezTo>
                      <a:cubicBezTo>
                        <a:pt x="2670" y="2976"/>
                        <a:pt x="2678" y="3001"/>
                        <a:pt x="2685" y="3025"/>
                      </a:cubicBezTo>
                      <a:cubicBezTo>
                        <a:pt x="2701" y="3074"/>
                        <a:pt x="2715" y="3122"/>
                        <a:pt x="2728" y="3171"/>
                      </a:cubicBezTo>
                      <a:cubicBezTo>
                        <a:pt x="2753" y="3269"/>
                        <a:pt x="2775" y="3366"/>
                        <a:pt x="2790" y="3463"/>
                      </a:cubicBezTo>
                      <a:cubicBezTo>
                        <a:pt x="2798" y="3512"/>
                        <a:pt x="2805" y="3561"/>
                        <a:pt x="2811" y="3610"/>
                      </a:cubicBezTo>
                      <a:cubicBezTo>
                        <a:pt x="2817" y="3662"/>
                        <a:pt x="2822" y="3715"/>
                        <a:pt x="2826" y="3767"/>
                      </a:cubicBezTo>
                      <a:cubicBezTo>
                        <a:pt x="2846" y="3978"/>
                        <a:pt x="2857" y="4187"/>
                        <a:pt x="2856" y="4394"/>
                      </a:cubicBezTo>
                      <a:cubicBezTo>
                        <a:pt x="2854" y="4808"/>
                        <a:pt x="2803" y="5213"/>
                        <a:pt x="2672" y="5590"/>
                      </a:cubicBezTo>
                      <a:cubicBezTo>
                        <a:pt x="2607" y="5779"/>
                        <a:pt x="2522" y="5960"/>
                        <a:pt x="2419" y="6133"/>
                      </a:cubicBezTo>
                      <a:cubicBezTo>
                        <a:pt x="2316" y="6306"/>
                        <a:pt x="2194" y="6471"/>
                        <a:pt x="2058" y="6627"/>
                      </a:cubicBezTo>
                      <a:cubicBezTo>
                        <a:pt x="1922" y="6783"/>
                        <a:pt x="1772" y="6930"/>
                        <a:pt x="1611" y="7069"/>
                      </a:cubicBezTo>
                      <a:cubicBezTo>
                        <a:pt x="1451" y="7209"/>
                        <a:pt x="1282" y="7342"/>
                        <a:pt x="1106" y="7468"/>
                      </a:cubicBezTo>
                      <a:cubicBezTo>
                        <a:pt x="931" y="7596"/>
                        <a:pt x="749" y="7716"/>
                        <a:pt x="565" y="7835"/>
                      </a:cubicBezTo>
                      <a:cubicBezTo>
                        <a:pt x="380" y="7953"/>
                        <a:pt x="190" y="8068"/>
                        <a:pt x="1" y="8185"/>
                      </a:cubicBezTo>
                      <a:cubicBezTo>
                        <a:pt x="216" y="8128"/>
                        <a:pt x="429" y="8060"/>
                        <a:pt x="638" y="7983"/>
                      </a:cubicBezTo>
                      <a:cubicBezTo>
                        <a:pt x="742" y="7944"/>
                        <a:pt x="847" y="7903"/>
                        <a:pt x="950" y="7859"/>
                      </a:cubicBezTo>
                      <a:cubicBezTo>
                        <a:pt x="1053" y="7815"/>
                        <a:pt x="1155" y="7768"/>
                        <a:pt x="1256" y="7719"/>
                      </a:cubicBezTo>
                      <a:cubicBezTo>
                        <a:pt x="1358" y="7670"/>
                        <a:pt x="1457" y="7616"/>
                        <a:pt x="1556" y="7561"/>
                      </a:cubicBezTo>
                      <a:cubicBezTo>
                        <a:pt x="1655" y="7505"/>
                        <a:pt x="1752" y="7446"/>
                        <a:pt x="1848" y="7383"/>
                      </a:cubicBezTo>
                      <a:cubicBezTo>
                        <a:pt x="2040" y="7257"/>
                        <a:pt x="2224" y="7117"/>
                        <a:pt x="2396" y="6957"/>
                      </a:cubicBezTo>
                      <a:cubicBezTo>
                        <a:pt x="2567" y="6798"/>
                        <a:pt x="2726" y="6621"/>
                        <a:pt x="2864" y="6425"/>
                      </a:cubicBezTo>
                      <a:cubicBezTo>
                        <a:pt x="3003" y="6230"/>
                        <a:pt x="3119" y="6017"/>
                        <a:pt x="3210" y="5794"/>
                      </a:cubicBezTo>
                      <a:cubicBezTo>
                        <a:pt x="3300" y="5571"/>
                        <a:pt x="3365" y="5338"/>
                        <a:pt x="3407" y="5103"/>
                      </a:cubicBezTo>
                      <a:cubicBezTo>
                        <a:pt x="3448" y="4869"/>
                        <a:pt x="3467" y="4633"/>
                        <a:pt x="3470" y="4399"/>
                      </a:cubicBezTo>
                      <a:cubicBezTo>
                        <a:pt x="3473" y="4166"/>
                        <a:pt x="3459" y="3936"/>
                        <a:pt x="3436" y="3708"/>
                      </a:cubicBezTo>
                      <a:cubicBezTo>
                        <a:pt x="3430" y="3650"/>
                        <a:pt x="3424" y="3594"/>
                        <a:pt x="3416" y="3537"/>
                      </a:cubicBezTo>
                      <a:cubicBezTo>
                        <a:pt x="3409" y="3476"/>
                        <a:pt x="3398" y="3416"/>
                        <a:pt x="3387" y="3357"/>
                      </a:cubicBezTo>
                      <a:cubicBezTo>
                        <a:pt x="3364" y="3238"/>
                        <a:pt x="3335" y="3121"/>
                        <a:pt x="3300" y="3007"/>
                      </a:cubicBezTo>
                      <a:cubicBezTo>
                        <a:pt x="3160" y="2553"/>
                        <a:pt x="2942" y="2134"/>
                        <a:pt x="2676" y="1758"/>
                      </a:cubicBezTo>
                      <a:cubicBezTo>
                        <a:pt x="2410" y="1381"/>
                        <a:pt x="2097" y="1046"/>
                        <a:pt x="1756" y="750"/>
                      </a:cubicBezTo>
                      <a:cubicBezTo>
                        <a:pt x="1671" y="676"/>
                        <a:pt x="1583" y="606"/>
                        <a:pt x="1495" y="537"/>
                      </a:cubicBezTo>
                      <a:cubicBezTo>
                        <a:pt x="1405" y="468"/>
                        <a:pt x="1314" y="401"/>
                        <a:pt x="1221" y="338"/>
                      </a:cubicBezTo>
                      <a:cubicBezTo>
                        <a:pt x="1175" y="307"/>
                        <a:pt x="1128" y="276"/>
                        <a:pt x="1082" y="246"/>
                      </a:cubicBezTo>
                      <a:cubicBezTo>
                        <a:pt x="1034" y="216"/>
                        <a:pt x="987" y="186"/>
                        <a:pt x="939" y="158"/>
                      </a:cubicBezTo>
                      <a:cubicBezTo>
                        <a:pt x="842" y="102"/>
                        <a:pt x="744" y="47"/>
                        <a:pt x="643"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5"/>
                <p:cNvSpPr/>
                <p:nvPr/>
              </p:nvSpPr>
              <p:spPr>
                <a:xfrm>
                  <a:off x="3973848" y="1735424"/>
                  <a:ext cx="489508" cy="584916"/>
                </a:xfrm>
                <a:custGeom>
                  <a:rect b="b" l="l" r="r" t="t"/>
                  <a:pathLst>
                    <a:path extrusionOk="0" h="6566" w="5495">
                      <a:moveTo>
                        <a:pt x="153" y="1"/>
                      </a:moveTo>
                      <a:cubicBezTo>
                        <a:pt x="126" y="98"/>
                        <a:pt x="107" y="198"/>
                        <a:pt x="89" y="297"/>
                      </a:cubicBezTo>
                      <a:cubicBezTo>
                        <a:pt x="71" y="398"/>
                        <a:pt x="57" y="498"/>
                        <a:pt x="45" y="599"/>
                      </a:cubicBezTo>
                      <a:cubicBezTo>
                        <a:pt x="22" y="800"/>
                        <a:pt x="10" y="1004"/>
                        <a:pt x="6" y="1208"/>
                      </a:cubicBezTo>
                      <a:cubicBezTo>
                        <a:pt x="1" y="1616"/>
                        <a:pt x="31" y="2026"/>
                        <a:pt x="104" y="2433"/>
                      </a:cubicBezTo>
                      <a:cubicBezTo>
                        <a:pt x="175" y="2839"/>
                        <a:pt x="289" y="3242"/>
                        <a:pt x="449" y="3629"/>
                      </a:cubicBezTo>
                      <a:cubicBezTo>
                        <a:pt x="528" y="3823"/>
                        <a:pt x="620" y="4014"/>
                        <a:pt x="723" y="4198"/>
                      </a:cubicBezTo>
                      <a:cubicBezTo>
                        <a:pt x="826" y="4381"/>
                        <a:pt x="943" y="4558"/>
                        <a:pt x="1070" y="4729"/>
                      </a:cubicBezTo>
                      <a:lnTo>
                        <a:pt x="1117" y="4792"/>
                      </a:lnTo>
                      <a:lnTo>
                        <a:pt x="1168" y="4854"/>
                      </a:lnTo>
                      <a:cubicBezTo>
                        <a:pt x="1201" y="4895"/>
                        <a:pt x="1234" y="4937"/>
                        <a:pt x="1269" y="4977"/>
                      </a:cubicBezTo>
                      <a:cubicBezTo>
                        <a:pt x="1305" y="5016"/>
                        <a:pt x="1339" y="5056"/>
                        <a:pt x="1376" y="5095"/>
                      </a:cubicBezTo>
                      <a:lnTo>
                        <a:pt x="1487" y="5211"/>
                      </a:lnTo>
                      <a:cubicBezTo>
                        <a:pt x="1637" y="5360"/>
                        <a:pt x="1798" y="5500"/>
                        <a:pt x="1968" y="5627"/>
                      </a:cubicBezTo>
                      <a:cubicBezTo>
                        <a:pt x="2308" y="5882"/>
                        <a:pt x="2682" y="6085"/>
                        <a:pt x="3073" y="6234"/>
                      </a:cubicBezTo>
                      <a:lnTo>
                        <a:pt x="3220" y="6288"/>
                      </a:lnTo>
                      <a:cubicBezTo>
                        <a:pt x="3244" y="6297"/>
                        <a:pt x="3270" y="6305"/>
                        <a:pt x="3294" y="6312"/>
                      </a:cubicBezTo>
                      <a:lnTo>
                        <a:pt x="3369" y="6336"/>
                      </a:lnTo>
                      <a:cubicBezTo>
                        <a:pt x="3468" y="6368"/>
                        <a:pt x="3569" y="6392"/>
                        <a:pt x="3669" y="6419"/>
                      </a:cubicBezTo>
                      <a:cubicBezTo>
                        <a:pt x="3719" y="6431"/>
                        <a:pt x="3770" y="6441"/>
                        <a:pt x="3821" y="6452"/>
                      </a:cubicBezTo>
                      <a:cubicBezTo>
                        <a:pt x="3871" y="6462"/>
                        <a:pt x="3921" y="6474"/>
                        <a:pt x="3972" y="6482"/>
                      </a:cubicBezTo>
                      <a:cubicBezTo>
                        <a:pt x="4074" y="6498"/>
                        <a:pt x="4175" y="6516"/>
                        <a:pt x="4277" y="6526"/>
                      </a:cubicBezTo>
                      <a:cubicBezTo>
                        <a:pt x="4328" y="6532"/>
                        <a:pt x="4379" y="6539"/>
                        <a:pt x="4429" y="6543"/>
                      </a:cubicBezTo>
                      <a:cubicBezTo>
                        <a:pt x="4481" y="6546"/>
                        <a:pt x="4531" y="6551"/>
                        <a:pt x="4582" y="6554"/>
                      </a:cubicBezTo>
                      <a:lnTo>
                        <a:pt x="4659" y="6559"/>
                      </a:lnTo>
                      <a:cubicBezTo>
                        <a:pt x="4684" y="6560"/>
                        <a:pt x="4709" y="6560"/>
                        <a:pt x="4735" y="6561"/>
                      </a:cubicBezTo>
                      <a:cubicBezTo>
                        <a:pt x="4785" y="6563"/>
                        <a:pt x="4837" y="6564"/>
                        <a:pt x="4888" y="6565"/>
                      </a:cubicBezTo>
                      <a:cubicBezTo>
                        <a:pt x="4901" y="6565"/>
                        <a:pt x="4915" y="6565"/>
                        <a:pt x="4928" y="6565"/>
                      </a:cubicBezTo>
                      <a:cubicBezTo>
                        <a:pt x="4965" y="6565"/>
                        <a:pt x="5002" y="6564"/>
                        <a:pt x="5040" y="6563"/>
                      </a:cubicBezTo>
                      <a:lnTo>
                        <a:pt x="5191" y="6559"/>
                      </a:lnTo>
                      <a:cubicBezTo>
                        <a:pt x="5293" y="6553"/>
                        <a:pt x="5394" y="6544"/>
                        <a:pt x="5494" y="6533"/>
                      </a:cubicBezTo>
                      <a:cubicBezTo>
                        <a:pt x="5396" y="6509"/>
                        <a:pt x="5297" y="6489"/>
                        <a:pt x="5200" y="6465"/>
                      </a:cubicBezTo>
                      <a:lnTo>
                        <a:pt x="5054" y="6430"/>
                      </a:lnTo>
                      <a:cubicBezTo>
                        <a:pt x="5005" y="6418"/>
                        <a:pt x="4957" y="6409"/>
                        <a:pt x="4909" y="6395"/>
                      </a:cubicBezTo>
                      <a:cubicBezTo>
                        <a:pt x="4813" y="6367"/>
                        <a:pt x="4717" y="6347"/>
                        <a:pt x="4623" y="6316"/>
                      </a:cubicBezTo>
                      <a:cubicBezTo>
                        <a:pt x="4575" y="6302"/>
                        <a:pt x="4528" y="6289"/>
                        <a:pt x="4481" y="6276"/>
                      </a:cubicBezTo>
                      <a:cubicBezTo>
                        <a:pt x="4434" y="6262"/>
                        <a:pt x="4387" y="6245"/>
                        <a:pt x="4341" y="6230"/>
                      </a:cubicBezTo>
                      <a:cubicBezTo>
                        <a:pt x="4153" y="6173"/>
                        <a:pt x="3972" y="6104"/>
                        <a:pt x="3793" y="6033"/>
                      </a:cubicBezTo>
                      <a:cubicBezTo>
                        <a:pt x="3704" y="5994"/>
                        <a:pt x="3614" y="5960"/>
                        <a:pt x="3528" y="5917"/>
                      </a:cubicBezTo>
                      <a:lnTo>
                        <a:pt x="3463" y="5887"/>
                      </a:lnTo>
                      <a:cubicBezTo>
                        <a:pt x="3441" y="5877"/>
                        <a:pt x="3419" y="5867"/>
                        <a:pt x="3398" y="5856"/>
                      </a:cubicBezTo>
                      <a:lnTo>
                        <a:pt x="3271" y="5791"/>
                      </a:lnTo>
                      <a:cubicBezTo>
                        <a:pt x="2933" y="5616"/>
                        <a:pt x="2617" y="5409"/>
                        <a:pt x="2329" y="5169"/>
                      </a:cubicBezTo>
                      <a:cubicBezTo>
                        <a:pt x="2187" y="5048"/>
                        <a:pt x="2051" y="4921"/>
                        <a:pt x="1922" y="4786"/>
                      </a:cubicBezTo>
                      <a:lnTo>
                        <a:pt x="1827" y="4683"/>
                      </a:lnTo>
                      <a:cubicBezTo>
                        <a:pt x="1796" y="4649"/>
                        <a:pt x="1766" y="4612"/>
                        <a:pt x="1736" y="4578"/>
                      </a:cubicBezTo>
                      <a:cubicBezTo>
                        <a:pt x="1705" y="4543"/>
                        <a:pt x="1677" y="4505"/>
                        <a:pt x="1647" y="4469"/>
                      </a:cubicBezTo>
                      <a:lnTo>
                        <a:pt x="1604" y="4414"/>
                      </a:lnTo>
                      <a:lnTo>
                        <a:pt x="1562" y="4358"/>
                      </a:lnTo>
                      <a:cubicBezTo>
                        <a:pt x="1534" y="4321"/>
                        <a:pt x="1505" y="4284"/>
                        <a:pt x="1479" y="4246"/>
                      </a:cubicBezTo>
                      <a:cubicBezTo>
                        <a:pt x="1452" y="4207"/>
                        <a:pt x="1425" y="4170"/>
                        <a:pt x="1399" y="4131"/>
                      </a:cubicBezTo>
                      <a:cubicBezTo>
                        <a:pt x="1373" y="4091"/>
                        <a:pt x="1347" y="4052"/>
                        <a:pt x="1322" y="4013"/>
                      </a:cubicBezTo>
                      <a:lnTo>
                        <a:pt x="1248" y="3893"/>
                      </a:lnTo>
                      <a:cubicBezTo>
                        <a:pt x="1151" y="3731"/>
                        <a:pt x="1063" y="3565"/>
                        <a:pt x="981" y="3394"/>
                      </a:cubicBezTo>
                      <a:cubicBezTo>
                        <a:pt x="819" y="3051"/>
                        <a:pt x="684" y="2692"/>
                        <a:pt x="573" y="2322"/>
                      </a:cubicBezTo>
                      <a:cubicBezTo>
                        <a:pt x="463" y="1952"/>
                        <a:pt x="375" y="1571"/>
                        <a:pt x="306" y="1185"/>
                      </a:cubicBezTo>
                      <a:cubicBezTo>
                        <a:pt x="237" y="796"/>
                        <a:pt x="186" y="403"/>
                        <a:pt x="153"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5"/>
                <p:cNvSpPr/>
                <p:nvPr/>
              </p:nvSpPr>
              <p:spPr>
                <a:xfrm>
                  <a:off x="3903027" y="2199902"/>
                  <a:ext cx="177809" cy="294952"/>
                </a:xfrm>
                <a:custGeom>
                  <a:rect b="b" l="l" r="r" t="t"/>
                  <a:pathLst>
                    <a:path extrusionOk="0" h="3311" w="1996">
                      <a:moveTo>
                        <a:pt x="2" y="1"/>
                      </a:moveTo>
                      <a:lnTo>
                        <a:pt x="2" y="1"/>
                      </a:lnTo>
                      <a:cubicBezTo>
                        <a:pt x="0" y="88"/>
                        <a:pt x="6" y="174"/>
                        <a:pt x="15" y="259"/>
                      </a:cubicBezTo>
                      <a:cubicBezTo>
                        <a:pt x="17" y="281"/>
                        <a:pt x="20" y="302"/>
                        <a:pt x="24" y="323"/>
                      </a:cubicBezTo>
                      <a:cubicBezTo>
                        <a:pt x="27" y="344"/>
                        <a:pt x="31" y="365"/>
                        <a:pt x="34" y="386"/>
                      </a:cubicBezTo>
                      <a:cubicBezTo>
                        <a:pt x="42" y="427"/>
                        <a:pt x="50" y="469"/>
                        <a:pt x="59" y="511"/>
                      </a:cubicBezTo>
                      <a:lnTo>
                        <a:pt x="73" y="573"/>
                      </a:lnTo>
                      <a:cubicBezTo>
                        <a:pt x="78" y="593"/>
                        <a:pt x="84" y="613"/>
                        <a:pt x="89" y="633"/>
                      </a:cubicBezTo>
                      <a:cubicBezTo>
                        <a:pt x="101" y="673"/>
                        <a:pt x="112" y="714"/>
                        <a:pt x="124" y="754"/>
                      </a:cubicBezTo>
                      <a:cubicBezTo>
                        <a:pt x="136" y="795"/>
                        <a:pt x="149" y="834"/>
                        <a:pt x="162" y="874"/>
                      </a:cubicBezTo>
                      <a:cubicBezTo>
                        <a:pt x="176" y="912"/>
                        <a:pt x="190" y="952"/>
                        <a:pt x="205" y="991"/>
                      </a:cubicBezTo>
                      <a:cubicBezTo>
                        <a:pt x="322" y="1303"/>
                        <a:pt x="475" y="1594"/>
                        <a:pt x="649" y="1871"/>
                      </a:cubicBezTo>
                      <a:cubicBezTo>
                        <a:pt x="823" y="2149"/>
                        <a:pt x="1018" y="2411"/>
                        <a:pt x="1239" y="2654"/>
                      </a:cubicBezTo>
                      <a:cubicBezTo>
                        <a:pt x="1294" y="2715"/>
                        <a:pt x="1351" y="2774"/>
                        <a:pt x="1409" y="2833"/>
                      </a:cubicBezTo>
                      <a:cubicBezTo>
                        <a:pt x="1468" y="2891"/>
                        <a:pt x="1528" y="2948"/>
                        <a:pt x="1590" y="3003"/>
                      </a:cubicBezTo>
                      <a:cubicBezTo>
                        <a:pt x="1653" y="3059"/>
                        <a:pt x="1717" y="3112"/>
                        <a:pt x="1784" y="3163"/>
                      </a:cubicBezTo>
                      <a:cubicBezTo>
                        <a:pt x="1851" y="3215"/>
                        <a:pt x="1920" y="3266"/>
                        <a:pt x="1995" y="3310"/>
                      </a:cubicBezTo>
                      <a:cubicBezTo>
                        <a:pt x="1975" y="3225"/>
                        <a:pt x="1950" y="3144"/>
                        <a:pt x="1923" y="3065"/>
                      </a:cubicBezTo>
                      <a:cubicBezTo>
                        <a:pt x="1897" y="2984"/>
                        <a:pt x="1867" y="2907"/>
                        <a:pt x="1837" y="2830"/>
                      </a:cubicBezTo>
                      <a:cubicBezTo>
                        <a:pt x="1776" y="2677"/>
                        <a:pt x="1710" y="2528"/>
                        <a:pt x="1638" y="2383"/>
                      </a:cubicBezTo>
                      <a:cubicBezTo>
                        <a:pt x="1568" y="2237"/>
                        <a:pt x="1493" y="2095"/>
                        <a:pt x="1414" y="1956"/>
                      </a:cubicBezTo>
                      <a:cubicBezTo>
                        <a:pt x="1336" y="1816"/>
                        <a:pt x="1254" y="1680"/>
                        <a:pt x="1170" y="1545"/>
                      </a:cubicBezTo>
                      <a:lnTo>
                        <a:pt x="1042" y="1344"/>
                      </a:lnTo>
                      <a:cubicBezTo>
                        <a:pt x="998" y="1277"/>
                        <a:pt x="954" y="1212"/>
                        <a:pt x="908" y="1146"/>
                      </a:cubicBezTo>
                      <a:cubicBezTo>
                        <a:pt x="865" y="1080"/>
                        <a:pt x="818" y="1016"/>
                        <a:pt x="771" y="951"/>
                      </a:cubicBezTo>
                      <a:lnTo>
                        <a:pt x="736" y="903"/>
                      </a:lnTo>
                      <a:lnTo>
                        <a:pt x="701" y="854"/>
                      </a:lnTo>
                      <a:cubicBezTo>
                        <a:pt x="678" y="823"/>
                        <a:pt x="654" y="790"/>
                        <a:pt x="631" y="758"/>
                      </a:cubicBezTo>
                      <a:lnTo>
                        <a:pt x="484" y="568"/>
                      </a:lnTo>
                      <a:cubicBezTo>
                        <a:pt x="460" y="536"/>
                        <a:pt x="434" y="505"/>
                        <a:pt x="408" y="473"/>
                      </a:cubicBezTo>
                      <a:cubicBezTo>
                        <a:pt x="395" y="458"/>
                        <a:pt x="383" y="442"/>
                        <a:pt x="370" y="426"/>
                      </a:cubicBezTo>
                      <a:lnTo>
                        <a:pt x="332" y="379"/>
                      </a:lnTo>
                      <a:cubicBezTo>
                        <a:pt x="281" y="316"/>
                        <a:pt x="227" y="253"/>
                        <a:pt x="172" y="191"/>
                      </a:cubicBezTo>
                      <a:cubicBezTo>
                        <a:pt x="120" y="128"/>
                        <a:pt x="65" y="64"/>
                        <a:pt x="2"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5"/>
                <p:cNvSpPr/>
                <p:nvPr/>
              </p:nvSpPr>
              <p:spPr>
                <a:xfrm>
                  <a:off x="4032554" y="2388490"/>
                  <a:ext cx="163466" cy="240879"/>
                </a:xfrm>
                <a:custGeom>
                  <a:rect b="b" l="l" r="r" t="t"/>
                  <a:pathLst>
                    <a:path extrusionOk="0" h="2704" w="1835">
                      <a:moveTo>
                        <a:pt x="1633" y="1"/>
                      </a:moveTo>
                      <a:cubicBezTo>
                        <a:pt x="1621" y="1"/>
                        <a:pt x="1610" y="1"/>
                        <a:pt x="1598" y="1"/>
                      </a:cubicBezTo>
                      <a:cubicBezTo>
                        <a:pt x="1518" y="2"/>
                        <a:pt x="1440" y="11"/>
                        <a:pt x="1362" y="25"/>
                      </a:cubicBezTo>
                      <a:cubicBezTo>
                        <a:pt x="1207" y="53"/>
                        <a:pt x="1053" y="103"/>
                        <a:pt x="908" y="177"/>
                      </a:cubicBezTo>
                      <a:cubicBezTo>
                        <a:pt x="762" y="249"/>
                        <a:pt x="625" y="344"/>
                        <a:pt x="503" y="461"/>
                      </a:cubicBezTo>
                      <a:cubicBezTo>
                        <a:pt x="382" y="577"/>
                        <a:pt x="275" y="714"/>
                        <a:pt x="194" y="866"/>
                      </a:cubicBezTo>
                      <a:cubicBezTo>
                        <a:pt x="183" y="884"/>
                        <a:pt x="175" y="903"/>
                        <a:pt x="165" y="922"/>
                      </a:cubicBezTo>
                      <a:lnTo>
                        <a:pt x="151" y="951"/>
                      </a:lnTo>
                      <a:lnTo>
                        <a:pt x="138" y="981"/>
                      </a:lnTo>
                      <a:cubicBezTo>
                        <a:pt x="121" y="1020"/>
                        <a:pt x="105" y="1060"/>
                        <a:pt x="91" y="1101"/>
                      </a:cubicBezTo>
                      <a:cubicBezTo>
                        <a:pt x="63" y="1181"/>
                        <a:pt x="42" y="1264"/>
                        <a:pt x="26" y="1347"/>
                      </a:cubicBezTo>
                      <a:lnTo>
                        <a:pt x="17" y="1410"/>
                      </a:lnTo>
                      <a:cubicBezTo>
                        <a:pt x="14" y="1430"/>
                        <a:pt x="11" y="1451"/>
                        <a:pt x="10" y="1472"/>
                      </a:cubicBezTo>
                      <a:cubicBezTo>
                        <a:pt x="7" y="1493"/>
                        <a:pt x="5" y="1514"/>
                        <a:pt x="4" y="1535"/>
                      </a:cubicBezTo>
                      <a:cubicBezTo>
                        <a:pt x="4" y="1555"/>
                        <a:pt x="2" y="1576"/>
                        <a:pt x="2" y="1597"/>
                      </a:cubicBezTo>
                      <a:cubicBezTo>
                        <a:pt x="0" y="1679"/>
                        <a:pt x="4" y="1762"/>
                        <a:pt x="14" y="1842"/>
                      </a:cubicBezTo>
                      <a:cubicBezTo>
                        <a:pt x="19" y="1882"/>
                        <a:pt x="25" y="1922"/>
                        <a:pt x="33" y="1961"/>
                      </a:cubicBezTo>
                      <a:cubicBezTo>
                        <a:pt x="42" y="2001"/>
                        <a:pt x="49" y="2040"/>
                        <a:pt x="60" y="2078"/>
                      </a:cubicBezTo>
                      <a:cubicBezTo>
                        <a:pt x="66" y="2098"/>
                        <a:pt x="71" y="2117"/>
                        <a:pt x="77" y="2136"/>
                      </a:cubicBezTo>
                      <a:cubicBezTo>
                        <a:pt x="83" y="2154"/>
                        <a:pt x="89" y="2174"/>
                        <a:pt x="95" y="2192"/>
                      </a:cubicBezTo>
                      <a:cubicBezTo>
                        <a:pt x="107" y="2230"/>
                        <a:pt x="123" y="2266"/>
                        <a:pt x="138" y="2303"/>
                      </a:cubicBezTo>
                      <a:cubicBezTo>
                        <a:pt x="153" y="2339"/>
                        <a:pt x="170" y="2374"/>
                        <a:pt x="187" y="2409"/>
                      </a:cubicBezTo>
                      <a:cubicBezTo>
                        <a:pt x="205" y="2444"/>
                        <a:pt x="224" y="2478"/>
                        <a:pt x="245" y="2512"/>
                      </a:cubicBezTo>
                      <a:cubicBezTo>
                        <a:pt x="265" y="2546"/>
                        <a:pt x="286" y="2578"/>
                        <a:pt x="308" y="2610"/>
                      </a:cubicBezTo>
                      <a:cubicBezTo>
                        <a:pt x="333" y="2642"/>
                        <a:pt x="356" y="2673"/>
                        <a:pt x="382" y="2704"/>
                      </a:cubicBezTo>
                      <a:cubicBezTo>
                        <a:pt x="390" y="2663"/>
                        <a:pt x="394" y="2625"/>
                        <a:pt x="399" y="2587"/>
                      </a:cubicBezTo>
                      <a:cubicBezTo>
                        <a:pt x="403" y="2549"/>
                        <a:pt x="408" y="2511"/>
                        <a:pt x="411" y="2474"/>
                      </a:cubicBezTo>
                      <a:cubicBezTo>
                        <a:pt x="417" y="2436"/>
                        <a:pt x="420" y="2400"/>
                        <a:pt x="424" y="2364"/>
                      </a:cubicBezTo>
                      <a:cubicBezTo>
                        <a:pt x="429" y="2327"/>
                        <a:pt x="432" y="2292"/>
                        <a:pt x="437" y="2257"/>
                      </a:cubicBezTo>
                      <a:cubicBezTo>
                        <a:pt x="454" y="2115"/>
                        <a:pt x="473" y="1980"/>
                        <a:pt x="499" y="1851"/>
                      </a:cubicBezTo>
                      <a:cubicBezTo>
                        <a:pt x="549" y="1594"/>
                        <a:pt x="624" y="1364"/>
                        <a:pt x="736" y="1156"/>
                      </a:cubicBezTo>
                      <a:cubicBezTo>
                        <a:pt x="847" y="949"/>
                        <a:pt x="997" y="758"/>
                        <a:pt x="1183" y="573"/>
                      </a:cubicBezTo>
                      <a:cubicBezTo>
                        <a:pt x="1277" y="482"/>
                        <a:pt x="1377" y="390"/>
                        <a:pt x="1486" y="299"/>
                      </a:cubicBezTo>
                      <a:cubicBezTo>
                        <a:pt x="1540" y="254"/>
                        <a:pt x="1596" y="208"/>
                        <a:pt x="1654" y="162"/>
                      </a:cubicBezTo>
                      <a:lnTo>
                        <a:pt x="1834" y="21"/>
                      </a:lnTo>
                      <a:cubicBezTo>
                        <a:pt x="1768" y="6"/>
                        <a:pt x="1700" y="1"/>
                        <a:pt x="1633"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5"/>
                <p:cNvSpPr/>
                <p:nvPr/>
              </p:nvSpPr>
              <p:spPr>
                <a:xfrm>
                  <a:off x="3995228" y="2543850"/>
                  <a:ext cx="517480" cy="247115"/>
                </a:xfrm>
                <a:custGeom>
                  <a:rect b="b" l="l" r="r" t="t"/>
                  <a:pathLst>
                    <a:path extrusionOk="0" h="2774" w="5809">
                      <a:moveTo>
                        <a:pt x="5809" y="0"/>
                      </a:moveTo>
                      <a:cubicBezTo>
                        <a:pt x="5800" y="16"/>
                        <a:pt x="5790" y="30"/>
                        <a:pt x="5778" y="44"/>
                      </a:cubicBezTo>
                      <a:cubicBezTo>
                        <a:pt x="5768" y="59"/>
                        <a:pt x="5756" y="73"/>
                        <a:pt x="5745" y="87"/>
                      </a:cubicBezTo>
                      <a:cubicBezTo>
                        <a:pt x="5722" y="114"/>
                        <a:pt x="5701" y="141"/>
                        <a:pt x="5677" y="168"/>
                      </a:cubicBezTo>
                      <a:cubicBezTo>
                        <a:pt x="5631" y="221"/>
                        <a:pt x="5584" y="273"/>
                        <a:pt x="5536" y="325"/>
                      </a:cubicBezTo>
                      <a:cubicBezTo>
                        <a:pt x="5440" y="427"/>
                        <a:pt x="5342" y="526"/>
                        <a:pt x="5242" y="621"/>
                      </a:cubicBezTo>
                      <a:cubicBezTo>
                        <a:pt x="5041" y="810"/>
                        <a:pt x="4834" y="986"/>
                        <a:pt x="4617" y="1146"/>
                      </a:cubicBezTo>
                      <a:cubicBezTo>
                        <a:pt x="4401" y="1305"/>
                        <a:pt x="4176" y="1450"/>
                        <a:pt x="3944" y="1579"/>
                      </a:cubicBezTo>
                      <a:cubicBezTo>
                        <a:pt x="3712" y="1706"/>
                        <a:pt x="3472" y="1817"/>
                        <a:pt x="3225" y="1912"/>
                      </a:cubicBezTo>
                      <a:cubicBezTo>
                        <a:pt x="2732" y="2101"/>
                        <a:pt x="2212" y="2220"/>
                        <a:pt x="1673" y="2285"/>
                      </a:cubicBezTo>
                      <a:cubicBezTo>
                        <a:pt x="1404" y="2319"/>
                        <a:pt x="1130" y="2338"/>
                        <a:pt x="851" y="2350"/>
                      </a:cubicBezTo>
                      <a:cubicBezTo>
                        <a:pt x="712" y="2356"/>
                        <a:pt x="572" y="2358"/>
                        <a:pt x="430" y="2361"/>
                      </a:cubicBezTo>
                      <a:lnTo>
                        <a:pt x="216" y="2364"/>
                      </a:lnTo>
                      <a:cubicBezTo>
                        <a:pt x="145" y="2365"/>
                        <a:pt x="73" y="2365"/>
                        <a:pt x="1" y="2368"/>
                      </a:cubicBezTo>
                      <a:cubicBezTo>
                        <a:pt x="66" y="2399"/>
                        <a:pt x="133" y="2428"/>
                        <a:pt x="200" y="2455"/>
                      </a:cubicBezTo>
                      <a:cubicBezTo>
                        <a:pt x="267" y="2482"/>
                        <a:pt x="334" y="2508"/>
                        <a:pt x="403" y="2530"/>
                      </a:cubicBezTo>
                      <a:cubicBezTo>
                        <a:pt x="437" y="2542"/>
                        <a:pt x="472" y="2554"/>
                        <a:pt x="506" y="2564"/>
                      </a:cubicBezTo>
                      <a:lnTo>
                        <a:pt x="559" y="2580"/>
                      </a:lnTo>
                      <a:lnTo>
                        <a:pt x="611" y="2595"/>
                      </a:lnTo>
                      <a:cubicBezTo>
                        <a:pt x="680" y="2615"/>
                        <a:pt x="751" y="2634"/>
                        <a:pt x="822" y="2650"/>
                      </a:cubicBezTo>
                      <a:cubicBezTo>
                        <a:pt x="1105" y="2716"/>
                        <a:pt x="1396" y="2758"/>
                        <a:pt x="1691" y="2770"/>
                      </a:cubicBezTo>
                      <a:cubicBezTo>
                        <a:pt x="1754" y="2772"/>
                        <a:pt x="1817" y="2774"/>
                        <a:pt x="1881" y="2774"/>
                      </a:cubicBezTo>
                      <a:cubicBezTo>
                        <a:pt x="2409" y="2774"/>
                        <a:pt x="2944" y="2679"/>
                        <a:pt x="3445" y="2487"/>
                      </a:cubicBezTo>
                      <a:cubicBezTo>
                        <a:pt x="3726" y="2378"/>
                        <a:pt x="3995" y="2241"/>
                        <a:pt x="4246" y="2077"/>
                      </a:cubicBezTo>
                      <a:cubicBezTo>
                        <a:pt x="4497" y="1912"/>
                        <a:pt x="4729" y="1721"/>
                        <a:pt x="4936" y="1508"/>
                      </a:cubicBezTo>
                      <a:cubicBezTo>
                        <a:pt x="5040" y="1401"/>
                        <a:pt x="5137" y="1290"/>
                        <a:pt x="5227" y="1173"/>
                      </a:cubicBezTo>
                      <a:cubicBezTo>
                        <a:pt x="5318" y="1056"/>
                        <a:pt x="5402" y="934"/>
                        <a:pt x="5477" y="808"/>
                      </a:cubicBezTo>
                      <a:cubicBezTo>
                        <a:pt x="5553" y="682"/>
                        <a:pt x="5621" y="552"/>
                        <a:pt x="5679" y="417"/>
                      </a:cubicBezTo>
                      <a:cubicBezTo>
                        <a:pt x="5708" y="351"/>
                        <a:pt x="5735" y="282"/>
                        <a:pt x="5757" y="213"/>
                      </a:cubicBezTo>
                      <a:cubicBezTo>
                        <a:pt x="5769" y="178"/>
                        <a:pt x="5780" y="143"/>
                        <a:pt x="5789" y="108"/>
                      </a:cubicBezTo>
                      <a:cubicBezTo>
                        <a:pt x="5798" y="73"/>
                        <a:pt x="5807" y="37"/>
                        <a:pt x="5809"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5"/>
                <p:cNvSpPr/>
                <p:nvPr/>
              </p:nvSpPr>
              <p:spPr>
                <a:xfrm>
                  <a:off x="3911935" y="3701748"/>
                  <a:ext cx="455301" cy="483005"/>
                </a:xfrm>
                <a:custGeom>
                  <a:rect b="b" l="l" r="r" t="t"/>
                  <a:pathLst>
                    <a:path extrusionOk="0" h="5422" w="5111">
                      <a:moveTo>
                        <a:pt x="3144" y="0"/>
                      </a:moveTo>
                      <a:cubicBezTo>
                        <a:pt x="3076" y="0"/>
                        <a:pt x="3008" y="2"/>
                        <a:pt x="2939" y="6"/>
                      </a:cubicBezTo>
                      <a:cubicBezTo>
                        <a:pt x="2704" y="18"/>
                        <a:pt x="2467" y="52"/>
                        <a:pt x="2236" y="113"/>
                      </a:cubicBezTo>
                      <a:cubicBezTo>
                        <a:pt x="2120" y="144"/>
                        <a:pt x="2005" y="180"/>
                        <a:pt x="1893" y="224"/>
                      </a:cubicBezTo>
                      <a:cubicBezTo>
                        <a:pt x="1780" y="268"/>
                        <a:pt x="1669" y="317"/>
                        <a:pt x="1563" y="375"/>
                      </a:cubicBezTo>
                      <a:cubicBezTo>
                        <a:pt x="1455" y="432"/>
                        <a:pt x="1351" y="496"/>
                        <a:pt x="1251" y="567"/>
                      </a:cubicBezTo>
                      <a:cubicBezTo>
                        <a:pt x="1151" y="638"/>
                        <a:pt x="1056" y="715"/>
                        <a:pt x="966" y="798"/>
                      </a:cubicBezTo>
                      <a:cubicBezTo>
                        <a:pt x="876" y="881"/>
                        <a:pt x="793" y="971"/>
                        <a:pt x="715" y="1066"/>
                      </a:cubicBezTo>
                      <a:cubicBezTo>
                        <a:pt x="636" y="1159"/>
                        <a:pt x="566" y="1259"/>
                        <a:pt x="501" y="1362"/>
                      </a:cubicBezTo>
                      <a:cubicBezTo>
                        <a:pt x="371" y="1568"/>
                        <a:pt x="269" y="1788"/>
                        <a:pt x="192" y="2014"/>
                      </a:cubicBezTo>
                      <a:cubicBezTo>
                        <a:pt x="153" y="2127"/>
                        <a:pt x="122" y="2242"/>
                        <a:pt x="96" y="2357"/>
                      </a:cubicBezTo>
                      <a:cubicBezTo>
                        <a:pt x="71" y="2472"/>
                        <a:pt x="50" y="2588"/>
                        <a:pt x="36" y="2705"/>
                      </a:cubicBezTo>
                      <a:cubicBezTo>
                        <a:pt x="28" y="2762"/>
                        <a:pt x="23" y="2821"/>
                        <a:pt x="16" y="2878"/>
                      </a:cubicBezTo>
                      <a:cubicBezTo>
                        <a:pt x="12" y="2937"/>
                        <a:pt x="9" y="2994"/>
                        <a:pt x="6" y="3052"/>
                      </a:cubicBezTo>
                      <a:cubicBezTo>
                        <a:pt x="2" y="3168"/>
                        <a:pt x="1" y="3283"/>
                        <a:pt x="5" y="3398"/>
                      </a:cubicBezTo>
                      <a:cubicBezTo>
                        <a:pt x="9" y="3513"/>
                        <a:pt x="16" y="3627"/>
                        <a:pt x="29" y="3740"/>
                      </a:cubicBezTo>
                      <a:lnTo>
                        <a:pt x="34" y="3783"/>
                      </a:lnTo>
                      <a:lnTo>
                        <a:pt x="39" y="3829"/>
                      </a:lnTo>
                      <a:cubicBezTo>
                        <a:pt x="41" y="3845"/>
                        <a:pt x="44" y="3860"/>
                        <a:pt x="46" y="3875"/>
                      </a:cubicBezTo>
                      <a:cubicBezTo>
                        <a:pt x="49" y="3890"/>
                        <a:pt x="51" y="3906"/>
                        <a:pt x="54" y="3921"/>
                      </a:cubicBezTo>
                      <a:cubicBezTo>
                        <a:pt x="65" y="3982"/>
                        <a:pt x="81" y="4041"/>
                        <a:pt x="98" y="4101"/>
                      </a:cubicBezTo>
                      <a:cubicBezTo>
                        <a:pt x="134" y="4219"/>
                        <a:pt x="183" y="4333"/>
                        <a:pt x="243" y="4439"/>
                      </a:cubicBezTo>
                      <a:cubicBezTo>
                        <a:pt x="302" y="4544"/>
                        <a:pt x="371" y="4643"/>
                        <a:pt x="449" y="4733"/>
                      </a:cubicBezTo>
                      <a:cubicBezTo>
                        <a:pt x="605" y="4912"/>
                        <a:pt x="789" y="5058"/>
                        <a:pt x="986" y="5171"/>
                      </a:cubicBezTo>
                      <a:cubicBezTo>
                        <a:pt x="1083" y="5229"/>
                        <a:pt x="1186" y="5278"/>
                        <a:pt x="1289" y="5320"/>
                      </a:cubicBezTo>
                      <a:cubicBezTo>
                        <a:pt x="1393" y="5362"/>
                        <a:pt x="1499" y="5399"/>
                        <a:pt x="1607" y="5422"/>
                      </a:cubicBezTo>
                      <a:cubicBezTo>
                        <a:pt x="1511" y="5367"/>
                        <a:pt x="1420" y="5306"/>
                        <a:pt x="1333" y="5242"/>
                      </a:cubicBezTo>
                      <a:cubicBezTo>
                        <a:pt x="1246" y="5177"/>
                        <a:pt x="1163" y="5108"/>
                        <a:pt x="1084" y="5037"/>
                      </a:cubicBezTo>
                      <a:cubicBezTo>
                        <a:pt x="928" y="4892"/>
                        <a:pt x="791" y="4732"/>
                        <a:pt x="687" y="4558"/>
                      </a:cubicBezTo>
                      <a:cubicBezTo>
                        <a:pt x="636" y="4471"/>
                        <a:pt x="592" y="4382"/>
                        <a:pt x="558" y="4289"/>
                      </a:cubicBezTo>
                      <a:cubicBezTo>
                        <a:pt x="525" y="4198"/>
                        <a:pt x="499" y="4104"/>
                        <a:pt x="484" y="4009"/>
                      </a:cubicBezTo>
                      <a:cubicBezTo>
                        <a:pt x="477" y="3962"/>
                        <a:pt x="471" y="3914"/>
                        <a:pt x="470" y="3866"/>
                      </a:cubicBezTo>
                      <a:cubicBezTo>
                        <a:pt x="468" y="3842"/>
                        <a:pt x="467" y="3819"/>
                        <a:pt x="467" y="3794"/>
                      </a:cubicBezTo>
                      <a:lnTo>
                        <a:pt x="467" y="3758"/>
                      </a:lnTo>
                      <a:lnTo>
                        <a:pt x="468" y="3720"/>
                      </a:lnTo>
                      <a:cubicBezTo>
                        <a:pt x="469" y="3614"/>
                        <a:pt x="474" y="3510"/>
                        <a:pt x="481" y="3405"/>
                      </a:cubicBezTo>
                      <a:cubicBezTo>
                        <a:pt x="510" y="2989"/>
                        <a:pt x="587" y="2582"/>
                        <a:pt x="734" y="2212"/>
                      </a:cubicBezTo>
                      <a:cubicBezTo>
                        <a:pt x="807" y="2027"/>
                        <a:pt x="899" y="1851"/>
                        <a:pt x="1007" y="1690"/>
                      </a:cubicBezTo>
                      <a:cubicBezTo>
                        <a:pt x="1062" y="1609"/>
                        <a:pt x="1120" y="1532"/>
                        <a:pt x="1183" y="1459"/>
                      </a:cubicBezTo>
                      <a:cubicBezTo>
                        <a:pt x="1246" y="1384"/>
                        <a:pt x="1313" y="1315"/>
                        <a:pt x="1384" y="1250"/>
                      </a:cubicBezTo>
                      <a:cubicBezTo>
                        <a:pt x="1667" y="989"/>
                        <a:pt x="2017" y="799"/>
                        <a:pt x="2397" y="684"/>
                      </a:cubicBezTo>
                      <a:cubicBezTo>
                        <a:pt x="2586" y="627"/>
                        <a:pt x="2783" y="587"/>
                        <a:pt x="2984" y="564"/>
                      </a:cubicBezTo>
                      <a:cubicBezTo>
                        <a:pt x="3085" y="551"/>
                        <a:pt x="3187" y="544"/>
                        <a:pt x="3289" y="540"/>
                      </a:cubicBezTo>
                      <a:cubicBezTo>
                        <a:pt x="3314" y="540"/>
                        <a:pt x="3340" y="538"/>
                        <a:pt x="3366" y="538"/>
                      </a:cubicBezTo>
                      <a:lnTo>
                        <a:pt x="3443" y="537"/>
                      </a:lnTo>
                      <a:cubicBezTo>
                        <a:pt x="3492" y="537"/>
                        <a:pt x="3542" y="537"/>
                        <a:pt x="3592" y="540"/>
                      </a:cubicBezTo>
                      <a:cubicBezTo>
                        <a:pt x="3790" y="549"/>
                        <a:pt x="3984" y="579"/>
                        <a:pt x="4160" y="644"/>
                      </a:cubicBezTo>
                      <a:cubicBezTo>
                        <a:pt x="4338" y="709"/>
                        <a:pt x="4497" y="810"/>
                        <a:pt x="4626" y="953"/>
                      </a:cubicBezTo>
                      <a:cubicBezTo>
                        <a:pt x="4755" y="1095"/>
                        <a:pt x="4852" y="1278"/>
                        <a:pt x="4920" y="1477"/>
                      </a:cubicBezTo>
                      <a:cubicBezTo>
                        <a:pt x="4937" y="1527"/>
                        <a:pt x="4952" y="1578"/>
                        <a:pt x="4966" y="1630"/>
                      </a:cubicBezTo>
                      <a:cubicBezTo>
                        <a:pt x="4981" y="1681"/>
                        <a:pt x="4993" y="1734"/>
                        <a:pt x="5005" y="1787"/>
                      </a:cubicBezTo>
                      <a:cubicBezTo>
                        <a:pt x="5029" y="1893"/>
                        <a:pt x="5047" y="2003"/>
                        <a:pt x="5072" y="2112"/>
                      </a:cubicBezTo>
                      <a:lnTo>
                        <a:pt x="5091" y="1946"/>
                      </a:lnTo>
                      <a:cubicBezTo>
                        <a:pt x="5097" y="1891"/>
                        <a:pt x="5102" y="1836"/>
                        <a:pt x="5105" y="1779"/>
                      </a:cubicBezTo>
                      <a:cubicBezTo>
                        <a:pt x="5108" y="1723"/>
                        <a:pt x="5110" y="1667"/>
                        <a:pt x="5109" y="1611"/>
                      </a:cubicBezTo>
                      <a:cubicBezTo>
                        <a:pt x="5108" y="1554"/>
                        <a:pt x="5106" y="1497"/>
                        <a:pt x="5101" y="1439"/>
                      </a:cubicBezTo>
                      <a:cubicBezTo>
                        <a:pt x="5095" y="1382"/>
                        <a:pt x="5087" y="1325"/>
                        <a:pt x="5076" y="1267"/>
                      </a:cubicBezTo>
                      <a:cubicBezTo>
                        <a:pt x="5065" y="1210"/>
                        <a:pt x="5052" y="1152"/>
                        <a:pt x="5034" y="1095"/>
                      </a:cubicBezTo>
                      <a:cubicBezTo>
                        <a:pt x="4998" y="982"/>
                        <a:pt x="4951" y="868"/>
                        <a:pt x="4886" y="764"/>
                      </a:cubicBezTo>
                      <a:cubicBezTo>
                        <a:pt x="4820" y="658"/>
                        <a:pt x="4742" y="559"/>
                        <a:pt x="4648" y="474"/>
                      </a:cubicBezTo>
                      <a:cubicBezTo>
                        <a:pt x="4556" y="388"/>
                        <a:pt x="4451" y="316"/>
                        <a:pt x="4341" y="256"/>
                      </a:cubicBezTo>
                      <a:cubicBezTo>
                        <a:pt x="4230" y="196"/>
                        <a:pt x="4115" y="151"/>
                        <a:pt x="3998" y="114"/>
                      </a:cubicBezTo>
                      <a:cubicBezTo>
                        <a:pt x="3881" y="78"/>
                        <a:pt x="3762" y="53"/>
                        <a:pt x="3643" y="35"/>
                      </a:cubicBezTo>
                      <a:cubicBezTo>
                        <a:pt x="3584" y="27"/>
                        <a:pt x="3525" y="20"/>
                        <a:pt x="3465" y="14"/>
                      </a:cubicBezTo>
                      <a:cubicBezTo>
                        <a:pt x="3407" y="9"/>
                        <a:pt x="3349" y="6"/>
                        <a:pt x="3291" y="3"/>
                      </a:cubicBezTo>
                      <a:cubicBezTo>
                        <a:pt x="3242" y="1"/>
                        <a:pt x="3193" y="0"/>
                        <a:pt x="3144"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5"/>
                <p:cNvSpPr/>
                <p:nvPr/>
              </p:nvSpPr>
              <p:spPr>
                <a:xfrm>
                  <a:off x="3477299" y="3026144"/>
                  <a:ext cx="506523" cy="541889"/>
                </a:xfrm>
                <a:custGeom>
                  <a:rect b="b" l="l" r="r" t="t"/>
                  <a:pathLst>
                    <a:path extrusionOk="0" h="6083" w="5686">
                      <a:moveTo>
                        <a:pt x="1510" y="1"/>
                      </a:moveTo>
                      <a:cubicBezTo>
                        <a:pt x="1490" y="1"/>
                        <a:pt x="1471" y="1"/>
                        <a:pt x="1452" y="2"/>
                      </a:cubicBezTo>
                      <a:cubicBezTo>
                        <a:pt x="1419" y="3"/>
                        <a:pt x="1386" y="3"/>
                        <a:pt x="1353" y="5"/>
                      </a:cubicBezTo>
                      <a:cubicBezTo>
                        <a:pt x="1288" y="7"/>
                        <a:pt x="1222" y="10"/>
                        <a:pt x="1157" y="13"/>
                      </a:cubicBezTo>
                      <a:cubicBezTo>
                        <a:pt x="1091" y="18"/>
                        <a:pt x="1026" y="23"/>
                        <a:pt x="961" y="29"/>
                      </a:cubicBezTo>
                      <a:cubicBezTo>
                        <a:pt x="896" y="35"/>
                        <a:pt x="831" y="41"/>
                        <a:pt x="766" y="50"/>
                      </a:cubicBezTo>
                      <a:lnTo>
                        <a:pt x="669" y="62"/>
                      </a:lnTo>
                      <a:cubicBezTo>
                        <a:pt x="637" y="67"/>
                        <a:pt x="605" y="71"/>
                        <a:pt x="573" y="76"/>
                      </a:cubicBezTo>
                      <a:cubicBezTo>
                        <a:pt x="509" y="87"/>
                        <a:pt x="445" y="97"/>
                        <a:pt x="380" y="110"/>
                      </a:cubicBezTo>
                      <a:cubicBezTo>
                        <a:pt x="253" y="134"/>
                        <a:pt x="126" y="160"/>
                        <a:pt x="1" y="195"/>
                      </a:cubicBezTo>
                      <a:lnTo>
                        <a:pt x="1" y="256"/>
                      </a:lnTo>
                      <a:cubicBezTo>
                        <a:pt x="45" y="256"/>
                        <a:pt x="89" y="256"/>
                        <a:pt x="132" y="256"/>
                      </a:cubicBezTo>
                      <a:cubicBezTo>
                        <a:pt x="592" y="256"/>
                        <a:pt x="1052" y="281"/>
                        <a:pt x="1507" y="344"/>
                      </a:cubicBezTo>
                      <a:cubicBezTo>
                        <a:pt x="1756" y="378"/>
                        <a:pt x="2003" y="422"/>
                        <a:pt x="2246" y="481"/>
                      </a:cubicBezTo>
                      <a:cubicBezTo>
                        <a:pt x="2489" y="540"/>
                        <a:pt x="2729" y="613"/>
                        <a:pt x="2961" y="704"/>
                      </a:cubicBezTo>
                      <a:cubicBezTo>
                        <a:pt x="3193" y="797"/>
                        <a:pt x="3419" y="904"/>
                        <a:pt x="3630" y="1035"/>
                      </a:cubicBezTo>
                      <a:cubicBezTo>
                        <a:pt x="3842" y="1165"/>
                        <a:pt x="4039" y="1318"/>
                        <a:pt x="4214" y="1493"/>
                      </a:cubicBezTo>
                      <a:cubicBezTo>
                        <a:pt x="4389" y="1667"/>
                        <a:pt x="4541" y="1865"/>
                        <a:pt x="4664" y="2079"/>
                      </a:cubicBezTo>
                      <a:cubicBezTo>
                        <a:pt x="4726" y="2187"/>
                        <a:pt x="4781" y="2298"/>
                        <a:pt x="4829" y="2411"/>
                      </a:cubicBezTo>
                      <a:cubicBezTo>
                        <a:pt x="4877" y="2526"/>
                        <a:pt x="4918" y="2643"/>
                        <a:pt x="4952" y="2761"/>
                      </a:cubicBezTo>
                      <a:cubicBezTo>
                        <a:pt x="5021" y="3000"/>
                        <a:pt x="5063" y="3247"/>
                        <a:pt x="5083" y="3493"/>
                      </a:cubicBezTo>
                      <a:cubicBezTo>
                        <a:pt x="5100" y="3740"/>
                        <a:pt x="5085" y="3989"/>
                        <a:pt x="5039" y="4232"/>
                      </a:cubicBezTo>
                      <a:cubicBezTo>
                        <a:pt x="4992" y="4475"/>
                        <a:pt x="4915" y="4712"/>
                        <a:pt x="4794" y="4926"/>
                      </a:cubicBezTo>
                      <a:cubicBezTo>
                        <a:pt x="4735" y="5033"/>
                        <a:pt x="4665" y="5134"/>
                        <a:pt x="4584" y="5225"/>
                      </a:cubicBezTo>
                      <a:cubicBezTo>
                        <a:pt x="4503" y="5316"/>
                        <a:pt x="4411" y="5396"/>
                        <a:pt x="4309" y="5463"/>
                      </a:cubicBezTo>
                      <a:cubicBezTo>
                        <a:pt x="4107" y="5596"/>
                        <a:pt x="3863" y="5662"/>
                        <a:pt x="3619" y="5678"/>
                      </a:cubicBezTo>
                      <a:cubicBezTo>
                        <a:pt x="3579" y="5681"/>
                        <a:pt x="3539" y="5682"/>
                        <a:pt x="3499" y="5682"/>
                      </a:cubicBezTo>
                      <a:cubicBezTo>
                        <a:pt x="3293" y="5682"/>
                        <a:pt x="3087" y="5648"/>
                        <a:pt x="2891" y="5584"/>
                      </a:cubicBezTo>
                      <a:cubicBezTo>
                        <a:pt x="2774" y="5545"/>
                        <a:pt x="2661" y="5493"/>
                        <a:pt x="2557" y="5429"/>
                      </a:cubicBezTo>
                      <a:cubicBezTo>
                        <a:pt x="2452" y="5365"/>
                        <a:pt x="2356" y="5287"/>
                        <a:pt x="2274" y="5196"/>
                      </a:cubicBezTo>
                      <a:cubicBezTo>
                        <a:pt x="2192" y="5106"/>
                        <a:pt x="2126" y="5002"/>
                        <a:pt x="2080" y="4888"/>
                      </a:cubicBezTo>
                      <a:cubicBezTo>
                        <a:pt x="2033" y="4775"/>
                        <a:pt x="2008" y="4653"/>
                        <a:pt x="2003" y="4530"/>
                      </a:cubicBezTo>
                      <a:lnTo>
                        <a:pt x="1942" y="4533"/>
                      </a:lnTo>
                      <a:cubicBezTo>
                        <a:pt x="1919" y="4663"/>
                        <a:pt x="1921" y="4802"/>
                        <a:pt x="1951" y="4939"/>
                      </a:cubicBezTo>
                      <a:cubicBezTo>
                        <a:pt x="1966" y="5008"/>
                        <a:pt x="1989" y="5075"/>
                        <a:pt x="2018" y="5141"/>
                      </a:cubicBezTo>
                      <a:cubicBezTo>
                        <a:pt x="2032" y="5174"/>
                        <a:pt x="2047" y="5207"/>
                        <a:pt x="2065" y="5238"/>
                      </a:cubicBezTo>
                      <a:cubicBezTo>
                        <a:pt x="2082" y="5270"/>
                        <a:pt x="2101" y="5301"/>
                        <a:pt x="2121" y="5331"/>
                      </a:cubicBezTo>
                      <a:cubicBezTo>
                        <a:pt x="2162" y="5391"/>
                        <a:pt x="2207" y="5449"/>
                        <a:pt x="2257" y="5503"/>
                      </a:cubicBezTo>
                      <a:cubicBezTo>
                        <a:pt x="2307" y="5556"/>
                        <a:pt x="2361" y="5606"/>
                        <a:pt x="2417" y="5651"/>
                      </a:cubicBezTo>
                      <a:cubicBezTo>
                        <a:pt x="2473" y="5698"/>
                        <a:pt x="2533" y="5740"/>
                        <a:pt x="2596" y="5779"/>
                      </a:cubicBezTo>
                      <a:cubicBezTo>
                        <a:pt x="2658" y="5816"/>
                        <a:pt x="2721" y="5851"/>
                        <a:pt x="2788" y="5883"/>
                      </a:cubicBezTo>
                      <a:cubicBezTo>
                        <a:pt x="2854" y="5913"/>
                        <a:pt x="2921" y="5941"/>
                        <a:pt x="2990" y="5966"/>
                      </a:cubicBezTo>
                      <a:cubicBezTo>
                        <a:pt x="3060" y="5988"/>
                        <a:pt x="3130" y="6009"/>
                        <a:pt x="3202" y="6026"/>
                      </a:cubicBezTo>
                      <a:cubicBezTo>
                        <a:pt x="3345" y="6059"/>
                        <a:pt x="3492" y="6080"/>
                        <a:pt x="3643" y="6082"/>
                      </a:cubicBezTo>
                      <a:cubicBezTo>
                        <a:pt x="3657" y="6082"/>
                        <a:pt x="3671" y="6082"/>
                        <a:pt x="3685" y="6082"/>
                      </a:cubicBezTo>
                      <a:cubicBezTo>
                        <a:pt x="3822" y="6082"/>
                        <a:pt x="3963" y="6070"/>
                        <a:pt x="4105" y="6038"/>
                      </a:cubicBezTo>
                      <a:cubicBezTo>
                        <a:pt x="4183" y="6021"/>
                        <a:pt x="4261" y="5998"/>
                        <a:pt x="4339" y="5968"/>
                      </a:cubicBezTo>
                      <a:cubicBezTo>
                        <a:pt x="4378" y="5953"/>
                        <a:pt x="4417" y="5937"/>
                        <a:pt x="4456" y="5919"/>
                      </a:cubicBezTo>
                      <a:cubicBezTo>
                        <a:pt x="4493" y="5901"/>
                        <a:pt x="4530" y="5883"/>
                        <a:pt x="4566" y="5862"/>
                      </a:cubicBezTo>
                      <a:cubicBezTo>
                        <a:pt x="4712" y="5782"/>
                        <a:pt x="4843" y="5678"/>
                        <a:pt x="4958" y="5563"/>
                      </a:cubicBezTo>
                      <a:cubicBezTo>
                        <a:pt x="5074" y="5447"/>
                        <a:pt x="5174" y="5320"/>
                        <a:pt x="5258" y="5187"/>
                      </a:cubicBezTo>
                      <a:cubicBezTo>
                        <a:pt x="5341" y="5052"/>
                        <a:pt x="5409" y="4913"/>
                        <a:pt x="5466" y="4771"/>
                      </a:cubicBezTo>
                      <a:cubicBezTo>
                        <a:pt x="5493" y="4700"/>
                        <a:pt x="5519" y="4629"/>
                        <a:pt x="5542" y="4557"/>
                      </a:cubicBezTo>
                      <a:cubicBezTo>
                        <a:pt x="5563" y="4485"/>
                        <a:pt x="5582" y="4412"/>
                        <a:pt x="5598" y="4340"/>
                      </a:cubicBezTo>
                      <a:cubicBezTo>
                        <a:pt x="5631" y="4194"/>
                        <a:pt x="5654" y="4047"/>
                        <a:pt x="5668" y="3900"/>
                      </a:cubicBezTo>
                      <a:cubicBezTo>
                        <a:pt x="5682" y="3752"/>
                        <a:pt x="5686" y="3604"/>
                        <a:pt x="5679" y="3454"/>
                      </a:cubicBezTo>
                      <a:cubicBezTo>
                        <a:pt x="5677" y="3416"/>
                        <a:pt x="5675" y="3379"/>
                        <a:pt x="5672" y="3340"/>
                      </a:cubicBezTo>
                      <a:cubicBezTo>
                        <a:pt x="5669" y="3303"/>
                        <a:pt x="5665" y="3269"/>
                        <a:pt x="5661" y="3233"/>
                      </a:cubicBezTo>
                      <a:cubicBezTo>
                        <a:pt x="5659" y="3215"/>
                        <a:pt x="5658" y="3198"/>
                        <a:pt x="5656" y="3179"/>
                      </a:cubicBezTo>
                      <a:lnTo>
                        <a:pt x="5649" y="3126"/>
                      </a:lnTo>
                      <a:cubicBezTo>
                        <a:pt x="5644" y="3090"/>
                        <a:pt x="5640" y="3055"/>
                        <a:pt x="5633" y="3020"/>
                      </a:cubicBezTo>
                      <a:cubicBezTo>
                        <a:pt x="5628" y="2984"/>
                        <a:pt x="5622" y="2948"/>
                        <a:pt x="5616" y="2912"/>
                      </a:cubicBezTo>
                      <a:lnTo>
                        <a:pt x="5594" y="2806"/>
                      </a:lnTo>
                      <a:cubicBezTo>
                        <a:pt x="5587" y="2770"/>
                        <a:pt x="5577" y="2734"/>
                        <a:pt x="5569" y="2699"/>
                      </a:cubicBezTo>
                      <a:lnTo>
                        <a:pt x="5556" y="2646"/>
                      </a:lnTo>
                      <a:lnTo>
                        <a:pt x="5542" y="2593"/>
                      </a:lnTo>
                      <a:cubicBezTo>
                        <a:pt x="5501" y="2451"/>
                        <a:pt x="5454" y="2311"/>
                        <a:pt x="5396" y="2173"/>
                      </a:cubicBezTo>
                      <a:cubicBezTo>
                        <a:pt x="5337" y="2036"/>
                        <a:pt x="5271" y="1901"/>
                        <a:pt x="5194" y="1772"/>
                      </a:cubicBezTo>
                      <a:cubicBezTo>
                        <a:pt x="5041" y="1514"/>
                        <a:pt x="4852" y="1274"/>
                        <a:pt x="4634" y="1071"/>
                      </a:cubicBezTo>
                      <a:cubicBezTo>
                        <a:pt x="4607" y="1046"/>
                        <a:pt x="4579" y="1020"/>
                        <a:pt x="4552" y="996"/>
                      </a:cubicBezTo>
                      <a:cubicBezTo>
                        <a:pt x="4524" y="970"/>
                        <a:pt x="4496" y="947"/>
                        <a:pt x="4468" y="923"/>
                      </a:cubicBezTo>
                      <a:cubicBezTo>
                        <a:pt x="4410" y="877"/>
                        <a:pt x="4351" y="832"/>
                        <a:pt x="4292" y="789"/>
                      </a:cubicBezTo>
                      <a:cubicBezTo>
                        <a:pt x="4173" y="703"/>
                        <a:pt x="4050" y="626"/>
                        <a:pt x="3924" y="556"/>
                      </a:cubicBezTo>
                      <a:cubicBezTo>
                        <a:pt x="3799" y="487"/>
                        <a:pt x="3670" y="426"/>
                        <a:pt x="3539" y="371"/>
                      </a:cubicBezTo>
                      <a:cubicBezTo>
                        <a:pt x="3475" y="343"/>
                        <a:pt x="3409" y="316"/>
                        <a:pt x="3344" y="293"/>
                      </a:cubicBezTo>
                      <a:cubicBezTo>
                        <a:pt x="3311" y="282"/>
                        <a:pt x="3277" y="270"/>
                        <a:pt x="3245" y="260"/>
                      </a:cubicBezTo>
                      <a:lnTo>
                        <a:pt x="3146" y="227"/>
                      </a:lnTo>
                      <a:lnTo>
                        <a:pt x="3046" y="199"/>
                      </a:lnTo>
                      <a:lnTo>
                        <a:pt x="2947" y="171"/>
                      </a:lnTo>
                      <a:cubicBezTo>
                        <a:pt x="2913" y="162"/>
                        <a:pt x="2880" y="154"/>
                        <a:pt x="2847" y="145"/>
                      </a:cubicBezTo>
                      <a:cubicBezTo>
                        <a:pt x="2814" y="137"/>
                        <a:pt x="2780" y="130"/>
                        <a:pt x="2747" y="124"/>
                      </a:cubicBezTo>
                      <a:cubicBezTo>
                        <a:pt x="2613" y="96"/>
                        <a:pt x="2480" y="72"/>
                        <a:pt x="2347" y="53"/>
                      </a:cubicBezTo>
                      <a:cubicBezTo>
                        <a:pt x="2213" y="35"/>
                        <a:pt x="2080" y="22"/>
                        <a:pt x="1948" y="13"/>
                      </a:cubicBezTo>
                      <a:cubicBezTo>
                        <a:pt x="1815" y="5"/>
                        <a:pt x="1682" y="2"/>
                        <a:pt x="1550" y="1"/>
                      </a:cubicBezTo>
                      <a:cubicBezTo>
                        <a:pt x="1537" y="1"/>
                        <a:pt x="1523" y="1"/>
                        <a:pt x="1510" y="1"/>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5"/>
                <p:cNvSpPr/>
                <p:nvPr/>
              </p:nvSpPr>
              <p:spPr>
                <a:xfrm>
                  <a:off x="4042709" y="3079327"/>
                  <a:ext cx="472404" cy="350005"/>
                </a:xfrm>
                <a:custGeom>
                  <a:rect b="b" l="l" r="r" t="t"/>
                  <a:pathLst>
                    <a:path extrusionOk="0" h="3929" w="5303">
                      <a:moveTo>
                        <a:pt x="1006" y="0"/>
                      </a:moveTo>
                      <a:cubicBezTo>
                        <a:pt x="975" y="0"/>
                        <a:pt x="943" y="1"/>
                        <a:pt x="912" y="1"/>
                      </a:cubicBezTo>
                      <a:cubicBezTo>
                        <a:pt x="873" y="2"/>
                        <a:pt x="833" y="3"/>
                        <a:pt x="794" y="6"/>
                      </a:cubicBezTo>
                      <a:lnTo>
                        <a:pt x="736" y="10"/>
                      </a:lnTo>
                      <a:lnTo>
                        <a:pt x="677" y="15"/>
                      </a:lnTo>
                      <a:cubicBezTo>
                        <a:pt x="599" y="23"/>
                        <a:pt x="521" y="33"/>
                        <a:pt x="444" y="49"/>
                      </a:cubicBezTo>
                      <a:cubicBezTo>
                        <a:pt x="367" y="63"/>
                        <a:pt x="290" y="81"/>
                        <a:pt x="215" y="104"/>
                      </a:cubicBezTo>
                      <a:cubicBezTo>
                        <a:pt x="141" y="128"/>
                        <a:pt x="67" y="154"/>
                        <a:pt x="0" y="194"/>
                      </a:cubicBezTo>
                      <a:cubicBezTo>
                        <a:pt x="32" y="192"/>
                        <a:pt x="63" y="191"/>
                        <a:pt x="94" y="191"/>
                      </a:cubicBezTo>
                      <a:cubicBezTo>
                        <a:pt x="138" y="191"/>
                        <a:pt x="183" y="193"/>
                        <a:pt x="227" y="196"/>
                      </a:cubicBezTo>
                      <a:cubicBezTo>
                        <a:pt x="302" y="201"/>
                        <a:pt x="375" y="209"/>
                        <a:pt x="448" y="220"/>
                      </a:cubicBezTo>
                      <a:cubicBezTo>
                        <a:pt x="595" y="240"/>
                        <a:pt x="740" y="270"/>
                        <a:pt x="882" y="303"/>
                      </a:cubicBezTo>
                      <a:cubicBezTo>
                        <a:pt x="1168" y="369"/>
                        <a:pt x="1447" y="456"/>
                        <a:pt x="1723" y="552"/>
                      </a:cubicBezTo>
                      <a:cubicBezTo>
                        <a:pt x="1860" y="600"/>
                        <a:pt x="1997" y="650"/>
                        <a:pt x="2133" y="703"/>
                      </a:cubicBezTo>
                      <a:cubicBezTo>
                        <a:pt x="2270" y="756"/>
                        <a:pt x="2405" y="812"/>
                        <a:pt x="2540" y="868"/>
                      </a:cubicBezTo>
                      <a:lnTo>
                        <a:pt x="2743" y="954"/>
                      </a:lnTo>
                      <a:lnTo>
                        <a:pt x="2944" y="1042"/>
                      </a:lnTo>
                      <a:lnTo>
                        <a:pt x="3038" y="1086"/>
                      </a:lnTo>
                      <a:cubicBezTo>
                        <a:pt x="3069" y="1101"/>
                        <a:pt x="3101" y="1116"/>
                        <a:pt x="3131" y="1132"/>
                      </a:cubicBezTo>
                      <a:cubicBezTo>
                        <a:pt x="3193" y="1163"/>
                        <a:pt x="3254" y="1196"/>
                        <a:pt x="3313" y="1230"/>
                      </a:cubicBezTo>
                      <a:lnTo>
                        <a:pt x="3358" y="1256"/>
                      </a:lnTo>
                      <a:cubicBezTo>
                        <a:pt x="3373" y="1265"/>
                        <a:pt x="3387" y="1274"/>
                        <a:pt x="3402" y="1282"/>
                      </a:cubicBezTo>
                      <a:lnTo>
                        <a:pt x="3446" y="1309"/>
                      </a:lnTo>
                      <a:lnTo>
                        <a:pt x="3489" y="1338"/>
                      </a:lnTo>
                      <a:cubicBezTo>
                        <a:pt x="3547" y="1375"/>
                        <a:pt x="3603" y="1414"/>
                        <a:pt x="3659" y="1454"/>
                      </a:cubicBezTo>
                      <a:cubicBezTo>
                        <a:pt x="3770" y="1536"/>
                        <a:pt x="3876" y="1623"/>
                        <a:pt x="3978" y="1716"/>
                      </a:cubicBezTo>
                      <a:cubicBezTo>
                        <a:pt x="4180" y="1903"/>
                        <a:pt x="4364" y="2114"/>
                        <a:pt x="4527" y="2344"/>
                      </a:cubicBezTo>
                      <a:cubicBezTo>
                        <a:pt x="4609" y="2460"/>
                        <a:pt x="4685" y="2580"/>
                        <a:pt x="4757" y="2705"/>
                      </a:cubicBezTo>
                      <a:cubicBezTo>
                        <a:pt x="4828" y="2830"/>
                        <a:pt x="4895" y="2958"/>
                        <a:pt x="4957" y="3091"/>
                      </a:cubicBezTo>
                      <a:cubicBezTo>
                        <a:pt x="5082" y="3356"/>
                        <a:pt x="5189" y="3635"/>
                        <a:pt x="5276" y="3929"/>
                      </a:cubicBezTo>
                      <a:cubicBezTo>
                        <a:pt x="5290" y="3853"/>
                        <a:pt x="5295" y="3775"/>
                        <a:pt x="5299" y="3698"/>
                      </a:cubicBezTo>
                      <a:cubicBezTo>
                        <a:pt x="5302" y="3621"/>
                        <a:pt x="5302" y="3543"/>
                        <a:pt x="5299" y="3465"/>
                      </a:cubicBezTo>
                      <a:cubicBezTo>
                        <a:pt x="5292" y="3310"/>
                        <a:pt x="5273" y="3154"/>
                        <a:pt x="5244" y="3000"/>
                      </a:cubicBezTo>
                      <a:cubicBezTo>
                        <a:pt x="5187" y="2691"/>
                        <a:pt x="5086" y="2386"/>
                        <a:pt x="4943" y="2099"/>
                      </a:cubicBezTo>
                      <a:cubicBezTo>
                        <a:pt x="4800" y="1811"/>
                        <a:pt x="4613" y="1541"/>
                        <a:pt x="4389" y="1302"/>
                      </a:cubicBezTo>
                      <a:cubicBezTo>
                        <a:pt x="4277" y="1184"/>
                        <a:pt x="4156" y="1073"/>
                        <a:pt x="4027" y="972"/>
                      </a:cubicBezTo>
                      <a:cubicBezTo>
                        <a:pt x="3963" y="921"/>
                        <a:pt x="3896" y="873"/>
                        <a:pt x="3828" y="827"/>
                      </a:cubicBezTo>
                      <a:lnTo>
                        <a:pt x="3778" y="793"/>
                      </a:lnTo>
                      <a:lnTo>
                        <a:pt x="3725" y="760"/>
                      </a:lnTo>
                      <a:cubicBezTo>
                        <a:pt x="3708" y="750"/>
                        <a:pt x="3691" y="738"/>
                        <a:pt x="3673" y="728"/>
                      </a:cubicBezTo>
                      <a:lnTo>
                        <a:pt x="3620" y="697"/>
                      </a:lnTo>
                      <a:cubicBezTo>
                        <a:pt x="3550" y="656"/>
                        <a:pt x="3477" y="619"/>
                        <a:pt x="3404" y="582"/>
                      </a:cubicBezTo>
                      <a:cubicBezTo>
                        <a:pt x="3368" y="565"/>
                        <a:pt x="3331" y="548"/>
                        <a:pt x="3294" y="531"/>
                      </a:cubicBezTo>
                      <a:cubicBezTo>
                        <a:pt x="3256" y="514"/>
                        <a:pt x="3219" y="498"/>
                        <a:pt x="3182" y="483"/>
                      </a:cubicBezTo>
                      <a:cubicBezTo>
                        <a:pt x="3110" y="455"/>
                        <a:pt x="3038" y="426"/>
                        <a:pt x="2966" y="399"/>
                      </a:cubicBezTo>
                      <a:cubicBezTo>
                        <a:pt x="2892" y="373"/>
                        <a:pt x="2821" y="346"/>
                        <a:pt x="2746" y="321"/>
                      </a:cubicBezTo>
                      <a:cubicBezTo>
                        <a:pt x="2673" y="297"/>
                        <a:pt x="2600" y="272"/>
                        <a:pt x="2526" y="250"/>
                      </a:cubicBezTo>
                      <a:lnTo>
                        <a:pt x="2414" y="217"/>
                      </a:lnTo>
                      <a:lnTo>
                        <a:pt x="2301" y="187"/>
                      </a:lnTo>
                      <a:cubicBezTo>
                        <a:pt x="2226" y="166"/>
                        <a:pt x="2150" y="148"/>
                        <a:pt x="2075" y="130"/>
                      </a:cubicBezTo>
                      <a:cubicBezTo>
                        <a:pt x="2037" y="121"/>
                        <a:pt x="1999" y="114"/>
                        <a:pt x="1961" y="105"/>
                      </a:cubicBezTo>
                      <a:cubicBezTo>
                        <a:pt x="1922" y="98"/>
                        <a:pt x="1885" y="90"/>
                        <a:pt x="1846" y="84"/>
                      </a:cubicBezTo>
                      <a:cubicBezTo>
                        <a:pt x="1693" y="54"/>
                        <a:pt x="1537" y="33"/>
                        <a:pt x="1382" y="18"/>
                      </a:cubicBezTo>
                      <a:cubicBezTo>
                        <a:pt x="1257" y="7"/>
                        <a:pt x="1132" y="0"/>
                        <a:pt x="1006"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5"/>
                <p:cNvSpPr/>
                <p:nvPr/>
              </p:nvSpPr>
              <p:spPr>
                <a:xfrm>
                  <a:off x="3933404" y="3008595"/>
                  <a:ext cx="171840" cy="202217"/>
                </a:xfrm>
                <a:custGeom>
                  <a:rect b="b" l="l" r="r" t="t"/>
                  <a:pathLst>
                    <a:path extrusionOk="0" h="2270" w="1929">
                      <a:moveTo>
                        <a:pt x="22" y="0"/>
                      </a:moveTo>
                      <a:cubicBezTo>
                        <a:pt x="15" y="0"/>
                        <a:pt x="8" y="0"/>
                        <a:pt x="1" y="2"/>
                      </a:cubicBezTo>
                      <a:cubicBezTo>
                        <a:pt x="8" y="8"/>
                        <a:pt x="12" y="16"/>
                        <a:pt x="17" y="23"/>
                      </a:cubicBezTo>
                      <a:cubicBezTo>
                        <a:pt x="22" y="30"/>
                        <a:pt x="27" y="37"/>
                        <a:pt x="31" y="44"/>
                      </a:cubicBezTo>
                      <a:lnTo>
                        <a:pt x="60" y="87"/>
                      </a:lnTo>
                      <a:cubicBezTo>
                        <a:pt x="79" y="114"/>
                        <a:pt x="98" y="142"/>
                        <a:pt x="118" y="169"/>
                      </a:cubicBezTo>
                      <a:cubicBezTo>
                        <a:pt x="155" y="224"/>
                        <a:pt x="194" y="276"/>
                        <a:pt x="233" y="327"/>
                      </a:cubicBezTo>
                      <a:cubicBezTo>
                        <a:pt x="311" y="430"/>
                        <a:pt x="391" y="527"/>
                        <a:pt x="472" y="622"/>
                      </a:cubicBezTo>
                      <a:cubicBezTo>
                        <a:pt x="633" y="809"/>
                        <a:pt x="799" y="983"/>
                        <a:pt x="960" y="1153"/>
                      </a:cubicBezTo>
                      <a:cubicBezTo>
                        <a:pt x="1122" y="1325"/>
                        <a:pt x="1281" y="1489"/>
                        <a:pt x="1427" y="1659"/>
                      </a:cubicBezTo>
                      <a:cubicBezTo>
                        <a:pt x="1500" y="1745"/>
                        <a:pt x="1569" y="1832"/>
                        <a:pt x="1632" y="1929"/>
                      </a:cubicBezTo>
                      <a:cubicBezTo>
                        <a:pt x="1662" y="1977"/>
                        <a:pt x="1692" y="2028"/>
                        <a:pt x="1718" y="2084"/>
                      </a:cubicBezTo>
                      <a:cubicBezTo>
                        <a:pt x="1744" y="2140"/>
                        <a:pt x="1766" y="2200"/>
                        <a:pt x="1786" y="2269"/>
                      </a:cubicBezTo>
                      <a:cubicBezTo>
                        <a:pt x="1833" y="2215"/>
                        <a:pt x="1867" y="2150"/>
                        <a:pt x="1889" y="2080"/>
                      </a:cubicBezTo>
                      <a:cubicBezTo>
                        <a:pt x="1913" y="2009"/>
                        <a:pt x="1923" y="1934"/>
                        <a:pt x="1926" y="1860"/>
                      </a:cubicBezTo>
                      <a:cubicBezTo>
                        <a:pt x="1929" y="1786"/>
                        <a:pt x="1922" y="1711"/>
                        <a:pt x="1908" y="1638"/>
                      </a:cubicBezTo>
                      <a:cubicBezTo>
                        <a:pt x="1896" y="1566"/>
                        <a:pt x="1877" y="1495"/>
                        <a:pt x="1853" y="1427"/>
                      </a:cubicBezTo>
                      <a:cubicBezTo>
                        <a:pt x="1804" y="1291"/>
                        <a:pt x="1738" y="1165"/>
                        <a:pt x="1661" y="1050"/>
                      </a:cubicBezTo>
                      <a:cubicBezTo>
                        <a:pt x="1585" y="933"/>
                        <a:pt x="1499" y="827"/>
                        <a:pt x="1406" y="729"/>
                      </a:cubicBezTo>
                      <a:cubicBezTo>
                        <a:pt x="1219" y="534"/>
                        <a:pt x="1007" y="372"/>
                        <a:pt x="773" y="245"/>
                      </a:cubicBezTo>
                      <a:cubicBezTo>
                        <a:pt x="657" y="180"/>
                        <a:pt x="535" y="126"/>
                        <a:pt x="408" y="82"/>
                      </a:cubicBezTo>
                      <a:cubicBezTo>
                        <a:pt x="344" y="60"/>
                        <a:pt x="278" y="41"/>
                        <a:pt x="211" y="26"/>
                      </a:cubicBezTo>
                      <a:cubicBezTo>
                        <a:pt x="178" y="18"/>
                        <a:pt x="143" y="12"/>
                        <a:pt x="108" y="7"/>
                      </a:cubicBezTo>
                      <a:cubicBezTo>
                        <a:pt x="91" y="5"/>
                        <a:pt x="73" y="3"/>
                        <a:pt x="56" y="2"/>
                      </a:cubicBezTo>
                      <a:cubicBezTo>
                        <a:pt x="45" y="1"/>
                        <a:pt x="34" y="0"/>
                        <a:pt x="22" y="0"/>
                      </a:cubicBezTo>
                      <a:close/>
                    </a:path>
                  </a:pathLst>
                </a:custGeom>
                <a:solidFill>
                  <a:srgbClr val="FCFC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5"/>
                <p:cNvSpPr/>
                <p:nvPr/>
              </p:nvSpPr>
              <p:spPr>
                <a:xfrm>
                  <a:off x="2380330" y="3727404"/>
                  <a:ext cx="1417570" cy="494675"/>
                </a:xfrm>
                <a:custGeom>
                  <a:rect b="b" l="l" r="r" t="t"/>
                  <a:pathLst>
                    <a:path extrusionOk="0" fill="none" h="5553" w="15913">
                      <a:moveTo>
                        <a:pt x="1" y="5553"/>
                      </a:moveTo>
                      <a:lnTo>
                        <a:pt x="10485" y="5553"/>
                      </a:lnTo>
                      <a:lnTo>
                        <a:pt x="15913" y="1"/>
                      </a:lnTo>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5"/>
                <p:cNvSpPr/>
                <p:nvPr/>
              </p:nvSpPr>
              <p:spPr>
                <a:xfrm>
                  <a:off x="2395029" y="1498375"/>
                  <a:ext cx="1390489" cy="494675"/>
                </a:xfrm>
                <a:custGeom>
                  <a:rect b="b" l="l" r="r" t="t"/>
                  <a:pathLst>
                    <a:path extrusionOk="0" fill="none" h="5553" w="15609">
                      <a:moveTo>
                        <a:pt x="1" y="0"/>
                      </a:moveTo>
                      <a:lnTo>
                        <a:pt x="9878" y="0"/>
                      </a:lnTo>
                      <a:lnTo>
                        <a:pt x="15608" y="5553"/>
                      </a:lnTo>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5"/>
                <p:cNvSpPr/>
                <p:nvPr/>
              </p:nvSpPr>
              <p:spPr>
                <a:xfrm>
                  <a:off x="2390360" y="3202792"/>
                  <a:ext cx="1399842" cy="4543"/>
                </a:xfrm>
                <a:custGeom>
                  <a:rect b="b" l="l" r="r" t="t"/>
                  <a:pathLst>
                    <a:path extrusionOk="0" fill="none" h="51" w="15714">
                      <a:moveTo>
                        <a:pt x="1" y="1"/>
                      </a:moveTo>
                      <a:lnTo>
                        <a:pt x="15714" y="50"/>
                      </a:lnTo>
                      <a:close/>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35"/>
              <p:cNvSpPr/>
              <p:nvPr/>
            </p:nvSpPr>
            <p:spPr>
              <a:xfrm>
                <a:off x="5330405" y="3727404"/>
                <a:ext cx="1417570" cy="494675"/>
              </a:xfrm>
              <a:custGeom>
                <a:rect b="b" l="l" r="r" t="t"/>
                <a:pathLst>
                  <a:path extrusionOk="0" fill="none" h="5553" w="15913">
                    <a:moveTo>
                      <a:pt x="15913" y="5553"/>
                    </a:moveTo>
                    <a:lnTo>
                      <a:pt x="5428" y="5553"/>
                    </a:lnTo>
                    <a:lnTo>
                      <a:pt x="1" y="1"/>
                    </a:lnTo>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35"/>
            <p:cNvSpPr/>
            <p:nvPr/>
          </p:nvSpPr>
          <p:spPr>
            <a:xfrm>
              <a:off x="3652135" y="8568275"/>
              <a:ext cx="1399842" cy="4543"/>
            </a:xfrm>
            <a:custGeom>
              <a:rect b="b" l="l" r="r" t="t"/>
              <a:pathLst>
                <a:path extrusionOk="0" fill="none" h="51" w="15714">
                  <a:moveTo>
                    <a:pt x="1" y="1"/>
                  </a:moveTo>
                  <a:lnTo>
                    <a:pt x="15714" y="50"/>
                  </a:lnTo>
                  <a:close/>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5"/>
            <p:cNvSpPr/>
            <p:nvPr/>
          </p:nvSpPr>
          <p:spPr>
            <a:xfrm>
              <a:off x="6658960" y="9278250"/>
              <a:ext cx="1399842" cy="4543"/>
            </a:xfrm>
            <a:custGeom>
              <a:rect b="b" l="l" r="r" t="t"/>
              <a:pathLst>
                <a:path extrusionOk="0" fill="none" h="51" w="15714">
                  <a:moveTo>
                    <a:pt x="1" y="1"/>
                  </a:moveTo>
                  <a:lnTo>
                    <a:pt x="15714" y="50"/>
                  </a:lnTo>
                  <a:close/>
                </a:path>
              </a:pathLst>
            </a:custGeom>
            <a:noFill/>
            <a:ln cap="flat" cmpd="sng" w="19050">
              <a:solidFill>
                <a:schemeClr val="accent1"/>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35"/>
          <p:cNvSpPr txBox="1"/>
          <p:nvPr/>
        </p:nvSpPr>
        <p:spPr>
          <a:xfrm>
            <a:off x="321350" y="6474900"/>
            <a:ext cx="15705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CBC, LFT, RFT, CK </a:t>
            </a:r>
            <a:r>
              <a:rPr lang="ar" sz="1200">
                <a:solidFill>
                  <a:srgbClr val="6AA84F"/>
                </a:solidFill>
                <a:latin typeface="Mada"/>
                <a:ea typeface="Mada"/>
                <a:cs typeface="Mada"/>
                <a:sym typeface="Mada"/>
              </a:rPr>
              <a:t>(To exclude myopathies)</a:t>
            </a:r>
            <a:r>
              <a:rPr b="1" lang="ar" sz="1200">
                <a:solidFill>
                  <a:schemeClr val="dk1"/>
                </a:solidFill>
                <a:latin typeface="Mada"/>
                <a:ea typeface="Mada"/>
                <a:cs typeface="Mada"/>
                <a:sym typeface="Mada"/>
              </a:rPr>
              <a:t>, TSH, ESR, ANA.</a:t>
            </a:r>
            <a:endParaRPr b="1" sz="1200">
              <a:latin typeface="Mada"/>
              <a:ea typeface="Mada"/>
              <a:cs typeface="Mada"/>
              <a:sym typeface="Mada"/>
            </a:endParaRPr>
          </a:p>
        </p:txBody>
      </p:sp>
      <p:sp>
        <p:nvSpPr>
          <p:cNvPr id="387" name="Google Shape;387;p35"/>
          <p:cNvSpPr txBox="1"/>
          <p:nvPr/>
        </p:nvSpPr>
        <p:spPr>
          <a:xfrm>
            <a:off x="330050" y="8847350"/>
            <a:ext cx="16443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 Edrophonium Chloride (Tensilon) Test.</a:t>
            </a:r>
            <a:endParaRPr b="1" sz="1200">
              <a:solidFill>
                <a:schemeClr val="dk1"/>
              </a:solidFill>
              <a:latin typeface="Mada"/>
              <a:ea typeface="Mada"/>
              <a:cs typeface="Mada"/>
              <a:sym typeface="Mada"/>
            </a:endParaRPr>
          </a:p>
        </p:txBody>
      </p:sp>
      <p:sp>
        <p:nvSpPr>
          <p:cNvPr id="388" name="Google Shape;388;p35"/>
          <p:cNvSpPr txBox="1"/>
          <p:nvPr/>
        </p:nvSpPr>
        <p:spPr>
          <a:xfrm>
            <a:off x="247500" y="7316125"/>
            <a:ext cx="16443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 Ocular Cooling /“ice-pack” test.</a:t>
            </a:r>
            <a:endParaRPr b="1" sz="1200">
              <a:solidFill>
                <a:schemeClr val="dk1"/>
              </a:solidFill>
              <a:latin typeface="Mada"/>
              <a:ea typeface="Mada"/>
              <a:cs typeface="Mada"/>
              <a:sym typeface="Mada"/>
            </a:endParaRPr>
          </a:p>
        </p:txBody>
      </p:sp>
      <p:sp>
        <p:nvSpPr>
          <p:cNvPr id="389" name="Google Shape;389;p35"/>
          <p:cNvSpPr txBox="1"/>
          <p:nvPr/>
        </p:nvSpPr>
        <p:spPr>
          <a:xfrm>
            <a:off x="321350" y="8003825"/>
            <a:ext cx="15705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 </a:t>
            </a:r>
            <a:r>
              <a:rPr b="1" lang="ar" sz="1200">
                <a:solidFill>
                  <a:schemeClr val="accent6"/>
                </a:solidFill>
                <a:latin typeface="Mada"/>
                <a:ea typeface="Mada"/>
                <a:cs typeface="Mada"/>
                <a:sym typeface="Mada"/>
              </a:rPr>
              <a:t>Acetylcholine Receptor (AChR) Antibodies.</a:t>
            </a:r>
            <a:endParaRPr b="1" sz="1200">
              <a:solidFill>
                <a:schemeClr val="accent6"/>
              </a:solidFill>
              <a:latin typeface="Mada"/>
              <a:ea typeface="Mada"/>
              <a:cs typeface="Mada"/>
              <a:sym typeface="Mada"/>
            </a:endParaRPr>
          </a:p>
          <a:p>
            <a:pPr indent="0" lvl="0" marL="0" rtl="0" algn="ctr">
              <a:spcBef>
                <a:spcPts val="0"/>
              </a:spcBef>
              <a:spcAft>
                <a:spcPts val="0"/>
              </a:spcAft>
              <a:buNone/>
            </a:pPr>
            <a:r>
              <a:rPr b="1" lang="ar" sz="1200">
                <a:solidFill>
                  <a:schemeClr val="accent6"/>
                </a:solidFill>
                <a:latin typeface="Mada"/>
                <a:ea typeface="Mada"/>
                <a:cs typeface="Mada"/>
                <a:sym typeface="Mada"/>
              </a:rPr>
              <a:t>(Best initial)</a:t>
            </a:r>
            <a:endParaRPr b="1" sz="1200">
              <a:solidFill>
                <a:schemeClr val="accent6"/>
              </a:solidFill>
              <a:latin typeface="Mada"/>
              <a:ea typeface="Mada"/>
              <a:cs typeface="Mada"/>
              <a:sym typeface="Mada"/>
            </a:endParaRPr>
          </a:p>
        </p:txBody>
      </p:sp>
      <p:sp>
        <p:nvSpPr>
          <p:cNvPr id="390" name="Google Shape;390;p35"/>
          <p:cNvSpPr txBox="1"/>
          <p:nvPr/>
        </p:nvSpPr>
        <p:spPr>
          <a:xfrm>
            <a:off x="5585625" y="7943275"/>
            <a:ext cx="1828500" cy="36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CC0000"/>
                </a:solidFill>
                <a:latin typeface="Mada"/>
                <a:ea typeface="Mada"/>
                <a:cs typeface="Mada"/>
                <a:sym typeface="Mada"/>
              </a:rPr>
              <a:t>SFEMG.</a:t>
            </a:r>
            <a:endParaRPr b="1" sz="1200">
              <a:solidFill>
                <a:srgbClr val="CC0000"/>
              </a:solidFill>
              <a:latin typeface="Mada"/>
              <a:ea typeface="Mada"/>
              <a:cs typeface="Mada"/>
              <a:sym typeface="Mada"/>
            </a:endParaRPr>
          </a:p>
          <a:p>
            <a:pPr indent="0" lvl="0" marL="0" rtl="0" algn="ctr">
              <a:spcBef>
                <a:spcPts val="0"/>
              </a:spcBef>
              <a:spcAft>
                <a:spcPts val="0"/>
              </a:spcAft>
              <a:buNone/>
            </a:pPr>
            <a:r>
              <a:rPr b="1" lang="ar" sz="1200">
                <a:solidFill>
                  <a:srgbClr val="CC0000"/>
                </a:solidFill>
                <a:latin typeface="Mada"/>
                <a:ea typeface="Mada"/>
                <a:cs typeface="Mada"/>
                <a:sym typeface="Mada"/>
              </a:rPr>
              <a:t>(</a:t>
            </a:r>
            <a:r>
              <a:rPr b="1" lang="ar" sz="1200">
                <a:solidFill>
                  <a:srgbClr val="CC0000"/>
                </a:solidFill>
                <a:latin typeface="Mada"/>
                <a:ea typeface="Mada"/>
                <a:cs typeface="Mada"/>
                <a:sym typeface="Mada"/>
              </a:rPr>
              <a:t>MOST SENSITIVE TEST</a:t>
            </a:r>
            <a:r>
              <a:rPr b="1" lang="ar" sz="1200">
                <a:solidFill>
                  <a:srgbClr val="CC0000"/>
                </a:solidFill>
                <a:latin typeface="Mada"/>
                <a:ea typeface="Mada"/>
                <a:cs typeface="Mada"/>
                <a:sym typeface="Mada"/>
              </a:rPr>
              <a:t>)</a:t>
            </a:r>
            <a:endParaRPr b="1" sz="1200">
              <a:solidFill>
                <a:srgbClr val="CC0000"/>
              </a:solidFill>
              <a:latin typeface="Mada"/>
              <a:ea typeface="Mada"/>
              <a:cs typeface="Mada"/>
              <a:sym typeface="Mada"/>
            </a:endParaRPr>
          </a:p>
        </p:txBody>
      </p:sp>
      <p:sp>
        <p:nvSpPr>
          <p:cNvPr id="391" name="Google Shape;391;p35"/>
          <p:cNvSpPr txBox="1"/>
          <p:nvPr/>
        </p:nvSpPr>
        <p:spPr>
          <a:xfrm>
            <a:off x="5668175" y="7251225"/>
            <a:ext cx="16443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Repetitive nerve stimulation (RNS).</a:t>
            </a:r>
            <a:endParaRPr b="1" sz="1200">
              <a:solidFill>
                <a:schemeClr val="dk1"/>
              </a:solidFill>
              <a:latin typeface="Mada"/>
              <a:ea typeface="Mada"/>
              <a:cs typeface="Mada"/>
              <a:sym typeface="Mada"/>
            </a:endParaRPr>
          </a:p>
        </p:txBody>
      </p:sp>
      <p:sp>
        <p:nvSpPr>
          <p:cNvPr id="392" name="Google Shape;392;p35"/>
          <p:cNvSpPr txBox="1"/>
          <p:nvPr/>
        </p:nvSpPr>
        <p:spPr>
          <a:xfrm>
            <a:off x="5668125" y="6430750"/>
            <a:ext cx="15705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 Anti-MUSK Antibodies.</a:t>
            </a:r>
            <a:endParaRPr b="1" sz="1200">
              <a:solidFill>
                <a:schemeClr val="dk1"/>
              </a:solidFill>
              <a:latin typeface="Mada"/>
              <a:ea typeface="Mada"/>
              <a:cs typeface="Mada"/>
              <a:sym typeface="Mada"/>
            </a:endParaRPr>
          </a:p>
        </p:txBody>
      </p:sp>
      <p:sp>
        <p:nvSpPr>
          <p:cNvPr id="393" name="Google Shape;393;p35"/>
          <p:cNvSpPr txBox="1"/>
          <p:nvPr/>
        </p:nvSpPr>
        <p:spPr>
          <a:xfrm>
            <a:off x="5585625" y="8847350"/>
            <a:ext cx="1644300" cy="36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CT chest</a:t>
            </a:r>
            <a:endParaRPr b="1"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(To exclude thymoma)</a:t>
            </a:r>
            <a:endParaRPr sz="1200">
              <a:solidFill>
                <a:srgbClr val="6AA84F"/>
              </a:solidFill>
              <a:latin typeface="Mada"/>
              <a:ea typeface="Mada"/>
              <a:cs typeface="Mada"/>
              <a:sym typeface="Mada"/>
            </a:endParaRPr>
          </a:p>
        </p:txBody>
      </p:sp>
      <p:sp>
        <p:nvSpPr>
          <p:cNvPr id="394" name="Google Shape;394;p35"/>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sp>
        <p:nvSpPr>
          <p:cNvPr id="395" name="Google Shape;395;p35"/>
          <p:cNvSpPr txBox="1"/>
          <p:nvPr/>
        </p:nvSpPr>
        <p:spPr>
          <a:xfrm>
            <a:off x="7325" y="9797325"/>
            <a:ext cx="756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solidFill>
                  <a:srgbClr val="6AA84F"/>
                </a:solidFill>
                <a:latin typeface="Mada"/>
                <a:ea typeface="Mada"/>
                <a:cs typeface="Mada"/>
                <a:sym typeface="Mada"/>
              </a:rPr>
              <a:t>1- </a:t>
            </a:r>
            <a:r>
              <a:rPr lang="ar" sz="1100">
                <a:solidFill>
                  <a:srgbClr val="6AA84F"/>
                </a:solidFill>
                <a:latin typeface="Mada"/>
                <a:ea typeface="Mada"/>
                <a:cs typeface="Mada"/>
                <a:sym typeface="Mada"/>
              </a:rPr>
              <a:t>Fatigability isn’t a feature of muscle diseases </a:t>
            </a:r>
            <a:endParaRPr sz="11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cxnSp>
        <p:nvCxnSpPr>
          <p:cNvPr id="400" name="Google Shape;400;p36"/>
          <p:cNvCxnSpPr>
            <a:stCxn id="401" idx="0"/>
          </p:cNvCxnSpPr>
          <p:nvPr/>
        </p:nvCxnSpPr>
        <p:spPr>
          <a:xfrm>
            <a:off x="587650" y="961713"/>
            <a:ext cx="0" cy="7471800"/>
          </a:xfrm>
          <a:prstGeom prst="straightConnector1">
            <a:avLst/>
          </a:prstGeom>
          <a:noFill/>
          <a:ln cap="flat" cmpd="sng" w="57150">
            <a:solidFill>
              <a:srgbClr val="B7B7B7"/>
            </a:solidFill>
            <a:prstDash val="dash"/>
            <a:round/>
            <a:headEnd len="med" w="med" type="none"/>
            <a:tailEnd len="med" w="med" type="none"/>
          </a:ln>
        </p:spPr>
      </p:cxnSp>
      <p:sp>
        <p:nvSpPr>
          <p:cNvPr id="402" name="Google Shape;402;p36"/>
          <p:cNvSpPr/>
          <p:nvPr/>
        </p:nvSpPr>
        <p:spPr>
          <a:xfrm>
            <a:off x="218730" y="3125413"/>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3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04" name="Google Shape;404;p36"/>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05" name="Google Shape;405;p3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pic>
        <p:nvPicPr>
          <p:cNvPr id="406" name="Google Shape;406;p36"/>
          <p:cNvPicPr preferRelativeResize="0"/>
          <p:nvPr/>
        </p:nvPicPr>
        <p:blipFill>
          <a:blip r:embed="rId3">
            <a:alphaModFix/>
          </a:blip>
          <a:stretch>
            <a:fillRect/>
          </a:stretch>
        </p:blipFill>
        <p:spPr>
          <a:xfrm>
            <a:off x="5233983" y="1141375"/>
            <a:ext cx="1754998" cy="696000"/>
          </a:xfrm>
          <a:prstGeom prst="rect">
            <a:avLst/>
          </a:prstGeom>
          <a:noFill/>
          <a:ln>
            <a:noFill/>
          </a:ln>
        </p:spPr>
      </p:pic>
      <p:sp>
        <p:nvSpPr>
          <p:cNvPr id="407" name="Google Shape;407;p36"/>
          <p:cNvSpPr/>
          <p:nvPr/>
        </p:nvSpPr>
        <p:spPr>
          <a:xfrm>
            <a:off x="889075" y="986675"/>
            <a:ext cx="6037800" cy="227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latin typeface="Mada"/>
                <a:ea typeface="Mada"/>
                <a:cs typeface="Mada"/>
                <a:sym typeface="Mada"/>
              </a:rPr>
              <a:t>Ocular Cooling/“ice-pack” Test</a:t>
            </a:r>
            <a:endParaRPr b="1">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A bag (or surgical glove) is filled with ice and placed on the </a:t>
            </a:r>
            <a:endParaRPr sz="1200">
              <a:latin typeface="Mada"/>
              <a:ea typeface="Mada"/>
              <a:cs typeface="Mada"/>
              <a:sym typeface="Mada"/>
            </a:endParaRPr>
          </a:p>
          <a:p>
            <a:pPr indent="0" lvl="0" marL="457200" rtl="0" algn="l">
              <a:lnSpc>
                <a:spcPct val="100000"/>
              </a:lnSpc>
              <a:spcBef>
                <a:spcPts val="0"/>
              </a:spcBef>
              <a:spcAft>
                <a:spcPts val="0"/>
              </a:spcAft>
              <a:buNone/>
            </a:pPr>
            <a:r>
              <a:rPr lang="ar" sz="1200">
                <a:latin typeface="Mada"/>
                <a:ea typeface="Mada"/>
                <a:cs typeface="Mada"/>
                <a:sym typeface="Mada"/>
              </a:rPr>
              <a:t>closed lid </a:t>
            </a:r>
            <a:r>
              <a:rPr lang="ar" sz="1200">
                <a:solidFill>
                  <a:srgbClr val="6AA84F"/>
                </a:solidFill>
                <a:latin typeface="Mada"/>
                <a:ea typeface="Mada"/>
                <a:cs typeface="Mada"/>
                <a:sym typeface="Mada"/>
              </a:rPr>
              <a:t>that has ptosis </a:t>
            </a:r>
            <a:r>
              <a:rPr lang="ar" sz="1200">
                <a:solidFill>
                  <a:srgbClr val="A64D79"/>
                </a:solidFill>
                <a:latin typeface="Mada"/>
                <a:ea typeface="Mada"/>
                <a:cs typeface="Mada"/>
                <a:sym typeface="Mada"/>
              </a:rPr>
              <a:t> </a:t>
            </a:r>
            <a:r>
              <a:rPr lang="ar" sz="1200">
                <a:solidFill>
                  <a:schemeClr val="dk1"/>
                </a:solidFill>
                <a:latin typeface="Mada"/>
                <a:ea typeface="Mada"/>
                <a:cs typeface="Mada"/>
                <a:sym typeface="Mada"/>
              </a:rPr>
              <a:t>for 2 minutes. The ice is then </a:t>
            </a:r>
            <a:endParaRPr sz="1200">
              <a:solidFill>
                <a:schemeClr val="dk1"/>
              </a:solidFill>
              <a:latin typeface="Mada"/>
              <a:ea typeface="Mada"/>
              <a:cs typeface="Mada"/>
              <a:sym typeface="Mada"/>
            </a:endParaRPr>
          </a:p>
          <a:p>
            <a:pPr indent="0" lvl="0" marL="457200" rtl="0" algn="l">
              <a:lnSpc>
                <a:spcPct val="100000"/>
              </a:lnSpc>
              <a:spcBef>
                <a:spcPts val="0"/>
              </a:spcBef>
              <a:spcAft>
                <a:spcPts val="0"/>
              </a:spcAft>
              <a:buNone/>
            </a:pPr>
            <a:r>
              <a:rPr lang="ar" sz="1200">
                <a:solidFill>
                  <a:schemeClr val="dk1"/>
                </a:solidFill>
                <a:latin typeface="Mada"/>
                <a:ea typeface="Mada"/>
                <a:cs typeface="Mada"/>
                <a:sym typeface="Mada"/>
              </a:rPr>
              <a:t>removed and the extent of ptosis is </a:t>
            </a:r>
            <a:r>
              <a:rPr lang="ar" sz="1200">
                <a:solidFill>
                  <a:schemeClr val="dk1"/>
                </a:solidFill>
                <a:latin typeface="Mada"/>
                <a:ea typeface="Mada"/>
                <a:cs typeface="Mada"/>
                <a:sym typeface="Mada"/>
              </a:rPr>
              <a:t>immediately assessed.</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0" lvl="0" marL="457200" rtl="0" algn="l">
              <a:lnSpc>
                <a:spcPct val="100000"/>
              </a:lnSpc>
              <a:spcBef>
                <a:spcPts val="0"/>
              </a:spcBef>
              <a:spcAft>
                <a:spcPts val="0"/>
              </a:spcAft>
              <a:buNone/>
            </a:pPr>
            <a:r>
              <a:rPr lang="ar" sz="1200">
                <a:solidFill>
                  <a:srgbClr val="6AA84F"/>
                </a:solidFill>
                <a:latin typeface="Mada"/>
                <a:ea typeface="Mada"/>
                <a:cs typeface="Mada"/>
                <a:sym typeface="Mada"/>
              </a:rPr>
              <a:t>prolongation of the opening of Na+ channels that are responsible for the binding of ACh with AChR → transient ptosis improvement </a:t>
            </a:r>
            <a:endParaRPr sz="1200">
              <a:solidFill>
                <a:srgbClr val="6AA84F"/>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meta-analysis showed this test to have high sensitivity (appears to be about 80%) and specificity in MG ,suggesting that it may be useful in patients with lid ptosis, particularly if the edrophonium test is negative or contraindicated.</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can be used in patients with ptosis.</a:t>
            </a:r>
            <a:endParaRPr sz="1200">
              <a:solidFill>
                <a:srgbClr val="A64D79"/>
              </a:solidFill>
              <a:latin typeface="Mada"/>
              <a:ea typeface="Mada"/>
              <a:cs typeface="Mada"/>
              <a:sym typeface="Mada"/>
            </a:endParaRPr>
          </a:p>
        </p:txBody>
      </p:sp>
      <p:sp>
        <p:nvSpPr>
          <p:cNvPr id="408" name="Google Shape;408;p36"/>
          <p:cNvSpPr/>
          <p:nvPr/>
        </p:nvSpPr>
        <p:spPr>
          <a:xfrm>
            <a:off x="239643" y="915388"/>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6"/>
          <p:cNvSpPr/>
          <p:nvPr/>
        </p:nvSpPr>
        <p:spPr>
          <a:xfrm>
            <a:off x="868175" y="3278650"/>
            <a:ext cx="6473100" cy="3092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solidFill>
                  <a:schemeClr val="dk1"/>
                </a:solidFill>
                <a:latin typeface="Mada"/>
                <a:ea typeface="Mada"/>
                <a:cs typeface="Mada"/>
                <a:sym typeface="Mada"/>
              </a:rPr>
              <a:t>Edrophonium Chloride (Tensilon) Test</a:t>
            </a:r>
            <a:endParaRPr b="1">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Rarely used now  because it </a:t>
            </a:r>
            <a:r>
              <a:rPr lang="ar" sz="1200">
                <a:solidFill>
                  <a:srgbClr val="CC0000"/>
                </a:solidFill>
                <a:latin typeface="Mada"/>
                <a:ea typeface="Mada"/>
                <a:cs typeface="Mada"/>
                <a:sym typeface="Mada"/>
              </a:rPr>
              <a:t>causes bradycardia.</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test is most reliable when the patient has ptosis or diplopia,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and is positive in more than 90% of patients with MG.</a:t>
            </a:r>
            <a:endParaRPr sz="1200">
              <a:solidFill>
                <a:schemeClr val="dk1"/>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ar" sz="1200">
                <a:solidFill>
                  <a:schemeClr val="dk1"/>
                </a:solidFill>
                <a:latin typeface="Mada"/>
                <a:ea typeface="Mada"/>
                <a:cs typeface="Mada"/>
                <a:sym typeface="Mada"/>
              </a:rPr>
              <a:t>Is an </a:t>
            </a:r>
            <a:r>
              <a:rPr b="1" lang="ar" sz="1200">
                <a:solidFill>
                  <a:schemeClr val="dk1"/>
                </a:solidFill>
                <a:latin typeface="Mada"/>
                <a:ea typeface="Mada"/>
                <a:cs typeface="Mada"/>
                <a:sym typeface="Mada"/>
              </a:rPr>
              <a:t>acetylcholinesterase inhibitor</a:t>
            </a:r>
            <a:r>
              <a:rPr lang="ar" sz="1200">
                <a:solidFill>
                  <a:srgbClr val="A64D79"/>
                </a:solidFill>
                <a:latin typeface="Mada"/>
                <a:ea typeface="Mada"/>
                <a:cs typeface="Mada"/>
                <a:sym typeface="Mada"/>
              </a:rPr>
              <a:t> </a:t>
            </a:r>
            <a:r>
              <a:rPr lang="ar" sz="1200">
                <a:solidFill>
                  <a:srgbClr val="6AA84F"/>
                </a:solidFill>
                <a:latin typeface="Mada"/>
                <a:ea typeface="Mada"/>
                <a:cs typeface="Mada"/>
                <a:sym typeface="Mada"/>
              </a:rPr>
              <a:t>injection </a:t>
            </a:r>
            <a:r>
              <a:rPr lang="ar" sz="1200">
                <a:solidFill>
                  <a:schemeClr val="dk1"/>
                </a:solidFill>
                <a:latin typeface="Mada"/>
                <a:ea typeface="Mada"/>
                <a:cs typeface="Mada"/>
                <a:sym typeface="Mada"/>
              </a:rPr>
              <a:t>with rapid onset</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 (30 to 45 seconds) and short duration of action (5 to 10 minutes).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Inhibits the action of acetylcholinesterase, thus allowing ACh to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diffuse more widely throughout the synaptic cleft and to have a</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 more prolonged interaction with AChR on the postsynaptic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muscle membrane.</a:t>
            </a:r>
            <a:endParaRPr sz="1200">
              <a:solidFill>
                <a:schemeClr val="dk1"/>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 Used in patients with obvious ptosis or ophthalmoparesis,</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 in whom improvement after infusion of the drug can easily be observed </a:t>
            </a:r>
            <a:endParaRPr sz="1200">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highlight>
                  <a:schemeClr val="lt1"/>
                </a:highlight>
                <a:latin typeface="Mada"/>
                <a:ea typeface="Mada"/>
                <a:cs typeface="Mada"/>
                <a:sym typeface="Mada"/>
              </a:rPr>
              <a:t>Cover with intravenous </a:t>
            </a:r>
            <a:r>
              <a:rPr b="1" lang="ar" sz="1200">
                <a:solidFill>
                  <a:srgbClr val="1C4588"/>
                </a:solidFill>
                <a:highlight>
                  <a:schemeClr val="lt1"/>
                </a:highlight>
                <a:latin typeface="Mada"/>
                <a:ea typeface="Mada"/>
                <a:cs typeface="Mada"/>
                <a:sym typeface="Mada"/>
              </a:rPr>
              <a:t>atropine</a:t>
            </a:r>
            <a:r>
              <a:rPr lang="ar" sz="1200">
                <a:solidFill>
                  <a:srgbClr val="1C4588"/>
                </a:solidFill>
                <a:highlight>
                  <a:schemeClr val="lt1"/>
                </a:highlight>
                <a:latin typeface="Mada"/>
                <a:ea typeface="Mada"/>
                <a:cs typeface="Mada"/>
                <a:sym typeface="Mada"/>
              </a:rPr>
              <a:t> is necessary to </a:t>
            </a:r>
            <a:r>
              <a:rPr b="1" lang="ar" sz="1200">
                <a:solidFill>
                  <a:srgbClr val="1C4588"/>
                </a:solidFill>
                <a:highlight>
                  <a:schemeClr val="lt1"/>
                </a:highlight>
                <a:latin typeface="Mada"/>
                <a:ea typeface="Mada"/>
                <a:cs typeface="Mada"/>
                <a:sym typeface="Mada"/>
              </a:rPr>
              <a:t>avoid </a:t>
            </a:r>
            <a:r>
              <a:rPr b="1" lang="ar" sz="1200">
                <a:solidFill>
                  <a:srgbClr val="1C4588"/>
                </a:solidFill>
                <a:highlight>
                  <a:schemeClr val="lt1"/>
                </a:highlight>
                <a:latin typeface="Mada"/>
                <a:ea typeface="Mada"/>
                <a:cs typeface="Mada"/>
                <a:sym typeface="Mada"/>
              </a:rPr>
              <a:t>bradycardia</a:t>
            </a:r>
            <a:endParaRPr b="1"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When the </a:t>
            </a:r>
            <a:r>
              <a:rPr b="1" lang="ar" sz="1200">
                <a:solidFill>
                  <a:srgbClr val="1C4588"/>
                </a:solidFill>
                <a:latin typeface="Mada"/>
                <a:ea typeface="Mada"/>
                <a:cs typeface="Mada"/>
                <a:sym typeface="Mada"/>
              </a:rPr>
              <a:t>test is positive</a:t>
            </a:r>
            <a:r>
              <a:rPr lang="ar" sz="1200">
                <a:solidFill>
                  <a:srgbClr val="1C4588"/>
                </a:solidFill>
                <a:latin typeface="Mada"/>
                <a:ea typeface="Mada"/>
                <a:cs typeface="Mada"/>
                <a:sym typeface="Mada"/>
              </a:rPr>
              <a:t>, there is substantial </a:t>
            </a:r>
            <a:r>
              <a:rPr b="1" lang="ar" sz="1200">
                <a:solidFill>
                  <a:srgbClr val="1C4588"/>
                </a:solidFill>
                <a:latin typeface="Mada"/>
                <a:ea typeface="Mada"/>
                <a:cs typeface="Mada"/>
                <a:sym typeface="Mada"/>
              </a:rPr>
              <a:t>improvement</a:t>
            </a:r>
            <a:r>
              <a:rPr lang="ar" sz="1200">
                <a:solidFill>
                  <a:srgbClr val="1C4588"/>
                </a:solidFill>
                <a:latin typeface="Mada"/>
                <a:ea typeface="Mada"/>
                <a:cs typeface="Mada"/>
                <a:sym typeface="Mada"/>
              </a:rPr>
              <a:t> in weakness within seconds and this lasts </a:t>
            </a:r>
            <a:r>
              <a:rPr b="1" lang="ar" sz="1200">
                <a:solidFill>
                  <a:srgbClr val="1C4588"/>
                </a:solidFill>
                <a:latin typeface="Mada"/>
                <a:ea typeface="Mada"/>
                <a:cs typeface="Mada"/>
                <a:sym typeface="Mada"/>
              </a:rPr>
              <a:t>for up to 5 minutes.</a:t>
            </a:r>
            <a:endParaRPr b="1" sz="1200">
              <a:solidFill>
                <a:srgbClr val="A64D79"/>
              </a:solidFill>
              <a:latin typeface="Mada"/>
              <a:ea typeface="Mada"/>
              <a:cs typeface="Mada"/>
              <a:sym typeface="Mada"/>
            </a:endParaRPr>
          </a:p>
        </p:txBody>
      </p:sp>
      <p:sp>
        <p:nvSpPr>
          <p:cNvPr id="410" name="Google Shape;410;p36"/>
          <p:cNvSpPr txBox="1"/>
          <p:nvPr/>
        </p:nvSpPr>
        <p:spPr>
          <a:xfrm>
            <a:off x="1347650" y="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Myasthenia gravis</a:t>
            </a:r>
            <a:endParaRPr b="1" sz="2600">
              <a:latin typeface="Mada"/>
              <a:ea typeface="Mada"/>
              <a:cs typeface="Mada"/>
              <a:sym typeface="Mada"/>
            </a:endParaRPr>
          </a:p>
        </p:txBody>
      </p:sp>
      <p:pic>
        <p:nvPicPr>
          <p:cNvPr id="401" name="Google Shape;401;p36"/>
          <p:cNvPicPr preferRelativeResize="0"/>
          <p:nvPr/>
        </p:nvPicPr>
        <p:blipFill>
          <a:blip r:embed="rId4">
            <a:alphaModFix/>
          </a:blip>
          <a:stretch>
            <a:fillRect/>
          </a:stretch>
        </p:blipFill>
        <p:spPr>
          <a:xfrm>
            <a:off x="285962" y="961713"/>
            <a:ext cx="603375" cy="603375"/>
          </a:xfrm>
          <a:prstGeom prst="rect">
            <a:avLst/>
          </a:prstGeom>
          <a:noFill/>
          <a:ln>
            <a:noFill/>
          </a:ln>
        </p:spPr>
      </p:pic>
      <p:pic>
        <p:nvPicPr>
          <p:cNvPr id="411" name="Google Shape;411;p36"/>
          <p:cNvPicPr preferRelativeResize="0"/>
          <p:nvPr/>
        </p:nvPicPr>
        <p:blipFill>
          <a:blip r:embed="rId5">
            <a:alphaModFix/>
          </a:blip>
          <a:stretch>
            <a:fillRect/>
          </a:stretch>
        </p:blipFill>
        <p:spPr>
          <a:xfrm>
            <a:off x="329601" y="3195414"/>
            <a:ext cx="453600" cy="531811"/>
          </a:xfrm>
          <a:prstGeom prst="rect">
            <a:avLst/>
          </a:prstGeom>
          <a:noFill/>
          <a:ln>
            <a:noFill/>
          </a:ln>
        </p:spPr>
      </p:pic>
      <p:sp>
        <p:nvSpPr>
          <p:cNvPr id="412" name="Google Shape;412;p36"/>
          <p:cNvSpPr/>
          <p:nvPr/>
        </p:nvSpPr>
        <p:spPr>
          <a:xfrm>
            <a:off x="868175" y="6200425"/>
            <a:ext cx="5006700" cy="16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latin typeface="Mada"/>
                <a:ea typeface="Mada"/>
                <a:cs typeface="Mada"/>
                <a:sym typeface="Mada"/>
              </a:rPr>
              <a:t>Acetylcholine Receptor binding Antibodies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Typically mostly used, measured from the serum.</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Not all patients have +ve antibodies, it’s </a:t>
            </a:r>
            <a:r>
              <a:rPr lang="ar" sz="1200">
                <a:solidFill>
                  <a:schemeClr val="dk1"/>
                </a:solidFill>
                <a:latin typeface="Mada"/>
                <a:ea typeface="Mada"/>
                <a:cs typeface="Mada"/>
                <a:sym typeface="Mada"/>
              </a:rPr>
              <a:t>found in 80-90% with generalized disease </a:t>
            </a:r>
            <a:r>
              <a:rPr lang="ar" sz="1200">
                <a:solidFill>
                  <a:srgbClr val="6AA84F"/>
                </a:solidFill>
                <a:latin typeface="Mada"/>
                <a:ea typeface="Mada"/>
                <a:cs typeface="Mada"/>
                <a:sym typeface="Mada"/>
              </a:rPr>
              <a:t>(15% are seronegative, out of these, 7% are Anti-Musk abs positive and 7% are double seronegative)</a:t>
            </a:r>
            <a:r>
              <a:rPr lang="ar" sz="1200">
                <a:solidFill>
                  <a:srgbClr val="6AA84F"/>
                </a:solidFill>
                <a:latin typeface="Mada"/>
                <a:ea typeface="Mada"/>
                <a:cs typeface="Mada"/>
                <a:sym typeface="Mada"/>
              </a:rPr>
              <a:t> </a:t>
            </a:r>
            <a:r>
              <a:rPr lang="ar" sz="1200">
                <a:solidFill>
                  <a:schemeClr val="dk1"/>
                </a:solidFill>
                <a:latin typeface="Mada"/>
                <a:ea typeface="Mada"/>
                <a:cs typeface="Mada"/>
                <a:sym typeface="Mada"/>
              </a:rPr>
              <a:t>and  40-55% with ocular myasthenia</a:t>
            </a:r>
            <a:endParaRPr sz="1200">
              <a:solidFill>
                <a:schemeClr val="dk1"/>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highly specific for MG and </a:t>
            </a:r>
            <a:r>
              <a:rPr lang="ar" sz="1200">
                <a:solidFill>
                  <a:srgbClr val="CC0000"/>
                </a:solidFill>
                <a:latin typeface="Mada"/>
                <a:ea typeface="Mada"/>
                <a:cs typeface="Mada"/>
                <a:sym typeface="Mada"/>
              </a:rPr>
              <a:t>confirm the diagnosis.</a:t>
            </a:r>
            <a:endParaRPr sz="1200">
              <a:solidFill>
                <a:srgbClr val="CC0000"/>
              </a:solidFill>
              <a:latin typeface="Mada"/>
              <a:ea typeface="Mada"/>
              <a:cs typeface="Mada"/>
              <a:sym typeface="Mada"/>
            </a:endParaRPr>
          </a:p>
        </p:txBody>
      </p:sp>
      <p:sp>
        <p:nvSpPr>
          <p:cNvPr id="413" name="Google Shape;413;p36"/>
          <p:cNvSpPr/>
          <p:nvPr/>
        </p:nvSpPr>
        <p:spPr>
          <a:xfrm>
            <a:off x="218730" y="6200425"/>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6"/>
          <p:cNvSpPr/>
          <p:nvPr/>
        </p:nvSpPr>
        <p:spPr>
          <a:xfrm>
            <a:off x="889100" y="7737600"/>
            <a:ext cx="4938000" cy="2829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ar">
                <a:latin typeface="Mada"/>
                <a:ea typeface="Mada"/>
                <a:cs typeface="Mada"/>
                <a:sym typeface="Mada"/>
              </a:rPr>
              <a:t>Anti- MuSK antibodies</a:t>
            </a:r>
            <a:endParaRPr b="1">
              <a:latin typeface="Mada"/>
              <a:ea typeface="Mada"/>
              <a:cs typeface="Mada"/>
              <a:sym typeface="Mada"/>
            </a:endParaRPr>
          </a:p>
          <a:p>
            <a:pPr indent="0" lvl="0" marL="0" rtl="0" algn="l">
              <a:lnSpc>
                <a:spcPct val="100000"/>
              </a:lnSpc>
              <a:spcBef>
                <a:spcPts val="0"/>
              </a:spcBef>
              <a:spcAft>
                <a:spcPts val="0"/>
              </a:spcAft>
              <a:buNone/>
            </a:pPr>
            <a:r>
              <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highlight>
                  <a:srgbClr val="FFFFFF"/>
                </a:highlight>
                <a:latin typeface="Mada"/>
                <a:ea typeface="Mada"/>
                <a:cs typeface="Mada"/>
                <a:sym typeface="Mada"/>
              </a:rPr>
              <a:t>If they were seronegative to antiAchR do anti Musk. What is the chance of it to be positive ? 38-50%</a:t>
            </a:r>
            <a:endParaRPr sz="1200">
              <a:solidFill>
                <a:srgbClr val="6AA84F"/>
              </a:solidFill>
              <a:highlight>
                <a:srgbClr val="FFFFFF"/>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MuSK antibodies are present in 38-50% of those with generalized myasthenia gravis who are AChR-Ab negative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Present in up to 40 % of GMG patients who are seronegative for AChR antibodies and in some patients with OMG. </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Anti-MuSK antibodies define a sub- group of MG patients characterized by weakness predominantly in bulbar, facial and neck muscles.</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Typically seen in young female</a:t>
            </a:r>
            <a:endParaRPr sz="1200">
              <a:solidFill>
                <a:srgbClr val="6AA84F"/>
              </a:solidFill>
              <a:latin typeface="Mada"/>
              <a:ea typeface="Mada"/>
              <a:cs typeface="Mada"/>
              <a:sym typeface="Mada"/>
            </a:endParaRPr>
          </a:p>
        </p:txBody>
      </p:sp>
      <p:sp>
        <p:nvSpPr>
          <p:cNvPr id="415" name="Google Shape;415;p36"/>
          <p:cNvSpPr/>
          <p:nvPr/>
        </p:nvSpPr>
        <p:spPr>
          <a:xfrm>
            <a:off x="239643" y="7737600"/>
            <a:ext cx="696000" cy="696000"/>
          </a:xfrm>
          <a:prstGeom prst="ellipse">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36"/>
          <p:cNvPicPr preferRelativeResize="0"/>
          <p:nvPr/>
        </p:nvPicPr>
        <p:blipFill>
          <a:blip r:embed="rId6">
            <a:alphaModFix/>
          </a:blip>
          <a:stretch>
            <a:fillRect/>
          </a:stretch>
        </p:blipFill>
        <p:spPr>
          <a:xfrm>
            <a:off x="5874881" y="8999768"/>
            <a:ext cx="1466519" cy="1074982"/>
          </a:xfrm>
          <a:prstGeom prst="rect">
            <a:avLst/>
          </a:prstGeom>
          <a:noFill/>
          <a:ln>
            <a:noFill/>
          </a:ln>
        </p:spPr>
      </p:pic>
      <p:pic>
        <p:nvPicPr>
          <p:cNvPr id="417" name="Google Shape;417;p36"/>
          <p:cNvPicPr preferRelativeResize="0"/>
          <p:nvPr/>
        </p:nvPicPr>
        <p:blipFill>
          <a:blip r:embed="rId7">
            <a:alphaModFix/>
          </a:blip>
          <a:stretch>
            <a:fillRect/>
          </a:stretch>
        </p:blipFill>
        <p:spPr>
          <a:xfrm>
            <a:off x="5874750" y="7737600"/>
            <a:ext cx="1359066" cy="1201721"/>
          </a:xfrm>
          <a:prstGeom prst="rect">
            <a:avLst/>
          </a:prstGeom>
          <a:noFill/>
          <a:ln>
            <a:noFill/>
          </a:ln>
        </p:spPr>
      </p:pic>
      <p:pic>
        <p:nvPicPr>
          <p:cNvPr id="418" name="Google Shape;418;p36"/>
          <p:cNvPicPr preferRelativeResize="0"/>
          <p:nvPr/>
        </p:nvPicPr>
        <p:blipFill>
          <a:blip r:embed="rId8">
            <a:alphaModFix/>
          </a:blip>
          <a:stretch>
            <a:fillRect/>
          </a:stretch>
        </p:blipFill>
        <p:spPr>
          <a:xfrm>
            <a:off x="333850" y="6294625"/>
            <a:ext cx="507600" cy="507600"/>
          </a:xfrm>
          <a:prstGeom prst="rect">
            <a:avLst/>
          </a:prstGeom>
          <a:noFill/>
          <a:ln>
            <a:noFill/>
          </a:ln>
        </p:spPr>
      </p:pic>
      <p:pic>
        <p:nvPicPr>
          <p:cNvPr id="419" name="Google Shape;419;p36"/>
          <p:cNvPicPr preferRelativeResize="0"/>
          <p:nvPr/>
        </p:nvPicPr>
        <p:blipFill>
          <a:blip r:embed="rId8">
            <a:alphaModFix/>
          </a:blip>
          <a:stretch>
            <a:fillRect/>
          </a:stretch>
        </p:blipFill>
        <p:spPr>
          <a:xfrm>
            <a:off x="333850" y="7831800"/>
            <a:ext cx="507600" cy="507600"/>
          </a:xfrm>
          <a:prstGeom prst="rect">
            <a:avLst/>
          </a:prstGeom>
          <a:noFill/>
          <a:ln>
            <a:noFill/>
          </a:ln>
        </p:spPr>
      </p:pic>
      <p:pic>
        <p:nvPicPr>
          <p:cNvPr id="420" name="Google Shape;420;p36"/>
          <p:cNvPicPr preferRelativeResize="0"/>
          <p:nvPr/>
        </p:nvPicPr>
        <p:blipFill>
          <a:blip r:embed="rId9">
            <a:alphaModFix/>
          </a:blip>
          <a:stretch>
            <a:fillRect/>
          </a:stretch>
        </p:blipFill>
        <p:spPr>
          <a:xfrm>
            <a:off x="5897425" y="6638778"/>
            <a:ext cx="1553925" cy="908397"/>
          </a:xfrm>
          <a:prstGeom prst="rect">
            <a:avLst/>
          </a:prstGeom>
          <a:noFill/>
          <a:ln>
            <a:noFill/>
          </a:ln>
        </p:spPr>
      </p:pic>
      <p:pic>
        <p:nvPicPr>
          <p:cNvPr id="421" name="Google Shape;421;p36"/>
          <p:cNvPicPr preferRelativeResize="0"/>
          <p:nvPr/>
        </p:nvPicPr>
        <p:blipFill>
          <a:blip r:embed="rId10">
            <a:alphaModFix/>
          </a:blip>
          <a:stretch>
            <a:fillRect/>
          </a:stretch>
        </p:blipFill>
        <p:spPr>
          <a:xfrm>
            <a:off x="5777324" y="3433555"/>
            <a:ext cx="1553925" cy="19489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