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7" r:id="rId5"/>
    <p:sldMasterId id="214748366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y="10692000" cx="7560000"/>
  <p:notesSz cx="6858000" cy="9144000"/>
  <p:embeddedFontLst>
    <p:embeddedFont>
      <p:font typeface="Proxima Nova"/>
      <p:regular r:id="rId20"/>
      <p:bold r:id="rId21"/>
      <p:italic r:id="rId22"/>
      <p:boldItalic r:id="rId23"/>
    </p:embeddedFont>
    <p:embeddedFont>
      <p:font typeface="Cabin"/>
      <p:regular r:id="rId24"/>
      <p:bold r:id="rId25"/>
      <p:italic r:id="rId26"/>
      <p:boldItalic r:id="rId27"/>
    </p:embeddedFont>
    <p:embeddedFont>
      <p:font typeface="Mada"/>
      <p:regular r:id="rId28"/>
      <p:bold r:id="rId29"/>
    </p:embeddedFont>
    <p:embeddedFont>
      <p:font typeface="Mada Black"/>
      <p:bold r:id="rId30"/>
    </p:embeddedFont>
    <p:embeddedFont>
      <p:font typeface="Pacifico"/>
      <p:regular r:id="rId31"/>
    </p:embeddedFont>
    <p:embeddedFont>
      <p:font typeface="Exo Thin"/>
      <p:bold r:id="rId32"/>
      <p:boldItalic r:id="rId33"/>
    </p:embeddedFont>
    <p:embeddedFont>
      <p:font typeface="Exo"/>
      <p:regular r:id="rId34"/>
      <p:bold r:id="rId35"/>
      <p:italic r:id="rId36"/>
      <p:boldItalic r:id="rId37"/>
    </p:embeddedFont>
    <p:embeddedFont>
      <p:font typeface="Alegreya"/>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F7CC50B-8DC7-4673-BF25-4333C2575C4B}">
  <a:tblStyle styleId="{EF7CC50B-8DC7-4673-BF25-4333C2575C4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8" orient="horz"/>
        <p:guide pos="2381"/>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legreya-italic.fntdata"/><Relationship Id="rId20" Type="http://schemas.openxmlformats.org/officeDocument/2006/relationships/font" Target="fonts/ProximaNova-regular.fntdata"/><Relationship Id="rId41" Type="http://schemas.openxmlformats.org/officeDocument/2006/relationships/font" Target="fonts/Alegreya-boldItalic.fntdata"/><Relationship Id="rId22" Type="http://schemas.openxmlformats.org/officeDocument/2006/relationships/font" Target="fonts/ProximaNova-italic.fntdata"/><Relationship Id="rId21" Type="http://schemas.openxmlformats.org/officeDocument/2006/relationships/font" Target="fonts/ProximaNova-bold.fntdata"/><Relationship Id="rId24" Type="http://schemas.openxmlformats.org/officeDocument/2006/relationships/font" Target="fonts/Cabin-regular.fntdata"/><Relationship Id="rId23" Type="http://schemas.openxmlformats.org/officeDocument/2006/relationships/font" Target="fonts/ProximaNova-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Cabin-italic.fntdata"/><Relationship Id="rId25" Type="http://schemas.openxmlformats.org/officeDocument/2006/relationships/font" Target="fonts/Cabin-bold.fntdata"/><Relationship Id="rId28" Type="http://schemas.openxmlformats.org/officeDocument/2006/relationships/font" Target="fonts/Mada-regular.fntdata"/><Relationship Id="rId27" Type="http://schemas.openxmlformats.org/officeDocument/2006/relationships/font" Target="fonts/Cabin-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Mada-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Pacifico-regular.fntdata"/><Relationship Id="rId30" Type="http://schemas.openxmlformats.org/officeDocument/2006/relationships/font" Target="fonts/MadaBlack-bold.fntdata"/><Relationship Id="rId11" Type="http://schemas.openxmlformats.org/officeDocument/2006/relationships/slide" Target="slides/slide4.xml"/><Relationship Id="rId33" Type="http://schemas.openxmlformats.org/officeDocument/2006/relationships/font" Target="fonts/ExoThin-boldItalic.fntdata"/><Relationship Id="rId10" Type="http://schemas.openxmlformats.org/officeDocument/2006/relationships/slide" Target="slides/slide3.xml"/><Relationship Id="rId32" Type="http://schemas.openxmlformats.org/officeDocument/2006/relationships/font" Target="fonts/ExoThin-bold.fntdata"/><Relationship Id="rId13" Type="http://schemas.openxmlformats.org/officeDocument/2006/relationships/slide" Target="slides/slide6.xml"/><Relationship Id="rId35" Type="http://schemas.openxmlformats.org/officeDocument/2006/relationships/font" Target="fonts/Exo-bold.fntdata"/><Relationship Id="rId12" Type="http://schemas.openxmlformats.org/officeDocument/2006/relationships/slide" Target="slides/slide5.xml"/><Relationship Id="rId34" Type="http://schemas.openxmlformats.org/officeDocument/2006/relationships/font" Target="fonts/Exo-regular.fntdata"/><Relationship Id="rId15" Type="http://schemas.openxmlformats.org/officeDocument/2006/relationships/slide" Target="slides/slide8.xml"/><Relationship Id="rId37" Type="http://schemas.openxmlformats.org/officeDocument/2006/relationships/font" Target="fonts/Exo-boldItalic.fntdata"/><Relationship Id="rId14" Type="http://schemas.openxmlformats.org/officeDocument/2006/relationships/slide" Target="slides/slide7.xml"/><Relationship Id="rId36" Type="http://schemas.openxmlformats.org/officeDocument/2006/relationships/font" Target="fonts/Exo-italic.fntdata"/><Relationship Id="rId17" Type="http://schemas.openxmlformats.org/officeDocument/2006/relationships/slide" Target="slides/slide10.xml"/><Relationship Id="rId39" Type="http://schemas.openxmlformats.org/officeDocument/2006/relationships/font" Target="fonts/Alegreya-bold.fntdata"/><Relationship Id="rId16" Type="http://schemas.openxmlformats.org/officeDocument/2006/relationships/slide" Target="slides/slide9.xml"/><Relationship Id="rId38" Type="http://schemas.openxmlformats.org/officeDocument/2006/relationships/font" Target="fonts/Alegreya-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b9eb0551e2_0_369: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b9eb0551e2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7a20415b55_0_7: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7a20415b5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b9eb0551e2_0_451: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b9eb0551e2_0_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b9eb0551e2_0_463: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b9eb0551e2_0_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cc3d431322_0_1: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cc3d43132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cc3d431322_0_13: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cc3d43132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cc3d431322_0_17: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cc3d43132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cc3d431322_0_21: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cc3d43132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cc3d431322_0_25: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cc3d43132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cc3d431322_0_173: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cc3d431322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cc3d431322_0_197: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cc3d431322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cc3d431322_0_203: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cc3d431322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7106400" y="-68"/>
            <a:ext cx="453600" cy="562200"/>
          </a:xfrm>
          <a:prstGeom prst="rect">
            <a:avLst/>
          </a:prstGeom>
        </p:spPr>
        <p:txBody>
          <a:bodyPr anchorCtr="0" anchor="ctr" bIns="111700" lIns="111700" spcFirstLastPara="1" rIns="111700" wrap="square" tIns="111700">
            <a:noAutofit/>
          </a:bodyPr>
          <a:lstStyle>
            <a:lvl1pPr lvl="0">
              <a:buNone/>
              <a:defRPr sz="2500">
                <a:latin typeface="Exo"/>
                <a:ea typeface="Exo"/>
                <a:cs typeface="Exo"/>
                <a:sym typeface="Exo"/>
              </a:defRPr>
            </a:lvl1pPr>
            <a:lvl2pPr lvl="1">
              <a:buNone/>
              <a:defRPr sz="2500">
                <a:latin typeface="Exo"/>
                <a:ea typeface="Exo"/>
                <a:cs typeface="Exo"/>
                <a:sym typeface="Exo"/>
              </a:defRPr>
            </a:lvl2pPr>
            <a:lvl3pPr lvl="2">
              <a:buNone/>
              <a:defRPr sz="2500">
                <a:latin typeface="Exo"/>
                <a:ea typeface="Exo"/>
                <a:cs typeface="Exo"/>
                <a:sym typeface="Exo"/>
              </a:defRPr>
            </a:lvl3pPr>
            <a:lvl4pPr lvl="3">
              <a:buNone/>
              <a:defRPr sz="2500">
                <a:latin typeface="Exo"/>
                <a:ea typeface="Exo"/>
                <a:cs typeface="Exo"/>
                <a:sym typeface="Exo"/>
              </a:defRPr>
            </a:lvl4pPr>
            <a:lvl5pPr lvl="4">
              <a:buNone/>
              <a:defRPr sz="2500">
                <a:latin typeface="Exo"/>
                <a:ea typeface="Exo"/>
                <a:cs typeface="Exo"/>
                <a:sym typeface="Exo"/>
              </a:defRPr>
            </a:lvl5pPr>
            <a:lvl6pPr lvl="5">
              <a:buNone/>
              <a:defRPr sz="2500">
                <a:latin typeface="Exo"/>
                <a:ea typeface="Exo"/>
                <a:cs typeface="Exo"/>
                <a:sym typeface="Exo"/>
              </a:defRPr>
            </a:lvl6pPr>
            <a:lvl7pPr lvl="6">
              <a:buNone/>
              <a:defRPr sz="2500">
                <a:latin typeface="Exo"/>
                <a:ea typeface="Exo"/>
                <a:cs typeface="Exo"/>
                <a:sym typeface="Exo"/>
              </a:defRPr>
            </a:lvl7pPr>
            <a:lvl8pPr lvl="7">
              <a:buNone/>
              <a:defRPr sz="2500">
                <a:latin typeface="Exo"/>
                <a:ea typeface="Exo"/>
                <a:cs typeface="Exo"/>
                <a:sym typeface="Exo"/>
              </a:defRPr>
            </a:lvl8pPr>
            <a:lvl9pPr lvl="8">
              <a:buNone/>
              <a:defRPr sz="2500">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sp>
        <p:nvSpPr>
          <p:cNvPr id="11" name="Google Shape;11;p2"/>
          <p:cNvSpPr/>
          <p:nvPr/>
        </p:nvSpPr>
        <p:spPr>
          <a:xfrm rot="-10799591">
            <a:off x="1747" y="382"/>
            <a:ext cx="7556400" cy="3960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232875" lIns="232875" spcFirstLastPara="1" rIns="232875" wrap="square" tIns="232875">
            <a:noAutofit/>
          </a:bodyPr>
          <a:lstStyle/>
          <a:p>
            <a:pPr indent="0" lvl="0" marL="0" rtl="0" algn="l">
              <a:spcBef>
                <a:spcPts val="0"/>
              </a:spcBef>
              <a:spcAft>
                <a:spcPts val="0"/>
              </a:spcAft>
              <a:buNone/>
            </a:pPr>
            <a:r>
              <a:t/>
            </a:r>
            <a:endParaRPr sz="3600"/>
          </a:p>
        </p:txBody>
      </p:sp>
      <p:sp>
        <p:nvSpPr>
          <p:cNvPr id="12" name="Google Shape;12;p2"/>
          <p:cNvSpPr/>
          <p:nvPr/>
        </p:nvSpPr>
        <p:spPr>
          <a:xfrm>
            <a:off x="-95250" y="847725"/>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95252" y="1566127"/>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6" name="Shape 56"/>
        <p:cNvGrpSpPr/>
        <p:nvPr/>
      </p:nvGrpSpPr>
      <p:grpSpPr>
        <a:xfrm>
          <a:off x="0" y="0"/>
          <a:ext cx="0" cy="0"/>
          <a:chOff x="0" y="0"/>
          <a:chExt cx="0" cy="0"/>
        </a:xfrm>
      </p:grpSpPr>
      <p:sp>
        <p:nvSpPr>
          <p:cNvPr id="57" name="Google Shape;57;p12"/>
          <p:cNvSpPr txBox="1"/>
          <p:nvPr>
            <p:ph idx="12" type="sldNum"/>
          </p:nvPr>
        </p:nvSpPr>
        <p:spPr>
          <a:xfrm>
            <a:off x="71278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buNone/>
              <a:defRPr b="1" sz="1400">
                <a:solidFill>
                  <a:schemeClr val="lt1"/>
                </a:solidFill>
                <a:latin typeface="Exo"/>
                <a:ea typeface="Exo"/>
                <a:cs typeface="Exo"/>
                <a:sym typeface="Exo"/>
              </a:defRPr>
            </a:lvl1pPr>
            <a:lvl2pPr lvl="1" rtl="0">
              <a:buNone/>
              <a:defRPr b="1" sz="1400">
                <a:solidFill>
                  <a:schemeClr val="lt1"/>
                </a:solidFill>
                <a:latin typeface="Exo"/>
                <a:ea typeface="Exo"/>
                <a:cs typeface="Exo"/>
                <a:sym typeface="Exo"/>
              </a:defRPr>
            </a:lvl2pPr>
            <a:lvl3pPr lvl="2" rtl="0">
              <a:buNone/>
              <a:defRPr b="1" sz="1400">
                <a:solidFill>
                  <a:schemeClr val="lt1"/>
                </a:solidFill>
                <a:latin typeface="Exo"/>
                <a:ea typeface="Exo"/>
                <a:cs typeface="Exo"/>
                <a:sym typeface="Exo"/>
              </a:defRPr>
            </a:lvl3pPr>
            <a:lvl4pPr lvl="3" rtl="0">
              <a:buNone/>
              <a:defRPr b="1" sz="1400">
                <a:solidFill>
                  <a:schemeClr val="lt1"/>
                </a:solidFill>
                <a:latin typeface="Exo"/>
                <a:ea typeface="Exo"/>
                <a:cs typeface="Exo"/>
                <a:sym typeface="Exo"/>
              </a:defRPr>
            </a:lvl4pPr>
            <a:lvl5pPr lvl="4" rtl="0">
              <a:buNone/>
              <a:defRPr b="1" sz="1400">
                <a:solidFill>
                  <a:schemeClr val="lt1"/>
                </a:solidFill>
                <a:latin typeface="Exo"/>
                <a:ea typeface="Exo"/>
                <a:cs typeface="Exo"/>
                <a:sym typeface="Exo"/>
              </a:defRPr>
            </a:lvl5pPr>
            <a:lvl6pPr lvl="5" rtl="0">
              <a:buNone/>
              <a:defRPr b="1" sz="1400">
                <a:solidFill>
                  <a:schemeClr val="lt1"/>
                </a:solidFill>
                <a:latin typeface="Exo"/>
                <a:ea typeface="Exo"/>
                <a:cs typeface="Exo"/>
                <a:sym typeface="Exo"/>
              </a:defRPr>
            </a:lvl6pPr>
            <a:lvl7pPr lvl="6" rtl="0">
              <a:buNone/>
              <a:defRPr b="1" sz="1400">
                <a:solidFill>
                  <a:schemeClr val="lt1"/>
                </a:solidFill>
                <a:latin typeface="Exo"/>
                <a:ea typeface="Exo"/>
                <a:cs typeface="Exo"/>
                <a:sym typeface="Exo"/>
              </a:defRPr>
            </a:lvl7pPr>
            <a:lvl8pPr lvl="7" rtl="0">
              <a:buNone/>
              <a:defRPr b="1" sz="1400">
                <a:solidFill>
                  <a:schemeClr val="lt1"/>
                </a:solidFill>
                <a:latin typeface="Exo"/>
                <a:ea typeface="Exo"/>
                <a:cs typeface="Exo"/>
                <a:sym typeface="Exo"/>
              </a:defRPr>
            </a:lvl8pPr>
            <a:lvl9pPr lvl="8" rtl="0">
              <a:buNone/>
              <a:defRPr b="1" sz="1400">
                <a:solidFill>
                  <a:schemeClr val="lt1"/>
                </a:solidFill>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cxnSp>
        <p:nvCxnSpPr>
          <p:cNvPr id="58" name="Google Shape;58;p12"/>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59" name="Google Shape;59;p12"/>
          <p:cNvCxnSpPr/>
          <p:nvPr/>
        </p:nvCxnSpPr>
        <p:spPr>
          <a:xfrm>
            <a:off x="205413" y="904850"/>
            <a:ext cx="7132500" cy="0"/>
          </a:xfrm>
          <a:prstGeom prst="straightConnector1">
            <a:avLst/>
          </a:prstGeom>
          <a:noFill/>
          <a:ln cap="flat" cmpd="sng" w="19050">
            <a:solidFill>
              <a:srgbClr val="A4C2F4"/>
            </a:solidFill>
            <a:prstDash val="solid"/>
            <a:round/>
            <a:headEnd len="med" w="med" type="none"/>
            <a:tailEnd len="med" w="med" type="none"/>
          </a:ln>
        </p:spPr>
      </p:cxnSp>
      <p:cxnSp>
        <p:nvCxnSpPr>
          <p:cNvPr id="60" name="Google Shape;60;p12"/>
          <p:cNvCxnSpPr/>
          <p:nvPr/>
        </p:nvCxnSpPr>
        <p:spPr>
          <a:xfrm>
            <a:off x="217813" y="9596628"/>
            <a:ext cx="7132500" cy="0"/>
          </a:xfrm>
          <a:prstGeom prst="straightConnector1">
            <a:avLst/>
          </a:prstGeom>
          <a:noFill/>
          <a:ln cap="flat" cmpd="sng" w="19050">
            <a:solidFill>
              <a:srgbClr val="A4C2F4"/>
            </a:solidFill>
            <a:prstDash val="solid"/>
            <a:round/>
            <a:headEnd len="med" w="med" type="none"/>
            <a:tailEnd len="med" w="med" type="none"/>
          </a:ln>
        </p:spPr>
      </p:cxnSp>
      <p:cxnSp>
        <p:nvCxnSpPr>
          <p:cNvPr id="61" name="Google Shape;61;p12"/>
          <p:cNvCxnSpPr/>
          <p:nvPr/>
        </p:nvCxnSpPr>
        <p:spPr>
          <a:xfrm>
            <a:off x="7354588" y="904850"/>
            <a:ext cx="0" cy="8714700"/>
          </a:xfrm>
          <a:prstGeom prst="straightConnector1">
            <a:avLst/>
          </a:prstGeom>
          <a:noFill/>
          <a:ln cap="flat" cmpd="sng" w="19050">
            <a:solidFill>
              <a:srgbClr val="A4C2F4"/>
            </a:solidFill>
            <a:prstDash val="solid"/>
            <a:round/>
            <a:headEnd len="med" w="med" type="none"/>
            <a:tailEnd len="med" w="med" type="none"/>
          </a:ln>
        </p:spPr>
      </p:cxnSp>
      <p:grpSp>
        <p:nvGrpSpPr>
          <p:cNvPr id="62" name="Google Shape;62;p12"/>
          <p:cNvGrpSpPr/>
          <p:nvPr/>
        </p:nvGrpSpPr>
        <p:grpSpPr>
          <a:xfrm>
            <a:off x="205413" y="904850"/>
            <a:ext cx="7149175" cy="8714700"/>
            <a:chOff x="217025" y="916300"/>
            <a:chExt cx="7149175" cy="8714700"/>
          </a:xfrm>
        </p:grpSpPr>
        <p:cxnSp>
          <p:nvCxnSpPr>
            <p:cNvPr id="63" name="Google Shape;63;p12"/>
            <p:cNvCxnSpPr/>
            <p:nvPr/>
          </p:nvCxnSpPr>
          <p:spPr>
            <a:xfrm>
              <a:off x="217025" y="916300"/>
              <a:ext cx="7132500" cy="0"/>
            </a:xfrm>
            <a:prstGeom prst="straightConnector1">
              <a:avLst/>
            </a:prstGeom>
            <a:noFill/>
            <a:ln cap="flat" cmpd="sng" w="19050">
              <a:solidFill>
                <a:schemeClr val="accent3"/>
              </a:solidFill>
              <a:prstDash val="solid"/>
              <a:round/>
              <a:headEnd len="med" w="med" type="none"/>
              <a:tailEnd len="med" w="med" type="none"/>
            </a:ln>
          </p:spPr>
        </p:cxnSp>
        <p:cxnSp>
          <p:nvCxnSpPr>
            <p:cNvPr id="64" name="Google Shape;64;p12"/>
            <p:cNvCxnSpPr/>
            <p:nvPr/>
          </p:nvCxnSpPr>
          <p:spPr>
            <a:xfrm>
              <a:off x="222600" y="916300"/>
              <a:ext cx="0" cy="8683200"/>
            </a:xfrm>
            <a:prstGeom prst="straightConnector1">
              <a:avLst/>
            </a:prstGeom>
            <a:noFill/>
            <a:ln cap="flat" cmpd="sng" w="19050">
              <a:solidFill>
                <a:schemeClr val="accent3"/>
              </a:solidFill>
              <a:prstDash val="solid"/>
              <a:round/>
              <a:headEnd len="med" w="med" type="none"/>
              <a:tailEnd len="med" w="med" type="none"/>
            </a:ln>
          </p:spPr>
        </p:cxnSp>
        <p:cxnSp>
          <p:nvCxnSpPr>
            <p:cNvPr id="65" name="Google Shape;65;p12"/>
            <p:cNvCxnSpPr/>
            <p:nvPr/>
          </p:nvCxnSpPr>
          <p:spPr>
            <a:xfrm>
              <a:off x="7366200" y="916300"/>
              <a:ext cx="0" cy="8714700"/>
            </a:xfrm>
            <a:prstGeom prst="straightConnector1">
              <a:avLst/>
            </a:prstGeom>
            <a:noFill/>
            <a:ln cap="flat" cmpd="sng" w="19050">
              <a:solidFill>
                <a:schemeClr val="accent3"/>
              </a:solidFill>
              <a:prstDash val="solid"/>
              <a:round/>
              <a:headEnd len="med" w="med" type="none"/>
              <a:tailEnd len="med" w="med" type="none"/>
            </a:ln>
          </p:spPr>
        </p:cxnSp>
        <p:cxnSp>
          <p:nvCxnSpPr>
            <p:cNvPr id="66" name="Google Shape;66;p12"/>
            <p:cNvCxnSpPr/>
            <p:nvPr/>
          </p:nvCxnSpPr>
          <p:spPr>
            <a:xfrm>
              <a:off x="229425" y="9608078"/>
              <a:ext cx="7132500" cy="0"/>
            </a:xfrm>
            <a:prstGeom prst="straightConnector1">
              <a:avLst/>
            </a:prstGeom>
            <a:noFill/>
            <a:ln cap="flat" cmpd="sng" w="19050">
              <a:solidFill>
                <a:schemeClr val="accent3"/>
              </a:solidFill>
              <a:prstDash val="solid"/>
              <a:round/>
              <a:headEnd len="med" w="med" type="none"/>
              <a:tailEnd len="med" w="med" type="none"/>
            </a:ln>
          </p:spPr>
        </p:cxnSp>
      </p:grpSp>
      <p:cxnSp>
        <p:nvCxnSpPr>
          <p:cNvPr id="67" name="Google Shape;67;p12"/>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8" name="Shape 68"/>
        <p:cNvGrpSpPr/>
        <p:nvPr/>
      </p:nvGrpSpPr>
      <p:grpSpPr>
        <a:xfrm>
          <a:off x="0" y="0"/>
          <a:ext cx="0" cy="0"/>
          <a:chOff x="0" y="0"/>
          <a:chExt cx="0" cy="0"/>
        </a:xfrm>
      </p:grpSpPr>
      <p:sp>
        <p:nvSpPr>
          <p:cNvPr id="69" name="Google Shape;69;p13"/>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70" name="Google Shape;70;p13"/>
          <p:cNvSpPr txBox="1"/>
          <p:nvPr>
            <p:ph idx="1" type="body"/>
          </p:nvPr>
        </p:nvSpPr>
        <p:spPr>
          <a:xfrm>
            <a:off x="257705" y="2395696"/>
            <a:ext cx="7044900" cy="7102200"/>
          </a:xfrm>
          <a:prstGeom prst="rect">
            <a:avLst/>
          </a:prstGeom>
        </p:spPr>
        <p:txBody>
          <a:bodyPr anchorCtr="0" anchor="t" bIns="111700" lIns="111700" spcFirstLastPara="1" rIns="111700" wrap="square" tIns="111700">
            <a:noAutofit/>
          </a:bodyPr>
          <a:lstStyle>
            <a:lvl1pPr indent="-374650" lvl="0" marL="457200" rtl="0">
              <a:spcBef>
                <a:spcPts val="0"/>
              </a:spcBef>
              <a:spcAft>
                <a:spcPts val="0"/>
              </a:spcAft>
              <a:buSzPts val="2300"/>
              <a:buChar char="●"/>
              <a:defRPr/>
            </a:lvl1pPr>
            <a:lvl2pPr indent="-342900" lvl="1" marL="914400" rtl="0">
              <a:spcBef>
                <a:spcPts val="2000"/>
              </a:spcBef>
              <a:spcAft>
                <a:spcPts val="0"/>
              </a:spcAft>
              <a:buSzPts val="1800"/>
              <a:buChar char="○"/>
              <a:defRPr/>
            </a:lvl2pPr>
            <a:lvl3pPr indent="-342900" lvl="2" marL="1371600" rtl="0">
              <a:spcBef>
                <a:spcPts val="2000"/>
              </a:spcBef>
              <a:spcAft>
                <a:spcPts val="0"/>
              </a:spcAft>
              <a:buSzPts val="1800"/>
              <a:buChar char="■"/>
              <a:defRPr/>
            </a:lvl3pPr>
            <a:lvl4pPr indent="-342900" lvl="3" marL="1828800" rtl="0">
              <a:spcBef>
                <a:spcPts val="2000"/>
              </a:spcBef>
              <a:spcAft>
                <a:spcPts val="0"/>
              </a:spcAft>
              <a:buSzPts val="1800"/>
              <a:buChar char="●"/>
              <a:defRPr/>
            </a:lvl4pPr>
            <a:lvl5pPr indent="-342900" lvl="4" marL="2286000" rtl="0">
              <a:spcBef>
                <a:spcPts val="2000"/>
              </a:spcBef>
              <a:spcAft>
                <a:spcPts val="0"/>
              </a:spcAft>
              <a:buSzPts val="1800"/>
              <a:buChar char="○"/>
              <a:defRPr/>
            </a:lvl5pPr>
            <a:lvl6pPr indent="-342900" lvl="5" marL="2743200" rtl="0">
              <a:spcBef>
                <a:spcPts val="2000"/>
              </a:spcBef>
              <a:spcAft>
                <a:spcPts val="0"/>
              </a:spcAft>
              <a:buSzPts val="1800"/>
              <a:buChar char="■"/>
              <a:defRPr/>
            </a:lvl6pPr>
            <a:lvl7pPr indent="-342900" lvl="6" marL="3200400" rtl="0">
              <a:spcBef>
                <a:spcPts val="2000"/>
              </a:spcBef>
              <a:spcAft>
                <a:spcPts val="0"/>
              </a:spcAft>
              <a:buSzPts val="1800"/>
              <a:buChar char="●"/>
              <a:defRPr/>
            </a:lvl7pPr>
            <a:lvl8pPr indent="-342900" lvl="7" marL="3657600" rtl="0">
              <a:spcBef>
                <a:spcPts val="2000"/>
              </a:spcBef>
              <a:spcAft>
                <a:spcPts val="0"/>
              </a:spcAft>
              <a:buSzPts val="1800"/>
              <a:buChar char="○"/>
              <a:defRPr/>
            </a:lvl8pPr>
            <a:lvl9pPr indent="-342900" lvl="8" marL="4114800" rtl="0">
              <a:spcBef>
                <a:spcPts val="2000"/>
              </a:spcBef>
              <a:spcAft>
                <a:spcPts val="2000"/>
              </a:spcAft>
              <a:buSzPts val="1800"/>
              <a:buChar char="■"/>
              <a:defRPr/>
            </a:lvl9pPr>
          </a:lstStyle>
          <a:p/>
        </p:txBody>
      </p:sp>
      <p:sp>
        <p:nvSpPr>
          <p:cNvPr id="71" name="Google Shape;71;p13"/>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sp>
        <p:nvSpPr>
          <p:cNvPr id="73" name="Google Shape;73;p14"/>
          <p:cNvSpPr txBox="1"/>
          <p:nvPr>
            <p:ph idx="1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buNone/>
              <a:defRPr b="1" sz="1400">
                <a:solidFill>
                  <a:schemeClr val="lt1"/>
                </a:solidFill>
                <a:latin typeface="Exo"/>
                <a:ea typeface="Exo"/>
                <a:cs typeface="Exo"/>
                <a:sym typeface="Exo"/>
              </a:defRPr>
            </a:lvl1pPr>
            <a:lvl2pPr lvl="1" rtl="0">
              <a:buNone/>
              <a:defRPr b="1" sz="1400">
                <a:solidFill>
                  <a:schemeClr val="lt1"/>
                </a:solidFill>
                <a:latin typeface="Exo"/>
                <a:ea typeface="Exo"/>
                <a:cs typeface="Exo"/>
                <a:sym typeface="Exo"/>
              </a:defRPr>
            </a:lvl2pPr>
            <a:lvl3pPr lvl="2" rtl="0">
              <a:buNone/>
              <a:defRPr b="1" sz="1400">
                <a:solidFill>
                  <a:schemeClr val="lt1"/>
                </a:solidFill>
                <a:latin typeface="Exo"/>
                <a:ea typeface="Exo"/>
                <a:cs typeface="Exo"/>
                <a:sym typeface="Exo"/>
              </a:defRPr>
            </a:lvl3pPr>
            <a:lvl4pPr lvl="3" rtl="0">
              <a:buNone/>
              <a:defRPr b="1" sz="1400">
                <a:solidFill>
                  <a:schemeClr val="lt1"/>
                </a:solidFill>
                <a:latin typeface="Exo"/>
                <a:ea typeface="Exo"/>
                <a:cs typeface="Exo"/>
                <a:sym typeface="Exo"/>
              </a:defRPr>
            </a:lvl4pPr>
            <a:lvl5pPr lvl="4" rtl="0">
              <a:buNone/>
              <a:defRPr b="1" sz="1400">
                <a:solidFill>
                  <a:schemeClr val="lt1"/>
                </a:solidFill>
                <a:latin typeface="Exo"/>
                <a:ea typeface="Exo"/>
                <a:cs typeface="Exo"/>
                <a:sym typeface="Exo"/>
              </a:defRPr>
            </a:lvl5pPr>
            <a:lvl6pPr lvl="5" rtl="0">
              <a:buNone/>
              <a:defRPr b="1" sz="1400">
                <a:solidFill>
                  <a:schemeClr val="lt1"/>
                </a:solidFill>
                <a:latin typeface="Exo"/>
                <a:ea typeface="Exo"/>
                <a:cs typeface="Exo"/>
                <a:sym typeface="Exo"/>
              </a:defRPr>
            </a:lvl6pPr>
            <a:lvl7pPr lvl="6" rtl="0">
              <a:buNone/>
              <a:defRPr b="1" sz="1400">
                <a:solidFill>
                  <a:schemeClr val="lt1"/>
                </a:solidFill>
                <a:latin typeface="Exo"/>
                <a:ea typeface="Exo"/>
                <a:cs typeface="Exo"/>
                <a:sym typeface="Exo"/>
              </a:defRPr>
            </a:lvl7pPr>
            <a:lvl8pPr lvl="7" rtl="0">
              <a:buNone/>
              <a:defRPr b="1" sz="1400">
                <a:solidFill>
                  <a:schemeClr val="lt1"/>
                </a:solidFill>
                <a:latin typeface="Exo"/>
                <a:ea typeface="Exo"/>
                <a:cs typeface="Exo"/>
                <a:sym typeface="Exo"/>
              </a:defRPr>
            </a:lvl8pPr>
            <a:lvl9pPr lvl="8" rtl="0">
              <a:buNone/>
              <a:defRPr b="1" sz="1400">
                <a:solidFill>
                  <a:schemeClr val="lt1"/>
                </a:solidFill>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4" name="Shape 74"/>
        <p:cNvGrpSpPr/>
        <p:nvPr/>
      </p:nvGrpSpPr>
      <p:grpSpPr>
        <a:xfrm>
          <a:off x="0" y="0"/>
          <a:ext cx="0" cy="0"/>
          <a:chOff x="0" y="0"/>
          <a:chExt cx="0" cy="0"/>
        </a:xfrm>
      </p:grpSpPr>
      <p:sp>
        <p:nvSpPr>
          <p:cNvPr id="75" name="Google Shape;75;p15"/>
          <p:cNvSpPr txBox="1"/>
          <p:nvPr>
            <p:ph type="title"/>
          </p:nvPr>
        </p:nvSpPr>
        <p:spPr>
          <a:xfrm>
            <a:off x="257705" y="1154948"/>
            <a:ext cx="2321400" cy="1570500"/>
          </a:xfrm>
          <a:prstGeom prst="rect">
            <a:avLst/>
          </a:prstGeom>
        </p:spPr>
        <p:txBody>
          <a:bodyPr anchorCtr="0" anchor="b" bIns="111700" lIns="111700" spcFirstLastPara="1" rIns="111700" wrap="square" tIns="111700">
            <a:noAutofit/>
          </a:bodyPr>
          <a:lstStyle>
            <a:lvl1pPr lvl="0" rtl="0">
              <a:spcBef>
                <a:spcPts val="0"/>
              </a:spcBef>
              <a:spcAft>
                <a:spcPts val="0"/>
              </a:spcAft>
              <a:buSzPts val="3100"/>
              <a:buNone/>
              <a:defRPr sz="3100"/>
            </a:lvl1pPr>
            <a:lvl2pPr lvl="1" rtl="0">
              <a:spcBef>
                <a:spcPts val="0"/>
              </a:spcBef>
              <a:spcAft>
                <a:spcPts val="0"/>
              </a:spcAft>
              <a:buSzPts val="3100"/>
              <a:buNone/>
              <a:defRPr sz="3100"/>
            </a:lvl2pPr>
            <a:lvl3pPr lvl="2" rtl="0">
              <a:spcBef>
                <a:spcPts val="0"/>
              </a:spcBef>
              <a:spcAft>
                <a:spcPts val="0"/>
              </a:spcAft>
              <a:buSzPts val="3100"/>
              <a:buNone/>
              <a:defRPr sz="3100"/>
            </a:lvl3pPr>
            <a:lvl4pPr lvl="3" rtl="0">
              <a:spcBef>
                <a:spcPts val="0"/>
              </a:spcBef>
              <a:spcAft>
                <a:spcPts val="0"/>
              </a:spcAft>
              <a:buSzPts val="3100"/>
              <a:buNone/>
              <a:defRPr sz="3100"/>
            </a:lvl4pPr>
            <a:lvl5pPr lvl="4" rtl="0">
              <a:spcBef>
                <a:spcPts val="0"/>
              </a:spcBef>
              <a:spcAft>
                <a:spcPts val="0"/>
              </a:spcAft>
              <a:buSzPts val="3100"/>
              <a:buNone/>
              <a:defRPr sz="3100"/>
            </a:lvl5pPr>
            <a:lvl6pPr lvl="5" rtl="0">
              <a:spcBef>
                <a:spcPts val="0"/>
              </a:spcBef>
              <a:spcAft>
                <a:spcPts val="0"/>
              </a:spcAft>
              <a:buSzPts val="3100"/>
              <a:buNone/>
              <a:defRPr sz="3100"/>
            </a:lvl6pPr>
            <a:lvl7pPr lvl="6" rtl="0">
              <a:spcBef>
                <a:spcPts val="0"/>
              </a:spcBef>
              <a:spcAft>
                <a:spcPts val="0"/>
              </a:spcAft>
              <a:buSzPts val="3100"/>
              <a:buNone/>
              <a:defRPr sz="3100"/>
            </a:lvl7pPr>
            <a:lvl8pPr lvl="7" rtl="0">
              <a:spcBef>
                <a:spcPts val="0"/>
              </a:spcBef>
              <a:spcAft>
                <a:spcPts val="0"/>
              </a:spcAft>
              <a:buSzPts val="3100"/>
              <a:buNone/>
              <a:defRPr sz="3100"/>
            </a:lvl8pPr>
            <a:lvl9pPr lvl="8" rtl="0">
              <a:spcBef>
                <a:spcPts val="0"/>
              </a:spcBef>
              <a:spcAft>
                <a:spcPts val="0"/>
              </a:spcAft>
              <a:buSzPts val="3100"/>
              <a:buNone/>
              <a:defRPr sz="3100"/>
            </a:lvl9pPr>
          </a:lstStyle>
          <a:p/>
        </p:txBody>
      </p:sp>
      <p:sp>
        <p:nvSpPr>
          <p:cNvPr id="76" name="Google Shape;76;p15"/>
          <p:cNvSpPr txBox="1"/>
          <p:nvPr>
            <p:ph idx="1" type="body"/>
          </p:nvPr>
        </p:nvSpPr>
        <p:spPr>
          <a:xfrm>
            <a:off x="257705" y="2888617"/>
            <a:ext cx="2321400" cy="6608700"/>
          </a:xfrm>
          <a:prstGeom prst="rect">
            <a:avLst/>
          </a:prstGeom>
        </p:spPr>
        <p:txBody>
          <a:bodyPr anchorCtr="0" anchor="t" bIns="111700" lIns="111700" spcFirstLastPara="1" rIns="111700" wrap="square" tIns="111700">
            <a:noAutofit/>
          </a:bodyPr>
          <a:lstStyle>
            <a:lvl1pPr indent="-323850" lvl="0" marL="457200" rtl="0">
              <a:spcBef>
                <a:spcPts val="0"/>
              </a:spcBef>
              <a:spcAft>
                <a:spcPts val="0"/>
              </a:spcAft>
              <a:buSzPts val="1500"/>
              <a:buChar char="●"/>
              <a:defRPr sz="1500"/>
            </a:lvl1pPr>
            <a:lvl2pPr indent="-323850" lvl="1" marL="914400" rtl="0">
              <a:spcBef>
                <a:spcPts val="2000"/>
              </a:spcBef>
              <a:spcAft>
                <a:spcPts val="0"/>
              </a:spcAft>
              <a:buSzPts val="1500"/>
              <a:buChar char="○"/>
              <a:defRPr sz="1500"/>
            </a:lvl2pPr>
            <a:lvl3pPr indent="-323850" lvl="2" marL="1371600" rtl="0">
              <a:spcBef>
                <a:spcPts val="2000"/>
              </a:spcBef>
              <a:spcAft>
                <a:spcPts val="0"/>
              </a:spcAft>
              <a:buSzPts val="1500"/>
              <a:buChar char="■"/>
              <a:defRPr sz="1500"/>
            </a:lvl3pPr>
            <a:lvl4pPr indent="-323850" lvl="3" marL="1828800" rtl="0">
              <a:spcBef>
                <a:spcPts val="2000"/>
              </a:spcBef>
              <a:spcAft>
                <a:spcPts val="0"/>
              </a:spcAft>
              <a:buSzPts val="1500"/>
              <a:buChar char="●"/>
              <a:defRPr sz="1500"/>
            </a:lvl4pPr>
            <a:lvl5pPr indent="-323850" lvl="4" marL="2286000" rtl="0">
              <a:spcBef>
                <a:spcPts val="2000"/>
              </a:spcBef>
              <a:spcAft>
                <a:spcPts val="0"/>
              </a:spcAft>
              <a:buSzPts val="1500"/>
              <a:buChar char="○"/>
              <a:defRPr sz="1500"/>
            </a:lvl5pPr>
            <a:lvl6pPr indent="-323850" lvl="5" marL="2743200" rtl="0">
              <a:spcBef>
                <a:spcPts val="2000"/>
              </a:spcBef>
              <a:spcAft>
                <a:spcPts val="0"/>
              </a:spcAft>
              <a:buSzPts val="1500"/>
              <a:buChar char="■"/>
              <a:defRPr sz="1500"/>
            </a:lvl6pPr>
            <a:lvl7pPr indent="-323850" lvl="6" marL="3200400" rtl="0">
              <a:spcBef>
                <a:spcPts val="2000"/>
              </a:spcBef>
              <a:spcAft>
                <a:spcPts val="0"/>
              </a:spcAft>
              <a:buSzPts val="1500"/>
              <a:buChar char="●"/>
              <a:defRPr sz="1500"/>
            </a:lvl7pPr>
            <a:lvl8pPr indent="-323850" lvl="7" marL="3657600" rtl="0">
              <a:spcBef>
                <a:spcPts val="2000"/>
              </a:spcBef>
              <a:spcAft>
                <a:spcPts val="0"/>
              </a:spcAft>
              <a:buSzPts val="1500"/>
              <a:buChar char="○"/>
              <a:defRPr sz="1500"/>
            </a:lvl8pPr>
            <a:lvl9pPr indent="-323850" lvl="8" marL="4114800" rtl="0">
              <a:spcBef>
                <a:spcPts val="2000"/>
              </a:spcBef>
              <a:spcAft>
                <a:spcPts val="2000"/>
              </a:spcAft>
              <a:buSzPts val="1500"/>
              <a:buChar char="■"/>
              <a:defRPr sz="1500"/>
            </a:lvl9pPr>
          </a:lstStyle>
          <a:p/>
        </p:txBody>
      </p:sp>
      <p:sp>
        <p:nvSpPr>
          <p:cNvPr id="77" name="Google Shape;77;p15"/>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نقطة رئيسية 1">
  <p:cSld name="MAIN_POINT_1">
    <p:spTree>
      <p:nvGrpSpPr>
        <p:cNvPr id="78" name="Shape 78"/>
        <p:cNvGrpSpPr/>
        <p:nvPr/>
      </p:nvGrpSpPr>
      <p:grpSpPr>
        <a:xfrm>
          <a:off x="0" y="0"/>
          <a:ext cx="0" cy="0"/>
          <a:chOff x="0" y="0"/>
          <a:chExt cx="0" cy="0"/>
        </a:xfrm>
      </p:grpSpPr>
      <p:sp>
        <p:nvSpPr>
          <p:cNvPr id="79" name="Google Shape;79;p16"/>
          <p:cNvSpPr/>
          <p:nvPr/>
        </p:nvSpPr>
        <p:spPr>
          <a:xfrm flipH="1" rot="-273">
            <a:off x="-3463" y="10303462"/>
            <a:ext cx="7566900" cy="3882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175" lIns="91175" spcFirstLastPara="1" rIns="91175" wrap="square" tIns="91175">
            <a:noAutofit/>
          </a:bodyPr>
          <a:lstStyle/>
          <a:p>
            <a:pPr indent="0" lvl="0" marL="0" marR="0" rtl="0" algn="l">
              <a:lnSpc>
                <a:spcPct val="100000"/>
              </a:lnSpc>
              <a:spcBef>
                <a:spcPts val="0"/>
              </a:spcBef>
              <a:spcAft>
                <a:spcPts val="0"/>
              </a:spcAft>
              <a:buNone/>
            </a:pPr>
            <a:r>
              <a:t/>
            </a:r>
            <a:endParaRPr sz="1400"/>
          </a:p>
        </p:txBody>
      </p:sp>
      <p:sp>
        <p:nvSpPr>
          <p:cNvPr id="80" name="Google Shape;80;p16"/>
          <p:cNvSpPr txBox="1"/>
          <p:nvPr/>
        </p:nvSpPr>
        <p:spPr>
          <a:xfrm>
            <a:off x="996329" y="105779"/>
            <a:ext cx="5569800" cy="6465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500">
                <a:latin typeface="Mada"/>
                <a:ea typeface="Mada"/>
                <a:cs typeface="Mada"/>
                <a:sym typeface="Mada"/>
              </a:rPr>
              <a:t>Lecture Quiz</a:t>
            </a:r>
            <a:endParaRPr b="1" sz="2500">
              <a:latin typeface="Mada"/>
              <a:ea typeface="Mada"/>
              <a:cs typeface="Mada"/>
              <a:sym typeface="Mada"/>
            </a:endParaRPr>
          </a:p>
        </p:txBody>
      </p:sp>
      <p:cxnSp>
        <p:nvCxnSpPr>
          <p:cNvPr id="81" name="Google Shape;81;p16"/>
          <p:cNvCxnSpPr/>
          <p:nvPr/>
        </p:nvCxnSpPr>
        <p:spPr>
          <a:xfrm flipH="1" rot="10800000">
            <a:off x="1376930" y="663995"/>
            <a:ext cx="4808700" cy="12000"/>
          </a:xfrm>
          <a:prstGeom prst="straightConnector1">
            <a:avLst/>
          </a:prstGeom>
          <a:noFill/>
          <a:ln cap="flat" cmpd="sng" w="38100">
            <a:solidFill>
              <a:schemeClr val="accent1"/>
            </a:solidFill>
            <a:prstDash val="solid"/>
            <a:round/>
            <a:headEnd len="med" w="med" type="diamond"/>
            <a:tailEnd len="med" w="med" type="diamond"/>
          </a:ln>
        </p:spPr>
      </p:cxnSp>
      <p:sp>
        <p:nvSpPr>
          <p:cNvPr id="82" name="Google Shape;82;p16"/>
          <p:cNvSpPr/>
          <p:nvPr/>
        </p:nvSpPr>
        <p:spPr>
          <a:xfrm>
            <a:off x="138722" y="818449"/>
            <a:ext cx="7281000" cy="9207300"/>
          </a:xfrm>
          <a:prstGeom prst="rect">
            <a:avLst/>
          </a:prstGeom>
          <a:noFill/>
          <a:ln cap="flat" cmpd="sng" w="9525">
            <a:solidFill>
              <a:schemeClr val="accent3"/>
            </a:solidFill>
            <a:prstDash val="lgDash"/>
            <a:round/>
            <a:headEnd len="sm" w="sm" type="none"/>
            <a:tailEnd len="sm" w="sm" type="none"/>
          </a:ln>
        </p:spPr>
        <p:txBody>
          <a:bodyPr anchorCtr="0" anchor="ctr" bIns="91175" lIns="91175" spcFirstLastPara="1" rIns="91175" wrap="square" tIns="91175">
            <a:noAutofit/>
          </a:bodyPr>
          <a:lstStyle/>
          <a:p>
            <a:pPr indent="0" lvl="0" marL="0" rtl="0" algn="l">
              <a:spcBef>
                <a:spcPts val="0"/>
              </a:spcBef>
              <a:spcAft>
                <a:spcPts val="0"/>
              </a:spcAft>
              <a:buClr>
                <a:srgbClr val="000000"/>
              </a:buClr>
              <a:buSzPts val="1100"/>
              <a:buFont typeface="Arial"/>
              <a:buNone/>
            </a:pPr>
            <a:r>
              <a:t/>
            </a:r>
            <a:endParaRPr sz="800">
              <a:latin typeface="Cabin"/>
              <a:ea typeface="Cabin"/>
              <a:cs typeface="Cabin"/>
              <a:sym typeface="Cabin"/>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شرح 1">
  <p:cSld name="CAPTION_ONLY_1">
    <p:spTree>
      <p:nvGrpSpPr>
        <p:cNvPr id="83" name="Shape 83"/>
        <p:cNvGrpSpPr/>
        <p:nvPr/>
      </p:nvGrpSpPr>
      <p:grpSpPr>
        <a:xfrm>
          <a:off x="0" y="0"/>
          <a:ext cx="0" cy="0"/>
          <a:chOff x="0" y="0"/>
          <a:chExt cx="0" cy="0"/>
        </a:xfrm>
      </p:grpSpPr>
      <p:cxnSp>
        <p:nvCxnSpPr>
          <p:cNvPr id="84" name="Google Shape;84;p17"/>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85" name="Google Shape;85;p17"/>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Summary</a:t>
            </a:r>
            <a:endParaRPr b="1" sz="2600">
              <a:latin typeface="Mada"/>
              <a:ea typeface="Mada"/>
              <a:cs typeface="Mada"/>
              <a:sym typeface="Mad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6" name="Shape 86"/>
        <p:cNvGrpSpPr/>
        <p:nvPr/>
      </p:nvGrpSpPr>
      <p:grpSpPr>
        <a:xfrm>
          <a:off x="0" y="0"/>
          <a:ext cx="0" cy="0"/>
          <a:chOff x="0" y="0"/>
          <a:chExt cx="0" cy="0"/>
        </a:xfrm>
      </p:grpSpPr>
      <p:sp>
        <p:nvSpPr>
          <p:cNvPr id="87" name="Google Shape;87;p18"/>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88" name="Google Shape;88;p18"/>
          <p:cNvSpPr/>
          <p:nvPr/>
        </p:nvSpPr>
        <p:spPr>
          <a:xfrm>
            <a:off x="-91200" y="-91200"/>
            <a:ext cx="7751100" cy="10896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فقط 1">
  <p:cSld name="TITLE_ONLY_1">
    <p:spTree>
      <p:nvGrpSpPr>
        <p:cNvPr id="89" name="Shape 89"/>
        <p:cNvGrpSpPr/>
        <p:nvPr/>
      </p:nvGrpSpPr>
      <p:grpSpPr>
        <a:xfrm>
          <a:off x="0" y="0"/>
          <a:ext cx="0" cy="0"/>
          <a:chOff x="0" y="0"/>
          <a:chExt cx="0" cy="0"/>
        </a:xfrm>
      </p:grpSpPr>
      <p:sp>
        <p:nvSpPr>
          <p:cNvPr id="90" name="Google Shape;90;p19"/>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91" name="Google Shape;91;p19"/>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92" name="Google Shape;92;p19"/>
          <p:cNvSpPr txBox="1"/>
          <p:nvPr>
            <p:ph idx="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buNone/>
              <a:defRPr b="1" sz="1400">
                <a:solidFill>
                  <a:schemeClr val="lt1"/>
                </a:solidFill>
                <a:latin typeface="Exo"/>
                <a:ea typeface="Exo"/>
                <a:cs typeface="Exo"/>
                <a:sym typeface="Exo"/>
              </a:defRPr>
            </a:lvl1pPr>
            <a:lvl2pPr lvl="1" rtl="0">
              <a:buNone/>
              <a:defRPr b="1" sz="1400">
                <a:solidFill>
                  <a:schemeClr val="lt1"/>
                </a:solidFill>
                <a:latin typeface="Exo"/>
                <a:ea typeface="Exo"/>
                <a:cs typeface="Exo"/>
                <a:sym typeface="Exo"/>
              </a:defRPr>
            </a:lvl2pPr>
            <a:lvl3pPr lvl="2" rtl="0">
              <a:buNone/>
              <a:defRPr b="1" sz="1400">
                <a:solidFill>
                  <a:schemeClr val="lt1"/>
                </a:solidFill>
                <a:latin typeface="Exo"/>
                <a:ea typeface="Exo"/>
                <a:cs typeface="Exo"/>
                <a:sym typeface="Exo"/>
              </a:defRPr>
            </a:lvl3pPr>
            <a:lvl4pPr lvl="3" rtl="0">
              <a:buNone/>
              <a:defRPr b="1" sz="1400">
                <a:solidFill>
                  <a:schemeClr val="lt1"/>
                </a:solidFill>
                <a:latin typeface="Exo"/>
                <a:ea typeface="Exo"/>
                <a:cs typeface="Exo"/>
                <a:sym typeface="Exo"/>
              </a:defRPr>
            </a:lvl4pPr>
            <a:lvl5pPr lvl="4" rtl="0">
              <a:buNone/>
              <a:defRPr b="1" sz="1400">
                <a:solidFill>
                  <a:schemeClr val="lt1"/>
                </a:solidFill>
                <a:latin typeface="Exo"/>
                <a:ea typeface="Exo"/>
                <a:cs typeface="Exo"/>
                <a:sym typeface="Exo"/>
              </a:defRPr>
            </a:lvl5pPr>
            <a:lvl6pPr lvl="5" rtl="0">
              <a:buNone/>
              <a:defRPr b="1" sz="1400">
                <a:solidFill>
                  <a:schemeClr val="lt1"/>
                </a:solidFill>
                <a:latin typeface="Exo"/>
                <a:ea typeface="Exo"/>
                <a:cs typeface="Exo"/>
                <a:sym typeface="Exo"/>
              </a:defRPr>
            </a:lvl6pPr>
            <a:lvl7pPr lvl="6" rtl="0">
              <a:buNone/>
              <a:defRPr b="1" sz="1400">
                <a:solidFill>
                  <a:schemeClr val="lt1"/>
                </a:solidFill>
                <a:latin typeface="Exo"/>
                <a:ea typeface="Exo"/>
                <a:cs typeface="Exo"/>
                <a:sym typeface="Exo"/>
              </a:defRPr>
            </a:lvl7pPr>
            <a:lvl8pPr lvl="7" rtl="0">
              <a:buNone/>
              <a:defRPr b="1" sz="1400">
                <a:solidFill>
                  <a:schemeClr val="lt1"/>
                </a:solidFill>
                <a:latin typeface="Exo"/>
                <a:ea typeface="Exo"/>
                <a:cs typeface="Exo"/>
                <a:sym typeface="Exo"/>
              </a:defRPr>
            </a:lvl8pPr>
            <a:lvl9pPr lvl="8" rtl="0">
              <a:buNone/>
              <a:defRPr b="1" sz="1400">
                <a:solidFill>
                  <a:schemeClr val="lt1"/>
                </a:solidFill>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رأس قسم 1">
  <p:cSld name="SECTION_HEADER_1">
    <p:spTree>
      <p:nvGrpSpPr>
        <p:cNvPr id="93" name="Shape 93"/>
        <p:cNvGrpSpPr/>
        <p:nvPr/>
      </p:nvGrpSpPr>
      <p:grpSpPr>
        <a:xfrm>
          <a:off x="0" y="0"/>
          <a:ext cx="0" cy="0"/>
          <a:chOff x="0" y="0"/>
          <a:chExt cx="0" cy="0"/>
        </a:xfrm>
      </p:grpSpPr>
      <p:sp>
        <p:nvSpPr>
          <p:cNvPr id="94" name="Google Shape;94;p20"/>
          <p:cNvSpPr/>
          <p:nvPr/>
        </p:nvSpPr>
        <p:spPr>
          <a:xfrm>
            <a:off x="7106400" y="0"/>
            <a:ext cx="453600" cy="562200"/>
          </a:xfrm>
          <a:prstGeom prst="rect">
            <a:avLst/>
          </a:prstGeom>
          <a:solidFill>
            <a:srgbClr val="B4A7D6"/>
          </a:solidFill>
          <a:ln cap="flat" cmpd="sng" w="9525">
            <a:solidFill>
              <a:srgbClr val="B4A7D6"/>
            </a:solidFill>
            <a:prstDash val="solid"/>
            <a:round/>
            <a:headEnd len="sm" w="sm" type="none"/>
            <a:tailEnd len="sm" w="sm" type="none"/>
          </a:ln>
        </p:spPr>
        <p:txBody>
          <a:bodyPr anchorCtr="0" anchor="ctr" bIns="232875" lIns="232875" spcFirstLastPara="1" rIns="232875" wrap="square" tIns="232875">
            <a:noAutofit/>
          </a:bodyPr>
          <a:lstStyle/>
          <a:p>
            <a:pPr indent="0" lvl="0" marL="0" rtl="0" algn="l">
              <a:spcBef>
                <a:spcPts val="0"/>
              </a:spcBef>
              <a:spcAft>
                <a:spcPts val="0"/>
              </a:spcAft>
              <a:buNone/>
            </a:pPr>
            <a:r>
              <a:t/>
            </a:r>
            <a:endParaRPr sz="3800">
              <a:solidFill>
                <a:srgbClr val="FFFFFF"/>
              </a:solidFill>
              <a:latin typeface="Exo Thin"/>
              <a:ea typeface="Exo Thin"/>
              <a:cs typeface="Exo Thin"/>
              <a:sym typeface="Exo Thin"/>
            </a:endParaRPr>
          </a:p>
        </p:txBody>
      </p:sp>
      <p:sp>
        <p:nvSpPr>
          <p:cNvPr id="95" name="Google Shape;95;p20"/>
          <p:cNvSpPr txBox="1"/>
          <p:nvPr>
            <p:ph idx="1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buNone/>
              <a:defRPr b="1" sz="1400">
                <a:solidFill>
                  <a:schemeClr val="lt1"/>
                </a:solidFill>
                <a:latin typeface="Exo"/>
                <a:ea typeface="Exo"/>
                <a:cs typeface="Exo"/>
                <a:sym typeface="Exo"/>
              </a:defRPr>
            </a:lvl1pPr>
            <a:lvl2pPr lvl="1" rtl="0">
              <a:buNone/>
              <a:defRPr b="1" sz="1400">
                <a:solidFill>
                  <a:schemeClr val="lt1"/>
                </a:solidFill>
                <a:latin typeface="Exo"/>
                <a:ea typeface="Exo"/>
                <a:cs typeface="Exo"/>
                <a:sym typeface="Exo"/>
              </a:defRPr>
            </a:lvl2pPr>
            <a:lvl3pPr lvl="2" rtl="0">
              <a:buNone/>
              <a:defRPr b="1" sz="1400">
                <a:solidFill>
                  <a:schemeClr val="lt1"/>
                </a:solidFill>
                <a:latin typeface="Exo"/>
                <a:ea typeface="Exo"/>
                <a:cs typeface="Exo"/>
                <a:sym typeface="Exo"/>
              </a:defRPr>
            </a:lvl3pPr>
            <a:lvl4pPr lvl="3" rtl="0">
              <a:buNone/>
              <a:defRPr b="1" sz="1400">
                <a:solidFill>
                  <a:schemeClr val="lt1"/>
                </a:solidFill>
                <a:latin typeface="Exo"/>
                <a:ea typeface="Exo"/>
                <a:cs typeface="Exo"/>
                <a:sym typeface="Exo"/>
              </a:defRPr>
            </a:lvl4pPr>
            <a:lvl5pPr lvl="4" rtl="0">
              <a:buNone/>
              <a:defRPr b="1" sz="1400">
                <a:solidFill>
                  <a:schemeClr val="lt1"/>
                </a:solidFill>
                <a:latin typeface="Exo"/>
                <a:ea typeface="Exo"/>
                <a:cs typeface="Exo"/>
                <a:sym typeface="Exo"/>
              </a:defRPr>
            </a:lvl5pPr>
            <a:lvl6pPr lvl="5" rtl="0">
              <a:buNone/>
              <a:defRPr b="1" sz="1400">
                <a:solidFill>
                  <a:schemeClr val="lt1"/>
                </a:solidFill>
                <a:latin typeface="Exo"/>
                <a:ea typeface="Exo"/>
                <a:cs typeface="Exo"/>
                <a:sym typeface="Exo"/>
              </a:defRPr>
            </a:lvl6pPr>
            <a:lvl7pPr lvl="6" rtl="0">
              <a:buNone/>
              <a:defRPr b="1" sz="1400">
                <a:solidFill>
                  <a:schemeClr val="lt1"/>
                </a:solidFill>
                <a:latin typeface="Exo"/>
                <a:ea typeface="Exo"/>
                <a:cs typeface="Exo"/>
                <a:sym typeface="Exo"/>
              </a:defRPr>
            </a:lvl7pPr>
            <a:lvl8pPr lvl="7" rtl="0">
              <a:buNone/>
              <a:defRPr b="1" sz="1400">
                <a:solidFill>
                  <a:schemeClr val="lt1"/>
                </a:solidFill>
                <a:latin typeface="Exo"/>
                <a:ea typeface="Exo"/>
                <a:cs typeface="Exo"/>
                <a:sym typeface="Exo"/>
              </a:defRPr>
            </a:lvl8pPr>
            <a:lvl9pPr lvl="8" rtl="0">
              <a:buNone/>
              <a:defRPr b="1" sz="1400">
                <a:solidFill>
                  <a:schemeClr val="lt1"/>
                </a:solidFill>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sp>
        <p:nvSpPr>
          <p:cNvPr id="96" name="Google Shape;96;p20"/>
          <p:cNvSpPr txBox="1"/>
          <p:nvPr>
            <p:ph type="title"/>
          </p:nvPr>
        </p:nvSpPr>
        <p:spPr>
          <a:xfrm>
            <a:off x="257705" y="4471058"/>
            <a:ext cx="7044900" cy="1749600"/>
          </a:xfrm>
          <a:prstGeom prst="rect">
            <a:avLst/>
          </a:prstGeom>
        </p:spPr>
        <p:txBody>
          <a:bodyPr anchorCtr="0" anchor="ctr" bIns="111700" lIns="111700" spcFirstLastPara="1" rIns="111700" wrap="square" tIns="111700">
            <a:noAutofit/>
          </a:bodyPr>
          <a:lstStyle>
            <a:lvl1pPr lvl="0" rtl="0" algn="ctr">
              <a:spcBef>
                <a:spcPts val="0"/>
              </a:spcBef>
              <a:spcAft>
                <a:spcPts val="0"/>
              </a:spcAft>
              <a:buSzPts val="4300"/>
              <a:buNone/>
              <a:defRPr sz="4300"/>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cxnSp>
        <p:nvCxnSpPr>
          <p:cNvPr id="97" name="Google Shape;97;p20"/>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POINT_2">
  <p:cSld name="MAIN_POINT_2">
    <p:spTree>
      <p:nvGrpSpPr>
        <p:cNvPr id="98" name="Shape 98"/>
        <p:cNvGrpSpPr/>
        <p:nvPr/>
      </p:nvGrpSpPr>
      <p:grpSpPr>
        <a:xfrm>
          <a:off x="0" y="0"/>
          <a:ext cx="0" cy="0"/>
          <a:chOff x="0" y="0"/>
          <a:chExt cx="0" cy="0"/>
        </a:xfrm>
      </p:grpSpPr>
      <p:sp>
        <p:nvSpPr>
          <p:cNvPr id="99" name="Google Shape;99;p21"/>
          <p:cNvSpPr/>
          <p:nvPr/>
        </p:nvSpPr>
        <p:spPr>
          <a:xfrm flipH="1" rot="-273">
            <a:off x="-3463" y="10303462"/>
            <a:ext cx="7566900" cy="3882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175" lIns="91175" spcFirstLastPara="1" rIns="91175" wrap="square" tIns="91175">
            <a:noAutofit/>
          </a:bodyPr>
          <a:lstStyle/>
          <a:p>
            <a:pPr indent="0" lvl="0" marL="0" marR="0" rtl="0" algn="l">
              <a:lnSpc>
                <a:spcPct val="100000"/>
              </a:lnSpc>
              <a:spcBef>
                <a:spcPts val="0"/>
              </a:spcBef>
              <a:spcAft>
                <a:spcPts val="0"/>
              </a:spcAft>
              <a:buNone/>
            </a:pPr>
            <a:r>
              <a:t/>
            </a:r>
            <a:endParaRPr sz="1400"/>
          </a:p>
        </p:txBody>
      </p:sp>
      <p:sp>
        <p:nvSpPr>
          <p:cNvPr id="100" name="Google Shape;100;p21"/>
          <p:cNvSpPr txBox="1"/>
          <p:nvPr/>
        </p:nvSpPr>
        <p:spPr>
          <a:xfrm>
            <a:off x="996329" y="105779"/>
            <a:ext cx="5569800" cy="6465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500">
                <a:latin typeface="Mada"/>
                <a:ea typeface="Mada"/>
                <a:cs typeface="Mada"/>
                <a:sym typeface="Mada"/>
              </a:rPr>
              <a:t>Lecture Quiz</a:t>
            </a:r>
            <a:endParaRPr b="1" sz="2500">
              <a:latin typeface="Mada"/>
              <a:ea typeface="Mada"/>
              <a:cs typeface="Mada"/>
              <a:sym typeface="Mada"/>
            </a:endParaRPr>
          </a:p>
        </p:txBody>
      </p:sp>
      <p:cxnSp>
        <p:nvCxnSpPr>
          <p:cNvPr id="101" name="Google Shape;101;p21"/>
          <p:cNvCxnSpPr/>
          <p:nvPr/>
        </p:nvCxnSpPr>
        <p:spPr>
          <a:xfrm flipH="1" rot="10800000">
            <a:off x="1376930" y="663995"/>
            <a:ext cx="4808700" cy="12000"/>
          </a:xfrm>
          <a:prstGeom prst="straightConnector1">
            <a:avLst/>
          </a:prstGeom>
          <a:noFill/>
          <a:ln cap="flat" cmpd="sng" w="38100">
            <a:solidFill>
              <a:schemeClr val="accent1"/>
            </a:solidFill>
            <a:prstDash val="solid"/>
            <a:round/>
            <a:headEnd len="med" w="med" type="diamond"/>
            <a:tailEnd len="med" w="med" type="diamond"/>
          </a:ln>
        </p:spPr>
      </p:cxnSp>
      <p:sp>
        <p:nvSpPr>
          <p:cNvPr id="102" name="Google Shape;102;p21"/>
          <p:cNvSpPr/>
          <p:nvPr/>
        </p:nvSpPr>
        <p:spPr>
          <a:xfrm>
            <a:off x="138722" y="818449"/>
            <a:ext cx="7281000" cy="9207300"/>
          </a:xfrm>
          <a:prstGeom prst="rect">
            <a:avLst/>
          </a:prstGeom>
          <a:noFill/>
          <a:ln cap="flat" cmpd="sng" w="9525">
            <a:solidFill>
              <a:schemeClr val="accent3"/>
            </a:solidFill>
            <a:prstDash val="lgDash"/>
            <a:round/>
            <a:headEnd len="sm" w="sm" type="none"/>
            <a:tailEnd len="sm" w="sm" type="none"/>
          </a:ln>
        </p:spPr>
        <p:txBody>
          <a:bodyPr anchorCtr="0" anchor="ctr" bIns="91175" lIns="91175" spcFirstLastPara="1" rIns="91175" wrap="square" tIns="91175">
            <a:noAutofit/>
          </a:bodyPr>
          <a:lstStyle/>
          <a:p>
            <a:pPr indent="0" lvl="0" marL="0" rtl="0" algn="l">
              <a:spcBef>
                <a:spcPts val="0"/>
              </a:spcBef>
              <a:spcAft>
                <a:spcPts val="0"/>
              </a:spcAft>
              <a:buClr>
                <a:srgbClr val="000000"/>
              </a:buClr>
              <a:buSzPts val="1100"/>
              <a:buFont typeface="Arial"/>
              <a:buNone/>
            </a:pPr>
            <a:r>
              <a:t/>
            </a:r>
            <a:endParaRPr sz="800">
              <a:latin typeface="Cabin"/>
              <a:ea typeface="Cabin"/>
              <a:cs typeface="Cabin"/>
              <a:sym typeface="Cabi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idx="12" type="sldNum"/>
          </p:nvPr>
        </p:nvSpPr>
        <p:spPr>
          <a:xfrm>
            <a:off x="71278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buNone/>
              <a:defRPr b="1" sz="1400">
                <a:solidFill>
                  <a:schemeClr val="lt1"/>
                </a:solidFill>
                <a:latin typeface="Exo"/>
                <a:ea typeface="Exo"/>
                <a:cs typeface="Exo"/>
                <a:sym typeface="Exo"/>
              </a:defRPr>
            </a:lvl1pPr>
            <a:lvl2pPr lvl="1" rtl="0">
              <a:buNone/>
              <a:defRPr b="1" sz="1400">
                <a:solidFill>
                  <a:schemeClr val="lt1"/>
                </a:solidFill>
                <a:latin typeface="Exo"/>
                <a:ea typeface="Exo"/>
                <a:cs typeface="Exo"/>
                <a:sym typeface="Exo"/>
              </a:defRPr>
            </a:lvl2pPr>
            <a:lvl3pPr lvl="2" rtl="0">
              <a:buNone/>
              <a:defRPr b="1" sz="1400">
                <a:solidFill>
                  <a:schemeClr val="lt1"/>
                </a:solidFill>
                <a:latin typeface="Exo"/>
                <a:ea typeface="Exo"/>
                <a:cs typeface="Exo"/>
                <a:sym typeface="Exo"/>
              </a:defRPr>
            </a:lvl3pPr>
            <a:lvl4pPr lvl="3" rtl="0">
              <a:buNone/>
              <a:defRPr b="1" sz="1400">
                <a:solidFill>
                  <a:schemeClr val="lt1"/>
                </a:solidFill>
                <a:latin typeface="Exo"/>
                <a:ea typeface="Exo"/>
                <a:cs typeface="Exo"/>
                <a:sym typeface="Exo"/>
              </a:defRPr>
            </a:lvl4pPr>
            <a:lvl5pPr lvl="4" rtl="0">
              <a:buNone/>
              <a:defRPr b="1" sz="1400">
                <a:solidFill>
                  <a:schemeClr val="lt1"/>
                </a:solidFill>
                <a:latin typeface="Exo"/>
                <a:ea typeface="Exo"/>
                <a:cs typeface="Exo"/>
                <a:sym typeface="Exo"/>
              </a:defRPr>
            </a:lvl5pPr>
            <a:lvl6pPr lvl="5" rtl="0">
              <a:buNone/>
              <a:defRPr b="1" sz="1400">
                <a:solidFill>
                  <a:schemeClr val="lt1"/>
                </a:solidFill>
                <a:latin typeface="Exo"/>
                <a:ea typeface="Exo"/>
                <a:cs typeface="Exo"/>
                <a:sym typeface="Exo"/>
              </a:defRPr>
            </a:lvl6pPr>
            <a:lvl7pPr lvl="6" rtl="0">
              <a:buNone/>
              <a:defRPr b="1" sz="1400">
                <a:solidFill>
                  <a:schemeClr val="lt1"/>
                </a:solidFill>
                <a:latin typeface="Exo"/>
                <a:ea typeface="Exo"/>
                <a:cs typeface="Exo"/>
                <a:sym typeface="Exo"/>
              </a:defRPr>
            </a:lvl7pPr>
            <a:lvl8pPr lvl="7" rtl="0">
              <a:buNone/>
              <a:defRPr b="1" sz="1400">
                <a:solidFill>
                  <a:schemeClr val="lt1"/>
                </a:solidFill>
                <a:latin typeface="Exo"/>
                <a:ea typeface="Exo"/>
                <a:cs typeface="Exo"/>
                <a:sym typeface="Exo"/>
              </a:defRPr>
            </a:lvl8pPr>
            <a:lvl9pPr lvl="8" rtl="0">
              <a:buNone/>
              <a:defRPr b="1" sz="1400">
                <a:solidFill>
                  <a:schemeClr val="lt1"/>
                </a:solidFill>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cxnSp>
        <p:nvCxnSpPr>
          <p:cNvPr id="16" name="Google Shape;16;p3"/>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17" name="Google Shape;17;p3"/>
          <p:cNvCxnSpPr/>
          <p:nvPr/>
        </p:nvCxnSpPr>
        <p:spPr>
          <a:xfrm>
            <a:off x="205413" y="904850"/>
            <a:ext cx="7132500" cy="0"/>
          </a:xfrm>
          <a:prstGeom prst="straightConnector1">
            <a:avLst/>
          </a:prstGeom>
          <a:noFill/>
          <a:ln cap="flat" cmpd="sng" w="19050">
            <a:solidFill>
              <a:srgbClr val="A4C2F4"/>
            </a:solidFill>
            <a:prstDash val="solid"/>
            <a:round/>
            <a:headEnd len="med" w="med" type="none"/>
            <a:tailEnd len="med" w="med" type="none"/>
          </a:ln>
        </p:spPr>
      </p:cxnSp>
      <p:cxnSp>
        <p:nvCxnSpPr>
          <p:cNvPr id="18" name="Google Shape;18;p3"/>
          <p:cNvCxnSpPr/>
          <p:nvPr/>
        </p:nvCxnSpPr>
        <p:spPr>
          <a:xfrm>
            <a:off x="217813" y="9596628"/>
            <a:ext cx="7132500" cy="0"/>
          </a:xfrm>
          <a:prstGeom prst="straightConnector1">
            <a:avLst/>
          </a:prstGeom>
          <a:noFill/>
          <a:ln cap="flat" cmpd="sng" w="19050">
            <a:solidFill>
              <a:srgbClr val="A4C2F4"/>
            </a:solidFill>
            <a:prstDash val="solid"/>
            <a:round/>
            <a:headEnd len="med" w="med" type="none"/>
            <a:tailEnd len="med" w="med" type="none"/>
          </a:ln>
        </p:spPr>
      </p:cxnSp>
      <p:cxnSp>
        <p:nvCxnSpPr>
          <p:cNvPr id="19" name="Google Shape;19;p3"/>
          <p:cNvCxnSpPr/>
          <p:nvPr/>
        </p:nvCxnSpPr>
        <p:spPr>
          <a:xfrm>
            <a:off x="7354588" y="904850"/>
            <a:ext cx="0" cy="8714700"/>
          </a:xfrm>
          <a:prstGeom prst="straightConnector1">
            <a:avLst/>
          </a:prstGeom>
          <a:noFill/>
          <a:ln cap="flat" cmpd="sng" w="19050">
            <a:solidFill>
              <a:srgbClr val="A4C2F4"/>
            </a:solidFill>
            <a:prstDash val="solid"/>
            <a:round/>
            <a:headEnd len="med" w="med" type="none"/>
            <a:tailEnd len="med" w="med" type="none"/>
          </a:ln>
        </p:spPr>
      </p:cxnSp>
      <p:grpSp>
        <p:nvGrpSpPr>
          <p:cNvPr id="20" name="Google Shape;20;p3"/>
          <p:cNvGrpSpPr/>
          <p:nvPr/>
        </p:nvGrpSpPr>
        <p:grpSpPr>
          <a:xfrm>
            <a:off x="205413" y="904850"/>
            <a:ext cx="7149175" cy="8714700"/>
            <a:chOff x="217025" y="916300"/>
            <a:chExt cx="7149175" cy="8714700"/>
          </a:xfrm>
        </p:grpSpPr>
        <p:cxnSp>
          <p:nvCxnSpPr>
            <p:cNvPr id="21" name="Google Shape;21;p3"/>
            <p:cNvCxnSpPr/>
            <p:nvPr/>
          </p:nvCxnSpPr>
          <p:spPr>
            <a:xfrm>
              <a:off x="217025" y="916300"/>
              <a:ext cx="7132500" cy="0"/>
            </a:xfrm>
            <a:prstGeom prst="straightConnector1">
              <a:avLst/>
            </a:prstGeom>
            <a:noFill/>
            <a:ln cap="flat" cmpd="sng" w="19050">
              <a:solidFill>
                <a:schemeClr val="accent3"/>
              </a:solidFill>
              <a:prstDash val="solid"/>
              <a:round/>
              <a:headEnd len="med" w="med" type="none"/>
              <a:tailEnd len="med" w="med" type="none"/>
            </a:ln>
          </p:spPr>
        </p:cxnSp>
        <p:cxnSp>
          <p:nvCxnSpPr>
            <p:cNvPr id="22" name="Google Shape;22;p3"/>
            <p:cNvCxnSpPr/>
            <p:nvPr/>
          </p:nvCxnSpPr>
          <p:spPr>
            <a:xfrm>
              <a:off x="222600" y="916300"/>
              <a:ext cx="0" cy="8683200"/>
            </a:xfrm>
            <a:prstGeom prst="straightConnector1">
              <a:avLst/>
            </a:prstGeom>
            <a:noFill/>
            <a:ln cap="flat" cmpd="sng" w="19050">
              <a:solidFill>
                <a:schemeClr val="accent3"/>
              </a:solidFill>
              <a:prstDash val="solid"/>
              <a:round/>
              <a:headEnd len="med" w="med" type="none"/>
              <a:tailEnd len="med" w="med" type="none"/>
            </a:ln>
          </p:spPr>
        </p:cxnSp>
        <p:cxnSp>
          <p:nvCxnSpPr>
            <p:cNvPr id="23" name="Google Shape;23;p3"/>
            <p:cNvCxnSpPr/>
            <p:nvPr/>
          </p:nvCxnSpPr>
          <p:spPr>
            <a:xfrm>
              <a:off x="7366200" y="916300"/>
              <a:ext cx="0" cy="8714700"/>
            </a:xfrm>
            <a:prstGeom prst="straightConnector1">
              <a:avLst/>
            </a:prstGeom>
            <a:noFill/>
            <a:ln cap="flat" cmpd="sng" w="19050">
              <a:solidFill>
                <a:schemeClr val="accent3"/>
              </a:solidFill>
              <a:prstDash val="solid"/>
              <a:round/>
              <a:headEnd len="med" w="med" type="none"/>
              <a:tailEnd len="med" w="med" type="none"/>
            </a:ln>
          </p:spPr>
        </p:cxnSp>
        <p:cxnSp>
          <p:nvCxnSpPr>
            <p:cNvPr id="24" name="Google Shape;24;p3"/>
            <p:cNvCxnSpPr/>
            <p:nvPr/>
          </p:nvCxnSpPr>
          <p:spPr>
            <a:xfrm>
              <a:off x="229425" y="9608078"/>
              <a:ext cx="7132500" cy="0"/>
            </a:xfrm>
            <a:prstGeom prst="straightConnector1">
              <a:avLst/>
            </a:prstGeom>
            <a:noFill/>
            <a:ln cap="flat" cmpd="sng" w="19050">
              <a:solidFill>
                <a:schemeClr val="accent3"/>
              </a:solidFill>
              <a:prstDash val="solid"/>
              <a:round/>
              <a:headEnd len="med" w="med" type="none"/>
              <a:tailEnd len="med" w="med" type="none"/>
            </a:ln>
          </p:spPr>
        </p:cxnSp>
      </p:grpSp>
      <p:cxnSp>
        <p:nvCxnSpPr>
          <p:cNvPr id="25" name="Google Shape;25;p3"/>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p4"/>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p:txBody>
      </p:sp>
      <p:sp>
        <p:nvSpPr>
          <p:cNvPr id="28" name="Google Shape;28;p4"/>
          <p:cNvSpPr txBox="1"/>
          <p:nvPr>
            <p:ph idx="1" type="body"/>
          </p:nvPr>
        </p:nvSpPr>
        <p:spPr>
          <a:xfrm>
            <a:off x="257705" y="2395696"/>
            <a:ext cx="7044900" cy="7102200"/>
          </a:xfrm>
          <a:prstGeom prst="rect">
            <a:avLst/>
          </a:prstGeom>
        </p:spPr>
        <p:txBody>
          <a:bodyPr anchorCtr="0" anchor="t" bIns="111700" lIns="111700" spcFirstLastPara="1" rIns="111700" wrap="square" tIns="111700">
            <a:noAutofit/>
          </a:bodyPr>
          <a:lstStyle>
            <a:lvl1pPr indent="-374650" lvl="0" marL="457200">
              <a:spcBef>
                <a:spcPts val="0"/>
              </a:spcBef>
              <a:spcAft>
                <a:spcPts val="0"/>
              </a:spcAft>
              <a:buSzPts val="2300"/>
              <a:buChar char="●"/>
              <a:defRPr/>
            </a:lvl1pPr>
            <a:lvl2pPr indent="-342900" lvl="1" marL="914400">
              <a:spcBef>
                <a:spcPts val="2000"/>
              </a:spcBef>
              <a:spcAft>
                <a:spcPts val="0"/>
              </a:spcAft>
              <a:buSzPts val="1800"/>
              <a:buChar char="○"/>
              <a:defRPr/>
            </a:lvl2pPr>
            <a:lvl3pPr indent="-342900" lvl="2" marL="1371600">
              <a:spcBef>
                <a:spcPts val="2000"/>
              </a:spcBef>
              <a:spcAft>
                <a:spcPts val="0"/>
              </a:spcAft>
              <a:buSzPts val="1800"/>
              <a:buChar char="■"/>
              <a:defRPr/>
            </a:lvl3pPr>
            <a:lvl4pPr indent="-342900" lvl="3" marL="1828800">
              <a:spcBef>
                <a:spcPts val="2000"/>
              </a:spcBef>
              <a:spcAft>
                <a:spcPts val="0"/>
              </a:spcAft>
              <a:buSzPts val="1800"/>
              <a:buChar char="●"/>
              <a:defRPr/>
            </a:lvl4pPr>
            <a:lvl5pPr indent="-342900" lvl="4" marL="2286000">
              <a:spcBef>
                <a:spcPts val="2000"/>
              </a:spcBef>
              <a:spcAft>
                <a:spcPts val="0"/>
              </a:spcAft>
              <a:buSzPts val="1800"/>
              <a:buChar char="○"/>
              <a:defRPr/>
            </a:lvl5pPr>
            <a:lvl6pPr indent="-342900" lvl="5" marL="2743200">
              <a:spcBef>
                <a:spcPts val="2000"/>
              </a:spcBef>
              <a:spcAft>
                <a:spcPts val="0"/>
              </a:spcAft>
              <a:buSzPts val="1800"/>
              <a:buChar char="■"/>
              <a:defRPr/>
            </a:lvl6pPr>
            <a:lvl7pPr indent="-342900" lvl="6" marL="3200400">
              <a:spcBef>
                <a:spcPts val="2000"/>
              </a:spcBef>
              <a:spcAft>
                <a:spcPts val="0"/>
              </a:spcAft>
              <a:buSzPts val="1800"/>
              <a:buChar char="●"/>
              <a:defRPr/>
            </a:lvl7pPr>
            <a:lvl8pPr indent="-342900" lvl="7" marL="3657600">
              <a:spcBef>
                <a:spcPts val="2000"/>
              </a:spcBef>
              <a:spcAft>
                <a:spcPts val="0"/>
              </a:spcAft>
              <a:buSzPts val="1800"/>
              <a:buChar char="○"/>
              <a:defRPr/>
            </a:lvl8pPr>
            <a:lvl9pPr indent="-342900" lvl="8" marL="4114800">
              <a:spcBef>
                <a:spcPts val="2000"/>
              </a:spcBef>
              <a:spcAft>
                <a:spcPts val="2000"/>
              </a:spcAft>
              <a:buSzPts val="1800"/>
              <a:buChar char="■"/>
              <a:defRPr/>
            </a:lvl9pPr>
          </a:lstStyle>
          <a:p/>
        </p:txBody>
      </p:sp>
      <p:sp>
        <p:nvSpPr>
          <p:cNvPr id="29" name="Google Shape;29;p4"/>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5"/>
          <p:cNvSpPr txBox="1"/>
          <p:nvPr>
            <p:ph idx="1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buNone/>
              <a:defRPr b="1" sz="1400">
                <a:solidFill>
                  <a:schemeClr val="lt1"/>
                </a:solidFill>
                <a:latin typeface="Exo"/>
                <a:ea typeface="Exo"/>
                <a:cs typeface="Exo"/>
                <a:sym typeface="Exo"/>
              </a:defRPr>
            </a:lvl1pPr>
            <a:lvl2pPr lvl="1" rtl="0">
              <a:buNone/>
              <a:defRPr b="1" sz="1400">
                <a:solidFill>
                  <a:schemeClr val="lt1"/>
                </a:solidFill>
                <a:latin typeface="Exo"/>
                <a:ea typeface="Exo"/>
                <a:cs typeface="Exo"/>
                <a:sym typeface="Exo"/>
              </a:defRPr>
            </a:lvl2pPr>
            <a:lvl3pPr lvl="2" rtl="0">
              <a:buNone/>
              <a:defRPr b="1" sz="1400">
                <a:solidFill>
                  <a:schemeClr val="lt1"/>
                </a:solidFill>
                <a:latin typeface="Exo"/>
                <a:ea typeface="Exo"/>
                <a:cs typeface="Exo"/>
                <a:sym typeface="Exo"/>
              </a:defRPr>
            </a:lvl3pPr>
            <a:lvl4pPr lvl="3" rtl="0">
              <a:buNone/>
              <a:defRPr b="1" sz="1400">
                <a:solidFill>
                  <a:schemeClr val="lt1"/>
                </a:solidFill>
                <a:latin typeface="Exo"/>
                <a:ea typeface="Exo"/>
                <a:cs typeface="Exo"/>
                <a:sym typeface="Exo"/>
              </a:defRPr>
            </a:lvl4pPr>
            <a:lvl5pPr lvl="4" rtl="0">
              <a:buNone/>
              <a:defRPr b="1" sz="1400">
                <a:solidFill>
                  <a:schemeClr val="lt1"/>
                </a:solidFill>
                <a:latin typeface="Exo"/>
                <a:ea typeface="Exo"/>
                <a:cs typeface="Exo"/>
                <a:sym typeface="Exo"/>
              </a:defRPr>
            </a:lvl5pPr>
            <a:lvl6pPr lvl="5" rtl="0">
              <a:buNone/>
              <a:defRPr b="1" sz="1400">
                <a:solidFill>
                  <a:schemeClr val="lt1"/>
                </a:solidFill>
                <a:latin typeface="Exo"/>
                <a:ea typeface="Exo"/>
                <a:cs typeface="Exo"/>
                <a:sym typeface="Exo"/>
              </a:defRPr>
            </a:lvl6pPr>
            <a:lvl7pPr lvl="6" rtl="0">
              <a:buNone/>
              <a:defRPr b="1" sz="1400">
                <a:solidFill>
                  <a:schemeClr val="lt1"/>
                </a:solidFill>
                <a:latin typeface="Exo"/>
                <a:ea typeface="Exo"/>
                <a:cs typeface="Exo"/>
                <a:sym typeface="Exo"/>
              </a:defRPr>
            </a:lvl7pPr>
            <a:lvl8pPr lvl="7" rtl="0">
              <a:buNone/>
              <a:defRPr b="1" sz="1400">
                <a:solidFill>
                  <a:schemeClr val="lt1"/>
                </a:solidFill>
                <a:latin typeface="Exo"/>
                <a:ea typeface="Exo"/>
                <a:cs typeface="Exo"/>
                <a:sym typeface="Exo"/>
              </a:defRPr>
            </a:lvl8pPr>
            <a:lvl9pPr lvl="8" rtl="0">
              <a:buNone/>
              <a:defRPr b="1" sz="1400">
                <a:solidFill>
                  <a:schemeClr val="lt1"/>
                </a:solidFill>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6"/>
          <p:cNvSpPr txBox="1"/>
          <p:nvPr>
            <p:ph type="title"/>
          </p:nvPr>
        </p:nvSpPr>
        <p:spPr>
          <a:xfrm>
            <a:off x="257705" y="1154948"/>
            <a:ext cx="2321400" cy="1570500"/>
          </a:xfrm>
          <a:prstGeom prst="rect">
            <a:avLst/>
          </a:prstGeom>
        </p:spPr>
        <p:txBody>
          <a:bodyPr anchorCtr="0" anchor="b" bIns="111700" lIns="111700" spcFirstLastPara="1" rIns="111700" wrap="square" tIns="111700">
            <a:noAutofit/>
          </a:bodyPr>
          <a:lstStyle>
            <a:lvl1pPr lvl="0">
              <a:spcBef>
                <a:spcPts val="0"/>
              </a:spcBef>
              <a:spcAft>
                <a:spcPts val="0"/>
              </a:spcAft>
              <a:buSzPts val="3100"/>
              <a:buNone/>
              <a:defRPr sz="3100"/>
            </a:lvl1pPr>
            <a:lvl2pPr lvl="1">
              <a:spcBef>
                <a:spcPts val="0"/>
              </a:spcBef>
              <a:spcAft>
                <a:spcPts val="0"/>
              </a:spcAft>
              <a:buSzPts val="3100"/>
              <a:buNone/>
              <a:defRPr sz="3100"/>
            </a:lvl2pPr>
            <a:lvl3pPr lvl="2">
              <a:spcBef>
                <a:spcPts val="0"/>
              </a:spcBef>
              <a:spcAft>
                <a:spcPts val="0"/>
              </a:spcAft>
              <a:buSzPts val="3100"/>
              <a:buNone/>
              <a:defRPr sz="3100"/>
            </a:lvl3pPr>
            <a:lvl4pPr lvl="3">
              <a:spcBef>
                <a:spcPts val="0"/>
              </a:spcBef>
              <a:spcAft>
                <a:spcPts val="0"/>
              </a:spcAft>
              <a:buSzPts val="3100"/>
              <a:buNone/>
              <a:defRPr sz="3100"/>
            </a:lvl4pPr>
            <a:lvl5pPr lvl="4">
              <a:spcBef>
                <a:spcPts val="0"/>
              </a:spcBef>
              <a:spcAft>
                <a:spcPts val="0"/>
              </a:spcAft>
              <a:buSzPts val="3100"/>
              <a:buNone/>
              <a:defRPr sz="3100"/>
            </a:lvl5pPr>
            <a:lvl6pPr lvl="5">
              <a:spcBef>
                <a:spcPts val="0"/>
              </a:spcBef>
              <a:spcAft>
                <a:spcPts val="0"/>
              </a:spcAft>
              <a:buSzPts val="3100"/>
              <a:buNone/>
              <a:defRPr sz="3100"/>
            </a:lvl6pPr>
            <a:lvl7pPr lvl="6">
              <a:spcBef>
                <a:spcPts val="0"/>
              </a:spcBef>
              <a:spcAft>
                <a:spcPts val="0"/>
              </a:spcAft>
              <a:buSzPts val="3100"/>
              <a:buNone/>
              <a:defRPr sz="3100"/>
            </a:lvl7pPr>
            <a:lvl8pPr lvl="7">
              <a:spcBef>
                <a:spcPts val="0"/>
              </a:spcBef>
              <a:spcAft>
                <a:spcPts val="0"/>
              </a:spcAft>
              <a:buSzPts val="3100"/>
              <a:buNone/>
              <a:defRPr sz="3100"/>
            </a:lvl8pPr>
            <a:lvl9pPr lvl="8">
              <a:spcBef>
                <a:spcPts val="0"/>
              </a:spcBef>
              <a:spcAft>
                <a:spcPts val="0"/>
              </a:spcAft>
              <a:buSzPts val="3100"/>
              <a:buNone/>
              <a:defRPr sz="3100"/>
            </a:lvl9pPr>
          </a:lstStyle>
          <a:p/>
        </p:txBody>
      </p:sp>
      <p:sp>
        <p:nvSpPr>
          <p:cNvPr id="34" name="Google Shape;34;p6"/>
          <p:cNvSpPr txBox="1"/>
          <p:nvPr>
            <p:ph idx="1" type="body"/>
          </p:nvPr>
        </p:nvSpPr>
        <p:spPr>
          <a:xfrm>
            <a:off x="257705" y="2888617"/>
            <a:ext cx="2321400" cy="6608700"/>
          </a:xfrm>
          <a:prstGeom prst="rect">
            <a:avLst/>
          </a:prstGeom>
        </p:spPr>
        <p:txBody>
          <a:bodyPr anchorCtr="0" anchor="t" bIns="111700" lIns="111700" spcFirstLastPara="1" rIns="111700" wrap="square" tIns="111700">
            <a:noAutofit/>
          </a:bodyPr>
          <a:lstStyle>
            <a:lvl1pPr indent="-323850" lvl="0" marL="457200">
              <a:spcBef>
                <a:spcPts val="0"/>
              </a:spcBef>
              <a:spcAft>
                <a:spcPts val="0"/>
              </a:spcAft>
              <a:buSzPts val="1500"/>
              <a:buChar char="●"/>
              <a:defRPr sz="15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35" name="Google Shape;35;p6"/>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نقطة رئيسية 1">
  <p:cSld name="MAIN_POINT_1">
    <p:spTree>
      <p:nvGrpSpPr>
        <p:cNvPr id="36" name="Shape 36"/>
        <p:cNvGrpSpPr/>
        <p:nvPr/>
      </p:nvGrpSpPr>
      <p:grpSpPr>
        <a:xfrm>
          <a:off x="0" y="0"/>
          <a:ext cx="0" cy="0"/>
          <a:chOff x="0" y="0"/>
          <a:chExt cx="0" cy="0"/>
        </a:xfrm>
      </p:grpSpPr>
      <p:sp>
        <p:nvSpPr>
          <p:cNvPr id="37" name="Google Shape;37;p7"/>
          <p:cNvSpPr/>
          <p:nvPr/>
        </p:nvSpPr>
        <p:spPr>
          <a:xfrm flipH="1" rot="-273">
            <a:off x="-3463" y="10303462"/>
            <a:ext cx="7566900" cy="3882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175" lIns="91175" spcFirstLastPara="1" rIns="91175" wrap="square" tIns="91175">
            <a:noAutofit/>
          </a:bodyPr>
          <a:lstStyle/>
          <a:p>
            <a:pPr indent="0" lvl="0" marL="0" marR="0" rtl="0" algn="l">
              <a:lnSpc>
                <a:spcPct val="100000"/>
              </a:lnSpc>
              <a:spcBef>
                <a:spcPts val="0"/>
              </a:spcBef>
              <a:spcAft>
                <a:spcPts val="0"/>
              </a:spcAft>
              <a:buNone/>
            </a:pPr>
            <a:r>
              <a:t/>
            </a:r>
            <a:endParaRPr sz="1400"/>
          </a:p>
        </p:txBody>
      </p:sp>
      <p:sp>
        <p:nvSpPr>
          <p:cNvPr id="38" name="Google Shape;38;p7"/>
          <p:cNvSpPr txBox="1"/>
          <p:nvPr/>
        </p:nvSpPr>
        <p:spPr>
          <a:xfrm>
            <a:off x="996329" y="105779"/>
            <a:ext cx="5569800" cy="6465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500">
                <a:latin typeface="Alegreya"/>
                <a:ea typeface="Alegreya"/>
                <a:cs typeface="Alegreya"/>
                <a:sym typeface="Alegreya"/>
              </a:rPr>
              <a:t>Lecture Quiz</a:t>
            </a:r>
            <a:endParaRPr b="1" sz="2500">
              <a:latin typeface="Alegreya"/>
              <a:ea typeface="Alegreya"/>
              <a:cs typeface="Alegreya"/>
              <a:sym typeface="Alegreya"/>
            </a:endParaRPr>
          </a:p>
        </p:txBody>
      </p:sp>
      <p:cxnSp>
        <p:nvCxnSpPr>
          <p:cNvPr id="39" name="Google Shape;39;p7"/>
          <p:cNvCxnSpPr/>
          <p:nvPr/>
        </p:nvCxnSpPr>
        <p:spPr>
          <a:xfrm flipH="1" rot="10800000">
            <a:off x="1376930" y="663995"/>
            <a:ext cx="4808700" cy="12000"/>
          </a:xfrm>
          <a:prstGeom prst="straightConnector1">
            <a:avLst/>
          </a:prstGeom>
          <a:noFill/>
          <a:ln cap="flat" cmpd="sng" w="38100">
            <a:solidFill>
              <a:schemeClr val="accent1"/>
            </a:solidFill>
            <a:prstDash val="solid"/>
            <a:round/>
            <a:headEnd len="med" w="med" type="diamond"/>
            <a:tailEnd len="med" w="med" type="diamond"/>
          </a:ln>
        </p:spPr>
      </p:cxnSp>
      <p:sp>
        <p:nvSpPr>
          <p:cNvPr id="40" name="Google Shape;40;p7"/>
          <p:cNvSpPr/>
          <p:nvPr/>
        </p:nvSpPr>
        <p:spPr>
          <a:xfrm>
            <a:off x="138722" y="818449"/>
            <a:ext cx="7281000" cy="9207300"/>
          </a:xfrm>
          <a:prstGeom prst="rect">
            <a:avLst/>
          </a:prstGeom>
          <a:noFill/>
          <a:ln cap="flat" cmpd="sng" w="9525">
            <a:solidFill>
              <a:schemeClr val="accent3"/>
            </a:solidFill>
            <a:prstDash val="lgDash"/>
            <a:round/>
            <a:headEnd len="sm" w="sm" type="none"/>
            <a:tailEnd len="sm" w="sm" type="none"/>
          </a:ln>
        </p:spPr>
        <p:txBody>
          <a:bodyPr anchorCtr="0" anchor="ctr" bIns="91175" lIns="91175" spcFirstLastPara="1" rIns="91175" wrap="square" tIns="91175">
            <a:noAutofit/>
          </a:bodyPr>
          <a:lstStyle/>
          <a:p>
            <a:pPr indent="0" lvl="0" marL="0" rtl="0" algn="l">
              <a:spcBef>
                <a:spcPts val="0"/>
              </a:spcBef>
              <a:spcAft>
                <a:spcPts val="0"/>
              </a:spcAft>
              <a:buClr>
                <a:srgbClr val="000000"/>
              </a:buClr>
              <a:buSzPts val="1100"/>
              <a:buFont typeface="Arial"/>
              <a:buNone/>
            </a:pPr>
            <a:r>
              <a:t/>
            </a:r>
            <a:endParaRPr sz="800">
              <a:latin typeface="Cabin"/>
              <a:ea typeface="Cabin"/>
              <a:cs typeface="Cabin"/>
              <a:sym typeface="Cabi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شرح 1">
  <p:cSld name="CAPTION_ONLY_1">
    <p:spTree>
      <p:nvGrpSpPr>
        <p:cNvPr id="41" name="Shape 41"/>
        <p:cNvGrpSpPr/>
        <p:nvPr/>
      </p:nvGrpSpPr>
      <p:grpSpPr>
        <a:xfrm>
          <a:off x="0" y="0"/>
          <a:ext cx="0" cy="0"/>
          <a:chOff x="0" y="0"/>
          <a:chExt cx="0" cy="0"/>
        </a:xfrm>
      </p:grpSpPr>
      <p:cxnSp>
        <p:nvCxnSpPr>
          <p:cNvPr id="42" name="Google Shape;42;p8"/>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43" name="Google Shape;43;p8"/>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Alegreya"/>
                <a:ea typeface="Alegreya"/>
                <a:cs typeface="Alegreya"/>
                <a:sym typeface="Alegreya"/>
              </a:rPr>
              <a:t>Summary</a:t>
            </a:r>
            <a:endParaRPr b="1" sz="2600">
              <a:latin typeface="Alegreya"/>
              <a:ea typeface="Alegreya"/>
              <a:cs typeface="Alegreya"/>
              <a:sym typeface="Alegrey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4" name="Shape 44"/>
        <p:cNvGrpSpPr/>
        <p:nvPr/>
      </p:nvGrpSpPr>
      <p:grpSpPr>
        <a:xfrm>
          <a:off x="0" y="0"/>
          <a:ext cx="0" cy="0"/>
          <a:chOff x="0" y="0"/>
          <a:chExt cx="0" cy="0"/>
        </a:xfrm>
      </p:grpSpPr>
      <p:sp>
        <p:nvSpPr>
          <p:cNvPr id="45" name="Google Shape;45;p9"/>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
        <p:nvSpPr>
          <p:cNvPr id="46" name="Google Shape;46;p9"/>
          <p:cNvSpPr/>
          <p:nvPr/>
        </p:nvSpPr>
        <p:spPr>
          <a:xfrm>
            <a:off x="-91200" y="-91200"/>
            <a:ext cx="7751100" cy="10896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1" name="Shape 51"/>
        <p:cNvGrpSpPr/>
        <p:nvPr/>
      </p:nvGrpSpPr>
      <p:grpSpPr>
        <a:xfrm>
          <a:off x="0" y="0"/>
          <a:ext cx="0" cy="0"/>
          <a:chOff x="0" y="0"/>
          <a:chExt cx="0" cy="0"/>
        </a:xfrm>
      </p:grpSpPr>
      <p:sp>
        <p:nvSpPr>
          <p:cNvPr id="52" name="Google Shape;52;p11"/>
          <p:cNvSpPr txBox="1"/>
          <p:nvPr>
            <p:ph idx="12" type="sldNum"/>
          </p:nvPr>
        </p:nvSpPr>
        <p:spPr>
          <a:xfrm>
            <a:off x="7106400" y="-68"/>
            <a:ext cx="453600" cy="562200"/>
          </a:xfrm>
          <a:prstGeom prst="rect">
            <a:avLst/>
          </a:prstGeom>
        </p:spPr>
        <p:txBody>
          <a:bodyPr anchorCtr="0" anchor="ctr" bIns="111700" lIns="111700" spcFirstLastPara="1" rIns="111700" wrap="square" tIns="111700">
            <a:noAutofit/>
          </a:bodyPr>
          <a:lstStyle>
            <a:lvl1pPr lvl="0" rtl="0">
              <a:buNone/>
              <a:defRPr sz="2500">
                <a:latin typeface="Exo"/>
                <a:ea typeface="Exo"/>
                <a:cs typeface="Exo"/>
                <a:sym typeface="Exo"/>
              </a:defRPr>
            </a:lvl1pPr>
            <a:lvl2pPr lvl="1" rtl="0">
              <a:buNone/>
              <a:defRPr sz="2500">
                <a:latin typeface="Exo"/>
                <a:ea typeface="Exo"/>
                <a:cs typeface="Exo"/>
                <a:sym typeface="Exo"/>
              </a:defRPr>
            </a:lvl2pPr>
            <a:lvl3pPr lvl="2" rtl="0">
              <a:buNone/>
              <a:defRPr sz="2500">
                <a:latin typeface="Exo"/>
                <a:ea typeface="Exo"/>
                <a:cs typeface="Exo"/>
                <a:sym typeface="Exo"/>
              </a:defRPr>
            </a:lvl3pPr>
            <a:lvl4pPr lvl="3" rtl="0">
              <a:buNone/>
              <a:defRPr sz="2500">
                <a:latin typeface="Exo"/>
                <a:ea typeface="Exo"/>
                <a:cs typeface="Exo"/>
                <a:sym typeface="Exo"/>
              </a:defRPr>
            </a:lvl4pPr>
            <a:lvl5pPr lvl="4" rtl="0">
              <a:buNone/>
              <a:defRPr sz="2500">
                <a:latin typeface="Exo"/>
                <a:ea typeface="Exo"/>
                <a:cs typeface="Exo"/>
                <a:sym typeface="Exo"/>
              </a:defRPr>
            </a:lvl5pPr>
            <a:lvl6pPr lvl="5" rtl="0">
              <a:buNone/>
              <a:defRPr sz="2500">
                <a:latin typeface="Exo"/>
                <a:ea typeface="Exo"/>
                <a:cs typeface="Exo"/>
                <a:sym typeface="Exo"/>
              </a:defRPr>
            </a:lvl6pPr>
            <a:lvl7pPr lvl="6" rtl="0">
              <a:buNone/>
              <a:defRPr sz="2500">
                <a:latin typeface="Exo"/>
                <a:ea typeface="Exo"/>
                <a:cs typeface="Exo"/>
                <a:sym typeface="Exo"/>
              </a:defRPr>
            </a:lvl7pPr>
            <a:lvl8pPr lvl="7" rtl="0">
              <a:buNone/>
              <a:defRPr sz="2500">
                <a:latin typeface="Exo"/>
                <a:ea typeface="Exo"/>
                <a:cs typeface="Exo"/>
                <a:sym typeface="Exo"/>
              </a:defRPr>
            </a:lvl8pPr>
            <a:lvl9pPr lvl="8" rtl="0">
              <a:buNone/>
              <a:defRPr sz="2500">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sp>
        <p:nvSpPr>
          <p:cNvPr id="53" name="Google Shape;53;p11"/>
          <p:cNvSpPr/>
          <p:nvPr/>
        </p:nvSpPr>
        <p:spPr>
          <a:xfrm rot="-10799591">
            <a:off x="1747" y="382"/>
            <a:ext cx="7556400" cy="3960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232875" lIns="232875" spcFirstLastPara="1" rIns="232875" wrap="square" tIns="232875">
            <a:noAutofit/>
          </a:bodyPr>
          <a:lstStyle/>
          <a:p>
            <a:pPr indent="0" lvl="0" marL="0" rtl="0" algn="l">
              <a:spcBef>
                <a:spcPts val="0"/>
              </a:spcBef>
              <a:spcAft>
                <a:spcPts val="0"/>
              </a:spcAft>
              <a:buNone/>
            </a:pPr>
            <a:r>
              <a:t/>
            </a:r>
            <a:endParaRPr sz="3600"/>
          </a:p>
        </p:txBody>
      </p:sp>
      <p:sp>
        <p:nvSpPr>
          <p:cNvPr id="54" name="Google Shape;54;p11"/>
          <p:cNvSpPr/>
          <p:nvPr/>
        </p:nvSpPr>
        <p:spPr>
          <a:xfrm>
            <a:off x="-95250" y="847725"/>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1"/>
          <p:cNvSpPr/>
          <p:nvPr/>
        </p:nvSpPr>
        <p:spPr>
          <a:xfrm>
            <a:off x="-95252" y="1566127"/>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11" Type="http://schemas.openxmlformats.org/officeDocument/2006/relationships/slideLayout" Target="../slideLayouts/slideLayout19.xml"/><Relationship Id="rId10" Type="http://schemas.openxmlformats.org/officeDocument/2006/relationships/slideLayout" Target="../slideLayouts/slideLayout18.xml"/><Relationship Id="rId12" Type="http://schemas.openxmlformats.org/officeDocument/2006/relationships/theme" Target="../theme/theme3.xml"/><Relationship Id="rId9" Type="http://schemas.openxmlformats.org/officeDocument/2006/relationships/slideLayout" Target="../slideLayouts/slideLayout17.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900" cy="1190700"/>
          </a:xfrm>
          <a:prstGeom prst="rect">
            <a:avLst/>
          </a:prstGeom>
          <a:noFill/>
          <a:ln>
            <a:noFill/>
          </a:ln>
        </p:spPr>
        <p:txBody>
          <a:bodyPr anchorCtr="0" anchor="t" bIns="111700" lIns="111700" spcFirstLastPara="1" rIns="111700" wrap="square" tIns="111700">
            <a:noAutofit/>
          </a:bodyPr>
          <a:lstStyle>
            <a:lvl1pPr lvl="0">
              <a:spcBef>
                <a:spcPts val="0"/>
              </a:spcBef>
              <a:spcAft>
                <a:spcPts val="0"/>
              </a:spcAft>
              <a:buClr>
                <a:schemeClr val="dk1"/>
              </a:buClr>
              <a:buSzPts val="3300"/>
              <a:buNone/>
              <a:defRPr sz="3300">
                <a:solidFill>
                  <a:schemeClr val="dk1"/>
                </a:solidFill>
              </a:defRPr>
            </a:lvl1pPr>
            <a:lvl2pPr lvl="1">
              <a:spcBef>
                <a:spcPts val="0"/>
              </a:spcBef>
              <a:spcAft>
                <a:spcPts val="0"/>
              </a:spcAft>
              <a:buClr>
                <a:schemeClr val="dk1"/>
              </a:buClr>
              <a:buSzPts val="3300"/>
              <a:buNone/>
              <a:defRPr sz="3300">
                <a:solidFill>
                  <a:schemeClr val="dk1"/>
                </a:solidFill>
              </a:defRPr>
            </a:lvl2pPr>
            <a:lvl3pPr lvl="2">
              <a:spcBef>
                <a:spcPts val="0"/>
              </a:spcBef>
              <a:spcAft>
                <a:spcPts val="0"/>
              </a:spcAft>
              <a:buClr>
                <a:schemeClr val="dk1"/>
              </a:buClr>
              <a:buSzPts val="3300"/>
              <a:buNone/>
              <a:defRPr sz="3300">
                <a:solidFill>
                  <a:schemeClr val="dk1"/>
                </a:solidFill>
              </a:defRPr>
            </a:lvl3pPr>
            <a:lvl4pPr lvl="3">
              <a:spcBef>
                <a:spcPts val="0"/>
              </a:spcBef>
              <a:spcAft>
                <a:spcPts val="0"/>
              </a:spcAft>
              <a:buClr>
                <a:schemeClr val="dk1"/>
              </a:buClr>
              <a:buSzPts val="3300"/>
              <a:buNone/>
              <a:defRPr sz="3300">
                <a:solidFill>
                  <a:schemeClr val="dk1"/>
                </a:solidFill>
              </a:defRPr>
            </a:lvl4pPr>
            <a:lvl5pPr lvl="4">
              <a:spcBef>
                <a:spcPts val="0"/>
              </a:spcBef>
              <a:spcAft>
                <a:spcPts val="0"/>
              </a:spcAft>
              <a:buClr>
                <a:schemeClr val="dk1"/>
              </a:buClr>
              <a:buSzPts val="3300"/>
              <a:buNone/>
              <a:defRPr sz="3300">
                <a:solidFill>
                  <a:schemeClr val="dk1"/>
                </a:solidFill>
              </a:defRPr>
            </a:lvl5pPr>
            <a:lvl6pPr lvl="5">
              <a:spcBef>
                <a:spcPts val="0"/>
              </a:spcBef>
              <a:spcAft>
                <a:spcPts val="0"/>
              </a:spcAft>
              <a:buClr>
                <a:schemeClr val="dk1"/>
              </a:buClr>
              <a:buSzPts val="3300"/>
              <a:buNone/>
              <a:defRPr sz="3300">
                <a:solidFill>
                  <a:schemeClr val="dk1"/>
                </a:solidFill>
              </a:defRPr>
            </a:lvl6pPr>
            <a:lvl7pPr lvl="6">
              <a:spcBef>
                <a:spcPts val="0"/>
              </a:spcBef>
              <a:spcAft>
                <a:spcPts val="0"/>
              </a:spcAft>
              <a:buClr>
                <a:schemeClr val="dk1"/>
              </a:buClr>
              <a:buSzPts val="3300"/>
              <a:buNone/>
              <a:defRPr sz="3300">
                <a:solidFill>
                  <a:schemeClr val="dk1"/>
                </a:solidFill>
              </a:defRPr>
            </a:lvl7pPr>
            <a:lvl8pPr lvl="7">
              <a:spcBef>
                <a:spcPts val="0"/>
              </a:spcBef>
              <a:spcAft>
                <a:spcPts val="0"/>
              </a:spcAft>
              <a:buClr>
                <a:schemeClr val="dk1"/>
              </a:buClr>
              <a:buSzPts val="3300"/>
              <a:buNone/>
              <a:defRPr sz="3300">
                <a:solidFill>
                  <a:schemeClr val="dk1"/>
                </a:solidFill>
              </a:defRPr>
            </a:lvl8pPr>
            <a:lvl9pPr lvl="8">
              <a:spcBef>
                <a:spcPts val="0"/>
              </a:spcBef>
              <a:spcAft>
                <a:spcPts val="0"/>
              </a:spcAft>
              <a:buClr>
                <a:schemeClr val="dk1"/>
              </a:buClr>
              <a:buSzPts val="3300"/>
              <a:buNone/>
              <a:defRPr sz="3300">
                <a:solidFill>
                  <a:schemeClr val="dk1"/>
                </a:solidFill>
              </a:defRPr>
            </a:lvl9pPr>
          </a:lstStyle>
          <a:p/>
        </p:txBody>
      </p:sp>
      <p:sp>
        <p:nvSpPr>
          <p:cNvPr id="7" name="Google Shape;7;p1"/>
          <p:cNvSpPr txBox="1"/>
          <p:nvPr>
            <p:ph idx="1" type="body"/>
          </p:nvPr>
        </p:nvSpPr>
        <p:spPr>
          <a:xfrm>
            <a:off x="257705" y="2395696"/>
            <a:ext cx="7044900" cy="7102200"/>
          </a:xfrm>
          <a:prstGeom prst="rect">
            <a:avLst/>
          </a:prstGeom>
          <a:noFill/>
          <a:ln>
            <a:noFill/>
          </a:ln>
        </p:spPr>
        <p:txBody>
          <a:bodyPr anchorCtr="0" anchor="t" bIns="111700" lIns="111700" spcFirstLastPara="1" rIns="111700" wrap="square" tIns="111700">
            <a:noAutofit/>
          </a:bodyPr>
          <a:lstStyle>
            <a:lvl1pPr indent="-374650" lvl="0" marL="457200">
              <a:lnSpc>
                <a:spcPct val="115000"/>
              </a:lnSpc>
              <a:spcBef>
                <a:spcPts val="0"/>
              </a:spcBef>
              <a:spcAft>
                <a:spcPts val="0"/>
              </a:spcAft>
              <a:buClr>
                <a:schemeClr val="dk2"/>
              </a:buClr>
              <a:buSzPts val="2300"/>
              <a:buChar char="●"/>
              <a:defRPr sz="2300">
                <a:solidFill>
                  <a:schemeClr val="dk2"/>
                </a:solidFill>
              </a:defRPr>
            </a:lvl1pPr>
            <a:lvl2pPr indent="-342900" lvl="1" marL="914400">
              <a:lnSpc>
                <a:spcPct val="115000"/>
              </a:lnSpc>
              <a:spcBef>
                <a:spcPts val="2000"/>
              </a:spcBef>
              <a:spcAft>
                <a:spcPts val="0"/>
              </a:spcAft>
              <a:buClr>
                <a:schemeClr val="dk2"/>
              </a:buClr>
              <a:buSzPts val="1800"/>
              <a:buChar char="○"/>
              <a:defRPr sz="1800">
                <a:solidFill>
                  <a:schemeClr val="dk2"/>
                </a:solidFill>
              </a:defRPr>
            </a:lvl2pPr>
            <a:lvl3pPr indent="-342900" lvl="2" marL="1371600">
              <a:lnSpc>
                <a:spcPct val="115000"/>
              </a:lnSpc>
              <a:spcBef>
                <a:spcPts val="2000"/>
              </a:spcBef>
              <a:spcAft>
                <a:spcPts val="0"/>
              </a:spcAft>
              <a:buClr>
                <a:schemeClr val="dk2"/>
              </a:buClr>
              <a:buSzPts val="1800"/>
              <a:buChar char="■"/>
              <a:defRPr sz="1800">
                <a:solidFill>
                  <a:schemeClr val="dk2"/>
                </a:solidFill>
              </a:defRPr>
            </a:lvl3pPr>
            <a:lvl4pPr indent="-342900" lvl="3" marL="1828800">
              <a:lnSpc>
                <a:spcPct val="115000"/>
              </a:lnSpc>
              <a:spcBef>
                <a:spcPts val="2000"/>
              </a:spcBef>
              <a:spcAft>
                <a:spcPts val="0"/>
              </a:spcAft>
              <a:buClr>
                <a:schemeClr val="dk2"/>
              </a:buClr>
              <a:buSzPts val="1800"/>
              <a:buChar char="●"/>
              <a:defRPr sz="1800">
                <a:solidFill>
                  <a:schemeClr val="dk2"/>
                </a:solidFill>
              </a:defRPr>
            </a:lvl4pPr>
            <a:lvl5pPr indent="-342900" lvl="4" marL="2286000">
              <a:lnSpc>
                <a:spcPct val="115000"/>
              </a:lnSpc>
              <a:spcBef>
                <a:spcPts val="2000"/>
              </a:spcBef>
              <a:spcAft>
                <a:spcPts val="0"/>
              </a:spcAft>
              <a:buClr>
                <a:schemeClr val="dk2"/>
              </a:buClr>
              <a:buSzPts val="1800"/>
              <a:buChar char="○"/>
              <a:defRPr sz="1800">
                <a:solidFill>
                  <a:schemeClr val="dk2"/>
                </a:solidFill>
              </a:defRPr>
            </a:lvl5pPr>
            <a:lvl6pPr indent="-342900" lvl="5" marL="2743200">
              <a:lnSpc>
                <a:spcPct val="115000"/>
              </a:lnSpc>
              <a:spcBef>
                <a:spcPts val="2000"/>
              </a:spcBef>
              <a:spcAft>
                <a:spcPts val="0"/>
              </a:spcAft>
              <a:buClr>
                <a:schemeClr val="dk2"/>
              </a:buClr>
              <a:buSzPts val="1800"/>
              <a:buChar char="■"/>
              <a:defRPr sz="1800">
                <a:solidFill>
                  <a:schemeClr val="dk2"/>
                </a:solidFill>
              </a:defRPr>
            </a:lvl6pPr>
            <a:lvl7pPr indent="-342900" lvl="6" marL="3200400">
              <a:lnSpc>
                <a:spcPct val="115000"/>
              </a:lnSpc>
              <a:spcBef>
                <a:spcPts val="2000"/>
              </a:spcBef>
              <a:spcAft>
                <a:spcPts val="0"/>
              </a:spcAft>
              <a:buClr>
                <a:schemeClr val="dk2"/>
              </a:buClr>
              <a:buSzPts val="1800"/>
              <a:buChar char="●"/>
              <a:defRPr sz="1800">
                <a:solidFill>
                  <a:schemeClr val="dk2"/>
                </a:solidFill>
              </a:defRPr>
            </a:lvl7pPr>
            <a:lvl8pPr indent="-342900" lvl="7" marL="3657600">
              <a:lnSpc>
                <a:spcPct val="115000"/>
              </a:lnSpc>
              <a:spcBef>
                <a:spcPts val="2000"/>
              </a:spcBef>
              <a:spcAft>
                <a:spcPts val="0"/>
              </a:spcAft>
              <a:buClr>
                <a:schemeClr val="dk2"/>
              </a:buClr>
              <a:buSzPts val="1800"/>
              <a:buChar char="○"/>
              <a:defRPr sz="1800">
                <a:solidFill>
                  <a:schemeClr val="dk2"/>
                </a:solidFill>
              </a:defRPr>
            </a:lvl8pPr>
            <a:lvl9pPr indent="-342900" lvl="8" marL="4114800">
              <a:lnSpc>
                <a:spcPct val="115000"/>
              </a:lnSpc>
              <a:spcBef>
                <a:spcPts val="2000"/>
              </a:spcBef>
              <a:spcAft>
                <a:spcPts val="2000"/>
              </a:spcAft>
              <a:buClr>
                <a:schemeClr val="dk2"/>
              </a:buClr>
              <a:buSzPts val="1800"/>
              <a:buChar char="■"/>
              <a:defRPr sz="1800">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111700" lIns="111700" spcFirstLastPara="1" rIns="111700" wrap="square" tIns="1117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7" name="Shape 47"/>
        <p:cNvGrpSpPr/>
        <p:nvPr/>
      </p:nvGrpSpPr>
      <p:grpSpPr>
        <a:xfrm>
          <a:off x="0" y="0"/>
          <a:ext cx="0" cy="0"/>
          <a:chOff x="0" y="0"/>
          <a:chExt cx="0" cy="0"/>
        </a:xfrm>
      </p:grpSpPr>
      <p:sp>
        <p:nvSpPr>
          <p:cNvPr id="48" name="Google Shape;48;p10"/>
          <p:cNvSpPr txBox="1"/>
          <p:nvPr>
            <p:ph type="title"/>
          </p:nvPr>
        </p:nvSpPr>
        <p:spPr>
          <a:xfrm>
            <a:off x="257705" y="925091"/>
            <a:ext cx="7044900" cy="1190700"/>
          </a:xfrm>
          <a:prstGeom prst="rect">
            <a:avLst/>
          </a:prstGeom>
          <a:noFill/>
          <a:ln>
            <a:noFill/>
          </a:ln>
        </p:spPr>
        <p:txBody>
          <a:bodyPr anchorCtr="0" anchor="t" bIns="111700" lIns="111700" spcFirstLastPara="1" rIns="111700" wrap="square" tIns="111700">
            <a:noAutofit/>
          </a:bodyPr>
          <a:lstStyle>
            <a:lvl1pPr lvl="0" rtl="0">
              <a:spcBef>
                <a:spcPts val="0"/>
              </a:spcBef>
              <a:spcAft>
                <a:spcPts val="0"/>
              </a:spcAft>
              <a:buClr>
                <a:schemeClr val="dk1"/>
              </a:buClr>
              <a:buSzPts val="3300"/>
              <a:buNone/>
              <a:defRPr sz="3300">
                <a:solidFill>
                  <a:schemeClr val="dk1"/>
                </a:solidFill>
              </a:defRPr>
            </a:lvl1pPr>
            <a:lvl2pPr lvl="1" rtl="0">
              <a:spcBef>
                <a:spcPts val="0"/>
              </a:spcBef>
              <a:spcAft>
                <a:spcPts val="0"/>
              </a:spcAft>
              <a:buClr>
                <a:schemeClr val="dk1"/>
              </a:buClr>
              <a:buSzPts val="3300"/>
              <a:buNone/>
              <a:defRPr sz="3300">
                <a:solidFill>
                  <a:schemeClr val="dk1"/>
                </a:solidFill>
              </a:defRPr>
            </a:lvl2pPr>
            <a:lvl3pPr lvl="2" rtl="0">
              <a:spcBef>
                <a:spcPts val="0"/>
              </a:spcBef>
              <a:spcAft>
                <a:spcPts val="0"/>
              </a:spcAft>
              <a:buClr>
                <a:schemeClr val="dk1"/>
              </a:buClr>
              <a:buSzPts val="3300"/>
              <a:buNone/>
              <a:defRPr sz="3300">
                <a:solidFill>
                  <a:schemeClr val="dk1"/>
                </a:solidFill>
              </a:defRPr>
            </a:lvl3pPr>
            <a:lvl4pPr lvl="3" rtl="0">
              <a:spcBef>
                <a:spcPts val="0"/>
              </a:spcBef>
              <a:spcAft>
                <a:spcPts val="0"/>
              </a:spcAft>
              <a:buClr>
                <a:schemeClr val="dk1"/>
              </a:buClr>
              <a:buSzPts val="3300"/>
              <a:buNone/>
              <a:defRPr sz="3300">
                <a:solidFill>
                  <a:schemeClr val="dk1"/>
                </a:solidFill>
              </a:defRPr>
            </a:lvl4pPr>
            <a:lvl5pPr lvl="4" rtl="0">
              <a:spcBef>
                <a:spcPts val="0"/>
              </a:spcBef>
              <a:spcAft>
                <a:spcPts val="0"/>
              </a:spcAft>
              <a:buClr>
                <a:schemeClr val="dk1"/>
              </a:buClr>
              <a:buSzPts val="3300"/>
              <a:buNone/>
              <a:defRPr sz="3300">
                <a:solidFill>
                  <a:schemeClr val="dk1"/>
                </a:solidFill>
              </a:defRPr>
            </a:lvl5pPr>
            <a:lvl6pPr lvl="5" rtl="0">
              <a:spcBef>
                <a:spcPts val="0"/>
              </a:spcBef>
              <a:spcAft>
                <a:spcPts val="0"/>
              </a:spcAft>
              <a:buClr>
                <a:schemeClr val="dk1"/>
              </a:buClr>
              <a:buSzPts val="3300"/>
              <a:buNone/>
              <a:defRPr sz="3300">
                <a:solidFill>
                  <a:schemeClr val="dk1"/>
                </a:solidFill>
              </a:defRPr>
            </a:lvl6pPr>
            <a:lvl7pPr lvl="6" rtl="0">
              <a:spcBef>
                <a:spcPts val="0"/>
              </a:spcBef>
              <a:spcAft>
                <a:spcPts val="0"/>
              </a:spcAft>
              <a:buClr>
                <a:schemeClr val="dk1"/>
              </a:buClr>
              <a:buSzPts val="3300"/>
              <a:buNone/>
              <a:defRPr sz="3300">
                <a:solidFill>
                  <a:schemeClr val="dk1"/>
                </a:solidFill>
              </a:defRPr>
            </a:lvl7pPr>
            <a:lvl8pPr lvl="7" rtl="0">
              <a:spcBef>
                <a:spcPts val="0"/>
              </a:spcBef>
              <a:spcAft>
                <a:spcPts val="0"/>
              </a:spcAft>
              <a:buClr>
                <a:schemeClr val="dk1"/>
              </a:buClr>
              <a:buSzPts val="3300"/>
              <a:buNone/>
              <a:defRPr sz="3300">
                <a:solidFill>
                  <a:schemeClr val="dk1"/>
                </a:solidFill>
              </a:defRPr>
            </a:lvl8pPr>
            <a:lvl9pPr lvl="8" rtl="0">
              <a:spcBef>
                <a:spcPts val="0"/>
              </a:spcBef>
              <a:spcAft>
                <a:spcPts val="0"/>
              </a:spcAft>
              <a:buClr>
                <a:schemeClr val="dk1"/>
              </a:buClr>
              <a:buSzPts val="3300"/>
              <a:buNone/>
              <a:defRPr sz="3300">
                <a:solidFill>
                  <a:schemeClr val="dk1"/>
                </a:solidFill>
              </a:defRPr>
            </a:lvl9pPr>
          </a:lstStyle>
          <a:p/>
        </p:txBody>
      </p:sp>
      <p:sp>
        <p:nvSpPr>
          <p:cNvPr id="49" name="Google Shape;49;p10"/>
          <p:cNvSpPr txBox="1"/>
          <p:nvPr>
            <p:ph idx="1" type="body"/>
          </p:nvPr>
        </p:nvSpPr>
        <p:spPr>
          <a:xfrm>
            <a:off x="257705" y="2395696"/>
            <a:ext cx="7044900" cy="7102200"/>
          </a:xfrm>
          <a:prstGeom prst="rect">
            <a:avLst/>
          </a:prstGeom>
          <a:noFill/>
          <a:ln>
            <a:noFill/>
          </a:ln>
        </p:spPr>
        <p:txBody>
          <a:bodyPr anchorCtr="0" anchor="t" bIns="111700" lIns="111700" spcFirstLastPara="1" rIns="111700" wrap="square" tIns="111700">
            <a:noAutofit/>
          </a:bodyPr>
          <a:lstStyle>
            <a:lvl1pPr indent="-374650" lvl="0" marL="457200" rtl="0">
              <a:lnSpc>
                <a:spcPct val="115000"/>
              </a:lnSpc>
              <a:spcBef>
                <a:spcPts val="0"/>
              </a:spcBef>
              <a:spcAft>
                <a:spcPts val="0"/>
              </a:spcAft>
              <a:buClr>
                <a:schemeClr val="dk2"/>
              </a:buClr>
              <a:buSzPts val="2300"/>
              <a:buChar char="●"/>
              <a:defRPr sz="2300">
                <a:solidFill>
                  <a:schemeClr val="dk2"/>
                </a:solidFill>
              </a:defRPr>
            </a:lvl1pPr>
            <a:lvl2pPr indent="-342900" lvl="1" marL="914400" rtl="0">
              <a:lnSpc>
                <a:spcPct val="115000"/>
              </a:lnSpc>
              <a:spcBef>
                <a:spcPts val="2000"/>
              </a:spcBef>
              <a:spcAft>
                <a:spcPts val="0"/>
              </a:spcAft>
              <a:buClr>
                <a:schemeClr val="dk2"/>
              </a:buClr>
              <a:buSzPts val="1800"/>
              <a:buChar char="○"/>
              <a:defRPr sz="1800">
                <a:solidFill>
                  <a:schemeClr val="dk2"/>
                </a:solidFill>
              </a:defRPr>
            </a:lvl2pPr>
            <a:lvl3pPr indent="-342900" lvl="2" marL="1371600" rtl="0">
              <a:lnSpc>
                <a:spcPct val="115000"/>
              </a:lnSpc>
              <a:spcBef>
                <a:spcPts val="2000"/>
              </a:spcBef>
              <a:spcAft>
                <a:spcPts val="0"/>
              </a:spcAft>
              <a:buClr>
                <a:schemeClr val="dk2"/>
              </a:buClr>
              <a:buSzPts val="1800"/>
              <a:buChar char="■"/>
              <a:defRPr sz="1800">
                <a:solidFill>
                  <a:schemeClr val="dk2"/>
                </a:solidFill>
              </a:defRPr>
            </a:lvl3pPr>
            <a:lvl4pPr indent="-342900" lvl="3" marL="1828800" rtl="0">
              <a:lnSpc>
                <a:spcPct val="115000"/>
              </a:lnSpc>
              <a:spcBef>
                <a:spcPts val="2000"/>
              </a:spcBef>
              <a:spcAft>
                <a:spcPts val="0"/>
              </a:spcAft>
              <a:buClr>
                <a:schemeClr val="dk2"/>
              </a:buClr>
              <a:buSzPts val="1800"/>
              <a:buChar char="●"/>
              <a:defRPr sz="1800">
                <a:solidFill>
                  <a:schemeClr val="dk2"/>
                </a:solidFill>
              </a:defRPr>
            </a:lvl4pPr>
            <a:lvl5pPr indent="-342900" lvl="4" marL="2286000" rtl="0">
              <a:lnSpc>
                <a:spcPct val="115000"/>
              </a:lnSpc>
              <a:spcBef>
                <a:spcPts val="2000"/>
              </a:spcBef>
              <a:spcAft>
                <a:spcPts val="0"/>
              </a:spcAft>
              <a:buClr>
                <a:schemeClr val="dk2"/>
              </a:buClr>
              <a:buSzPts val="1800"/>
              <a:buChar char="○"/>
              <a:defRPr sz="1800">
                <a:solidFill>
                  <a:schemeClr val="dk2"/>
                </a:solidFill>
              </a:defRPr>
            </a:lvl5pPr>
            <a:lvl6pPr indent="-342900" lvl="5" marL="2743200" rtl="0">
              <a:lnSpc>
                <a:spcPct val="115000"/>
              </a:lnSpc>
              <a:spcBef>
                <a:spcPts val="2000"/>
              </a:spcBef>
              <a:spcAft>
                <a:spcPts val="0"/>
              </a:spcAft>
              <a:buClr>
                <a:schemeClr val="dk2"/>
              </a:buClr>
              <a:buSzPts val="1800"/>
              <a:buChar char="■"/>
              <a:defRPr sz="1800">
                <a:solidFill>
                  <a:schemeClr val="dk2"/>
                </a:solidFill>
              </a:defRPr>
            </a:lvl6pPr>
            <a:lvl7pPr indent="-342900" lvl="6" marL="3200400" rtl="0">
              <a:lnSpc>
                <a:spcPct val="115000"/>
              </a:lnSpc>
              <a:spcBef>
                <a:spcPts val="2000"/>
              </a:spcBef>
              <a:spcAft>
                <a:spcPts val="0"/>
              </a:spcAft>
              <a:buClr>
                <a:schemeClr val="dk2"/>
              </a:buClr>
              <a:buSzPts val="1800"/>
              <a:buChar char="●"/>
              <a:defRPr sz="1800">
                <a:solidFill>
                  <a:schemeClr val="dk2"/>
                </a:solidFill>
              </a:defRPr>
            </a:lvl7pPr>
            <a:lvl8pPr indent="-342900" lvl="7" marL="3657600" rtl="0">
              <a:lnSpc>
                <a:spcPct val="115000"/>
              </a:lnSpc>
              <a:spcBef>
                <a:spcPts val="2000"/>
              </a:spcBef>
              <a:spcAft>
                <a:spcPts val="0"/>
              </a:spcAft>
              <a:buClr>
                <a:schemeClr val="dk2"/>
              </a:buClr>
              <a:buSzPts val="1800"/>
              <a:buChar char="○"/>
              <a:defRPr sz="1800">
                <a:solidFill>
                  <a:schemeClr val="dk2"/>
                </a:solidFill>
              </a:defRPr>
            </a:lvl8pPr>
            <a:lvl9pPr indent="-342900" lvl="8" marL="4114800" rtl="0">
              <a:lnSpc>
                <a:spcPct val="115000"/>
              </a:lnSpc>
              <a:spcBef>
                <a:spcPts val="2000"/>
              </a:spcBef>
              <a:spcAft>
                <a:spcPts val="2000"/>
              </a:spcAft>
              <a:buClr>
                <a:schemeClr val="dk2"/>
              </a:buClr>
              <a:buSzPts val="1800"/>
              <a:buChar char="■"/>
              <a:defRPr sz="1800">
                <a:solidFill>
                  <a:schemeClr val="dk2"/>
                </a:solidFill>
              </a:defRPr>
            </a:lvl9pPr>
          </a:lstStyle>
          <a:p/>
        </p:txBody>
      </p:sp>
      <p:sp>
        <p:nvSpPr>
          <p:cNvPr id="50" name="Google Shape;50;p10"/>
          <p:cNvSpPr txBox="1"/>
          <p:nvPr>
            <p:ph idx="12" type="sldNum"/>
          </p:nvPr>
        </p:nvSpPr>
        <p:spPr>
          <a:xfrm>
            <a:off x="7004788" y="9693616"/>
            <a:ext cx="453600" cy="818100"/>
          </a:xfrm>
          <a:prstGeom prst="rect">
            <a:avLst/>
          </a:prstGeom>
          <a:noFill/>
          <a:ln>
            <a:noFill/>
          </a:ln>
        </p:spPr>
        <p:txBody>
          <a:bodyPr anchorCtr="0" anchor="ctr" bIns="111700" lIns="111700" spcFirstLastPara="1" rIns="111700" wrap="square" tIns="1117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hyperlink" Target="https://docs.google.com/presentation/d/1TKjgKmuF8-7aGjiAgt-2f6dUWPkTI7rnH1d3RF0xuIw/edit" TargetMode="External"/><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9.png"/><Relationship Id="rId7"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hyperlink" Target="https://docs.google.com/presentation/d/1sAJ_jtBDl2q7lr01asSwJl7SwQpgHFH5gsyUkEmUl2g/edit?usp=sharing"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hyperlink" Target="https://forms.gle/5bhKW2hufJ2NrmJP7" TargetMode="External"/><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2">
            <a:hlinkClick r:id="rId3"/>
          </p:cNvPr>
          <p:cNvSpPr/>
          <p:nvPr/>
        </p:nvSpPr>
        <p:spPr>
          <a:xfrm>
            <a:off x="-42747" y="1627153"/>
            <a:ext cx="1677000" cy="40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u="sng">
                <a:solidFill>
                  <a:srgbClr val="FFFFFF"/>
                </a:solidFill>
                <a:latin typeface="Mada"/>
                <a:ea typeface="Mada"/>
                <a:cs typeface="Mada"/>
                <a:sym typeface="Mada"/>
              </a:rPr>
              <a:t> Editing file</a:t>
            </a:r>
            <a:endParaRPr b="1" sz="2000" u="sng">
              <a:solidFill>
                <a:srgbClr val="FFFFFF"/>
              </a:solidFill>
              <a:latin typeface="Mada"/>
              <a:ea typeface="Mada"/>
              <a:cs typeface="Mada"/>
              <a:sym typeface="Mada"/>
            </a:endParaRPr>
          </a:p>
        </p:txBody>
      </p:sp>
      <p:sp>
        <p:nvSpPr>
          <p:cNvPr id="108" name="Google Shape;108;p22"/>
          <p:cNvSpPr txBox="1"/>
          <p:nvPr/>
        </p:nvSpPr>
        <p:spPr>
          <a:xfrm>
            <a:off x="0" y="812399"/>
            <a:ext cx="1591500" cy="55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200">
                <a:solidFill>
                  <a:schemeClr val="lt1"/>
                </a:solidFill>
                <a:latin typeface="Mada"/>
                <a:ea typeface="Mada"/>
                <a:cs typeface="Mada"/>
                <a:sym typeface="Mada"/>
              </a:rPr>
              <a:t>Lecture 63 </a:t>
            </a:r>
            <a:endParaRPr sz="2200">
              <a:latin typeface="Mada"/>
              <a:ea typeface="Mada"/>
              <a:cs typeface="Mada"/>
              <a:sym typeface="Mada"/>
            </a:endParaRPr>
          </a:p>
        </p:txBody>
      </p:sp>
      <p:sp>
        <p:nvSpPr>
          <p:cNvPr id="109" name="Google Shape;109;p22"/>
          <p:cNvSpPr txBox="1"/>
          <p:nvPr/>
        </p:nvSpPr>
        <p:spPr>
          <a:xfrm>
            <a:off x="0" y="9562694"/>
            <a:ext cx="2085600" cy="7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100">
                <a:solidFill>
                  <a:srgbClr val="FFFFFF"/>
                </a:solidFill>
                <a:latin typeface="Exo"/>
                <a:ea typeface="Exo"/>
                <a:cs typeface="Exo"/>
                <a:sym typeface="Exo"/>
              </a:rPr>
              <a:t>Color index:</a:t>
            </a:r>
            <a:endParaRPr b="1" sz="2100">
              <a:solidFill>
                <a:srgbClr val="FFFFFF"/>
              </a:solidFill>
              <a:latin typeface="Exo"/>
              <a:ea typeface="Exo"/>
              <a:cs typeface="Exo"/>
              <a:sym typeface="Exo"/>
            </a:endParaRPr>
          </a:p>
        </p:txBody>
      </p:sp>
      <p:sp>
        <p:nvSpPr>
          <p:cNvPr id="110" name="Google Shape;110;p22"/>
          <p:cNvSpPr/>
          <p:nvPr/>
        </p:nvSpPr>
        <p:spPr>
          <a:xfrm rot="566">
            <a:off x="1046687" y="9890250"/>
            <a:ext cx="5466600" cy="801300"/>
          </a:xfrm>
          <a:prstGeom prst="snip2SameRect">
            <a:avLst>
              <a:gd fmla="val 50000" name="adj1"/>
              <a:gd fmla="val 0" name="adj2"/>
            </a:avLst>
          </a:prstGeom>
          <a:solidFill>
            <a:schemeClr val="accent4"/>
          </a:solidFill>
          <a:ln>
            <a:noFill/>
          </a:ln>
          <a:effectLst>
            <a:outerShdw blurRad="57150" rotWithShape="0" algn="bl" dir="5400000" dist="19050">
              <a:srgbClr val="000000">
                <a:alpha val="50000"/>
              </a:srgbClr>
            </a:outerShdw>
          </a:effectLst>
        </p:spPr>
        <p:txBody>
          <a:bodyPr anchorCtr="0" anchor="ctr" bIns="232875" lIns="232875" spcFirstLastPara="1" rIns="232875" wrap="square" tIns="232875">
            <a:noAutofit/>
          </a:bodyPr>
          <a:lstStyle/>
          <a:p>
            <a:pPr indent="0" lvl="0" marL="0" rtl="0" algn="l">
              <a:spcBef>
                <a:spcPts val="0"/>
              </a:spcBef>
              <a:spcAft>
                <a:spcPts val="0"/>
              </a:spcAft>
              <a:buNone/>
            </a:pPr>
            <a:r>
              <a:t/>
            </a:r>
            <a:endParaRPr sz="3600"/>
          </a:p>
        </p:txBody>
      </p:sp>
      <p:sp>
        <p:nvSpPr>
          <p:cNvPr id="111" name="Google Shape;111;p22"/>
          <p:cNvSpPr txBox="1"/>
          <p:nvPr/>
        </p:nvSpPr>
        <p:spPr>
          <a:xfrm>
            <a:off x="2822850" y="9399952"/>
            <a:ext cx="1914300" cy="103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200">
                <a:solidFill>
                  <a:schemeClr val="accent1"/>
                </a:solidFill>
                <a:latin typeface="Mada"/>
                <a:ea typeface="Mada"/>
                <a:cs typeface="Mada"/>
                <a:sym typeface="Mada"/>
              </a:rPr>
              <a:t>Color index:</a:t>
            </a:r>
            <a:endParaRPr b="1" sz="2200">
              <a:solidFill>
                <a:schemeClr val="accent1"/>
              </a:solidFill>
              <a:latin typeface="Mada"/>
              <a:ea typeface="Mada"/>
              <a:cs typeface="Mada"/>
              <a:sym typeface="Mada"/>
            </a:endParaRPr>
          </a:p>
        </p:txBody>
      </p:sp>
      <p:grpSp>
        <p:nvGrpSpPr>
          <p:cNvPr id="112" name="Google Shape;112;p22"/>
          <p:cNvGrpSpPr/>
          <p:nvPr/>
        </p:nvGrpSpPr>
        <p:grpSpPr>
          <a:xfrm>
            <a:off x="1046700" y="9957725"/>
            <a:ext cx="5434699" cy="734050"/>
            <a:chOff x="1442323" y="11224701"/>
            <a:chExt cx="7792800" cy="734050"/>
          </a:xfrm>
        </p:grpSpPr>
        <p:sp>
          <p:nvSpPr>
            <p:cNvPr id="113" name="Google Shape;113;p22"/>
            <p:cNvSpPr txBox="1"/>
            <p:nvPr/>
          </p:nvSpPr>
          <p:spPr>
            <a:xfrm>
              <a:off x="1442323" y="11482351"/>
              <a:ext cx="77928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600">
                  <a:solidFill>
                    <a:srgbClr val="6AA84F"/>
                  </a:solidFill>
                  <a:latin typeface="Mada"/>
                  <a:ea typeface="Mada"/>
                  <a:cs typeface="Mada"/>
                  <a:sym typeface="Mada"/>
                </a:rPr>
                <a:t>Doctor’s notes </a:t>
              </a:r>
              <a:r>
                <a:rPr lang="ar" sz="1600">
                  <a:solidFill>
                    <a:srgbClr val="1C4588"/>
                  </a:solidFill>
                  <a:latin typeface="Mada"/>
                  <a:ea typeface="Mada"/>
                  <a:cs typeface="Mada"/>
                  <a:sym typeface="Mada"/>
                </a:rPr>
                <a:t>Textbook</a:t>
              </a:r>
              <a:r>
                <a:rPr lang="ar" sz="1600">
                  <a:latin typeface="Mada"/>
                  <a:ea typeface="Mada"/>
                  <a:cs typeface="Mada"/>
                  <a:sym typeface="Mada"/>
                </a:rPr>
                <a:t> </a:t>
              </a:r>
              <a:r>
                <a:rPr lang="ar" sz="1600">
                  <a:solidFill>
                    <a:srgbClr val="CC0000"/>
                  </a:solidFill>
                  <a:latin typeface="Mada"/>
                  <a:ea typeface="Mada"/>
                  <a:cs typeface="Mada"/>
                  <a:sym typeface="Mada"/>
                </a:rPr>
                <a:t>Important</a:t>
              </a:r>
              <a:r>
                <a:rPr lang="ar" sz="1600">
                  <a:latin typeface="Mada"/>
                  <a:ea typeface="Mada"/>
                  <a:cs typeface="Mada"/>
                  <a:sym typeface="Mada"/>
                </a:rPr>
                <a:t> </a:t>
              </a:r>
              <a:r>
                <a:rPr lang="ar" sz="1600">
                  <a:solidFill>
                    <a:srgbClr val="CEA320"/>
                  </a:solidFill>
                  <a:latin typeface="Mada"/>
                  <a:ea typeface="Mada"/>
                  <a:cs typeface="Mada"/>
                  <a:sym typeface="Mada"/>
                </a:rPr>
                <a:t>Golden notes</a:t>
              </a:r>
              <a:r>
                <a:rPr lang="ar" sz="1600">
                  <a:latin typeface="Mada"/>
                  <a:ea typeface="Mada"/>
                  <a:cs typeface="Mada"/>
                  <a:sym typeface="Mada"/>
                </a:rPr>
                <a:t> </a:t>
              </a:r>
              <a:r>
                <a:rPr lang="ar" sz="1600">
                  <a:solidFill>
                    <a:srgbClr val="999999"/>
                  </a:solidFill>
                  <a:latin typeface="Mada"/>
                  <a:ea typeface="Mada"/>
                  <a:cs typeface="Mada"/>
                  <a:sym typeface="Mada"/>
                </a:rPr>
                <a:t>Extra</a:t>
              </a:r>
              <a:endParaRPr sz="1600">
                <a:solidFill>
                  <a:srgbClr val="999999"/>
                </a:solidFill>
                <a:latin typeface="Mada"/>
                <a:ea typeface="Mada"/>
                <a:cs typeface="Mada"/>
                <a:sym typeface="Mada"/>
              </a:endParaRPr>
            </a:p>
          </p:txBody>
        </p:sp>
        <p:sp>
          <p:nvSpPr>
            <p:cNvPr id="114" name="Google Shape;114;p22"/>
            <p:cNvSpPr txBox="1"/>
            <p:nvPr/>
          </p:nvSpPr>
          <p:spPr>
            <a:xfrm>
              <a:off x="1603888" y="11224701"/>
              <a:ext cx="7560000" cy="33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ar" sz="1600">
                  <a:solidFill>
                    <a:srgbClr val="000000"/>
                  </a:solidFill>
                  <a:latin typeface="Mada"/>
                  <a:ea typeface="Mada"/>
                  <a:cs typeface="Mada"/>
                  <a:sym typeface="Mada"/>
                </a:rPr>
                <a:t>Original text </a:t>
              </a:r>
              <a:r>
                <a:rPr lang="ar" sz="1600">
                  <a:solidFill>
                    <a:srgbClr val="A64D79"/>
                  </a:solidFill>
                  <a:latin typeface="Mada"/>
                  <a:ea typeface="Mada"/>
                  <a:cs typeface="Mada"/>
                  <a:sym typeface="Mada"/>
                </a:rPr>
                <a:t>Females slides</a:t>
              </a:r>
              <a:r>
                <a:rPr lang="ar" sz="1600">
                  <a:solidFill>
                    <a:srgbClr val="000000"/>
                  </a:solidFill>
                  <a:latin typeface="Mada"/>
                  <a:ea typeface="Mada"/>
                  <a:cs typeface="Mada"/>
                  <a:sym typeface="Mada"/>
                </a:rPr>
                <a:t> </a:t>
              </a:r>
              <a:r>
                <a:rPr lang="ar" sz="1600">
                  <a:solidFill>
                    <a:srgbClr val="6D9EEB"/>
                  </a:solidFill>
                  <a:latin typeface="Mada"/>
                  <a:ea typeface="Mada"/>
                  <a:cs typeface="Mada"/>
                  <a:sym typeface="Mada"/>
                </a:rPr>
                <a:t>Males slides </a:t>
              </a:r>
              <a:endParaRPr sz="1600">
                <a:solidFill>
                  <a:srgbClr val="6D9EEB"/>
                </a:solidFill>
                <a:latin typeface="Mada"/>
                <a:ea typeface="Mada"/>
                <a:cs typeface="Mada"/>
                <a:sym typeface="Mada"/>
              </a:endParaRPr>
            </a:p>
          </p:txBody>
        </p:sp>
      </p:grpSp>
      <p:sp>
        <p:nvSpPr>
          <p:cNvPr id="115" name="Google Shape;115;p22"/>
          <p:cNvSpPr txBox="1"/>
          <p:nvPr/>
        </p:nvSpPr>
        <p:spPr>
          <a:xfrm>
            <a:off x="693275" y="5768925"/>
            <a:ext cx="6502500" cy="327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2400">
                <a:solidFill>
                  <a:schemeClr val="accent1"/>
                </a:solidFill>
                <a:latin typeface="Mada Black"/>
                <a:ea typeface="Mada Black"/>
                <a:cs typeface="Mada Black"/>
                <a:sym typeface="Mada Black"/>
              </a:rPr>
              <a:t>Objectives:</a:t>
            </a:r>
            <a:endParaRPr sz="2400">
              <a:solidFill>
                <a:schemeClr val="accent1"/>
              </a:solidFill>
              <a:latin typeface="Mada Black"/>
              <a:ea typeface="Mada Black"/>
              <a:cs typeface="Mada Black"/>
              <a:sym typeface="Mada Black"/>
            </a:endParaRPr>
          </a:p>
          <a:p>
            <a:pPr indent="-336550" lvl="0" marL="457200" rtl="0" algn="l">
              <a:lnSpc>
                <a:spcPct val="115000"/>
              </a:lnSpc>
              <a:spcBef>
                <a:spcPts val="1200"/>
              </a:spcBef>
              <a:spcAft>
                <a:spcPts val="0"/>
              </a:spcAft>
              <a:buSzPts val="1700"/>
              <a:buFont typeface="Mada"/>
              <a:buChar char="★"/>
            </a:pPr>
            <a:r>
              <a:rPr lang="ar" sz="1700">
                <a:latin typeface="Mada"/>
                <a:ea typeface="Mada"/>
                <a:cs typeface="Mada"/>
                <a:sym typeface="Mada"/>
              </a:rPr>
              <a:t>Describe the pathology classification of Lymphoma.</a:t>
            </a:r>
            <a:endParaRPr sz="1700">
              <a:latin typeface="Mada"/>
              <a:ea typeface="Mada"/>
              <a:cs typeface="Mada"/>
              <a:sym typeface="Mada"/>
            </a:endParaRPr>
          </a:p>
          <a:p>
            <a:pPr indent="-336550" lvl="0" marL="457200" rtl="0" algn="l">
              <a:lnSpc>
                <a:spcPct val="115000"/>
              </a:lnSpc>
              <a:spcBef>
                <a:spcPts val="0"/>
              </a:spcBef>
              <a:spcAft>
                <a:spcPts val="0"/>
              </a:spcAft>
              <a:buSzPts val="1700"/>
              <a:buFont typeface="Mada"/>
              <a:buChar char="★"/>
            </a:pPr>
            <a:r>
              <a:rPr lang="ar" sz="1700">
                <a:latin typeface="Mada"/>
                <a:ea typeface="Mada"/>
                <a:cs typeface="Mada"/>
                <a:sym typeface="Mada"/>
              </a:rPr>
              <a:t>Describe the Clinical Presentation of Lymphoma.</a:t>
            </a:r>
            <a:endParaRPr sz="1700">
              <a:latin typeface="Mada"/>
              <a:ea typeface="Mada"/>
              <a:cs typeface="Mada"/>
              <a:sym typeface="Mada"/>
            </a:endParaRPr>
          </a:p>
          <a:p>
            <a:pPr indent="-336550" lvl="0" marL="457200" rtl="0" algn="l">
              <a:lnSpc>
                <a:spcPct val="115000"/>
              </a:lnSpc>
              <a:spcBef>
                <a:spcPts val="0"/>
              </a:spcBef>
              <a:spcAft>
                <a:spcPts val="0"/>
              </a:spcAft>
              <a:buSzPts val="1700"/>
              <a:buFont typeface="Mada"/>
              <a:buChar char="★"/>
            </a:pPr>
            <a:r>
              <a:rPr lang="ar" sz="1700">
                <a:latin typeface="Mada"/>
                <a:ea typeface="Mada"/>
                <a:cs typeface="Mada"/>
                <a:sym typeface="Mada"/>
              </a:rPr>
              <a:t>Work up lymphoma.</a:t>
            </a:r>
            <a:endParaRPr sz="1700">
              <a:latin typeface="Mada"/>
              <a:ea typeface="Mada"/>
              <a:cs typeface="Mada"/>
              <a:sym typeface="Mada"/>
            </a:endParaRPr>
          </a:p>
          <a:p>
            <a:pPr indent="-336550" lvl="0" marL="457200" rtl="0" algn="l">
              <a:lnSpc>
                <a:spcPct val="115000"/>
              </a:lnSpc>
              <a:spcBef>
                <a:spcPts val="0"/>
              </a:spcBef>
              <a:spcAft>
                <a:spcPts val="0"/>
              </a:spcAft>
              <a:buSzPts val="1700"/>
              <a:buFont typeface="Mada"/>
              <a:buChar char="★"/>
            </a:pPr>
            <a:r>
              <a:rPr lang="ar" sz="1700">
                <a:latin typeface="Mada"/>
                <a:ea typeface="Mada"/>
                <a:cs typeface="Mada"/>
                <a:sym typeface="Mada"/>
              </a:rPr>
              <a:t>Know the treatment of lymphoma.</a:t>
            </a:r>
            <a:endParaRPr sz="1700">
              <a:latin typeface="Mada"/>
              <a:ea typeface="Mada"/>
              <a:cs typeface="Mada"/>
              <a:sym typeface="Mada"/>
            </a:endParaRPr>
          </a:p>
        </p:txBody>
      </p:sp>
      <p:sp>
        <p:nvSpPr>
          <p:cNvPr id="116" name="Google Shape;116;p22"/>
          <p:cNvSpPr/>
          <p:nvPr/>
        </p:nvSpPr>
        <p:spPr>
          <a:xfrm>
            <a:off x="880125" y="4467225"/>
            <a:ext cx="5829300" cy="1149300"/>
          </a:xfrm>
          <a:prstGeom prst="snip2DiagRect">
            <a:avLst>
              <a:gd fmla="val 0" name="adj1"/>
              <a:gd fmla="val 16667" name="adj2"/>
            </a:avLst>
          </a:prstGeom>
          <a:noFill/>
          <a:ln cap="flat" cmpd="sng" w="28575">
            <a:solidFill>
              <a:schemeClr val="accent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3600">
                <a:solidFill>
                  <a:schemeClr val="accent1"/>
                </a:solidFill>
                <a:latin typeface="Mada"/>
                <a:ea typeface="Mada"/>
                <a:cs typeface="Mada"/>
                <a:sym typeface="Mada"/>
              </a:rPr>
              <a:t>Lymphomas</a:t>
            </a:r>
            <a:endParaRPr b="1" sz="3600">
              <a:solidFill>
                <a:schemeClr val="accent1"/>
              </a:solidFill>
              <a:latin typeface="Mada"/>
              <a:ea typeface="Mada"/>
              <a:cs typeface="Mada"/>
              <a:sym typeface="Mada"/>
            </a:endParaRPr>
          </a:p>
          <a:p>
            <a:pPr indent="0" lvl="0" marL="0" rtl="0" algn="ctr">
              <a:spcBef>
                <a:spcPts val="0"/>
              </a:spcBef>
              <a:spcAft>
                <a:spcPts val="0"/>
              </a:spcAft>
              <a:buNone/>
            </a:pPr>
            <a:r>
              <a:rPr b="1" lang="ar" sz="1100">
                <a:solidFill>
                  <a:srgbClr val="6AA84F"/>
                </a:solidFill>
                <a:latin typeface="Mada"/>
                <a:ea typeface="Mada"/>
                <a:cs typeface="Mada"/>
                <a:sym typeface="Mada"/>
              </a:rPr>
              <a:t>Dr: “At your level, </a:t>
            </a:r>
            <a:r>
              <a:rPr b="1" lang="ar" sz="1100">
                <a:solidFill>
                  <a:srgbClr val="6AA84F"/>
                </a:solidFill>
                <a:latin typeface="Mada"/>
                <a:ea typeface="Mada"/>
                <a:cs typeface="Mada"/>
                <a:sym typeface="Mada"/>
              </a:rPr>
              <a:t>you are only expected to know what I have taught you in this lecture”</a:t>
            </a:r>
            <a:endParaRPr b="1" sz="1100">
              <a:solidFill>
                <a:schemeClr val="accent1"/>
              </a:solidFill>
              <a:latin typeface="Mada"/>
              <a:ea typeface="Mada"/>
              <a:cs typeface="Mada"/>
              <a:sym typeface="Mada"/>
            </a:endParaRPr>
          </a:p>
        </p:txBody>
      </p:sp>
      <p:pic>
        <p:nvPicPr>
          <p:cNvPr id="117" name="Google Shape;117;p22"/>
          <p:cNvPicPr preferRelativeResize="0"/>
          <p:nvPr/>
        </p:nvPicPr>
        <p:blipFill rotWithShape="1">
          <a:blip r:embed="rId4">
            <a:alphaModFix/>
          </a:blip>
          <a:srcRect b="15002" l="0" r="0" t="0"/>
          <a:stretch/>
        </p:blipFill>
        <p:spPr>
          <a:xfrm>
            <a:off x="5181150" y="482025"/>
            <a:ext cx="872675" cy="484150"/>
          </a:xfrm>
          <a:prstGeom prst="rect">
            <a:avLst/>
          </a:prstGeom>
          <a:noFill/>
          <a:ln>
            <a:noFill/>
          </a:ln>
        </p:spPr>
      </p:pic>
      <p:pic>
        <p:nvPicPr>
          <p:cNvPr id="118" name="Google Shape;118;p22"/>
          <p:cNvPicPr preferRelativeResize="0"/>
          <p:nvPr/>
        </p:nvPicPr>
        <p:blipFill>
          <a:blip r:embed="rId5">
            <a:alphaModFix/>
          </a:blip>
          <a:stretch>
            <a:fillRect/>
          </a:stretch>
        </p:blipFill>
        <p:spPr>
          <a:xfrm>
            <a:off x="6053825" y="482025"/>
            <a:ext cx="1478450" cy="1149901"/>
          </a:xfrm>
          <a:prstGeom prst="rect">
            <a:avLst/>
          </a:prstGeom>
          <a:noFill/>
          <a:ln>
            <a:noFill/>
          </a:ln>
        </p:spPr>
      </p:pic>
      <p:pic>
        <p:nvPicPr>
          <p:cNvPr id="119" name="Google Shape;119;p22"/>
          <p:cNvPicPr preferRelativeResize="0"/>
          <p:nvPr/>
        </p:nvPicPr>
        <p:blipFill>
          <a:blip r:embed="rId6">
            <a:alphaModFix/>
          </a:blip>
          <a:stretch>
            <a:fillRect/>
          </a:stretch>
        </p:blipFill>
        <p:spPr>
          <a:xfrm>
            <a:off x="6386051" y="1818251"/>
            <a:ext cx="962351" cy="962325"/>
          </a:xfrm>
          <a:prstGeom prst="rect">
            <a:avLst/>
          </a:prstGeom>
          <a:noFill/>
          <a:ln>
            <a:noFill/>
          </a:ln>
        </p:spPr>
      </p:pic>
      <p:pic>
        <p:nvPicPr>
          <p:cNvPr id="120" name="Google Shape;120;p22"/>
          <p:cNvPicPr preferRelativeResize="0"/>
          <p:nvPr/>
        </p:nvPicPr>
        <p:blipFill>
          <a:blip r:embed="rId7">
            <a:alphaModFix/>
          </a:blip>
          <a:stretch>
            <a:fillRect/>
          </a:stretch>
        </p:blipFill>
        <p:spPr>
          <a:xfrm>
            <a:off x="2520087" y="1323263"/>
            <a:ext cx="2519826" cy="2991551"/>
          </a:xfrm>
          <a:prstGeom prst="rect">
            <a:avLst/>
          </a:prstGeom>
          <a:noFill/>
          <a:ln>
            <a:noFill/>
          </a:ln>
        </p:spPr>
      </p:pic>
      <p:sp>
        <p:nvSpPr>
          <p:cNvPr id="121" name="Google Shape;121;p22"/>
          <p:cNvSpPr/>
          <p:nvPr/>
        </p:nvSpPr>
        <p:spPr>
          <a:xfrm>
            <a:off x="-4335950" y="1183725"/>
            <a:ext cx="1292100" cy="1292100"/>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2"/>
          <p:cNvSpPr/>
          <p:nvPr/>
        </p:nvSpPr>
        <p:spPr>
          <a:xfrm>
            <a:off x="-4130297" y="1389378"/>
            <a:ext cx="880800" cy="880800"/>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2"/>
          <p:cNvSpPr/>
          <p:nvPr/>
        </p:nvSpPr>
        <p:spPr>
          <a:xfrm>
            <a:off x="-3140350" y="2640650"/>
            <a:ext cx="1292100" cy="1292100"/>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2"/>
          <p:cNvSpPr/>
          <p:nvPr/>
        </p:nvSpPr>
        <p:spPr>
          <a:xfrm>
            <a:off x="-2934697" y="2846303"/>
            <a:ext cx="880800" cy="880800"/>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2"/>
          <p:cNvSpPr/>
          <p:nvPr/>
        </p:nvSpPr>
        <p:spPr>
          <a:xfrm>
            <a:off x="-4654712" y="3405713"/>
            <a:ext cx="1292100" cy="1292100"/>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2"/>
          <p:cNvSpPr/>
          <p:nvPr/>
        </p:nvSpPr>
        <p:spPr>
          <a:xfrm>
            <a:off x="-4449060" y="3611365"/>
            <a:ext cx="880800" cy="880800"/>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2"/>
          <p:cNvSpPr/>
          <p:nvPr/>
        </p:nvSpPr>
        <p:spPr>
          <a:xfrm>
            <a:off x="-6494425" y="1701900"/>
            <a:ext cx="1411800" cy="1411800"/>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2"/>
          <p:cNvSpPr/>
          <p:nvPr/>
        </p:nvSpPr>
        <p:spPr>
          <a:xfrm>
            <a:off x="-6269725" y="1926600"/>
            <a:ext cx="962400" cy="962400"/>
          </a:xfrm>
          <a:prstGeom prst="ellipse">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2"/>
          <p:cNvSpPr/>
          <p:nvPr/>
        </p:nvSpPr>
        <p:spPr>
          <a:xfrm rot="6300000">
            <a:off x="-4183150" y="1925150"/>
            <a:ext cx="348975" cy="1478400"/>
          </a:xfrm>
          <a:prstGeom prst="flowChartOnlineStorag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2"/>
          <p:cNvSpPr/>
          <p:nvPr/>
        </p:nvSpPr>
        <p:spPr>
          <a:xfrm rot="2700000">
            <a:off x="-4588250" y="168250"/>
            <a:ext cx="348975" cy="1478400"/>
          </a:xfrm>
          <a:prstGeom prst="flowChartOnlineStorag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2"/>
          <p:cNvSpPr/>
          <p:nvPr/>
        </p:nvSpPr>
        <p:spPr>
          <a:xfrm rot="8100000">
            <a:off x="-2460925" y="1090600"/>
            <a:ext cx="348975" cy="1478400"/>
          </a:xfrm>
          <a:prstGeom prst="flowChartOnlineStorag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2"/>
          <p:cNvSpPr/>
          <p:nvPr/>
        </p:nvSpPr>
        <p:spPr>
          <a:xfrm rot="-9000000">
            <a:off x="-5236787" y="3101900"/>
            <a:ext cx="348975" cy="1478400"/>
          </a:xfrm>
          <a:prstGeom prst="flowChartOnlineStorag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3" name="Google Shape;133;p22"/>
          <p:cNvGrpSpPr/>
          <p:nvPr/>
        </p:nvGrpSpPr>
        <p:grpSpPr>
          <a:xfrm>
            <a:off x="8097202" y="4874030"/>
            <a:ext cx="2651496" cy="2642508"/>
            <a:chOff x="-26980600" y="3175500"/>
            <a:chExt cx="296950" cy="295950"/>
          </a:xfrm>
        </p:grpSpPr>
        <p:sp>
          <p:nvSpPr>
            <p:cNvPr id="134" name="Google Shape;134;p22"/>
            <p:cNvSpPr/>
            <p:nvPr/>
          </p:nvSpPr>
          <p:spPr>
            <a:xfrm>
              <a:off x="-26798650" y="3175500"/>
              <a:ext cx="115000" cy="114025"/>
            </a:xfrm>
            <a:custGeom>
              <a:rect b="b" l="l" r="r" t="t"/>
              <a:pathLst>
                <a:path extrusionOk="0" h="4561" w="4600">
                  <a:moveTo>
                    <a:pt x="1115" y="0"/>
                  </a:moveTo>
                  <a:cubicBezTo>
                    <a:pt x="851" y="0"/>
                    <a:pt x="583" y="102"/>
                    <a:pt x="378" y="307"/>
                  </a:cubicBezTo>
                  <a:cubicBezTo>
                    <a:pt x="0" y="685"/>
                    <a:pt x="0" y="1378"/>
                    <a:pt x="378" y="1756"/>
                  </a:cubicBezTo>
                  <a:lnTo>
                    <a:pt x="2773" y="4245"/>
                  </a:lnTo>
                  <a:cubicBezTo>
                    <a:pt x="2962" y="4434"/>
                    <a:pt x="3245" y="4560"/>
                    <a:pt x="3529" y="4560"/>
                  </a:cubicBezTo>
                  <a:cubicBezTo>
                    <a:pt x="3812" y="4560"/>
                    <a:pt x="4064" y="4434"/>
                    <a:pt x="4285" y="4245"/>
                  </a:cubicBezTo>
                  <a:cubicBezTo>
                    <a:pt x="4474" y="4056"/>
                    <a:pt x="4600" y="3773"/>
                    <a:pt x="4600" y="3489"/>
                  </a:cubicBezTo>
                  <a:cubicBezTo>
                    <a:pt x="4600" y="3206"/>
                    <a:pt x="4474" y="2954"/>
                    <a:pt x="4285" y="2733"/>
                  </a:cubicBezTo>
                  <a:lnTo>
                    <a:pt x="1828" y="307"/>
                  </a:lnTo>
                  <a:cubicBezTo>
                    <a:pt x="1639" y="102"/>
                    <a:pt x="1379" y="0"/>
                    <a:pt x="1115" y="0"/>
                  </a:cubicBez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2"/>
            <p:cNvSpPr/>
            <p:nvPr/>
          </p:nvSpPr>
          <p:spPr>
            <a:xfrm>
              <a:off x="-26980600" y="3325725"/>
              <a:ext cx="168575" cy="145725"/>
            </a:xfrm>
            <a:custGeom>
              <a:rect b="b" l="l" r="r" t="t"/>
              <a:pathLst>
                <a:path extrusionOk="0" h="5829" w="6743">
                  <a:moveTo>
                    <a:pt x="3797" y="2167"/>
                  </a:moveTo>
                  <a:cubicBezTo>
                    <a:pt x="3884" y="2167"/>
                    <a:pt x="3970" y="2190"/>
                    <a:pt x="4033" y="2237"/>
                  </a:cubicBezTo>
                  <a:cubicBezTo>
                    <a:pt x="4159" y="2363"/>
                    <a:pt x="4159" y="2616"/>
                    <a:pt x="4033" y="2710"/>
                  </a:cubicBezTo>
                  <a:cubicBezTo>
                    <a:pt x="3970" y="2773"/>
                    <a:pt x="3884" y="2805"/>
                    <a:pt x="3797" y="2805"/>
                  </a:cubicBezTo>
                  <a:cubicBezTo>
                    <a:pt x="3710" y="2805"/>
                    <a:pt x="3624" y="2773"/>
                    <a:pt x="3561" y="2710"/>
                  </a:cubicBezTo>
                  <a:cubicBezTo>
                    <a:pt x="3435" y="2616"/>
                    <a:pt x="3435" y="2363"/>
                    <a:pt x="3561" y="2237"/>
                  </a:cubicBezTo>
                  <a:cubicBezTo>
                    <a:pt x="3624" y="2190"/>
                    <a:pt x="3710" y="2167"/>
                    <a:pt x="3797" y="2167"/>
                  </a:cubicBezTo>
                  <a:close/>
                  <a:moveTo>
                    <a:pt x="2336" y="2639"/>
                  </a:moveTo>
                  <a:cubicBezTo>
                    <a:pt x="2426" y="2639"/>
                    <a:pt x="2521" y="2663"/>
                    <a:pt x="2584" y="2710"/>
                  </a:cubicBezTo>
                  <a:cubicBezTo>
                    <a:pt x="2679" y="2836"/>
                    <a:pt x="2679" y="3057"/>
                    <a:pt x="2584" y="3183"/>
                  </a:cubicBezTo>
                  <a:cubicBezTo>
                    <a:pt x="2521" y="3246"/>
                    <a:pt x="2426" y="3277"/>
                    <a:pt x="2336" y="3277"/>
                  </a:cubicBezTo>
                  <a:cubicBezTo>
                    <a:pt x="2245" y="3277"/>
                    <a:pt x="2159" y="3246"/>
                    <a:pt x="2111" y="3183"/>
                  </a:cubicBezTo>
                  <a:cubicBezTo>
                    <a:pt x="1985" y="3057"/>
                    <a:pt x="1985" y="2868"/>
                    <a:pt x="2111" y="2710"/>
                  </a:cubicBezTo>
                  <a:cubicBezTo>
                    <a:pt x="2159" y="2663"/>
                    <a:pt x="2245" y="2639"/>
                    <a:pt x="2336" y="2639"/>
                  </a:cubicBezTo>
                  <a:close/>
                  <a:moveTo>
                    <a:pt x="2931" y="1"/>
                  </a:moveTo>
                  <a:lnTo>
                    <a:pt x="599" y="2332"/>
                  </a:lnTo>
                  <a:cubicBezTo>
                    <a:pt x="221" y="2710"/>
                    <a:pt x="1" y="3214"/>
                    <a:pt x="1" y="3781"/>
                  </a:cubicBezTo>
                  <a:cubicBezTo>
                    <a:pt x="1" y="4317"/>
                    <a:pt x="221" y="4852"/>
                    <a:pt x="599" y="5230"/>
                  </a:cubicBezTo>
                  <a:cubicBezTo>
                    <a:pt x="1009" y="5608"/>
                    <a:pt x="1513" y="5829"/>
                    <a:pt x="2048" y="5829"/>
                  </a:cubicBezTo>
                  <a:cubicBezTo>
                    <a:pt x="2616" y="5829"/>
                    <a:pt x="3120" y="5640"/>
                    <a:pt x="3529" y="5230"/>
                  </a:cubicBezTo>
                  <a:lnTo>
                    <a:pt x="6743" y="2048"/>
                  </a:lnTo>
                  <a:cubicBezTo>
                    <a:pt x="6743" y="2017"/>
                    <a:pt x="6711" y="1954"/>
                    <a:pt x="6711" y="1922"/>
                  </a:cubicBezTo>
                  <a:cubicBezTo>
                    <a:pt x="6396" y="1418"/>
                    <a:pt x="5829" y="1103"/>
                    <a:pt x="5136" y="1103"/>
                  </a:cubicBezTo>
                  <a:lnTo>
                    <a:pt x="5104" y="1103"/>
                  </a:lnTo>
                  <a:cubicBezTo>
                    <a:pt x="5075" y="1104"/>
                    <a:pt x="5045" y="1105"/>
                    <a:pt x="5016" y="1105"/>
                  </a:cubicBezTo>
                  <a:cubicBezTo>
                    <a:pt x="4168" y="1105"/>
                    <a:pt x="3387" y="670"/>
                    <a:pt x="2931" y="1"/>
                  </a:cubicBez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2"/>
            <p:cNvSpPr/>
            <p:nvPr/>
          </p:nvSpPr>
          <p:spPr>
            <a:xfrm>
              <a:off x="-26893950" y="3226500"/>
              <a:ext cx="159125" cy="137850"/>
            </a:xfrm>
            <a:custGeom>
              <a:rect b="b" l="l" r="r" t="t"/>
              <a:pathLst>
                <a:path extrusionOk="0" h="5514" w="6365">
                  <a:moveTo>
                    <a:pt x="3403" y="0"/>
                  </a:moveTo>
                  <a:lnTo>
                    <a:pt x="2678" y="693"/>
                  </a:lnTo>
                  <a:lnTo>
                    <a:pt x="2300" y="1103"/>
                  </a:lnTo>
                  <a:lnTo>
                    <a:pt x="3056" y="1859"/>
                  </a:lnTo>
                  <a:cubicBezTo>
                    <a:pt x="3151" y="1953"/>
                    <a:pt x="3151" y="2205"/>
                    <a:pt x="3056" y="2331"/>
                  </a:cubicBezTo>
                  <a:cubicBezTo>
                    <a:pt x="2962" y="2394"/>
                    <a:pt x="2899" y="2426"/>
                    <a:pt x="2804" y="2426"/>
                  </a:cubicBezTo>
                  <a:cubicBezTo>
                    <a:pt x="2741" y="2426"/>
                    <a:pt x="2615" y="2394"/>
                    <a:pt x="2584" y="2331"/>
                  </a:cubicBezTo>
                  <a:lnTo>
                    <a:pt x="1827" y="1575"/>
                  </a:lnTo>
                  <a:lnTo>
                    <a:pt x="1355" y="2048"/>
                  </a:lnTo>
                  <a:lnTo>
                    <a:pt x="2111" y="2804"/>
                  </a:lnTo>
                  <a:cubicBezTo>
                    <a:pt x="2205" y="2898"/>
                    <a:pt x="2205" y="3150"/>
                    <a:pt x="2111" y="3277"/>
                  </a:cubicBezTo>
                  <a:cubicBezTo>
                    <a:pt x="2016" y="3340"/>
                    <a:pt x="1953" y="3371"/>
                    <a:pt x="1859" y="3371"/>
                  </a:cubicBezTo>
                  <a:cubicBezTo>
                    <a:pt x="1796" y="3371"/>
                    <a:pt x="1670" y="3340"/>
                    <a:pt x="1638" y="3277"/>
                  </a:cubicBezTo>
                  <a:lnTo>
                    <a:pt x="882" y="2520"/>
                  </a:lnTo>
                  <a:lnTo>
                    <a:pt x="0" y="3371"/>
                  </a:lnTo>
                  <a:cubicBezTo>
                    <a:pt x="0" y="3403"/>
                    <a:pt x="63" y="3466"/>
                    <a:pt x="63" y="3497"/>
                  </a:cubicBezTo>
                  <a:cubicBezTo>
                    <a:pt x="364" y="4068"/>
                    <a:pt x="894" y="4381"/>
                    <a:pt x="1490" y="4381"/>
                  </a:cubicBezTo>
                  <a:cubicBezTo>
                    <a:pt x="1518" y="4381"/>
                    <a:pt x="1547" y="4381"/>
                    <a:pt x="1575" y="4379"/>
                  </a:cubicBezTo>
                  <a:cubicBezTo>
                    <a:pt x="1890" y="4379"/>
                    <a:pt x="2174" y="4411"/>
                    <a:pt x="2458" y="4474"/>
                  </a:cubicBezTo>
                  <a:cubicBezTo>
                    <a:pt x="2993" y="4631"/>
                    <a:pt x="3529" y="5009"/>
                    <a:pt x="3781" y="5513"/>
                  </a:cubicBezTo>
                  <a:lnTo>
                    <a:pt x="6364" y="2961"/>
                  </a:lnTo>
                  <a:lnTo>
                    <a:pt x="3403" y="0"/>
                  </a:lnTo>
                  <a:close/>
                </a:path>
              </a:pathLst>
            </a:cu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 name="Google Shape;137;p22"/>
          <p:cNvSpPr/>
          <p:nvPr/>
        </p:nvSpPr>
        <p:spPr>
          <a:xfrm>
            <a:off x="9516948" y="6875187"/>
            <a:ext cx="783309" cy="759043"/>
          </a:xfrm>
          <a:custGeom>
            <a:rect b="b" l="l" r="r" t="t"/>
            <a:pathLst>
              <a:path extrusionOk="0" h="4916" w="5073">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2"/>
          <p:cNvSpPr/>
          <p:nvPr/>
        </p:nvSpPr>
        <p:spPr>
          <a:xfrm>
            <a:off x="8479007" y="5861691"/>
            <a:ext cx="1369200" cy="1369200"/>
          </a:xfrm>
          <a:prstGeom prst="ellipse">
            <a:avLst/>
          </a:prstGeom>
          <a:solidFill>
            <a:srgbClr val="FFFFFF"/>
          </a:solidFill>
          <a:ln cap="flat" cmpd="sng" w="762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2"/>
          <p:cNvSpPr/>
          <p:nvPr/>
        </p:nvSpPr>
        <p:spPr>
          <a:xfrm>
            <a:off x="9097333" y="6226723"/>
            <a:ext cx="318600" cy="318600"/>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2"/>
          <p:cNvSpPr/>
          <p:nvPr/>
        </p:nvSpPr>
        <p:spPr>
          <a:xfrm>
            <a:off x="9148028" y="6277418"/>
            <a:ext cx="216900" cy="216900"/>
          </a:xfrm>
          <a:prstGeom prst="ellipse">
            <a:avLst/>
          </a:prstGeom>
          <a:solidFill>
            <a:srgbClr val="990000">
              <a:alpha val="83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2"/>
          <p:cNvSpPr/>
          <p:nvPr/>
        </p:nvSpPr>
        <p:spPr>
          <a:xfrm>
            <a:off x="9392056" y="6585865"/>
            <a:ext cx="318600" cy="318600"/>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2"/>
          <p:cNvSpPr/>
          <p:nvPr/>
        </p:nvSpPr>
        <p:spPr>
          <a:xfrm>
            <a:off x="9442751" y="6636560"/>
            <a:ext cx="216900" cy="216900"/>
          </a:xfrm>
          <a:prstGeom prst="ellipse">
            <a:avLst/>
          </a:prstGeom>
          <a:solidFill>
            <a:srgbClr val="990000">
              <a:alpha val="83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2"/>
          <p:cNvSpPr/>
          <p:nvPr/>
        </p:nvSpPr>
        <p:spPr>
          <a:xfrm>
            <a:off x="9018756" y="6774459"/>
            <a:ext cx="318600" cy="318600"/>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2"/>
          <p:cNvSpPr/>
          <p:nvPr/>
        </p:nvSpPr>
        <p:spPr>
          <a:xfrm>
            <a:off x="9069451" y="6825153"/>
            <a:ext cx="216900" cy="216900"/>
          </a:xfrm>
          <a:prstGeom prst="ellipse">
            <a:avLst/>
          </a:prstGeom>
          <a:solidFill>
            <a:srgbClr val="990000">
              <a:alpha val="83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2"/>
          <p:cNvSpPr/>
          <p:nvPr/>
        </p:nvSpPr>
        <p:spPr>
          <a:xfrm>
            <a:off x="8565256" y="6354457"/>
            <a:ext cx="348000" cy="348000"/>
          </a:xfrm>
          <a:prstGeom prst="ellips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2"/>
          <p:cNvSpPr/>
          <p:nvPr/>
        </p:nvSpPr>
        <p:spPr>
          <a:xfrm>
            <a:off x="8620645" y="6409847"/>
            <a:ext cx="237000" cy="237000"/>
          </a:xfrm>
          <a:prstGeom prst="ellipse">
            <a:avLst/>
          </a:prstGeom>
          <a:solidFill>
            <a:srgbClr val="990000">
              <a:alpha val="83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2"/>
          <p:cNvSpPr/>
          <p:nvPr/>
        </p:nvSpPr>
        <p:spPr>
          <a:xfrm rot="6299998">
            <a:off x="9134999" y="6409490"/>
            <a:ext cx="86025" cy="364435"/>
          </a:xfrm>
          <a:prstGeom prst="flowChartOnlineStorag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2"/>
          <p:cNvSpPr/>
          <p:nvPr/>
        </p:nvSpPr>
        <p:spPr>
          <a:xfrm rot="2700004">
            <a:off x="9035140" y="5976402"/>
            <a:ext cx="86025" cy="364435"/>
          </a:xfrm>
          <a:prstGeom prst="flowChartOnlineStorag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2"/>
          <p:cNvSpPr/>
          <p:nvPr/>
        </p:nvSpPr>
        <p:spPr>
          <a:xfrm rot="8099996">
            <a:off x="9559539" y="6203768"/>
            <a:ext cx="86025" cy="364435"/>
          </a:xfrm>
          <a:prstGeom prst="flowChartOnlineStorag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2"/>
          <p:cNvSpPr/>
          <p:nvPr/>
        </p:nvSpPr>
        <p:spPr>
          <a:xfrm rot="-8999996">
            <a:off x="8875271" y="6699567"/>
            <a:ext cx="86025" cy="364436"/>
          </a:xfrm>
          <a:prstGeom prst="flowChartOnlineStorage">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1" name="Google Shape;151;p22"/>
          <p:cNvGrpSpPr/>
          <p:nvPr/>
        </p:nvGrpSpPr>
        <p:grpSpPr>
          <a:xfrm>
            <a:off x="8455872" y="1926598"/>
            <a:ext cx="2441464" cy="2433212"/>
            <a:chOff x="-26980600" y="3175500"/>
            <a:chExt cx="296950" cy="295950"/>
          </a:xfrm>
        </p:grpSpPr>
        <p:sp>
          <p:nvSpPr>
            <p:cNvPr id="152" name="Google Shape;152;p22"/>
            <p:cNvSpPr/>
            <p:nvPr/>
          </p:nvSpPr>
          <p:spPr>
            <a:xfrm>
              <a:off x="-26798650" y="3175500"/>
              <a:ext cx="115000" cy="114025"/>
            </a:xfrm>
            <a:custGeom>
              <a:rect b="b" l="l" r="r" t="t"/>
              <a:pathLst>
                <a:path extrusionOk="0" h="4561" w="4600">
                  <a:moveTo>
                    <a:pt x="1115" y="0"/>
                  </a:moveTo>
                  <a:cubicBezTo>
                    <a:pt x="851" y="0"/>
                    <a:pt x="583" y="102"/>
                    <a:pt x="378" y="307"/>
                  </a:cubicBezTo>
                  <a:cubicBezTo>
                    <a:pt x="0" y="685"/>
                    <a:pt x="0" y="1378"/>
                    <a:pt x="378" y="1756"/>
                  </a:cubicBezTo>
                  <a:lnTo>
                    <a:pt x="2773" y="4245"/>
                  </a:lnTo>
                  <a:cubicBezTo>
                    <a:pt x="2962" y="4434"/>
                    <a:pt x="3245" y="4560"/>
                    <a:pt x="3529" y="4560"/>
                  </a:cubicBezTo>
                  <a:cubicBezTo>
                    <a:pt x="3812" y="4560"/>
                    <a:pt x="4064" y="4434"/>
                    <a:pt x="4285" y="4245"/>
                  </a:cubicBezTo>
                  <a:cubicBezTo>
                    <a:pt x="4474" y="4056"/>
                    <a:pt x="4600" y="3773"/>
                    <a:pt x="4600" y="3489"/>
                  </a:cubicBezTo>
                  <a:cubicBezTo>
                    <a:pt x="4600" y="3206"/>
                    <a:pt x="4474" y="2954"/>
                    <a:pt x="4285" y="2733"/>
                  </a:cubicBezTo>
                  <a:lnTo>
                    <a:pt x="1828" y="307"/>
                  </a:lnTo>
                  <a:cubicBezTo>
                    <a:pt x="1639" y="102"/>
                    <a:pt x="1379" y="0"/>
                    <a:pt x="111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2"/>
            <p:cNvSpPr/>
            <p:nvPr/>
          </p:nvSpPr>
          <p:spPr>
            <a:xfrm>
              <a:off x="-26980600" y="3325725"/>
              <a:ext cx="168575" cy="145725"/>
            </a:xfrm>
            <a:custGeom>
              <a:rect b="b" l="l" r="r" t="t"/>
              <a:pathLst>
                <a:path extrusionOk="0" h="5829" w="6743">
                  <a:moveTo>
                    <a:pt x="3797" y="2167"/>
                  </a:moveTo>
                  <a:cubicBezTo>
                    <a:pt x="3884" y="2167"/>
                    <a:pt x="3970" y="2190"/>
                    <a:pt x="4033" y="2237"/>
                  </a:cubicBezTo>
                  <a:cubicBezTo>
                    <a:pt x="4159" y="2363"/>
                    <a:pt x="4159" y="2616"/>
                    <a:pt x="4033" y="2710"/>
                  </a:cubicBezTo>
                  <a:cubicBezTo>
                    <a:pt x="3970" y="2773"/>
                    <a:pt x="3884" y="2805"/>
                    <a:pt x="3797" y="2805"/>
                  </a:cubicBezTo>
                  <a:cubicBezTo>
                    <a:pt x="3710" y="2805"/>
                    <a:pt x="3624" y="2773"/>
                    <a:pt x="3561" y="2710"/>
                  </a:cubicBezTo>
                  <a:cubicBezTo>
                    <a:pt x="3435" y="2616"/>
                    <a:pt x="3435" y="2363"/>
                    <a:pt x="3561" y="2237"/>
                  </a:cubicBezTo>
                  <a:cubicBezTo>
                    <a:pt x="3624" y="2190"/>
                    <a:pt x="3710" y="2167"/>
                    <a:pt x="3797" y="2167"/>
                  </a:cubicBezTo>
                  <a:close/>
                  <a:moveTo>
                    <a:pt x="2336" y="2639"/>
                  </a:moveTo>
                  <a:cubicBezTo>
                    <a:pt x="2426" y="2639"/>
                    <a:pt x="2521" y="2663"/>
                    <a:pt x="2584" y="2710"/>
                  </a:cubicBezTo>
                  <a:cubicBezTo>
                    <a:pt x="2679" y="2836"/>
                    <a:pt x="2679" y="3057"/>
                    <a:pt x="2584" y="3183"/>
                  </a:cubicBezTo>
                  <a:cubicBezTo>
                    <a:pt x="2521" y="3246"/>
                    <a:pt x="2426" y="3277"/>
                    <a:pt x="2336" y="3277"/>
                  </a:cubicBezTo>
                  <a:cubicBezTo>
                    <a:pt x="2245" y="3277"/>
                    <a:pt x="2159" y="3246"/>
                    <a:pt x="2111" y="3183"/>
                  </a:cubicBezTo>
                  <a:cubicBezTo>
                    <a:pt x="1985" y="3057"/>
                    <a:pt x="1985" y="2868"/>
                    <a:pt x="2111" y="2710"/>
                  </a:cubicBezTo>
                  <a:cubicBezTo>
                    <a:pt x="2159" y="2663"/>
                    <a:pt x="2245" y="2639"/>
                    <a:pt x="2336" y="2639"/>
                  </a:cubicBezTo>
                  <a:close/>
                  <a:moveTo>
                    <a:pt x="2931" y="1"/>
                  </a:moveTo>
                  <a:lnTo>
                    <a:pt x="599" y="2332"/>
                  </a:lnTo>
                  <a:cubicBezTo>
                    <a:pt x="221" y="2710"/>
                    <a:pt x="1" y="3214"/>
                    <a:pt x="1" y="3781"/>
                  </a:cubicBezTo>
                  <a:cubicBezTo>
                    <a:pt x="1" y="4317"/>
                    <a:pt x="221" y="4852"/>
                    <a:pt x="599" y="5230"/>
                  </a:cubicBezTo>
                  <a:cubicBezTo>
                    <a:pt x="1009" y="5608"/>
                    <a:pt x="1513" y="5829"/>
                    <a:pt x="2048" y="5829"/>
                  </a:cubicBezTo>
                  <a:cubicBezTo>
                    <a:pt x="2616" y="5829"/>
                    <a:pt x="3120" y="5640"/>
                    <a:pt x="3529" y="5230"/>
                  </a:cubicBezTo>
                  <a:lnTo>
                    <a:pt x="6743" y="2048"/>
                  </a:lnTo>
                  <a:cubicBezTo>
                    <a:pt x="6743" y="2017"/>
                    <a:pt x="6711" y="1954"/>
                    <a:pt x="6711" y="1922"/>
                  </a:cubicBezTo>
                  <a:cubicBezTo>
                    <a:pt x="6396" y="1418"/>
                    <a:pt x="5829" y="1103"/>
                    <a:pt x="5136" y="1103"/>
                  </a:cubicBezTo>
                  <a:lnTo>
                    <a:pt x="5104" y="1103"/>
                  </a:lnTo>
                  <a:cubicBezTo>
                    <a:pt x="5075" y="1104"/>
                    <a:pt x="5045" y="1105"/>
                    <a:pt x="5016" y="1105"/>
                  </a:cubicBezTo>
                  <a:cubicBezTo>
                    <a:pt x="4168" y="1105"/>
                    <a:pt x="3387" y="670"/>
                    <a:pt x="293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2"/>
            <p:cNvSpPr/>
            <p:nvPr/>
          </p:nvSpPr>
          <p:spPr>
            <a:xfrm>
              <a:off x="-26893950" y="3226500"/>
              <a:ext cx="159125" cy="137850"/>
            </a:xfrm>
            <a:custGeom>
              <a:rect b="b" l="l" r="r" t="t"/>
              <a:pathLst>
                <a:path extrusionOk="0" h="5514" w="6365">
                  <a:moveTo>
                    <a:pt x="3403" y="0"/>
                  </a:moveTo>
                  <a:lnTo>
                    <a:pt x="2678" y="693"/>
                  </a:lnTo>
                  <a:lnTo>
                    <a:pt x="2300" y="1103"/>
                  </a:lnTo>
                  <a:lnTo>
                    <a:pt x="3056" y="1859"/>
                  </a:lnTo>
                  <a:cubicBezTo>
                    <a:pt x="3151" y="1953"/>
                    <a:pt x="3151" y="2205"/>
                    <a:pt x="3056" y="2331"/>
                  </a:cubicBezTo>
                  <a:cubicBezTo>
                    <a:pt x="2962" y="2394"/>
                    <a:pt x="2899" y="2426"/>
                    <a:pt x="2804" y="2426"/>
                  </a:cubicBezTo>
                  <a:cubicBezTo>
                    <a:pt x="2741" y="2426"/>
                    <a:pt x="2615" y="2394"/>
                    <a:pt x="2584" y="2331"/>
                  </a:cubicBezTo>
                  <a:lnTo>
                    <a:pt x="1827" y="1575"/>
                  </a:lnTo>
                  <a:lnTo>
                    <a:pt x="1355" y="2048"/>
                  </a:lnTo>
                  <a:lnTo>
                    <a:pt x="2111" y="2804"/>
                  </a:lnTo>
                  <a:cubicBezTo>
                    <a:pt x="2205" y="2898"/>
                    <a:pt x="2205" y="3150"/>
                    <a:pt x="2111" y="3277"/>
                  </a:cubicBezTo>
                  <a:cubicBezTo>
                    <a:pt x="2016" y="3340"/>
                    <a:pt x="1953" y="3371"/>
                    <a:pt x="1859" y="3371"/>
                  </a:cubicBezTo>
                  <a:cubicBezTo>
                    <a:pt x="1796" y="3371"/>
                    <a:pt x="1670" y="3340"/>
                    <a:pt x="1638" y="3277"/>
                  </a:cubicBezTo>
                  <a:lnTo>
                    <a:pt x="882" y="2520"/>
                  </a:lnTo>
                  <a:lnTo>
                    <a:pt x="0" y="3371"/>
                  </a:lnTo>
                  <a:cubicBezTo>
                    <a:pt x="0" y="3403"/>
                    <a:pt x="63" y="3466"/>
                    <a:pt x="63" y="3497"/>
                  </a:cubicBezTo>
                  <a:cubicBezTo>
                    <a:pt x="364" y="4068"/>
                    <a:pt x="894" y="4381"/>
                    <a:pt x="1490" y="4381"/>
                  </a:cubicBezTo>
                  <a:cubicBezTo>
                    <a:pt x="1518" y="4381"/>
                    <a:pt x="1547" y="4381"/>
                    <a:pt x="1575" y="4379"/>
                  </a:cubicBezTo>
                  <a:cubicBezTo>
                    <a:pt x="1890" y="4379"/>
                    <a:pt x="2174" y="4411"/>
                    <a:pt x="2458" y="4474"/>
                  </a:cubicBezTo>
                  <a:cubicBezTo>
                    <a:pt x="2993" y="4631"/>
                    <a:pt x="3529" y="5009"/>
                    <a:pt x="3781" y="5513"/>
                  </a:cubicBezTo>
                  <a:lnTo>
                    <a:pt x="6364" y="2961"/>
                  </a:lnTo>
                  <a:lnTo>
                    <a:pt x="340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 name="Google Shape;155;p22"/>
          <p:cNvSpPr/>
          <p:nvPr/>
        </p:nvSpPr>
        <p:spPr>
          <a:xfrm>
            <a:off x="9776105" y="3786057"/>
            <a:ext cx="782599" cy="758342"/>
          </a:xfrm>
          <a:custGeom>
            <a:rect b="b" l="l" r="r" t="t"/>
            <a:pathLst>
              <a:path extrusionOk="0" h="4916" w="5073">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solidFill>
            <a:srgbClr val="A955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2"/>
          <p:cNvSpPr/>
          <p:nvPr/>
        </p:nvSpPr>
        <p:spPr>
          <a:xfrm>
            <a:off x="8739108" y="2773484"/>
            <a:ext cx="1367700" cy="1367700"/>
          </a:xfrm>
          <a:prstGeom prst="ellipse">
            <a:avLst/>
          </a:prstGeom>
          <a:solidFill>
            <a:srgbClr val="FAD7BD">
              <a:alpha val="52510"/>
            </a:srgbClr>
          </a:solidFill>
          <a:ln cap="flat" cmpd="sng" w="76200">
            <a:solidFill>
              <a:srgbClr val="A9551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2"/>
          <p:cNvSpPr/>
          <p:nvPr/>
        </p:nvSpPr>
        <p:spPr>
          <a:xfrm>
            <a:off x="9356872" y="3138184"/>
            <a:ext cx="318300" cy="3183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2"/>
          <p:cNvSpPr/>
          <p:nvPr/>
        </p:nvSpPr>
        <p:spPr>
          <a:xfrm>
            <a:off x="9407521" y="3188832"/>
            <a:ext cx="216900" cy="216900"/>
          </a:xfrm>
          <a:prstGeom prst="ellipse">
            <a:avLst/>
          </a:prstGeom>
          <a:solidFill>
            <a:srgbClr val="A955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2"/>
          <p:cNvSpPr/>
          <p:nvPr/>
        </p:nvSpPr>
        <p:spPr>
          <a:xfrm>
            <a:off x="9651327" y="3496999"/>
            <a:ext cx="318300" cy="3183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2"/>
          <p:cNvSpPr/>
          <p:nvPr/>
        </p:nvSpPr>
        <p:spPr>
          <a:xfrm>
            <a:off x="9701976" y="3547648"/>
            <a:ext cx="216900" cy="216900"/>
          </a:xfrm>
          <a:prstGeom prst="ellipse">
            <a:avLst/>
          </a:prstGeom>
          <a:solidFill>
            <a:srgbClr val="A955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2"/>
          <p:cNvSpPr/>
          <p:nvPr/>
        </p:nvSpPr>
        <p:spPr>
          <a:xfrm>
            <a:off x="9278367" y="3685420"/>
            <a:ext cx="318300" cy="3183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2"/>
          <p:cNvSpPr/>
          <p:nvPr/>
        </p:nvSpPr>
        <p:spPr>
          <a:xfrm>
            <a:off x="9329015" y="3736069"/>
            <a:ext cx="216900" cy="216900"/>
          </a:xfrm>
          <a:prstGeom prst="ellipse">
            <a:avLst/>
          </a:prstGeom>
          <a:solidFill>
            <a:srgbClr val="A955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2"/>
          <p:cNvSpPr/>
          <p:nvPr/>
        </p:nvSpPr>
        <p:spPr>
          <a:xfrm>
            <a:off x="8825278" y="3265801"/>
            <a:ext cx="347700" cy="3477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2"/>
          <p:cNvSpPr/>
          <p:nvPr/>
        </p:nvSpPr>
        <p:spPr>
          <a:xfrm>
            <a:off x="8880618" y="3321141"/>
            <a:ext cx="237000" cy="237000"/>
          </a:xfrm>
          <a:prstGeom prst="ellipse">
            <a:avLst/>
          </a:prstGeom>
          <a:solidFill>
            <a:srgbClr val="A955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2"/>
          <p:cNvSpPr/>
          <p:nvPr/>
        </p:nvSpPr>
        <p:spPr>
          <a:xfrm rot="6299999">
            <a:off x="9394504" y="3320784"/>
            <a:ext cx="85946" cy="364104"/>
          </a:xfrm>
          <a:prstGeom prst="flowChartOnlineStorag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2"/>
          <p:cNvSpPr/>
          <p:nvPr/>
        </p:nvSpPr>
        <p:spPr>
          <a:xfrm rot="2700003">
            <a:off x="9294735" y="2888090"/>
            <a:ext cx="85946" cy="364104"/>
          </a:xfrm>
          <a:prstGeom prst="flowChartOnlineStorag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2"/>
          <p:cNvSpPr/>
          <p:nvPr/>
        </p:nvSpPr>
        <p:spPr>
          <a:xfrm rot="8099997">
            <a:off x="9818658" y="3115249"/>
            <a:ext cx="85946" cy="364104"/>
          </a:xfrm>
          <a:prstGeom prst="flowChartOnlineStorag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2"/>
          <p:cNvSpPr/>
          <p:nvPr/>
        </p:nvSpPr>
        <p:spPr>
          <a:xfrm rot="-8999998">
            <a:off x="9135012" y="3610597"/>
            <a:ext cx="85946" cy="364104"/>
          </a:xfrm>
          <a:prstGeom prst="flowChartOnlineStorag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graphicFrame>
        <p:nvGraphicFramePr>
          <p:cNvPr id="311" name="Google Shape;311;p31"/>
          <p:cNvGraphicFramePr/>
          <p:nvPr/>
        </p:nvGraphicFramePr>
        <p:xfrm>
          <a:off x="292888" y="1107375"/>
          <a:ext cx="3000000" cy="3000000"/>
        </p:xfrm>
        <a:graphic>
          <a:graphicData uri="http://schemas.openxmlformats.org/drawingml/2006/table">
            <a:tbl>
              <a:tblPr>
                <a:noFill/>
                <a:tableStyleId>{EF7CC50B-8DC7-4673-BF25-4333C2575C4B}</a:tableStyleId>
              </a:tblPr>
              <a:tblGrid>
                <a:gridCol w="1095100"/>
                <a:gridCol w="2820950"/>
                <a:gridCol w="3058175"/>
              </a:tblGrid>
              <a:tr h="163200">
                <a:tc>
                  <a:txBody>
                    <a:bodyPr/>
                    <a:lstStyle/>
                    <a:p>
                      <a:pPr indent="0" lvl="0" marL="0" rtl="0" algn="l">
                        <a:spcBef>
                          <a:spcPts val="0"/>
                        </a:spcBef>
                        <a:spcAft>
                          <a:spcPts val="0"/>
                        </a:spcAft>
                        <a:buNone/>
                      </a:pPr>
                      <a:r>
                        <a:t/>
                      </a:r>
                      <a:endParaRPr sz="1200"/>
                    </a:p>
                  </a:txBody>
                  <a:tcPr marT="91425" marB="91425" marR="91425" marL="91425">
                    <a:solidFill>
                      <a:schemeClr val="accent2"/>
                    </a:solidFill>
                  </a:tcPr>
                </a:tc>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Hodgkin lymphoma</a:t>
                      </a:r>
                      <a:endParaRPr b="1" sz="1200">
                        <a:solidFill>
                          <a:srgbClr val="FFFFFF"/>
                        </a:solidFill>
                        <a:latin typeface="Mada"/>
                        <a:ea typeface="Mada"/>
                        <a:cs typeface="Mada"/>
                        <a:sym typeface="Mada"/>
                      </a:endParaRPr>
                    </a:p>
                  </a:txBody>
                  <a:tcPr marT="91425" marB="91425" marR="91425" marL="91425">
                    <a:solidFill>
                      <a:schemeClr val="accent2"/>
                    </a:solidFill>
                  </a:tcPr>
                </a:tc>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Non-Hodgkin lymphoma</a:t>
                      </a:r>
                      <a:endParaRPr b="1" sz="1200">
                        <a:solidFill>
                          <a:srgbClr val="FFFFFF"/>
                        </a:solidFill>
                        <a:latin typeface="Mada"/>
                        <a:ea typeface="Mada"/>
                        <a:cs typeface="Mada"/>
                        <a:sym typeface="Mada"/>
                      </a:endParaRPr>
                    </a:p>
                  </a:txBody>
                  <a:tcPr marT="91425" marB="91425" marR="91425" marL="91425">
                    <a:solidFill>
                      <a:schemeClr val="accent2"/>
                    </a:solidFill>
                  </a:tcPr>
                </a:tc>
              </a:tr>
              <a:tr h="285600">
                <a:tc>
                  <a:txBody>
                    <a:bodyPr/>
                    <a:lstStyle/>
                    <a:p>
                      <a:pPr indent="0" lvl="0" marL="0" rtl="0" algn="ctr">
                        <a:spcBef>
                          <a:spcPts val="0"/>
                        </a:spcBef>
                        <a:spcAft>
                          <a:spcPts val="0"/>
                        </a:spcAft>
                        <a:buNone/>
                      </a:pPr>
                      <a:r>
                        <a:rPr b="1" lang="ar" sz="1000">
                          <a:solidFill>
                            <a:schemeClr val="accent1"/>
                          </a:solidFill>
                          <a:latin typeface="Mada"/>
                          <a:ea typeface="Mada"/>
                          <a:cs typeface="Mada"/>
                          <a:sym typeface="Mada"/>
                        </a:rPr>
                        <a:t>Age</a:t>
                      </a:r>
                      <a:endParaRPr b="1" sz="1000">
                        <a:solidFill>
                          <a:schemeClr val="accent1"/>
                        </a:solidFill>
                        <a:latin typeface="Mada"/>
                        <a:ea typeface="Mada"/>
                        <a:cs typeface="Mada"/>
                        <a:sym typeface="Mada"/>
                      </a:endParaRPr>
                    </a:p>
                  </a:txBody>
                  <a:tcPr marT="91425" marB="91425" marR="91425" marL="91425">
                    <a:solidFill>
                      <a:schemeClr val="accent4"/>
                    </a:solidFill>
                  </a:tcPr>
                </a:tc>
                <a:tc>
                  <a:txBody>
                    <a:bodyPr/>
                    <a:lstStyle/>
                    <a:p>
                      <a:pPr indent="0" lvl="0" marL="0" rtl="0" algn="ctr">
                        <a:spcBef>
                          <a:spcPts val="0"/>
                        </a:spcBef>
                        <a:spcAft>
                          <a:spcPts val="0"/>
                        </a:spcAft>
                        <a:buClr>
                          <a:schemeClr val="dk1"/>
                        </a:buClr>
                        <a:buSzPts val="1100"/>
                        <a:buFont typeface="Arial"/>
                        <a:buNone/>
                      </a:pPr>
                      <a:r>
                        <a:rPr b="1" lang="ar" sz="1000">
                          <a:solidFill>
                            <a:srgbClr val="CC0000"/>
                          </a:solidFill>
                          <a:latin typeface="Mada"/>
                          <a:ea typeface="Mada"/>
                          <a:cs typeface="Mada"/>
                          <a:sym typeface="Mada"/>
                        </a:rPr>
                        <a:t>aged 20-30 years</a:t>
                      </a:r>
                      <a:r>
                        <a:rPr lang="ar" sz="1000">
                          <a:latin typeface="Mada"/>
                          <a:ea typeface="Mada"/>
                          <a:cs typeface="Mada"/>
                          <a:sym typeface="Mada"/>
                        </a:rPr>
                        <a:t> and </a:t>
                      </a:r>
                      <a:r>
                        <a:rPr b="1" lang="ar" sz="1000">
                          <a:latin typeface="Mada"/>
                          <a:ea typeface="Mada"/>
                          <a:cs typeface="Mada"/>
                          <a:sym typeface="Mada"/>
                        </a:rPr>
                        <a:t>those 55 years of age</a:t>
                      </a:r>
                      <a:r>
                        <a:rPr lang="ar" sz="1000">
                          <a:latin typeface="Mada"/>
                          <a:ea typeface="Mada"/>
                          <a:cs typeface="Mada"/>
                          <a:sym typeface="Mada"/>
                        </a:rPr>
                        <a:t> </a:t>
                      </a:r>
                      <a:endParaRPr sz="10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b="1" lang="ar" sz="1000">
                          <a:solidFill>
                            <a:srgbClr val="CC0000"/>
                          </a:solidFill>
                          <a:latin typeface="Mada"/>
                          <a:ea typeface="Mada"/>
                          <a:cs typeface="Mada"/>
                          <a:sym typeface="Mada"/>
                        </a:rPr>
                        <a:t>aged 60 years</a:t>
                      </a:r>
                      <a:r>
                        <a:rPr lang="ar" sz="1000">
                          <a:latin typeface="Mada"/>
                          <a:ea typeface="Mada"/>
                          <a:cs typeface="Mada"/>
                          <a:sym typeface="Mada"/>
                        </a:rPr>
                        <a:t> and older. </a:t>
                      </a:r>
                      <a:endParaRPr sz="1000">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ar" sz="1000">
                          <a:latin typeface="Mada"/>
                          <a:ea typeface="Mada"/>
                          <a:cs typeface="Mada"/>
                          <a:sym typeface="Mada"/>
                        </a:rPr>
                        <a:t>However, some types</a:t>
                      </a:r>
                      <a:endParaRPr sz="1000">
                        <a:latin typeface="Mada"/>
                        <a:ea typeface="Mada"/>
                        <a:cs typeface="Mada"/>
                        <a:sym typeface="Mada"/>
                      </a:endParaRPr>
                    </a:p>
                    <a:p>
                      <a:pPr indent="0" lvl="0" marL="0" rtl="0" algn="ctr">
                        <a:spcBef>
                          <a:spcPts val="0"/>
                        </a:spcBef>
                        <a:spcAft>
                          <a:spcPts val="0"/>
                        </a:spcAft>
                        <a:buNone/>
                      </a:pPr>
                      <a:r>
                        <a:rPr lang="ar" sz="1000">
                          <a:latin typeface="Mada"/>
                          <a:ea typeface="Mada"/>
                          <a:cs typeface="Mada"/>
                          <a:sym typeface="Mada"/>
                        </a:rPr>
                        <a:t>are more likely to develop in children and young adults.</a:t>
                      </a:r>
                      <a:endParaRPr sz="1000">
                        <a:latin typeface="Mada"/>
                        <a:ea typeface="Mada"/>
                        <a:cs typeface="Mada"/>
                        <a:sym typeface="Mada"/>
                      </a:endParaRPr>
                    </a:p>
                  </a:txBody>
                  <a:tcPr marT="91425" marB="91425" marR="91425" marL="91425" anchor="ctr"/>
                </a:tc>
              </a:tr>
              <a:tr h="163200">
                <a:tc>
                  <a:txBody>
                    <a:bodyPr/>
                    <a:lstStyle/>
                    <a:p>
                      <a:pPr indent="0" lvl="0" marL="0" rtl="0" algn="ctr">
                        <a:spcBef>
                          <a:spcPts val="0"/>
                        </a:spcBef>
                        <a:spcAft>
                          <a:spcPts val="0"/>
                        </a:spcAft>
                        <a:buNone/>
                      </a:pPr>
                      <a:r>
                        <a:rPr b="1" lang="ar" sz="1000">
                          <a:solidFill>
                            <a:schemeClr val="accent1"/>
                          </a:solidFill>
                          <a:latin typeface="Mada"/>
                          <a:ea typeface="Mada"/>
                          <a:cs typeface="Mada"/>
                          <a:sym typeface="Mada"/>
                        </a:rPr>
                        <a:t>Sex</a:t>
                      </a:r>
                      <a:endParaRPr b="1" sz="1000">
                        <a:solidFill>
                          <a:schemeClr val="accent1"/>
                        </a:solidFill>
                        <a:latin typeface="Mada"/>
                        <a:ea typeface="Mada"/>
                        <a:cs typeface="Mada"/>
                        <a:sym typeface="Mada"/>
                      </a:endParaRPr>
                    </a:p>
                  </a:txBody>
                  <a:tcPr marT="91425" marB="91425" marR="91425" marL="91425">
                    <a:solidFill>
                      <a:schemeClr val="accent4"/>
                    </a:solidFill>
                  </a:tcPr>
                </a:tc>
                <a:tc>
                  <a:txBody>
                    <a:bodyPr/>
                    <a:lstStyle/>
                    <a:p>
                      <a:pPr indent="0" lvl="0" marL="0" rtl="0" algn="ctr">
                        <a:spcBef>
                          <a:spcPts val="0"/>
                        </a:spcBef>
                        <a:spcAft>
                          <a:spcPts val="0"/>
                        </a:spcAft>
                        <a:buNone/>
                      </a:pPr>
                      <a:r>
                        <a:rPr b="1" lang="ar" sz="1000">
                          <a:latin typeface="Mada"/>
                          <a:ea typeface="Mada"/>
                          <a:cs typeface="Mada"/>
                          <a:sym typeface="Mada"/>
                        </a:rPr>
                        <a:t>more common in males</a:t>
                      </a:r>
                      <a:r>
                        <a:rPr lang="ar" sz="1000">
                          <a:latin typeface="Mada"/>
                          <a:ea typeface="Mada"/>
                          <a:cs typeface="Mada"/>
                          <a:sym typeface="Mada"/>
                        </a:rPr>
                        <a:t>. </a:t>
                      </a:r>
                      <a:endParaRPr sz="10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b="1" lang="ar" sz="1000">
                          <a:latin typeface="Mada"/>
                          <a:ea typeface="Mada"/>
                          <a:cs typeface="Mada"/>
                          <a:sym typeface="Mada"/>
                        </a:rPr>
                        <a:t>more likely in women</a:t>
                      </a:r>
                      <a:r>
                        <a:rPr lang="ar" sz="1000">
                          <a:latin typeface="Mada"/>
                          <a:ea typeface="Mada"/>
                          <a:cs typeface="Mada"/>
                          <a:sym typeface="Mada"/>
                        </a:rPr>
                        <a:t>.</a:t>
                      </a:r>
                      <a:endParaRPr sz="1000">
                        <a:latin typeface="Mada"/>
                        <a:ea typeface="Mada"/>
                        <a:cs typeface="Mada"/>
                        <a:sym typeface="Mada"/>
                      </a:endParaRPr>
                    </a:p>
                  </a:txBody>
                  <a:tcPr marT="91425" marB="91425" marR="91425" marL="91425" anchor="ctr"/>
                </a:tc>
              </a:tr>
              <a:tr h="217600">
                <a:tc>
                  <a:txBody>
                    <a:bodyPr/>
                    <a:lstStyle/>
                    <a:p>
                      <a:pPr indent="0" lvl="0" marL="0" rtl="0" algn="ctr">
                        <a:spcBef>
                          <a:spcPts val="0"/>
                        </a:spcBef>
                        <a:spcAft>
                          <a:spcPts val="0"/>
                        </a:spcAft>
                        <a:buNone/>
                      </a:pPr>
                      <a:r>
                        <a:rPr b="1" lang="ar" sz="1000">
                          <a:solidFill>
                            <a:srgbClr val="FF0000"/>
                          </a:solidFill>
                          <a:latin typeface="Mada"/>
                          <a:ea typeface="Mada"/>
                          <a:cs typeface="Mada"/>
                          <a:sym typeface="Mada"/>
                        </a:rPr>
                        <a:t>Chemo/Radio exposure</a:t>
                      </a:r>
                      <a:endParaRPr b="1" sz="1000">
                        <a:solidFill>
                          <a:srgbClr val="FF0000"/>
                        </a:solidFill>
                        <a:latin typeface="Mada"/>
                        <a:ea typeface="Mada"/>
                        <a:cs typeface="Mada"/>
                        <a:sym typeface="Mada"/>
                      </a:endParaRPr>
                    </a:p>
                  </a:txBody>
                  <a:tcPr marT="91425" marB="91425" marR="91425" marL="91425">
                    <a:solidFill>
                      <a:schemeClr val="accent4"/>
                    </a:solidFill>
                  </a:tcPr>
                </a:tc>
                <a:tc>
                  <a:txBody>
                    <a:bodyPr/>
                    <a:lstStyle/>
                    <a:p>
                      <a:pPr indent="0" lvl="0" marL="0" rtl="0" algn="ctr">
                        <a:spcBef>
                          <a:spcPts val="0"/>
                        </a:spcBef>
                        <a:spcAft>
                          <a:spcPts val="0"/>
                        </a:spcAft>
                        <a:buNone/>
                      </a:pPr>
                      <a:r>
                        <a:rPr lang="ar" sz="1000">
                          <a:latin typeface="Mada"/>
                          <a:ea typeface="Mada"/>
                          <a:cs typeface="Mada"/>
                          <a:sym typeface="Mada"/>
                        </a:rPr>
                        <a:t>-</a:t>
                      </a:r>
                      <a:endParaRPr sz="10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b="1" lang="ar" sz="1000">
                          <a:solidFill>
                            <a:srgbClr val="CC0000"/>
                          </a:solidFill>
                          <a:latin typeface="Mada"/>
                          <a:ea typeface="Mada"/>
                          <a:cs typeface="Mada"/>
                          <a:sym typeface="Mada"/>
                        </a:rPr>
                        <a:t>Nuclear radiation and certain agricultural chemicals have links to non-Hodgkin lymphoma.</a:t>
                      </a:r>
                      <a:endParaRPr b="1" sz="1000">
                        <a:solidFill>
                          <a:srgbClr val="CC0000"/>
                        </a:solidFill>
                        <a:latin typeface="Mada"/>
                        <a:ea typeface="Mada"/>
                        <a:cs typeface="Mada"/>
                        <a:sym typeface="Mada"/>
                      </a:endParaRPr>
                    </a:p>
                  </a:txBody>
                  <a:tcPr marT="91425" marB="91425" marR="91425" marL="91425" anchor="ctr"/>
                </a:tc>
              </a:tr>
              <a:tr h="268800">
                <a:tc>
                  <a:txBody>
                    <a:bodyPr/>
                    <a:lstStyle/>
                    <a:p>
                      <a:pPr indent="0" lvl="0" marL="0" rtl="0" algn="ctr">
                        <a:spcBef>
                          <a:spcPts val="0"/>
                        </a:spcBef>
                        <a:spcAft>
                          <a:spcPts val="0"/>
                        </a:spcAft>
                        <a:buNone/>
                      </a:pPr>
                      <a:r>
                        <a:rPr b="1" lang="ar" sz="1000">
                          <a:solidFill>
                            <a:schemeClr val="accent1"/>
                          </a:solidFill>
                          <a:latin typeface="Mada"/>
                          <a:ea typeface="Mada"/>
                          <a:cs typeface="Mada"/>
                          <a:sym typeface="Mada"/>
                        </a:rPr>
                        <a:t>Immunodeficiency</a:t>
                      </a:r>
                      <a:endParaRPr b="1" sz="1000">
                        <a:solidFill>
                          <a:schemeClr val="accent1"/>
                        </a:solidFill>
                        <a:latin typeface="Mada"/>
                        <a:ea typeface="Mada"/>
                        <a:cs typeface="Mada"/>
                        <a:sym typeface="Mada"/>
                      </a:endParaRPr>
                    </a:p>
                  </a:txBody>
                  <a:tcPr marT="91425" marB="91425" marR="91425" marL="91425">
                    <a:solidFill>
                      <a:schemeClr val="accent4"/>
                    </a:solidFill>
                  </a:tcPr>
                </a:tc>
                <a:tc>
                  <a:txBody>
                    <a:bodyPr/>
                    <a:lstStyle/>
                    <a:p>
                      <a:pPr indent="0" lvl="0" marL="0" rtl="0" algn="ctr">
                        <a:spcBef>
                          <a:spcPts val="0"/>
                        </a:spcBef>
                        <a:spcAft>
                          <a:spcPts val="0"/>
                        </a:spcAft>
                        <a:buNone/>
                      </a:pPr>
                      <a:r>
                        <a:rPr b="1" lang="ar" sz="1000">
                          <a:solidFill>
                            <a:srgbClr val="CC0000"/>
                          </a:solidFill>
                          <a:latin typeface="Mada"/>
                          <a:ea typeface="Mada"/>
                          <a:cs typeface="Mada"/>
                          <a:sym typeface="Mada"/>
                        </a:rPr>
                        <a:t>HIV infection</a:t>
                      </a:r>
                      <a:r>
                        <a:rPr lang="ar" sz="1000">
                          <a:latin typeface="Mada"/>
                          <a:ea typeface="Mada"/>
                          <a:cs typeface="Mada"/>
                          <a:sym typeface="Mada"/>
                        </a:rPr>
                        <a:t> can weaken the immune system and increase the risk</a:t>
                      </a:r>
                      <a:endParaRPr sz="10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000">
                          <a:latin typeface="Mada"/>
                          <a:ea typeface="Mada"/>
                          <a:cs typeface="Mada"/>
                          <a:sym typeface="Mada"/>
                        </a:rPr>
                        <a:t>A person with a less active immune system has a higher risk. </a:t>
                      </a:r>
                      <a:endParaRPr b="1" sz="1000">
                        <a:latin typeface="Mada"/>
                        <a:ea typeface="Mada"/>
                        <a:cs typeface="Mada"/>
                        <a:sym typeface="Mada"/>
                      </a:endParaRPr>
                    </a:p>
                  </a:txBody>
                  <a:tcPr marT="91425" marB="91425" marR="91425" marL="91425" anchor="ctr"/>
                </a:tc>
              </a:tr>
              <a:tr h="489600">
                <a:tc>
                  <a:txBody>
                    <a:bodyPr/>
                    <a:lstStyle/>
                    <a:p>
                      <a:pPr indent="0" lvl="0" marL="0" rtl="0" algn="ctr">
                        <a:spcBef>
                          <a:spcPts val="0"/>
                        </a:spcBef>
                        <a:spcAft>
                          <a:spcPts val="0"/>
                        </a:spcAft>
                        <a:buNone/>
                      </a:pPr>
                      <a:r>
                        <a:rPr b="1" lang="ar" sz="1000">
                          <a:solidFill>
                            <a:schemeClr val="accent1"/>
                          </a:solidFill>
                          <a:latin typeface="Mada"/>
                          <a:ea typeface="Mada"/>
                          <a:cs typeface="Mada"/>
                          <a:sym typeface="Mada"/>
                        </a:rPr>
                        <a:t>Grouping/</a:t>
                      </a:r>
                      <a:endParaRPr b="1" sz="1000">
                        <a:solidFill>
                          <a:schemeClr val="accent1"/>
                        </a:solidFill>
                        <a:latin typeface="Mada"/>
                        <a:ea typeface="Mada"/>
                        <a:cs typeface="Mada"/>
                        <a:sym typeface="Mada"/>
                      </a:endParaRPr>
                    </a:p>
                    <a:p>
                      <a:pPr indent="0" lvl="0" marL="0" rtl="0" algn="ctr">
                        <a:spcBef>
                          <a:spcPts val="0"/>
                        </a:spcBef>
                        <a:spcAft>
                          <a:spcPts val="0"/>
                        </a:spcAft>
                        <a:buNone/>
                      </a:pPr>
                      <a:r>
                        <a:rPr b="1" lang="ar" sz="1000">
                          <a:solidFill>
                            <a:schemeClr val="accent1"/>
                          </a:solidFill>
                          <a:latin typeface="Mada"/>
                          <a:ea typeface="Mada"/>
                          <a:cs typeface="Mada"/>
                          <a:sym typeface="Mada"/>
                        </a:rPr>
                        <a:t>subtypes</a:t>
                      </a:r>
                      <a:endParaRPr b="1" sz="1000">
                        <a:solidFill>
                          <a:schemeClr val="accent1"/>
                        </a:solidFill>
                        <a:latin typeface="Mada"/>
                        <a:ea typeface="Mada"/>
                        <a:cs typeface="Mada"/>
                        <a:sym typeface="Mada"/>
                      </a:endParaRPr>
                    </a:p>
                  </a:txBody>
                  <a:tcPr marT="91425" marB="91425" marR="91425" marL="91425">
                    <a:solidFill>
                      <a:schemeClr val="accent4"/>
                    </a:solidFill>
                  </a:tcPr>
                </a:tc>
                <a:tc>
                  <a:txBody>
                    <a:bodyPr/>
                    <a:lstStyle/>
                    <a:p>
                      <a:pPr indent="-292100" lvl="0" marL="457200" rtl="0" algn="l">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Nodular lymphocyte-predominant HL</a:t>
                      </a:r>
                      <a:endParaRPr sz="1000">
                        <a:solidFill>
                          <a:schemeClr val="dk1"/>
                        </a:solidFill>
                        <a:latin typeface="Mada"/>
                        <a:ea typeface="Mada"/>
                        <a:cs typeface="Mada"/>
                        <a:sym typeface="Mada"/>
                      </a:endParaRPr>
                    </a:p>
                    <a:p>
                      <a:pPr indent="-292100" lvl="0" marL="457200" rtl="0" algn="l">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Classical HL:</a:t>
                      </a:r>
                      <a:endParaRPr sz="1000">
                        <a:solidFill>
                          <a:schemeClr val="dk1"/>
                        </a:solidFill>
                        <a:latin typeface="Mada"/>
                        <a:ea typeface="Mada"/>
                        <a:cs typeface="Mada"/>
                        <a:sym typeface="Mada"/>
                      </a:endParaRPr>
                    </a:p>
                    <a:p>
                      <a:pPr indent="-292100" lvl="1" marL="914400" rtl="0" algn="l">
                        <a:spcBef>
                          <a:spcPts val="0"/>
                        </a:spcBef>
                        <a:spcAft>
                          <a:spcPts val="0"/>
                        </a:spcAft>
                        <a:buClr>
                          <a:srgbClr val="CC0000"/>
                        </a:buClr>
                        <a:buSzPts val="1000"/>
                        <a:buFont typeface="Mada"/>
                        <a:buChar char="○"/>
                      </a:pPr>
                      <a:r>
                        <a:rPr b="1" lang="ar" sz="1000">
                          <a:solidFill>
                            <a:srgbClr val="CC0000"/>
                          </a:solidFill>
                          <a:latin typeface="Mada"/>
                          <a:ea typeface="Mada"/>
                          <a:cs typeface="Mada"/>
                          <a:sym typeface="Mada"/>
                        </a:rPr>
                        <a:t>Nodular sclerosis HL (most common)</a:t>
                      </a:r>
                      <a:endParaRPr b="1" sz="1000">
                        <a:solidFill>
                          <a:srgbClr val="CC0000"/>
                        </a:solidFill>
                        <a:latin typeface="Mada"/>
                        <a:ea typeface="Mada"/>
                        <a:cs typeface="Mada"/>
                        <a:sym typeface="Mada"/>
                      </a:endParaRPr>
                    </a:p>
                    <a:p>
                      <a:pPr indent="-292100" lvl="1" marL="914400" rtl="0" algn="l">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Lymphocyte-rich classical HL </a:t>
                      </a:r>
                      <a:r>
                        <a:rPr b="1" lang="ar" sz="1000">
                          <a:solidFill>
                            <a:srgbClr val="CC0000"/>
                          </a:solidFill>
                          <a:latin typeface="Mada"/>
                          <a:ea typeface="Mada"/>
                          <a:cs typeface="Mada"/>
                          <a:sym typeface="Mada"/>
                        </a:rPr>
                        <a:t>(best prognosis)</a:t>
                      </a:r>
                      <a:endParaRPr b="1" sz="1000">
                        <a:solidFill>
                          <a:srgbClr val="CC0000"/>
                        </a:solidFill>
                        <a:latin typeface="Mada"/>
                        <a:ea typeface="Mada"/>
                        <a:cs typeface="Mada"/>
                        <a:sym typeface="Mada"/>
                      </a:endParaRPr>
                    </a:p>
                    <a:p>
                      <a:pPr indent="-292100" lvl="1" marL="914400" rtl="0" algn="l">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Mixed cellularity HL</a:t>
                      </a:r>
                      <a:endParaRPr sz="1000">
                        <a:solidFill>
                          <a:schemeClr val="dk1"/>
                        </a:solidFill>
                        <a:latin typeface="Mada"/>
                        <a:ea typeface="Mada"/>
                        <a:cs typeface="Mada"/>
                        <a:sym typeface="Mada"/>
                      </a:endParaRPr>
                    </a:p>
                    <a:p>
                      <a:pPr indent="-292100" lvl="1" marL="914400" rtl="0" algn="l">
                        <a:spcBef>
                          <a:spcPts val="0"/>
                        </a:spcBef>
                        <a:spcAft>
                          <a:spcPts val="0"/>
                        </a:spcAft>
                        <a:buClr>
                          <a:schemeClr val="dk1"/>
                        </a:buClr>
                        <a:buSzPts val="1000"/>
                        <a:buFont typeface="Mada"/>
                        <a:buChar char="○"/>
                      </a:pPr>
                      <a:r>
                        <a:rPr lang="ar" sz="1000">
                          <a:solidFill>
                            <a:schemeClr val="dk1"/>
                          </a:solidFill>
                          <a:latin typeface="Mada"/>
                          <a:ea typeface="Mada"/>
                          <a:cs typeface="Mada"/>
                          <a:sym typeface="Mada"/>
                        </a:rPr>
                        <a:t>Lymphocyte depletion HL</a:t>
                      </a:r>
                      <a:endParaRPr sz="1000">
                        <a:solidFill>
                          <a:schemeClr val="dk1"/>
                        </a:solidFill>
                        <a:latin typeface="Mada"/>
                        <a:ea typeface="Mada"/>
                        <a:cs typeface="Mada"/>
                        <a:sym typeface="Mada"/>
                      </a:endParaRPr>
                    </a:p>
                    <a:p>
                      <a:pPr indent="0" lvl="0" marL="914400" rtl="0" algn="l">
                        <a:spcBef>
                          <a:spcPts val="0"/>
                        </a:spcBef>
                        <a:spcAft>
                          <a:spcPts val="0"/>
                        </a:spcAft>
                        <a:buNone/>
                      </a:pPr>
                      <a:r>
                        <a:rPr b="1" lang="ar" sz="1000">
                          <a:solidFill>
                            <a:srgbClr val="CC0000"/>
                          </a:solidFill>
                          <a:latin typeface="Mada"/>
                          <a:ea typeface="Mada"/>
                          <a:cs typeface="Mada"/>
                          <a:sym typeface="Mada"/>
                        </a:rPr>
                        <a:t>(worst prognosis)</a:t>
                      </a:r>
                      <a:endParaRPr b="1" sz="1000">
                        <a:solidFill>
                          <a:srgbClr val="CC0000"/>
                        </a:solidFill>
                        <a:latin typeface="Mada"/>
                        <a:ea typeface="Mada"/>
                        <a:cs typeface="Mada"/>
                        <a:sym typeface="Mada"/>
                      </a:endParaRPr>
                    </a:p>
                  </a:txBody>
                  <a:tcPr marT="91425" marB="91425" marR="91425" marL="91425" anchor="ctr"/>
                </a:tc>
                <a:tc>
                  <a:txBody>
                    <a:bodyPr/>
                    <a:lstStyle/>
                    <a:p>
                      <a:pPr indent="-292100" lvl="0" marL="457200" rtl="0" algn="l">
                        <a:spcBef>
                          <a:spcPts val="0"/>
                        </a:spcBef>
                        <a:spcAft>
                          <a:spcPts val="0"/>
                        </a:spcAft>
                        <a:buSzPts val="1000"/>
                        <a:buFont typeface="Mada"/>
                        <a:buChar char="●"/>
                      </a:pPr>
                      <a:r>
                        <a:rPr lang="ar" sz="1000">
                          <a:latin typeface="Mada"/>
                          <a:ea typeface="Mada"/>
                          <a:cs typeface="Mada"/>
                          <a:sym typeface="Mada"/>
                        </a:rPr>
                        <a:t>Indolent</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Aggressive</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Highly aggressive</a:t>
                      </a:r>
                      <a:endParaRPr sz="1000">
                        <a:latin typeface="Mada"/>
                        <a:ea typeface="Mada"/>
                        <a:cs typeface="Mada"/>
                        <a:sym typeface="Mada"/>
                      </a:endParaRPr>
                    </a:p>
                  </a:txBody>
                  <a:tcPr marT="91425" marB="91425" marR="91425" marL="91425" anchor="ctr"/>
                </a:tc>
              </a:tr>
              <a:tr h="100000">
                <a:tc gridSpan="3">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Signs and symptoms</a:t>
                      </a:r>
                      <a:endParaRPr b="1" sz="1200">
                        <a:solidFill>
                          <a:srgbClr val="FFFFFF"/>
                        </a:solidFill>
                        <a:latin typeface="Mada"/>
                        <a:ea typeface="Mada"/>
                        <a:cs typeface="Mada"/>
                        <a:sym typeface="Mada"/>
                      </a:endParaRPr>
                    </a:p>
                    <a:p>
                      <a:pPr indent="0" lvl="0" marL="0" rtl="0" algn="ctr">
                        <a:spcBef>
                          <a:spcPts val="0"/>
                        </a:spcBef>
                        <a:spcAft>
                          <a:spcPts val="0"/>
                        </a:spcAft>
                        <a:buNone/>
                      </a:pPr>
                      <a:r>
                        <a:rPr b="1" lang="ar" sz="1000">
                          <a:solidFill>
                            <a:srgbClr val="1C4587"/>
                          </a:solidFill>
                          <a:latin typeface="Mada"/>
                          <a:ea typeface="Mada"/>
                          <a:cs typeface="Mada"/>
                          <a:sym typeface="Mada"/>
                        </a:rPr>
                        <a:t>The definition, presentation, diagnostic tests, “B” symptoms, and staging of Hodgkin disease (HD) are the same as NHL.</a:t>
                      </a:r>
                      <a:r>
                        <a:rPr b="1" lang="ar" sz="1000">
                          <a:solidFill>
                            <a:srgbClr val="FFFFFF"/>
                          </a:solidFill>
                          <a:latin typeface="Mada"/>
                          <a:ea typeface="Mada"/>
                          <a:cs typeface="Mada"/>
                          <a:sym typeface="Mada"/>
                        </a:rPr>
                        <a:t> </a:t>
                      </a:r>
                      <a:r>
                        <a:rPr b="1" lang="ar" sz="1000">
                          <a:solidFill>
                            <a:srgbClr val="CC0000"/>
                          </a:solidFill>
                          <a:latin typeface="Mada"/>
                          <a:ea typeface="Mada"/>
                          <a:cs typeface="Mada"/>
                          <a:sym typeface="Mada"/>
                        </a:rPr>
                        <a:t>HD has Reed-Sternberg cells on pathology.</a:t>
                      </a:r>
                      <a:endParaRPr b="1" sz="1000">
                        <a:solidFill>
                          <a:srgbClr val="CC0000"/>
                        </a:solidFill>
                        <a:latin typeface="Mada"/>
                        <a:ea typeface="Mada"/>
                        <a:cs typeface="Mada"/>
                        <a:sym typeface="Mada"/>
                      </a:endParaRPr>
                    </a:p>
                  </a:txBody>
                  <a:tcPr marT="91425" marB="91425" marR="91425" marL="91425">
                    <a:solidFill>
                      <a:schemeClr val="accent2"/>
                    </a:solidFill>
                  </a:tcPr>
                </a:tc>
                <a:tc hMerge="1"/>
                <a:tc hMerge="1"/>
              </a:tr>
              <a:tr h="251025">
                <a:tc gridSpan="3">
                  <a:txBody>
                    <a:bodyPr/>
                    <a:lstStyle/>
                    <a:p>
                      <a:pPr indent="-292100" lvl="0" marL="457200" rtl="0" algn="l">
                        <a:spcBef>
                          <a:spcPts val="0"/>
                        </a:spcBef>
                        <a:spcAft>
                          <a:spcPts val="0"/>
                        </a:spcAft>
                        <a:buSzPts val="1000"/>
                        <a:buFont typeface="Mada"/>
                        <a:buChar char="●"/>
                      </a:pPr>
                      <a:r>
                        <a:rPr b="1" lang="ar" sz="1000">
                          <a:solidFill>
                            <a:srgbClr val="CC0000"/>
                          </a:solidFill>
                          <a:latin typeface="Mada"/>
                          <a:ea typeface="Mada"/>
                          <a:cs typeface="Mada"/>
                          <a:sym typeface="Mada"/>
                        </a:rPr>
                        <a:t>Painless</a:t>
                      </a:r>
                      <a:r>
                        <a:rPr lang="ar" sz="1000">
                          <a:latin typeface="Mada"/>
                          <a:ea typeface="Mada"/>
                          <a:cs typeface="Mada"/>
                          <a:sym typeface="Mada"/>
                        </a:rPr>
                        <a:t> swelling of lymph nodes (most common)</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b="1" lang="ar" sz="1000">
                          <a:solidFill>
                            <a:srgbClr val="CC0000"/>
                          </a:solidFill>
                          <a:latin typeface="Mada"/>
                          <a:ea typeface="Mada"/>
                          <a:cs typeface="Mada"/>
                          <a:sym typeface="Mada"/>
                        </a:rPr>
                        <a:t>B symptoms</a:t>
                      </a:r>
                      <a:r>
                        <a:rPr lang="ar" sz="1000">
                          <a:latin typeface="Mada"/>
                          <a:ea typeface="Mada"/>
                          <a:cs typeface="Mada"/>
                          <a:sym typeface="Mada"/>
                        </a:rPr>
                        <a:t>: Persistent Fever without infection, Night sweats, Unexplained Weight loss and reduced appetite</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Persistent fatigue</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itchy skin</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shortness of breath</a:t>
                      </a:r>
                      <a:endParaRPr sz="1000">
                        <a:latin typeface="Mada"/>
                        <a:ea typeface="Mada"/>
                        <a:cs typeface="Mada"/>
                        <a:sym typeface="Mada"/>
                      </a:endParaRPr>
                    </a:p>
                  </a:txBody>
                  <a:tcPr marT="91425" marB="91425" marR="91425" marL="91425"/>
                </a:tc>
                <a:tc hMerge="1"/>
                <a:tc hMerge="1"/>
              </a:tr>
              <a:tr h="251025">
                <a:tc gridSpan="3">
                  <a:txBody>
                    <a:bodyPr/>
                    <a:lstStyle/>
                    <a:p>
                      <a:pPr indent="-228600" lvl="0" marL="457200" rtl="0" algn="ctr">
                        <a:spcBef>
                          <a:spcPts val="0"/>
                        </a:spcBef>
                        <a:spcAft>
                          <a:spcPts val="0"/>
                        </a:spcAft>
                        <a:buNone/>
                      </a:pPr>
                      <a:r>
                        <a:rPr b="1" lang="ar" sz="1200">
                          <a:solidFill>
                            <a:srgbClr val="FFFFFF"/>
                          </a:solidFill>
                          <a:latin typeface="Mada"/>
                          <a:ea typeface="Mada"/>
                          <a:cs typeface="Mada"/>
                          <a:sym typeface="Mada"/>
                        </a:rPr>
                        <a:t>Diagnosis</a:t>
                      </a:r>
                      <a:endParaRPr b="1" sz="1200">
                        <a:solidFill>
                          <a:srgbClr val="FFFFFF"/>
                        </a:solidFill>
                        <a:latin typeface="Mada"/>
                        <a:ea typeface="Mada"/>
                        <a:cs typeface="Mada"/>
                        <a:sym typeface="Mada"/>
                      </a:endParaRPr>
                    </a:p>
                  </a:txBody>
                  <a:tcPr marT="91425" marB="91425" marR="91425" marL="91425">
                    <a:solidFill>
                      <a:schemeClr val="accent2"/>
                    </a:solidFill>
                  </a:tcPr>
                </a:tc>
                <a:tc hMerge="1"/>
                <a:tc hMerge="1"/>
              </a:tr>
              <a:tr h="301250">
                <a:tc gridSpan="3">
                  <a:txBody>
                    <a:bodyPr/>
                    <a:lstStyle/>
                    <a:p>
                      <a:pPr indent="-292100" lvl="0" marL="457200" rtl="0" algn="l">
                        <a:spcBef>
                          <a:spcPts val="0"/>
                        </a:spcBef>
                        <a:spcAft>
                          <a:spcPts val="0"/>
                        </a:spcAft>
                        <a:buSzPts val="1000"/>
                        <a:buFont typeface="Mada"/>
                        <a:buChar char="●"/>
                      </a:pPr>
                      <a:r>
                        <a:rPr b="1" lang="ar" sz="1000">
                          <a:latin typeface="Mada"/>
                          <a:ea typeface="Mada"/>
                          <a:cs typeface="Mada"/>
                          <a:sym typeface="Mada"/>
                        </a:rPr>
                        <a:t>Biopsy:</a:t>
                      </a:r>
                      <a:endParaRPr b="1" sz="1000">
                        <a:latin typeface="Mada"/>
                        <a:ea typeface="Mada"/>
                        <a:cs typeface="Mada"/>
                        <a:sym typeface="Mada"/>
                      </a:endParaRPr>
                    </a:p>
                    <a:p>
                      <a:pPr indent="-292100" lvl="1" marL="914400" rtl="0" algn="l">
                        <a:spcBef>
                          <a:spcPts val="0"/>
                        </a:spcBef>
                        <a:spcAft>
                          <a:spcPts val="0"/>
                        </a:spcAft>
                        <a:buSzPts val="1000"/>
                        <a:buFont typeface="Mada"/>
                        <a:buChar char="○"/>
                      </a:pPr>
                      <a:r>
                        <a:rPr b="1" lang="ar" sz="1000">
                          <a:latin typeface="Mada"/>
                          <a:ea typeface="Mada"/>
                          <a:cs typeface="Mada"/>
                          <a:sym typeface="Mada"/>
                        </a:rPr>
                        <a:t>FNA: Tells you there is a malignancy but doesn't tell you what type.</a:t>
                      </a:r>
                      <a:endParaRPr b="1" sz="1000">
                        <a:latin typeface="Mada"/>
                        <a:ea typeface="Mada"/>
                        <a:cs typeface="Mada"/>
                        <a:sym typeface="Mada"/>
                      </a:endParaRPr>
                    </a:p>
                    <a:p>
                      <a:pPr indent="-292100" lvl="1" marL="914400" rtl="0" algn="l">
                        <a:spcBef>
                          <a:spcPts val="0"/>
                        </a:spcBef>
                        <a:spcAft>
                          <a:spcPts val="0"/>
                        </a:spcAft>
                        <a:buClr>
                          <a:srgbClr val="CC0000"/>
                        </a:buClr>
                        <a:buSzPts val="1000"/>
                        <a:buFont typeface="Mada"/>
                        <a:buChar char="○"/>
                      </a:pPr>
                      <a:r>
                        <a:rPr b="1" lang="ar" sz="1000">
                          <a:solidFill>
                            <a:srgbClr val="CC0000"/>
                          </a:solidFill>
                          <a:latin typeface="Mada"/>
                          <a:ea typeface="Mada"/>
                          <a:cs typeface="Mada"/>
                          <a:sym typeface="Mada"/>
                        </a:rPr>
                        <a:t>Tru-Cut Biposy: This is the one used for the diagnosis of lymphoma because it gives you more details.</a:t>
                      </a:r>
                      <a:endParaRPr b="1" sz="1000">
                        <a:solidFill>
                          <a:schemeClr val="dk1"/>
                        </a:solidFill>
                        <a:latin typeface="Mada"/>
                        <a:ea typeface="Mada"/>
                        <a:cs typeface="Mada"/>
                        <a:sym typeface="Mada"/>
                      </a:endParaRPr>
                    </a:p>
                    <a:p>
                      <a:pPr indent="-292100" lvl="2" marL="1371600" rtl="0" algn="l">
                        <a:spcBef>
                          <a:spcPts val="0"/>
                        </a:spcBef>
                        <a:spcAft>
                          <a:spcPts val="0"/>
                        </a:spcAft>
                        <a:buClr>
                          <a:srgbClr val="CC0000"/>
                        </a:buClr>
                        <a:buSzPts val="1000"/>
                        <a:buFont typeface="Mada"/>
                        <a:buChar char="■"/>
                      </a:pPr>
                      <a:r>
                        <a:rPr b="1" lang="ar" sz="1000">
                          <a:solidFill>
                            <a:srgbClr val="CC0000"/>
                          </a:solidFill>
                          <a:latin typeface="Mada"/>
                          <a:ea typeface="Mada"/>
                          <a:cs typeface="Mada"/>
                          <a:sym typeface="Mada"/>
                        </a:rPr>
                        <a:t>If biopsy is +ve, perform bone marrow aspiration/biopsy next (to make sure it hasn’t reached the bone marrow).</a:t>
                      </a:r>
                      <a:endParaRPr b="1" sz="1000">
                        <a:solidFill>
                          <a:srgbClr val="CC0000"/>
                        </a:solidFill>
                        <a:latin typeface="Mada"/>
                        <a:ea typeface="Mada"/>
                        <a:cs typeface="Mada"/>
                        <a:sym typeface="Mada"/>
                      </a:endParaRPr>
                    </a:p>
                    <a:p>
                      <a:pPr indent="-292100" lvl="0" marL="457200" rtl="0" algn="l">
                        <a:spcBef>
                          <a:spcPts val="0"/>
                        </a:spcBef>
                        <a:spcAft>
                          <a:spcPts val="0"/>
                        </a:spcAft>
                        <a:buClr>
                          <a:schemeClr val="dk1"/>
                        </a:buClr>
                        <a:buSzPts val="1000"/>
                        <a:buFont typeface="Mada"/>
                        <a:buChar char="●"/>
                      </a:pPr>
                      <a:r>
                        <a:rPr b="1" lang="ar" sz="1000">
                          <a:solidFill>
                            <a:srgbClr val="CC0000"/>
                          </a:solidFill>
                          <a:latin typeface="Mada"/>
                          <a:ea typeface="Mada"/>
                          <a:cs typeface="Mada"/>
                          <a:sym typeface="Mada"/>
                        </a:rPr>
                        <a:t>PET Scan: Before and after treatment</a:t>
                      </a:r>
                      <a:r>
                        <a:rPr b="1" lang="ar" sz="1000">
                          <a:solidFill>
                            <a:schemeClr val="dk1"/>
                          </a:solidFill>
                          <a:latin typeface="Mada"/>
                          <a:ea typeface="Mada"/>
                          <a:cs typeface="Mada"/>
                          <a:sym typeface="Mada"/>
                        </a:rPr>
                        <a:t>,</a:t>
                      </a:r>
                      <a:r>
                        <a:rPr b="1" lang="ar" sz="1000">
                          <a:solidFill>
                            <a:schemeClr val="accent6"/>
                          </a:solidFill>
                          <a:latin typeface="Mada"/>
                          <a:ea typeface="Mada"/>
                          <a:cs typeface="Mada"/>
                          <a:sym typeface="Mada"/>
                        </a:rPr>
                        <a:t> PET scan can differentiate between fibrosis/necrosis from treatment, and active cancer</a:t>
                      </a:r>
                      <a:endParaRPr b="1" sz="1000">
                        <a:solidFill>
                          <a:schemeClr val="accent6"/>
                        </a:solidFill>
                        <a:latin typeface="Mada"/>
                        <a:ea typeface="Mada"/>
                        <a:cs typeface="Mada"/>
                        <a:sym typeface="Mada"/>
                      </a:endParaRPr>
                    </a:p>
                  </a:txBody>
                  <a:tcPr marT="91425" marB="91425" marR="91425" marL="91425"/>
                </a:tc>
                <a:tc hMerge="1"/>
                <a:tc hMerge="1"/>
              </a:tr>
            </a:tbl>
          </a:graphicData>
        </a:graphic>
      </p:graphicFrame>
      <p:sp>
        <p:nvSpPr>
          <p:cNvPr id="312" name="Google Shape;312;p31"/>
          <p:cNvSpPr txBox="1"/>
          <p:nvPr/>
        </p:nvSpPr>
        <p:spPr>
          <a:xfrm>
            <a:off x="292900" y="738075"/>
            <a:ext cx="6974100" cy="369300"/>
          </a:xfrm>
          <a:prstGeom prst="rect">
            <a:avLst/>
          </a:prstGeom>
          <a:noFill/>
          <a:ln cap="flat" cmpd="sng" w="28575">
            <a:solidFill>
              <a:schemeClr val="accent2"/>
            </a:solidFill>
            <a:prstDash val="lgDashDot"/>
            <a:round/>
            <a:headEnd len="sm" w="sm" type="none"/>
            <a:tailEnd len="sm" w="sm" type="none"/>
          </a:ln>
        </p:spPr>
        <p:txBody>
          <a:bodyPr anchorCtr="0" anchor="t" bIns="91425" lIns="91425" spcFirstLastPara="1" rIns="91425" wrap="square" tIns="91425">
            <a:spAutoFit/>
          </a:bodyPr>
          <a:lstStyle/>
          <a:p>
            <a:pPr indent="0" lvl="0" marL="457200" rtl="0" algn="ctr">
              <a:spcBef>
                <a:spcPts val="0"/>
              </a:spcBef>
              <a:spcAft>
                <a:spcPts val="0"/>
              </a:spcAft>
              <a:buNone/>
            </a:pPr>
            <a:r>
              <a:rPr lang="ar" sz="1200">
                <a:solidFill>
                  <a:schemeClr val="dk1"/>
                </a:solidFill>
                <a:latin typeface="Mada"/>
                <a:ea typeface="Mada"/>
                <a:cs typeface="Mada"/>
                <a:sym typeface="Mada"/>
              </a:rPr>
              <a:t>Lymphoma is a </a:t>
            </a:r>
            <a:r>
              <a:rPr b="1" lang="ar" sz="1200">
                <a:solidFill>
                  <a:srgbClr val="CC0000"/>
                </a:solidFill>
                <a:latin typeface="Mada"/>
                <a:ea typeface="Mada"/>
                <a:cs typeface="Mada"/>
                <a:sym typeface="Mada"/>
              </a:rPr>
              <a:t>cancer of the lymphatic system. </a:t>
            </a:r>
            <a:r>
              <a:rPr b="1" lang="ar" sz="1200">
                <a:latin typeface="Mada"/>
                <a:ea typeface="Mada"/>
                <a:cs typeface="Mada"/>
                <a:sym typeface="Mada"/>
              </a:rPr>
              <a:t>it is of two main subtypes</a:t>
            </a:r>
            <a:endParaRPr sz="1200">
              <a:latin typeface="Mada"/>
              <a:ea typeface="Mada"/>
              <a:cs typeface="Mada"/>
              <a:sym typeface="Mada"/>
            </a:endParaRPr>
          </a:p>
        </p:txBody>
      </p:sp>
      <p:graphicFrame>
        <p:nvGraphicFramePr>
          <p:cNvPr id="313" name="Google Shape;313;p31"/>
          <p:cNvGraphicFramePr/>
          <p:nvPr/>
        </p:nvGraphicFramePr>
        <p:xfrm>
          <a:off x="292900" y="8437525"/>
          <a:ext cx="3000000" cy="3000000"/>
        </p:xfrm>
        <a:graphic>
          <a:graphicData uri="http://schemas.openxmlformats.org/drawingml/2006/table">
            <a:tbl>
              <a:tblPr>
                <a:noFill/>
                <a:tableStyleId>{EF7CC50B-8DC7-4673-BF25-4333C2575C4B}</a:tableStyleId>
              </a:tblPr>
              <a:tblGrid>
                <a:gridCol w="1071425"/>
                <a:gridCol w="2415675"/>
                <a:gridCol w="1743550"/>
                <a:gridCol w="1743550"/>
              </a:tblGrid>
              <a:tr h="624800">
                <a:tc rowSpan="2">
                  <a:txBody>
                    <a:bodyPr/>
                    <a:lstStyle/>
                    <a:p>
                      <a:pPr indent="0" lvl="0" marL="0" rtl="0" algn="ctr">
                        <a:spcBef>
                          <a:spcPts val="0"/>
                        </a:spcBef>
                        <a:spcAft>
                          <a:spcPts val="0"/>
                        </a:spcAft>
                        <a:buNone/>
                      </a:pPr>
                      <a:r>
                        <a:rPr b="1" lang="ar">
                          <a:solidFill>
                            <a:srgbClr val="FFFFFF"/>
                          </a:solidFill>
                          <a:latin typeface="Mada"/>
                          <a:ea typeface="Mada"/>
                          <a:cs typeface="Mada"/>
                          <a:sym typeface="Mada"/>
                        </a:rPr>
                        <a:t>MALT lymphoma</a:t>
                      </a:r>
                      <a:endParaRPr b="1">
                        <a:solidFill>
                          <a:srgbClr val="FFFFFF"/>
                        </a:solidFill>
                        <a:latin typeface="Mada"/>
                        <a:ea typeface="Mada"/>
                        <a:cs typeface="Mada"/>
                        <a:sym typeface="Mada"/>
                      </a:endParaRPr>
                    </a:p>
                  </a:txBody>
                  <a:tcPr marT="91425" marB="91425" marR="91425" marL="91425" anchor="ctr">
                    <a:solidFill>
                      <a:schemeClr val="accent1"/>
                    </a:solidFill>
                  </a:tcPr>
                </a:tc>
                <a:tc>
                  <a:txBody>
                    <a:bodyPr/>
                    <a:lstStyle/>
                    <a:p>
                      <a:pPr indent="0" lvl="0" marL="0" rtl="0" algn="ctr">
                        <a:spcBef>
                          <a:spcPts val="0"/>
                        </a:spcBef>
                        <a:spcAft>
                          <a:spcPts val="0"/>
                        </a:spcAft>
                        <a:buNone/>
                      </a:pPr>
                      <a:r>
                        <a:rPr b="1" lang="ar" sz="1100">
                          <a:solidFill>
                            <a:schemeClr val="accent1"/>
                          </a:solidFill>
                          <a:latin typeface="Mada"/>
                          <a:ea typeface="Mada"/>
                          <a:cs typeface="Mada"/>
                          <a:sym typeface="Mada"/>
                        </a:rPr>
                        <a:t>Stage IE</a:t>
                      </a:r>
                      <a:endParaRPr b="1" sz="1100">
                        <a:solidFill>
                          <a:schemeClr val="accent1"/>
                        </a:solidFill>
                        <a:latin typeface="Mada"/>
                        <a:ea typeface="Mada"/>
                        <a:cs typeface="Mada"/>
                        <a:sym typeface="Mada"/>
                      </a:endParaRPr>
                    </a:p>
                    <a:p>
                      <a:pPr indent="0" lvl="0" marL="0" rtl="0" algn="ctr">
                        <a:spcBef>
                          <a:spcPts val="0"/>
                        </a:spcBef>
                        <a:spcAft>
                          <a:spcPts val="0"/>
                        </a:spcAft>
                        <a:buNone/>
                      </a:pPr>
                      <a:r>
                        <a:rPr b="1" lang="ar" sz="900">
                          <a:solidFill>
                            <a:schemeClr val="accent1"/>
                          </a:solidFill>
                          <a:latin typeface="Mada"/>
                          <a:ea typeface="Mada"/>
                          <a:cs typeface="Mada"/>
                          <a:sym typeface="Mada"/>
                        </a:rPr>
                        <a:t>(H. pylori +ve)</a:t>
                      </a:r>
                      <a:endParaRPr b="1" sz="900">
                        <a:solidFill>
                          <a:schemeClr val="accent1"/>
                        </a:solidFill>
                        <a:latin typeface="Mada"/>
                        <a:ea typeface="Mada"/>
                        <a:cs typeface="Mada"/>
                        <a:sym typeface="Mada"/>
                      </a:endParaRPr>
                    </a:p>
                  </a:txBody>
                  <a:tcPr marT="91425" marB="91425" marR="91425" marL="91425">
                    <a:solidFill>
                      <a:schemeClr val="accent4"/>
                    </a:solidFill>
                  </a:tcPr>
                </a:tc>
                <a:tc>
                  <a:txBody>
                    <a:bodyPr/>
                    <a:lstStyle/>
                    <a:p>
                      <a:pPr indent="0" lvl="0" marL="0" rtl="0" algn="ctr">
                        <a:spcBef>
                          <a:spcPts val="0"/>
                        </a:spcBef>
                        <a:spcAft>
                          <a:spcPts val="0"/>
                        </a:spcAft>
                        <a:buNone/>
                      </a:pPr>
                      <a:r>
                        <a:rPr b="1" lang="ar" sz="1100">
                          <a:solidFill>
                            <a:schemeClr val="accent1"/>
                          </a:solidFill>
                          <a:latin typeface="Mada"/>
                          <a:ea typeface="Mada"/>
                          <a:cs typeface="Mada"/>
                          <a:sym typeface="Mada"/>
                        </a:rPr>
                        <a:t>Stage IE</a:t>
                      </a:r>
                      <a:endParaRPr b="1" sz="1100">
                        <a:solidFill>
                          <a:schemeClr val="accent1"/>
                        </a:solidFill>
                        <a:latin typeface="Mada"/>
                        <a:ea typeface="Mada"/>
                        <a:cs typeface="Mada"/>
                        <a:sym typeface="Mada"/>
                      </a:endParaRPr>
                    </a:p>
                    <a:p>
                      <a:pPr indent="0" lvl="0" marL="0" rtl="0" algn="ctr">
                        <a:spcBef>
                          <a:spcPts val="0"/>
                        </a:spcBef>
                        <a:spcAft>
                          <a:spcPts val="0"/>
                        </a:spcAft>
                        <a:buNone/>
                      </a:pPr>
                      <a:r>
                        <a:rPr b="1" lang="ar" sz="900">
                          <a:solidFill>
                            <a:schemeClr val="accent1"/>
                          </a:solidFill>
                          <a:latin typeface="Mada"/>
                          <a:ea typeface="Mada"/>
                          <a:cs typeface="Mada"/>
                          <a:sym typeface="Mada"/>
                        </a:rPr>
                        <a:t>(H. pylori -ve or antibiotic failure)</a:t>
                      </a:r>
                      <a:endParaRPr b="1" sz="900">
                        <a:solidFill>
                          <a:schemeClr val="accent1"/>
                        </a:solidFill>
                        <a:latin typeface="Mada"/>
                        <a:ea typeface="Mada"/>
                        <a:cs typeface="Mada"/>
                        <a:sym typeface="Mada"/>
                      </a:endParaRPr>
                    </a:p>
                  </a:txBody>
                  <a:tcPr marT="91425" marB="91425" marR="91425" marL="91425">
                    <a:solidFill>
                      <a:schemeClr val="accent4"/>
                    </a:solidFill>
                  </a:tcPr>
                </a:tc>
                <a:tc>
                  <a:txBody>
                    <a:bodyPr/>
                    <a:lstStyle/>
                    <a:p>
                      <a:pPr indent="0" lvl="0" marL="0" rtl="0" algn="ctr">
                        <a:spcBef>
                          <a:spcPts val="0"/>
                        </a:spcBef>
                        <a:spcAft>
                          <a:spcPts val="0"/>
                        </a:spcAft>
                        <a:buNone/>
                      </a:pPr>
                      <a:r>
                        <a:rPr b="1" lang="ar" sz="1100">
                          <a:solidFill>
                            <a:schemeClr val="accent1"/>
                          </a:solidFill>
                          <a:latin typeface="Mada"/>
                          <a:ea typeface="Mada"/>
                          <a:cs typeface="Mada"/>
                          <a:sym typeface="Mada"/>
                        </a:rPr>
                        <a:t>Stage 2 or higher</a:t>
                      </a:r>
                      <a:endParaRPr b="1" sz="1100">
                        <a:solidFill>
                          <a:schemeClr val="accent1"/>
                        </a:solidFill>
                        <a:latin typeface="Mada"/>
                        <a:ea typeface="Mada"/>
                        <a:cs typeface="Mada"/>
                        <a:sym typeface="Mada"/>
                      </a:endParaRPr>
                    </a:p>
                  </a:txBody>
                  <a:tcPr marT="91425" marB="91425" marR="91425" marL="91425">
                    <a:solidFill>
                      <a:schemeClr val="accent4"/>
                    </a:solidFill>
                  </a:tcPr>
                </a:tc>
              </a:tr>
              <a:tr h="1097250">
                <a:tc vMerge="1"/>
                <a:tc>
                  <a:txBody>
                    <a:bodyPr/>
                    <a:lstStyle/>
                    <a:p>
                      <a:pPr indent="-149899" lvl="0" marL="208799" rtl="0" algn="l">
                        <a:spcBef>
                          <a:spcPts val="0"/>
                        </a:spcBef>
                        <a:spcAft>
                          <a:spcPts val="0"/>
                        </a:spcAft>
                        <a:buClr>
                          <a:schemeClr val="accent6"/>
                        </a:buClr>
                        <a:buSzPts val="1000"/>
                        <a:buFont typeface="Mada"/>
                        <a:buChar char="●"/>
                      </a:pPr>
                      <a:r>
                        <a:rPr b="1" lang="ar" sz="1000">
                          <a:solidFill>
                            <a:schemeClr val="accent6"/>
                          </a:solidFill>
                          <a:latin typeface="Mada"/>
                          <a:ea typeface="Mada"/>
                          <a:cs typeface="Mada"/>
                          <a:sym typeface="Mada"/>
                        </a:rPr>
                        <a:t>PPI, 2 antibiotics (e.g. clarithromycin, amoxicillin) (H.pylori eradication) </a:t>
                      </a:r>
                      <a:endParaRPr b="1" sz="1000">
                        <a:solidFill>
                          <a:schemeClr val="accent6"/>
                        </a:solidFill>
                        <a:latin typeface="Mada"/>
                        <a:ea typeface="Mada"/>
                        <a:cs typeface="Mada"/>
                        <a:sym typeface="Mada"/>
                      </a:endParaRPr>
                    </a:p>
                    <a:p>
                      <a:pPr indent="-149899" lvl="0" marL="208799" rtl="0" algn="l">
                        <a:spcBef>
                          <a:spcPts val="0"/>
                        </a:spcBef>
                        <a:spcAft>
                          <a:spcPts val="0"/>
                        </a:spcAft>
                        <a:buSzPts val="1000"/>
                        <a:buFont typeface="Mada"/>
                        <a:buChar char="●"/>
                      </a:pPr>
                      <a:r>
                        <a:rPr lang="ar" sz="1000">
                          <a:latin typeface="Mada"/>
                          <a:ea typeface="Mada"/>
                          <a:cs typeface="Mada"/>
                          <a:sym typeface="Mada"/>
                        </a:rPr>
                        <a:t>Follow up gastroscopy with Biopsy every 6 month for 2 yrs, then every 1 year</a:t>
                      </a:r>
                      <a:endParaRPr sz="1000">
                        <a:latin typeface="Mada"/>
                        <a:ea typeface="Mada"/>
                        <a:cs typeface="Mada"/>
                        <a:sym typeface="Mada"/>
                      </a:endParaRPr>
                    </a:p>
                  </a:txBody>
                  <a:tcPr marT="91425" marB="91425" marR="91425" marL="91425"/>
                </a:tc>
                <a:tc>
                  <a:txBody>
                    <a:bodyPr/>
                    <a:lstStyle/>
                    <a:p>
                      <a:pPr indent="-149899" lvl="0" marL="208799" rtl="0" algn="l">
                        <a:spcBef>
                          <a:spcPts val="0"/>
                        </a:spcBef>
                        <a:spcAft>
                          <a:spcPts val="0"/>
                        </a:spcAft>
                        <a:buSzPts val="1000"/>
                        <a:buFont typeface="Mada"/>
                        <a:buChar char="●"/>
                      </a:pPr>
                      <a:r>
                        <a:rPr lang="ar" sz="1000">
                          <a:latin typeface="Mada"/>
                          <a:ea typeface="Mada"/>
                          <a:cs typeface="Mada"/>
                          <a:sym typeface="Mada"/>
                        </a:rPr>
                        <a:t>IFRT 30 Gy (95% local control) </a:t>
                      </a:r>
                      <a:r>
                        <a:rPr b="1" lang="ar" sz="1000">
                          <a:solidFill>
                            <a:srgbClr val="6AA84F"/>
                          </a:solidFill>
                          <a:latin typeface="Mada"/>
                          <a:ea typeface="Mada"/>
                          <a:cs typeface="Mada"/>
                          <a:sym typeface="Mada"/>
                        </a:rPr>
                        <a:t>(Local radiotherapy only)</a:t>
                      </a:r>
                      <a:endParaRPr b="1" sz="1000">
                        <a:solidFill>
                          <a:srgbClr val="6AA84F"/>
                        </a:solidFill>
                        <a:latin typeface="Mada"/>
                        <a:ea typeface="Mada"/>
                        <a:cs typeface="Mada"/>
                        <a:sym typeface="Mada"/>
                      </a:endParaRPr>
                    </a:p>
                  </a:txBody>
                  <a:tcPr marT="91425" marB="91425" marR="91425" marL="91425"/>
                </a:tc>
                <a:tc>
                  <a:txBody>
                    <a:bodyPr/>
                    <a:lstStyle/>
                    <a:p>
                      <a:pPr indent="-149899" lvl="0" marL="208799" rtl="0" algn="l">
                        <a:spcBef>
                          <a:spcPts val="0"/>
                        </a:spcBef>
                        <a:spcAft>
                          <a:spcPts val="0"/>
                        </a:spcAft>
                        <a:buSzPts val="1000"/>
                        <a:buFont typeface="Mada"/>
                        <a:buChar char="●"/>
                      </a:pPr>
                      <a:r>
                        <a:rPr lang="ar" sz="1000">
                          <a:latin typeface="Mada"/>
                          <a:ea typeface="Mada"/>
                          <a:cs typeface="Mada"/>
                          <a:sym typeface="Mada"/>
                        </a:rPr>
                        <a:t>Treat as indolent lymphoma + H. pylori eradication</a:t>
                      </a:r>
                      <a:endParaRPr sz="1000">
                        <a:latin typeface="Mada"/>
                        <a:ea typeface="Mada"/>
                        <a:cs typeface="Mada"/>
                        <a:sym typeface="Mada"/>
                      </a:endParaRPr>
                    </a:p>
                  </a:txBody>
                  <a:tcPr marT="91425" marB="91425" marR="91425" marL="91425"/>
                </a:tc>
              </a:tr>
              <a:tr h="440025">
                <a:tc gridSpan="4">
                  <a:txBody>
                    <a:bodyPr/>
                    <a:lstStyle/>
                    <a:p>
                      <a:pPr indent="-292100" lvl="0" marL="457200" rtl="0" algn="l">
                        <a:spcBef>
                          <a:spcPts val="0"/>
                        </a:spcBef>
                        <a:spcAft>
                          <a:spcPts val="0"/>
                        </a:spcAft>
                        <a:buClr>
                          <a:schemeClr val="dk1"/>
                        </a:buClr>
                        <a:buSzPts val="1000"/>
                        <a:buFont typeface="Mada"/>
                        <a:buChar char="●"/>
                      </a:pPr>
                      <a:r>
                        <a:rPr b="1" lang="ar" sz="1000">
                          <a:solidFill>
                            <a:schemeClr val="dk1"/>
                          </a:solidFill>
                          <a:latin typeface="Mada"/>
                          <a:ea typeface="Mada"/>
                          <a:cs typeface="Mada"/>
                          <a:sym typeface="Mada"/>
                        </a:rPr>
                        <a:t>Stomach:</a:t>
                      </a:r>
                      <a:r>
                        <a:rPr lang="ar" sz="1000">
                          <a:solidFill>
                            <a:schemeClr val="dk1"/>
                          </a:solidFill>
                          <a:latin typeface="Mada"/>
                          <a:ea typeface="Mada"/>
                          <a:cs typeface="Mada"/>
                          <a:sym typeface="Mada"/>
                        </a:rPr>
                        <a:t> associated with </a:t>
                      </a:r>
                      <a:r>
                        <a:rPr b="1" lang="ar" sz="1000">
                          <a:solidFill>
                            <a:srgbClr val="CC0000"/>
                          </a:solidFill>
                          <a:latin typeface="Mada"/>
                          <a:ea typeface="Mada"/>
                          <a:cs typeface="Mada"/>
                          <a:sym typeface="Mada"/>
                        </a:rPr>
                        <a:t>Helicobacter pylori infection </a:t>
                      </a:r>
                      <a:r>
                        <a:rPr b="1" lang="ar" sz="1000">
                          <a:solidFill>
                            <a:schemeClr val="dk1"/>
                          </a:solidFill>
                          <a:latin typeface="Mada"/>
                          <a:ea typeface="Mada"/>
                          <a:cs typeface="Mada"/>
                          <a:sym typeface="Mada"/>
                        </a:rPr>
                        <a:t>Salivary Gland:</a:t>
                      </a:r>
                      <a:r>
                        <a:rPr lang="ar" sz="1000">
                          <a:solidFill>
                            <a:schemeClr val="dk1"/>
                          </a:solidFill>
                          <a:latin typeface="Mada"/>
                          <a:ea typeface="Mada"/>
                          <a:cs typeface="Mada"/>
                          <a:sym typeface="Mada"/>
                        </a:rPr>
                        <a:t> associated with </a:t>
                      </a:r>
                      <a:r>
                        <a:rPr b="1" lang="ar" sz="1000">
                          <a:solidFill>
                            <a:srgbClr val="CC0000"/>
                          </a:solidFill>
                          <a:latin typeface="Mada"/>
                          <a:ea typeface="Mada"/>
                          <a:cs typeface="Mada"/>
                          <a:sym typeface="Mada"/>
                        </a:rPr>
                        <a:t>Sjogren’s syndrome</a:t>
                      </a:r>
                      <a:r>
                        <a:rPr lang="ar" sz="1000">
                          <a:solidFill>
                            <a:schemeClr val="dk1"/>
                          </a:solidFill>
                          <a:latin typeface="Mada"/>
                          <a:ea typeface="Mada"/>
                          <a:cs typeface="Mada"/>
                          <a:sym typeface="Mada"/>
                        </a:rPr>
                        <a:t> </a:t>
                      </a:r>
                      <a:endParaRPr sz="1000">
                        <a:solidFill>
                          <a:schemeClr val="dk1"/>
                        </a:solidFill>
                        <a:latin typeface="Mada"/>
                        <a:ea typeface="Mada"/>
                        <a:cs typeface="Mada"/>
                        <a:sym typeface="Mada"/>
                      </a:endParaRPr>
                    </a:p>
                    <a:p>
                      <a:pPr indent="-292100" lvl="0" marL="457200" rtl="0" algn="l">
                        <a:spcBef>
                          <a:spcPts val="0"/>
                        </a:spcBef>
                        <a:spcAft>
                          <a:spcPts val="0"/>
                        </a:spcAft>
                        <a:buClr>
                          <a:schemeClr val="dk1"/>
                        </a:buClr>
                        <a:buSzPts val="1000"/>
                        <a:buFont typeface="Mada"/>
                        <a:buChar char="●"/>
                      </a:pPr>
                      <a:r>
                        <a:rPr b="1" lang="ar" sz="1000">
                          <a:solidFill>
                            <a:schemeClr val="dk1"/>
                          </a:solidFill>
                          <a:latin typeface="Mada"/>
                          <a:ea typeface="Mada"/>
                          <a:cs typeface="Mada"/>
                          <a:sym typeface="Mada"/>
                        </a:rPr>
                        <a:t>Thyroid:</a:t>
                      </a:r>
                      <a:r>
                        <a:rPr lang="ar" sz="1000">
                          <a:solidFill>
                            <a:schemeClr val="dk1"/>
                          </a:solidFill>
                          <a:latin typeface="Mada"/>
                          <a:ea typeface="Mada"/>
                          <a:cs typeface="Mada"/>
                          <a:sym typeface="Mada"/>
                        </a:rPr>
                        <a:t> associated with </a:t>
                      </a:r>
                      <a:r>
                        <a:rPr b="1" lang="ar" sz="1000">
                          <a:solidFill>
                            <a:srgbClr val="CC0000"/>
                          </a:solidFill>
                          <a:latin typeface="Mada"/>
                          <a:ea typeface="Mada"/>
                          <a:cs typeface="Mada"/>
                          <a:sym typeface="Mada"/>
                        </a:rPr>
                        <a:t>Hashimoto’s thyroiditis  </a:t>
                      </a:r>
                      <a:r>
                        <a:rPr b="1" lang="ar" sz="1000">
                          <a:solidFill>
                            <a:schemeClr val="dk1"/>
                          </a:solidFill>
                          <a:latin typeface="Mada"/>
                          <a:ea typeface="Mada"/>
                          <a:cs typeface="Mada"/>
                          <a:sym typeface="Mada"/>
                        </a:rPr>
                        <a:t>Orbital</a:t>
                      </a:r>
                      <a:r>
                        <a:rPr lang="ar" sz="1000">
                          <a:solidFill>
                            <a:schemeClr val="dk1"/>
                          </a:solidFill>
                          <a:latin typeface="Mada"/>
                          <a:ea typeface="Mada"/>
                          <a:cs typeface="Mada"/>
                          <a:sym typeface="Mada"/>
                        </a:rPr>
                        <a:t> (lacrimal, conjunctiva) </a:t>
                      </a:r>
                      <a:endParaRPr b="1" sz="800">
                        <a:solidFill>
                          <a:srgbClr val="CC0000"/>
                        </a:solidFill>
                        <a:latin typeface="Mada"/>
                        <a:ea typeface="Mada"/>
                        <a:cs typeface="Mada"/>
                        <a:sym typeface="Mada"/>
                      </a:endParaRPr>
                    </a:p>
                  </a:txBody>
                  <a:tcPr marT="91425" marB="91425" marR="91425" marL="91425" anchor="ctr"/>
                </a:tc>
                <a:tc hMerge="1"/>
                <a:tc hMerge="1"/>
                <a:tc hMerge="1"/>
              </a:tr>
            </a:tbl>
          </a:graphicData>
        </a:graphic>
      </p:graphicFrame>
      <p:sp>
        <p:nvSpPr>
          <p:cNvPr id="314" name="Google Shape;314;p31"/>
          <p:cNvSpPr/>
          <p:nvPr/>
        </p:nvSpPr>
        <p:spPr>
          <a:xfrm>
            <a:off x="135075" y="8437525"/>
            <a:ext cx="453600" cy="450600"/>
          </a:xfrm>
          <a:prstGeom prst="star5">
            <a:avLst>
              <a:gd fmla="val 19098" name="adj"/>
              <a:gd fmla="val 105146" name="hf"/>
              <a:gd fmla="val 110557" name="vf"/>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2"/>
          <p:cNvSpPr/>
          <p:nvPr/>
        </p:nvSpPr>
        <p:spPr>
          <a:xfrm>
            <a:off x="1034725" y="10307950"/>
            <a:ext cx="5760900" cy="379200"/>
          </a:xfrm>
          <a:prstGeom prst="rect">
            <a:avLst/>
          </a:prstGeom>
          <a:noFill/>
          <a:ln>
            <a:noFill/>
          </a:ln>
        </p:spPr>
        <p:txBody>
          <a:bodyPr anchorCtr="0" anchor="ctr" bIns="91175" lIns="91175" spcFirstLastPara="1" rIns="91175" wrap="square" tIns="91175">
            <a:noAutofit/>
          </a:bodyPr>
          <a:lstStyle/>
          <a:p>
            <a:pPr indent="0" lvl="0" marL="0" rtl="0" algn="ctr">
              <a:spcBef>
                <a:spcPts val="0"/>
              </a:spcBef>
              <a:spcAft>
                <a:spcPts val="0"/>
              </a:spcAft>
              <a:buNone/>
            </a:pPr>
            <a:r>
              <a:rPr lang="ar" sz="1200">
                <a:solidFill>
                  <a:srgbClr val="FFFFFF"/>
                </a:solidFill>
                <a:latin typeface="Cabin"/>
                <a:ea typeface="Cabin"/>
                <a:cs typeface="Cabin"/>
                <a:sym typeface="Cabin"/>
              </a:rPr>
              <a:t>Answers: Q1:A | Q2:B | Q3:C | Q4:B  | Q5:C  | Q6:D </a:t>
            </a:r>
            <a:endParaRPr sz="1200">
              <a:solidFill>
                <a:srgbClr val="FFFFFF"/>
              </a:solidFill>
              <a:latin typeface="Cabin"/>
              <a:ea typeface="Cabin"/>
              <a:cs typeface="Cabin"/>
              <a:sym typeface="Cabin"/>
            </a:endParaRPr>
          </a:p>
        </p:txBody>
      </p:sp>
      <p:grpSp>
        <p:nvGrpSpPr>
          <p:cNvPr id="320" name="Google Shape;320;p32"/>
          <p:cNvGrpSpPr/>
          <p:nvPr/>
        </p:nvGrpSpPr>
        <p:grpSpPr>
          <a:xfrm>
            <a:off x="5686775" y="10392850"/>
            <a:ext cx="1411200" cy="209400"/>
            <a:chOff x="5686775" y="10392850"/>
            <a:chExt cx="1411200" cy="209400"/>
          </a:xfrm>
        </p:grpSpPr>
        <p:sp>
          <p:nvSpPr>
            <p:cNvPr id="321" name="Google Shape;321;p32">
              <a:hlinkClick r:id="rId3"/>
            </p:cNvPr>
            <p:cNvSpPr/>
            <p:nvPr/>
          </p:nvSpPr>
          <p:spPr>
            <a:xfrm>
              <a:off x="5686775" y="10392850"/>
              <a:ext cx="1411200" cy="209400"/>
            </a:xfrm>
            <a:prstGeom prst="roundRect">
              <a:avLst>
                <a:gd fmla="val 16667" name="adj"/>
              </a:avLst>
            </a:prstGeom>
            <a:noFill/>
            <a:ln cap="flat" cmpd="sng" w="9525">
              <a:solidFill>
                <a:srgbClr val="D9D9D9"/>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700">
                  <a:solidFill>
                    <a:srgbClr val="FFFFFF"/>
                  </a:solidFill>
                  <a:latin typeface="Mada"/>
                  <a:ea typeface="Mada"/>
                  <a:cs typeface="Mada"/>
                  <a:sym typeface="Mada"/>
                </a:rPr>
                <a:t>     Answers Explanation File! </a:t>
              </a:r>
              <a:endParaRPr b="1" sz="700" u="sng">
                <a:solidFill>
                  <a:srgbClr val="FFFFFF"/>
                </a:solidFill>
                <a:latin typeface="Mada"/>
                <a:ea typeface="Mada"/>
                <a:cs typeface="Mada"/>
                <a:sym typeface="Mada"/>
              </a:endParaRPr>
            </a:p>
          </p:txBody>
        </p:sp>
        <p:sp>
          <p:nvSpPr>
            <p:cNvPr id="322" name="Google Shape;322;p32"/>
            <p:cNvSpPr/>
            <p:nvPr/>
          </p:nvSpPr>
          <p:spPr>
            <a:xfrm>
              <a:off x="5726854" y="10413780"/>
              <a:ext cx="164700" cy="167400"/>
            </a:xfrm>
            <a:prstGeom prst="ellipse">
              <a:avLst/>
            </a:prstGeom>
            <a:solidFill>
              <a:srgbClr val="CFE2F3"/>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3" name="Google Shape;323;p32"/>
            <p:cNvPicPr preferRelativeResize="0"/>
            <p:nvPr/>
          </p:nvPicPr>
          <p:blipFill>
            <a:blip r:embed="rId4">
              <a:alphaModFix/>
            </a:blip>
            <a:stretch>
              <a:fillRect/>
            </a:stretch>
          </p:blipFill>
          <p:spPr>
            <a:xfrm>
              <a:off x="5755003" y="10430983"/>
              <a:ext cx="108516" cy="133125"/>
            </a:xfrm>
            <a:prstGeom prst="rect">
              <a:avLst/>
            </a:prstGeom>
            <a:noFill/>
            <a:ln>
              <a:noFill/>
            </a:ln>
          </p:spPr>
        </p:pic>
      </p:grpSp>
      <p:sp>
        <p:nvSpPr>
          <p:cNvPr id="324" name="Google Shape;324;p32"/>
          <p:cNvSpPr/>
          <p:nvPr/>
        </p:nvSpPr>
        <p:spPr>
          <a:xfrm>
            <a:off x="138722" y="818449"/>
            <a:ext cx="7281000" cy="9207300"/>
          </a:xfrm>
          <a:prstGeom prst="rect">
            <a:avLst/>
          </a:prstGeom>
          <a:noFill/>
          <a:ln>
            <a:noFill/>
          </a:ln>
        </p:spPr>
        <p:txBody>
          <a:bodyPr anchorCtr="0" anchor="ctr" bIns="91175" lIns="91175" spcFirstLastPara="1" rIns="91175" wrap="square" tIns="91175">
            <a:noAutofit/>
          </a:bodyPr>
          <a:lstStyle/>
          <a:p>
            <a:pPr indent="0" lvl="0" marL="0" rtl="0" algn="just">
              <a:spcBef>
                <a:spcPts val="0"/>
              </a:spcBef>
              <a:spcAft>
                <a:spcPts val="0"/>
              </a:spcAft>
              <a:buNone/>
            </a:pPr>
            <a:r>
              <a:rPr b="1" lang="ar" sz="1000">
                <a:solidFill>
                  <a:schemeClr val="accent1"/>
                </a:solidFill>
                <a:latin typeface="Mada"/>
                <a:ea typeface="Mada"/>
                <a:cs typeface="Mada"/>
                <a:sym typeface="Mada"/>
              </a:rPr>
              <a:t>Q1: </a:t>
            </a:r>
            <a:r>
              <a:rPr b="1" lang="ar" sz="1000">
                <a:solidFill>
                  <a:schemeClr val="accent1"/>
                </a:solidFill>
                <a:latin typeface="Mada"/>
                <a:ea typeface="Mada"/>
                <a:cs typeface="Mada"/>
                <a:sym typeface="Mada"/>
              </a:rPr>
              <a:t>A 19-year-old woman presents for evaluation of a nontender left axillary lymph node. She is asymptomatic and denies weight loss or night sweats. Examination reveals three rubbery firm nontender nodes in the axilla, the largest 3 cm in diameter. No other lymphadenopathy is noted; the spleen is not enlarged. Lymph node biopsy, however, reveals mixed-cellularity Hodgkin lymphoma. Liver function tests are normal. How would you manage this patient?</a:t>
            </a:r>
            <a:endParaRPr b="1" sz="1000">
              <a:solidFill>
                <a:schemeClr val="accent1"/>
              </a:solidFill>
              <a:latin typeface="Mada"/>
              <a:ea typeface="Mada"/>
              <a:cs typeface="Mada"/>
              <a:sym typeface="Mada"/>
            </a:endParaRPr>
          </a:p>
          <a:p>
            <a:pPr indent="0" lvl="0" marL="0" rtl="0" algn="l">
              <a:spcBef>
                <a:spcPts val="0"/>
              </a:spcBef>
              <a:spcAft>
                <a:spcPts val="0"/>
              </a:spcAft>
              <a:buNone/>
            </a:pPr>
            <a:r>
              <a:rPr lang="ar" sz="800">
                <a:latin typeface="Mada"/>
                <a:ea typeface="Mada"/>
                <a:cs typeface="Mada"/>
                <a:sym typeface="Mada"/>
              </a:rPr>
              <a:t>A- </a:t>
            </a:r>
            <a:r>
              <a:rPr lang="ar" sz="800">
                <a:latin typeface="Mada"/>
                <a:ea typeface="Mada"/>
                <a:cs typeface="Mada"/>
                <a:sym typeface="Mada"/>
              </a:rPr>
              <a:t>Chemotherapy 4-6 cycles followed by radiation</a:t>
            </a:r>
            <a:endParaRPr sz="800">
              <a:latin typeface="Mada"/>
              <a:ea typeface="Mada"/>
              <a:cs typeface="Mada"/>
              <a:sym typeface="Mada"/>
            </a:endParaRPr>
          </a:p>
          <a:p>
            <a:pPr indent="0" lvl="0" marL="0" rtl="0" algn="l">
              <a:spcBef>
                <a:spcPts val="0"/>
              </a:spcBef>
              <a:spcAft>
                <a:spcPts val="0"/>
              </a:spcAft>
              <a:buNone/>
            </a:pPr>
            <a:r>
              <a:rPr lang="ar" sz="800">
                <a:latin typeface="Mada"/>
                <a:ea typeface="Mada"/>
                <a:cs typeface="Mada"/>
                <a:sym typeface="Mada"/>
              </a:rPr>
              <a:t>B- </a:t>
            </a:r>
            <a:r>
              <a:rPr lang="ar" sz="800">
                <a:latin typeface="Mada"/>
                <a:ea typeface="Mada"/>
                <a:cs typeface="Mada"/>
                <a:sym typeface="Mada"/>
              </a:rPr>
              <a:t>Chemotherapy 3-4 cycles followed by radiation</a:t>
            </a:r>
            <a:endParaRPr sz="800">
              <a:latin typeface="Mada"/>
              <a:ea typeface="Mada"/>
              <a:cs typeface="Mada"/>
              <a:sym typeface="Mada"/>
            </a:endParaRPr>
          </a:p>
          <a:p>
            <a:pPr indent="0" lvl="0" marL="0" rtl="0" algn="l">
              <a:spcBef>
                <a:spcPts val="0"/>
              </a:spcBef>
              <a:spcAft>
                <a:spcPts val="0"/>
              </a:spcAft>
              <a:buNone/>
            </a:pPr>
            <a:r>
              <a:rPr lang="ar" sz="800">
                <a:latin typeface="Mada"/>
                <a:ea typeface="Mada"/>
                <a:cs typeface="Mada"/>
                <a:sym typeface="Mada"/>
              </a:rPr>
              <a:t>C- </a:t>
            </a:r>
            <a:r>
              <a:rPr lang="ar" sz="800">
                <a:latin typeface="Mada"/>
                <a:ea typeface="Mada"/>
                <a:cs typeface="Mada"/>
                <a:sym typeface="Mada"/>
              </a:rPr>
              <a:t>Local radiation only</a:t>
            </a:r>
            <a:endParaRPr sz="800">
              <a:latin typeface="Mada"/>
              <a:ea typeface="Mada"/>
              <a:cs typeface="Mada"/>
              <a:sym typeface="Mada"/>
            </a:endParaRPr>
          </a:p>
          <a:p>
            <a:pPr indent="0" lvl="0" marL="0" rtl="0" algn="l">
              <a:spcBef>
                <a:spcPts val="0"/>
              </a:spcBef>
              <a:spcAft>
                <a:spcPts val="0"/>
              </a:spcAft>
              <a:buNone/>
            </a:pPr>
            <a:r>
              <a:rPr lang="ar" sz="800">
                <a:latin typeface="Mada"/>
                <a:ea typeface="Mada"/>
                <a:cs typeface="Mada"/>
                <a:sym typeface="Mada"/>
              </a:rPr>
              <a:t>D- Surgical </a:t>
            </a:r>
            <a:r>
              <a:rPr lang="ar" sz="800">
                <a:latin typeface="Mada"/>
                <a:ea typeface="Mada"/>
                <a:cs typeface="Mada"/>
                <a:sym typeface="Mada"/>
              </a:rPr>
              <a:t>excision</a:t>
            </a:r>
            <a:endParaRPr sz="800">
              <a:latin typeface="Mada"/>
              <a:ea typeface="Mada"/>
              <a:cs typeface="Mada"/>
              <a:sym typeface="Mada"/>
            </a:endParaRPr>
          </a:p>
          <a:p>
            <a:pPr indent="0" lvl="0" marL="0" rtl="0" algn="l">
              <a:spcBef>
                <a:spcPts val="0"/>
              </a:spcBef>
              <a:spcAft>
                <a:spcPts val="0"/>
              </a:spcAft>
              <a:buNone/>
            </a:pPr>
            <a:r>
              <a:t/>
            </a:r>
            <a:endParaRPr sz="800">
              <a:solidFill>
                <a:srgbClr val="674EA7"/>
              </a:solidFill>
              <a:latin typeface="Mada"/>
              <a:ea typeface="Mada"/>
              <a:cs typeface="Mada"/>
              <a:sym typeface="Mada"/>
            </a:endParaRPr>
          </a:p>
          <a:p>
            <a:pPr indent="0" lvl="0" marL="0" rtl="0" algn="just">
              <a:spcBef>
                <a:spcPts val="0"/>
              </a:spcBef>
              <a:spcAft>
                <a:spcPts val="0"/>
              </a:spcAft>
              <a:buClr>
                <a:schemeClr val="dk1"/>
              </a:buClr>
              <a:buSzPts val="1100"/>
              <a:buFont typeface="Arial"/>
              <a:buNone/>
            </a:pPr>
            <a:r>
              <a:rPr b="1" lang="ar" sz="1000">
                <a:solidFill>
                  <a:schemeClr val="accent1"/>
                </a:solidFill>
                <a:latin typeface="Mada"/>
                <a:ea typeface="Mada"/>
                <a:cs typeface="Mada"/>
                <a:sym typeface="Mada"/>
              </a:rPr>
              <a:t>Q2: </a:t>
            </a:r>
            <a:r>
              <a:rPr b="1" lang="ar" sz="1000">
                <a:solidFill>
                  <a:schemeClr val="accent1"/>
                </a:solidFill>
                <a:latin typeface="Mada"/>
                <a:ea typeface="Mada"/>
                <a:cs typeface="Mada"/>
                <a:sym typeface="Mada"/>
              </a:rPr>
              <a:t>A 53-year-old man comes to the physician for recurring fever and night sweats for the past 6 months. The fevers persist for 7 to 10 days and then subside completely for about a week before returning again. During this period, he has also noticed two painless lumps on his neck that have gradually increased in size. Over the past year, he has had an 8.2-kg (18.1 lbs) weight loss. Two years ago, he had a severe sore throat and fever, which was diagnosed as infectious mononucleosis. He has smoked a pack of cigarettes daily for the past 10 years. He does not drink alcohol. His job involves monthly international travel to Asia and Africa. He takes no medications. His temperature is 39°C (102.2°F), pulse is 90/min, respirations are 22/min, and blood pressure is 105/60 mm Hg. Physical examination shows 2 enlarged, nontender, fixed cervical lymph nodes on each side of the neck. Which one of teh following would be seen in tha Microscopic examination of a specimen obtained on biopsy of a cervical lymph node?</a:t>
            </a:r>
            <a:endParaRPr b="1" sz="1000">
              <a:solidFill>
                <a:schemeClr val="accent1"/>
              </a:solidFill>
              <a:latin typeface="Mada"/>
              <a:ea typeface="Mada"/>
              <a:cs typeface="Mada"/>
              <a:sym typeface="Mada"/>
            </a:endParaRPr>
          </a:p>
          <a:p>
            <a:pPr indent="0" lvl="0" marL="0" rtl="0" algn="just">
              <a:spcBef>
                <a:spcPts val="0"/>
              </a:spcBef>
              <a:spcAft>
                <a:spcPts val="0"/>
              </a:spcAft>
              <a:buClr>
                <a:schemeClr val="dk1"/>
              </a:buClr>
              <a:buSzPts val="1100"/>
              <a:buFont typeface="Arial"/>
              <a:buNone/>
            </a:pPr>
            <a:r>
              <a:rPr lang="ar" sz="800">
                <a:latin typeface="Mada"/>
                <a:ea typeface="Mada"/>
                <a:cs typeface="Mada"/>
                <a:sym typeface="Mada"/>
              </a:rPr>
              <a:t>A</a:t>
            </a:r>
            <a:r>
              <a:rPr lang="ar" sz="800">
                <a:latin typeface="Mada"/>
                <a:ea typeface="Mada"/>
                <a:cs typeface="Mada"/>
                <a:sym typeface="Mada"/>
              </a:rPr>
              <a:t>- Acid Fast Bacilli</a:t>
            </a:r>
            <a:endParaRPr sz="8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latin typeface="Mada"/>
                <a:ea typeface="Mada"/>
                <a:cs typeface="Mada"/>
                <a:sym typeface="Mada"/>
              </a:rPr>
              <a:t>B- CD15/30 positive cells (Reed-Sternberg Cells)</a:t>
            </a:r>
            <a:endParaRPr sz="8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latin typeface="Mada"/>
                <a:ea typeface="Mada"/>
                <a:cs typeface="Mada"/>
                <a:sym typeface="Mada"/>
              </a:rPr>
              <a:t>C- Proliferation of monomorphic lymphocytic cells on biopsy</a:t>
            </a:r>
            <a:endParaRPr sz="800">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sz="800">
              <a:latin typeface="Mada"/>
              <a:ea typeface="Mada"/>
              <a:cs typeface="Mada"/>
              <a:sym typeface="Mada"/>
            </a:endParaRPr>
          </a:p>
          <a:p>
            <a:pPr indent="0" lvl="0" marL="0" rtl="0" algn="just">
              <a:spcBef>
                <a:spcPts val="0"/>
              </a:spcBef>
              <a:spcAft>
                <a:spcPts val="0"/>
              </a:spcAft>
              <a:buClr>
                <a:schemeClr val="dk1"/>
              </a:buClr>
              <a:buSzPts val="1100"/>
              <a:buFont typeface="Arial"/>
              <a:buNone/>
            </a:pPr>
            <a:r>
              <a:rPr b="1" lang="ar" sz="1000">
                <a:solidFill>
                  <a:schemeClr val="accent1"/>
                </a:solidFill>
                <a:latin typeface="Mada"/>
                <a:ea typeface="Mada"/>
                <a:cs typeface="Mada"/>
                <a:sym typeface="Mada"/>
              </a:rPr>
              <a:t>Q3: </a:t>
            </a:r>
            <a:r>
              <a:rPr b="1" lang="ar" sz="1000">
                <a:solidFill>
                  <a:schemeClr val="accent1"/>
                </a:solidFill>
                <a:latin typeface="Mada"/>
                <a:ea typeface="Mada"/>
                <a:cs typeface="Mada"/>
                <a:sym typeface="Mada"/>
              </a:rPr>
              <a:t>The nurse understands that Hodgkin's disease is suspected when a client presents with a painless, swollen lymph node. Hodgkin's disease typically affects people in which age group?</a:t>
            </a:r>
            <a:endParaRPr b="1" sz="1000">
              <a:solidFill>
                <a:schemeClr val="accent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solidFill>
                  <a:schemeClr val="dk1"/>
                </a:solidFill>
                <a:latin typeface="Mada"/>
                <a:ea typeface="Mada"/>
                <a:cs typeface="Mada"/>
                <a:sym typeface="Mada"/>
              </a:rPr>
              <a:t>A- </a:t>
            </a:r>
            <a:r>
              <a:rPr lang="ar" sz="800">
                <a:solidFill>
                  <a:schemeClr val="dk1"/>
                </a:solidFill>
                <a:latin typeface="Mada"/>
                <a:ea typeface="Mada"/>
                <a:cs typeface="Mada"/>
                <a:sym typeface="Mada"/>
              </a:rPr>
              <a:t>Older adults (ages 41-50 years)</a:t>
            </a:r>
            <a:endParaRPr sz="8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solidFill>
                  <a:schemeClr val="dk1"/>
                </a:solidFill>
                <a:latin typeface="Mada"/>
                <a:ea typeface="Mada"/>
                <a:cs typeface="Mada"/>
                <a:sym typeface="Mada"/>
              </a:rPr>
              <a:t>B- </a:t>
            </a:r>
            <a:r>
              <a:rPr lang="ar" sz="800">
                <a:solidFill>
                  <a:schemeClr val="dk1"/>
                </a:solidFill>
                <a:latin typeface="Mada"/>
                <a:ea typeface="Mada"/>
                <a:cs typeface="Mada"/>
                <a:sym typeface="Mada"/>
              </a:rPr>
              <a:t>Teenagers (ages 13-20 years)</a:t>
            </a:r>
            <a:endParaRPr sz="8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solidFill>
                  <a:schemeClr val="dk1"/>
                </a:solidFill>
                <a:latin typeface="Mada"/>
                <a:ea typeface="Mada"/>
                <a:cs typeface="Mada"/>
                <a:sym typeface="Mada"/>
              </a:rPr>
              <a:t>C- </a:t>
            </a:r>
            <a:r>
              <a:rPr lang="ar" sz="800">
                <a:solidFill>
                  <a:schemeClr val="dk1"/>
                </a:solidFill>
                <a:latin typeface="Mada"/>
                <a:ea typeface="Mada"/>
                <a:cs typeface="Mada"/>
                <a:sym typeface="Mada"/>
              </a:rPr>
              <a:t>Young adults (ages 21-40 years)</a:t>
            </a:r>
            <a:endParaRPr sz="8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solidFill>
                  <a:schemeClr val="dk1"/>
                </a:solidFill>
                <a:latin typeface="Mada"/>
                <a:ea typeface="Mada"/>
                <a:cs typeface="Mada"/>
                <a:sym typeface="Mada"/>
              </a:rPr>
              <a:t>D- </a:t>
            </a:r>
            <a:r>
              <a:rPr lang="ar" sz="800">
                <a:solidFill>
                  <a:schemeClr val="dk1"/>
                </a:solidFill>
                <a:latin typeface="Mada"/>
                <a:ea typeface="Mada"/>
                <a:cs typeface="Mada"/>
                <a:sym typeface="Mada"/>
              </a:rPr>
              <a:t>Children (ages 6-12 years)</a:t>
            </a:r>
            <a:endParaRPr sz="800">
              <a:solidFill>
                <a:schemeClr val="dk1"/>
              </a:solidFill>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sz="800">
              <a:latin typeface="Mada"/>
              <a:ea typeface="Mada"/>
              <a:cs typeface="Mada"/>
              <a:sym typeface="Mada"/>
            </a:endParaRPr>
          </a:p>
          <a:p>
            <a:pPr indent="0" lvl="0" marL="0" rtl="0" algn="just">
              <a:spcBef>
                <a:spcPts val="0"/>
              </a:spcBef>
              <a:spcAft>
                <a:spcPts val="0"/>
              </a:spcAft>
              <a:buClr>
                <a:schemeClr val="dk1"/>
              </a:buClr>
              <a:buSzPts val="1100"/>
              <a:buFont typeface="Arial"/>
              <a:buNone/>
            </a:pPr>
            <a:r>
              <a:rPr b="1" lang="ar" sz="1000">
                <a:solidFill>
                  <a:schemeClr val="accent1"/>
                </a:solidFill>
                <a:latin typeface="Mada"/>
                <a:ea typeface="Mada"/>
                <a:cs typeface="Mada"/>
                <a:sym typeface="Mada"/>
              </a:rPr>
              <a:t>Q4: </a:t>
            </a:r>
            <a:r>
              <a:rPr b="1" lang="ar" sz="1000">
                <a:solidFill>
                  <a:schemeClr val="accent1"/>
                </a:solidFill>
                <a:latin typeface="Mada"/>
                <a:ea typeface="Mada"/>
                <a:cs typeface="Mada"/>
                <a:sym typeface="Mada"/>
              </a:rPr>
              <a:t>A 29-year-old man comes to the physician because of a 3-month history of fatigue, weight loss, and multiple painless swellings on his neck and axilla. He reports that his swellings become painful after he drinks alcohol. Physical examination shows nontender cervical and axillary lymphadenopathy. A lymph node biopsy specimen shows giant binucleate cells. Which of the following is the most likely diagnosis?</a:t>
            </a:r>
            <a:endParaRPr b="1" sz="1000">
              <a:solidFill>
                <a:schemeClr val="accent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solidFill>
                  <a:schemeClr val="dk1"/>
                </a:solidFill>
                <a:latin typeface="Mada"/>
                <a:ea typeface="Mada"/>
                <a:cs typeface="Mada"/>
                <a:sym typeface="Mada"/>
              </a:rPr>
              <a:t>A- </a:t>
            </a:r>
            <a:r>
              <a:rPr lang="ar" sz="800">
                <a:solidFill>
                  <a:schemeClr val="dk1"/>
                </a:solidFill>
                <a:latin typeface="Mada"/>
                <a:ea typeface="Mada"/>
                <a:cs typeface="Mada"/>
                <a:sym typeface="Mada"/>
              </a:rPr>
              <a:t>Adult T-cell lymphoma</a:t>
            </a:r>
            <a:r>
              <a:rPr lang="ar" sz="800">
                <a:solidFill>
                  <a:schemeClr val="dk1"/>
                </a:solidFill>
                <a:latin typeface="Mada"/>
                <a:ea typeface="Mada"/>
                <a:cs typeface="Mada"/>
                <a:sym typeface="Mada"/>
              </a:rPr>
              <a:t> </a:t>
            </a:r>
            <a:endParaRPr sz="8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solidFill>
                  <a:schemeClr val="dk1"/>
                </a:solidFill>
                <a:latin typeface="Mada"/>
                <a:ea typeface="Mada"/>
                <a:cs typeface="Mada"/>
                <a:sym typeface="Mada"/>
              </a:rPr>
              <a:t>B- </a:t>
            </a:r>
            <a:r>
              <a:rPr lang="ar" sz="800">
                <a:solidFill>
                  <a:schemeClr val="dk1"/>
                </a:solidFill>
                <a:latin typeface="Mada"/>
                <a:ea typeface="Mada"/>
                <a:cs typeface="Mada"/>
                <a:sym typeface="Mada"/>
              </a:rPr>
              <a:t>Hodgkin lymphoma</a:t>
            </a:r>
            <a:endParaRPr sz="8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solidFill>
                  <a:schemeClr val="dk1"/>
                </a:solidFill>
                <a:latin typeface="Mada"/>
                <a:ea typeface="Mada"/>
                <a:cs typeface="Mada"/>
                <a:sym typeface="Mada"/>
              </a:rPr>
              <a:t>C- </a:t>
            </a:r>
            <a:r>
              <a:rPr lang="ar" sz="800">
                <a:solidFill>
                  <a:schemeClr val="dk1"/>
                </a:solidFill>
                <a:latin typeface="Mada"/>
                <a:ea typeface="Mada"/>
                <a:cs typeface="Mada"/>
                <a:sym typeface="Mada"/>
              </a:rPr>
              <a:t>Diffuse large B-cell lymphoma (DLBCL)</a:t>
            </a:r>
            <a:endParaRPr sz="8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solidFill>
                  <a:schemeClr val="dk1"/>
                </a:solidFill>
                <a:latin typeface="Mada"/>
                <a:ea typeface="Mada"/>
                <a:cs typeface="Mada"/>
                <a:sym typeface="Mada"/>
              </a:rPr>
              <a:t>D- Mycobacterial infection</a:t>
            </a:r>
            <a:endParaRPr sz="800">
              <a:solidFill>
                <a:schemeClr val="dk1"/>
              </a:solidFill>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sz="800">
              <a:solidFill>
                <a:srgbClr val="674EA7"/>
              </a:solidFill>
              <a:latin typeface="Mada"/>
              <a:ea typeface="Mada"/>
              <a:cs typeface="Mada"/>
              <a:sym typeface="Mada"/>
            </a:endParaRPr>
          </a:p>
          <a:p>
            <a:pPr indent="0" lvl="0" marL="0" rtl="0" algn="just">
              <a:spcBef>
                <a:spcPts val="0"/>
              </a:spcBef>
              <a:spcAft>
                <a:spcPts val="0"/>
              </a:spcAft>
              <a:buClr>
                <a:schemeClr val="dk1"/>
              </a:buClr>
              <a:buSzPts val="1100"/>
              <a:buFont typeface="Arial"/>
              <a:buNone/>
            </a:pPr>
            <a:r>
              <a:rPr b="1" lang="ar" sz="1000">
                <a:solidFill>
                  <a:schemeClr val="accent1"/>
                </a:solidFill>
                <a:latin typeface="Mada"/>
                <a:ea typeface="Mada"/>
                <a:cs typeface="Mada"/>
                <a:sym typeface="Mada"/>
              </a:rPr>
              <a:t>Q5: </a:t>
            </a:r>
            <a:r>
              <a:rPr b="1" lang="ar" sz="1000">
                <a:solidFill>
                  <a:schemeClr val="accent1"/>
                </a:solidFill>
                <a:latin typeface="Mada"/>
                <a:ea typeface="Mada"/>
                <a:cs typeface="Mada"/>
                <a:sym typeface="Mada"/>
              </a:rPr>
              <a:t>A 68-year-old man is evaluated because of worsening chronic epigastric pain. He now has fatigue and early satiety. He has iron deficiency anemia. Results of upper gastrointestinal endoscopy reveal diffuse gastritis, along with mucosal thickening in the gastric antrum associated with a mass lesion. Abundant Helicobacter pylori organisms are noted on biopsy, and histologic evaluation of the mass lesion shows it to be a gastric lymphoma of mucosa-associated lymphoid tissue (MALT) type. What is the most appropriate next step in the management of this patients illness?</a:t>
            </a:r>
            <a:endParaRPr b="1" sz="1000">
              <a:solidFill>
                <a:schemeClr val="accent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latin typeface="Mada"/>
                <a:ea typeface="Mada"/>
                <a:cs typeface="Mada"/>
                <a:sym typeface="Mada"/>
              </a:rPr>
              <a:t>A- </a:t>
            </a:r>
            <a:r>
              <a:rPr lang="ar" sz="800">
                <a:latin typeface="Mada"/>
                <a:ea typeface="Mada"/>
                <a:cs typeface="Mada"/>
                <a:sym typeface="Mada"/>
              </a:rPr>
              <a:t> Combination chemotherapy with 5-fluorouracil, doxorubicin, and mitomycin C (FAM)</a:t>
            </a:r>
            <a:endParaRPr sz="8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latin typeface="Mada"/>
                <a:ea typeface="Mada"/>
                <a:cs typeface="Mada"/>
                <a:sym typeface="Mada"/>
              </a:rPr>
              <a:t>B- </a:t>
            </a:r>
            <a:r>
              <a:rPr lang="ar" sz="800">
                <a:latin typeface="Mada"/>
                <a:ea typeface="Mada"/>
                <a:cs typeface="Mada"/>
                <a:sym typeface="Mada"/>
              </a:rPr>
              <a:t>Combination chemotherapy with cyclophosphamide, doxorubicin, vincristine, and prednisone (CHOP) </a:t>
            </a:r>
            <a:endParaRPr sz="8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solidFill>
                  <a:schemeClr val="dk1"/>
                </a:solidFill>
                <a:latin typeface="Mada"/>
                <a:ea typeface="Mada"/>
                <a:cs typeface="Mada"/>
                <a:sym typeface="Mada"/>
              </a:rPr>
              <a:t>C- Eradication of Helicobacter pylori</a:t>
            </a:r>
            <a:endParaRPr sz="800">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latin typeface="Mada"/>
                <a:ea typeface="Mada"/>
                <a:cs typeface="Mada"/>
                <a:sym typeface="Mada"/>
              </a:rPr>
              <a:t>D- </a:t>
            </a:r>
            <a:r>
              <a:rPr lang="ar" sz="800">
                <a:latin typeface="Mada"/>
                <a:ea typeface="Mada"/>
                <a:cs typeface="Mada"/>
                <a:sym typeface="Mada"/>
              </a:rPr>
              <a:t>Total gastrectomy followed by radiation therapy </a:t>
            </a:r>
            <a:endParaRPr sz="800">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sz="800">
              <a:latin typeface="Mada"/>
              <a:ea typeface="Mada"/>
              <a:cs typeface="Mada"/>
              <a:sym typeface="Mada"/>
            </a:endParaRPr>
          </a:p>
          <a:p>
            <a:pPr indent="0" lvl="0" marL="0" rtl="0" algn="just">
              <a:spcBef>
                <a:spcPts val="0"/>
              </a:spcBef>
              <a:spcAft>
                <a:spcPts val="0"/>
              </a:spcAft>
              <a:buClr>
                <a:schemeClr val="dk1"/>
              </a:buClr>
              <a:buSzPts val="1100"/>
              <a:buFont typeface="Arial"/>
              <a:buNone/>
            </a:pPr>
            <a:r>
              <a:rPr b="1" lang="ar" sz="1000">
                <a:solidFill>
                  <a:schemeClr val="accent1"/>
                </a:solidFill>
                <a:latin typeface="Mada"/>
                <a:ea typeface="Mada"/>
                <a:cs typeface="Mada"/>
                <a:sym typeface="Mada"/>
              </a:rPr>
              <a:t>Q6: A 70-year-old man comes to the physician because of fatigue and intermittent epigastric pain. The symptoms began about one year ago. He describes the pain as diffuse and 3 out of 10 in intensity. Recently, he has had unusually large black stools. He appears pale. His pulse is 72/min and his blood pressure is 110/70 mm Hg. Physical examination shows epigastric tenderness. A urea breath test is positive. Upper gastrointestinal endoscopy reveals an ulcerating mass in the gastric antrum. Biopsies of the mass show diffuse infiltrates of small lymphoid cells that are positive for CD20 antigen. A CT scan of the chest and abdomen shows normal regional lymph nodes. Which of the following is the most appropriate therapy with curative intent at this time?</a:t>
            </a:r>
            <a:endParaRPr b="1" sz="1000">
              <a:solidFill>
                <a:schemeClr val="accent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solidFill>
                  <a:schemeClr val="dk1"/>
                </a:solidFill>
                <a:latin typeface="Mada"/>
                <a:ea typeface="Mada"/>
                <a:cs typeface="Mada"/>
                <a:sym typeface="Mada"/>
              </a:rPr>
              <a:t>A-  Reassurance</a:t>
            </a:r>
            <a:endParaRPr sz="8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solidFill>
                  <a:schemeClr val="dk1"/>
                </a:solidFill>
                <a:latin typeface="Mada"/>
                <a:ea typeface="Mada"/>
                <a:cs typeface="Mada"/>
                <a:sym typeface="Mada"/>
              </a:rPr>
              <a:t>B- Distal gastrectomy with gastrojejunostomy</a:t>
            </a:r>
            <a:endParaRPr sz="8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solidFill>
                  <a:schemeClr val="dk1"/>
                </a:solidFill>
                <a:latin typeface="Mada"/>
                <a:ea typeface="Mada"/>
                <a:cs typeface="Mada"/>
                <a:sym typeface="Mada"/>
              </a:rPr>
              <a:t>C- External beam radiation therapy</a:t>
            </a:r>
            <a:endParaRPr sz="8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800">
                <a:solidFill>
                  <a:schemeClr val="dk1"/>
                </a:solidFill>
                <a:latin typeface="Mada"/>
                <a:ea typeface="Mada"/>
                <a:cs typeface="Mada"/>
                <a:sym typeface="Mada"/>
              </a:rPr>
              <a:t>D- Amoxicillin, clarithromycin, and omeprazole</a:t>
            </a:r>
            <a:endParaRPr sz="800">
              <a:solidFill>
                <a:schemeClr val="dk1"/>
              </a:solidFill>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sz="800">
              <a:latin typeface="Mada"/>
              <a:ea typeface="Mada"/>
              <a:cs typeface="Mada"/>
              <a:sym typeface="Mada"/>
            </a:endParaRPr>
          </a:p>
        </p:txBody>
      </p:sp>
      <p:sp>
        <p:nvSpPr>
          <p:cNvPr id="325" name="Google Shape;325;p32"/>
          <p:cNvSpPr txBox="1"/>
          <p:nvPr/>
        </p:nvSpPr>
        <p:spPr>
          <a:xfrm>
            <a:off x="7764500" y="14637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2800">
                <a:solidFill>
                  <a:srgbClr val="202729"/>
                </a:solidFill>
                <a:latin typeface="Proxima Nova"/>
                <a:ea typeface="Proxima Nova"/>
                <a:cs typeface="Proxima Nova"/>
                <a:sym typeface="Proxima Nova"/>
              </a:rPr>
              <a:t>Quiz explanations: </a:t>
            </a:r>
            <a:endParaRPr sz="2800">
              <a:solidFill>
                <a:srgbClr val="202729"/>
              </a:solidFill>
              <a:latin typeface="Proxima Nova"/>
              <a:ea typeface="Proxima Nova"/>
              <a:cs typeface="Proxima Nova"/>
              <a:sym typeface="Proxima Nova"/>
            </a:endParaRPr>
          </a:p>
        </p:txBody>
      </p:sp>
      <p:sp>
        <p:nvSpPr>
          <p:cNvPr id="326" name="Google Shape;326;p32"/>
          <p:cNvSpPr txBox="1"/>
          <p:nvPr/>
        </p:nvSpPr>
        <p:spPr>
          <a:xfrm>
            <a:off x="7764500" y="2171175"/>
            <a:ext cx="85206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000">
                <a:solidFill>
                  <a:srgbClr val="202729"/>
                </a:solidFill>
                <a:latin typeface="Proxima Nova"/>
                <a:ea typeface="Proxima Nova"/>
                <a:cs typeface="Proxima Nova"/>
                <a:sym typeface="Proxima Nova"/>
              </a:rPr>
              <a:t>Question 1: </a:t>
            </a:r>
            <a:endParaRPr b="1"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rPr b="1" lang="ar" sz="1000">
                <a:solidFill>
                  <a:srgbClr val="202729"/>
                </a:solidFill>
                <a:latin typeface="Proxima Nova"/>
                <a:ea typeface="Proxima Nova"/>
                <a:cs typeface="Proxima Nova"/>
                <a:sym typeface="Proxima Nova"/>
              </a:rPr>
              <a:t>The correct answer is X. </a:t>
            </a:r>
            <a:r>
              <a:rPr lang="ar" sz="1000">
                <a:solidFill>
                  <a:srgbClr val="202729"/>
                </a:solidFill>
                <a:latin typeface="Proxima Nova"/>
                <a:ea typeface="Proxima Nova"/>
                <a:cs typeface="Proxima Nova"/>
                <a:sym typeface="Proxima Nova"/>
              </a:rPr>
              <a:t>Explanation</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rPr b="1" lang="ar" sz="1000">
                <a:solidFill>
                  <a:srgbClr val="202729"/>
                </a:solidFill>
                <a:latin typeface="Proxima Nova"/>
                <a:ea typeface="Proxima Nova"/>
                <a:cs typeface="Proxima Nova"/>
                <a:sym typeface="Proxima Nova"/>
              </a:rPr>
              <a:t>Question 2: </a:t>
            </a:r>
            <a:endParaRPr b="1"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rPr b="1" lang="ar" sz="1000">
                <a:solidFill>
                  <a:srgbClr val="202729"/>
                </a:solidFill>
                <a:latin typeface="Proxima Nova"/>
                <a:ea typeface="Proxima Nova"/>
                <a:cs typeface="Proxima Nova"/>
                <a:sym typeface="Proxima Nova"/>
              </a:rPr>
              <a:t>The correct answer is X. </a:t>
            </a:r>
            <a:r>
              <a:rPr lang="ar" sz="1000">
                <a:solidFill>
                  <a:srgbClr val="202729"/>
                </a:solidFill>
                <a:latin typeface="Proxima Nova"/>
                <a:ea typeface="Proxima Nova"/>
                <a:cs typeface="Proxima Nova"/>
                <a:sym typeface="Proxima Nova"/>
              </a:rPr>
              <a:t>Explanation</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ar" sz="1000">
                <a:solidFill>
                  <a:srgbClr val="202729"/>
                </a:solidFill>
                <a:latin typeface="Proxima Nova"/>
                <a:ea typeface="Proxima Nova"/>
                <a:cs typeface="Proxima Nova"/>
                <a:sym typeface="Proxima Nova"/>
              </a:rPr>
              <a:t>Question 3: </a:t>
            </a:r>
            <a:endParaRPr b="1"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ar" sz="1000">
                <a:solidFill>
                  <a:srgbClr val="202729"/>
                </a:solidFill>
                <a:latin typeface="Proxima Nova"/>
                <a:ea typeface="Proxima Nova"/>
                <a:cs typeface="Proxima Nova"/>
                <a:sym typeface="Proxima Nova"/>
              </a:rPr>
              <a:t>The correct answer is X. </a:t>
            </a:r>
            <a:r>
              <a:rPr lang="ar" sz="1000">
                <a:solidFill>
                  <a:srgbClr val="202729"/>
                </a:solidFill>
                <a:latin typeface="Proxima Nova"/>
                <a:ea typeface="Proxima Nova"/>
                <a:cs typeface="Proxima Nova"/>
                <a:sym typeface="Proxima Nova"/>
              </a:rPr>
              <a:t>Explanation</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ar" sz="1000">
                <a:solidFill>
                  <a:srgbClr val="202729"/>
                </a:solidFill>
                <a:latin typeface="Proxima Nova"/>
                <a:ea typeface="Proxima Nova"/>
                <a:cs typeface="Proxima Nova"/>
                <a:sym typeface="Proxima Nova"/>
              </a:rPr>
              <a:t>Question 4: </a:t>
            </a:r>
            <a:endParaRPr b="1"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ar" sz="1000">
                <a:solidFill>
                  <a:srgbClr val="202729"/>
                </a:solidFill>
                <a:latin typeface="Proxima Nova"/>
                <a:ea typeface="Proxima Nova"/>
                <a:cs typeface="Proxima Nova"/>
                <a:sym typeface="Proxima Nova"/>
              </a:rPr>
              <a:t>The correct answer is X. </a:t>
            </a:r>
            <a:r>
              <a:rPr lang="ar" sz="1000">
                <a:solidFill>
                  <a:srgbClr val="202729"/>
                </a:solidFill>
                <a:latin typeface="Proxima Nova"/>
                <a:ea typeface="Proxima Nova"/>
                <a:cs typeface="Proxima Nova"/>
                <a:sym typeface="Proxima Nova"/>
              </a:rPr>
              <a:t>Explanation</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ar" sz="1000">
                <a:solidFill>
                  <a:srgbClr val="202729"/>
                </a:solidFill>
                <a:latin typeface="Proxima Nova"/>
                <a:ea typeface="Proxima Nova"/>
                <a:cs typeface="Proxima Nova"/>
                <a:sym typeface="Proxima Nova"/>
              </a:rPr>
              <a:t>Question 5: </a:t>
            </a:r>
            <a:endParaRPr b="1" sz="1000">
              <a:solidFill>
                <a:srgbClr val="202729"/>
              </a:solidFill>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ar" sz="1000">
                <a:solidFill>
                  <a:srgbClr val="202729"/>
                </a:solidFill>
                <a:latin typeface="Proxima Nova"/>
                <a:ea typeface="Proxima Nova"/>
                <a:cs typeface="Proxima Nova"/>
                <a:sym typeface="Proxima Nova"/>
              </a:rPr>
              <a:t>The correct answer is X. </a:t>
            </a:r>
            <a:r>
              <a:rPr lang="ar" sz="1000">
                <a:solidFill>
                  <a:srgbClr val="202729"/>
                </a:solidFill>
                <a:latin typeface="Proxima Nova"/>
                <a:ea typeface="Proxima Nova"/>
                <a:cs typeface="Proxima Nova"/>
                <a:sym typeface="Proxima Nova"/>
              </a:rPr>
              <a:t>Explanation</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t/>
            </a:r>
            <a:endParaRPr sz="1000">
              <a:solidFill>
                <a:srgbClr val="202729"/>
              </a:solidFill>
              <a:latin typeface="Proxima Nova"/>
              <a:ea typeface="Proxima Nova"/>
              <a:cs typeface="Proxima Nova"/>
              <a:sym typeface="Proxima Nova"/>
            </a:endParaRPr>
          </a:p>
          <a:p>
            <a:pPr indent="0" lvl="0" marL="0" rtl="0" algn="l">
              <a:spcBef>
                <a:spcPts val="0"/>
              </a:spcBef>
              <a:spcAft>
                <a:spcPts val="0"/>
              </a:spcAft>
              <a:buNone/>
            </a:pPr>
            <a:r>
              <a:t/>
            </a:r>
            <a:endParaRPr sz="1000">
              <a:solidFill>
                <a:srgbClr val="202729"/>
              </a:solidFill>
              <a:latin typeface="Proxima Nova"/>
              <a:ea typeface="Proxima Nova"/>
              <a:cs typeface="Proxima Nova"/>
              <a:sym typeface="Proxima Nova"/>
            </a:endParaRPr>
          </a:p>
          <a:p>
            <a:pPr indent="0" lvl="0" marL="0" rtl="0" algn="l">
              <a:lnSpc>
                <a:spcPct val="115000"/>
              </a:lnSpc>
              <a:spcBef>
                <a:spcPts val="0"/>
              </a:spcBef>
              <a:spcAft>
                <a:spcPts val="1600"/>
              </a:spcAft>
              <a:buNone/>
            </a:pPr>
            <a:r>
              <a:t/>
            </a:r>
            <a:endParaRPr sz="1800">
              <a:solidFill>
                <a:srgbClr val="616161"/>
              </a:solidFill>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3"/>
          <p:cNvSpPr/>
          <p:nvPr/>
        </p:nvSpPr>
        <p:spPr>
          <a:xfrm rot="1038027">
            <a:off x="-1032094" y="-70897"/>
            <a:ext cx="9170855" cy="6380359"/>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332" name="Google Shape;332;p33"/>
          <p:cNvSpPr/>
          <p:nvPr/>
        </p:nvSpPr>
        <p:spPr>
          <a:xfrm>
            <a:off x="5947693" y="3613243"/>
            <a:ext cx="358560" cy="334175"/>
          </a:xfrm>
          <a:custGeom>
            <a:rect b="b" l="l" r="r" t="t"/>
            <a:pathLst>
              <a:path extrusionOk="0" h="7296" w="7293">
                <a:moveTo>
                  <a:pt x="4475" y="369"/>
                </a:moveTo>
                <a:lnTo>
                  <a:pt x="4475" y="2640"/>
                </a:lnTo>
                <a:cubicBezTo>
                  <a:pt x="4475" y="2738"/>
                  <a:pt x="4555" y="2822"/>
                  <a:pt x="4658" y="2822"/>
                </a:cubicBezTo>
                <a:lnTo>
                  <a:pt x="6925" y="2822"/>
                </a:lnTo>
                <a:lnTo>
                  <a:pt x="6925" y="4475"/>
                </a:lnTo>
                <a:lnTo>
                  <a:pt x="4658" y="4475"/>
                </a:lnTo>
                <a:cubicBezTo>
                  <a:pt x="4555" y="4475"/>
                  <a:pt x="4475" y="4558"/>
                  <a:pt x="4475" y="4656"/>
                </a:cubicBezTo>
                <a:lnTo>
                  <a:pt x="4475" y="6928"/>
                </a:lnTo>
                <a:lnTo>
                  <a:pt x="2823" y="6928"/>
                </a:lnTo>
                <a:lnTo>
                  <a:pt x="2823" y="4656"/>
                </a:lnTo>
                <a:cubicBezTo>
                  <a:pt x="2823" y="4558"/>
                  <a:pt x="2739" y="4475"/>
                  <a:pt x="2637" y="4475"/>
                </a:cubicBezTo>
                <a:lnTo>
                  <a:pt x="369" y="4475"/>
                </a:lnTo>
                <a:lnTo>
                  <a:pt x="369" y="2822"/>
                </a:lnTo>
                <a:lnTo>
                  <a:pt x="2637" y="2822"/>
                </a:lnTo>
                <a:cubicBezTo>
                  <a:pt x="2739" y="2822"/>
                  <a:pt x="2823" y="2738"/>
                  <a:pt x="2823" y="2640"/>
                </a:cubicBezTo>
                <a:lnTo>
                  <a:pt x="2823" y="369"/>
                </a:lnTo>
                <a:close/>
                <a:moveTo>
                  <a:pt x="2637" y="1"/>
                </a:moveTo>
                <a:cubicBezTo>
                  <a:pt x="2535" y="1"/>
                  <a:pt x="2455" y="85"/>
                  <a:pt x="2455" y="186"/>
                </a:cubicBezTo>
                <a:lnTo>
                  <a:pt x="2455" y="2454"/>
                </a:lnTo>
                <a:lnTo>
                  <a:pt x="187" y="2454"/>
                </a:lnTo>
                <a:cubicBezTo>
                  <a:pt x="85" y="2454"/>
                  <a:pt x="1" y="2538"/>
                  <a:pt x="1" y="2640"/>
                </a:cubicBezTo>
                <a:lnTo>
                  <a:pt x="1" y="4656"/>
                </a:lnTo>
                <a:cubicBezTo>
                  <a:pt x="1" y="4759"/>
                  <a:pt x="85" y="4842"/>
                  <a:pt x="187" y="4842"/>
                </a:cubicBezTo>
                <a:lnTo>
                  <a:pt x="2455" y="4842"/>
                </a:lnTo>
                <a:lnTo>
                  <a:pt x="2455" y="7110"/>
                </a:lnTo>
                <a:cubicBezTo>
                  <a:pt x="2455" y="7212"/>
                  <a:pt x="2535" y="7296"/>
                  <a:pt x="2637" y="7296"/>
                </a:cubicBezTo>
                <a:lnTo>
                  <a:pt x="4658" y="7296"/>
                </a:lnTo>
                <a:cubicBezTo>
                  <a:pt x="4759" y="7296"/>
                  <a:pt x="4839" y="7212"/>
                  <a:pt x="4839" y="7110"/>
                </a:cubicBezTo>
                <a:lnTo>
                  <a:pt x="4839" y="4842"/>
                </a:lnTo>
                <a:lnTo>
                  <a:pt x="7111" y="4842"/>
                </a:lnTo>
                <a:cubicBezTo>
                  <a:pt x="7213" y="4842"/>
                  <a:pt x="7292" y="4759"/>
                  <a:pt x="7292" y="4656"/>
                </a:cubicBezTo>
                <a:lnTo>
                  <a:pt x="7292" y="2640"/>
                </a:lnTo>
                <a:cubicBezTo>
                  <a:pt x="7292" y="2538"/>
                  <a:pt x="7213" y="2454"/>
                  <a:pt x="7111" y="2454"/>
                </a:cubicBezTo>
                <a:lnTo>
                  <a:pt x="4839" y="2454"/>
                </a:lnTo>
                <a:lnTo>
                  <a:pt x="4839" y="186"/>
                </a:lnTo>
                <a:cubicBezTo>
                  <a:pt x="4839" y="85"/>
                  <a:pt x="4759" y="1"/>
                  <a:pt x="4658"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nvGrpSpPr>
          <p:cNvPr id="333" name="Google Shape;333;p33"/>
          <p:cNvGrpSpPr/>
          <p:nvPr/>
        </p:nvGrpSpPr>
        <p:grpSpPr>
          <a:xfrm>
            <a:off x="6209422" y="4496566"/>
            <a:ext cx="293559" cy="273484"/>
            <a:chOff x="4786297" y="2980907"/>
            <a:chExt cx="189564" cy="189564"/>
          </a:xfrm>
        </p:grpSpPr>
        <p:sp>
          <p:nvSpPr>
            <p:cNvPr id="334" name="Google Shape;334;p33"/>
            <p:cNvSpPr/>
            <p:nvPr/>
          </p:nvSpPr>
          <p:spPr>
            <a:xfrm>
              <a:off x="4792203" y="2986812"/>
              <a:ext cx="177881" cy="177881"/>
            </a:xfrm>
            <a:custGeom>
              <a:rect b="b" l="l" r="r" t="t"/>
              <a:pathLst>
                <a:path extrusionOk="0" h="5603" w="5603">
                  <a:moveTo>
                    <a:pt x="2800" y="0"/>
                  </a:moveTo>
                  <a:cubicBezTo>
                    <a:pt x="1253" y="0"/>
                    <a:pt x="1" y="1252"/>
                    <a:pt x="1" y="2799"/>
                  </a:cubicBezTo>
                  <a:cubicBezTo>
                    <a:pt x="1" y="4347"/>
                    <a:pt x="1253" y="5602"/>
                    <a:pt x="2800" y="5602"/>
                  </a:cubicBezTo>
                  <a:cubicBezTo>
                    <a:pt x="4347" y="5602"/>
                    <a:pt x="5603" y="4347"/>
                    <a:pt x="5603" y="2799"/>
                  </a:cubicBezTo>
                  <a:cubicBezTo>
                    <a:pt x="5603" y="1252"/>
                    <a:pt x="4347" y="0"/>
                    <a:pt x="2800" y="0"/>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35" name="Google Shape;335;p33"/>
            <p:cNvSpPr/>
            <p:nvPr/>
          </p:nvSpPr>
          <p:spPr>
            <a:xfrm>
              <a:off x="4786297" y="2980907"/>
              <a:ext cx="189564" cy="189564"/>
            </a:xfrm>
            <a:custGeom>
              <a:rect b="b" l="l" r="r" t="t"/>
              <a:pathLst>
                <a:path extrusionOk="0" h="5971" w="5971">
                  <a:moveTo>
                    <a:pt x="2986" y="368"/>
                  </a:moveTo>
                  <a:cubicBezTo>
                    <a:pt x="4431" y="368"/>
                    <a:pt x="5607" y="1544"/>
                    <a:pt x="5607" y="2989"/>
                  </a:cubicBezTo>
                  <a:cubicBezTo>
                    <a:pt x="5607" y="4430"/>
                    <a:pt x="4431" y="5606"/>
                    <a:pt x="2986" y="5606"/>
                  </a:cubicBezTo>
                  <a:cubicBezTo>
                    <a:pt x="1545" y="5606"/>
                    <a:pt x="369" y="4430"/>
                    <a:pt x="369" y="2989"/>
                  </a:cubicBezTo>
                  <a:cubicBezTo>
                    <a:pt x="369" y="1544"/>
                    <a:pt x="1545" y="368"/>
                    <a:pt x="2986" y="368"/>
                  </a:cubicBezTo>
                  <a:close/>
                  <a:moveTo>
                    <a:pt x="2986" y="0"/>
                  </a:moveTo>
                  <a:cubicBezTo>
                    <a:pt x="1340" y="0"/>
                    <a:pt x="1" y="1340"/>
                    <a:pt x="1" y="2989"/>
                  </a:cubicBezTo>
                  <a:cubicBezTo>
                    <a:pt x="1" y="4635"/>
                    <a:pt x="1340" y="5971"/>
                    <a:pt x="2986" y="5971"/>
                  </a:cubicBezTo>
                  <a:cubicBezTo>
                    <a:pt x="4635" y="5971"/>
                    <a:pt x="5970" y="4635"/>
                    <a:pt x="5970" y="2989"/>
                  </a:cubicBezTo>
                  <a:cubicBezTo>
                    <a:pt x="5970" y="1340"/>
                    <a:pt x="4635" y="0"/>
                    <a:pt x="2986"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36" name="Google Shape;336;p33"/>
            <p:cNvSpPr/>
            <p:nvPr/>
          </p:nvSpPr>
          <p:spPr>
            <a:xfrm>
              <a:off x="4809188" y="3069898"/>
              <a:ext cx="143784" cy="11715"/>
            </a:xfrm>
            <a:custGeom>
              <a:rect b="b" l="l" r="r" t="t"/>
              <a:pathLst>
                <a:path extrusionOk="0" h="369" w="4529">
                  <a:moveTo>
                    <a:pt x="187" y="1"/>
                  </a:moveTo>
                  <a:cubicBezTo>
                    <a:pt x="84" y="1"/>
                    <a:pt x="1" y="85"/>
                    <a:pt x="1" y="186"/>
                  </a:cubicBezTo>
                  <a:cubicBezTo>
                    <a:pt x="1" y="285"/>
                    <a:pt x="84" y="369"/>
                    <a:pt x="187" y="369"/>
                  </a:cubicBezTo>
                  <a:lnTo>
                    <a:pt x="4347" y="369"/>
                  </a:lnTo>
                  <a:cubicBezTo>
                    <a:pt x="4449" y="369"/>
                    <a:pt x="4529" y="285"/>
                    <a:pt x="4529" y="186"/>
                  </a:cubicBezTo>
                  <a:cubicBezTo>
                    <a:pt x="4529" y="85"/>
                    <a:pt x="4449" y="1"/>
                    <a:pt x="4347"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337" name="Google Shape;337;p33"/>
          <p:cNvGrpSpPr/>
          <p:nvPr/>
        </p:nvGrpSpPr>
        <p:grpSpPr>
          <a:xfrm>
            <a:off x="6704840" y="2552164"/>
            <a:ext cx="322057" cy="273505"/>
            <a:chOff x="5099945" y="1562040"/>
            <a:chExt cx="215986" cy="196894"/>
          </a:xfrm>
        </p:grpSpPr>
        <p:sp>
          <p:nvSpPr>
            <p:cNvPr id="338" name="Google Shape;338;p33"/>
            <p:cNvSpPr/>
            <p:nvPr/>
          </p:nvSpPr>
          <p:spPr>
            <a:xfrm>
              <a:off x="5106408" y="1568074"/>
              <a:ext cx="202928" cy="184825"/>
            </a:xfrm>
            <a:custGeom>
              <a:rect b="b" l="l" r="r" t="t"/>
              <a:pathLst>
                <a:path extrusionOk="0" h="5605" w="6154">
                  <a:moveTo>
                    <a:pt x="3077" y="0"/>
                  </a:moveTo>
                  <a:cubicBezTo>
                    <a:pt x="2360" y="0"/>
                    <a:pt x="1642" y="274"/>
                    <a:pt x="1096" y="822"/>
                  </a:cubicBezTo>
                  <a:cubicBezTo>
                    <a:pt x="1" y="1918"/>
                    <a:pt x="1" y="3690"/>
                    <a:pt x="1096" y="4782"/>
                  </a:cubicBezTo>
                  <a:cubicBezTo>
                    <a:pt x="1642" y="5330"/>
                    <a:pt x="2360" y="5604"/>
                    <a:pt x="3077" y="5604"/>
                  </a:cubicBezTo>
                  <a:cubicBezTo>
                    <a:pt x="3794" y="5604"/>
                    <a:pt x="4511" y="5330"/>
                    <a:pt x="5058" y="4782"/>
                  </a:cubicBezTo>
                  <a:cubicBezTo>
                    <a:pt x="6153" y="3690"/>
                    <a:pt x="6153" y="1918"/>
                    <a:pt x="5058" y="822"/>
                  </a:cubicBezTo>
                  <a:cubicBezTo>
                    <a:pt x="4511" y="274"/>
                    <a:pt x="3794" y="0"/>
                    <a:pt x="3077"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39" name="Google Shape;339;p33"/>
            <p:cNvSpPr/>
            <p:nvPr/>
          </p:nvSpPr>
          <p:spPr>
            <a:xfrm>
              <a:off x="5099945" y="1562040"/>
              <a:ext cx="215986" cy="196894"/>
            </a:xfrm>
            <a:custGeom>
              <a:rect b="b" l="l" r="r" t="t"/>
              <a:pathLst>
                <a:path extrusionOk="0" h="5971" w="6550">
                  <a:moveTo>
                    <a:pt x="3273" y="368"/>
                  </a:moveTo>
                  <a:cubicBezTo>
                    <a:pt x="3972" y="368"/>
                    <a:pt x="4631" y="641"/>
                    <a:pt x="5126" y="1136"/>
                  </a:cubicBezTo>
                  <a:cubicBezTo>
                    <a:pt x="6146" y="2156"/>
                    <a:pt x="6146" y="3816"/>
                    <a:pt x="5126" y="4838"/>
                  </a:cubicBezTo>
                  <a:cubicBezTo>
                    <a:pt x="4614" y="5348"/>
                    <a:pt x="3944" y="5603"/>
                    <a:pt x="3273" y="5603"/>
                  </a:cubicBezTo>
                  <a:cubicBezTo>
                    <a:pt x="2603" y="5603"/>
                    <a:pt x="1933" y="5348"/>
                    <a:pt x="1423" y="4838"/>
                  </a:cubicBezTo>
                  <a:cubicBezTo>
                    <a:pt x="401" y="3816"/>
                    <a:pt x="401" y="2156"/>
                    <a:pt x="1423" y="1136"/>
                  </a:cubicBezTo>
                  <a:cubicBezTo>
                    <a:pt x="1915" y="641"/>
                    <a:pt x="2574" y="368"/>
                    <a:pt x="3273" y="368"/>
                  </a:cubicBezTo>
                  <a:close/>
                  <a:moveTo>
                    <a:pt x="3273" y="0"/>
                  </a:moveTo>
                  <a:cubicBezTo>
                    <a:pt x="2476" y="0"/>
                    <a:pt x="1726" y="313"/>
                    <a:pt x="1161" y="874"/>
                  </a:cubicBezTo>
                  <a:cubicBezTo>
                    <a:pt x="0" y="2039"/>
                    <a:pt x="0" y="3932"/>
                    <a:pt x="1161" y="5096"/>
                  </a:cubicBezTo>
                  <a:cubicBezTo>
                    <a:pt x="1744" y="5679"/>
                    <a:pt x="2508" y="5970"/>
                    <a:pt x="3273" y="5970"/>
                  </a:cubicBezTo>
                  <a:cubicBezTo>
                    <a:pt x="4037" y="5970"/>
                    <a:pt x="4802" y="5679"/>
                    <a:pt x="5385" y="5096"/>
                  </a:cubicBezTo>
                  <a:cubicBezTo>
                    <a:pt x="6549" y="3932"/>
                    <a:pt x="6549" y="2039"/>
                    <a:pt x="5385" y="874"/>
                  </a:cubicBezTo>
                  <a:cubicBezTo>
                    <a:pt x="4820" y="313"/>
                    <a:pt x="4071" y="0"/>
                    <a:pt x="3273"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40" name="Google Shape;340;p33"/>
            <p:cNvSpPr/>
            <p:nvPr/>
          </p:nvSpPr>
          <p:spPr>
            <a:xfrm>
              <a:off x="5152771" y="1605930"/>
              <a:ext cx="110334" cy="109180"/>
            </a:xfrm>
            <a:custGeom>
              <a:rect b="b" l="l" r="r" t="t"/>
              <a:pathLst>
                <a:path extrusionOk="0" h="3311" w="3346">
                  <a:moveTo>
                    <a:pt x="200" y="1"/>
                  </a:moveTo>
                  <a:cubicBezTo>
                    <a:pt x="153" y="1"/>
                    <a:pt x="106" y="18"/>
                    <a:pt x="70" y="52"/>
                  </a:cubicBezTo>
                  <a:cubicBezTo>
                    <a:pt x="1" y="126"/>
                    <a:pt x="1" y="242"/>
                    <a:pt x="70" y="315"/>
                  </a:cubicBezTo>
                  <a:lnTo>
                    <a:pt x="3015" y="3256"/>
                  </a:lnTo>
                  <a:cubicBezTo>
                    <a:pt x="3050" y="3293"/>
                    <a:pt x="3094" y="3310"/>
                    <a:pt x="3141" y="3310"/>
                  </a:cubicBezTo>
                  <a:cubicBezTo>
                    <a:pt x="3189" y="3310"/>
                    <a:pt x="3237" y="3293"/>
                    <a:pt x="3272" y="3256"/>
                  </a:cubicBezTo>
                  <a:cubicBezTo>
                    <a:pt x="3346" y="3184"/>
                    <a:pt x="3346" y="3067"/>
                    <a:pt x="3272" y="2998"/>
                  </a:cubicBezTo>
                  <a:lnTo>
                    <a:pt x="328" y="52"/>
                  </a:lnTo>
                  <a:cubicBezTo>
                    <a:pt x="293" y="18"/>
                    <a:pt x="247" y="1"/>
                    <a:pt x="20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341" name="Google Shape;341;p33"/>
          <p:cNvGrpSpPr/>
          <p:nvPr/>
        </p:nvGrpSpPr>
        <p:grpSpPr>
          <a:xfrm>
            <a:off x="5488874" y="5203886"/>
            <a:ext cx="458751" cy="192781"/>
            <a:chOff x="5427392" y="3652956"/>
            <a:chExt cx="296236" cy="133625"/>
          </a:xfrm>
        </p:grpSpPr>
        <p:sp>
          <p:nvSpPr>
            <p:cNvPr id="342" name="Google Shape;342;p33"/>
            <p:cNvSpPr/>
            <p:nvPr/>
          </p:nvSpPr>
          <p:spPr>
            <a:xfrm>
              <a:off x="5433170" y="3658734"/>
              <a:ext cx="284648" cy="122069"/>
            </a:xfrm>
            <a:custGeom>
              <a:rect b="b" l="l" r="r" t="t"/>
              <a:pathLst>
                <a:path extrusionOk="0" h="3845" w="8966">
                  <a:moveTo>
                    <a:pt x="4485" y="0"/>
                  </a:moveTo>
                  <a:cubicBezTo>
                    <a:pt x="2010" y="0"/>
                    <a:pt x="0" y="859"/>
                    <a:pt x="0" y="1923"/>
                  </a:cubicBezTo>
                  <a:cubicBezTo>
                    <a:pt x="0" y="2981"/>
                    <a:pt x="2010" y="3845"/>
                    <a:pt x="4485" y="3845"/>
                  </a:cubicBezTo>
                  <a:cubicBezTo>
                    <a:pt x="6961" y="3845"/>
                    <a:pt x="8966" y="2981"/>
                    <a:pt x="8966" y="1923"/>
                  </a:cubicBezTo>
                  <a:cubicBezTo>
                    <a:pt x="8966" y="859"/>
                    <a:pt x="6961" y="0"/>
                    <a:pt x="4485"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43" name="Google Shape;343;p33"/>
            <p:cNvSpPr/>
            <p:nvPr/>
          </p:nvSpPr>
          <p:spPr>
            <a:xfrm>
              <a:off x="5427392" y="3652956"/>
              <a:ext cx="296236" cy="133625"/>
            </a:xfrm>
            <a:custGeom>
              <a:rect b="b" l="l" r="r" t="t"/>
              <a:pathLst>
                <a:path extrusionOk="0" h="4209" w="9331">
                  <a:moveTo>
                    <a:pt x="4667" y="368"/>
                  </a:moveTo>
                  <a:cubicBezTo>
                    <a:pt x="6997" y="368"/>
                    <a:pt x="8966" y="1162"/>
                    <a:pt x="8966" y="2105"/>
                  </a:cubicBezTo>
                  <a:cubicBezTo>
                    <a:pt x="8966" y="3047"/>
                    <a:pt x="6997" y="3840"/>
                    <a:pt x="4667" y="3840"/>
                  </a:cubicBezTo>
                  <a:cubicBezTo>
                    <a:pt x="2338" y="3840"/>
                    <a:pt x="367" y="3047"/>
                    <a:pt x="367" y="2105"/>
                  </a:cubicBezTo>
                  <a:cubicBezTo>
                    <a:pt x="367" y="1162"/>
                    <a:pt x="2338" y="368"/>
                    <a:pt x="4667" y="368"/>
                  </a:cubicBezTo>
                  <a:close/>
                  <a:moveTo>
                    <a:pt x="4667" y="1"/>
                  </a:moveTo>
                  <a:cubicBezTo>
                    <a:pt x="2049" y="1"/>
                    <a:pt x="1" y="925"/>
                    <a:pt x="1" y="2105"/>
                  </a:cubicBezTo>
                  <a:cubicBezTo>
                    <a:pt x="1" y="3284"/>
                    <a:pt x="2049" y="4208"/>
                    <a:pt x="4667" y="4208"/>
                  </a:cubicBezTo>
                  <a:cubicBezTo>
                    <a:pt x="7281" y="4208"/>
                    <a:pt x="9330" y="3284"/>
                    <a:pt x="9330" y="2105"/>
                  </a:cubicBezTo>
                  <a:cubicBezTo>
                    <a:pt x="9330" y="925"/>
                    <a:pt x="7281" y="1"/>
                    <a:pt x="4667"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44" name="Google Shape;344;p33"/>
            <p:cNvSpPr/>
            <p:nvPr/>
          </p:nvSpPr>
          <p:spPr>
            <a:xfrm>
              <a:off x="5569656" y="3679529"/>
              <a:ext cx="11715" cy="83718"/>
            </a:xfrm>
            <a:custGeom>
              <a:rect b="b" l="l" r="r" t="t"/>
              <a:pathLst>
                <a:path extrusionOk="0" h="2637" w="369">
                  <a:moveTo>
                    <a:pt x="186" y="1"/>
                  </a:moveTo>
                  <a:cubicBezTo>
                    <a:pt x="84" y="1"/>
                    <a:pt x="0" y="85"/>
                    <a:pt x="0" y="186"/>
                  </a:cubicBezTo>
                  <a:lnTo>
                    <a:pt x="0" y="2454"/>
                  </a:lnTo>
                  <a:cubicBezTo>
                    <a:pt x="0" y="2556"/>
                    <a:pt x="84" y="2637"/>
                    <a:pt x="186" y="2637"/>
                  </a:cubicBezTo>
                  <a:cubicBezTo>
                    <a:pt x="288" y="2637"/>
                    <a:pt x="368" y="2556"/>
                    <a:pt x="368" y="2454"/>
                  </a:cubicBezTo>
                  <a:lnTo>
                    <a:pt x="368" y="186"/>
                  </a:lnTo>
                  <a:cubicBezTo>
                    <a:pt x="368" y="85"/>
                    <a:pt x="288" y="1"/>
                    <a:pt x="18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345" name="Google Shape;345;p33"/>
          <p:cNvGrpSpPr/>
          <p:nvPr/>
        </p:nvGrpSpPr>
        <p:grpSpPr>
          <a:xfrm>
            <a:off x="7172143" y="2638192"/>
            <a:ext cx="270649" cy="241377"/>
            <a:chOff x="7456777" y="1936895"/>
            <a:chExt cx="174770" cy="167309"/>
          </a:xfrm>
        </p:grpSpPr>
        <p:sp>
          <p:nvSpPr>
            <p:cNvPr id="346" name="Google Shape;346;p33"/>
            <p:cNvSpPr/>
            <p:nvPr/>
          </p:nvSpPr>
          <p:spPr>
            <a:xfrm>
              <a:off x="7463158" y="1942705"/>
              <a:ext cx="162039" cy="155626"/>
            </a:xfrm>
            <a:custGeom>
              <a:rect b="b" l="l" r="r" t="t"/>
              <a:pathLst>
                <a:path extrusionOk="0" h="4902" w="5104">
                  <a:moveTo>
                    <a:pt x="1133" y="1"/>
                  </a:moveTo>
                  <a:cubicBezTo>
                    <a:pt x="868" y="1"/>
                    <a:pt x="605" y="102"/>
                    <a:pt x="405" y="303"/>
                  </a:cubicBezTo>
                  <a:cubicBezTo>
                    <a:pt x="0" y="708"/>
                    <a:pt x="0" y="1359"/>
                    <a:pt x="405" y="1763"/>
                  </a:cubicBezTo>
                  <a:lnTo>
                    <a:pt x="3240" y="4599"/>
                  </a:lnTo>
                  <a:cubicBezTo>
                    <a:pt x="3442" y="4801"/>
                    <a:pt x="3706" y="4902"/>
                    <a:pt x="3970" y="4902"/>
                  </a:cubicBezTo>
                  <a:cubicBezTo>
                    <a:pt x="4234" y="4902"/>
                    <a:pt x="4498" y="4801"/>
                    <a:pt x="4700" y="4599"/>
                  </a:cubicBezTo>
                  <a:cubicBezTo>
                    <a:pt x="5104" y="4198"/>
                    <a:pt x="5104" y="3543"/>
                    <a:pt x="4700" y="3139"/>
                  </a:cubicBezTo>
                  <a:lnTo>
                    <a:pt x="1864" y="303"/>
                  </a:lnTo>
                  <a:cubicBezTo>
                    <a:pt x="1662" y="102"/>
                    <a:pt x="1397" y="1"/>
                    <a:pt x="1133" y="1"/>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47" name="Google Shape;347;p33"/>
            <p:cNvSpPr/>
            <p:nvPr/>
          </p:nvSpPr>
          <p:spPr>
            <a:xfrm>
              <a:off x="7456777" y="1936895"/>
              <a:ext cx="174770" cy="167309"/>
            </a:xfrm>
            <a:custGeom>
              <a:rect b="b" l="l" r="r" t="t"/>
              <a:pathLst>
                <a:path extrusionOk="0" h="5270" w="5505">
                  <a:moveTo>
                    <a:pt x="1333" y="367"/>
                  </a:moveTo>
                  <a:cubicBezTo>
                    <a:pt x="1552" y="367"/>
                    <a:pt x="1770" y="450"/>
                    <a:pt x="1934" y="618"/>
                  </a:cubicBezTo>
                  <a:lnTo>
                    <a:pt x="4770" y="3453"/>
                  </a:lnTo>
                  <a:cubicBezTo>
                    <a:pt x="5101" y="3785"/>
                    <a:pt x="5101" y="4324"/>
                    <a:pt x="4770" y="4655"/>
                  </a:cubicBezTo>
                  <a:cubicBezTo>
                    <a:pt x="4612" y="4815"/>
                    <a:pt x="4392" y="4895"/>
                    <a:pt x="4172" y="4895"/>
                  </a:cubicBezTo>
                  <a:cubicBezTo>
                    <a:pt x="3952" y="4895"/>
                    <a:pt x="3732" y="4815"/>
                    <a:pt x="3572" y="4655"/>
                  </a:cubicBezTo>
                  <a:lnTo>
                    <a:pt x="733" y="1815"/>
                  </a:lnTo>
                  <a:cubicBezTo>
                    <a:pt x="402" y="1484"/>
                    <a:pt x="402" y="949"/>
                    <a:pt x="733" y="618"/>
                  </a:cubicBezTo>
                  <a:cubicBezTo>
                    <a:pt x="900" y="450"/>
                    <a:pt x="1115" y="367"/>
                    <a:pt x="1333" y="367"/>
                  </a:cubicBezTo>
                  <a:close/>
                  <a:moveTo>
                    <a:pt x="1334" y="0"/>
                  </a:moveTo>
                  <a:cubicBezTo>
                    <a:pt x="1022" y="0"/>
                    <a:pt x="711" y="119"/>
                    <a:pt x="474" y="355"/>
                  </a:cubicBezTo>
                  <a:cubicBezTo>
                    <a:pt x="1" y="832"/>
                    <a:pt x="1" y="1600"/>
                    <a:pt x="474" y="2077"/>
                  </a:cubicBezTo>
                  <a:lnTo>
                    <a:pt x="3310" y="4913"/>
                  </a:lnTo>
                  <a:cubicBezTo>
                    <a:pt x="3547" y="5150"/>
                    <a:pt x="3860" y="5270"/>
                    <a:pt x="4173" y="5270"/>
                  </a:cubicBezTo>
                  <a:cubicBezTo>
                    <a:pt x="4482" y="5270"/>
                    <a:pt x="4796" y="5150"/>
                    <a:pt x="5032" y="4913"/>
                  </a:cubicBezTo>
                  <a:cubicBezTo>
                    <a:pt x="5505" y="4440"/>
                    <a:pt x="5505" y="3668"/>
                    <a:pt x="5032" y="3195"/>
                  </a:cubicBezTo>
                  <a:lnTo>
                    <a:pt x="2193" y="355"/>
                  </a:lnTo>
                  <a:cubicBezTo>
                    <a:pt x="1956" y="119"/>
                    <a:pt x="1645" y="0"/>
                    <a:pt x="1334"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48" name="Google Shape;348;p33"/>
            <p:cNvSpPr/>
            <p:nvPr/>
          </p:nvSpPr>
          <p:spPr>
            <a:xfrm>
              <a:off x="7463158" y="1942705"/>
              <a:ext cx="105084" cy="101878"/>
            </a:xfrm>
            <a:custGeom>
              <a:rect b="b" l="l" r="r" t="t"/>
              <a:pathLst>
                <a:path extrusionOk="0" h="3209" w="3310">
                  <a:moveTo>
                    <a:pt x="1133" y="1"/>
                  </a:moveTo>
                  <a:cubicBezTo>
                    <a:pt x="868" y="1"/>
                    <a:pt x="605" y="102"/>
                    <a:pt x="405" y="303"/>
                  </a:cubicBezTo>
                  <a:cubicBezTo>
                    <a:pt x="0" y="708"/>
                    <a:pt x="0" y="1359"/>
                    <a:pt x="405" y="1763"/>
                  </a:cubicBezTo>
                  <a:lnTo>
                    <a:pt x="1850" y="3208"/>
                  </a:lnTo>
                  <a:lnTo>
                    <a:pt x="3309" y="1748"/>
                  </a:lnTo>
                  <a:lnTo>
                    <a:pt x="1864" y="303"/>
                  </a:lnTo>
                  <a:cubicBezTo>
                    <a:pt x="1662" y="102"/>
                    <a:pt x="1397" y="1"/>
                    <a:pt x="1133" y="1"/>
                  </a:cubicBezTo>
                  <a:close/>
                </a:path>
              </a:pathLst>
            </a:custGeom>
            <a:solidFill>
              <a:srgbClr val="3CC999"/>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49" name="Google Shape;349;p33"/>
            <p:cNvSpPr/>
            <p:nvPr/>
          </p:nvSpPr>
          <p:spPr>
            <a:xfrm>
              <a:off x="7456777" y="1937244"/>
              <a:ext cx="117244" cy="113243"/>
            </a:xfrm>
            <a:custGeom>
              <a:rect b="b" l="l" r="r" t="t"/>
              <a:pathLst>
                <a:path extrusionOk="0" h="3567" w="3693">
                  <a:moveTo>
                    <a:pt x="1333" y="356"/>
                  </a:moveTo>
                  <a:cubicBezTo>
                    <a:pt x="1552" y="356"/>
                    <a:pt x="1770" y="439"/>
                    <a:pt x="1934" y="607"/>
                  </a:cubicBezTo>
                  <a:lnTo>
                    <a:pt x="3252" y="1920"/>
                  </a:lnTo>
                  <a:lnTo>
                    <a:pt x="2051" y="3122"/>
                  </a:lnTo>
                  <a:lnTo>
                    <a:pt x="733" y="1804"/>
                  </a:lnTo>
                  <a:cubicBezTo>
                    <a:pt x="402" y="1473"/>
                    <a:pt x="402" y="938"/>
                    <a:pt x="733" y="607"/>
                  </a:cubicBezTo>
                  <a:cubicBezTo>
                    <a:pt x="900" y="439"/>
                    <a:pt x="1115" y="356"/>
                    <a:pt x="1333" y="356"/>
                  </a:cubicBezTo>
                  <a:close/>
                  <a:moveTo>
                    <a:pt x="1334" y="0"/>
                  </a:moveTo>
                  <a:cubicBezTo>
                    <a:pt x="1019" y="0"/>
                    <a:pt x="704" y="115"/>
                    <a:pt x="474" y="344"/>
                  </a:cubicBezTo>
                  <a:cubicBezTo>
                    <a:pt x="1" y="821"/>
                    <a:pt x="1" y="1589"/>
                    <a:pt x="474" y="2066"/>
                  </a:cubicBezTo>
                  <a:lnTo>
                    <a:pt x="1919" y="3511"/>
                  </a:lnTo>
                  <a:cubicBezTo>
                    <a:pt x="1956" y="3548"/>
                    <a:pt x="2003" y="3566"/>
                    <a:pt x="2051" y="3566"/>
                  </a:cubicBezTo>
                  <a:cubicBezTo>
                    <a:pt x="2098" y="3566"/>
                    <a:pt x="2145" y="3548"/>
                    <a:pt x="2182" y="3511"/>
                  </a:cubicBezTo>
                  <a:lnTo>
                    <a:pt x="3641" y="2052"/>
                  </a:lnTo>
                  <a:cubicBezTo>
                    <a:pt x="3674" y="2016"/>
                    <a:pt x="3692" y="1972"/>
                    <a:pt x="3692" y="1920"/>
                  </a:cubicBezTo>
                  <a:cubicBezTo>
                    <a:pt x="3692" y="1873"/>
                    <a:pt x="3674" y="1826"/>
                    <a:pt x="3641" y="1793"/>
                  </a:cubicBezTo>
                  <a:lnTo>
                    <a:pt x="2193" y="344"/>
                  </a:lnTo>
                  <a:cubicBezTo>
                    <a:pt x="1964" y="115"/>
                    <a:pt x="1649" y="0"/>
                    <a:pt x="1334"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350" name="Google Shape;350;p33"/>
          <p:cNvGrpSpPr/>
          <p:nvPr/>
        </p:nvGrpSpPr>
        <p:grpSpPr>
          <a:xfrm>
            <a:off x="6163360" y="5033579"/>
            <a:ext cx="264946" cy="241240"/>
            <a:chOff x="3923092" y="3421606"/>
            <a:chExt cx="171087" cy="167214"/>
          </a:xfrm>
        </p:grpSpPr>
        <p:sp>
          <p:nvSpPr>
            <p:cNvPr id="351" name="Google Shape;351;p33"/>
            <p:cNvSpPr/>
            <p:nvPr/>
          </p:nvSpPr>
          <p:spPr>
            <a:xfrm>
              <a:off x="3925759" y="3427448"/>
              <a:ext cx="162071" cy="155626"/>
            </a:xfrm>
            <a:custGeom>
              <a:rect b="b" l="l" r="r" t="t"/>
              <a:pathLst>
                <a:path extrusionOk="0" h="4902" w="5105">
                  <a:moveTo>
                    <a:pt x="1134" y="1"/>
                  </a:moveTo>
                  <a:cubicBezTo>
                    <a:pt x="869" y="1"/>
                    <a:pt x="605" y="101"/>
                    <a:pt x="405" y="303"/>
                  </a:cubicBezTo>
                  <a:cubicBezTo>
                    <a:pt x="1" y="704"/>
                    <a:pt x="1" y="1359"/>
                    <a:pt x="405" y="1763"/>
                  </a:cubicBezTo>
                  <a:lnTo>
                    <a:pt x="3240" y="4599"/>
                  </a:lnTo>
                  <a:cubicBezTo>
                    <a:pt x="3443" y="4801"/>
                    <a:pt x="3707" y="4902"/>
                    <a:pt x="3971" y="4902"/>
                  </a:cubicBezTo>
                  <a:cubicBezTo>
                    <a:pt x="4235" y="4902"/>
                    <a:pt x="4498" y="4801"/>
                    <a:pt x="4700" y="4599"/>
                  </a:cubicBezTo>
                  <a:cubicBezTo>
                    <a:pt x="5105" y="4194"/>
                    <a:pt x="5105" y="3544"/>
                    <a:pt x="4700" y="3139"/>
                  </a:cubicBezTo>
                  <a:lnTo>
                    <a:pt x="1864" y="303"/>
                  </a:lnTo>
                  <a:cubicBezTo>
                    <a:pt x="1663" y="101"/>
                    <a:pt x="1398" y="1"/>
                    <a:pt x="1134" y="1"/>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52" name="Google Shape;352;p33"/>
            <p:cNvSpPr/>
            <p:nvPr/>
          </p:nvSpPr>
          <p:spPr>
            <a:xfrm>
              <a:off x="3923092" y="3421606"/>
              <a:ext cx="171087" cy="167214"/>
            </a:xfrm>
            <a:custGeom>
              <a:rect b="b" l="l" r="r" t="t"/>
              <a:pathLst>
                <a:path extrusionOk="0" h="5267" w="5389">
                  <a:moveTo>
                    <a:pt x="1217" y="368"/>
                  </a:moveTo>
                  <a:cubicBezTo>
                    <a:pt x="1436" y="368"/>
                    <a:pt x="1654" y="451"/>
                    <a:pt x="1817" y="615"/>
                  </a:cubicBezTo>
                  <a:lnTo>
                    <a:pt x="4653" y="3454"/>
                  </a:lnTo>
                  <a:cubicBezTo>
                    <a:pt x="4984" y="3782"/>
                    <a:pt x="4984" y="4321"/>
                    <a:pt x="4653" y="4652"/>
                  </a:cubicBezTo>
                  <a:cubicBezTo>
                    <a:pt x="4488" y="4817"/>
                    <a:pt x="4270" y="4900"/>
                    <a:pt x="4053" y="4900"/>
                  </a:cubicBezTo>
                  <a:cubicBezTo>
                    <a:pt x="3835" y="4900"/>
                    <a:pt x="3617" y="4817"/>
                    <a:pt x="3452" y="4652"/>
                  </a:cubicBezTo>
                  <a:lnTo>
                    <a:pt x="616" y="1816"/>
                  </a:lnTo>
                  <a:cubicBezTo>
                    <a:pt x="456" y="1656"/>
                    <a:pt x="369" y="1441"/>
                    <a:pt x="369" y="1216"/>
                  </a:cubicBezTo>
                  <a:cubicBezTo>
                    <a:pt x="369" y="990"/>
                    <a:pt x="456" y="775"/>
                    <a:pt x="616" y="615"/>
                  </a:cubicBezTo>
                  <a:cubicBezTo>
                    <a:pt x="784" y="451"/>
                    <a:pt x="999" y="368"/>
                    <a:pt x="1217" y="368"/>
                  </a:cubicBezTo>
                  <a:close/>
                  <a:moveTo>
                    <a:pt x="1215" y="0"/>
                  </a:moveTo>
                  <a:cubicBezTo>
                    <a:pt x="904" y="0"/>
                    <a:pt x="594" y="118"/>
                    <a:pt x="358" y="356"/>
                  </a:cubicBezTo>
                  <a:cubicBezTo>
                    <a:pt x="129" y="586"/>
                    <a:pt x="1" y="892"/>
                    <a:pt x="1" y="1216"/>
                  </a:cubicBezTo>
                  <a:cubicBezTo>
                    <a:pt x="1" y="1539"/>
                    <a:pt x="129" y="1845"/>
                    <a:pt x="358" y="2075"/>
                  </a:cubicBezTo>
                  <a:lnTo>
                    <a:pt x="3193" y="4914"/>
                  </a:lnTo>
                  <a:cubicBezTo>
                    <a:pt x="3430" y="5151"/>
                    <a:pt x="3744" y="5267"/>
                    <a:pt x="4053" y="5267"/>
                  </a:cubicBezTo>
                  <a:cubicBezTo>
                    <a:pt x="4366" y="5267"/>
                    <a:pt x="4679" y="5151"/>
                    <a:pt x="4915" y="4914"/>
                  </a:cubicBezTo>
                  <a:cubicBezTo>
                    <a:pt x="5389" y="4437"/>
                    <a:pt x="5389" y="3666"/>
                    <a:pt x="4915" y="3192"/>
                  </a:cubicBezTo>
                  <a:lnTo>
                    <a:pt x="2076" y="356"/>
                  </a:lnTo>
                  <a:cubicBezTo>
                    <a:pt x="1839" y="119"/>
                    <a:pt x="1527" y="0"/>
                    <a:pt x="1215"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53" name="Google Shape;353;p33"/>
            <p:cNvSpPr/>
            <p:nvPr/>
          </p:nvSpPr>
          <p:spPr>
            <a:xfrm>
              <a:off x="3925759" y="3427448"/>
              <a:ext cx="105116" cy="101878"/>
            </a:xfrm>
            <a:custGeom>
              <a:rect b="b" l="l" r="r" t="t"/>
              <a:pathLst>
                <a:path extrusionOk="0" h="3209" w="3311">
                  <a:moveTo>
                    <a:pt x="1134" y="1"/>
                  </a:moveTo>
                  <a:cubicBezTo>
                    <a:pt x="869" y="1"/>
                    <a:pt x="605" y="101"/>
                    <a:pt x="405" y="303"/>
                  </a:cubicBezTo>
                  <a:cubicBezTo>
                    <a:pt x="1" y="704"/>
                    <a:pt x="1" y="1359"/>
                    <a:pt x="405" y="1763"/>
                  </a:cubicBezTo>
                  <a:lnTo>
                    <a:pt x="1850" y="3208"/>
                  </a:lnTo>
                  <a:lnTo>
                    <a:pt x="3310" y="1748"/>
                  </a:lnTo>
                  <a:lnTo>
                    <a:pt x="1864" y="303"/>
                  </a:lnTo>
                  <a:cubicBezTo>
                    <a:pt x="1663" y="101"/>
                    <a:pt x="1398" y="1"/>
                    <a:pt x="1134" y="1"/>
                  </a:cubicBezTo>
                  <a:close/>
                </a:path>
              </a:pathLst>
            </a:custGeom>
            <a:solidFill>
              <a:srgbClr val="3CC999"/>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54" name="Google Shape;354;p33"/>
            <p:cNvSpPr/>
            <p:nvPr/>
          </p:nvSpPr>
          <p:spPr>
            <a:xfrm>
              <a:off x="3923092" y="3421606"/>
              <a:ext cx="114132" cy="113497"/>
            </a:xfrm>
            <a:custGeom>
              <a:rect b="b" l="l" r="r" t="t"/>
              <a:pathLst>
                <a:path extrusionOk="0" h="3575" w="3595">
                  <a:moveTo>
                    <a:pt x="1217" y="368"/>
                  </a:moveTo>
                  <a:cubicBezTo>
                    <a:pt x="1436" y="368"/>
                    <a:pt x="1654" y="451"/>
                    <a:pt x="1817" y="615"/>
                  </a:cubicBezTo>
                  <a:lnTo>
                    <a:pt x="3136" y="1932"/>
                  </a:lnTo>
                  <a:lnTo>
                    <a:pt x="1934" y="3134"/>
                  </a:lnTo>
                  <a:lnTo>
                    <a:pt x="616" y="1816"/>
                  </a:lnTo>
                  <a:cubicBezTo>
                    <a:pt x="456" y="1656"/>
                    <a:pt x="369" y="1441"/>
                    <a:pt x="369" y="1216"/>
                  </a:cubicBezTo>
                  <a:cubicBezTo>
                    <a:pt x="369" y="990"/>
                    <a:pt x="456" y="775"/>
                    <a:pt x="616" y="615"/>
                  </a:cubicBezTo>
                  <a:cubicBezTo>
                    <a:pt x="784" y="451"/>
                    <a:pt x="999" y="368"/>
                    <a:pt x="1217" y="368"/>
                  </a:cubicBezTo>
                  <a:close/>
                  <a:moveTo>
                    <a:pt x="1215" y="0"/>
                  </a:moveTo>
                  <a:cubicBezTo>
                    <a:pt x="904" y="0"/>
                    <a:pt x="594" y="118"/>
                    <a:pt x="358" y="356"/>
                  </a:cubicBezTo>
                  <a:cubicBezTo>
                    <a:pt x="129" y="586"/>
                    <a:pt x="1" y="892"/>
                    <a:pt x="1" y="1216"/>
                  </a:cubicBezTo>
                  <a:cubicBezTo>
                    <a:pt x="1" y="1539"/>
                    <a:pt x="129" y="1845"/>
                    <a:pt x="358" y="2075"/>
                  </a:cubicBezTo>
                  <a:lnTo>
                    <a:pt x="1803" y="3523"/>
                  </a:lnTo>
                  <a:cubicBezTo>
                    <a:pt x="1839" y="3556"/>
                    <a:pt x="1883" y="3575"/>
                    <a:pt x="1934" y="3575"/>
                  </a:cubicBezTo>
                  <a:cubicBezTo>
                    <a:pt x="1982" y="3575"/>
                    <a:pt x="2029" y="3556"/>
                    <a:pt x="2062" y="3523"/>
                  </a:cubicBezTo>
                  <a:lnTo>
                    <a:pt x="3525" y="2063"/>
                  </a:lnTo>
                  <a:cubicBezTo>
                    <a:pt x="3594" y="1991"/>
                    <a:pt x="3594" y="1875"/>
                    <a:pt x="3525" y="1801"/>
                  </a:cubicBezTo>
                  <a:lnTo>
                    <a:pt x="2076" y="356"/>
                  </a:lnTo>
                  <a:cubicBezTo>
                    <a:pt x="1839" y="119"/>
                    <a:pt x="1527" y="0"/>
                    <a:pt x="1215"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355" name="Google Shape;355;p33"/>
          <p:cNvGrpSpPr/>
          <p:nvPr/>
        </p:nvGrpSpPr>
        <p:grpSpPr>
          <a:xfrm>
            <a:off x="5778511" y="4598858"/>
            <a:ext cx="119616" cy="295152"/>
            <a:chOff x="6689991" y="3974566"/>
            <a:chExt cx="77242" cy="204583"/>
          </a:xfrm>
        </p:grpSpPr>
        <p:sp>
          <p:nvSpPr>
            <p:cNvPr id="356" name="Google Shape;356;p33"/>
            <p:cNvSpPr/>
            <p:nvPr/>
          </p:nvSpPr>
          <p:spPr>
            <a:xfrm>
              <a:off x="6695896" y="3980376"/>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57" name="Google Shape;357;p33"/>
            <p:cNvSpPr/>
            <p:nvPr/>
          </p:nvSpPr>
          <p:spPr>
            <a:xfrm>
              <a:off x="6689991" y="3974566"/>
              <a:ext cx="77242" cy="204581"/>
            </a:xfrm>
            <a:custGeom>
              <a:rect b="b" l="l" r="r" t="t"/>
              <a:pathLst>
                <a:path extrusionOk="0" h="6444" w="2433">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58" name="Google Shape;358;p33"/>
            <p:cNvSpPr/>
            <p:nvPr/>
          </p:nvSpPr>
          <p:spPr>
            <a:xfrm>
              <a:off x="6695896" y="4075590"/>
              <a:ext cx="65527" cy="97814"/>
            </a:xfrm>
            <a:custGeom>
              <a:rect b="b" l="l" r="r" t="t"/>
              <a:pathLst>
                <a:path extrusionOk="0" h="3081" w="2064">
                  <a:moveTo>
                    <a:pt x="0" y="1"/>
                  </a:moveTo>
                  <a:lnTo>
                    <a:pt x="0" y="2047"/>
                  </a:lnTo>
                  <a:cubicBezTo>
                    <a:pt x="0" y="2618"/>
                    <a:pt x="462" y="3080"/>
                    <a:pt x="1030" y="3080"/>
                  </a:cubicBezTo>
                  <a:cubicBezTo>
                    <a:pt x="1602" y="3080"/>
                    <a:pt x="2064" y="2618"/>
                    <a:pt x="2064" y="2047"/>
                  </a:cubicBezTo>
                  <a:lnTo>
                    <a:pt x="2064" y="1"/>
                  </a:lnTo>
                  <a:close/>
                </a:path>
              </a:pathLst>
            </a:custGeom>
            <a:solidFill>
              <a:srgbClr val="F16880"/>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59" name="Google Shape;359;p33"/>
            <p:cNvSpPr/>
            <p:nvPr/>
          </p:nvSpPr>
          <p:spPr>
            <a:xfrm>
              <a:off x="6689991" y="4069811"/>
              <a:ext cx="77242" cy="109338"/>
            </a:xfrm>
            <a:custGeom>
              <a:rect b="b" l="l" r="r" t="t"/>
              <a:pathLst>
                <a:path extrusionOk="0" h="3444" w="2433">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360" name="Google Shape;360;p33"/>
          <p:cNvGrpSpPr/>
          <p:nvPr/>
        </p:nvGrpSpPr>
        <p:grpSpPr>
          <a:xfrm>
            <a:off x="5172773" y="5101445"/>
            <a:ext cx="119567" cy="295195"/>
            <a:chOff x="4308549" y="4159596"/>
            <a:chExt cx="77210" cy="204613"/>
          </a:xfrm>
        </p:grpSpPr>
        <p:sp>
          <p:nvSpPr>
            <p:cNvPr id="361" name="Google Shape;361;p33"/>
            <p:cNvSpPr/>
            <p:nvPr/>
          </p:nvSpPr>
          <p:spPr>
            <a:xfrm>
              <a:off x="4314454" y="4165406"/>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62" name="Google Shape;362;p33"/>
            <p:cNvSpPr/>
            <p:nvPr/>
          </p:nvSpPr>
          <p:spPr>
            <a:xfrm>
              <a:off x="4308549" y="4159596"/>
              <a:ext cx="77210" cy="204613"/>
            </a:xfrm>
            <a:custGeom>
              <a:rect b="b" l="l" r="r" t="t"/>
              <a:pathLst>
                <a:path extrusionOk="0" h="6445" w="2432">
                  <a:moveTo>
                    <a:pt x="1216" y="369"/>
                  </a:moveTo>
                  <a:cubicBezTo>
                    <a:pt x="1685" y="369"/>
                    <a:pt x="2068" y="747"/>
                    <a:pt x="2068" y="1217"/>
                  </a:cubicBezTo>
                  <a:lnTo>
                    <a:pt x="2068" y="5229"/>
                  </a:lnTo>
                  <a:cubicBezTo>
                    <a:pt x="2068" y="5698"/>
                    <a:pt x="1685" y="6076"/>
                    <a:pt x="1216" y="6076"/>
                  </a:cubicBezTo>
                  <a:cubicBezTo>
                    <a:pt x="750" y="6076"/>
                    <a:pt x="368" y="5698"/>
                    <a:pt x="368" y="5229"/>
                  </a:cubicBezTo>
                  <a:lnTo>
                    <a:pt x="368" y="1217"/>
                  </a:lnTo>
                  <a:cubicBezTo>
                    <a:pt x="368" y="747"/>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63" name="Google Shape;363;p33"/>
            <p:cNvSpPr/>
            <p:nvPr/>
          </p:nvSpPr>
          <p:spPr>
            <a:xfrm>
              <a:off x="4314454" y="4165406"/>
              <a:ext cx="65527" cy="97814"/>
            </a:xfrm>
            <a:custGeom>
              <a:rect b="b" l="l" r="r" t="t"/>
              <a:pathLst>
                <a:path extrusionOk="0" h="3081" w="2064">
                  <a:moveTo>
                    <a:pt x="1030" y="0"/>
                  </a:moveTo>
                  <a:cubicBezTo>
                    <a:pt x="462" y="0"/>
                    <a:pt x="0" y="463"/>
                    <a:pt x="0" y="1034"/>
                  </a:cubicBezTo>
                  <a:lnTo>
                    <a:pt x="0" y="3080"/>
                  </a:lnTo>
                  <a:lnTo>
                    <a:pt x="2064" y="3080"/>
                  </a:lnTo>
                  <a:lnTo>
                    <a:pt x="2064" y="1034"/>
                  </a:lnTo>
                  <a:cubicBezTo>
                    <a:pt x="2064" y="463"/>
                    <a:pt x="1602" y="0"/>
                    <a:pt x="1030" y="0"/>
                  </a:cubicBez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64" name="Google Shape;364;p33"/>
            <p:cNvSpPr/>
            <p:nvPr/>
          </p:nvSpPr>
          <p:spPr>
            <a:xfrm>
              <a:off x="4308549" y="4159596"/>
              <a:ext cx="77210" cy="109370"/>
            </a:xfrm>
            <a:custGeom>
              <a:rect b="b" l="l" r="r" t="t"/>
              <a:pathLst>
                <a:path extrusionOk="0" h="3445" w="2432">
                  <a:moveTo>
                    <a:pt x="1216" y="369"/>
                  </a:moveTo>
                  <a:cubicBezTo>
                    <a:pt x="1685" y="369"/>
                    <a:pt x="2068" y="747"/>
                    <a:pt x="2068" y="1217"/>
                  </a:cubicBezTo>
                  <a:lnTo>
                    <a:pt x="2068" y="3077"/>
                  </a:lnTo>
                  <a:lnTo>
                    <a:pt x="368" y="3077"/>
                  </a:lnTo>
                  <a:lnTo>
                    <a:pt x="368" y="1217"/>
                  </a:lnTo>
                  <a:cubicBezTo>
                    <a:pt x="368" y="747"/>
                    <a:pt x="750" y="369"/>
                    <a:pt x="1216" y="369"/>
                  </a:cubicBezTo>
                  <a:close/>
                  <a:moveTo>
                    <a:pt x="1216" y="1"/>
                  </a:moveTo>
                  <a:cubicBezTo>
                    <a:pt x="546" y="1"/>
                    <a:pt x="0" y="547"/>
                    <a:pt x="0" y="1217"/>
                  </a:cubicBezTo>
                  <a:lnTo>
                    <a:pt x="0" y="3263"/>
                  </a:lnTo>
                  <a:cubicBezTo>
                    <a:pt x="0" y="3361"/>
                    <a:pt x="84" y="3445"/>
                    <a:pt x="186" y="3445"/>
                  </a:cubicBezTo>
                  <a:lnTo>
                    <a:pt x="2250" y="3445"/>
                  </a:lnTo>
                  <a:cubicBezTo>
                    <a:pt x="2352" y="3445"/>
                    <a:pt x="2432" y="3361"/>
                    <a:pt x="2432" y="3263"/>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365" name="Google Shape;365;p33"/>
          <p:cNvGrpSpPr/>
          <p:nvPr/>
        </p:nvGrpSpPr>
        <p:grpSpPr>
          <a:xfrm>
            <a:off x="6605204" y="3485273"/>
            <a:ext cx="264691" cy="232289"/>
            <a:chOff x="4366946" y="1834186"/>
            <a:chExt cx="177537" cy="173778"/>
          </a:xfrm>
        </p:grpSpPr>
        <p:sp>
          <p:nvSpPr>
            <p:cNvPr id="366" name="Google Shape;366;p33"/>
            <p:cNvSpPr/>
            <p:nvPr/>
          </p:nvSpPr>
          <p:spPr>
            <a:xfrm>
              <a:off x="4369584" y="1840187"/>
              <a:ext cx="168304" cy="161676"/>
            </a:xfrm>
            <a:custGeom>
              <a:rect b="b" l="l" r="r" t="t"/>
              <a:pathLst>
                <a:path extrusionOk="0" h="4903" w="5104">
                  <a:moveTo>
                    <a:pt x="1134" y="1"/>
                  </a:moveTo>
                  <a:cubicBezTo>
                    <a:pt x="871" y="1"/>
                    <a:pt x="607" y="102"/>
                    <a:pt x="404" y="304"/>
                  </a:cubicBezTo>
                  <a:cubicBezTo>
                    <a:pt x="1" y="704"/>
                    <a:pt x="1" y="1360"/>
                    <a:pt x="404" y="1764"/>
                  </a:cubicBezTo>
                  <a:lnTo>
                    <a:pt x="3240" y="4600"/>
                  </a:lnTo>
                  <a:cubicBezTo>
                    <a:pt x="3442" y="4802"/>
                    <a:pt x="3707" y="4903"/>
                    <a:pt x="3972" y="4903"/>
                  </a:cubicBezTo>
                  <a:cubicBezTo>
                    <a:pt x="4237" y="4903"/>
                    <a:pt x="4501" y="4802"/>
                    <a:pt x="4704" y="4600"/>
                  </a:cubicBezTo>
                  <a:cubicBezTo>
                    <a:pt x="5104" y="4195"/>
                    <a:pt x="5104" y="3544"/>
                    <a:pt x="4704" y="3140"/>
                  </a:cubicBezTo>
                  <a:lnTo>
                    <a:pt x="1864" y="304"/>
                  </a:lnTo>
                  <a:cubicBezTo>
                    <a:pt x="1662" y="102"/>
                    <a:pt x="1398" y="1"/>
                    <a:pt x="1134" y="1"/>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67" name="Google Shape;367;p33"/>
            <p:cNvSpPr/>
            <p:nvPr/>
          </p:nvSpPr>
          <p:spPr>
            <a:xfrm>
              <a:off x="4366946" y="1834186"/>
              <a:ext cx="177537" cy="173778"/>
            </a:xfrm>
            <a:custGeom>
              <a:rect b="b" l="l" r="r" t="t"/>
              <a:pathLst>
                <a:path extrusionOk="0" h="5270" w="5384">
                  <a:moveTo>
                    <a:pt x="1217" y="366"/>
                  </a:moveTo>
                  <a:cubicBezTo>
                    <a:pt x="1431" y="366"/>
                    <a:pt x="1649" y="450"/>
                    <a:pt x="1817" y="614"/>
                  </a:cubicBezTo>
                  <a:lnTo>
                    <a:pt x="4653" y="3453"/>
                  </a:lnTo>
                  <a:cubicBezTo>
                    <a:pt x="4984" y="3784"/>
                    <a:pt x="4984" y="4323"/>
                    <a:pt x="4653" y="4654"/>
                  </a:cubicBezTo>
                  <a:cubicBezTo>
                    <a:pt x="4487" y="4819"/>
                    <a:pt x="4268" y="4901"/>
                    <a:pt x="4050" y="4901"/>
                  </a:cubicBezTo>
                  <a:cubicBezTo>
                    <a:pt x="3833" y="4901"/>
                    <a:pt x="3616" y="4820"/>
                    <a:pt x="3451" y="4654"/>
                  </a:cubicBezTo>
                  <a:lnTo>
                    <a:pt x="616" y="1815"/>
                  </a:lnTo>
                  <a:cubicBezTo>
                    <a:pt x="456" y="1654"/>
                    <a:pt x="365" y="1444"/>
                    <a:pt x="365" y="1214"/>
                  </a:cubicBezTo>
                  <a:cubicBezTo>
                    <a:pt x="365" y="989"/>
                    <a:pt x="456" y="774"/>
                    <a:pt x="616" y="614"/>
                  </a:cubicBezTo>
                  <a:cubicBezTo>
                    <a:pt x="780" y="450"/>
                    <a:pt x="998" y="366"/>
                    <a:pt x="1217" y="366"/>
                  </a:cubicBezTo>
                  <a:close/>
                  <a:moveTo>
                    <a:pt x="1216" y="0"/>
                  </a:moveTo>
                  <a:cubicBezTo>
                    <a:pt x="904" y="0"/>
                    <a:pt x="592" y="118"/>
                    <a:pt x="353" y="355"/>
                  </a:cubicBezTo>
                  <a:cubicBezTo>
                    <a:pt x="125" y="584"/>
                    <a:pt x="0" y="890"/>
                    <a:pt x="0" y="1214"/>
                  </a:cubicBezTo>
                  <a:cubicBezTo>
                    <a:pt x="0" y="1538"/>
                    <a:pt x="125" y="1844"/>
                    <a:pt x="357" y="2074"/>
                  </a:cubicBezTo>
                  <a:lnTo>
                    <a:pt x="3193" y="4913"/>
                  </a:lnTo>
                  <a:cubicBezTo>
                    <a:pt x="3423" y="5142"/>
                    <a:pt x="3728" y="5269"/>
                    <a:pt x="4052" y="5269"/>
                  </a:cubicBezTo>
                  <a:cubicBezTo>
                    <a:pt x="4376" y="5269"/>
                    <a:pt x="4681" y="5142"/>
                    <a:pt x="4911" y="4913"/>
                  </a:cubicBezTo>
                  <a:cubicBezTo>
                    <a:pt x="5384" y="4439"/>
                    <a:pt x="5384" y="3668"/>
                    <a:pt x="4911" y="3191"/>
                  </a:cubicBezTo>
                  <a:lnTo>
                    <a:pt x="2075" y="355"/>
                  </a:lnTo>
                  <a:cubicBezTo>
                    <a:pt x="1839" y="118"/>
                    <a:pt x="1527" y="0"/>
                    <a:pt x="1216"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68" name="Google Shape;368;p33"/>
            <p:cNvSpPr/>
            <p:nvPr/>
          </p:nvSpPr>
          <p:spPr>
            <a:xfrm>
              <a:off x="4428774" y="1896080"/>
              <a:ext cx="109114" cy="105784"/>
            </a:xfrm>
            <a:custGeom>
              <a:rect b="b" l="l" r="r" t="t"/>
              <a:pathLst>
                <a:path extrusionOk="0" h="3208" w="3309">
                  <a:moveTo>
                    <a:pt x="1460" y="0"/>
                  </a:moveTo>
                  <a:lnTo>
                    <a:pt x="0" y="1459"/>
                  </a:lnTo>
                  <a:lnTo>
                    <a:pt x="1445" y="2905"/>
                  </a:lnTo>
                  <a:cubicBezTo>
                    <a:pt x="1647" y="3107"/>
                    <a:pt x="1912" y="3208"/>
                    <a:pt x="2177" y="3208"/>
                  </a:cubicBezTo>
                  <a:cubicBezTo>
                    <a:pt x="2442" y="3208"/>
                    <a:pt x="2706" y="3107"/>
                    <a:pt x="2909" y="2905"/>
                  </a:cubicBezTo>
                  <a:cubicBezTo>
                    <a:pt x="3309" y="2500"/>
                    <a:pt x="3309" y="1849"/>
                    <a:pt x="2909" y="1445"/>
                  </a:cubicBezTo>
                  <a:lnTo>
                    <a:pt x="1460" y="0"/>
                  </a:ln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69" name="Google Shape;369;p33"/>
            <p:cNvSpPr/>
            <p:nvPr/>
          </p:nvSpPr>
          <p:spPr>
            <a:xfrm>
              <a:off x="4422179" y="1889914"/>
              <a:ext cx="122304" cy="118051"/>
            </a:xfrm>
            <a:custGeom>
              <a:rect b="b" l="l" r="r" t="t"/>
              <a:pathLst>
                <a:path extrusionOk="0" h="3580" w="3709">
                  <a:moveTo>
                    <a:pt x="1660" y="445"/>
                  </a:moveTo>
                  <a:lnTo>
                    <a:pt x="2978" y="1763"/>
                  </a:lnTo>
                  <a:cubicBezTo>
                    <a:pt x="3309" y="2094"/>
                    <a:pt x="3309" y="2633"/>
                    <a:pt x="2978" y="2964"/>
                  </a:cubicBezTo>
                  <a:cubicBezTo>
                    <a:pt x="2812" y="3129"/>
                    <a:pt x="2593" y="3211"/>
                    <a:pt x="2375" y="3211"/>
                  </a:cubicBezTo>
                  <a:cubicBezTo>
                    <a:pt x="2158" y="3211"/>
                    <a:pt x="1941" y="3130"/>
                    <a:pt x="1776" y="2964"/>
                  </a:cubicBezTo>
                  <a:lnTo>
                    <a:pt x="459" y="1646"/>
                  </a:lnTo>
                  <a:lnTo>
                    <a:pt x="1660" y="445"/>
                  </a:lnTo>
                  <a:close/>
                  <a:moveTo>
                    <a:pt x="1660" y="1"/>
                  </a:moveTo>
                  <a:cubicBezTo>
                    <a:pt x="1612" y="1"/>
                    <a:pt x="1565" y="23"/>
                    <a:pt x="1533" y="56"/>
                  </a:cubicBezTo>
                  <a:lnTo>
                    <a:pt x="73" y="1515"/>
                  </a:lnTo>
                  <a:cubicBezTo>
                    <a:pt x="0" y="1588"/>
                    <a:pt x="0" y="1705"/>
                    <a:pt x="73" y="1774"/>
                  </a:cubicBezTo>
                  <a:lnTo>
                    <a:pt x="1518" y="3223"/>
                  </a:lnTo>
                  <a:cubicBezTo>
                    <a:pt x="1755" y="3459"/>
                    <a:pt x="2064" y="3579"/>
                    <a:pt x="2377" y="3579"/>
                  </a:cubicBezTo>
                  <a:cubicBezTo>
                    <a:pt x="2690" y="3579"/>
                    <a:pt x="2999" y="3459"/>
                    <a:pt x="3236" y="3223"/>
                  </a:cubicBezTo>
                  <a:cubicBezTo>
                    <a:pt x="3709" y="2749"/>
                    <a:pt x="3709" y="1978"/>
                    <a:pt x="3236" y="1501"/>
                  </a:cubicBezTo>
                  <a:lnTo>
                    <a:pt x="1791" y="56"/>
                  </a:lnTo>
                  <a:cubicBezTo>
                    <a:pt x="1755" y="23"/>
                    <a:pt x="1711" y="1"/>
                    <a:pt x="166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370" name="Google Shape;370;p33"/>
          <p:cNvGrpSpPr/>
          <p:nvPr/>
        </p:nvGrpSpPr>
        <p:grpSpPr>
          <a:xfrm>
            <a:off x="6667556" y="4914767"/>
            <a:ext cx="270649" cy="241379"/>
            <a:chOff x="7373945" y="2491538"/>
            <a:chExt cx="174770" cy="167311"/>
          </a:xfrm>
        </p:grpSpPr>
        <p:sp>
          <p:nvSpPr>
            <p:cNvPr id="371" name="Google Shape;371;p33"/>
            <p:cNvSpPr/>
            <p:nvPr/>
          </p:nvSpPr>
          <p:spPr>
            <a:xfrm>
              <a:off x="7380295" y="2497317"/>
              <a:ext cx="162071" cy="155690"/>
            </a:xfrm>
            <a:custGeom>
              <a:rect b="b" l="l" r="r" t="t"/>
              <a:pathLst>
                <a:path extrusionOk="0" h="4904" w="5105">
                  <a:moveTo>
                    <a:pt x="3971" y="1"/>
                  </a:moveTo>
                  <a:cubicBezTo>
                    <a:pt x="3707" y="1"/>
                    <a:pt x="3442" y="102"/>
                    <a:pt x="3240" y="304"/>
                  </a:cubicBezTo>
                  <a:lnTo>
                    <a:pt x="404" y="3143"/>
                  </a:lnTo>
                  <a:cubicBezTo>
                    <a:pt x="0" y="3544"/>
                    <a:pt x="0" y="4199"/>
                    <a:pt x="404" y="4603"/>
                  </a:cubicBezTo>
                  <a:cubicBezTo>
                    <a:pt x="606" y="4803"/>
                    <a:pt x="870" y="4903"/>
                    <a:pt x="1134" y="4903"/>
                  </a:cubicBezTo>
                  <a:cubicBezTo>
                    <a:pt x="1398" y="4903"/>
                    <a:pt x="1662" y="4803"/>
                    <a:pt x="1864" y="4603"/>
                  </a:cubicBezTo>
                  <a:lnTo>
                    <a:pt x="4700" y="1764"/>
                  </a:lnTo>
                  <a:cubicBezTo>
                    <a:pt x="5104" y="1363"/>
                    <a:pt x="5104" y="708"/>
                    <a:pt x="4700" y="304"/>
                  </a:cubicBezTo>
                  <a:cubicBezTo>
                    <a:pt x="4500" y="102"/>
                    <a:pt x="4236" y="1"/>
                    <a:pt x="3971" y="1"/>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72" name="Google Shape;372;p33"/>
            <p:cNvSpPr/>
            <p:nvPr/>
          </p:nvSpPr>
          <p:spPr>
            <a:xfrm>
              <a:off x="7373945" y="2491538"/>
              <a:ext cx="174770" cy="167309"/>
            </a:xfrm>
            <a:custGeom>
              <a:rect b="b" l="l" r="r" t="t"/>
              <a:pathLst>
                <a:path extrusionOk="0" h="5270" w="5505">
                  <a:moveTo>
                    <a:pt x="4172" y="370"/>
                  </a:moveTo>
                  <a:cubicBezTo>
                    <a:pt x="4387" y="370"/>
                    <a:pt x="4605" y="449"/>
                    <a:pt x="4772" y="617"/>
                  </a:cubicBezTo>
                  <a:cubicBezTo>
                    <a:pt x="5103" y="948"/>
                    <a:pt x="5103" y="1487"/>
                    <a:pt x="4772" y="1818"/>
                  </a:cubicBezTo>
                  <a:lnTo>
                    <a:pt x="1933" y="4654"/>
                  </a:lnTo>
                  <a:cubicBezTo>
                    <a:pt x="1767" y="4820"/>
                    <a:pt x="1550" y="4903"/>
                    <a:pt x="1333" y="4903"/>
                  </a:cubicBezTo>
                  <a:cubicBezTo>
                    <a:pt x="1116" y="4903"/>
                    <a:pt x="899" y="4820"/>
                    <a:pt x="735" y="4654"/>
                  </a:cubicBezTo>
                  <a:cubicBezTo>
                    <a:pt x="404" y="4323"/>
                    <a:pt x="404" y="3784"/>
                    <a:pt x="735" y="3453"/>
                  </a:cubicBezTo>
                  <a:lnTo>
                    <a:pt x="3571" y="617"/>
                  </a:lnTo>
                  <a:cubicBezTo>
                    <a:pt x="3735" y="449"/>
                    <a:pt x="3954" y="370"/>
                    <a:pt x="4172" y="370"/>
                  </a:cubicBezTo>
                  <a:close/>
                  <a:moveTo>
                    <a:pt x="4170" y="1"/>
                  </a:moveTo>
                  <a:cubicBezTo>
                    <a:pt x="3859" y="1"/>
                    <a:pt x="3547" y="120"/>
                    <a:pt x="3309" y="358"/>
                  </a:cubicBezTo>
                  <a:lnTo>
                    <a:pt x="473" y="3194"/>
                  </a:lnTo>
                  <a:cubicBezTo>
                    <a:pt x="0" y="3668"/>
                    <a:pt x="0" y="4439"/>
                    <a:pt x="473" y="4913"/>
                  </a:cubicBezTo>
                  <a:cubicBezTo>
                    <a:pt x="710" y="5149"/>
                    <a:pt x="1023" y="5269"/>
                    <a:pt x="1333" y="5269"/>
                  </a:cubicBezTo>
                  <a:cubicBezTo>
                    <a:pt x="1645" y="5269"/>
                    <a:pt x="1955" y="5149"/>
                    <a:pt x="2195" y="4913"/>
                  </a:cubicBezTo>
                  <a:lnTo>
                    <a:pt x="5031" y="2077"/>
                  </a:lnTo>
                  <a:cubicBezTo>
                    <a:pt x="5504" y="1603"/>
                    <a:pt x="5504" y="832"/>
                    <a:pt x="5031" y="358"/>
                  </a:cubicBezTo>
                  <a:cubicBezTo>
                    <a:pt x="4792" y="120"/>
                    <a:pt x="4481" y="1"/>
                    <a:pt x="417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73" name="Google Shape;373;p33"/>
            <p:cNvSpPr/>
            <p:nvPr/>
          </p:nvSpPr>
          <p:spPr>
            <a:xfrm>
              <a:off x="7380295" y="2551098"/>
              <a:ext cx="105052" cy="101909"/>
            </a:xfrm>
            <a:custGeom>
              <a:rect b="b" l="l" r="r" t="t"/>
              <a:pathLst>
                <a:path extrusionOk="0" h="3210" w="3309">
                  <a:moveTo>
                    <a:pt x="1850" y="1"/>
                  </a:moveTo>
                  <a:lnTo>
                    <a:pt x="404" y="1449"/>
                  </a:lnTo>
                  <a:cubicBezTo>
                    <a:pt x="0" y="1850"/>
                    <a:pt x="0" y="2505"/>
                    <a:pt x="404" y="2909"/>
                  </a:cubicBezTo>
                  <a:cubicBezTo>
                    <a:pt x="606" y="3109"/>
                    <a:pt x="870" y="3209"/>
                    <a:pt x="1134" y="3209"/>
                  </a:cubicBezTo>
                  <a:cubicBezTo>
                    <a:pt x="1398" y="3209"/>
                    <a:pt x="1662" y="3109"/>
                    <a:pt x="1864" y="2909"/>
                  </a:cubicBezTo>
                  <a:lnTo>
                    <a:pt x="3309" y="1460"/>
                  </a:lnTo>
                  <a:lnTo>
                    <a:pt x="1850" y="1"/>
                  </a:ln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74" name="Google Shape;374;p33"/>
            <p:cNvSpPr/>
            <p:nvPr/>
          </p:nvSpPr>
          <p:spPr>
            <a:xfrm>
              <a:off x="7373945" y="2545415"/>
              <a:ext cx="117307" cy="113434"/>
            </a:xfrm>
            <a:custGeom>
              <a:rect b="b" l="l" r="r" t="t"/>
              <a:pathLst>
                <a:path extrusionOk="0" h="3573" w="3695">
                  <a:moveTo>
                    <a:pt x="2050" y="442"/>
                  </a:moveTo>
                  <a:lnTo>
                    <a:pt x="3251" y="1639"/>
                  </a:lnTo>
                  <a:lnTo>
                    <a:pt x="1933" y="2957"/>
                  </a:lnTo>
                  <a:cubicBezTo>
                    <a:pt x="1767" y="3123"/>
                    <a:pt x="1550" y="3206"/>
                    <a:pt x="1333" y="3206"/>
                  </a:cubicBezTo>
                  <a:cubicBezTo>
                    <a:pt x="1116" y="3206"/>
                    <a:pt x="899" y="3123"/>
                    <a:pt x="735" y="2957"/>
                  </a:cubicBezTo>
                  <a:cubicBezTo>
                    <a:pt x="404" y="2626"/>
                    <a:pt x="404" y="2087"/>
                    <a:pt x="735" y="1756"/>
                  </a:cubicBezTo>
                  <a:lnTo>
                    <a:pt x="2050" y="442"/>
                  </a:lnTo>
                  <a:close/>
                  <a:moveTo>
                    <a:pt x="2050" y="1"/>
                  </a:moveTo>
                  <a:cubicBezTo>
                    <a:pt x="2001" y="1"/>
                    <a:pt x="1953" y="18"/>
                    <a:pt x="1919" y="52"/>
                  </a:cubicBezTo>
                  <a:lnTo>
                    <a:pt x="473" y="1497"/>
                  </a:lnTo>
                  <a:cubicBezTo>
                    <a:pt x="0" y="1971"/>
                    <a:pt x="0" y="2742"/>
                    <a:pt x="473" y="3216"/>
                  </a:cubicBezTo>
                  <a:cubicBezTo>
                    <a:pt x="710" y="3452"/>
                    <a:pt x="1023" y="3572"/>
                    <a:pt x="1333" y="3572"/>
                  </a:cubicBezTo>
                  <a:cubicBezTo>
                    <a:pt x="1645" y="3572"/>
                    <a:pt x="1955" y="3452"/>
                    <a:pt x="2195" y="3216"/>
                  </a:cubicBezTo>
                  <a:lnTo>
                    <a:pt x="3640" y="1770"/>
                  </a:lnTo>
                  <a:cubicBezTo>
                    <a:pt x="3673" y="1738"/>
                    <a:pt x="3695" y="1690"/>
                    <a:pt x="3695" y="1639"/>
                  </a:cubicBezTo>
                  <a:cubicBezTo>
                    <a:pt x="3695" y="1592"/>
                    <a:pt x="3673" y="1545"/>
                    <a:pt x="3640" y="1512"/>
                  </a:cubicBezTo>
                  <a:lnTo>
                    <a:pt x="2181" y="52"/>
                  </a:lnTo>
                  <a:cubicBezTo>
                    <a:pt x="2146" y="18"/>
                    <a:pt x="2098" y="1"/>
                    <a:pt x="205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375" name="Google Shape;375;p33"/>
          <p:cNvGrpSpPr/>
          <p:nvPr/>
        </p:nvGrpSpPr>
        <p:grpSpPr>
          <a:xfrm>
            <a:off x="7081749" y="3128196"/>
            <a:ext cx="119616" cy="295152"/>
            <a:chOff x="7089311" y="1211098"/>
            <a:chExt cx="77242" cy="204583"/>
          </a:xfrm>
        </p:grpSpPr>
        <p:sp>
          <p:nvSpPr>
            <p:cNvPr id="376" name="Google Shape;376;p33"/>
            <p:cNvSpPr/>
            <p:nvPr/>
          </p:nvSpPr>
          <p:spPr>
            <a:xfrm>
              <a:off x="7095216" y="1216908"/>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77" name="Google Shape;377;p33"/>
            <p:cNvSpPr/>
            <p:nvPr/>
          </p:nvSpPr>
          <p:spPr>
            <a:xfrm>
              <a:off x="7089311" y="1211098"/>
              <a:ext cx="77242" cy="204581"/>
            </a:xfrm>
            <a:custGeom>
              <a:rect b="b" l="l" r="r" t="t"/>
              <a:pathLst>
                <a:path extrusionOk="0" h="6444" w="2433">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78" name="Google Shape;378;p33"/>
            <p:cNvSpPr/>
            <p:nvPr/>
          </p:nvSpPr>
          <p:spPr>
            <a:xfrm>
              <a:off x="7095216" y="1312122"/>
              <a:ext cx="65527" cy="97814"/>
            </a:xfrm>
            <a:custGeom>
              <a:rect b="b" l="l" r="r" t="t"/>
              <a:pathLst>
                <a:path extrusionOk="0" h="3081" w="2064">
                  <a:moveTo>
                    <a:pt x="0" y="1"/>
                  </a:moveTo>
                  <a:lnTo>
                    <a:pt x="0" y="2047"/>
                  </a:lnTo>
                  <a:cubicBezTo>
                    <a:pt x="0" y="2618"/>
                    <a:pt x="462" y="3080"/>
                    <a:pt x="1030" y="3080"/>
                  </a:cubicBezTo>
                  <a:cubicBezTo>
                    <a:pt x="1602" y="3080"/>
                    <a:pt x="2064" y="2618"/>
                    <a:pt x="2064" y="2047"/>
                  </a:cubicBezTo>
                  <a:lnTo>
                    <a:pt x="2064" y="1"/>
                  </a:lnTo>
                  <a:close/>
                </a:path>
              </a:pathLst>
            </a:custGeom>
            <a:solidFill>
              <a:srgbClr val="F16880"/>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79" name="Google Shape;379;p33"/>
            <p:cNvSpPr/>
            <p:nvPr/>
          </p:nvSpPr>
          <p:spPr>
            <a:xfrm>
              <a:off x="7089311" y="1306343"/>
              <a:ext cx="77242" cy="109338"/>
            </a:xfrm>
            <a:custGeom>
              <a:rect b="b" l="l" r="r" t="t"/>
              <a:pathLst>
                <a:path extrusionOk="0" h="3444" w="2433">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380" name="Google Shape;380;p33"/>
          <p:cNvGrpSpPr/>
          <p:nvPr/>
        </p:nvGrpSpPr>
        <p:grpSpPr>
          <a:xfrm>
            <a:off x="6365407" y="3811305"/>
            <a:ext cx="1077922" cy="1072348"/>
            <a:chOff x="4332233" y="3324392"/>
            <a:chExt cx="1191206" cy="1180090"/>
          </a:xfrm>
        </p:grpSpPr>
        <p:sp>
          <p:nvSpPr>
            <p:cNvPr id="381" name="Google Shape;381;p33"/>
            <p:cNvSpPr/>
            <p:nvPr/>
          </p:nvSpPr>
          <p:spPr>
            <a:xfrm>
              <a:off x="4952024" y="4241729"/>
              <a:ext cx="170992" cy="167214"/>
            </a:xfrm>
            <a:custGeom>
              <a:rect b="b" l="l" r="r" t="t"/>
              <a:pathLst>
                <a:path extrusionOk="0" h="5267" w="5386">
                  <a:moveTo>
                    <a:pt x="1333" y="366"/>
                  </a:moveTo>
                  <a:cubicBezTo>
                    <a:pt x="1552" y="366"/>
                    <a:pt x="1767" y="450"/>
                    <a:pt x="1934" y="614"/>
                  </a:cubicBezTo>
                  <a:lnTo>
                    <a:pt x="4769" y="3453"/>
                  </a:lnTo>
                  <a:cubicBezTo>
                    <a:pt x="5101" y="3781"/>
                    <a:pt x="5101" y="4319"/>
                    <a:pt x="4769" y="4651"/>
                  </a:cubicBezTo>
                  <a:cubicBezTo>
                    <a:pt x="4604" y="4817"/>
                    <a:pt x="4386" y="4900"/>
                    <a:pt x="4169" y="4900"/>
                  </a:cubicBezTo>
                  <a:cubicBezTo>
                    <a:pt x="3952" y="4900"/>
                    <a:pt x="3734" y="4817"/>
                    <a:pt x="3568" y="4651"/>
                  </a:cubicBez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3310" y="4913"/>
                  </a:lnTo>
                  <a:cubicBezTo>
                    <a:pt x="3546" y="5149"/>
                    <a:pt x="3860" y="5266"/>
                    <a:pt x="4169" y="5266"/>
                  </a:cubicBezTo>
                  <a:cubicBezTo>
                    <a:pt x="4482" y="5266"/>
                    <a:pt x="4791" y="5149"/>
                    <a:pt x="5028" y="4913"/>
                  </a:cubicBezTo>
                  <a:cubicBezTo>
                    <a:pt x="5261" y="4680"/>
                    <a:pt x="5385" y="4378"/>
                    <a:pt x="5385" y="4050"/>
                  </a:cubicBezTo>
                  <a:cubicBezTo>
                    <a:pt x="5385" y="3726"/>
                    <a:pt x="5261" y="3420"/>
                    <a:pt x="5028" y="3191"/>
                  </a:cubicBezTo>
                  <a:lnTo>
                    <a:pt x="2192" y="355"/>
                  </a:lnTo>
                  <a:cubicBezTo>
                    <a:pt x="1956" y="119"/>
                    <a:pt x="1644" y="0"/>
                    <a:pt x="1333" y="0"/>
                  </a:cubicBezTo>
                  <a:close/>
                </a:path>
              </a:pathLst>
            </a:custGeom>
            <a:solidFill>
              <a:srgbClr val="2F497E"/>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82" name="Google Shape;382;p33"/>
            <p:cNvSpPr/>
            <p:nvPr/>
          </p:nvSpPr>
          <p:spPr>
            <a:xfrm>
              <a:off x="4952024" y="4241729"/>
              <a:ext cx="117815" cy="113466"/>
            </a:xfrm>
            <a:custGeom>
              <a:rect b="b" l="l" r="r" t="t"/>
              <a:pathLst>
                <a:path extrusionOk="0" h="3574" w="3711">
                  <a:moveTo>
                    <a:pt x="1333" y="366"/>
                  </a:moveTo>
                  <a:cubicBezTo>
                    <a:pt x="1552" y="366"/>
                    <a:pt x="1767" y="450"/>
                    <a:pt x="1934" y="614"/>
                  </a:cubicBezTo>
                  <a:lnTo>
                    <a:pt x="3252" y="1932"/>
                  </a:lnTo>
                  <a:lnTo>
                    <a:pt x="2050" y="3133"/>
                  </a:ln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1919" y="3522"/>
                  </a:lnTo>
                  <a:cubicBezTo>
                    <a:pt x="1956" y="3555"/>
                    <a:pt x="2000" y="3573"/>
                    <a:pt x="2050" y="3573"/>
                  </a:cubicBezTo>
                  <a:cubicBezTo>
                    <a:pt x="2098" y="3573"/>
                    <a:pt x="2145" y="3555"/>
                    <a:pt x="2178" y="3522"/>
                  </a:cubicBezTo>
                  <a:lnTo>
                    <a:pt x="3638" y="2059"/>
                  </a:lnTo>
                  <a:cubicBezTo>
                    <a:pt x="3710" y="1990"/>
                    <a:pt x="3710" y="1873"/>
                    <a:pt x="3638" y="1801"/>
                  </a:cubicBezTo>
                  <a:lnTo>
                    <a:pt x="2192" y="355"/>
                  </a:lnTo>
                  <a:cubicBezTo>
                    <a:pt x="1956" y="119"/>
                    <a:pt x="1644" y="0"/>
                    <a:pt x="1333" y="0"/>
                  </a:cubicBezTo>
                  <a:close/>
                </a:path>
              </a:pathLst>
            </a:custGeom>
            <a:solidFill>
              <a:srgbClr val="2F497E"/>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83" name="Google Shape;383;p33"/>
            <p:cNvSpPr/>
            <p:nvPr/>
          </p:nvSpPr>
          <p:spPr>
            <a:xfrm>
              <a:off x="4429415" y="3468498"/>
              <a:ext cx="1094019" cy="1030270"/>
            </a:xfrm>
            <a:custGeom>
              <a:rect b="b" l="l" r="r" t="t"/>
              <a:pathLst>
                <a:path extrusionOk="0" h="32452" w="34460">
                  <a:moveTo>
                    <a:pt x="8706" y="0"/>
                  </a:moveTo>
                  <a:cubicBezTo>
                    <a:pt x="7704" y="0"/>
                    <a:pt x="6842" y="241"/>
                    <a:pt x="6262" y="820"/>
                  </a:cubicBezTo>
                  <a:lnTo>
                    <a:pt x="2302" y="4784"/>
                  </a:lnTo>
                  <a:cubicBezTo>
                    <a:pt x="1" y="7085"/>
                    <a:pt x="3037" y="13855"/>
                    <a:pt x="5338" y="16159"/>
                  </a:cubicBezTo>
                  <a:lnTo>
                    <a:pt x="20055" y="30873"/>
                  </a:lnTo>
                  <a:cubicBezTo>
                    <a:pt x="21107" y="31925"/>
                    <a:pt x="22486" y="32451"/>
                    <a:pt x="23865" y="32451"/>
                  </a:cubicBezTo>
                  <a:cubicBezTo>
                    <a:pt x="25244" y="32451"/>
                    <a:pt x="26624" y="31925"/>
                    <a:pt x="27678" y="30873"/>
                  </a:cubicBezTo>
                  <a:lnTo>
                    <a:pt x="32355" y="26196"/>
                  </a:lnTo>
                  <a:cubicBezTo>
                    <a:pt x="34459" y="24092"/>
                    <a:pt x="34459" y="20677"/>
                    <a:pt x="32355" y="18573"/>
                  </a:cubicBezTo>
                  <a:lnTo>
                    <a:pt x="17641" y="3859"/>
                  </a:lnTo>
                  <a:cubicBezTo>
                    <a:pt x="15917" y="2135"/>
                    <a:pt x="11690" y="0"/>
                    <a:pt x="8706"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84" name="Google Shape;384;p33"/>
            <p:cNvSpPr/>
            <p:nvPr/>
          </p:nvSpPr>
          <p:spPr>
            <a:xfrm>
              <a:off x="4419477" y="3462498"/>
              <a:ext cx="1093066" cy="1041985"/>
            </a:xfrm>
            <a:custGeom>
              <a:rect b="b" l="l" r="r" t="t"/>
              <a:pathLst>
                <a:path extrusionOk="0" h="32821" w="34430">
                  <a:moveTo>
                    <a:pt x="9025" y="372"/>
                  </a:moveTo>
                  <a:cubicBezTo>
                    <a:pt x="11911" y="372"/>
                    <a:pt x="16072" y="2428"/>
                    <a:pt x="17823" y="4176"/>
                  </a:cubicBezTo>
                  <a:lnTo>
                    <a:pt x="32537" y="18893"/>
                  </a:lnTo>
                  <a:cubicBezTo>
                    <a:pt x="33520" y="19876"/>
                    <a:pt x="34063" y="21183"/>
                    <a:pt x="34063" y="22573"/>
                  </a:cubicBezTo>
                  <a:cubicBezTo>
                    <a:pt x="34063" y="23964"/>
                    <a:pt x="33520" y="25271"/>
                    <a:pt x="32537" y="26254"/>
                  </a:cubicBezTo>
                  <a:lnTo>
                    <a:pt x="27860" y="30931"/>
                  </a:lnTo>
                  <a:cubicBezTo>
                    <a:pt x="26844" y="31947"/>
                    <a:pt x="25511" y="32455"/>
                    <a:pt x="24177" y="32455"/>
                  </a:cubicBezTo>
                  <a:cubicBezTo>
                    <a:pt x="22844" y="32455"/>
                    <a:pt x="21511" y="31947"/>
                    <a:pt x="20495" y="30931"/>
                  </a:cubicBezTo>
                  <a:lnTo>
                    <a:pt x="5782" y="16217"/>
                  </a:lnTo>
                  <a:cubicBezTo>
                    <a:pt x="3452" y="13888"/>
                    <a:pt x="576" y="7270"/>
                    <a:pt x="2746" y="5100"/>
                  </a:cubicBezTo>
                  <a:lnTo>
                    <a:pt x="6706" y="1140"/>
                  </a:lnTo>
                  <a:cubicBezTo>
                    <a:pt x="7249" y="597"/>
                    <a:pt x="8064" y="372"/>
                    <a:pt x="9025" y="372"/>
                  </a:cubicBezTo>
                  <a:close/>
                  <a:moveTo>
                    <a:pt x="9021" y="1"/>
                  </a:moveTo>
                  <a:cubicBezTo>
                    <a:pt x="7978" y="1"/>
                    <a:pt x="7071" y="257"/>
                    <a:pt x="6447" y="881"/>
                  </a:cubicBezTo>
                  <a:lnTo>
                    <a:pt x="2484" y="4842"/>
                  </a:lnTo>
                  <a:cubicBezTo>
                    <a:pt x="1" y="7324"/>
                    <a:pt x="3336" y="14288"/>
                    <a:pt x="5523" y="16476"/>
                  </a:cubicBezTo>
                  <a:lnTo>
                    <a:pt x="20237" y="31193"/>
                  </a:lnTo>
                  <a:cubicBezTo>
                    <a:pt x="21325" y="32278"/>
                    <a:pt x="22752" y="32821"/>
                    <a:pt x="24179" y="32821"/>
                  </a:cubicBezTo>
                  <a:cubicBezTo>
                    <a:pt x="25606" y="32821"/>
                    <a:pt x="27033" y="32278"/>
                    <a:pt x="28117" y="31193"/>
                  </a:cubicBezTo>
                  <a:lnTo>
                    <a:pt x="32799" y="26512"/>
                  </a:lnTo>
                  <a:cubicBezTo>
                    <a:pt x="33851" y="25460"/>
                    <a:pt x="34430" y="24063"/>
                    <a:pt x="34430" y="22573"/>
                  </a:cubicBezTo>
                  <a:cubicBezTo>
                    <a:pt x="34430" y="21084"/>
                    <a:pt x="33851" y="19686"/>
                    <a:pt x="32799" y="18631"/>
                  </a:cubicBezTo>
                  <a:lnTo>
                    <a:pt x="18082" y="3917"/>
                  </a:lnTo>
                  <a:cubicBezTo>
                    <a:pt x="16444" y="2279"/>
                    <a:pt x="12129" y="1"/>
                    <a:pt x="9021"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85" name="Google Shape;385;p33"/>
            <p:cNvSpPr/>
            <p:nvPr/>
          </p:nvSpPr>
          <p:spPr>
            <a:xfrm>
              <a:off x="4635239" y="3945104"/>
              <a:ext cx="831689" cy="502309"/>
            </a:xfrm>
            <a:custGeom>
              <a:rect b="b" l="l" r="r" t="t"/>
              <a:pathLst>
                <a:path extrusionOk="0" h="15822" w="26197">
                  <a:moveTo>
                    <a:pt x="1" y="1"/>
                  </a:moveTo>
                  <a:lnTo>
                    <a:pt x="14715" y="14718"/>
                  </a:lnTo>
                  <a:cubicBezTo>
                    <a:pt x="15450" y="15454"/>
                    <a:pt x="16416" y="15821"/>
                    <a:pt x="17381" y="15821"/>
                  </a:cubicBezTo>
                  <a:cubicBezTo>
                    <a:pt x="18347" y="15821"/>
                    <a:pt x="19313" y="15454"/>
                    <a:pt x="20048" y="14718"/>
                  </a:cubicBezTo>
                  <a:lnTo>
                    <a:pt x="24729" y="10037"/>
                  </a:lnTo>
                  <a:cubicBezTo>
                    <a:pt x="26196" y="8570"/>
                    <a:pt x="26196" y="6175"/>
                    <a:pt x="24725" y="4704"/>
                  </a:cubicBezTo>
                  <a:lnTo>
                    <a:pt x="20048" y="26"/>
                  </a:lnTo>
                  <a:lnTo>
                    <a:pt x="1" y="1"/>
                  </a:lnTo>
                  <a:close/>
                </a:path>
              </a:pathLst>
            </a:custGeom>
            <a:solidFill>
              <a:srgbClr val="F16880"/>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86" name="Google Shape;386;p33"/>
            <p:cNvSpPr/>
            <p:nvPr/>
          </p:nvSpPr>
          <p:spPr>
            <a:xfrm>
              <a:off x="4626826" y="3474276"/>
              <a:ext cx="874072" cy="838578"/>
            </a:xfrm>
            <a:custGeom>
              <a:rect b="b" l="l" r="r" t="t"/>
              <a:pathLst>
                <a:path extrusionOk="0" h="26414" w="27532">
                  <a:moveTo>
                    <a:pt x="2494" y="1"/>
                  </a:moveTo>
                  <a:cubicBezTo>
                    <a:pt x="1533" y="1"/>
                    <a:pt x="718" y="226"/>
                    <a:pt x="175" y="769"/>
                  </a:cubicBezTo>
                  <a:lnTo>
                    <a:pt x="0" y="943"/>
                  </a:lnTo>
                  <a:lnTo>
                    <a:pt x="13910" y="14849"/>
                  </a:lnTo>
                  <a:lnTo>
                    <a:pt x="20313" y="14856"/>
                  </a:lnTo>
                  <a:lnTo>
                    <a:pt x="24990" y="19534"/>
                  </a:lnTo>
                  <a:cubicBezTo>
                    <a:pt x="26461" y="21005"/>
                    <a:pt x="26461" y="23400"/>
                    <a:pt x="24994" y="24867"/>
                  </a:cubicBezTo>
                  <a:lnTo>
                    <a:pt x="24459" y="25402"/>
                  </a:lnTo>
                  <a:lnTo>
                    <a:pt x="25474" y="26414"/>
                  </a:lnTo>
                  <a:lnTo>
                    <a:pt x="26006" y="25883"/>
                  </a:lnTo>
                  <a:cubicBezTo>
                    <a:pt x="26989" y="24900"/>
                    <a:pt x="27532" y="23593"/>
                    <a:pt x="27532" y="22202"/>
                  </a:cubicBezTo>
                  <a:cubicBezTo>
                    <a:pt x="27532" y="20812"/>
                    <a:pt x="26989" y="19505"/>
                    <a:pt x="26006" y="18522"/>
                  </a:cubicBezTo>
                  <a:lnTo>
                    <a:pt x="11292" y="3805"/>
                  </a:lnTo>
                  <a:cubicBezTo>
                    <a:pt x="9541" y="2057"/>
                    <a:pt x="5380" y="1"/>
                    <a:pt x="2494" y="1"/>
                  </a:cubicBezTo>
                  <a:close/>
                </a:path>
              </a:pathLst>
            </a:custGeom>
            <a:solidFill>
              <a:srgbClr val="D9D9D9"/>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87" name="Google Shape;387;p33"/>
            <p:cNvSpPr/>
            <p:nvPr/>
          </p:nvSpPr>
          <p:spPr>
            <a:xfrm>
              <a:off x="4622762" y="3468498"/>
              <a:ext cx="900677" cy="848515"/>
            </a:xfrm>
            <a:custGeom>
              <a:rect b="b" l="l" r="r" t="t"/>
              <a:pathLst>
                <a:path extrusionOk="0" h="26727" w="28370">
                  <a:moveTo>
                    <a:pt x="2618" y="1"/>
                  </a:moveTo>
                  <a:cubicBezTo>
                    <a:pt x="1614" y="1"/>
                    <a:pt x="755" y="241"/>
                    <a:pt x="172" y="820"/>
                  </a:cubicBezTo>
                  <a:lnTo>
                    <a:pt x="1" y="994"/>
                  </a:lnTo>
                  <a:lnTo>
                    <a:pt x="128" y="1125"/>
                  </a:lnTo>
                  <a:lnTo>
                    <a:pt x="303" y="951"/>
                  </a:lnTo>
                  <a:cubicBezTo>
                    <a:pt x="846" y="408"/>
                    <a:pt x="1661" y="183"/>
                    <a:pt x="2622" y="183"/>
                  </a:cubicBezTo>
                  <a:cubicBezTo>
                    <a:pt x="5508" y="183"/>
                    <a:pt x="9669" y="2239"/>
                    <a:pt x="11420" y="3987"/>
                  </a:cubicBezTo>
                  <a:lnTo>
                    <a:pt x="26134" y="18704"/>
                  </a:lnTo>
                  <a:cubicBezTo>
                    <a:pt x="27117" y="19687"/>
                    <a:pt x="27660" y="20994"/>
                    <a:pt x="27660" y="22384"/>
                  </a:cubicBezTo>
                  <a:cubicBezTo>
                    <a:pt x="27660" y="23775"/>
                    <a:pt x="27117" y="25082"/>
                    <a:pt x="26134" y="26065"/>
                  </a:cubicBezTo>
                  <a:lnTo>
                    <a:pt x="25602" y="26596"/>
                  </a:lnTo>
                  <a:lnTo>
                    <a:pt x="25733" y="26727"/>
                  </a:lnTo>
                  <a:lnTo>
                    <a:pt x="26265" y="26196"/>
                  </a:lnTo>
                  <a:cubicBezTo>
                    <a:pt x="28369" y="24092"/>
                    <a:pt x="28369" y="20677"/>
                    <a:pt x="26265" y="18573"/>
                  </a:cubicBezTo>
                  <a:lnTo>
                    <a:pt x="11551" y="3859"/>
                  </a:lnTo>
                  <a:cubicBezTo>
                    <a:pt x="9826" y="2134"/>
                    <a:pt x="5600" y="1"/>
                    <a:pt x="2618" y="1"/>
                  </a:cubicBezTo>
                  <a:close/>
                </a:path>
              </a:pathLst>
            </a:custGeom>
            <a:solidFill>
              <a:srgbClr val="2A4271"/>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88" name="Google Shape;388;p33"/>
            <p:cNvSpPr/>
            <p:nvPr/>
          </p:nvSpPr>
          <p:spPr>
            <a:xfrm>
              <a:off x="5068413" y="3945707"/>
              <a:ext cx="398526" cy="335063"/>
            </a:xfrm>
            <a:custGeom>
              <a:rect b="b" l="l" r="r" t="t"/>
              <a:pathLst>
                <a:path extrusionOk="0" h="10554" w="12553">
                  <a:moveTo>
                    <a:pt x="1" y="0"/>
                  </a:moveTo>
                  <a:lnTo>
                    <a:pt x="10550" y="10553"/>
                  </a:lnTo>
                  <a:lnTo>
                    <a:pt x="11085" y="10018"/>
                  </a:lnTo>
                  <a:cubicBezTo>
                    <a:pt x="12552" y="8551"/>
                    <a:pt x="12552" y="6156"/>
                    <a:pt x="11081" y="4685"/>
                  </a:cubicBezTo>
                  <a:lnTo>
                    <a:pt x="6404" y="7"/>
                  </a:lnTo>
                  <a:lnTo>
                    <a:pt x="1" y="0"/>
                  </a:lnTo>
                  <a:close/>
                </a:path>
              </a:pathLst>
            </a:custGeom>
            <a:solidFill>
              <a:srgbClr val="D85D7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89" name="Google Shape;389;p33"/>
            <p:cNvSpPr/>
            <p:nvPr/>
          </p:nvSpPr>
          <p:spPr>
            <a:xfrm>
              <a:off x="4526628" y="3740200"/>
              <a:ext cx="601552" cy="692508"/>
            </a:xfrm>
            <a:custGeom>
              <a:rect b="b" l="l" r="r" t="t"/>
              <a:pathLst>
                <a:path extrusionOk="0" h="21813" w="18948">
                  <a:moveTo>
                    <a:pt x="1369" y="0"/>
                  </a:moveTo>
                  <a:cubicBezTo>
                    <a:pt x="1238" y="0"/>
                    <a:pt x="1103" y="19"/>
                    <a:pt x="972" y="66"/>
                  </a:cubicBezTo>
                  <a:cubicBezTo>
                    <a:pt x="339" y="284"/>
                    <a:pt x="1" y="976"/>
                    <a:pt x="219" y="1610"/>
                  </a:cubicBezTo>
                  <a:cubicBezTo>
                    <a:pt x="947" y="3725"/>
                    <a:pt x="2039" y="5643"/>
                    <a:pt x="3135" y="6742"/>
                  </a:cubicBezTo>
                  <a:lnTo>
                    <a:pt x="17852" y="21456"/>
                  </a:lnTo>
                  <a:cubicBezTo>
                    <a:pt x="18089" y="21693"/>
                    <a:pt x="18398" y="21813"/>
                    <a:pt x="18707" y="21813"/>
                  </a:cubicBezTo>
                  <a:cubicBezTo>
                    <a:pt x="18791" y="21813"/>
                    <a:pt x="18872" y="21806"/>
                    <a:pt x="18948" y="21788"/>
                  </a:cubicBezTo>
                  <a:cubicBezTo>
                    <a:pt x="18660" y="21623"/>
                    <a:pt x="18383" y="21420"/>
                    <a:pt x="18136" y="21172"/>
                  </a:cubicBezTo>
                  <a:lnTo>
                    <a:pt x="3422" y="6455"/>
                  </a:lnTo>
                  <a:lnTo>
                    <a:pt x="6287" y="6458"/>
                  </a:lnTo>
                  <a:lnTo>
                    <a:pt x="4853" y="5024"/>
                  </a:lnTo>
                  <a:cubicBezTo>
                    <a:pt x="4027" y="4202"/>
                    <a:pt x="3109" y="2549"/>
                    <a:pt x="2516" y="820"/>
                  </a:cubicBezTo>
                  <a:cubicBezTo>
                    <a:pt x="2341" y="314"/>
                    <a:pt x="1871" y="0"/>
                    <a:pt x="1369" y="0"/>
                  </a:cubicBezTo>
                  <a:close/>
                </a:path>
              </a:pathLst>
            </a:custGeom>
            <a:solidFill>
              <a:srgbClr val="B7B7B7"/>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90" name="Google Shape;390;p33"/>
            <p:cNvSpPr/>
            <p:nvPr/>
          </p:nvSpPr>
          <p:spPr>
            <a:xfrm>
              <a:off x="4635239" y="3945104"/>
              <a:ext cx="527739" cy="486816"/>
            </a:xfrm>
            <a:custGeom>
              <a:rect b="b" l="l" r="r" t="t"/>
              <a:pathLst>
                <a:path extrusionOk="0" h="15334" w="16623">
                  <a:moveTo>
                    <a:pt x="1" y="1"/>
                  </a:moveTo>
                  <a:lnTo>
                    <a:pt x="14715" y="14718"/>
                  </a:lnTo>
                  <a:cubicBezTo>
                    <a:pt x="14962" y="14966"/>
                    <a:pt x="15239" y="15169"/>
                    <a:pt x="15527" y="15334"/>
                  </a:cubicBezTo>
                  <a:cubicBezTo>
                    <a:pt x="15756" y="15290"/>
                    <a:pt x="15970" y="15177"/>
                    <a:pt x="16145" y="15002"/>
                  </a:cubicBezTo>
                  <a:cubicBezTo>
                    <a:pt x="16619" y="14529"/>
                    <a:pt x="16622" y="13761"/>
                    <a:pt x="16145" y="13287"/>
                  </a:cubicBezTo>
                  <a:lnTo>
                    <a:pt x="2866" y="4"/>
                  </a:lnTo>
                  <a:lnTo>
                    <a:pt x="1" y="1"/>
                  </a:lnTo>
                  <a:close/>
                </a:path>
              </a:pathLst>
            </a:custGeom>
            <a:solidFill>
              <a:srgbClr val="CCCCC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91" name="Google Shape;391;p33"/>
            <p:cNvSpPr/>
            <p:nvPr/>
          </p:nvSpPr>
          <p:spPr>
            <a:xfrm>
              <a:off x="4332233" y="3324392"/>
              <a:ext cx="354143" cy="354016"/>
            </a:xfrm>
            <a:custGeom>
              <a:rect b="b" l="l" r="r" t="t"/>
              <a:pathLst>
                <a:path extrusionOk="0" h="11151" w="11155">
                  <a:moveTo>
                    <a:pt x="7607" y="0"/>
                  </a:moveTo>
                  <a:cubicBezTo>
                    <a:pt x="7597" y="0"/>
                    <a:pt x="7587" y="4"/>
                    <a:pt x="7579" y="11"/>
                  </a:cubicBezTo>
                  <a:lnTo>
                    <a:pt x="15" y="7576"/>
                  </a:lnTo>
                  <a:cubicBezTo>
                    <a:pt x="0" y="7590"/>
                    <a:pt x="0" y="7620"/>
                    <a:pt x="15" y="7634"/>
                  </a:cubicBezTo>
                  <a:lnTo>
                    <a:pt x="3532" y="11150"/>
                  </a:lnTo>
                  <a:lnTo>
                    <a:pt x="11154" y="3531"/>
                  </a:lnTo>
                  <a:lnTo>
                    <a:pt x="7638" y="11"/>
                  </a:lnTo>
                  <a:cubicBezTo>
                    <a:pt x="7629" y="4"/>
                    <a:pt x="7618" y="0"/>
                    <a:pt x="7607" y="0"/>
                  </a:cubicBez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92" name="Google Shape;392;p33"/>
            <p:cNvSpPr/>
            <p:nvPr/>
          </p:nvSpPr>
          <p:spPr>
            <a:xfrm>
              <a:off x="4510119" y="3341918"/>
              <a:ext cx="176262" cy="158166"/>
            </a:xfrm>
            <a:custGeom>
              <a:rect b="b" l="l" r="r" t="t"/>
              <a:pathLst>
                <a:path extrusionOk="0" h="4982" w="5552">
                  <a:moveTo>
                    <a:pt x="2004" y="1"/>
                  </a:moveTo>
                  <a:cubicBezTo>
                    <a:pt x="1653" y="1"/>
                    <a:pt x="1301" y="134"/>
                    <a:pt x="1034" y="402"/>
                  </a:cubicBezTo>
                  <a:lnTo>
                    <a:pt x="0" y="1436"/>
                  </a:lnTo>
                  <a:lnTo>
                    <a:pt x="3549" y="4981"/>
                  </a:lnTo>
                  <a:lnTo>
                    <a:pt x="5551" y="2979"/>
                  </a:lnTo>
                  <a:lnTo>
                    <a:pt x="2977" y="402"/>
                  </a:lnTo>
                  <a:cubicBezTo>
                    <a:pt x="2708" y="134"/>
                    <a:pt x="2356" y="1"/>
                    <a:pt x="2004" y="1"/>
                  </a:cubicBezTo>
                  <a:close/>
                </a:path>
              </a:pathLst>
            </a:custGeom>
            <a:solidFill>
              <a:srgbClr val="6194D6"/>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93" name="Google Shape;393;p33"/>
            <p:cNvSpPr/>
            <p:nvPr/>
          </p:nvSpPr>
          <p:spPr>
            <a:xfrm>
              <a:off x="4339154" y="3336108"/>
              <a:ext cx="353096" cy="348207"/>
            </a:xfrm>
            <a:custGeom>
              <a:rect b="b" l="l" r="r" t="t"/>
              <a:pathLst>
                <a:path extrusionOk="0" h="10968" w="11122">
                  <a:moveTo>
                    <a:pt x="7391" y="366"/>
                  </a:moveTo>
                  <a:cubicBezTo>
                    <a:pt x="7697" y="366"/>
                    <a:pt x="7998" y="483"/>
                    <a:pt x="8231" y="716"/>
                  </a:cubicBezTo>
                  <a:lnTo>
                    <a:pt x="10678" y="3158"/>
                  </a:lnTo>
                  <a:lnTo>
                    <a:pt x="3314" y="10522"/>
                  </a:lnTo>
                  <a:lnTo>
                    <a:pt x="871" y="8076"/>
                  </a:lnTo>
                  <a:cubicBezTo>
                    <a:pt x="645" y="7851"/>
                    <a:pt x="521" y="7552"/>
                    <a:pt x="521" y="7236"/>
                  </a:cubicBezTo>
                  <a:cubicBezTo>
                    <a:pt x="521" y="6919"/>
                    <a:pt x="645" y="6617"/>
                    <a:pt x="871" y="6394"/>
                  </a:cubicBezTo>
                  <a:lnTo>
                    <a:pt x="6550" y="716"/>
                  </a:lnTo>
                  <a:cubicBezTo>
                    <a:pt x="6779" y="483"/>
                    <a:pt x="7085" y="366"/>
                    <a:pt x="7391" y="366"/>
                  </a:cubicBezTo>
                  <a:close/>
                  <a:moveTo>
                    <a:pt x="7390" y="1"/>
                  </a:moveTo>
                  <a:cubicBezTo>
                    <a:pt x="6991" y="1"/>
                    <a:pt x="6592" y="152"/>
                    <a:pt x="6288" y="454"/>
                  </a:cubicBezTo>
                  <a:lnTo>
                    <a:pt x="609" y="6132"/>
                  </a:lnTo>
                  <a:cubicBezTo>
                    <a:pt x="1" y="6740"/>
                    <a:pt x="1" y="7731"/>
                    <a:pt x="609" y="8335"/>
                  </a:cubicBezTo>
                  <a:lnTo>
                    <a:pt x="3186" y="10912"/>
                  </a:lnTo>
                  <a:cubicBezTo>
                    <a:pt x="3219" y="10945"/>
                    <a:pt x="3266" y="10967"/>
                    <a:pt x="3314" y="10967"/>
                  </a:cubicBezTo>
                  <a:cubicBezTo>
                    <a:pt x="3364" y="10967"/>
                    <a:pt x="3411" y="10945"/>
                    <a:pt x="3445" y="10912"/>
                  </a:cubicBezTo>
                  <a:lnTo>
                    <a:pt x="11067" y="3289"/>
                  </a:lnTo>
                  <a:cubicBezTo>
                    <a:pt x="11100" y="3257"/>
                    <a:pt x="11121" y="3210"/>
                    <a:pt x="11121" y="3158"/>
                  </a:cubicBezTo>
                  <a:cubicBezTo>
                    <a:pt x="11121" y="3111"/>
                    <a:pt x="11100" y="3064"/>
                    <a:pt x="11067" y="3031"/>
                  </a:cubicBezTo>
                  <a:lnTo>
                    <a:pt x="8490" y="454"/>
                  </a:lnTo>
                  <a:cubicBezTo>
                    <a:pt x="8188" y="152"/>
                    <a:pt x="7789" y="1"/>
                    <a:pt x="739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94" name="Google Shape;394;p33"/>
            <p:cNvSpPr/>
            <p:nvPr/>
          </p:nvSpPr>
          <p:spPr>
            <a:xfrm>
              <a:off x="4446432" y="3439004"/>
              <a:ext cx="125403" cy="124291"/>
            </a:xfrm>
            <a:custGeom>
              <a:rect b="b" l="l" r="r" t="t"/>
              <a:pathLst>
                <a:path extrusionOk="0" h="3915" w="3950">
                  <a:moveTo>
                    <a:pt x="200" y="0"/>
                  </a:moveTo>
                  <a:cubicBezTo>
                    <a:pt x="153" y="0"/>
                    <a:pt x="105" y="17"/>
                    <a:pt x="69" y="52"/>
                  </a:cubicBezTo>
                  <a:cubicBezTo>
                    <a:pt x="0" y="125"/>
                    <a:pt x="0" y="242"/>
                    <a:pt x="69" y="314"/>
                  </a:cubicBezTo>
                  <a:lnTo>
                    <a:pt x="3619" y="3860"/>
                  </a:lnTo>
                  <a:cubicBezTo>
                    <a:pt x="3651" y="3896"/>
                    <a:pt x="3698" y="3914"/>
                    <a:pt x="3745" y="3914"/>
                  </a:cubicBezTo>
                  <a:cubicBezTo>
                    <a:pt x="3794" y="3914"/>
                    <a:pt x="3841" y="3896"/>
                    <a:pt x="3877" y="3860"/>
                  </a:cubicBezTo>
                  <a:cubicBezTo>
                    <a:pt x="3950" y="3787"/>
                    <a:pt x="3950" y="3671"/>
                    <a:pt x="3877" y="3602"/>
                  </a:cubicBezTo>
                  <a:lnTo>
                    <a:pt x="331" y="52"/>
                  </a:lnTo>
                  <a:cubicBezTo>
                    <a:pt x="295" y="17"/>
                    <a:pt x="248" y="0"/>
                    <a:pt x="200"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95" name="Google Shape;395;p33"/>
            <p:cNvSpPr/>
            <p:nvPr/>
          </p:nvSpPr>
          <p:spPr>
            <a:xfrm>
              <a:off x="4415223" y="3470117"/>
              <a:ext cx="125434" cy="124260"/>
            </a:xfrm>
            <a:custGeom>
              <a:rect b="b" l="l" r="r" t="t"/>
              <a:pathLst>
                <a:path extrusionOk="0" h="3914" w="3951">
                  <a:moveTo>
                    <a:pt x="201" y="0"/>
                  </a:moveTo>
                  <a:cubicBezTo>
                    <a:pt x="154" y="0"/>
                    <a:pt x="107" y="19"/>
                    <a:pt x="73" y="55"/>
                  </a:cubicBezTo>
                  <a:cubicBezTo>
                    <a:pt x="0" y="128"/>
                    <a:pt x="0" y="244"/>
                    <a:pt x="73" y="313"/>
                  </a:cubicBezTo>
                  <a:lnTo>
                    <a:pt x="3619" y="3863"/>
                  </a:lnTo>
                  <a:cubicBezTo>
                    <a:pt x="3655" y="3895"/>
                    <a:pt x="3702" y="3914"/>
                    <a:pt x="3750" y="3914"/>
                  </a:cubicBezTo>
                  <a:cubicBezTo>
                    <a:pt x="3797" y="3914"/>
                    <a:pt x="3844" y="3895"/>
                    <a:pt x="3877" y="3863"/>
                  </a:cubicBezTo>
                  <a:cubicBezTo>
                    <a:pt x="3950" y="3790"/>
                    <a:pt x="3950" y="3673"/>
                    <a:pt x="3877" y="3601"/>
                  </a:cubicBezTo>
                  <a:lnTo>
                    <a:pt x="331" y="55"/>
                  </a:lnTo>
                  <a:cubicBezTo>
                    <a:pt x="295" y="19"/>
                    <a:pt x="248" y="0"/>
                    <a:pt x="201"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96" name="Google Shape;396;p33"/>
            <p:cNvSpPr/>
            <p:nvPr/>
          </p:nvSpPr>
          <p:spPr>
            <a:xfrm>
              <a:off x="4384110" y="3501294"/>
              <a:ext cx="125434" cy="124291"/>
            </a:xfrm>
            <a:custGeom>
              <a:rect b="b" l="l" r="r" t="t"/>
              <a:pathLst>
                <a:path extrusionOk="0" h="3915" w="3951">
                  <a:moveTo>
                    <a:pt x="201" y="0"/>
                  </a:moveTo>
                  <a:cubicBezTo>
                    <a:pt x="154" y="0"/>
                    <a:pt x="107" y="18"/>
                    <a:pt x="70" y="52"/>
                  </a:cubicBezTo>
                  <a:cubicBezTo>
                    <a:pt x="1" y="126"/>
                    <a:pt x="1" y="242"/>
                    <a:pt x="70" y="314"/>
                  </a:cubicBezTo>
                  <a:lnTo>
                    <a:pt x="3620" y="3860"/>
                  </a:lnTo>
                  <a:cubicBezTo>
                    <a:pt x="3652" y="3896"/>
                    <a:pt x="3699" y="3915"/>
                    <a:pt x="3747" y="3915"/>
                  </a:cubicBezTo>
                  <a:cubicBezTo>
                    <a:pt x="3794" y="3915"/>
                    <a:pt x="3841" y="3896"/>
                    <a:pt x="3878" y="3860"/>
                  </a:cubicBezTo>
                  <a:cubicBezTo>
                    <a:pt x="3951" y="3787"/>
                    <a:pt x="3951" y="3671"/>
                    <a:pt x="3878" y="3602"/>
                  </a:cubicBezTo>
                  <a:lnTo>
                    <a:pt x="332" y="52"/>
                  </a:lnTo>
                  <a:cubicBezTo>
                    <a:pt x="296" y="18"/>
                    <a:pt x="249" y="0"/>
                    <a:pt x="201"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97" name="Google Shape;397;p33"/>
            <p:cNvSpPr/>
            <p:nvPr/>
          </p:nvSpPr>
          <p:spPr>
            <a:xfrm>
              <a:off x="4352933" y="3532407"/>
              <a:ext cx="125403" cy="124260"/>
            </a:xfrm>
            <a:custGeom>
              <a:rect b="b" l="l" r="r" t="t"/>
              <a:pathLst>
                <a:path extrusionOk="0" h="3914" w="3950">
                  <a:moveTo>
                    <a:pt x="201" y="1"/>
                  </a:moveTo>
                  <a:cubicBezTo>
                    <a:pt x="154" y="1"/>
                    <a:pt x="108" y="19"/>
                    <a:pt x="73" y="55"/>
                  </a:cubicBezTo>
                  <a:cubicBezTo>
                    <a:pt x="0" y="128"/>
                    <a:pt x="0" y="245"/>
                    <a:pt x="73" y="314"/>
                  </a:cubicBezTo>
                  <a:lnTo>
                    <a:pt x="3619" y="3863"/>
                  </a:lnTo>
                  <a:cubicBezTo>
                    <a:pt x="3655" y="3896"/>
                    <a:pt x="3703" y="3914"/>
                    <a:pt x="3750" y="3914"/>
                  </a:cubicBezTo>
                  <a:cubicBezTo>
                    <a:pt x="3797" y="3914"/>
                    <a:pt x="3844" y="3896"/>
                    <a:pt x="3877" y="3863"/>
                  </a:cubicBezTo>
                  <a:cubicBezTo>
                    <a:pt x="3950" y="3790"/>
                    <a:pt x="3950" y="3674"/>
                    <a:pt x="3877" y="3601"/>
                  </a:cubicBezTo>
                  <a:lnTo>
                    <a:pt x="331" y="55"/>
                  </a:lnTo>
                  <a:cubicBezTo>
                    <a:pt x="295" y="19"/>
                    <a:pt x="248" y="1"/>
                    <a:pt x="201"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98" name="Google Shape;398;p33"/>
            <p:cNvSpPr/>
            <p:nvPr/>
          </p:nvSpPr>
          <p:spPr>
            <a:xfrm>
              <a:off x="4539803" y="3345537"/>
              <a:ext cx="125403" cy="124260"/>
            </a:xfrm>
            <a:custGeom>
              <a:rect b="b" l="l" r="r" t="t"/>
              <a:pathLst>
                <a:path extrusionOk="0" h="3914" w="3950">
                  <a:moveTo>
                    <a:pt x="201" y="0"/>
                  </a:moveTo>
                  <a:cubicBezTo>
                    <a:pt x="154" y="0"/>
                    <a:pt x="108" y="19"/>
                    <a:pt x="73" y="55"/>
                  </a:cubicBezTo>
                  <a:cubicBezTo>
                    <a:pt x="1" y="128"/>
                    <a:pt x="1" y="244"/>
                    <a:pt x="73" y="314"/>
                  </a:cubicBezTo>
                  <a:lnTo>
                    <a:pt x="3619" y="3863"/>
                  </a:lnTo>
                  <a:cubicBezTo>
                    <a:pt x="3655" y="3896"/>
                    <a:pt x="3702" y="3913"/>
                    <a:pt x="3750" y="3913"/>
                  </a:cubicBezTo>
                  <a:cubicBezTo>
                    <a:pt x="3797" y="3913"/>
                    <a:pt x="3845" y="3896"/>
                    <a:pt x="3877" y="3863"/>
                  </a:cubicBezTo>
                  <a:cubicBezTo>
                    <a:pt x="3950" y="3790"/>
                    <a:pt x="3950" y="3673"/>
                    <a:pt x="3877" y="3601"/>
                  </a:cubicBezTo>
                  <a:lnTo>
                    <a:pt x="332" y="55"/>
                  </a:lnTo>
                  <a:cubicBezTo>
                    <a:pt x="295" y="19"/>
                    <a:pt x="248" y="0"/>
                    <a:pt x="201"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399" name="Google Shape;399;p33"/>
            <p:cNvSpPr/>
            <p:nvPr/>
          </p:nvSpPr>
          <p:spPr>
            <a:xfrm>
              <a:off x="4508722" y="3376714"/>
              <a:ext cx="125434" cy="124291"/>
            </a:xfrm>
            <a:custGeom>
              <a:rect b="b" l="l" r="r" t="t"/>
              <a:pathLst>
                <a:path extrusionOk="0" h="3915" w="3951">
                  <a:moveTo>
                    <a:pt x="200" y="0"/>
                  </a:moveTo>
                  <a:cubicBezTo>
                    <a:pt x="153" y="0"/>
                    <a:pt x="106" y="18"/>
                    <a:pt x="69" y="53"/>
                  </a:cubicBezTo>
                  <a:cubicBezTo>
                    <a:pt x="0" y="125"/>
                    <a:pt x="0" y="241"/>
                    <a:pt x="69" y="315"/>
                  </a:cubicBezTo>
                  <a:lnTo>
                    <a:pt x="3618" y="3860"/>
                  </a:lnTo>
                  <a:cubicBezTo>
                    <a:pt x="3651" y="3897"/>
                    <a:pt x="3699" y="3914"/>
                    <a:pt x="3746" y="3914"/>
                  </a:cubicBezTo>
                  <a:cubicBezTo>
                    <a:pt x="3793" y="3914"/>
                    <a:pt x="3841" y="3897"/>
                    <a:pt x="3877" y="3860"/>
                  </a:cubicBezTo>
                  <a:cubicBezTo>
                    <a:pt x="3950" y="3787"/>
                    <a:pt x="3950" y="3670"/>
                    <a:pt x="3877" y="3601"/>
                  </a:cubicBezTo>
                  <a:lnTo>
                    <a:pt x="331" y="53"/>
                  </a:lnTo>
                  <a:cubicBezTo>
                    <a:pt x="295" y="18"/>
                    <a:pt x="248" y="0"/>
                    <a:pt x="200"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400" name="Google Shape;400;p33"/>
            <p:cNvSpPr/>
            <p:nvPr/>
          </p:nvSpPr>
          <p:spPr>
            <a:xfrm>
              <a:off x="4477513" y="3407827"/>
              <a:ext cx="125434" cy="124260"/>
            </a:xfrm>
            <a:custGeom>
              <a:rect b="b" l="l" r="r" t="t"/>
              <a:pathLst>
                <a:path extrusionOk="0" h="3914" w="3951">
                  <a:moveTo>
                    <a:pt x="202" y="0"/>
                  </a:moveTo>
                  <a:cubicBezTo>
                    <a:pt x="156" y="0"/>
                    <a:pt x="109" y="19"/>
                    <a:pt x="73" y="55"/>
                  </a:cubicBezTo>
                  <a:cubicBezTo>
                    <a:pt x="0" y="128"/>
                    <a:pt x="0" y="244"/>
                    <a:pt x="73" y="313"/>
                  </a:cubicBezTo>
                  <a:lnTo>
                    <a:pt x="3618" y="3863"/>
                  </a:lnTo>
                  <a:cubicBezTo>
                    <a:pt x="3655" y="3895"/>
                    <a:pt x="3702" y="3914"/>
                    <a:pt x="3749" y="3914"/>
                  </a:cubicBezTo>
                  <a:cubicBezTo>
                    <a:pt x="3797" y="3914"/>
                    <a:pt x="3845" y="3895"/>
                    <a:pt x="3877" y="3863"/>
                  </a:cubicBezTo>
                  <a:cubicBezTo>
                    <a:pt x="3950" y="3790"/>
                    <a:pt x="3950" y="3673"/>
                    <a:pt x="3877" y="3601"/>
                  </a:cubicBezTo>
                  <a:lnTo>
                    <a:pt x="332" y="55"/>
                  </a:lnTo>
                  <a:cubicBezTo>
                    <a:pt x="295" y="19"/>
                    <a:pt x="249" y="0"/>
                    <a:pt x="202"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401" name="Google Shape;401;p33"/>
            <p:cNvSpPr/>
            <p:nvPr/>
          </p:nvSpPr>
          <p:spPr>
            <a:xfrm>
              <a:off x="4814522" y="3680799"/>
              <a:ext cx="493610" cy="493515"/>
            </a:xfrm>
            <a:custGeom>
              <a:rect b="b" l="l" r="r" t="t"/>
              <a:pathLst>
                <a:path extrusionOk="0" h="15545" w="15548">
                  <a:moveTo>
                    <a:pt x="8340" y="1"/>
                  </a:moveTo>
                  <a:lnTo>
                    <a:pt x="0" y="8341"/>
                  </a:lnTo>
                  <a:lnTo>
                    <a:pt x="7208" y="15544"/>
                  </a:lnTo>
                  <a:lnTo>
                    <a:pt x="15548" y="7209"/>
                  </a:lnTo>
                  <a:lnTo>
                    <a:pt x="8340" y="1"/>
                  </a:ln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402" name="Google Shape;402;p33"/>
            <p:cNvSpPr/>
            <p:nvPr/>
          </p:nvSpPr>
          <p:spPr>
            <a:xfrm>
              <a:off x="4941420" y="3680799"/>
              <a:ext cx="366715" cy="366747"/>
            </a:xfrm>
            <a:custGeom>
              <a:rect b="b" l="l" r="r" t="t"/>
              <a:pathLst>
                <a:path extrusionOk="0" h="11552" w="11551">
                  <a:moveTo>
                    <a:pt x="4343" y="1"/>
                  </a:moveTo>
                  <a:lnTo>
                    <a:pt x="0" y="4344"/>
                  </a:lnTo>
                  <a:lnTo>
                    <a:pt x="7208" y="11551"/>
                  </a:lnTo>
                  <a:lnTo>
                    <a:pt x="11551" y="7209"/>
                  </a:lnTo>
                  <a:lnTo>
                    <a:pt x="4343" y="1"/>
                  </a:lnTo>
                  <a:close/>
                </a:path>
              </a:pathLst>
            </a:custGeom>
            <a:solidFill>
              <a:srgbClr val="6194D6"/>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403" name="Google Shape;403;p33"/>
            <p:cNvSpPr/>
            <p:nvPr/>
          </p:nvSpPr>
          <p:spPr>
            <a:xfrm>
              <a:off x="4808712" y="3675021"/>
              <a:ext cx="505198" cy="505198"/>
            </a:xfrm>
            <a:custGeom>
              <a:rect b="b" l="l" r="r" t="t"/>
              <a:pathLst>
                <a:path extrusionOk="0" h="15913" w="15913">
                  <a:moveTo>
                    <a:pt x="8523" y="442"/>
                  </a:moveTo>
                  <a:lnTo>
                    <a:pt x="15469" y="7391"/>
                  </a:lnTo>
                  <a:lnTo>
                    <a:pt x="7391" y="15468"/>
                  </a:lnTo>
                  <a:lnTo>
                    <a:pt x="442" y="8523"/>
                  </a:lnTo>
                  <a:lnTo>
                    <a:pt x="8523" y="442"/>
                  </a:lnTo>
                  <a:close/>
                  <a:moveTo>
                    <a:pt x="8523" y="0"/>
                  </a:moveTo>
                  <a:cubicBezTo>
                    <a:pt x="8476" y="0"/>
                    <a:pt x="8428" y="17"/>
                    <a:pt x="8392" y="52"/>
                  </a:cubicBezTo>
                  <a:lnTo>
                    <a:pt x="56" y="8392"/>
                  </a:lnTo>
                  <a:cubicBezTo>
                    <a:pt x="19" y="8424"/>
                    <a:pt x="1" y="8471"/>
                    <a:pt x="1" y="8523"/>
                  </a:cubicBezTo>
                  <a:cubicBezTo>
                    <a:pt x="1" y="8570"/>
                    <a:pt x="19" y="8617"/>
                    <a:pt x="56" y="8649"/>
                  </a:cubicBezTo>
                  <a:lnTo>
                    <a:pt x="7260" y="15857"/>
                  </a:lnTo>
                  <a:cubicBezTo>
                    <a:pt x="7296" y="15894"/>
                    <a:pt x="7344" y="15912"/>
                    <a:pt x="7391" y="15912"/>
                  </a:cubicBezTo>
                  <a:cubicBezTo>
                    <a:pt x="7438" y="15912"/>
                    <a:pt x="7485" y="15894"/>
                    <a:pt x="7522" y="15857"/>
                  </a:cubicBezTo>
                  <a:lnTo>
                    <a:pt x="15857" y="7518"/>
                  </a:lnTo>
                  <a:cubicBezTo>
                    <a:pt x="15894" y="7485"/>
                    <a:pt x="15913" y="7438"/>
                    <a:pt x="15913" y="7391"/>
                  </a:cubicBezTo>
                  <a:cubicBezTo>
                    <a:pt x="15913" y="7339"/>
                    <a:pt x="15894" y="7295"/>
                    <a:pt x="15857" y="7259"/>
                  </a:cubicBezTo>
                  <a:lnTo>
                    <a:pt x="8654" y="52"/>
                  </a:lnTo>
                  <a:cubicBezTo>
                    <a:pt x="8618" y="17"/>
                    <a:pt x="8570" y="0"/>
                    <a:pt x="8523"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400"/>
            </a:p>
          </p:txBody>
        </p:sp>
        <p:sp>
          <p:nvSpPr>
            <p:cNvPr id="404" name="Google Shape;404;p33"/>
            <p:cNvSpPr/>
            <p:nvPr/>
          </p:nvSpPr>
          <p:spPr>
            <a:xfrm>
              <a:off x="4974343" y="3820619"/>
              <a:ext cx="200771" cy="200898"/>
            </a:xfrm>
            <a:custGeom>
              <a:rect b="b" l="l" r="r" t="t"/>
              <a:pathLst>
                <a:path extrusionOk="0" h="6328" w="6324">
                  <a:moveTo>
                    <a:pt x="1428" y="1"/>
                  </a:moveTo>
                  <a:lnTo>
                    <a:pt x="0" y="1429"/>
                  </a:lnTo>
                  <a:lnTo>
                    <a:pt x="1734" y="3164"/>
                  </a:lnTo>
                  <a:lnTo>
                    <a:pt x="0" y="4898"/>
                  </a:lnTo>
                  <a:lnTo>
                    <a:pt x="1428" y="6328"/>
                  </a:lnTo>
                  <a:lnTo>
                    <a:pt x="3164" y="4592"/>
                  </a:lnTo>
                  <a:lnTo>
                    <a:pt x="4896" y="6328"/>
                  </a:lnTo>
                  <a:lnTo>
                    <a:pt x="6324" y="4898"/>
                  </a:lnTo>
                  <a:lnTo>
                    <a:pt x="4590" y="3164"/>
                  </a:lnTo>
                  <a:lnTo>
                    <a:pt x="6324" y="1429"/>
                  </a:lnTo>
                  <a:lnTo>
                    <a:pt x="4896" y="1"/>
                  </a:lnTo>
                  <a:lnTo>
                    <a:pt x="3164" y="1738"/>
                  </a:lnTo>
                  <a:lnTo>
                    <a:pt x="1428" y="1"/>
                  </a:ln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405" name="Google Shape;405;p33"/>
            <p:cNvSpPr/>
            <p:nvPr/>
          </p:nvSpPr>
          <p:spPr>
            <a:xfrm>
              <a:off x="4981518" y="3820619"/>
              <a:ext cx="193596" cy="193660"/>
            </a:xfrm>
            <a:custGeom>
              <a:rect b="b" l="l" r="r" t="t"/>
              <a:pathLst>
                <a:path extrusionOk="0" h="6100" w="6098">
                  <a:moveTo>
                    <a:pt x="1202" y="1"/>
                  </a:moveTo>
                  <a:lnTo>
                    <a:pt x="1" y="1202"/>
                  </a:lnTo>
                  <a:lnTo>
                    <a:pt x="4897" y="6099"/>
                  </a:lnTo>
                  <a:lnTo>
                    <a:pt x="6098" y="4898"/>
                  </a:lnTo>
                  <a:lnTo>
                    <a:pt x="4364" y="3164"/>
                  </a:lnTo>
                  <a:lnTo>
                    <a:pt x="6098" y="1429"/>
                  </a:lnTo>
                  <a:lnTo>
                    <a:pt x="4670" y="1"/>
                  </a:lnTo>
                  <a:lnTo>
                    <a:pt x="2938" y="1738"/>
                  </a:lnTo>
                  <a:lnTo>
                    <a:pt x="1202" y="1"/>
                  </a:lnTo>
                  <a:close/>
                </a:path>
              </a:pathLst>
            </a:custGeom>
            <a:solidFill>
              <a:srgbClr val="D0E0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406" name="Google Shape;406;p33"/>
            <p:cNvSpPr/>
            <p:nvPr/>
          </p:nvSpPr>
          <p:spPr>
            <a:xfrm>
              <a:off x="4967993" y="3814872"/>
              <a:ext cx="213597" cy="212423"/>
            </a:xfrm>
            <a:custGeom>
              <a:rect b="b" l="l" r="r" t="t"/>
              <a:pathLst>
                <a:path extrusionOk="0" h="6691" w="6728">
                  <a:moveTo>
                    <a:pt x="5096" y="441"/>
                  </a:moveTo>
                  <a:lnTo>
                    <a:pt x="6265" y="1610"/>
                  </a:lnTo>
                  <a:lnTo>
                    <a:pt x="4659" y="3214"/>
                  </a:lnTo>
                  <a:cubicBezTo>
                    <a:pt x="4590" y="3288"/>
                    <a:pt x="4590" y="3404"/>
                    <a:pt x="4659" y="3477"/>
                  </a:cubicBezTo>
                  <a:lnTo>
                    <a:pt x="6265" y="5079"/>
                  </a:lnTo>
                  <a:lnTo>
                    <a:pt x="5096" y="6247"/>
                  </a:lnTo>
                  <a:lnTo>
                    <a:pt x="3491" y="4645"/>
                  </a:lnTo>
                  <a:cubicBezTo>
                    <a:pt x="3457" y="4609"/>
                    <a:pt x="3410" y="4590"/>
                    <a:pt x="3363" y="4590"/>
                  </a:cubicBezTo>
                  <a:cubicBezTo>
                    <a:pt x="3316" y="4590"/>
                    <a:pt x="3269" y="4609"/>
                    <a:pt x="3233" y="4645"/>
                  </a:cubicBezTo>
                  <a:lnTo>
                    <a:pt x="1628" y="6247"/>
                  </a:lnTo>
                  <a:lnTo>
                    <a:pt x="459" y="5079"/>
                  </a:lnTo>
                  <a:lnTo>
                    <a:pt x="2065" y="3477"/>
                  </a:lnTo>
                  <a:cubicBezTo>
                    <a:pt x="2137" y="3404"/>
                    <a:pt x="2137" y="3288"/>
                    <a:pt x="2065" y="3214"/>
                  </a:cubicBezTo>
                  <a:lnTo>
                    <a:pt x="459" y="1610"/>
                  </a:lnTo>
                  <a:lnTo>
                    <a:pt x="1628" y="441"/>
                  </a:lnTo>
                  <a:lnTo>
                    <a:pt x="3233" y="2046"/>
                  </a:lnTo>
                  <a:cubicBezTo>
                    <a:pt x="3269" y="2083"/>
                    <a:pt x="3316" y="2101"/>
                    <a:pt x="3363" y="2101"/>
                  </a:cubicBezTo>
                  <a:cubicBezTo>
                    <a:pt x="3410" y="2101"/>
                    <a:pt x="3457" y="2083"/>
                    <a:pt x="3491" y="2046"/>
                  </a:cubicBezTo>
                  <a:lnTo>
                    <a:pt x="5096" y="441"/>
                  </a:lnTo>
                  <a:close/>
                  <a:moveTo>
                    <a:pt x="5096" y="0"/>
                  </a:moveTo>
                  <a:cubicBezTo>
                    <a:pt x="5049" y="0"/>
                    <a:pt x="5002" y="19"/>
                    <a:pt x="4965" y="51"/>
                  </a:cubicBezTo>
                  <a:lnTo>
                    <a:pt x="3364" y="1657"/>
                  </a:lnTo>
                  <a:lnTo>
                    <a:pt x="1759" y="51"/>
                  </a:lnTo>
                  <a:cubicBezTo>
                    <a:pt x="1724" y="18"/>
                    <a:pt x="1676" y="2"/>
                    <a:pt x="1628" y="2"/>
                  </a:cubicBezTo>
                  <a:cubicBezTo>
                    <a:pt x="1580" y="2"/>
                    <a:pt x="1533" y="18"/>
                    <a:pt x="1500" y="51"/>
                  </a:cubicBezTo>
                  <a:lnTo>
                    <a:pt x="69" y="1482"/>
                  </a:lnTo>
                  <a:cubicBezTo>
                    <a:pt x="0" y="1551"/>
                    <a:pt x="0" y="1667"/>
                    <a:pt x="69" y="1741"/>
                  </a:cubicBezTo>
                  <a:lnTo>
                    <a:pt x="1675" y="3345"/>
                  </a:lnTo>
                  <a:lnTo>
                    <a:pt x="69" y="4951"/>
                  </a:lnTo>
                  <a:cubicBezTo>
                    <a:pt x="0" y="5020"/>
                    <a:pt x="0" y="5136"/>
                    <a:pt x="69" y="5210"/>
                  </a:cubicBezTo>
                  <a:lnTo>
                    <a:pt x="1500" y="6637"/>
                  </a:lnTo>
                  <a:cubicBezTo>
                    <a:pt x="1533" y="6673"/>
                    <a:pt x="1580" y="6691"/>
                    <a:pt x="1628" y="6691"/>
                  </a:cubicBezTo>
                  <a:cubicBezTo>
                    <a:pt x="1679" y="6691"/>
                    <a:pt x="1722" y="6673"/>
                    <a:pt x="1759" y="6637"/>
                  </a:cubicBezTo>
                  <a:lnTo>
                    <a:pt x="3364" y="5031"/>
                  </a:lnTo>
                  <a:lnTo>
                    <a:pt x="4965" y="6637"/>
                  </a:lnTo>
                  <a:cubicBezTo>
                    <a:pt x="5002" y="6673"/>
                    <a:pt x="5049" y="6691"/>
                    <a:pt x="5096" y="6691"/>
                  </a:cubicBezTo>
                  <a:cubicBezTo>
                    <a:pt x="5144" y="6691"/>
                    <a:pt x="5191" y="6673"/>
                    <a:pt x="5227" y="6637"/>
                  </a:cubicBezTo>
                  <a:lnTo>
                    <a:pt x="6655" y="5210"/>
                  </a:lnTo>
                  <a:cubicBezTo>
                    <a:pt x="6727" y="5136"/>
                    <a:pt x="6727" y="5020"/>
                    <a:pt x="6655" y="4951"/>
                  </a:cubicBezTo>
                  <a:lnTo>
                    <a:pt x="5049" y="3345"/>
                  </a:lnTo>
                  <a:lnTo>
                    <a:pt x="6655" y="1741"/>
                  </a:lnTo>
                  <a:cubicBezTo>
                    <a:pt x="6727" y="1667"/>
                    <a:pt x="6727" y="1551"/>
                    <a:pt x="6655" y="1482"/>
                  </a:cubicBezTo>
                  <a:lnTo>
                    <a:pt x="5227" y="51"/>
                  </a:lnTo>
                  <a:cubicBezTo>
                    <a:pt x="5191" y="19"/>
                    <a:pt x="5144" y="0"/>
                    <a:pt x="5096"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407" name="Google Shape;407;p33"/>
          <p:cNvGrpSpPr/>
          <p:nvPr/>
        </p:nvGrpSpPr>
        <p:grpSpPr>
          <a:xfrm>
            <a:off x="6975080" y="3754525"/>
            <a:ext cx="458751" cy="192781"/>
            <a:chOff x="5427392" y="3652956"/>
            <a:chExt cx="296236" cy="133625"/>
          </a:xfrm>
        </p:grpSpPr>
        <p:sp>
          <p:nvSpPr>
            <p:cNvPr id="408" name="Google Shape;408;p33"/>
            <p:cNvSpPr/>
            <p:nvPr/>
          </p:nvSpPr>
          <p:spPr>
            <a:xfrm>
              <a:off x="5433170" y="3658734"/>
              <a:ext cx="284648" cy="122069"/>
            </a:xfrm>
            <a:custGeom>
              <a:rect b="b" l="l" r="r" t="t"/>
              <a:pathLst>
                <a:path extrusionOk="0" h="3845" w="8966">
                  <a:moveTo>
                    <a:pt x="4485" y="0"/>
                  </a:moveTo>
                  <a:cubicBezTo>
                    <a:pt x="2010" y="0"/>
                    <a:pt x="0" y="859"/>
                    <a:pt x="0" y="1923"/>
                  </a:cubicBezTo>
                  <a:cubicBezTo>
                    <a:pt x="0" y="2981"/>
                    <a:pt x="2010" y="3845"/>
                    <a:pt x="4485" y="3845"/>
                  </a:cubicBezTo>
                  <a:cubicBezTo>
                    <a:pt x="6961" y="3845"/>
                    <a:pt x="8966" y="2981"/>
                    <a:pt x="8966" y="1923"/>
                  </a:cubicBezTo>
                  <a:cubicBezTo>
                    <a:pt x="8966" y="859"/>
                    <a:pt x="6961" y="0"/>
                    <a:pt x="4485"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409" name="Google Shape;409;p33"/>
            <p:cNvSpPr/>
            <p:nvPr/>
          </p:nvSpPr>
          <p:spPr>
            <a:xfrm>
              <a:off x="5427392" y="3652956"/>
              <a:ext cx="296236" cy="133625"/>
            </a:xfrm>
            <a:custGeom>
              <a:rect b="b" l="l" r="r" t="t"/>
              <a:pathLst>
                <a:path extrusionOk="0" h="4209" w="9331">
                  <a:moveTo>
                    <a:pt x="4667" y="368"/>
                  </a:moveTo>
                  <a:cubicBezTo>
                    <a:pt x="6997" y="368"/>
                    <a:pt x="8966" y="1162"/>
                    <a:pt x="8966" y="2105"/>
                  </a:cubicBezTo>
                  <a:cubicBezTo>
                    <a:pt x="8966" y="3047"/>
                    <a:pt x="6997" y="3840"/>
                    <a:pt x="4667" y="3840"/>
                  </a:cubicBezTo>
                  <a:cubicBezTo>
                    <a:pt x="2338" y="3840"/>
                    <a:pt x="367" y="3047"/>
                    <a:pt x="367" y="2105"/>
                  </a:cubicBezTo>
                  <a:cubicBezTo>
                    <a:pt x="367" y="1162"/>
                    <a:pt x="2338" y="368"/>
                    <a:pt x="4667" y="368"/>
                  </a:cubicBezTo>
                  <a:close/>
                  <a:moveTo>
                    <a:pt x="4667" y="1"/>
                  </a:moveTo>
                  <a:cubicBezTo>
                    <a:pt x="2049" y="1"/>
                    <a:pt x="1" y="925"/>
                    <a:pt x="1" y="2105"/>
                  </a:cubicBezTo>
                  <a:cubicBezTo>
                    <a:pt x="1" y="3284"/>
                    <a:pt x="2049" y="4208"/>
                    <a:pt x="4667" y="4208"/>
                  </a:cubicBezTo>
                  <a:cubicBezTo>
                    <a:pt x="7281" y="4208"/>
                    <a:pt x="9330" y="3284"/>
                    <a:pt x="9330" y="2105"/>
                  </a:cubicBezTo>
                  <a:cubicBezTo>
                    <a:pt x="9330" y="925"/>
                    <a:pt x="7281" y="1"/>
                    <a:pt x="4667"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410" name="Google Shape;410;p33"/>
            <p:cNvSpPr/>
            <p:nvPr/>
          </p:nvSpPr>
          <p:spPr>
            <a:xfrm>
              <a:off x="5569656" y="3679529"/>
              <a:ext cx="11715" cy="83718"/>
            </a:xfrm>
            <a:custGeom>
              <a:rect b="b" l="l" r="r" t="t"/>
              <a:pathLst>
                <a:path extrusionOk="0" h="2637" w="369">
                  <a:moveTo>
                    <a:pt x="186" y="1"/>
                  </a:moveTo>
                  <a:cubicBezTo>
                    <a:pt x="84" y="1"/>
                    <a:pt x="0" y="85"/>
                    <a:pt x="0" y="186"/>
                  </a:cubicBezTo>
                  <a:lnTo>
                    <a:pt x="0" y="2454"/>
                  </a:lnTo>
                  <a:cubicBezTo>
                    <a:pt x="0" y="2556"/>
                    <a:pt x="84" y="2637"/>
                    <a:pt x="186" y="2637"/>
                  </a:cubicBezTo>
                  <a:cubicBezTo>
                    <a:pt x="288" y="2637"/>
                    <a:pt x="368" y="2556"/>
                    <a:pt x="368" y="2454"/>
                  </a:cubicBezTo>
                  <a:lnTo>
                    <a:pt x="368" y="186"/>
                  </a:lnTo>
                  <a:cubicBezTo>
                    <a:pt x="368" y="85"/>
                    <a:pt x="288" y="1"/>
                    <a:pt x="18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sp>
        <p:nvSpPr>
          <p:cNvPr id="411" name="Google Shape;411;p33"/>
          <p:cNvSpPr txBox="1"/>
          <p:nvPr/>
        </p:nvSpPr>
        <p:spPr>
          <a:xfrm>
            <a:off x="1984100" y="260850"/>
            <a:ext cx="4140000" cy="966300"/>
          </a:xfrm>
          <a:prstGeom prst="rect">
            <a:avLst/>
          </a:prstGeom>
          <a:noFill/>
          <a:ln>
            <a:noFill/>
          </a:ln>
        </p:spPr>
        <p:txBody>
          <a:bodyPr anchorCtr="0" anchor="ctr" bIns="91175" lIns="91175" spcFirstLastPara="1" rIns="91175" wrap="square" tIns="91175">
            <a:noAutofit/>
          </a:bodyPr>
          <a:lstStyle/>
          <a:p>
            <a:pPr indent="0" lvl="0" marL="0" rtl="0" algn="ctr">
              <a:spcBef>
                <a:spcPts val="0"/>
              </a:spcBef>
              <a:spcAft>
                <a:spcPts val="0"/>
              </a:spcAft>
              <a:buNone/>
            </a:pPr>
            <a:r>
              <a:rPr b="1" lang="ar" sz="5000">
                <a:solidFill>
                  <a:schemeClr val="accent1"/>
                </a:solidFill>
                <a:latin typeface="Mada"/>
                <a:ea typeface="Mada"/>
                <a:cs typeface="Mada"/>
                <a:sym typeface="Mada"/>
              </a:rPr>
              <a:t>THANKS!!</a:t>
            </a:r>
            <a:endParaRPr b="1" sz="5000">
              <a:solidFill>
                <a:schemeClr val="accent1"/>
              </a:solidFill>
              <a:latin typeface="Mada"/>
              <a:ea typeface="Mada"/>
              <a:cs typeface="Mada"/>
              <a:sym typeface="Mada"/>
            </a:endParaRPr>
          </a:p>
        </p:txBody>
      </p:sp>
      <p:grpSp>
        <p:nvGrpSpPr>
          <p:cNvPr id="412" name="Google Shape;412;p33"/>
          <p:cNvGrpSpPr/>
          <p:nvPr/>
        </p:nvGrpSpPr>
        <p:grpSpPr>
          <a:xfrm>
            <a:off x="795950" y="1088250"/>
            <a:ext cx="6516287" cy="2567868"/>
            <a:chOff x="799041" y="1346799"/>
            <a:chExt cx="6541800" cy="2230408"/>
          </a:xfrm>
        </p:grpSpPr>
        <p:sp>
          <p:nvSpPr>
            <p:cNvPr id="413" name="Google Shape;413;p33"/>
            <p:cNvSpPr txBox="1"/>
            <p:nvPr/>
          </p:nvSpPr>
          <p:spPr>
            <a:xfrm>
              <a:off x="799041" y="1346799"/>
              <a:ext cx="6541800" cy="9012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lang="ar" sz="2400">
                  <a:latin typeface="Pacifico"/>
                  <a:ea typeface="Pacifico"/>
                  <a:cs typeface="Pacifico"/>
                  <a:sym typeface="Pacifico"/>
                </a:rPr>
                <a:t>This lecture was done by:</a:t>
              </a:r>
              <a:endParaRPr sz="2400">
                <a:latin typeface="Pacifico"/>
                <a:ea typeface="Pacifico"/>
                <a:cs typeface="Pacifico"/>
                <a:sym typeface="Pacifico"/>
              </a:endParaRPr>
            </a:p>
          </p:txBody>
        </p:sp>
        <p:sp>
          <p:nvSpPr>
            <p:cNvPr id="414" name="Google Shape;414;p33"/>
            <p:cNvSpPr txBox="1"/>
            <p:nvPr/>
          </p:nvSpPr>
          <p:spPr>
            <a:xfrm>
              <a:off x="1518915" y="2049241"/>
              <a:ext cx="5102100" cy="3702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lang="ar" sz="2400">
                  <a:latin typeface="Pacifico"/>
                  <a:ea typeface="Pacifico"/>
                  <a:cs typeface="Pacifico"/>
                  <a:sym typeface="Pacifico"/>
                </a:rPr>
                <a:t>Quiz and summary maker:</a:t>
              </a:r>
              <a:endParaRPr sz="2400">
                <a:latin typeface="Pacifico"/>
                <a:ea typeface="Pacifico"/>
                <a:cs typeface="Pacifico"/>
                <a:sym typeface="Pacifico"/>
              </a:endParaRPr>
            </a:p>
          </p:txBody>
        </p:sp>
        <p:sp>
          <p:nvSpPr>
            <p:cNvPr id="415" name="Google Shape;415;p33"/>
            <p:cNvSpPr txBox="1"/>
            <p:nvPr/>
          </p:nvSpPr>
          <p:spPr>
            <a:xfrm>
              <a:off x="2273366" y="2462604"/>
              <a:ext cx="3026100" cy="560100"/>
            </a:xfrm>
            <a:prstGeom prst="rect">
              <a:avLst/>
            </a:prstGeom>
            <a:noFill/>
            <a:ln>
              <a:noFill/>
            </a:ln>
          </p:spPr>
          <p:txBody>
            <a:bodyPr anchorCtr="0" anchor="t" bIns="91175" lIns="91175" spcFirstLastPara="1" rIns="91175" wrap="square" tIns="91175">
              <a:noAutofit/>
            </a:bodyPr>
            <a:lstStyle/>
            <a:p>
              <a:pPr indent="-342900" lvl="0" marL="457200" rtl="0" algn="ctr">
                <a:spcBef>
                  <a:spcPts val="0"/>
                </a:spcBef>
                <a:spcAft>
                  <a:spcPts val="0"/>
                </a:spcAft>
                <a:buSzPts val="1800"/>
                <a:buFont typeface="Mada"/>
                <a:buChar char="-"/>
              </a:pPr>
              <a:r>
                <a:rPr lang="ar" sz="1800">
                  <a:latin typeface="Mada"/>
                  <a:ea typeface="Mada"/>
                  <a:cs typeface="Mada"/>
                  <a:sym typeface="Mada"/>
                </a:rPr>
                <a:t>Abdulaziz Alshoumar</a:t>
              </a:r>
              <a:endParaRPr sz="1800">
                <a:latin typeface="Mada"/>
                <a:ea typeface="Mada"/>
                <a:cs typeface="Mada"/>
                <a:sym typeface="Mada"/>
              </a:endParaRPr>
            </a:p>
            <a:p>
              <a:pPr indent="-342900" lvl="0" marL="457200" rtl="0" algn="ctr">
                <a:spcBef>
                  <a:spcPts val="0"/>
                </a:spcBef>
                <a:spcAft>
                  <a:spcPts val="0"/>
                </a:spcAft>
                <a:buSzPts val="1800"/>
                <a:buFont typeface="Mada"/>
                <a:buChar char="-"/>
              </a:pPr>
              <a:r>
                <a:rPr lang="ar" sz="1800">
                  <a:latin typeface="Mada"/>
                  <a:ea typeface="Mada"/>
                  <a:cs typeface="Mada"/>
                  <a:sym typeface="Mada"/>
                </a:rPr>
                <a:t>Jehad AlOrainy</a:t>
              </a:r>
              <a:endParaRPr sz="1800">
                <a:latin typeface="Mada"/>
                <a:ea typeface="Mada"/>
                <a:cs typeface="Mada"/>
                <a:sym typeface="Mada"/>
              </a:endParaRPr>
            </a:p>
          </p:txBody>
        </p:sp>
        <p:sp>
          <p:nvSpPr>
            <p:cNvPr id="416" name="Google Shape;416;p33"/>
            <p:cNvSpPr txBox="1"/>
            <p:nvPr/>
          </p:nvSpPr>
          <p:spPr>
            <a:xfrm>
              <a:off x="1518924" y="3051307"/>
              <a:ext cx="5102100" cy="5259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lang="ar" sz="2400">
                  <a:latin typeface="Pacifico"/>
                  <a:ea typeface="Pacifico"/>
                  <a:cs typeface="Pacifico"/>
                  <a:sym typeface="Pacifico"/>
                </a:rPr>
                <a:t>Note taker:</a:t>
              </a:r>
              <a:endParaRPr sz="2400">
                <a:latin typeface="Pacifico"/>
                <a:ea typeface="Pacifico"/>
                <a:cs typeface="Pacifico"/>
                <a:sym typeface="Pacifico"/>
              </a:endParaRPr>
            </a:p>
          </p:txBody>
        </p:sp>
      </p:grpSp>
      <p:grpSp>
        <p:nvGrpSpPr>
          <p:cNvPr id="417" name="Google Shape;417;p33"/>
          <p:cNvGrpSpPr/>
          <p:nvPr/>
        </p:nvGrpSpPr>
        <p:grpSpPr>
          <a:xfrm>
            <a:off x="-1679310" y="5750031"/>
            <a:ext cx="10343669" cy="4602603"/>
            <a:chOff x="-1557559" y="5606217"/>
            <a:chExt cx="10384167" cy="4605366"/>
          </a:xfrm>
        </p:grpSpPr>
        <p:sp>
          <p:nvSpPr>
            <p:cNvPr id="418" name="Google Shape;418;p33"/>
            <p:cNvSpPr/>
            <p:nvPr/>
          </p:nvSpPr>
          <p:spPr>
            <a:xfrm rot="844026">
              <a:off x="-1318394" y="6118960"/>
              <a:ext cx="4315373" cy="2502029"/>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419" name="Google Shape;419;p33"/>
            <p:cNvSpPr/>
            <p:nvPr/>
          </p:nvSpPr>
          <p:spPr>
            <a:xfrm rot="-9658027">
              <a:off x="4500214" y="6206605"/>
              <a:ext cx="4065076" cy="2283739"/>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420" name="Google Shape;420;p33"/>
            <p:cNvSpPr/>
            <p:nvPr/>
          </p:nvSpPr>
          <p:spPr>
            <a:xfrm rot="-10142682">
              <a:off x="2186869" y="8368856"/>
              <a:ext cx="3760268" cy="1499130"/>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421" name="Google Shape;421;p33"/>
            <p:cNvSpPr txBox="1"/>
            <p:nvPr/>
          </p:nvSpPr>
          <p:spPr>
            <a:xfrm>
              <a:off x="136688" y="6779083"/>
              <a:ext cx="2783400" cy="12270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000">
                  <a:latin typeface="Mada"/>
                  <a:ea typeface="Mada"/>
                  <a:cs typeface="Mada"/>
                  <a:sym typeface="Mada"/>
                </a:rPr>
                <a:t>Females co-leaders:</a:t>
              </a:r>
              <a:endParaRPr b="1"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Raghad AlKhashan </a:t>
              </a:r>
              <a:endParaRPr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Amirah Aldakhilallah</a:t>
              </a:r>
              <a:endParaRPr sz="2000">
                <a:latin typeface="Mada"/>
                <a:ea typeface="Mada"/>
                <a:cs typeface="Mada"/>
                <a:sym typeface="Mada"/>
              </a:endParaRPr>
            </a:p>
          </p:txBody>
        </p:sp>
        <p:sp>
          <p:nvSpPr>
            <p:cNvPr id="422" name="Google Shape;422;p33"/>
            <p:cNvSpPr txBox="1"/>
            <p:nvPr/>
          </p:nvSpPr>
          <p:spPr>
            <a:xfrm>
              <a:off x="4663425" y="6779086"/>
              <a:ext cx="2783400" cy="16272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000">
                  <a:latin typeface="Mada"/>
                  <a:ea typeface="Mada"/>
                  <a:cs typeface="Mada"/>
                  <a:sym typeface="Mada"/>
                </a:rPr>
                <a:t>Males co-leaders:</a:t>
              </a:r>
              <a:endParaRPr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Mashal AbaAlkhail</a:t>
              </a:r>
              <a:endParaRPr sz="2000">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ar" sz="2000">
                  <a:solidFill>
                    <a:schemeClr val="dk1"/>
                  </a:solidFill>
                  <a:latin typeface="Mada"/>
                  <a:ea typeface="Mada"/>
                  <a:cs typeface="Mada"/>
                  <a:sym typeface="Mada"/>
                </a:rPr>
                <a:t>Nawaf Albhijan</a:t>
              </a:r>
              <a:endParaRPr sz="2000">
                <a:latin typeface="Mada"/>
                <a:ea typeface="Mada"/>
                <a:cs typeface="Mada"/>
                <a:sym typeface="Mada"/>
              </a:endParaRPr>
            </a:p>
            <a:p>
              <a:pPr indent="0" lvl="0" marL="0" rtl="0" algn="ctr">
                <a:spcBef>
                  <a:spcPts val="0"/>
                </a:spcBef>
                <a:spcAft>
                  <a:spcPts val="0"/>
                </a:spcAft>
                <a:buNone/>
              </a:pPr>
              <a:r>
                <a:t/>
              </a:r>
              <a:endParaRPr sz="2000">
                <a:latin typeface="Mada"/>
                <a:ea typeface="Mada"/>
                <a:cs typeface="Mada"/>
                <a:sym typeface="Mada"/>
              </a:endParaRPr>
            </a:p>
            <a:p>
              <a:pPr indent="0" lvl="0" marL="0" rtl="0" algn="ctr">
                <a:spcBef>
                  <a:spcPts val="0"/>
                </a:spcBef>
                <a:spcAft>
                  <a:spcPts val="0"/>
                </a:spcAft>
                <a:buNone/>
              </a:pPr>
              <a:r>
                <a:t/>
              </a:r>
              <a:endParaRPr b="1" sz="2000">
                <a:latin typeface="Mada"/>
                <a:ea typeface="Mada"/>
                <a:cs typeface="Mada"/>
                <a:sym typeface="Mada"/>
              </a:endParaRPr>
            </a:p>
          </p:txBody>
        </p:sp>
        <p:grpSp>
          <p:nvGrpSpPr>
            <p:cNvPr id="423" name="Google Shape;423;p33"/>
            <p:cNvGrpSpPr/>
            <p:nvPr/>
          </p:nvGrpSpPr>
          <p:grpSpPr>
            <a:xfrm>
              <a:off x="1656025" y="8761125"/>
              <a:ext cx="4020900" cy="998700"/>
              <a:chOff x="1656025" y="8761125"/>
              <a:chExt cx="4020900" cy="998700"/>
            </a:xfrm>
          </p:grpSpPr>
          <p:sp>
            <p:nvSpPr>
              <p:cNvPr id="424" name="Google Shape;424;p33"/>
              <p:cNvSpPr txBox="1"/>
              <p:nvPr/>
            </p:nvSpPr>
            <p:spPr>
              <a:xfrm>
                <a:off x="1656025" y="8761125"/>
                <a:ext cx="4020900" cy="9987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lang="ar" sz="2000">
                    <a:latin typeface="Pacifico"/>
                    <a:ea typeface="Pacifico"/>
                    <a:cs typeface="Pacifico"/>
                    <a:sym typeface="Pacifico"/>
                  </a:rPr>
                  <a:t>Send us your feedback:</a:t>
                </a:r>
                <a:endParaRPr sz="2000">
                  <a:latin typeface="Pacifico"/>
                  <a:ea typeface="Pacifico"/>
                  <a:cs typeface="Pacifico"/>
                  <a:sym typeface="Pacifico"/>
                </a:endParaRPr>
              </a:p>
              <a:p>
                <a:pPr indent="0" lvl="0" marL="0" rtl="0" algn="ctr">
                  <a:spcBef>
                    <a:spcPts val="0"/>
                  </a:spcBef>
                  <a:spcAft>
                    <a:spcPts val="0"/>
                  </a:spcAft>
                  <a:buNone/>
                </a:pPr>
                <a:r>
                  <a:rPr lang="ar" sz="2000">
                    <a:latin typeface="Pacifico"/>
                    <a:ea typeface="Pacifico"/>
                    <a:cs typeface="Pacifico"/>
                    <a:sym typeface="Pacifico"/>
                  </a:rPr>
                  <a:t>We are all ears!</a:t>
                </a:r>
                <a:endParaRPr sz="2000">
                  <a:latin typeface="Pacifico"/>
                  <a:ea typeface="Pacifico"/>
                  <a:cs typeface="Pacifico"/>
                  <a:sym typeface="Pacifico"/>
                </a:endParaRPr>
              </a:p>
            </p:txBody>
          </p:sp>
          <p:pic>
            <p:nvPicPr>
              <p:cNvPr id="425" name="Google Shape;425;p33">
                <a:hlinkClick r:id="rId3"/>
              </p:cNvPr>
              <p:cNvPicPr preferRelativeResize="0"/>
              <p:nvPr/>
            </p:nvPicPr>
            <p:blipFill>
              <a:blip r:embed="rId4">
                <a:alphaModFix/>
              </a:blip>
              <a:stretch>
                <a:fillRect/>
              </a:stretch>
            </p:blipFill>
            <p:spPr>
              <a:xfrm>
                <a:off x="5035175" y="8789299"/>
                <a:ext cx="347000" cy="477591"/>
              </a:xfrm>
              <a:prstGeom prst="rect">
                <a:avLst/>
              </a:prstGeom>
              <a:noFill/>
              <a:ln>
                <a:noFill/>
              </a:ln>
            </p:spPr>
          </p:pic>
        </p:grpSp>
      </p:grpSp>
      <p:grpSp>
        <p:nvGrpSpPr>
          <p:cNvPr id="426" name="Google Shape;426;p33"/>
          <p:cNvGrpSpPr/>
          <p:nvPr/>
        </p:nvGrpSpPr>
        <p:grpSpPr>
          <a:xfrm>
            <a:off x="258081" y="3971276"/>
            <a:ext cx="1131856" cy="1357967"/>
            <a:chOff x="876055" y="2338940"/>
            <a:chExt cx="862498" cy="998652"/>
          </a:xfrm>
        </p:grpSpPr>
        <p:grpSp>
          <p:nvGrpSpPr>
            <p:cNvPr id="427" name="Google Shape;427;p33"/>
            <p:cNvGrpSpPr/>
            <p:nvPr/>
          </p:nvGrpSpPr>
          <p:grpSpPr>
            <a:xfrm>
              <a:off x="876055" y="2338940"/>
              <a:ext cx="431131" cy="998652"/>
              <a:chOff x="6094678" y="3600952"/>
              <a:chExt cx="431131" cy="998652"/>
            </a:xfrm>
          </p:grpSpPr>
          <p:sp>
            <p:nvSpPr>
              <p:cNvPr id="428" name="Google Shape;428;p33"/>
              <p:cNvSpPr/>
              <p:nvPr/>
            </p:nvSpPr>
            <p:spPr>
              <a:xfrm>
                <a:off x="6100456" y="3716294"/>
                <a:ext cx="419543" cy="877533"/>
              </a:xfrm>
              <a:custGeom>
                <a:rect b="b" l="l" r="r" t="t"/>
                <a:pathLst>
                  <a:path extrusionOk="0" h="27641" w="13215">
                    <a:moveTo>
                      <a:pt x="4481" y="0"/>
                    </a:moveTo>
                    <a:cubicBezTo>
                      <a:pt x="2006" y="0"/>
                      <a:pt x="0" y="5268"/>
                      <a:pt x="0" y="7739"/>
                    </a:cubicBezTo>
                    <a:lnTo>
                      <a:pt x="0" y="23545"/>
                    </a:lnTo>
                    <a:cubicBezTo>
                      <a:pt x="0" y="25805"/>
                      <a:pt x="1835" y="27640"/>
                      <a:pt x="4096" y="27640"/>
                    </a:cubicBezTo>
                    <a:lnTo>
                      <a:pt x="9120" y="27640"/>
                    </a:lnTo>
                    <a:cubicBezTo>
                      <a:pt x="11380" y="27640"/>
                      <a:pt x="13214" y="25805"/>
                      <a:pt x="13214" y="23545"/>
                    </a:cubicBezTo>
                    <a:lnTo>
                      <a:pt x="13214" y="7739"/>
                    </a:lnTo>
                    <a:cubicBezTo>
                      <a:pt x="13214" y="5268"/>
                      <a:pt x="11209" y="0"/>
                      <a:pt x="8737"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3"/>
              <p:cNvSpPr/>
              <p:nvPr/>
            </p:nvSpPr>
            <p:spPr>
              <a:xfrm>
                <a:off x="6111790" y="3719754"/>
                <a:ext cx="408209" cy="874072"/>
              </a:xfrm>
              <a:custGeom>
                <a:rect b="b" l="l" r="r" t="t"/>
                <a:pathLst>
                  <a:path extrusionOk="0" h="27532" w="12858">
                    <a:moveTo>
                      <a:pt x="8992" y="1"/>
                    </a:moveTo>
                    <a:lnTo>
                      <a:pt x="8992" y="22981"/>
                    </a:lnTo>
                    <a:cubicBezTo>
                      <a:pt x="8992" y="24154"/>
                      <a:pt x="8042" y="25100"/>
                      <a:pt x="6873" y="25100"/>
                    </a:cubicBezTo>
                    <a:lnTo>
                      <a:pt x="1" y="25100"/>
                    </a:lnTo>
                    <a:cubicBezTo>
                      <a:pt x="641" y="26531"/>
                      <a:pt x="2071" y="27531"/>
                      <a:pt x="3739" y="27531"/>
                    </a:cubicBezTo>
                    <a:lnTo>
                      <a:pt x="8763" y="27531"/>
                    </a:lnTo>
                    <a:cubicBezTo>
                      <a:pt x="8842" y="27531"/>
                      <a:pt x="8916" y="27517"/>
                      <a:pt x="8992" y="27514"/>
                    </a:cubicBezTo>
                    <a:lnTo>
                      <a:pt x="8992" y="27517"/>
                    </a:lnTo>
                    <a:cubicBezTo>
                      <a:pt x="9054" y="27514"/>
                      <a:pt x="9116" y="27506"/>
                      <a:pt x="9178" y="27499"/>
                    </a:cubicBezTo>
                    <a:cubicBezTo>
                      <a:pt x="9312" y="27484"/>
                      <a:pt x="9443" y="27466"/>
                      <a:pt x="9571" y="27440"/>
                    </a:cubicBezTo>
                    <a:cubicBezTo>
                      <a:pt x="9662" y="27422"/>
                      <a:pt x="9749" y="27404"/>
                      <a:pt x="9836" y="27378"/>
                    </a:cubicBezTo>
                    <a:cubicBezTo>
                      <a:pt x="9920" y="27356"/>
                      <a:pt x="10000" y="27331"/>
                      <a:pt x="10080" y="27306"/>
                    </a:cubicBezTo>
                    <a:cubicBezTo>
                      <a:pt x="10179" y="27273"/>
                      <a:pt x="10273" y="27233"/>
                      <a:pt x="10368" y="27193"/>
                    </a:cubicBezTo>
                    <a:cubicBezTo>
                      <a:pt x="10455" y="27156"/>
                      <a:pt x="10546" y="27116"/>
                      <a:pt x="10630" y="27069"/>
                    </a:cubicBezTo>
                    <a:cubicBezTo>
                      <a:pt x="10732" y="27018"/>
                      <a:pt x="10834" y="26963"/>
                      <a:pt x="10928" y="26902"/>
                    </a:cubicBezTo>
                    <a:cubicBezTo>
                      <a:pt x="10983" y="26869"/>
                      <a:pt x="11034" y="26837"/>
                      <a:pt x="11088" y="26800"/>
                    </a:cubicBezTo>
                    <a:cubicBezTo>
                      <a:pt x="11219" y="26709"/>
                      <a:pt x="11343" y="26614"/>
                      <a:pt x="11463" y="26509"/>
                    </a:cubicBezTo>
                    <a:cubicBezTo>
                      <a:pt x="11481" y="26494"/>
                      <a:pt x="11500" y="26472"/>
                      <a:pt x="11518" y="26457"/>
                    </a:cubicBezTo>
                    <a:cubicBezTo>
                      <a:pt x="11631" y="26352"/>
                      <a:pt x="11737" y="26242"/>
                      <a:pt x="11839" y="26126"/>
                    </a:cubicBezTo>
                    <a:cubicBezTo>
                      <a:pt x="11864" y="26101"/>
                      <a:pt x="11886" y="26076"/>
                      <a:pt x="11908" y="26050"/>
                    </a:cubicBezTo>
                    <a:cubicBezTo>
                      <a:pt x="12024" y="25911"/>
                      <a:pt x="12130" y="25770"/>
                      <a:pt x="12224" y="25617"/>
                    </a:cubicBezTo>
                    <a:lnTo>
                      <a:pt x="12228" y="25613"/>
                    </a:lnTo>
                    <a:cubicBezTo>
                      <a:pt x="12326" y="25456"/>
                      <a:pt x="12410" y="25296"/>
                      <a:pt x="12486" y="25129"/>
                    </a:cubicBezTo>
                    <a:cubicBezTo>
                      <a:pt x="12490" y="25118"/>
                      <a:pt x="12497" y="25111"/>
                      <a:pt x="12501" y="25100"/>
                    </a:cubicBezTo>
                    <a:lnTo>
                      <a:pt x="12497" y="25100"/>
                    </a:lnTo>
                    <a:cubicBezTo>
                      <a:pt x="12726" y="24594"/>
                      <a:pt x="12857" y="24029"/>
                      <a:pt x="12857" y="23436"/>
                    </a:cubicBezTo>
                    <a:lnTo>
                      <a:pt x="12857" y="7630"/>
                    </a:lnTo>
                    <a:cubicBezTo>
                      <a:pt x="12857" y="5366"/>
                      <a:pt x="11176" y="758"/>
                      <a:pt x="8992"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3"/>
              <p:cNvSpPr/>
              <p:nvPr/>
            </p:nvSpPr>
            <p:spPr>
              <a:xfrm>
                <a:off x="6094678" y="3710389"/>
                <a:ext cx="431131" cy="889216"/>
              </a:xfrm>
              <a:custGeom>
                <a:rect b="b" l="l" r="r" t="t"/>
                <a:pathLst>
                  <a:path extrusionOk="0" h="28009" w="13580">
                    <a:moveTo>
                      <a:pt x="8919" y="368"/>
                    </a:moveTo>
                    <a:cubicBezTo>
                      <a:pt x="11224" y="368"/>
                      <a:pt x="13211" y="5439"/>
                      <a:pt x="13211" y="7925"/>
                    </a:cubicBezTo>
                    <a:lnTo>
                      <a:pt x="13211" y="23731"/>
                    </a:lnTo>
                    <a:cubicBezTo>
                      <a:pt x="13211" y="25887"/>
                      <a:pt x="11460" y="27641"/>
                      <a:pt x="9302" y="27641"/>
                    </a:cubicBezTo>
                    <a:lnTo>
                      <a:pt x="4278" y="27641"/>
                    </a:lnTo>
                    <a:cubicBezTo>
                      <a:pt x="2123" y="27641"/>
                      <a:pt x="369" y="25887"/>
                      <a:pt x="369" y="23731"/>
                    </a:cubicBezTo>
                    <a:lnTo>
                      <a:pt x="369" y="7925"/>
                    </a:lnTo>
                    <a:cubicBezTo>
                      <a:pt x="369" y="5439"/>
                      <a:pt x="2356" y="368"/>
                      <a:pt x="4663" y="368"/>
                    </a:cubicBezTo>
                    <a:close/>
                    <a:moveTo>
                      <a:pt x="4663" y="0"/>
                    </a:moveTo>
                    <a:cubicBezTo>
                      <a:pt x="1970" y="0"/>
                      <a:pt x="1" y="5563"/>
                      <a:pt x="1" y="7925"/>
                    </a:cubicBezTo>
                    <a:lnTo>
                      <a:pt x="1" y="23731"/>
                    </a:lnTo>
                    <a:cubicBezTo>
                      <a:pt x="1" y="26090"/>
                      <a:pt x="1919" y="28009"/>
                      <a:pt x="4278" y="28009"/>
                    </a:cubicBezTo>
                    <a:lnTo>
                      <a:pt x="9302" y="28009"/>
                    </a:lnTo>
                    <a:cubicBezTo>
                      <a:pt x="11660" y="28009"/>
                      <a:pt x="13579" y="26090"/>
                      <a:pt x="13579" y="23731"/>
                    </a:cubicBezTo>
                    <a:lnTo>
                      <a:pt x="13579" y="7925"/>
                    </a:lnTo>
                    <a:cubicBezTo>
                      <a:pt x="13579" y="5563"/>
                      <a:pt x="11609" y="0"/>
                      <a:pt x="8919"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3"/>
              <p:cNvSpPr/>
              <p:nvPr/>
            </p:nvSpPr>
            <p:spPr>
              <a:xfrm>
                <a:off x="6141253" y="3606730"/>
                <a:ext cx="337952" cy="157309"/>
              </a:xfrm>
              <a:custGeom>
                <a:rect b="b" l="l" r="r" t="t"/>
                <a:pathLst>
                  <a:path extrusionOk="0" h="4955" w="10645">
                    <a:moveTo>
                      <a:pt x="1795" y="0"/>
                    </a:moveTo>
                    <a:cubicBezTo>
                      <a:pt x="805" y="0"/>
                      <a:pt x="1" y="805"/>
                      <a:pt x="1" y="1795"/>
                    </a:cubicBezTo>
                    <a:lnTo>
                      <a:pt x="1" y="3171"/>
                    </a:lnTo>
                    <a:cubicBezTo>
                      <a:pt x="1" y="4157"/>
                      <a:pt x="798" y="4955"/>
                      <a:pt x="1785" y="4955"/>
                    </a:cubicBezTo>
                    <a:lnTo>
                      <a:pt x="8865" y="4955"/>
                    </a:lnTo>
                    <a:cubicBezTo>
                      <a:pt x="9848" y="4955"/>
                      <a:pt x="10644" y="4157"/>
                      <a:pt x="10644" y="3171"/>
                    </a:cubicBezTo>
                    <a:lnTo>
                      <a:pt x="10644" y="1795"/>
                    </a:lnTo>
                    <a:cubicBezTo>
                      <a:pt x="10644" y="805"/>
                      <a:pt x="9844" y="0"/>
                      <a:pt x="8850" y="0"/>
                    </a:cubicBez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3"/>
              <p:cNvSpPr/>
              <p:nvPr/>
            </p:nvSpPr>
            <p:spPr>
              <a:xfrm>
                <a:off x="6397239" y="3606730"/>
                <a:ext cx="81972" cy="157309"/>
              </a:xfrm>
              <a:custGeom>
                <a:rect b="b" l="l" r="r" t="t"/>
                <a:pathLst>
                  <a:path extrusionOk="0" h="4955" w="2582">
                    <a:moveTo>
                      <a:pt x="1" y="0"/>
                    </a:moveTo>
                    <a:lnTo>
                      <a:pt x="1" y="4955"/>
                    </a:lnTo>
                    <a:lnTo>
                      <a:pt x="1632" y="4955"/>
                    </a:lnTo>
                    <a:cubicBezTo>
                      <a:pt x="2156" y="4955"/>
                      <a:pt x="2581" y="4529"/>
                      <a:pt x="2581" y="4004"/>
                    </a:cubicBezTo>
                    <a:lnTo>
                      <a:pt x="2581" y="1358"/>
                    </a:lnTo>
                    <a:cubicBezTo>
                      <a:pt x="2581" y="608"/>
                      <a:pt x="1978" y="0"/>
                      <a:pt x="1227" y="0"/>
                    </a:cubicBezTo>
                    <a:close/>
                  </a:path>
                </a:pathLst>
              </a:custGeom>
              <a:solidFill>
                <a:srgbClr val="D8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3"/>
              <p:cNvSpPr/>
              <p:nvPr/>
            </p:nvSpPr>
            <p:spPr>
              <a:xfrm>
                <a:off x="6304439" y="3600952"/>
                <a:ext cx="11715" cy="168992"/>
              </a:xfrm>
              <a:custGeom>
                <a:rect b="b" l="l" r="r" t="t"/>
                <a:pathLst>
                  <a:path extrusionOk="0" h="5323" w="369">
                    <a:moveTo>
                      <a:pt x="183" y="1"/>
                    </a:moveTo>
                    <a:cubicBezTo>
                      <a:pt x="81" y="1"/>
                      <a:pt x="0" y="80"/>
                      <a:pt x="0" y="182"/>
                    </a:cubicBezTo>
                    <a:lnTo>
                      <a:pt x="0" y="5137"/>
                    </a:lnTo>
                    <a:cubicBezTo>
                      <a:pt x="0" y="5238"/>
                      <a:pt x="81" y="5322"/>
                      <a:pt x="183" y="5322"/>
                    </a:cubicBezTo>
                    <a:cubicBezTo>
                      <a:pt x="284" y="5322"/>
                      <a:pt x="368" y="5238"/>
                      <a:pt x="368" y="5137"/>
                    </a:cubicBezTo>
                    <a:lnTo>
                      <a:pt x="368" y="182"/>
                    </a:lnTo>
                    <a:cubicBezTo>
                      <a:pt x="368" y="80"/>
                      <a:pt x="284"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3"/>
              <p:cNvSpPr/>
              <p:nvPr/>
            </p:nvSpPr>
            <p:spPr>
              <a:xfrm>
                <a:off x="6260880" y="3600952"/>
                <a:ext cx="11683" cy="168992"/>
              </a:xfrm>
              <a:custGeom>
                <a:rect b="b" l="l" r="r" t="t"/>
                <a:pathLst>
                  <a:path extrusionOk="0" h="5323" w="368">
                    <a:moveTo>
                      <a:pt x="186" y="1"/>
                    </a:moveTo>
                    <a:cubicBezTo>
                      <a:pt x="84" y="1"/>
                      <a:pt x="1" y="80"/>
                      <a:pt x="1" y="182"/>
                    </a:cubicBezTo>
                    <a:lnTo>
                      <a:pt x="1" y="5137"/>
                    </a:lnTo>
                    <a:cubicBezTo>
                      <a:pt x="1" y="5238"/>
                      <a:pt x="84" y="5322"/>
                      <a:pt x="186" y="5322"/>
                    </a:cubicBezTo>
                    <a:cubicBezTo>
                      <a:pt x="285" y="5322"/>
                      <a:pt x="368" y="5238"/>
                      <a:pt x="368" y="5137"/>
                    </a:cubicBezTo>
                    <a:lnTo>
                      <a:pt x="368" y="182"/>
                    </a:lnTo>
                    <a:cubicBezTo>
                      <a:pt x="368" y="80"/>
                      <a:pt x="285"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3"/>
              <p:cNvSpPr/>
              <p:nvPr/>
            </p:nvSpPr>
            <p:spPr>
              <a:xfrm>
                <a:off x="6217417" y="3600952"/>
                <a:ext cx="11715" cy="168992"/>
              </a:xfrm>
              <a:custGeom>
                <a:rect b="b" l="l" r="r" t="t"/>
                <a:pathLst>
                  <a:path extrusionOk="0" h="5323" w="369">
                    <a:moveTo>
                      <a:pt x="182" y="1"/>
                    </a:moveTo>
                    <a:cubicBezTo>
                      <a:pt x="81" y="1"/>
                      <a:pt x="1" y="80"/>
                      <a:pt x="1" y="182"/>
                    </a:cubicBezTo>
                    <a:lnTo>
                      <a:pt x="1" y="5137"/>
                    </a:lnTo>
                    <a:cubicBezTo>
                      <a:pt x="1" y="5238"/>
                      <a:pt x="81" y="5322"/>
                      <a:pt x="182" y="5322"/>
                    </a:cubicBezTo>
                    <a:cubicBezTo>
                      <a:pt x="285" y="5322"/>
                      <a:pt x="368" y="5238"/>
                      <a:pt x="368" y="5137"/>
                    </a:cubicBezTo>
                    <a:lnTo>
                      <a:pt x="368" y="182"/>
                    </a:lnTo>
                    <a:cubicBezTo>
                      <a:pt x="368" y="80"/>
                      <a:pt x="285"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3"/>
              <p:cNvSpPr/>
              <p:nvPr/>
            </p:nvSpPr>
            <p:spPr>
              <a:xfrm>
                <a:off x="6173858" y="3600952"/>
                <a:ext cx="11683" cy="168992"/>
              </a:xfrm>
              <a:custGeom>
                <a:rect b="b" l="l" r="r" t="t"/>
                <a:pathLst>
                  <a:path extrusionOk="0" h="5323" w="368">
                    <a:moveTo>
                      <a:pt x="186" y="1"/>
                    </a:moveTo>
                    <a:cubicBezTo>
                      <a:pt x="84" y="1"/>
                      <a:pt x="0" y="80"/>
                      <a:pt x="0" y="182"/>
                    </a:cubicBezTo>
                    <a:lnTo>
                      <a:pt x="0" y="5137"/>
                    </a:lnTo>
                    <a:cubicBezTo>
                      <a:pt x="0" y="5238"/>
                      <a:pt x="84" y="5322"/>
                      <a:pt x="186" y="5322"/>
                    </a:cubicBezTo>
                    <a:cubicBezTo>
                      <a:pt x="288" y="5322"/>
                      <a:pt x="368" y="5238"/>
                      <a:pt x="368" y="5137"/>
                    </a:cubicBezTo>
                    <a:lnTo>
                      <a:pt x="368" y="182"/>
                    </a:lnTo>
                    <a:cubicBezTo>
                      <a:pt x="368" y="80"/>
                      <a:pt x="288"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3"/>
              <p:cNvSpPr/>
              <p:nvPr/>
            </p:nvSpPr>
            <p:spPr>
              <a:xfrm>
                <a:off x="6434925" y="3600952"/>
                <a:ext cx="11683" cy="168992"/>
              </a:xfrm>
              <a:custGeom>
                <a:rect b="b" l="l" r="r" t="t"/>
                <a:pathLst>
                  <a:path extrusionOk="0" h="5323" w="368">
                    <a:moveTo>
                      <a:pt x="183" y="1"/>
                    </a:moveTo>
                    <a:cubicBezTo>
                      <a:pt x="84" y="1"/>
                      <a:pt x="1" y="80"/>
                      <a:pt x="1" y="182"/>
                    </a:cubicBezTo>
                    <a:lnTo>
                      <a:pt x="1" y="5137"/>
                    </a:lnTo>
                    <a:cubicBezTo>
                      <a:pt x="1" y="5238"/>
                      <a:pt x="84" y="5322"/>
                      <a:pt x="183" y="5322"/>
                    </a:cubicBezTo>
                    <a:cubicBezTo>
                      <a:pt x="285" y="5322"/>
                      <a:pt x="368" y="5238"/>
                      <a:pt x="368" y="5137"/>
                    </a:cubicBezTo>
                    <a:lnTo>
                      <a:pt x="368" y="182"/>
                    </a:lnTo>
                    <a:cubicBezTo>
                      <a:pt x="368"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3"/>
              <p:cNvSpPr/>
              <p:nvPr/>
            </p:nvSpPr>
            <p:spPr>
              <a:xfrm>
                <a:off x="6391461" y="3600952"/>
                <a:ext cx="11620" cy="168992"/>
              </a:xfrm>
              <a:custGeom>
                <a:rect b="b" l="l" r="r" t="t"/>
                <a:pathLst>
                  <a:path extrusionOk="0" h="5323" w="366">
                    <a:moveTo>
                      <a:pt x="183" y="1"/>
                    </a:moveTo>
                    <a:cubicBezTo>
                      <a:pt x="81" y="1"/>
                      <a:pt x="1" y="80"/>
                      <a:pt x="1" y="182"/>
                    </a:cubicBezTo>
                    <a:lnTo>
                      <a:pt x="1" y="5137"/>
                    </a:lnTo>
                    <a:cubicBezTo>
                      <a:pt x="1" y="5238"/>
                      <a:pt x="81" y="5322"/>
                      <a:pt x="183" y="5322"/>
                    </a:cubicBezTo>
                    <a:cubicBezTo>
                      <a:pt x="285" y="5322"/>
                      <a:pt x="365" y="5238"/>
                      <a:pt x="365" y="5137"/>
                    </a:cubicBezTo>
                    <a:lnTo>
                      <a:pt x="365" y="182"/>
                    </a:lnTo>
                    <a:cubicBezTo>
                      <a:pt x="365"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3"/>
              <p:cNvSpPr/>
              <p:nvPr/>
            </p:nvSpPr>
            <p:spPr>
              <a:xfrm>
                <a:off x="6347903" y="3600952"/>
                <a:ext cx="11715" cy="168992"/>
              </a:xfrm>
              <a:custGeom>
                <a:rect b="b" l="l" r="r" t="t"/>
                <a:pathLst>
                  <a:path extrusionOk="0" h="5323" w="369">
                    <a:moveTo>
                      <a:pt x="186" y="1"/>
                    </a:moveTo>
                    <a:cubicBezTo>
                      <a:pt x="84" y="1"/>
                      <a:pt x="0" y="80"/>
                      <a:pt x="0" y="182"/>
                    </a:cubicBezTo>
                    <a:lnTo>
                      <a:pt x="0" y="5137"/>
                    </a:lnTo>
                    <a:cubicBezTo>
                      <a:pt x="0" y="5238"/>
                      <a:pt x="84" y="5322"/>
                      <a:pt x="186" y="5322"/>
                    </a:cubicBezTo>
                    <a:cubicBezTo>
                      <a:pt x="284" y="5322"/>
                      <a:pt x="368" y="5238"/>
                      <a:pt x="368" y="5137"/>
                    </a:cubicBezTo>
                    <a:lnTo>
                      <a:pt x="368" y="182"/>
                    </a:lnTo>
                    <a:cubicBezTo>
                      <a:pt x="368" y="80"/>
                      <a:pt x="284"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3"/>
              <p:cNvSpPr/>
              <p:nvPr/>
            </p:nvSpPr>
            <p:spPr>
              <a:xfrm>
                <a:off x="6135379" y="3600952"/>
                <a:ext cx="349730" cy="168992"/>
              </a:xfrm>
              <a:custGeom>
                <a:rect b="b" l="l" r="r" t="t"/>
                <a:pathLst>
                  <a:path extrusionOk="0" h="5323" w="11016">
                    <a:moveTo>
                      <a:pt x="9475" y="368"/>
                    </a:moveTo>
                    <a:cubicBezTo>
                      <a:pt x="10120" y="368"/>
                      <a:pt x="10648" y="892"/>
                      <a:pt x="10648" y="1540"/>
                    </a:cubicBezTo>
                    <a:lnTo>
                      <a:pt x="10648" y="4186"/>
                    </a:lnTo>
                    <a:cubicBezTo>
                      <a:pt x="10648" y="4609"/>
                      <a:pt x="10302" y="4954"/>
                      <a:pt x="9880" y="4954"/>
                    </a:cubicBezTo>
                    <a:lnTo>
                      <a:pt x="1136" y="4954"/>
                    </a:lnTo>
                    <a:cubicBezTo>
                      <a:pt x="713" y="4954"/>
                      <a:pt x="367" y="4609"/>
                      <a:pt x="367" y="4186"/>
                    </a:cubicBezTo>
                    <a:lnTo>
                      <a:pt x="367" y="1540"/>
                    </a:lnTo>
                    <a:cubicBezTo>
                      <a:pt x="367" y="892"/>
                      <a:pt x="896" y="368"/>
                      <a:pt x="1543" y="368"/>
                    </a:cubicBezTo>
                    <a:close/>
                    <a:moveTo>
                      <a:pt x="1543" y="1"/>
                    </a:moveTo>
                    <a:cubicBezTo>
                      <a:pt x="691" y="1"/>
                      <a:pt x="0" y="692"/>
                      <a:pt x="0" y="1540"/>
                    </a:cubicBezTo>
                    <a:lnTo>
                      <a:pt x="0" y="4186"/>
                    </a:lnTo>
                    <a:cubicBezTo>
                      <a:pt x="0" y="4813"/>
                      <a:pt x="510" y="5322"/>
                      <a:pt x="1136" y="5322"/>
                    </a:cubicBezTo>
                    <a:lnTo>
                      <a:pt x="9880" y="5322"/>
                    </a:lnTo>
                    <a:cubicBezTo>
                      <a:pt x="10506" y="5322"/>
                      <a:pt x="11015" y="4813"/>
                      <a:pt x="11015" y="4186"/>
                    </a:cubicBezTo>
                    <a:lnTo>
                      <a:pt x="11015" y="1540"/>
                    </a:lnTo>
                    <a:cubicBezTo>
                      <a:pt x="11015" y="692"/>
                      <a:pt x="10323" y="1"/>
                      <a:pt x="947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3"/>
              <p:cNvSpPr/>
              <p:nvPr/>
            </p:nvSpPr>
            <p:spPr>
              <a:xfrm>
                <a:off x="6100456" y="3979329"/>
                <a:ext cx="149912" cy="470847"/>
              </a:xfrm>
              <a:custGeom>
                <a:rect b="b" l="l" r="r" t="t"/>
                <a:pathLst>
                  <a:path extrusionOk="0" h="14831" w="4722">
                    <a:moveTo>
                      <a:pt x="0" y="0"/>
                    </a:moveTo>
                    <a:lnTo>
                      <a:pt x="0" y="14830"/>
                    </a:lnTo>
                    <a:lnTo>
                      <a:pt x="4722" y="14830"/>
                    </a:lnTo>
                    <a:lnTo>
                      <a:pt x="4722" y="0"/>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3"/>
              <p:cNvSpPr/>
              <p:nvPr/>
            </p:nvSpPr>
            <p:spPr>
              <a:xfrm>
                <a:off x="6094678" y="3973424"/>
                <a:ext cx="161595" cy="482657"/>
              </a:xfrm>
              <a:custGeom>
                <a:rect b="b" l="l" r="r" t="t"/>
                <a:pathLst>
                  <a:path extrusionOk="0" h="15203" w="5090">
                    <a:moveTo>
                      <a:pt x="4722" y="369"/>
                    </a:moveTo>
                    <a:lnTo>
                      <a:pt x="4722" y="14835"/>
                    </a:lnTo>
                    <a:lnTo>
                      <a:pt x="369" y="14835"/>
                    </a:lnTo>
                    <a:lnTo>
                      <a:pt x="369" y="369"/>
                    </a:lnTo>
                    <a:close/>
                    <a:moveTo>
                      <a:pt x="182" y="1"/>
                    </a:moveTo>
                    <a:cubicBezTo>
                      <a:pt x="85" y="1"/>
                      <a:pt x="1" y="85"/>
                      <a:pt x="1" y="186"/>
                    </a:cubicBezTo>
                    <a:lnTo>
                      <a:pt x="1" y="15016"/>
                    </a:lnTo>
                    <a:cubicBezTo>
                      <a:pt x="1" y="15119"/>
                      <a:pt x="85" y="15202"/>
                      <a:pt x="182" y="15202"/>
                    </a:cubicBezTo>
                    <a:lnTo>
                      <a:pt x="4904" y="15202"/>
                    </a:lnTo>
                    <a:cubicBezTo>
                      <a:pt x="5006" y="15202"/>
                      <a:pt x="5090" y="15119"/>
                      <a:pt x="5090" y="15016"/>
                    </a:cubicBezTo>
                    <a:lnTo>
                      <a:pt x="5090" y="186"/>
                    </a:lnTo>
                    <a:cubicBezTo>
                      <a:pt x="5090" y="85"/>
                      <a:pt x="5006" y="1"/>
                      <a:pt x="490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3"/>
              <p:cNvSpPr/>
              <p:nvPr/>
            </p:nvSpPr>
            <p:spPr>
              <a:xfrm>
                <a:off x="6100456" y="3979329"/>
                <a:ext cx="149912" cy="121625"/>
              </a:xfrm>
              <a:custGeom>
                <a:rect b="b" l="l" r="r" t="t"/>
                <a:pathLst>
                  <a:path extrusionOk="0" h="3831" w="4722">
                    <a:moveTo>
                      <a:pt x="0" y="0"/>
                    </a:moveTo>
                    <a:lnTo>
                      <a:pt x="0" y="3830"/>
                    </a:lnTo>
                    <a:lnTo>
                      <a:pt x="4722" y="3830"/>
                    </a:lnTo>
                    <a:lnTo>
                      <a:pt x="4722" y="0"/>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3"/>
              <p:cNvSpPr/>
              <p:nvPr/>
            </p:nvSpPr>
            <p:spPr>
              <a:xfrm>
                <a:off x="6094678" y="3973424"/>
                <a:ext cx="161595" cy="133403"/>
              </a:xfrm>
              <a:custGeom>
                <a:rect b="b" l="l" r="r" t="t"/>
                <a:pathLst>
                  <a:path extrusionOk="0" h="4202" w="5090">
                    <a:moveTo>
                      <a:pt x="4722" y="369"/>
                    </a:moveTo>
                    <a:lnTo>
                      <a:pt x="4722" y="3834"/>
                    </a:lnTo>
                    <a:lnTo>
                      <a:pt x="369" y="3834"/>
                    </a:lnTo>
                    <a:lnTo>
                      <a:pt x="369" y="369"/>
                    </a:lnTo>
                    <a:close/>
                    <a:moveTo>
                      <a:pt x="182" y="1"/>
                    </a:moveTo>
                    <a:cubicBezTo>
                      <a:pt x="85" y="1"/>
                      <a:pt x="1" y="85"/>
                      <a:pt x="1" y="186"/>
                    </a:cubicBezTo>
                    <a:lnTo>
                      <a:pt x="1" y="4016"/>
                    </a:lnTo>
                    <a:cubicBezTo>
                      <a:pt x="1" y="4118"/>
                      <a:pt x="85" y="4201"/>
                      <a:pt x="182" y="4201"/>
                    </a:cubicBezTo>
                    <a:lnTo>
                      <a:pt x="4904" y="4201"/>
                    </a:lnTo>
                    <a:cubicBezTo>
                      <a:pt x="5006" y="4201"/>
                      <a:pt x="5090" y="4118"/>
                      <a:pt x="5090" y="4016"/>
                    </a:cubicBezTo>
                    <a:lnTo>
                      <a:pt x="5090" y="186"/>
                    </a:lnTo>
                    <a:cubicBezTo>
                      <a:pt x="5090" y="85"/>
                      <a:pt x="5006" y="1"/>
                      <a:pt x="490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5" name="Google Shape;445;p33"/>
            <p:cNvGrpSpPr/>
            <p:nvPr/>
          </p:nvGrpSpPr>
          <p:grpSpPr>
            <a:xfrm>
              <a:off x="1396606" y="2521080"/>
              <a:ext cx="341947" cy="634395"/>
              <a:chOff x="5257252" y="2296731"/>
              <a:chExt cx="543549" cy="1048934"/>
            </a:xfrm>
          </p:grpSpPr>
          <p:sp>
            <p:nvSpPr>
              <p:cNvPr id="446" name="Google Shape;446;p33"/>
              <p:cNvSpPr/>
              <p:nvPr/>
            </p:nvSpPr>
            <p:spPr>
              <a:xfrm>
                <a:off x="5291675" y="2427700"/>
                <a:ext cx="477900" cy="912000"/>
              </a:xfrm>
              <a:prstGeom prst="roundRect">
                <a:avLst>
                  <a:gd fmla="val 16667" name="adj"/>
                </a:avLst>
              </a:prstGeom>
              <a:solidFill>
                <a:srgbClr val="F3F3F3"/>
              </a:solidFill>
              <a:ln cap="flat" cmpd="sng" w="9525">
                <a:solidFill>
                  <a:srgbClr val="8AAC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3"/>
              <p:cNvSpPr/>
              <p:nvPr/>
            </p:nvSpPr>
            <p:spPr>
              <a:xfrm>
                <a:off x="5364720" y="2583799"/>
                <a:ext cx="192930" cy="65559"/>
              </a:xfrm>
              <a:custGeom>
                <a:rect b="b" l="l" r="r" t="t"/>
                <a:pathLst>
                  <a:path extrusionOk="0" h="2065" w="6077">
                    <a:moveTo>
                      <a:pt x="1035" y="1"/>
                    </a:moveTo>
                    <a:cubicBezTo>
                      <a:pt x="463" y="1"/>
                      <a:pt x="1" y="463"/>
                      <a:pt x="1" y="1031"/>
                    </a:cubicBezTo>
                    <a:cubicBezTo>
                      <a:pt x="1" y="1602"/>
                      <a:pt x="463" y="2064"/>
                      <a:pt x="1035" y="2064"/>
                    </a:cubicBezTo>
                    <a:lnTo>
                      <a:pt x="5046" y="2064"/>
                    </a:lnTo>
                    <a:cubicBezTo>
                      <a:pt x="5614" y="2064"/>
                      <a:pt x="6076" y="1602"/>
                      <a:pt x="6076" y="1031"/>
                    </a:cubicBezTo>
                    <a:cubicBezTo>
                      <a:pt x="6076" y="463"/>
                      <a:pt x="5614" y="1"/>
                      <a:pt x="5046"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3"/>
              <p:cNvSpPr/>
              <p:nvPr/>
            </p:nvSpPr>
            <p:spPr>
              <a:xfrm>
                <a:off x="5358974" y="2577894"/>
                <a:ext cx="204581" cy="77273"/>
              </a:xfrm>
              <a:custGeom>
                <a:rect b="b" l="l" r="r" t="t"/>
                <a:pathLst>
                  <a:path extrusionOk="0" h="2434" w="6444">
                    <a:moveTo>
                      <a:pt x="5227" y="369"/>
                    </a:moveTo>
                    <a:cubicBezTo>
                      <a:pt x="5694" y="369"/>
                      <a:pt x="6076" y="751"/>
                      <a:pt x="6076" y="1217"/>
                    </a:cubicBezTo>
                    <a:cubicBezTo>
                      <a:pt x="6076" y="1686"/>
                      <a:pt x="5694" y="2065"/>
                      <a:pt x="5227" y="2065"/>
                    </a:cubicBezTo>
                    <a:lnTo>
                      <a:pt x="1216" y="2065"/>
                    </a:lnTo>
                    <a:cubicBezTo>
                      <a:pt x="746" y="2065"/>
                      <a:pt x="365" y="1686"/>
                      <a:pt x="365" y="1217"/>
                    </a:cubicBezTo>
                    <a:cubicBezTo>
                      <a:pt x="365" y="751"/>
                      <a:pt x="746" y="369"/>
                      <a:pt x="1216" y="369"/>
                    </a:cubicBezTo>
                    <a:close/>
                    <a:moveTo>
                      <a:pt x="1216" y="1"/>
                    </a:moveTo>
                    <a:cubicBezTo>
                      <a:pt x="543" y="1"/>
                      <a:pt x="0" y="547"/>
                      <a:pt x="0" y="1217"/>
                    </a:cubicBezTo>
                    <a:cubicBezTo>
                      <a:pt x="0" y="1887"/>
                      <a:pt x="543" y="2433"/>
                      <a:pt x="1216" y="2433"/>
                    </a:cubicBezTo>
                    <a:lnTo>
                      <a:pt x="5227" y="2433"/>
                    </a:lnTo>
                    <a:cubicBezTo>
                      <a:pt x="5897" y="2433"/>
                      <a:pt x="6443" y="1887"/>
                      <a:pt x="6443" y="1217"/>
                    </a:cubicBezTo>
                    <a:cubicBezTo>
                      <a:pt x="6443" y="547"/>
                      <a:pt x="5897" y="1"/>
                      <a:pt x="522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3"/>
              <p:cNvSpPr/>
              <p:nvPr/>
            </p:nvSpPr>
            <p:spPr>
              <a:xfrm>
                <a:off x="5364720" y="2583799"/>
                <a:ext cx="97814" cy="65559"/>
              </a:xfrm>
              <a:custGeom>
                <a:rect b="b" l="l" r="r" t="t"/>
                <a:pathLst>
                  <a:path extrusionOk="0" h="2065" w="3081">
                    <a:moveTo>
                      <a:pt x="1035" y="1"/>
                    </a:moveTo>
                    <a:cubicBezTo>
                      <a:pt x="463" y="1"/>
                      <a:pt x="1" y="463"/>
                      <a:pt x="1" y="1031"/>
                    </a:cubicBezTo>
                    <a:cubicBezTo>
                      <a:pt x="1" y="1602"/>
                      <a:pt x="463" y="2064"/>
                      <a:pt x="1035" y="2064"/>
                    </a:cubicBezTo>
                    <a:lnTo>
                      <a:pt x="3081" y="2064"/>
                    </a:lnTo>
                    <a:lnTo>
                      <a:pt x="3081" y="1"/>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3"/>
              <p:cNvSpPr/>
              <p:nvPr/>
            </p:nvSpPr>
            <p:spPr>
              <a:xfrm>
                <a:off x="5358974" y="2577894"/>
                <a:ext cx="109370" cy="77273"/>
              </a:xfrm>
              <a:custGeom>
                <a:rect b="b" l="l" r="r" t="t"/>
                <a:pathLst>
                  <a:path extrusionOk="0" h="2434" w="3445">
                    <a:moveTo>
                      <a:pt x="3076" y="369"/>
                    </a:moveTo>
                    <a:lnTo>
                      <a:pt x="3076" y="2065"/>
                    </a:lnTo>
                    <a:lnTo>
                      <a:pt x="1216" y="2065"/>
                    </a:lnTo>
                    <a:cubicBezTo>
                      <a:pt x="746" y="2065"/>
                      <a:pt x="365" y="1686"/>
                      <a:pt x="365" y="1217"/>
                    </a:cubicBezTo>
                    <a:cubicBezTo>
                      <a:pt x="365" y="751"/>
                      <a:pt x="746" y="369"/>
                      <a:pt x="1216" y="369"/>
                    </a:cubicBezTo>
                    <a:close/>
                    <a:moveTo>
                      <a:pt x="1216" y="1"/>
                    </a:moveTo>
                    <a:cubicBezTo>
                      <a:pt x="543" y="1"/>
                      <a:pt x="0" y="547"/>
                      <a:pt x="0" y="1217"/>
                    </a:cubicBezTo>
                    <a:cubicBezTo>
                      <a:pt x="0" y="1887"/>
                      <a:pt x="543" y="2433"/>
                      <a:pt x="1216" y="2433"/>
                    </a:cubicBezTo>
                    <a:lnTo>
                      <a:pt x="3262" y="2433"/>
                    </a:lnTo>
                    <a:cubicBezTo>
                      <a:pt x="3360" y="2433"/>
                      <a:pt x="3444" y="2353"/>
                      <a:pt x="3444" y="2250"/>
                    </a:cubicBezTo>
                    <a:lnTo>
                      <a:pt x="3444" y="187"/>
                    </a:lnTo>
                    <a:cubicBezTo>
                      <a:pt x="3444" y="85"/>
                      <a:pt x="3360" y="1"/>
                      <a:pt x="326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3"/>
              <p:cNvSpPr/>
              <p:nvPr/>
            </p:nvSpPr>
            <p:spPr>
              <a:xfrm>
                <a:off x="5448060" y="2955667"/>
                <a:ext cx="162071" cy="155658"/>
              </a:xfrm>
              <a:custGeom>
                <a:rect b="b" l="l" r="r" t="t"/>
                <a:pathLst>
                  <a:path extrusionOk="0" h="4903" w="5105">
                    <a:moveTo>
                      <a:pt x="1133" y="1"/>
                    </a:moveTo>
                    <a:cubicBezTo>
                      <a:pt x="868" y="1"/>
                      <a:pt x="603" y="102"/>
                      <a:pt x="401" y="304"/>
                    </a:cubicBezTo>
                    <a:cubicBezTo>
                      <a:pt x="0" y="708"/>
                      <a:pt x="0" y="1360"/>
                      <a:pt x="401" y="1764"/>
                    </a:cubicBezTo>
                    <a:lnTo>
                      <a:pt x="3241" y="4600"/>
                    </a:lnTo>
                    <a:cubicBezTo>
                      <a:pt x="3443" y="4802"/>
                      <a:pt x="3706" y="4903"/>
                      <a:pt x="3970" y="4903"/>
                    </a:cubicBezTo>
                    <a:cubicBezTo>
                      <a:pt x="4234" y="4903"/>
                      <a:pt x="4498" y="4802"/>
                      <a:pt x="4701" y="4600"/>
                    </a:cubicBezTo>
                    <a:cubicBezTo>
                      <a:pt x="5104" y="4199"/>
                      <a:pt x="5104" y="3544"/>
                      <a:pt x="4701" y="3140"/>
                    </a:cubicBezTo>
                    <a:lnTo>
                      <a:pt x="1865" y="304"/>
                    </a:lnTo>
                    <a:cubicBezTo>
                      <a:pt x="1662" y="102"/>
                      <a:pt x="1398" y="1"/>
                      <a:pt x="1133"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3"/>
              <p:cNvSpPr/>
              <p:nvPr/>
            </p:nvSpPr>
            <p:spPr>
              <a:xfrm>
                <a:off x="5441710" y="2949857"/>
                <a:ext cx="174770" cy="167341"/>
              </a:xfrm>
              <a:custGeom>
                <a:rect b="b" l="l" r="r" t="t"/>
                <a:pathLst>
                  <a:path extrusionOk="0" h="5271" w="5505">
                    <a:moveTo>
                      <a:pt x="1333" y="367"/>
                    </a:moveTo>
                    <a:cubicBezTo>
                      <a:pt x="1551" y="367"/>
                      <a:pt x="1766" y="450"/>
                      <a:pt x="1934" y="618"/>
                    </a:cubicBezTo>
                    <a:lnTo>
                      <a:pt x="4770" y="3454"/>
                    </a:lnTo>
                    <a:cubicBezTo>
                      <a:pt x="5101" y="3785"/>
                      <a:pt x="5101" y="4324"/>
                      <a:pt x="4770" y="4655"/>
                    </a:cubicBezTo>
                    <a:cubicBezTo>
                      <a:pt x="4604" y="4821"/>
                      <a:pt x="4386" y="4904"/>
                      <a:pt x="4169" y="4904"/>
                    </a:cubicBezTo>
                    <a:cubicBezTo>
                      <a:pt x="3952" y="4904"/>
                      <a:pt x="3736" y="4821"/>
                      <a:pt x="3572" y="4655"/>
                    </a:cubicBezTo>
                    <a:lnTo>
                      <a:pt x="732" y="1816"/>
                    </a:lnTo>
                    <a:cubicBezTo>
                      <a:pt x="401" y="1488"/>
                      <a:pt x="401" y="949"/>
                      <a:pt x="732" y="618"/>
                    </a:cubicBezTo>
                    <a:cubicBezTo>
                      <a:pt x="899" y="450"/>
                      <a:pt x="1114" y="367"/>
                      <a:pt x="1333" y="367"/>
                    </a:cubicBezTo>
                    <a:close/>
                    <a:moveTo>
                      <a:pt x="1333" y="1"/>
                    </a:moveTo>
                    <a:cubicBezTo>
                      <a:pt x="1022" y="1"/>
                      <a:pt x="711" y="119"/>
                      <a:pt x="474" y="356"/>
                    </a:cubicBezTo>
                    <a:cubicBezTo>
                      <a:pt x="0" y="833"/>
                      <a:pt x="0" y="1601"/>
                      <a:pt x="474" y="2078"/>
                    </a:cubicBezTo>
                    <a:lnTo>
                      <a:pt x="3310" y="4914"/>
                    </a:lnTo>
                    <a:cubicBezTo>
                      <a:pt x="3546" y="5150"/>
                      <a:pt x="3859" y="5270"/>
                      <a:pt x="4168" y="5270"/>
                    </a:cubicBezTo>
                    <a:cubicBezTo>
                      <a:pt x="4481" y="5270"/>
                      <a:pt x="4791" y="5150"/>
                      <a:pt x="5032" y="4914"/>
                    </a:cubicBezTo>
                    <a:cubicBezTo>
                      <a:pt x="5504" y="4440"/>
                      <a:pt x="5504" y="3669"/>
                      <a:pt x="5032" y="3195"/>
                    </a:cubicBezTo>
                    <a:lnTo>
                      <a:pt x="2192" y="356"/>
                    </a:lnTo>
                    <a:cubicBezTo>
                      <a:pt x="1956" y="119"/>
                      <a:pt x="1644" y="1"/>
                      <a:pt x="133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3"/>
              <p:cNvSpPr/>
              <p:nvPr/>
            </p:nvSpPr>
            <p:spPr>
              <a:xfrm>
                <a:off x="5505048" y="3009481"/>
                <a:ext cx="105084" cy="101846"/>
              </a:xfrm>
              <a:custGeom>
                <a:rect b="b" l="l" r="r" t="t"/>
                <a:pathLst>
                  <a:path extrusionOk="0" h="3208" w="3310">
                    <a:moveTo>
                      <a:pt x="1460" y="0"/>
                    </a:moveTo>
                    <a:lnTo>
                      <a:pt x="1" y="1459"/>
                    </a:lnTo>
                    <a:lnTo>
                      <a:pt x="1446" y="2905"/>
                    </a:lnTo>
                    <a:cubicBezTo>
                      <a:pt x="1648" y="3107"/>
                      <a:pt x="1911" y="3208"/>
                      <a:pt x="2175" y="3208"/>
                    </a:cubicBezTo>
                    <a:cubicBezTo>
                      <a:pt x="2439" y="3208"/>
                      <a:pt x="2703" y="3107"/>
                      <a:pt x="2906" y="2905"/>
                    </a:cubicBezTo>
                    <a:cubicBezTo>
                      <a:pt x="3309" y="2504"/>
                      <a:pt x="3309" y="1849"/>
                      <a:pt x="2906" y="1445"/>
                    </a:cubicBezTo>
                    <a:lnTo>
                      <a:pt x="1460" y="0"/>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3"/>
              <p:cNvSpPr/>
              <p:nvPr/>
            </p:nvSpPr>
            <p:spPr>
              <a:xfrm>
                <a:off x="5499143" y="3003671"/>
                <a:ext cx="117339" cy="113529"/>
              </a:xfrm>
              <a:custGeom>
                <a:rect b="b" l="l" r="r" t="t"/>
                <a:pathLst>
                  <a:path extrusionOk="0" h="3576" w="3696">
                    <a:moveTo>
                      <a:pt x="1646" y="441"/>
                    </a:moveTo>
                    <a:lnTo>
                      <a:pt x="2961" y="1759"/>
                    </a:lnTo>
                    <a:cubicBezTo>
                      <a:pt x="3292" y="2090"/>
                      <a:pt x="3292" y="2629"/>
                      <a:pt x="2961" y="2960"/>
                    </a:cubicBezTo>
                    <a:cubicBezTo>
                      <a:pt x="2795" y="3126"/>
                      <a:pt x="2577" y="3209"/>
                      <a:pt x="2360" y="3209"/>
                    </a:cubicBezTo>
                    <a:cubicBezTo>
                      <a:pt x="2143" y="3209"/>
                      <a:pt x="1927" y="3126"/>
                      <a:pt x="1763" y="2960"/>
                    </a:cubicBezTo>
                    <a:lnTo>
                      <a:pt x="444" y="1642"/>
                    </a:lnTo>
                    <a:lnTo>
                      <a:pt x="1646" y="441"/>
                    </a:lnTo>
                    <a:close/>
                    <a:moveTo>
                      <a:pt x="1646" y="0"/>
                    </a:moveTo>
                    <a:cubicBezTo>
                      <a:pt x="1595" y="0"/>
                      <a:pt x="1551" y="19"/>
                      <a:pt x="1515" y="52"/>
                    </a:cubicBezTo>
                    <a:lnTo>
                      <a:pt x="56" y="1511"/>
                    </a:lnTo>
                    <a:cubicBezTo>
                      <a:pt x="19" y="1548"/>
                      <a:pt x="1" y="1595"/>
                      <a:pt x="1" y="1642"/>
                    </a:cubicBezTo>
                    <a:cubicBezTo>
                      <a:pt x="1" y="1690"/>
                      <a:pt x="19" y="1737"/>
                      <a:pt x="56" y="1773"/>
                    </a:cubicBezTo>
                    <a:lnTo>
                      <a:pt x="1501" y="3219"/>
                    </a:lnTo>
                    <a:cubicBezTo>
                      <a:pt x="1737" y="3455"/>
                      <a:pt x="2050" y="3575"/>
                      <a:pt x="2359" y="3575"/>
                    </a:cubicBezTo>
                    <a:cubicBezTo>
                      <a:pt x="2672" y="3575"/>
                      <a:pt x="2982" y="3455"/>
                      <a:pt x="3223" y="3219"/>
                    </a:cubicBezTo>
                    <a:cubicBezTo>
                      <a:pt x="3695" y="2745"/>
                      <a:pt x="3695" y="1974"/>
                      <a:pt x="3223" y="1500"/>
                    </a:cubicBezTo>
                    <a:lnTo>
                      <a:pt x="1773" y="52"/>
                    </a:lnTo>
                    <a:cubicBezTo>
                      <a:pt x="1741" y="19"/>
                      <a:pt x="1694" y="0"/>
                      <a:pt x="1646"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3"/>
              <p:cNvSpPr/>
              <p:nvPr/>
            </p:nvSpPr>
            <p:spPr>
              <a:xfrm>
                <a:off x="5391071" y="3085740"/>
                <a:ext cx="65590" cy="193025"/>
              </a:xfrm>
              <a:custGeom>
                <a:rect b="b" l="l" r="r" t="t"/>
                <a:pathLst>
                  <a:path extrusionOk="0" h="6080" w="2066">
                    <a:moveTo>
                      <a:pt x="1031" y="1"/>
                    </a:moveTo>
                    <a:cubicBezTo>
                      <a:pt x="463" y="1"/>
                      <a:pt x="1" y="463"/>
                      <a:pt x="1" y="1034"/>
                    </a:cubicBezTo>
                    <a:lnTo>
                      <a:pt x="1" y="5046"/>
                    </a:lnTo>
                    <a:cubicBezTo>
                      <a:pt x="1" y="5617"/>
                      <a:pt x="463" y="6079"/>
                      <a:pt x="1031" y="6079"/>
                    </a:cubicBezTo>
                    <a:cubicBezTo>
                      <a:pt x="1603" y="6079"/>
                      <a:pt x="2065" y="5617"/>
                      <a:pt x="2065" y="5046"/>
                    </a:cubicBezTo>
                    <a:lnTo>
                      <a:pt x="2065" y="1034"/>
                    </a:lnTo>
                    <a:cubicBezTo>
                      <a:pt x="2065" y="463"/>
                      <a:pt x="1603" y="1"/>
                      <a:pt x="1031"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3"/>
              <p:cNvSpPr/>
              <p:nvPr/>
            </p:nvSpPr>
            <p:spPr>
              <a:xfrm>
                <a:off x="5385198" y="3079930"/>
                <a:ext cx="77242" cy="204613"/>
              </a:xfrm>
              <a:custGeom>
                <a:rect b="b" l="l" r="r" t="t"/>
                <a:pathLst>
                  <a:path extrusionOk="0" h="6445" w="2433">
                    <a:moveTo>
                      <a:pt x="1216" y="369"/>
                    </a:moveTo>
                    <a:cubicBezTo>
                      <a:pt x="1686" y="369"/>
                      <a:pt x="2064" y="747"/>
                      <a:pt x="2064" y="1217"/>
                    </a:cubicBezTo>
                    <a:lnTo>
                      <a:pt x="2064" y="5229"/>
                    </a:lnTo>
                    <a:cubicBezTo>
                      <a:pt x="2064" y="5698"/>
                      <a:pt x="1686" y="6076"/>
                      <a:pt x="1216" y="6076"/>
                    </a:cubicBezTo>
                    <a:cubicBezTo>
                      <a:pt x="750" y="6076"/>
                      <a:pt x="368" y="5698"/>
                      <a:pt x="368" y="5229"/>
                    </a:cubicBezTo>
                    <a:lnTo>
                      <a:pt x="368" y="1217"/>
                    </a:lnTo>
                    <a:cubicBezTo>
                      <a:pt x="368" y="747"/>
                      <a:pt x="750" y="369"/>
                      <a:pt x="1216" y="369"/>
                    </a:cubicBezTo>
                    <a:close/>
                    <a:moveTo>
                      <a:pt x="1216" y="1"/>
                    </a:moveTo>
                    <a:cubicBezTo>
                      <a:pt x="547" y="1"/>
                      <a:pt x="1" y="547"/>
                      <a:pt x="1" y="1217"/>
                    </a:cubicBezTo>
                    <a:lnTo>
                      <a:pt x="1" y="5229"/>
                    </a:lnTo>
                    <a:cubicBezTo>
                      <a:pt x="1" y="5898"/>
                      <a:pt x="547" y="6444"/>
                      <a:pt x="1216" y="6444"/>
                    </a:cubicBezTo>
                    <a:cubicBezTo>
                      <a:pt x="1886" y="6444"/>
                      <a:pt x="2432" y="5898"/>
                      <a:pt x="2432" y="5229"/>
                    </a:cubicBezTo>
                    <a:lnTo>
                      <a:pt x="2432" y="1217"/>
                    </a:lnTo>
                    <a:cubicBezTo>
                      <a:pt x="2432" y="547"/>
                      <a:pt x="1886"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3"/>
              <p:cNvSpPr/>
              <p:nvPr/>
            </p:nvSpPr>
            <p:spPr>
              <a:xfrm>
                <a:off x="5391071" y="3085740"/>
                <a:ext cx="65590" cy="97814"/>
              </a:xfrm>
              <a:custGeom>
                <a:rect b="b" l="l" r="r" t="t"/>
                <a:pathLst>
                  <a:path extrusionOk="0" h="3081" w="2066">
                    <a:moveTo>
                      <a:pt x="1031" y="1"/>
                    </a:moveTo>
                    <a:cubicBezTo>
                      <a:pt x="463" y="1"/>
                      <a:pt x="1" y="463"/>
                      <a:pt x="1" y="1034"/>
                    </a:cubicBezTo>
                    <a:lnTo>
                      <a:pt x="1" y="3080"/>
                    </a:lnTo>
                    <a:lnTo>
                      <a:pt x="2065" y="3080"/>
                    </a:lnTo>
                    <a:lnTo>
                      <a:pt x="2065" y="1034"/>
                    </a:lnTo>
                    <a:cubicBezTo>
                      <a:pt x="2065" y="463"/>
                      <a:pt x="1603" y="1"/>
                      <a:pt x="1031"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3"/>
              <p:cNvSpPr/>
              <p:nvPr/>
            </p:nvSpPr>
            <p:spPr>
              <a:xfrm>
                <a:off x="5385198" y="3079930"/>
                <a:ext cx="77242" cy="109370"/>
              </a:xfrm>
              <a:custGeom>
                <a:rect b="b" l="l" r="r" t="t"/>
                <a:pathLst>
                  <a:path extrusionOk="0" h="3445" w="2433">
                    <a:moveTo>
                      <a:pt x="1216" y="369"/>
                    </a:moveTo>
                    <a:cubicBezTo>
                      <a:pt x="1686" y="369"/>
                      <a:pt x="2064" y="747"/>
                      <a:pt x="2064" y="1217"/>
                    </a:cubicBezTo>
                    <a:lnTo>
                      <a:pt x="2064" y="3077"/>
                    </a:lnTo>
                    <a:lnTo>
                      <a:pt x="368" y="3077"/>
                    </a:lnTo>
                    <a:lnTo>
                      <a:pt x="368" y="1217"/>
                    </a:lnTo>
                    <a:cubicBezTo>
                      <a:pt x="368" y="747"/>
                      <a:pt x="750" y="369"/>
                      <a:pt x="1216" y="369"/>
                    </a:cubicBezTo>
                    <a:close/>
                    <a:moveTo>
                      <a:pt x="1216" y="1"/>
                    </a:moveTo>
                    <a:cubicBezTo>
                      <a:pt x="547" y="1"/>
                      <a:pt x="1" y="547"/>
                      <a:pt x="1" y="1217"/>
                    </a:cubicBezTo>
                    <a:lnTo>
                      <a:pt x="1" y="3263"/>
                    </a:lnTo>
                    <a:cubicBezTo>
                      <a:pt x="1" y="3365"/>
                      <a:pt x="85" y="3445"/>
                      <a:pt x="186" y="3445"/>
                    </a:cubicBezTo>
                    <a:lnTo>
                      <a:pt x="2250" y="3445"/>
                    </a:lnTo>
                    <a:cubicBezTo>
                      <a:pt x="2352" y="3445"/>
                      <a:pt x="2432" y="3365"/>
                      <a:pt x="2432" y="3263"/>
                    </a:cubicBezTo>
                    <a:lnTo>
                      <a:pt x="2432" y="1217"/>
                    </a:lnTo>
                    <a:cubicBezTo>
                      <a:pt x="2432" y="547"/>
                      <a:pt x="1886"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3"/>
              <p:cNvSpPr/>
              <p:nvPr/>
            </p:nvSpPr>
            <p:spPr>
              <a:xfrm>
                <a:off x="5657472" y="2918363"/>
                <a:ext cx="65559" cy="193057"/>
              </a:xfrm>
              <a:custGeom>
                <a:rect b="b" l="l" r="r" t="t"/>
                <a:pathLst>
                  <a:path extrusionOk="0" h="6081" w="2065">
                    <a:moveTo>
                      <a:pt x="1035" y="1"/>
                    </a:moveTo>
                    <a:cubicBezTo>
                      <a:pt x="463" y="1"/>
                      <a:pt x="0" y="463"/>
                      <a:pt x="0" y="1035"/>
                    </a:cubicBezTo>
                    <a:lnTo>
                      <a:pt x="0" y="5046"/>
                    </a:lnTo>
                    <a:cubicBezTo>
                      <a:pt x="0" y="5618"/>
                      <a:pt x="463" y="6081"/>
                      <a:pt x="1035" y="6081"/>
                    </a:cubicBezTo>
                    <a:cubicBezTo>
                      <a:pt x="1603" y="6081"/>
                      <a:pt x="2065" y="5618"/>
                      <a:pt x="2065" y="5046"/>
                    </a:cubicBezTo>
                    <a:lnTo>
                      <a:pt x="2065" y="1035"/>
                    </a:lnTo>
                    <a:cubicBezTo>
                      <a:pt x="2065" y="463"/>
                      <a:pt x="1603" y="1"/>
                      <a:pt x="1035"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3"/>
              <p:cNvSpPr/>
              <p:nvPr/>
            </p:nvSpPr>
            <p:spPr>
              <a:xfrm>
                <a:off x="5651693" y="2912617"/>
                <a:ext cx="77242" cy="204581"/>
              </a:xfrm>
              <a:custGeom>
                <a:rect b="b" l="l" r="r" t="t"/>
                <a:pathLst>
                  <a:path extrusionOk="0" h="6444" w="2433">
                    <a:moveTo>
                      <a:pt x="1217" y="365"/>
                    </a:moveTo>
                    <a:cubicBezTo>
                      <a:pt x="1686" y="365"/>
                      <a:pt x="2065" y="746"/>
                      <a:pt x="2065" y="1216"/>
                    </a:cubicBezTo>
                    <a:lnTo>
                      <a:pt x="2065" y="5227"/>
                    </a:lnTo>
                    <a:cubicBezTo>
                      <a:pt x="2065" y="5697"/>
                      <a:pt x="1686" y="6076"/>
                      <a:pt x="1217" y="6076"/>
                    </a:cubicBezTo>
                    <a:cubicBezTo>
                      <a:pt x="747" y="6076"/>
                      <a:pt x="369" y="5697"/>
                      <a:pt x="369" y="5227"/>
                    </a:cubicBezTo>
                    <a:lnTo>
                      <a:pt x="369" y="1216"/>
                    </a:lnTo>
                    <a:cubicBezTo>
                      <a:pt x="369" y="746"/>
                      <a:pt x="747" y="365"/>
                      <a:pt x="1217" y="365"/>
                    </a:cubicBezTo>
                    <a:close/>
                    <a:moveTo>
                      <a:pt x="1217" y="0"/>
                    </a:moveTo>
                    <a:cubicBezTo>
                      <a:pt x="547" y="0"/>
                      <a:pt x="1" y="546"/>
                      <a:pt x="1" y="1216"/>
                    </a:cubicBezTo>
                    <a:lnTo>
                      <a:pt x="1" y="5227"/>
                    </a:lnTo>
                    <a:cubicBezTo>
                      <a:pt x="1" y="5897"/>
                      <a:pt x="547" y="6443"/>
                      <a:pt x="1217" y="6443"/>
                    </a:cubicBezTo>
                    <a:cubicBezTo>
                      <a:pt x="1886" y="6443"/>
                      <a:pt x="2432" y="5897"/>
                      <a:pt x="2432" y="5227"/>
                    </a:cubicBezTo>
                    <a:lnTo>
                      <a:pt x="2432" y="1216"/>
                    </a:lnTo>
                    <a:cubicBezTo>
                      <a:pt x="2432" y="546"/>
                      <a:pt x="1886" y="0"/>
                      <a:pt x="1217"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3"/>
              <p:cNvSpPr/>
              <p:nvPr/>
            </p:nvSpPr>
            <p:spPr>
              <a:xfrm>
                <a:off x="5657472" y="3013640"/>
                <a:ext cx="65559" cy="97782"/>
              </a:xfrm>
              <a:custGeom>
                <a:rect b="b" l="l" r="r" t="t"/>
                <a:pathLst>
                  <a:path extrusionOk="0" h="3080" w="2065">
                    <a:moveTo>
                      <a:pt x="0" y="0"/>
                    </a:moveTo>
                    <a:lnTo>
                      <a:pt x="0" y="2045"/>
                    </a:lnTo>
                    <a:cubicBezTo>
                      <a:pt x="0" y="2617"/>
                      <a:pt x="463" y="3080"/>
                      <a:pt x="1035" y="3080"/>
                    </a:cubicBezTo>
                    <a:cubicBezTo>
                      <a:pt x="1603" y="3080"/>
                      <a:pt x="2065" y="2617"/>
                      <a:pt x="2065" y="2045"/>
                    </a:cubicBezTo>
                    <a:lnTo>
                      <a:pt x="2065" y="0"/>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3"/>
              <p:cNvSpPr/>
              <p:nvPr/>
            </p:nvSpPr>
            <p:spPr>
              <a:xfrm>
                <a:off x="5651693" y="3007830"/>
                <a:ext cx="77242" cy="109370"/>
              </a:xfrm>
              <a:custGeom>
                <a:rect b="b" l="l" r="r" t="t"/>
                <a:pathLst>
                  <a:path extrusionOk="0" h="3445" w="2433">
                    <a:moveTo>
                      <a:pt x="2065" y="365"/>
                    </a:moveTo>
                    <a:lnTo>
                      <a:pt x="2065" y="2228"/>
                    </a:lnTo>
                    <a:cubicBezTo>
                      <a:pt x="2065" y="2698"/>
                      <a:pt x="1686" y="3077"/>
                      <a:pt x="1217" y="3077"/>
                    </a:cubicBezTo>
                    <a:cubicBezTo>
                      <a:pt x="747" y="3077"/>
                      <a:pt x="369" y="2698"/>
                      <a:pt x="369" y="2228"/>
                    </a:cubicBezTo>
                    <a:lnTo>
                      <a:pt x="369" y="365"/>
                    </a:lnTo>
                    <a:close/>
                    <a:moveTo>
                      <a:pt x="182" y="0"/>
                    </a:moveTo>
                    <a:cubicBezTo>
                      <a:pt x="81" y="0"/>
                      <a:pt x="1" y="81"/>
                      <a:pt x="1" y="183"/>
                    </a:cubicBezTo>
                    <a:lnTo>
                      <a:pt x="1" y="2228"/>
                    </a:lnTo>
                    <a:cubicBezTo>
                      <a:pt x="1" y="2898"/>
                      <a:pt x="547" y="3444"/>
                      <a:pt x="1217" y="3444"/>
                    </a:cubicBezTo>
                    <a:cubicBezTo>
                      <a:pt x="1886" y="3444"/>
                      <a:pt x="2432" y="2898"/>
                      <a:pt x="2432" y="2228"/>
                    </a:cubicBezTo>
                    <a:lnTo>
                      <a:pt x="2432" y="183"/>
                    </a:lnTo>
                    <a:cubicBezTo>
                      <a:pt x="2432" y="81"/>
                      <a:pt x="2349" y="0"/>
                      <a:pt x="2247"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3"/>
              <p:cNvSpPr/>
              <p:nvPr/>
            </p:nvSpPr>
            <p:spPr>
              <a:xfrm>
                <a:off x="5549654" y="2616468"/>
                <a:ext cx="162071" cy="155690"/>
              </a:xfrm>
              <a:custGeom>
                <a:rect b="b" l="l" r="r" t="t"/>
                <a:pathLst>
                  <a:path extrusionOk="0" h="4904" w="5105">
                    <a:moveTo>
                      <a:pt x="3970" y="1"/>
                    </a:moveTo>
                    <a:cubicBezTo>
                      <a:pt x="3706" y="1"/>
                      <a:pt x="3442" y="102"/>
                      <a:pt x="3240" y="304"/>
                    </a:cubicBezTo>
                    <a:lnTo>
                      <a:pt x="401" y="3144"/>
                    </a:lnTo>
                    <a:cubicBezTo>
                      <a:pt x="1" y="3544"/>
                      <a:pt x="1" y="4199"/>
                      <a:pt x="401" y="4603"/>
                    </a:cubicBezTo>
                    <a:cubicBezTo>
                      <a:pt x="603" y="4804"/>
                      <a:pt x="868" y="4904"/>
                      <a:pt x="1133" y="4904"/>
                    </a:cubicBezTo>
                    <a:cubicBezTo>
                      <a:pt x="1398" y="4904"/>
                      <a:pt x="1662" y="4804"/>
                      <a:pt x="1864" y="4603"/>
                    </a:cubicBezTo>
                    <a:lnTo>
                      <a:pt x="4700" y="1764"/>
                    </a:lnTo>
                    <a:cubicBezTo>
                      <a:pt x="5104" y="1363"/>
                      <a:pt x="5104" y="708"/>
                      <a:pt x="4700" y="304"/>
                    </a:cubicBezTo>
                    <a:cubicBezTo>
                      <a:pt x="4498" y="102"/>
                      <a:pt x="4234" y="1"/>
                      <a:pt x="3970"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3"/>
              <p:cNvSpPr/>
              <p:nvPr/>
            </p:nvSpPr>
            <p:spPr>
              <a:xfrm>
                <a:off x="5546987" y="2610690"/>
                <a:ext cx="171087" cy="167309"/>
              </a:xfrm>
              <a:custGeom>
                <a:rect b="b" l="l" r="r" t="t"/>
                <a:pathLst>
                  <a:path extrusionOk="0" h="5270" w="5389">
                    <a:moveTo>
                      <a:pt x="4052" y="377"/>
                    </a:moveTo>
                    <a:cubicBezTo>
                      <a:pt x="4272" y="377"/>
                      <a:pt x="4493" y="457"/>
                      <a:pt x="4653" y="617"/>
                    </a:cubicBezTo>
                    <a:cubicBezTo>
                      <a:pt x="4984" y="948"/>
                      <a:pt x="4984" y="1487"/>
                      <a:pt x="4653" y="1819"/>
                    </a:cubicBezTo>
                    <a:lnTo>
                      <a:pt x="1817" y="4654"/>
                    </a:lnTo>
                    <a:cubicBezTo>
                      <a:pt x="1651" y="4820"/>
                      <a:pt x="1434" y="4903"/>
                      <a:pt x="1216" y="4903"/>
                    </a:cubicBezTo>
                    <a:cubicBezTo>
                      <a:pt x="999" y="4903"/>
                      <a:pt x="781" y="4820"/>
                      <a:pt x="616" y="4654"/>
                    </a:cubicBezTo>
                    <a:cubicBezTo>
                      <a:pt x="456" y="4494"/>
                      <a:pt x="368" y="4283"/>
                      <a:pt x="368" y="4053"/>
                    </a:cubicBezTo>
                    <a:cubicBezTo>
                      <a:pt x="368" y="3828"/>
                      <a:pt x="456" y="3613"/>
                      <a:pt x="616" y="3453"/>
                    </a:cubicBezTo>
                    <a:lnTo>
                      <a:pt x="3452" y="617"/>
                    </a:lnTo>
                    <a:cubicBezTo>
                      <a:pt x="3612" y="457"/>
                      <a:pt x="3832" y="377"/>
                      <a:pt x="4052" y="377"/>
                    </a:cubicBezTo>
                    <a:close/>
                    <a:moveTo>
                      <a:pt x="4053" y="1"/>
                    </a:moveTo>
                    <a:cubicBezTo>
                      <a:pt x="3741" y="1"/>
                      <a:pt x="3430" y="120"/>
                      <a:pt x="3193" y="359"/>
                    </a:cubicBezTo>
                    <a:lnTo>
                      <a:pt x="357" y="3195"/>
                    </a:lnTo>
                    <a:cubicBezTo>
                      <a:pt x="128" y="3423"/>
                      <a:pt x="1" y="3729"/>
                      <a:pt x="1" y="4053"/>
                    </a:cubicBezTo>
                    <a:cubicBezTo>
                      <a:pt x="1" y="4378"/>
                      <a:pt x="128" y="4683"/>
                      <a:pt x="357" y="4912"/>
                    </a:cubicBezTo>
                    <a:cubicBezTo>
                      <a:pt x="594" y="5149"/>
                      <a:pt x="903" y="5270"/>
                      <a:pt x="1217" y="5270"/>
                    </a:cubicBezTo>
                    <a:cubicBezTo>
                      <a:pt x="1530" y="5270"/>
                      <a:pt x="1839" y="5149"/>
                      <a:pt x="2076" y="4912"/>
                    </a:cubicBezTo>
                    <a:lnTo>
                      <a:pt x="4915" y="2077"/>
                    </a:lnTo>
                    <a:cubicBezTo>
                      <a:pt x="5388" y="1604"/>
                      <a:pt x="5388" y="832"/>
                      <a:pt x="4915" y="359"/>
                    </a:cubicBezTo>
                    <a:cubicBezTo>
                      <a:pt x="4676" y="120"/>
                      <a:pt x="4364" y="1"/>
                      <a:pt x="405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3"/>
              <p:cNvSpPr/>
              <p:nvPr/>
            </p:nvSpPr>
            <p:spPr>
              <a:xfrm>
                <a:off x="5606516" y="2616468"/>
                <a:ext cx="105211" cy="102005"/>
              </a:xfrm>
              <a:custGeom>
                <a:rect b="b" l="l" r="r" t="t"/>
                <a:pathLst>
                  <a:path extrusionOk="0" h="3213" w="3314">
                    <a:moveTo>
                      <a:pt x="2179" y="1"/>
                    </a:moveTo>
                    <a:cubicBezTo>
                      <a:pt x="1915" y="1"/>
                      <a:pt x="1651" y="102"/>
                      <a:pt x="1449" y="304"/>
                    </a:cubicBezTo>
                    <a:lnTo>
                      <a:pt x="1" y="1753"/>
                    </a:lnTo>
                    <a:lnTo>
                      <a:pt x="1464" y="3213"/>
                    </a:lnTo>
                    <a:lnTo>
                      <a:pt x="2909" y="1764"/>
                    </a:lnTo>
                    <a:cubicBezTo>
                      <a:pt x="3313" y="1363"/>
                      <a:pt x="3313" y="708"/>
                      <a:pt x="2909" y="304"/>
                    </a:cubicBezTo>
                    <a:cubicBezTo>
                      <a:pt x="2707" y="102"/>
                      <a:pt x="2443" y="1"/>
                      <a:pt x="2179" y="1"/>
                    </a:cubicBezTo>
                    <a:close/>
                  </a:path>
                </a:pathLst>
              </a:custGeom>
              <a:solidFill>
                <a:srgbClr val="32CC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3"/>
              <p:cNvSpPr/>
              <p:nvPr/>
            </p:nvSpPr>
            <p:spPr>
              <a:xfrm>
                <a:off x="5600166" y="2610690"/>
                <a:ext cx="117910" cy="113561"/>
              </a:xfrm>
              <a:custGeom>
                <a:rect b="b" l="l" r="r" t="t"/>
                <a:pathLst>
                  <a:path extrusionOk="0" h="3577" w="3714">
                    <a:moveTo>
                      <a:pt x="2377" y="369"/>
                    </a:moveTo>
                    <a:cubicBezTo>
                      <a:pt x="2595" y="369"/>
                      <a:pt x="2812" y="452"/>
                      <a:pt x="2978" y="617"/>
                    </a:cubicBezTo>
                    <a:cubicBezTo>
                      <a:pt x="3309" y="948"/>
                      <a:pt x="3309" y="1487"/>
                      <a:pt x="2978" y="1819"/>
                    </a:cubicBezTo>
                    <a:lnTo>
                      <a:pt x="1664" y="3133"/>
                    </a:lnTo>
                    <a:lnTo>
                      <a:pt x="463" y="1935"/>
                    </a:lnTo>
                    <a:lnTo>
                      <a:pt x="1777" y="617"/>
                    </a:lnTo>
                    <a:cubicBezTo>
                      <a:pt x="1942" y="452"/>
                      <a:pt x="2160" y="369"/>
                      <a:pt x="2377" y="369"/>
                    </a:cubicBezTo>
                    <a:close/>
                    <a:moveTo>
                      <a:pt x="2379" y="1"/>
                    </a:moveTo>
                    <a:cubicBezTo>
                      <a:pt x="2068" y="1"/>
                      <a:pt x="1756" y="120"/>
                      <a:pt x="1518" y="359"/>
                    </a:cubicBezTo>
                    <a:lnTo>
                      <a:pt x="73" y="1804"/>
                    </a:lnTo>
                    <a:cubicBezTo>
                      <a:pt x="0" y="1876"/>
                      <a:pt x="0" y="1993"/>
                      <a:pt x="73" y="2062"/>
                    </a:cubicBezTo>
                    <a:lnTo>
                      <a:pt x="1533" y="3522"/>
                    </a:lnTo>
                    <a:cubicBezTo>
                      <a:pt x="1570" y="3558"/>
                      <a:pt x="1617" y="3576"/>
                      <a:pt x="1664" y="3576"/>
                    </a:cubicBezTo>
                    <a:cubicBezTo>
                      <a:pt x="1708" y="3576"/>
                      <a:pt x="1755" y="3558"/>
                      <a:pt x="1791" y="3522"/>
                    </a:cubicBezTo>
                    <a:lnTo>
                      <a:pt x="3240" y="2077"/>
                    </a:lnTo>
                    <a:cubicBezTo>
                      <a:pt x="3713" y="1604"/>
                      <a:pt x="3713" y="832"/>
                      <a:pt x="3240" y="359"/>
                    </a:cubicBezTo>
                    <a:cubicBezTo>
                      <a:pt x="3001" y="120"/>
                      <a:pt x="2690" y="1"/>
                      <a:pt x="2379"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3"/>
              <p:cNvSpPr/>
              <p:nvPr/>
            </p:nvSpPr>
            <p:spPr>
              <a:xfrm>
                <a:off x="5538669" y="3140379"/>
                <a:ext cx="162071" cy="155626"/>
              </a:xfrm>
              <a:custGeom>
                <a:rect b="b" l="l" r="r" t="t"/>
                <a:pathLst>
                  <a:path extrusionOk="0" h="4902" w="5105">
                    <a:moveTo>
                      <a:pt x="3970" y="0"/>
                    </a:moveTo>
                    <a:cubicBezTo>
                      <a:pt x="3706" y="0"/>
                      <a:pt x="3442" y="101"/>
                      <a:pt x="3240" y="303"/>
                    </a:cubicBezTo>
                    <a:lnTo>
                      <a:pt x="401" y="3139"/>
                    </a:lnTo>
                    <a:cubicBezTo>
                      <a:pt x="1" y="3543"/>
                      <a:pt x="1" y="4199"/>
                      <a:pt x="401" y="4599"/>
                    </a:cubicBezTo>
                    <a:cubicBezTo>
                      <a:pt x="603" y="4800"/>
                      <a:pt x="868" y="4901"/>
                      <a:pt x="1133" y="4901"/>
                    </a:cubicBezTo>
                    <a:cubicBezTo>
                      <a:pt x="1398" y="4901"/>
                      <a:pt x="1662" y="4800"/>
                      <a:pt x="1864" y="4599"/>
                    </a:cubicBezTo>
                    <a:lnTo>
                      <a:pt x="4700" y="1763"/>
                    </a:lnTo>
                    <a:cubicBezTo>
                      <a:pt x="5104" y="1359"/>
                      <a:pt x="5104" y="707"/>
                      <a:pt x="4700" y="303"/>
                    </a:cubicBezTo>
                    <a:cubicBezTo>
                      <a:pt x="4498" y="101"/>
                      <a:pt x="4234" y="0"/>
                      <a:pt x="3970"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3"/>
              <p:cNvSpPr/>
              <p:nvPr/>
            </p:nvSpPr>
            <p:spPr>
              <a:xfrm>
                <a:off x="5532224" y="3134569"/>
                <a:ext cx="174865" cy="167309"/>
              </a:xfrm>
              <a:custGeom>
                <a:rect b="b" l="l" r="r" t="t"/>
                <a:pathLst>
                  <a:path extrusionOk="0" h="5270" w="5508">
                    <a:moveTo>
                      <a:pt x="4172" y="366"/>
                    </a:moveTo>
                    <a:cubicBezTo>
                      <a:pt x="4390" y="366"/>
                      <a:pt x="4609" y="450"/>
                      <a:pt x="4772" y="617"/>
                    </a:cubicBezTo>
                    <a:cubicBezTo>
                      <a:pt x="5103" y="945"/>
                      <a:pt x="5103" y="1484"/>
                      <a:pt x="4772" y="1815"/>
                    </a:cubicBezTo>
                    <a:lnTo>
                      <a:pt x="1936" y="4654"/>
                    </a:lnTo>
                    <a:cubicBezTo>
                      <a:pt x="1776" y="4814"/>
                      <a:pt x="1556" y="4895"/>
                      <a:pt x="1336" y="4895"/>
                    </a:cubicBezTo>
                    <a:cubicBezTo>
                      <a:pt x="1115" y="4895"/>
                      <a:pt x="895" y="4814"/>
                      <a:pt x="735" y="4654"/>
                    </a:cubicBezTo>
                    <a:cubicBezTo>
                      <a:pt x="404" y="4323"/>
                      <a:pt x="404" y="3784"/>
                      <a:pt x="735" y="3453"/>
                    </a:cubicBezTo>
                    <a:lnTo>
                      <a:pt x="3571" y="617"/>
                    </a:lnTo>
                    <a:cubicBezTo>
                      <a:pt x="3738" y="450"/>
                      <a:pt x="3957" y="366"/>
                      <a:pt x="4172" y="366"/>
                    </a:cubicBezTo>
                    <a:close/>
                    <a:moveTo>
                      <a:pt x="4172" y="0"/>
                    </a:moveTo>
                    <a:cubicBezTo>
                      <a:pt x="3860" y="0"/>
                      <a:pt x="3549" y="119"/>
                      <a:pt x="3312" y="355"/>
                    </a:cubicBezTo>
                    <a:lnTo>
                      <a:pt x="477" y="3194"/>
                    </a:lnTo>
                    <a:cubicBezTo>
                      <a:pt x="0" y="3668"/>
                      <a:pt x="0" y="4439"/>
                      <a:pt x="477" y="4913"/>
                    </a:cubicBezTo>
                    <a:cubicBezTo>
                      <a:pt x="713" y="5149"/>
                      <a:pt x="1023" y="5269"/>
                      <a:pt x="1336" y="5269"/>
                    </a:cubicBezTo>
                    <a:cubicBezTo>
                      <a:pt x="1645" y="5269"/>
                      <a:pt x="1958" y="5149"/>
                      <a:pt x="2195" y="4913"/>
                    </a:cubicBezTo>
                    <a:lnTo>
                      <a:pt x="5034" y="2077"/>
                    </a:lnTo>
                    <a:cubicBezTo>
                      <a:pt x="5508" y="1600"/>
                      <a:pt x="5508" y="832"/>
                      <a:pt x="5034" y="355"/>
                    </a:cubicBezTo>
                    <a:cubicBezTo>
                      <a:pt x="4795" y="119"/>
                      <a:pt x="4483" y="0"/>
                      <a:pt x="4172"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3"/>
              <p:cNvSpPr/>
              <p:nvPr/>
            </p:nvSpPr>
            <p:spPr>
              <a:xfrm>
                <a:off x="5595531" y="3140379"/>
                <a:ext cx="105211" cy="101846"/>
              </a:xfrm>
              <a:custGeom>
                <a:rect b="b" l="l" r="r" t="t"/>
                <a:pathLst>
                  <a:path extrusionOk="0" h="3208" w="3314">
                    <a:moveTo>
                      <a:pt x="2179" y="0"/>
                    </a:moveTo>
                    <a:cubicBezTo>
                      <a:pt x="1915" y="0"/>
                      <a:pt x="1651" y="101"/>
                      <a:pt x="1449" y="303"/>
                    </a:cubicBezTo>
                    <a:lnTo>
                      <a:pt x="1" y="1748"/>
                    </a:lnTo>
                    <a:lnTo>
                      <a:pt x="1464" y="3208"/>
                    </a:lnTo>
                    <a:lnTo>
                      <a:pt x="2909" y="1763"/>
                    </a:lnTo>
                    <a:cubicBezTo>
                      <a:pt x="3313" y="1359"/>
                      <a:pt x="3313" y="707"/>
                      <a:pt x="2909" y="303"/>
                    </a:cubicBezTo>
                    <a:cubicBezTo>
                      <a:pt x="2707" y="101"/>
                      <a:pt x="2443" y="0"/>
                      <a:pt x="2179" y="0"/>
                    </a:cubicBezTo>
                    <a:close/>
                  </a:path>
                </a:pathLst>
              </a:custGeom>
              <a:solidFill>
                <a:srgbClr val="32CC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3"/>
              <p:cNvSpPr/>
              <p:nvPr/>
            </p:nvSpPr>
            <p:spPr>
              <a:xfrm>
                <a:off x="5589752" y="3134569"/>
                <a:ext cx="117339" cy="113561"/>
              </a:xfrm>
              <a:custGeom>
                <a:rect b="b" l="l" r="r" t="t"/>
                <a:pathLst>
                  <a:path extrusionOk="0" h="3577" w="3696">
                    <a:moveTo>
                      <a:pt x="2359" y="369"/>
                    </a:moveTo>
                    <a:cubicBezTo>
                      <a:pt x="2577" y="369"/>
                      <a:pt x="2794" y="451"/>
                      <a:pt x="2960" y="617"/>
                    </a:cubicBezTo>
                    <a:cubicBezTo>
                      <a:pt x="3291" y="945"/>
                      <a:pt x="3291" y="1484"/>
                      <a:pt x="2960" y="1815"/>
                    </a:cubicBezTo>
                    <a:lnTo>
                      <a:pt x="1646" y="3132"/>
                    </a:lnTo>
                    <a:lnTo>
                      <a:pt x="445" y="1931"/>
                    </a:lnTo>
                    <a:lnTo>
                      <a:pt x="1759" y="617"/>
                    </a:lnTo>
                    <a:cubicBezTo>
                      <a:pt x="1924" y="451"/>
                      <a:pt x="2142" y="369"/>
                      <a:pt x="2359" y="369"/>
                    </a:cubicBezTo>
                    <a:close/>
                    <a:moveTo>
                      <a:pt x="2360" y="0"/>
                    </a:moveTo>
                    <a:cubicBezTo>
                      <a:pt x="2048" y="0"/>
                      <a:pt x="1737" y="119"/>
                      <a:pt x="1500" y="355"/>
                    </a:cubicBezTo>
                    <a:lnTo>
                      <a:pt x="55" y="1804"/>
                    </a:lnTo>
                    <a:cubicBezTo>
                      <a:pt x="19" y="1837"/>
                      <a:pt x="1" y="1884"/>
                      <a:pt x="1" y="1931"/>
                    </a:cubicBezTo>
                    <a:cubicBezTo>
                      <a:pt x="1" y="1982"/>
                      <a:pt x="19" y="2030"/>
                      <a:pt x="55" y="2062"/>
                    </a:cubicBezTo>
                    <a:lnTo>
                      <a:pt x="1515" y="3522"/>
                    </a:lnTo>
                    <a:cubicBezTo>
                      <a:pt x="1552" y="3559"/>
                      <a:pt x="1599" y="3577"/>
                      <a:pt x="1646" y="3577"/>
                    </a:cubicBezTo>
                    <a:cubicBezTo>
                      <a:pt x="1690" y="3577"/>
                      <a:pt x="1737" y="3559"/>
                      <a:pt x="1773" y="3522"/>
                    </a:cubicBezTo>
                    <a:lnTo>
                      <a:pt x="3222" y="2077"/>
                    </a:lnTo>
                    <a:cubicBezTo>
                      <a:pt x="3696" y="1600"/>
                      <a:pt x="3696" y="832"/>
                      <a:pt x="3222" y="355"/>
                    </a:cubicBezTo>
                    <a:cubicBezTo>
                      <a:pt x="2983" y="119"/>
                      <a:pt x="2671" y="0"/>
                      <a:pt x="236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3"/>
              <p:cNvSpPr/>
              <p:nvPr/>
            </p:nvSpPr>
            <p:spPr>
              <a:xfrm>
                <a:off x="5630675" y="2485200"/>
                <a:ext cx="131403" cy="231653"/>
              </a:xfrm>
              <a:custGeom>
                <a:rect b="b" l="l" r="r" t="t"/>
                <a:pathLst>
                  <a:path extrusionOk="0" h="7423" w="4139">
                    <a:moveTo>
                      <a:pt x="0" y="0"/>
                    </a:moveTo>
                    <a:lnTo>
                      <a:pt x="0" y="4994"/>
                    </a:lnTo>
                    <a:lnTo>
                      <a:pt x="557" y="4438"/>
                    </a:lnTo>
                    <a:cubicBezTo>
                      <a:pt x="557" y="4434"/>
                      <a:pt x="560" y="4434"/>
                      <a:pt x="560" y="4434"/>
                    </a:cubicBezTo>
                    <a:cubicBezTo>
                      <a:pt x="565" y="4431"/>
                      <a:pt x="565" y="4426"/>
                      <a:pt x="568" y="4426"/>
                    </a:cubicBezTo>
                    <a:lnTo>
                      <a:pt x="568" y="4423"/>
                    </a:lnTo>
                    <a:lnTo>
                      <a:pt x="572" y="4423"/>
                    </a:lnTo>
                    <a:cubicBezTo>
                      <a:pt x="809" y="4194"/>
                      <a:pt x="1114" y="4081"/>
                      <a:pt x="1417" y="4081"/>
                    </a:cubicBezTo>
                    <a:cubicBezTo>
                      <a:pt x="1726" y="4081"/>
                      <a:pt x="2032" y="4197"/>
                      <a:pt x="2268" y="4426"/>
                    </a:cubicBezTo>
                    <a:cubicBezTo>
                      <a:pt x="2272" y="4431"/>
                      <a:pt x="2272" y="4431"/>
                      <a:pt x="2275" y="4434"/>
                    </a:cubicBezTo>
                    <a:lnTo>
                      <a:pt x="2279" y="4438"/>
                    </a:lnTo>
                    <a:cubicBezTo>
                      <a:pt x="2516" y="4674"/>
                      <a:pt x="2632" y="4984"/>
                      <a:pt x="2632" y="5296"/>
                    </a:cubicBezTo>
                    <a:cubicBezTo>
                      <a:pt x="2632" y="5606"/>
                      <a:pt x="2516" y="5919"/>
                      <a:pt x="2279" y="6156"/>
                    </a:cubicBezTo>
                    <a:lnTo>
                      <a:pt x="1009" y="7423"/>
                    </a:lnTo>
                    <a:lnTo>
                      <a:pt x="4139" y="7423"/>
                    </a:lnTo>
                    <a:lnTo>
                      <a:pt x="4139" y="2454"/>
                    </a:lnTo>
                    <a:cubicBezTo>
                      <a:pt x="3764" y="1293"/>
                      <a:pt x="2847" y="375"/>
                      <a:pt x="1689"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3"/>
              <p:cNvSpPr/>
              <p:nvPr/>
            </p:nvSpPr>
            <p:spPr>
              <a:xfrm>
                <a:off x="5630676" y="2704348"/>
                <a:ext cx="12509" cy="12509"/>
              </a:xfrm>
              <a:custGeom>
                <a:rect b="b" l="l" r="r" t="t"/>
                <a:pathLst>
                  <a:path extrusionOk="0" h="394" w="394">
                    <a:moveTo>
                      <a:pt x="0" y="1"/>
                    </a:moveTo>
                    <a:lnTo>
                      <a:pt x="0" y="394"/>
                    </a:lnTo>
                    <a:lnTo>
                      <a:pt x="394" y="394"/>
                    </a:lnTo>
                    <a:lnTo>
                      <a:pt x="0" y="1"/>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3"/>
              <p:cNvSpPr/>
              <p:nvPr/>
            </p:nvSpPr>
            <p:spPr>
              <a:xfrm>
                <a:off x="5630676" y="2610753"/>
                <a:ext cx="72353" cy="29017"/>
              </a:xfrm>
              <a:custGeom>
                <a:rect b="b" l="l" r="r" t="t"/>
                <a:pathLst>
                  <a:path extrusionOk="0" h="914" w="2279">
                    <a:moveTo>
                      <a:pt x="557" y="357"/>
                    </a:moveTo>
                    <a:lnTo>
                      <a:pt x="0" y="913"/>
                    </a:lnTo>
                    <a:lnTo>
                      <a:pt x="0" y="913"/>
                    </a:lnTo>
                    <a:lnTo>
                      <a:pt x="557" y="357"/>
                    </a:lnTo>
                    <a:close/>
                    <a:moveTo>
                      <a:pt x="2275" y="353"/>
                    </a:moveTo>
                    <a:lnTo>
                      <a:pt x="2279" y="357"/>
                    </a:lnTo>
                    <a:lnTo>
                      <a:pt x="2275" y="353"/>
                    </a:lnTo>
                    <a:close/>
                    <a:moveTo>
                      <a:pt x="568" y="345"/>
                    </a:moveTo>
                    <a:cubicBezTo>
                      <a:pt x="565" y="345"/>
                      <a:pt x="565" y="350"/>
                      <a:pt x="560" y="353"/>
                    </a:cubicBezTo>
                    <a:cubicBezTo>
                      <a:pt x="565" y="350"/>
                      <a:pt x="565" y="345"/>
                      <a:pt x="568" y="345"/>
                    </a:cubicBezTo>
                    <a:close/>
                    <a:moveTo>
                      <a:pt x="572" y="342"/>
                    </a:moveTo>
                    <a:lnTo>
                      <a:pt x="568" y="342"/>
                    </a:lnTo>
                    <a:lnTo>
                      <a:pt x="572" y="342"/>
                    </a:lnTo>
                    <a:close/>
                    <a:moveTo>
                      <a:pt x="1417" y="0"/>
                    </a:moveTo>
                    <a:lnTo>
                      <a:pt x="1417" y="0"/>
                    </a:lnTo>
                    <a:cubicBezTo>
                      <a:pt x="1726" y="0"/>
                      <a:pt x="2032" y="116"/>
                      <a:pt x="2268" y="345"/>
                    </a:cubicBezTo>
                    <a:cubicBezTo>
                      <a:pt x="2032" y="116"/>
                      <a:pt x="1726" y="0"/>
                      <a:pt x="1417" y="0"/>
                    </a:cubicBezTo>
                    <a:close/>
                  </a:path>
                </a:pathLst>
              </a:custGeom>
              <a:solidFill>
                <a:srgbClr val="2A4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3"/>
              <p:cNvSpPr/>
              <p:nvPr/>
            </p:nvSpPr>
            <p:spPr>
              <a:xfrm>
                <a:off x="5630676" y="2622405"/>
                <a:ext cx="74543" cy="87750"/>
              </a:xfrm>
              <a:custGeom>
                <a:rect b="b" l="l" r="r" t="t"/>
                <a:pathLst>
                  <a:path extrusionOk="0" h="2764" w="2348">
                    <a:moveTo>
                      <a:pt x="1417" y="0"/>
                    </a:moveTo>
                    <a:cubicBezTo>
                      <a:pt x="1202" y="0"/>
                      <a:pt x="983" y="81"/>
                      <a:pt x="816" y="248"/>
                    </a:cubicBezTo>
                    <a:lnTo>
                      <a:pt x="0" y="1067"/>
                    </a:lnTo>
                    <a:lnTo>
                      <a:pt x="0" y="2061"/>
                    </a:lnTo>
                    <a:lnTo>
                      <a:pt x="703" y="2764"/>
                    </a:lnTo>
                    <a:lnTo>
                      <a:pt x="2017" y="1450"/>
                    </a:lnTo>
                    <a:cubicBezTo>
                      <a:pt x="2348" y="1118"/>
                      <a:pt x="2348" y="579"/>
                      <a:pt x="2017" y="248"/>
                    </a:cubicBezTo>
                    <a:cubicBezTo>
                      <a:pt x="1853" y="81"/>
                      <a:pt x="1635" y="0"/>
                      <a:pt x="1417" y="0"/>
                    </a:cubicBezTo>
                    <a:close/>
                  </a:path>
                </a:pathLst>
              </a:custGeom>
              <a:solidFill>
                <a:srgbClr val="2DB7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3"/>
              <p:cNvSpPr/>
              <p:nvPr/>
            </p:nvSpPr>
            <p:spPr>
              <a:xfrm>
                <a:off x="5630676" y="2610753"/>
                <a:ext cx="83559" cy="106100"/>
              </a:xfrm>
              <a:custGeom>
                <a:rect b="b" l="l" r="r" t="t"/>
                <a:pathLst>
                  <a:path extrusionOk="0" h="3342" w="2632">
                    <a:moveTo>
                      <a:pt x="1417" y="0"/>
                    </a:moveTo>
                    <a:cubicBezTo>
                      <a:pt x="1114" y="0"/>
                      <a:pt x="809" y="113"/>
                      <a:pt x="572" y="342"/>
                    </a:cubicBezTo>
                    <a:lnTo>
                      <a:pt x="568" y="342"/>
                    </a:lnTo>
                    <a:lnTo>
                      <a:pt x="568" y="345"/>
                    </a:lnTo>
                    <a:cubicBezTo>
                      <a:pt x="565" y="345"/>
                      <a:pt x="565" y="350"/>
                      <a:pt x="560" y="353"/>
                    </a:cubicBezTo>
                    <a:cubicBezTo>
                      <a:pt x="560" y="353"/>
                      <a:pt x="557" y="353"/>
                      <a:pt x="557" y="357"/>
                    </a:cubicBezTo>
                    <a:lnTo>
                      <a:pt x="0" y="913"/>
                    </a:lnTo>
                    <a:lnTo>
                      <a:pt x="0" y="1434"/>
                    </a:lnTo>
                    <a:lnTo>
                      <a:pt x="816" y="615"/>
                    </a:lnTo>
                    <a:cubicBezTo>
                      <a:pt x="983" y="448"/>
                      <a:pt x="1202" y="367"/>
                      <a:pt x="1417" y="367"/>
                    </a:cubicBezTo>
                    <a:cubicBezTo>
                      <a:pt x="1635" y="367"/>
                      <a:pt x="1853" y="448"/>
                      <a:pt x="2017" y="615"/>
                    </a:cubicBezTo>
                    <a:cubicBezTo>
                      <a:pt x="2348" y="946"/>
                      <a:pt x="2348" y="1485"/>
                      <a:pt x="2017" y="1817"/>
                    </a:cubicBezTo>
                    <a:lnTo>
                      <a:pt x="703" y="3131"/>
                    </a:lnTo>
                    <a:lnTo>
                      <a:pt x="0" y="2428"/>
                    </a:lnTo>
                    <a:lnTo>
                      <a:pt x="0" y="2949"/>
                    </a:lnTo>
                    <a:lnTo>
                      <a:pt x="394" y="3342"/>
                    </a:lnTo>
                    <a:lnTo>
                      <a:pt x="1009" y="3342"/>
                    </a:lnTo>
                    <a:lnTo>
                      <a:pt x="2279" y="2075"/>
                    </a:lnTo>
                    <a:cubicBezTo>
                      <a:pt x="2516" y="1838"/>
                      <a:pt x="2632" y="1525"/>
                      <a:pt x="2632" y="1215"/>
                    </a:cubicBezTo>
                    <a:cubicBezTo>
                      <a:pt x="2632" y="903"/>
                      <a:pt x="2516" y="593"/>
                      <a:pt x="2279" y="357"/>
                    </a:cubicBezTo>
                    <a:lnTo>
                      <a:pt x="2275" y="353"/>
                    </a:lnTo>
                    <a:cubicBezTo>
                      <a:pt x="2272" y="350"/>
                      <a:pt x="2272" y="350"/>
                      <a:pt x="2268" y="345"/>
                    </a:cubicBezTo>
                    <a:cubicBezTo>
                      <a:pt x="2032" y="116"/>
                      <a:pt x="1726" y="0"/>
                      <a:pt x="1417"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3"/>
              <p:cNvSpPr/>
              <p:nvPr/>
            </p:nvSpPr>
            <p:spPr>
              <a:xfrm>
                <a:off x="5630688" y="2992810"/>
                <a:ext cx="131403" cy="352855"/>
              </a:xfrm>
              <a:custGeom>
                <a:rect b="b" l="l" r="r" t="t"/>
                <a:pathLst>
                  <a:path extrusionOk="0" h="10813" w="4139">
                    <a:moveTo>
                      <a:pt x="0" y="1"/>
                    </a:moveTo>
                    <a:lnTo>
                      <a:pt x="0" y="5035"/>
                    </a:lnTo>
                    <a:lnTo>
                      <a:pt x="211" y="4820"/>
                    </a:lnTo>
                    <a:cubicBezTo>
                      <a:pt x="448" y="4583"/>
                      <a:pt x="761" y="4467"/>
                      <a:pt x="1071" y="4467"/>
                    </a:cubicBezTo>
                    <a:cubicBezTo>
                      <a:pt x="1383" y="4467"/>
                      <a:pt x="1693" y="4583"/>
                      <a:pt x="1933" y="4820"/>
                    </a:cubicBezTo>
                    <a:cubicBezTo>
                      <a:pt x="2170" y="5057"/>
                      <a:pt x="2286" y="5369"/>
                      <a:pt x="2286" y="5680"/>
                    </a:cubicBezTo>
                    <a:cubicBezTo>
                      <a:pt x="2286" y="5992"/>
                      <a:pt x="2170" y="6302"/>
                      <a:pt x="1933" y="6542"/>
                    </a:cubicBezTo>
                    <a:lnTo>
                      <a:pt x="0" y="8475"/>
                    </a:lnTo>
                    <a:lnTo>
                      <a:pt x="0" y="10812"/>
                    </a:lnTo>
                    <a:lnTo>
                      <a:pt x="1362" y="10812"/>
                    </a:lnTo>
                    <a:cubicBezTo>
                      <a:pt x="1464" y="10812"/>
                      <a:pt x="1565" y="10808"/>
                      <a:pt x="1664" y="10797"/>
                    </a:cubicBezTo>
                    <a:cubicBezTo>
                      <a:pt x="2821" y="10408"/>
                      <a:pt x="3735" y="9494"/>
                      <a:pt x="4125" y="8336"/>
                    </a:cubicBezTo>
                    <a:cubicBezTo>
                      <a:pt x="4135" y="8238"/>
                      <a:pt x="4139" y="8136"/>
                      <a:pt x="4139" y="8034"/>
                    </a:cubicBezTo>
                    <a:lnTo>
                      <a:pt x="4139" y="1"/>
                    </a:lnTo>
                    <a:lnTo>
                      <a:pt x="3094" y="1"/>
                    </a:lnTo>
                    <a:lnTo>
                      <a:pt x="3094" y="656"/>
                    </a:lnTo>
                    <a:lnTo>
                      <a:pt x="3094" y="2701"/>
                    </a:lnTo>
                    <a:cubicBezTo>
                      <a:pt x="3094" y="3371"/>
                      <a:pt x="2548" y="3917"/>
                      <a:pt x="1879" y="3917"/>
                    </a:cubicBezTo>
                    <a:cubicBezTo>
                      <a:pt x="1209" y="3917"/>
                      <a:pt x="663" y="3371"/>
                      <a:pt x="663" y="2701"/>
                    </a:cubicBezTo>
                    <a:lnTo>
                      <a:pt x="663"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3"/>
              <p:cNvSpPr/>
              <p:nvPr/>
            </p:nvSpPr>
            <p:spPr>
              <a:xfrm>
                <a:off x="5663377" y="2992813"/>
                <a:ext cx="53907" cy="15048"/>
              </a:xfrm>
              <a:custGeom>
                <a:rect b="b" l="l" r="r" t="t"/>
                <a:pathLst>
                  <a:path extrusionOk="0" h="474" w="1698">
                    <a:moveTo>
                      <a:pt x="1" y="1"/>
                    </a:moveTo>
                    <a:lnTo>
                      <a:pt x="1" y="473"/>
                    </a:lnTo>
                    <a:lnTo>
                      <a:pt x="1697" y="473"/>
                    </a:lnTo>
                    <a:lnTo>
                      <a:pt x="1697" y="1"/>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3"/>
              <p:cNvSpPr/>
              <p:nvPr/>
            </p:nvSpPr>
            <p:spPr>
              <a:xfrm>
                <a:off x="5651693" y="2992813"/>
                <a:ext cx="77242" cy="20858"/>
              </a:xfrm>
              <a:custGeom>
                <a:rect b="b" l="l" r="r" t="t"/>
                <a:pathLst>
                  <a:path extrusionOk="0" h="657" w="2433">
                    <a:moveTo>
                      <a:pt x="1" y="1"/>
                    </a:moveTo>
                    <a:lnTo>
                      <a:pt x="1" y="656"/>
                    </a:lnTo>
                    <a:cubicBezTo>
                      <a:pt x="1" y="554"/>
                      <a:pt x="81" y="473"/>
                      <a:pt x="182" y="473"/>
                    </a:cubicBezTo>
                    <a:lnTo>
                      <a:pt x="369" y="473"/>
                    </a:lnTo>
                    <a:lnTo>
                      <a:pt x="369" y="1"/>
                    </a:lnTo>
                    <a:close/>
                    <a:moveTo>
                      <a:pt x="2065" y="1"/>
                    </a:moveTo>
                    <a:lnTo>
                      <a:pt x="2065" y="473"/>
                    </a:lnTo>
                    <a:lnTo>
                      <a:pt x="2247" y="473"/>
                    </a:lnTo>
                    <a:cubicBezTo>
                      <a:pt x="2349" y="473"/>
                      <a:pt x="2432" y="554"/>
                      <a:pt x="2432" y="656"/>
                    </a:cubicBezTo>
                    <a:lnTo>
                      <a:pt x="2432" y="1"/>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3"/>
              <p:cNvSpPr/>
              <p:nvPr/>
            </p:nvSpPr>
            <p:spPr>
              <a:xfrm>
                <a:off x="5663377" y="3019386"/>
                <a:ext cx="53907" cy="86131"/>
              </a:xfrm>
              <a:custGeom>
                <a:rect b="b" l="l" r="r" t="t"/>
                <a:pathLst>
                  <a:path extrusionOk="0" h="2713" w="1698">
                    <a:moveTo>
                      <a:pt x="1" y="1"/>
                    </a:moveTo>
                    <a:lnTo>
                      <a:pt x="1" y="1864"/>
                    </a:lnTo>
                    <a:cubicBezTo>
                      <a:pt x="1" y="2334"/>
                      <a:pt x="379" y="2713"/>
                      <a:pt x="849" y="2713"/>
                    </a:cubicBezTo>
                    <a:cubicBezTo>
                      <a:pt x="1318" y="2713"/>
                      <a:pt x="1697" y="2334"/>
                      <a:pt x="1697" y="1864"/>
                    </a:cubicBezTo>
                    <a:lnTo>
                      <a:pt x="1697"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3"/>
              <p:cNvSpPr/>
              <p:nvPr/>
            </p:nvSpPr>
            <p:spPr>
              <a:xfrm>
                <a:off x="5651693" y="3007830"/>
                <a:ext cx="77242" cy="109370"/>
              </a:xfrm>
              <a:custGeom>
                <a:rect b="b" l="l" r="r" t="t"/>
                <a:pathLst>
                  <a:path extrusionOk="0" h="3445" w="2433">
                    <a:moveTo>
                      <a:pt x="2065" y="365"/>
                    </a:moveTo>
                    <a:lnTo>
                      <a:pt x="2065" y="2228"/>
                    </a:lnTo>
                    <a:cubicBezTo>
                      <a:pt x="2065" y="2698"/>
                      <a:pt x="1686" y="3077"/>
                      <a:pt x="1217" y="3077"/>
                    </a:cubicBezTo>
                    <a:cubicBezTo>
                      <a:pt x="747" y="3077"/>
                      <a:pt x="369" y="2698"/>
                      <a:pt x="369" y="2228"/>
                    </a:cubicBezTo>
                    <a:lnTo>
                      <a:pt x="369" y="365"/>
                    </a:lnTo>
                    <a:close/>
                    <a:moveTo>
                      <a:pt x="182" y="0"/>
                    </a:moveTo>
                    <a:cubicBezTo>
                      <a:pt x="81" y="0"/>
                      <a:pt x="1" y="81"/>
                      <a:pt x="1" y="183"/>
                    </a:cubicBezTo>
                    <a:lnTo>
                      <a:pt x="1" y="2228"/>
                    </a:lnTo>
                    <a:cubicBezTo>
                      <a:pt x="1" y="2898"/>
                      <a:pt x="547" y="3444"/>
                      <a:pt x="1217" y="3444"/>
                    </a:cubicBezTo>
                    <a:cubicBezTo>
                      <a:pt x="1886" y="3444"/>
                      <a:pt x="2432" y="2898"/>
                      <a:pt x="2432" y="2228"/>
                    </a:cubicBezTo>
                    <a:lnTo>
                      <a:pt x="2432" y="183"/>
                    </a:lnTo>
                    <a:cubicBezTo>
                      <a:pt x="2432" y="81"/>
                      <a:pt x="2349" y="0"/>
                      <a:pt x="2247"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3"/>
              <p:cNvSpPr/>
              <p:nvPr/>
            </p:nvSpPr>
            <p:spPr>
              <a:xfrm>
                <a:off x="5630676" y="3239212"/>
                <a:ext cx="3016" cy="6159"/>
              </a:xfrm>
              <a:custGeom>
                <a:rect b="b" l="l" r="r" t="t"/>
                <a:pathLst>
                  <a:path extrusionOk="0" h="194" w="95">
                    <a:moveTo>
                      <a:pt x="0" y="0"/>
                    </a:moveTo>
                    <a:lnTo>
                      <a:pt x="0" y="194"/>
                    </a:lnTo>
                    <a:lnTo>
                      <a:pt x="95" y="95"/>
                    </a:lnTo>
                    <a:lnTo>
                      <a:pt x="0" y="0"/>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3"/>
              <p:cNvSpPr/>
              <p:nvPr/>
            </p:nvSpPr>
            <p:spPr>
              <a:xfrm>
                <a:off x="5630676" y="3200479"/>
                <a:ext cx="61368" cy="61431"/>
              </a:xfrm>
              <a:custGeom>
                <a:rect b="b" l="l" r="r" t="t"/>
                <a:pathLst>
                  <a:path extrusionOk="0" h="1935" w="1933">
                    <a:moveTo>
                      <a:pt x="1933" y="1"/>
                    </a:moveTo>
                    <a:lnTo>
                      <a:pt x="484" y="1446"/>
                    </a:lnTo>
                    <a:cubicBezTo>
                      <a:pt x="448" y="1483"/>
                      <a:pt x="401" y="1501"/>
                      <a:pt x="357" y="1501"/>
                    </a:cubicBezTo>
                    <a:cubicBezTo>
                      <a:pt x="310" y="1501"/>
                      <a:pt x="263" y="1483"/>
                      <a:pt x="226" y="1446"/>
                    </a:cubicBezTo>
                    <a:lnTo>
                      <a:pt x="95" y="1315"/>
                    </a:lnTo>
                    <a:lnTo>
                      <a:pt x="0" y="1414"/>
                    </a:lnTo>
                    <a:lnTo>
                      <a:pt x="0" y="1934"/>
                    </a:lnTo>
                    <a:lnTo>
                      <a:pt x="1933" y="1"/>
                    </a:lnTo>
                    <a:close/>
                  </a:path>
                </a:pathLst>
              </a:custGeom>
              <a:solidFill>
                <a:srgbClr val="2A4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3"/>
              <p:cNvSpPr/>
              <p:nvPr/>
            </p:nvSpPr>
            <p:spPr>
              <a:xfrm>
                <a:off x="5630676" y="3146189"/>
                <a:ext cx="63558" cy="87845"/>
              </a:xfrm>
              <a:custGeom>
                <a:rect b="b" l="l" r="r" t="t"/>
                <a:pathLst>
                  <a:path extrusionOk="0" h="2767" w="2002">
                    <a:moveTo>
                      <a:pt x="1071" y="0"/>
                    </a:moveTo>
                    <a:cubicBezTo>
                      <a:pt x="852" y="0"/>
                      <a:pt x="637" y="84"/>
                      <a:pt x="470" y="251"/>
                    </a:cubicBezTo>
                    <a:lnTo>
                      <a:pt x="0" y="721"/>
                    </a:lnTo>
                    <a:lnTo>
                      <a:pt x="0" y="2410"/>
                    </a:lnTo>
                    <a:lnTo>
                      <a:pt x="357" y="2766"/>
                    </a:lnTo>
                    <a:lnTo>
                      <a:pt x="1671" y="1449"/>
                    </a:lnTo>
                    <a:cubicBezTo>
                      <a:pt x="2002" y="1118"/>
                      <a:pt x="2002" y="579"/>
                      <a:pt x="1671" y="251"/>
                    </a:cubicBezTo>
                    <a:cubicBezTo>
                      <a:pt x="1508" y="84"/>
                      <a:pt x="1289" y="0"/>
                      <a:pt x="1071" y="0"/>
                    </a:cubicBezTo>
                    <a:close/>
                  </a:path>
                </a:pathLst>
              </a:custGeom>
              <a:solidFill>
                <a:srgbClr val="2DB7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3"/>
              <p:cNvSpPr/>
              <p:nvPr/>
            </p:nvSpPr>
            <p:spPr>
              <a:xfrm>
                <a:off x="5630676" y="3134601"/>
                <a:ext cx="72575" cy="113529"/>
              </a:xfrm>
              <a:custGeom>
                <a:rect b="b" l="l" r="r" t="t"/>
                <a:pathLst>
                  <a:path extrusionOk="0" h="3576" w="2286">
                    <a:moveTo>
                      <a:pt x="1071" y="1"/>
                    </a:moveTo>
                    <a:cubicBezTo>
                      <a:pt x="761" y="1"/>
                      <a:pt x="448" y="117"/>
                      <a:pt x="211" y="354"/>
                    </a:cubicBezTo>
                    <a:lnTo>
                      <a:pt x="0" y="569"/>
                    </a:lnTo>
                    <a:lnTo>
                      <a:pt x="0" y="1086"/>
                    </a:lnTo>
                    <a:lnTo>
                      <a:pt x="470" y="616"/>
                    </a:lnTo>
                    <a:cubicBezTo>
                      <a:pt x="637" y="449"/>
                      <a:pt x="852" y="365"/>
                      <a:pt x="1071" y="365"/>
                    </a:cubicBezTo>
                    <a:cubicBezTo>
                      <a:pt x="1289" y="365"/>
                      <a:pt x="1508" y="449"/>
                      <a:pt x="1671" y="616"/>
                    </a:cubicBezTo>
                    <a:cubicBezTo>
                      <a:pt x="2002" y="944"/>
                      <a:pt x="2002" y="1483"/>
                      <a:pt x="1671" y="1814"/>
                    </a:cubicBezTo>
                    <a:lnTo>
                      <a:pt x="357" y="3131"/>
                    </a:lnTo>
                    <a:lnTo>
                      <a:pt x="0" y="2775"/>
                    </a:lnTo>
                    <a:lnTo>
                      <a:pt x="0" y="3295"/>
                    </a:lnTo>
                    <a:lnTo>
                      <a:pt x="95" y="3390"/>
                    </a:lnTo>
                    <a:lnTo>
                      <a:pt x="226" y="3521"/>
                    </a:lnTo>
                    <a:cubicBezTo>
                      <a:pt x="263" y="3558"/>
                      <a:pt x="310" y="3576"/>
                      <a:pt x="357" y="3576"/>
                    </a:cubicBezTo>
                    <a:cubicBezTo>
                      <a:pt x="401" y="3576"/>
                      <a:pt x="448" y="3558"/>
                      <a:pt x="484" y="3521"/>
                    </a:cubicBezTo>
                    <a:lnTo>
                      <a:pt x="1933" y="2076"/>
                    </a:lnTo>
                    <a:cubicBezTo>
                      <a:pt x="2170" y="1836"/>
                      <a:pt x="2286" y="1526"/>
                      <a:pt x="2286" y="1214"/>
                    </a:cubicBezTo>
                    <a:cubicBezTo>
                      <a:pt x="2286" y="903"/>
                      <a:pt x="2170" y="591"/>
                      <a:pt x="1933" y="354"/>
                    </a:cubicBezTo>
                    <a:cubicBezTo>
                      <a:pt x="1693" y="117"/>
                      <a:pt x="1383" y="1"/>
                      <a:pt x="1071"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3"/>
              <p:cNvSpPr/>
              <p:nvPr/>
            </p:nvSpPr>
            <p:spPr>
              <a:xfrm>
                <a:off x="5284313" y="2475386"/>
                <a:ext cx="489451" cy="870278"/>
              </a:xfrm>
              <a:custGeom>
                <a:rect b="b" l="l" r="r" t="t"/>
                <a:pathLst>
                  <a:path extrusionOk="0" h="27663" w="15417">
                    <a:moveTo>
                      <a:pt x="15049" y="368"/>
                    </a:moveTo>
                    <a:lnTo>
                      <a:pt x="15049" y="24517"/>
                    </a:lnTo>
                    <a:cubicBezTo>
                      <a:pt x="15049" y="26050"/>
                      <a:pt x="13804" y="27295"/>
                      <a:pt x="12272" y="27295"/>
                    </a:cubicBezTo>
                    <a:lnTo>
                      <a:pt x="3145" y="27295"/>
                    </a:lnTo>
                    <a:cubicBezTo>
                      <a:pt x="1617" y="27295"/>
                      <a:pt x="368" y="26050"/>
                      <a:pt x="368" y="24517"/>
                    </a:cubicBezTo>
                    <a:lnTo>
                      <a:pt x="368" y="368"/>
                    </a:lnTo>
                    <a:close/>
                    <a:moveTo>
                      <a:pt x="186" y="1"/>
                    </a:moveTo>
                    <a:cubicBezTo>
                      <a:pt x="84" y="1"/>
                      <a:pt x="0" y="84"/>
                      <a:pt x="0" y="186"/>
                    </a:cubicBezTo>
                    <a:lnTo>
                      <a:pt x="0" y="24517"/>
                    </a:lnTo>
                    <a:cubicBezTo>
                      <a:pt x="0" y="26250"/>
                      <a:pt x="1413" y="27662"/>
                      <a:pt x="3145" y="27662"/>
                    </a:cubicBezTo>
                    <a:lnTo>
                      <a:pt x="12272" y="27662"/>
                    </a:lnTo>
                    <a:cubicBezTo>
                      <a:pt x="14004" y="27662"/>
                      <a:pt x="15417" y="26250"/>
                      <a:pt x="15417" y="24517"/>
                    </a:cubicBezTo>
                    <a:lnTo>
                      <a:pt x="15417" y="186"/>
                    </a:lnTo>
                    <a:cubicBezTo>
                      <a:pt x="15417" y="84"/>
                      <a:pt x="15333" y="1"/>
                      <a:pt x="1523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3"/>
              <p:cNvSpPr/>
              <p:nvPr/>
            </p:nvSpPr>
            <p:spPr>
              <a:xfrm>
                <a:off x="5284080" y="2302604"/>
                <a:ext cx="490054" cy="130863"/>
              </a:xfrm>
              <a:custGeom>
                <a:rect b="b" l="l" r="r" t="t"/>
                <a:pathLst>
                  <a:path extrusionOk="0" h="4122" w="15436">
                    <a:moveTo>
                      <a:pt x="1351" y="1"/>
                    </a:moveTo>
                    <a:cubicBezTo>
                      <a:pt x="605" y="1"/>
                      <a:pt x="0" y="605"/>
                      <a:pt x="0" y="1352"/>
                    </a:cubicBezTo>
                    <a:lnTo>
                      <a:pt x="0" y="4122"/>
                    </a:lnTo>
                    <a:lnTo>
                      <a:pt x="15435" y="4122"/>
                    </a:lnTo>
                    <a:lnTo>
                      <a:pt x="15435" y="1352"/>
                    </a:lnTo>
                    <a:cubicBezTo>
                      <a:pt x="15435" y="605"/>
                      <a:pt x="14827" y="1"/>
                      <a:pt x="14081"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3"/>
              <p:cNvSpPr/>
              <p:nvPr/>
            </p:nvSpPr>
            <p:spPr>
              <a:xfrm>
                <a:off x="5630676" y="2302604"/>
                <a:ext cx="143467" cy="130863"/>
              </a:xfrm>
              <a:custGeom>
                <a:rect b="b" l="l" r="r" t="t"/>
                <a:pathLst>
                  <a:path extrusionOk="0" h="4122" w="4519">
                    <a:moveTo>
                      <a:pt x="0" y="1"/>
                    </a:moveTo>
                    <a:lnTo>
                      <a:pt x="0" y="4122"/>
                    </a:lnTo>
                    <a:lnTo>
                      <a:pt x="4518" y="4122"/>
                    </a:lnTo>
                    <a:lnTo>
                      <a:pt x="4518" y="1188"/>
                    </a:lnTo>
                    <a:cubicBezTo>
                      <a:pt x="4518" y="533"/>
                      <a:pt x="3986" y="1"/>
                      <a:pt x="3331"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3"/>
              <p:cNvSpPr/>
              <p:nvPr/>
            </p:nvSpPr>
            <p:spPr>
              <a:xfrm>
                <a:off x="5523208" y="2296731"/>
                <a:ext cx="11683" cy="142515"/>
              </a:xfrm>
              <a:custGeom>
                <a:rect b="b" l="l" r="r" t="t"/>
                <a:pathLst>
                  <a:path extrusionOk="0" h="4489" w="368">
                    <a:moveTo>
                      <a:pt x="185" y="1"/>
                    </a:moveTo>
                    <a:cubicBezTo>
                      <a:pt x="84" y="1"/>
                      <a:pt x="0" y="84"/>
                      <a:pt x="0" y="186"/>
                    </a:cubicBezTo>
                    <a:lnTo>
                      <a:pt x="0" y="4307"/>
                    </a:lnTo>
                    <a:cubicBezTo>
                      <a:pt x="0" y="4409"/>
                      <a:pt x="84" y="4489"/>
                      <a:pt x="185" y="4489"/>
                    </a:cubicBezTo>
                    <a:cubicBezTo>
                      <a:pt x="288" y="4489"/>
                      <a:pt x="368" y="4409"/>
                      <a:pt x="368" y="4307"/>
                    </a:cubicBezTo>
                    <a:lnTo>
                      <a:pt x="368" y="186"/>
                    </a:lnTo>
                    <a:cubicBezTo>
                      <a:pt x="368" y="84"/>
                      <a:pt x="288" y="1"/>
                      <a:pt x="18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3"/>
              <p:cNvSpPr/>
              <p:nvPr/>
            </p:nvSpPr>
            <p:spPr>
              <a:xfrm>
                <a:off x="5479141" y="2296731"/>
                <a:ext cx="11715" cy="142515"/>
              </a:xfrm>
              <a:custGeom>
                <a:rect b="b" l="l" r="r" t="t"/>
                <a:pathLst>
                  <a:path extrusionOk="0" h="4489" w="369">
                    <a:moveTo>
                      <a:pt x="187" y="1"/>
                    </a:moveTo>
                    <a:cubicBezTo>
                      <a:pt x="85" y="1"/>
                      <a:pt x="1" y="84"/>
                      <a:pt x="1" y="186"/>
                    </a:cubicBezTo>
                    <a:lnTo>
                      <a:pt x="1" y="4307"/>
                    </a:lnTo>
                    <a:cubicBezTo>
                      <a:pt x="1" y="4409"/>
                      <a:pt x="85" y="4489"/>
                      <a:pt x="187" y="4489"/>
                    </a:cubicBezTo>
                    <a:cubicBezTo>
                      <a:pt x="285" y="4489"/>
                      <a:pt x="369" y="4409"/>
                      <a:pt x="369" y="4307"/>
                    </a:cubicBezTo>
                    <a:lnTo>
                      <a:pt x="369" y="186"/>
                    </a:lnTo>
                    <a:cubicBezTo>
                      <a:pt x="369" y="84"/>
                      <a:pt x="285" y="1"/>
                      <a:pt x="18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3"/>
              <p:cNvSpPr/>
              <p:nvPr/>
            </p:nvSpPr>
            <p:spPr>
              <a:xfrm>
                <a:off x="5435138" y="2296731"/>
                <a:ext cx="11715" cy="142515"/>
              </a:xfrm>
              <a:custGeom>
                <a:rect b="b" l="l" r="r" t="t"/>
                <a:pathLst>
                  <a:path extrusionOk="0" h="4489" w="369">
                    <a:moveTo>
                      <a:pt x="182" y="1"/>
                    </a:moveTo>
                    <a:cubicBezTo>
                      <a:pt x="84" y="1"/>
                      <a:pt x="0" y="84"/>
                      <a:pt x="0" y="186"/>
                    </a:cubicBezTo>
                    <a:lnTo>
                      <a:pt x="0" y="4307"/>
                    </a:lnTo>
                    <a:cubicBezTo>
                      <a:pt x="0" y="4409"/>
                      <a:pt x="84"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3"/>
              <p:cNvSpPr/>
              <p:nvPr/>
            </p:nvSpPr>
            <p:spPr>
              <a:xfrm>
                <a:off x="5391071" y="2296731"/>
                <a:ext cx="11715" cy="142515"/>
              </a:xfrm>
              <a:custGeom>
                <a:rect b="b" l="l" r="r" t="t"/>
                <a:pathLst>
                  <a:path extrusionOk="0" h="4489" w="369">
                    <a:moveTo>
                      <a:pt x="183" y="1"/>
                    </a:moveTo>
                    <a:cubicBezTo>
                      <a:pt x="85" y="1"/>
                      <a:pt x="1" y="84"/>
                      <a:pt x="1" y="186"/>
                    </a:cubicBezTo>
                    <a:lnTo>
                      <a:pt x="1" y="4307"/>
                    </a:lnTo>
                    <a:cubicBezTo>
                      <a:pt x="1" y="4409"/>
                      <a:pt x="85" y="4489"/>
                      <a:pt x="183" y="4489"/>
                    </a:cubicBezTo>
                    <a:cubicBezTo>
                      <a:pt x="285" y="4489"/>
                      <a:pt x="369" y="4409"/>
                      <a:pt x="369" y="4307"/>
                    </a:cubicBezTo>
                    <a:lnTo>
                      <a:pt x="369" y="186"/>
                    </a:lnTo>
                    <a:cubicBezTo>
                      <a:pt x="369" y="84"/>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3"/>
              <p:cNvSpPr/>
              <p:nvPr/>
            </p:nvSpPr>
            <p:spPr>
              <a:xfrm>
                <a:off x="5347068" y="2296731"/>
                <a:ext cx="11715" cy="142515"/>
              </a:xfrm>
              <a:custGeom>
                <a:rect b="b" l="l" r="r" t="t"/>
                <a:pathLst>
                  <a:path extrusionOk="0" h="4489" w="369">
                    <a:moveTo>
                      <a:pt x="182" y="1"/>
                    </a:moveTo>
                    <a:cubicBezTo>
                      <a:pt x="80" y="1"/>
                      <a:pt x="0" y="84"/>
                      <a:pt x="0" y="186"/>
                    </a:cubicBezTo>
                    <a:lnTo>
                      <a:pt x="0" y="4307"/>
                    </a:lnTo>
                    <a:cubicBezTo>
                      <a:pt x="0" y="4409"/>
                      <a:pt x="80"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3"/>
              <p:cNvSpPr/>
              <p:nvPr/>
            </p:nvSpPr>
            <p:spPr>
              <a:xfrm>
                <a:off x="5303033" y="2299048"/>
                <a:ext cx="11588" cy="140197"/>
              </a:xfrm>
              <a:custGeom>
                <a:rect b="b" l="l" r="r" t="t"/>
                <a:pathLst>
                  <a:path extrusionOk="0" h="4416" w="365">
                    <a:moveTo>
                      <a:pt x="183" y="0"/>
                    </a:moveTo>
                    <a:cubicBezTo>
                      <a:pt x="80" y="0"/>
                      <a:pt x="0" y="84"/>
                      <a:pt x="0" y="182"/>
                    </a:cubicBezTo>
                    <a:lnTo>
                      <a:pt x="0" y="4234"/>
                    </a:lnTo>
                    <a:cubicBezTo>
                      <a:pt x="0" y="4336"/>
                      <a:pt x="80" y="4416"/>
                      <a:pt x="183" y="4416"/>
                    </a:cubicBezTo>
                    <a:cubicBezTo>
                      <a:pt x="284" y="4416"/>
                      <a:pt x="364" y="4336"/>
                      <a:pt x="364" y="4234"/>
                    </a:cubicBezTo>
                    <a:lnTo>
                      <a:pt x="364" y="182"/>
                    </a:lnTo>
                    <a:cubicBezTo>
                      <a:pt x="364" y="84"/>
                      <a:pt x="284" y="0"/>
                      <a:pt x="183"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3"/>
              <p:cNvSpPr/>
              <p:nvPr/>
            </p:nvSpPr>
            <p:spPr>
              <a:xfrm>
                <a:off x="5655376" y="2296731"/>
                <a:ext cx="11620" cy="142515"/>
              </a:xfrm>
              <a:custGeom>
                <a:rect b="b" l="l" r="r" t="t"/>
                <a:pathLst>
                  <a:path extrusionOk="0" h="4489" w="366">
                    <a:moveTo>
                      <a:pt x="183" y="1"/>
                    </a:moveTo>
                    <a:cubicBezTo>
                      <a:pt x="81" y="1"/>
                      <a:pt x="1" y="84"/>
                      <a:pt x="1" y="186"/>
                    </a:cubicBezTo>
                    <a:lnTo>
                      <a:pt x="1" y="4307"/>
                    </a:lnTo>
                    <a:cubicBezTo>
                      <a:pt x="1" y="4409"/>
                      <a:pt x="81" y="4489"/>
                      <a:pt x="183" y="4489"/>
                    </a:cubicBezTo>
                    <a:cubicBezTo>
                      <a:pt x="285" y="4489"/>
                      <a:pt x="365" y="4409"/>
                      <a:pt x="365" y="4307"/>
                    </a:cubicBezTo>
                    <a:lnTo>
                      <a:pt x="365" y="186"/>
                    </a:lnTo>
                    <a:cubicBezTo>
                      <a:pt x="365" y="84"/>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3"/>
              <p:cNvSpPr/>
              <p:nvPr/>
            </p:nvSpPr>
            <p:spPr>
              <a:xfrm>
                <a:off x="5611373" y="2296731"/>
                <a:ext cx="11588" cy="142515"/>
              </a:xfrm>
              <a:custGeom>
                <a:rect b="b" l="l" r="r" t="t"/>
                <a:pathLst>
                  <a:path extrusionOk="0" h="4489" w="365">
                    <a:moveTo>
                      <a:pt x="182" y="1"/>
                    </a:moveTo>
                    <a:cubicBezTo>
                      <a:pt x="81" y="1"/>
                      <a:pt x="0" y="84"/>
                      <a:pt x="0" y="186"/>
                    </a:cubicBezTo>
                    <a:lnTo>
                      <a:pt x="0" y="4307"/>
                    </a:lnTo>
                    <a:cubicBezTo>
                      <a:pt x="0" y="4409"/>
                      <a:pt x="81" y="4489"/>
                      <a:pt x="182" y="4489"/>
                    </a:cubicBezTo>
                    <a:cubicBezTo>
                      <a:pt x="284" y="4489"/>
                      <a:pt x="365" y="4409"/>
                      <a:pt x="365" y="4307"/>
                    </a:cubicBezTo>
                    <a:lnTo>
                      <a:pt x="365" y="186"/>
                    </a:lnTo>
                    <a:cubicBezTo>
                      <a:pt x="365"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3"/>
              <p:cNvSpPr/>
              <p:nvPr/>
            </p:nvSpPr>
            <p:spPr>
              <a:xfrm>
                <a:off x="5567211" y="2296731"/>
                <a:ext cx="11715" cy="142515"/>
              </a:xfrm>
              <a:custGeom>
                <a:rect b="b" l="l" r="r" t="t"/>
                <a:pathLst>
                  <a:path extrusionOk="0" h="4489" w="369">
                    <a:moveTo>
                      <a:pt x="187" y="1"/>
                    </a:moveTo>
                    <a:cubicBezTo>
                      <a:pt x="84" y="1"/>
                      <a:pt x="1" y="84"/>
                      <a:pt x="1" y="186"/>
                    </a:cubicBezTo>
                    <a:lnTo>
                      <a:pt x="1" y="4307"/>
                    </a:lnTo>
                    <a:cubicBezTo>
                      <a:pt x="1" y="4409"/>
                      <a:pt x="84" y="4489"/>
                      <a:pt x="187" y="4489"/>
                    </a:cubicBezTo>
                    <a:cubicBezTo>
                      <a:pt x="288" y="4489"/>
                      <a:pt x="368" y="4409"/>
                      <a:pt x="368" y="4307"/>
                    </a:cubicBezTo>
                    <a:lnTo>
                      <a:pt x="368" y="186"/>
                    </a:lnTo>
                    <a:cubicBezTo>
                      <a:pt x="368" y="84"/>
                      <a:pt x="288" y="1"/>
                      <a:pt x="18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3"/>
              <p:cNvSpPr/>
              <p:nvPr/>
            </p:nvSpPr>
            <p:spPr>
              <a:xfrm>
                <a:off x="5743446" y="2298699"/>
                <a:ext cx="11715" cy="140546"/>
              </a:xfrm>
              <a:custGeom>
                <a:rect b="b" l="l" r="r" t="t"/>
                <a:pathLst>
                  <a:path extrusionOk="0" h="4427" w="369">
                    <a:moveTo>
                      <a:pt x="183" y="1"/>
                    </a:moveTo>
                    <a:cubicBezTo>
                      <a:pt x="81" y="1"/>
                      <a:pt x="1" y="80"/>
                      <a:pt x="1" y="182"/>
                    </a:cubicBezTo>
                    <a:lnTo>
                      <a:pt x="1" y="4245"/>
                    </a:lnTo>
                    <a:cubicBezTo>
                      <a:pt x="1" y="4347"/>
                      <a:pt x="81" y="4427"/>
                      <a:pt x="183" y="4427"/>
                    </a:cubicBezTo>
                    <a:cubicBezTo>
                      <a:pt x="285" y="4427"/>
                      <a:pt x="369" y="4347"/>
                      <a:pt x="369" y="4245"/>
                    </a:cubicBezTo>
                    <a:lnTo>
                      <a:pt x="369" y="182"/>
                    </a:lnTo>
                    <a:cubicBezTo>
                      <a:pt x="369"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3"/>
              <p:cNvSpPr/>
              <p:nvPr/>
            </p:nvSpPr>
            <p:spPr>
              <a:xfrm>
                <a:off x="5699443" y="2296731"/>
                <a:ext cx="11715" cy="142515"/>
              </a:xfrm>
              <a:custGeom>
                <a:rect b="b" l="l" r="r" t="t"/>
                <a:pathLst>
                  <a:path extrusionOk="0" h="4489" w="369">
                    <a:moveTo>
                      <a:pt x="182" y="1"/>
                    </a:moveTo>
                    <a:cubicBezTo>
                      <a:pt x="81" y="1"/>
                      <a:pt x="0" y="84"/>
                      <a:pt x="0" y="186"/>
                    </a:cubicBezTo>
                    <a:lnTo>
                      <a:pt x="0" y="4307"/>
                    </a:lnTo>
                    <a:cubicBezTo>
                      <a:pt x="0" y="4409"/>
                      <a:pt x="81"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3"/>
              <p:cNvSpPr/>
              <p:nvPr/>
            </p:nvSpPr>
            <p:spPr>
              <a:xfrm>
                <a:off x="5263062" y="2433439"/>
                <a:ext cx="531961" cy="41970"/>
              </a:xfrm>
              <a:custGeom>
                <a:rect b="b" l="l" r="r" t="t"/>
                <a:pathLst>
                  <a:path extrusionOk="0" h="1322" w="16756">
                    <a:moveTo>
                      <a:pt x="662" y="1"/>
                    </a:moveTo>
                    <a:cubicBezTo>
                      <a:pt x="298" y="1"/>
                      <a:pt x="0" y="295"/>
                      <a:pt x="0" y="660"/>
                    </a:cubicBezTo>
                    <a:cubicBezTo>
                      <a:pt x="0" y="1027"/>
                      <a:pt x="298" y="1322"/>
                      <a:pt x="662" y="1322"/>
                    </a:cubicBezTo>
                    <a:lnTo>
                      <a:pt x="16097" y="1322"/>
                    </a:lnTo>
                    <a:cubicBezTo>
                      <a:pt x="16461" y="1322"/>
                      <a:pt x="16756" y="1027"/>
                      <a:pt x="16756" y="660"/>
                    </a:cubicBezTo>
                    <a:cubicBezTo>
                      <a:pt x="16756" y="295"/>
                      <a:pt x="16461" y="1"/>
                      <a:pt x="16097"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3"/>
              <p:cNvSpPr/>
              <p:nvPr/>
            </p:nvSpPr>
            <p:spPr>
              <a:xfrm>
                <a:off x="5630676" y="2433439"/>
                <a:ext cx="164357" cy="41970"/>
              </a:xfrm>
              <a:custGeom>
                <a:rect b="b" l="l" r="r" t="t"/>
                <a:pathLst>
                  <a:path extrusionOk="0" h="1322" w="5177">
                    <a:moveTo>
                      <a:pt x="0" y="1"/>
                    </a:moveTo>
                    <a:lnTo>
                      <a:pt x="0" y="1322"/>
                    </a:lnTo>
                    <a:lnTo>
                      <a:pt x="4518" y="1322"/>
                    </a:lnTo>
                    <a:cubicBezTo>
                      <a:pt x="4882" y="1322"/>
                      <a:pt x="5177" y="1027"/>
                      <a:pt x="5177" y="660"/>
                    </a:cubicBezTo>
                    <a:cubicBezTo>
                      <a:pt x="5177" y="295"/>
                      <a:pt x="4882" y="1"/>
                      <a:pt x="4518"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3"/>
              <p:cNvSpPr/>
              <p:nvPr/>
            </p:nvSpPr>
            <p:spPr>
              <a:xfrm>
                <a:off x="5257252" y="2427693"/>
                <a:ext cx="543549" cy="53526"/>
              </a:xfrm>
              <a:custGeom>
                <a:rect b="b" l="l" r="r" t="t"/>
                <a:pathLst>
                  <a:path extrusionOk="0" h="1686" w="17121">
                    <a:moveTo>
                      <a:pt x="16280" y="364"/>
                    </a:moveTo>
                    <a:cubicBezTo>
                      <a:pt x="16542" y="364"/>
                      <a:pt x="16756" y="578"/>
                      <a:pt x="16756" y="841"/>
                    </a:cubicBezTo>
                    <a:cubicBezTo>
                      <a:pt x="16756" y="1106"/>
                      <a:pt x="16542" y="1318"/>
                      <a:pt x="16280" y="1318"/>
                    </a:cubicBezTo>
                    <a:lnTo>
                      <a:pt x="845" y="1318"/>
                    </a:lnTo>
                    <a:cubicBezTo>
                      <a:pt x="580" y="1318"/>
                      <a:pt x="368" y="1106"/>
                      <a:pt x="368" y="841"/>
                    </a:cubicBezTo>
                    <a:cubicBezTo>
                      <a:pt x="368" y="578"/>
                      <a:pt x="580" y="364"/>
                      <a:pt x="845" y="364"/>
                    </a:cubicBezTo>
                    <a:close/>
                    <a:moveTo>
                      <a:pt x="845" y="0"/>
                    </a:moveTo>
                    <a:cubicBezTo>
                      <a:pt x="380" y="0"/>
                      <a:pt x="1" y="378"/>
                      <a:pt x="1" y="841"/>
                    </a:cubicBezTo>
                    <a:cubicBezTo>
                      <a:pt x="1" y="1306"/>
                      <a:pt x="380" y="1685"/>
                      <a:pt x="845" y="1685"/>
                    </a:cubicBezTo>
                    <a:lnTo>
                      <a:pt x="16280" y="1685"/>
                    </a:lnTo>
                    <a:cubicBezTo>
                      <a:pt x="16746" y="1685"/>
                      <a:pt x="17121" y="1306"/>
                      <a:pt x="17121" y="841"/>
                    </a:cubicBezTo>
                    <a:cubicBezTo>
                      <a:pt x="17121" y="378"/>
                      <a:pt x="16746" y="0"/>
                      <a:pt x="1628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3"/>
              <p:cNvSpPr/>
              <p:nvPr/>
            </p:nvSpPr>
            <p:spPr>
              <a:xfrm>
                <a:off x="5278174" y="2296731"/>
                <a:ext cx="501706" cy="142515"/>
              </a:xfrm>
              <a:custGeom>
                <a:rect b="b" l="l" r="r" t="t"/>
                <a:pathLst>
                  <a:path extrusionOk="0" h="4489" w="15803">
                    <a:moveTo>
                      <a:pt x="14434" y="368"/>
                    </a:moveTo>
                    <a:cubicBezTo>
                      <a:pt x="14988" y="368"/>
                      <a:pt x="15435" y="819"/>
                      <a:pt x="15435" y="1373"/>
                    </a:cubicBezTo>
                    <a:lnTo>
                      <a:pt x="15435" y="4125"/>
                    </a:lnTo>
                    <a:lnTo>
                      <a:pt x="368" y="4125"/>
                    </a:lnTo>
                    <a:lnTo>
                      <a:pt x="368" y="1373"/>
                    </a:lnTo>
                    <a:cubicBezTo>
                      <a:pt x="368" y="819"/>
                      <a:pt x="820" y="368"/>
                      <a:pt x="1373" y="368"/>
                    </a:cubicBezTo>
                    <a:close/>
                    <a:moveTo>
                      <a:pt x="1373" y="1"/>
                    </a:moveTo>
                    <a:cubicBezTo>
                      <a:pt x="616" y="1"/>
                      <a:pt x="0" y="616"/>
                      <a:pt x="0" y="1373"/>
                    </a:cubicBezTo>
                    <a:lnTo>
                      <a:pt x="0" y="4307"/>
                    </a:lnTo>
                    <a:cubicBezTo>
                      <a:pt x="0" y="4409"/>
                      <a:pt x="84" y="4489"/>
                      <a:pt x="186" y="4489"/>
                    </a:cubicBezTo>
                    <a:lnTo>
                      <a:pt x="15621" y="4489"/>
                    </a:lnTo>
                    <a:cubicBezTo>
                      <a:pt x="15722" y="4489"/>
                      <a:pt x="15803" y="4409"/>
                      <a:pt x="15803" y="4307"/>
                    </a:cubicBezTo>
                    <a:lnTo>
                      <a:pt x="15803" y="1373"/>
                    </a:lnTo>
                    <a:cubicBezTo>
                      <a:pt x="15803" y="616"/>
                      <a:pt x="15188" y="1"/>
                      <a:pt x="1443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3"/>
              <p:cNvSpPr/>
              <p:nvPr/>
            </p:nvSpPr>
            <p:spPr>
              <a:xfrm>
                <a:off x="5290207" y="2722730"/>
                <a:ext cx="477800" cy="264330"/>
              </a:xfrm>
              <a:custGeom>
                <a:rect b="b" l="l" r="r" t="t"/>
                <a:pathLst>
                  <a:path extrusionOk="0" h="8326" w="15050">
                    <a:moveTo>
                      <a:pt x="0" y="0"/>
                    </a:moveTo>
                    <a:lnTo>
                      <a:pt x="0" y="8325"/>
                    </a:lnTo>
                    <a:lnTo>
                      <a:pt x="15049" y="8325"/>
                    </a:lnTo>
                    <a:lnTo>
                      <a:pt x="15049" y="0"/>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3"/>
              <p:cNvSpPr/>
              <p:nvPr/>
            </p:nvSpPr>
            <p:spPr>
              <a:xfrm>
                <a:off x="5284302" y="2716825"/>
                <a:ext cx="489451" cy="276013"/>
              </a:xfrm>
              <a:custGeom>
                <a:rect b="b" l="l" r="r" t="t"/>
                <a:pathLst>
                  <a:path extrusionOk="0" h="8694" w="15417">
                    <a:moveTo>
                      <a:pt x="15049" y="368"/>
                    </a:moveTo>
                    <a:lnTo>
                      <a:pt x="15049" y="8326"/>
                    </a:lnTo>
                    <a:lnTo>
                      <a:pt x="368" y="8326"/>
                    </a:lnTo>
                    <a:lnTo>
                      <a:pt x="368" y="368"/>
                    </a:lnTo>
                    <a:close/>
                    <a:moveTo>
                      <a:pt x="186" y="1"/>
                    </a:moveTo>
                    <a:cubicBezTo>
                      <a:pt x="84" y="1"/>
                      <a:pt x="0" y="84"/>
                      <a:pt x="0" y="186"/>
                    </a:cubicBezTo>
                    <a:lnTo>
                      <a:pt x="0" y="8511"/>
                    </a:lnTo>
                    <a:cubicBezTo>
                      <a:pt x="0" y="8610"/>
                      <a:pt x="84" y="8694"/>
                      <a:pt x="186" y="8694"/>
                    </a:cubicBezTo>
                    <a:lnTo>
                      <a:pt x="15235" y="8694"/>
                    </a:lnTo>
                    <a:cubicBezTo>
                      <a:pt x="15333" y="8694"/>
                      <a:pt x="15417" y="8610"/>
                      <a:pt x="15417" y="8511"/>
                    </a:cubicBezTo>
                    <a:lnTo>
                      <a:pt x="15417" y="186"/>
                    </a:lnTo>
                    <a:cubicBezTo>
                      <a:pt x="15417" y="84"/>
                      <a:pt x="15333" y="1"/>
                      <a:pt x="1523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3"/>
              <p:cNvSpPr/>
              <p:nvPr/>
            </p:nvSpPr>
            <p:spPr>
              <a:xfrm>
                <a:off x="5625225" y="2729025"/>
                <a:ext cx="137350" cy="251882"/>
              </a:xfrm>
              <a:custGeom>
                <a:rect b="b" l="l" r="r" t="t"/>
                <a:pathLst>
                  <a:path extrusionOk="0" h="8326" w="4326">
                    <a:moveTo>
                      <a:pt x="0" y="0"/>
                    </a:moveTo>
                    <a:lnTo>
                      <a:pt x="0" y="8325"/>
                    </a:lnTo>
                    <a:lnTo>
                      <a:pt x="4325" y="8325"/>
                    </a:lnTo>
                    <a:lnTo>
                      <a:pt x="4325" y="0"/>
                    </a:lnTo>
                    <a:close/>
                  </a:path>
                </a:pathLst>
              </a:custGeom>
              <a:solidFill>
                <a:srgbClr val="D8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3"/>
              <p:cNvSpPr/>
              <p:nvPr/>
            </p:nvSpPr>
            <p:spPr>
              <a:xfrm>
                <a:off x="5377801" y="2778988"/>
                <a:ext cx="302458" cy="60035"/>
              </a:xfrm>
              <a:custGeom>
                <a:rect b="b" l="l" r="r" t="t"/>
                <a:pathLst>
                  <a:path extrusionOk="0" h="1891" w="9527">
                    <a:moveTo>
                      <a:pt x="0" y="1"/>
                    </a:moveTo>
                    <a:lnTo>
                      <a:pt x="0" y="1891"/>
                    </a:lnTo>
                    <a:lnTo>
                      <a:pt x="9527" y="1891"/>
                    </a:lnTo>
                    <a:lnTo>
                      <a:pt x="9527"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3"/>
              <p:cNvSpPr/>
              <p:nvPr/>
            </p:nvSpPr>
            <p:spPr>
              <a:xfrm>
                <a:off x="5372022" y="2773241"/>
                <a:ext cx="314046" cy="71559"/>
              </a:xfrm>
              <a:custGeom>
                <a:rect b="b" l="l" r="r" t="t"/>
                <a:pathLst>
                  <a:path extrusionOk="0" h="2254" w="9892">
                    <a:moveTo>
                      <a:pt x="9527" y="368"/>
                    </a:moveTo>
                    <a:lnTo>
                      <a:pt x="9527" y="1889"/>
                    </a:lnTo>
                    <a:lnTo>
                      <a:pt x="369" y="1889"/>
                    </a:lnTo>
                    <a:lnTo>
                      <a:pt x="369" y="368"/>
                    </a:lnTo>
                    <a:close/>
                    <a:moveTo>
                      <a:pt x="182" y="0"/>
                    </a:moveTo>
                    <a:cubicBezTo>
                      <a:pt x="85" y="0"/>
                      <a:pt x="1" y="80"/>
                      <a:pt x="1" y="182"/>
                    </a:cubicBezTo>
                    <a:lnTo>
                      <a:pt x="1" y="2072"/>
                    </a:lnTo>
                    <a:cubicBezTo>
                      <a:pt x="1" y="2173"/>
                      <a:pt x="85" y="2253"/>
                      <a:pt x="182" y="2253"/>
                    </a:cubicBezTo>
                    <a:lnTo>
                      <a:pt x="9709" y="2253"/>
                    </a:lnTo>
                    <a:cubicBezTo>
                      <a:pt x="9811" y="2253"/>
                      <a:pt x="9891" y="2173"/>
                      <a:pt x="9891" y="2072"/>
                    </a:cubicBezTo>
                    <a:lnTo>
                      <a:pt x="9891" y="182"/>
                    </a:lnTo>
                    <a:cubicBezTo>
                      <a:pt x="9891" y="80"/>
                      <a:pt x="9811" y="0"/>
                      <a:pt x="9709"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3"/>
              <p:cNvSpPr/>
              <p:nvPr/>
            </p:nvSpPr>
            <p:spPr>
              <a:xfrm>
                <a:off x="5396881" y="3189272"/>
                <a:ext cx="8921" cy="73559"/>
              </a:xfrm>
              <a:custGeom>
                <a:rect b="b" l="l" r="r" t="t"/>
                <a:pathLst>
                  <a:path extrusionOk="0" h="2317" w="281">
                    <a:moveTo>
                      <a:pt x="0" y="1"/>
                    </a:moveTo>
                    <a:lnTo>
                      <a:pt x="0" y="1785"/>
                    </a:lnTo>
                    <a:cubicBezTo>
                      <a:pt x="0" y="1985"/>
                      <a:pt x="70" y="2170"/>
                      <a:pt x="186" y="2316"/>
                    </a:cubicBezTo>
                    <a:cubicBezTo>
                      <a:pt x="248" y="2170"/>
                      <a:pt x="280" y="2014"/>
                      <a:pt x="280" y="1846"/>
                    </a:cubicBezTo>
                    <a:lnTo>
                      <a:pt x="280" y="1"/>
                    </a:lnTo>
                    <a:close/>
                  </a:path>
                </a:pathLst>
              </a:custGeom>
              <a:solidFill>
                <a:srgbClr val="FB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3"/>
              <p:cNvSpPr/>
              <p:nvPr/>
            </p:nvSpPr>
            <p:spPr>
              <a:xfrm>
                <a:off x="5383706" y="2784893"/>
                <a:ext cx="22096" cy="48320"/>
              </a:xfrm>
              <a:custGeom>
                <a:rect b="b" l="l" r="r" t="t"/>
                <a:pathLst>
                  <a:path extrusionOk="0" h="1522" w="696">
                    <a:moveTo>
                      <a:pt x="1" y="1"/>
                    </a:moveTo>
                    <a:lnTo>
                      <a:pt x="1" y="1522"/>
                    </a:lnTo>
                    <a:lnTo>
                      <a:pt x="695" y="1522"/>
                    </a:lnTo>
                    <a:lnTo>
                      <a:pt x="695" y="1"/>
                    </a:ln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3"/>
              <p:cNvSpPr/>
              <p:nvPr/>
            </p:nvSpPr>
            <p:spPr>
              <a:xfrm>
                <a:off x="5372022" y="2773241"/>
                <a:ext cx="33779" cy="71559"/>
              </a:xfrm>
              <a:custGeom>
                <a:rect b="b" l="l" r="r" t="t"/>
                <a:pathLst>
                  <a:path extrusionOk="0" h="2254" w="1064">
                    <a:moveTo>
                      <a:pt x="182" y="0"/>
                    </a:moveTo>
                    <a:cubicBezTo>
                      <a:pt x="85" y="0"/>
                      <a:pt x="1" y="80"/>
                      <a:pt x="1" y="182"/>
                    </a:cubicBezTo>
                    <a:lnTo>
                      <a:pt x="1" y="2072"/>
                    </a:lnTo>
                    <a:cubicBezTo>
                      <a:pt x="1" y="2173"/>
                      <a:pt x="85" y="2253"/>
                      <a:pt x="182" y="2253"/>
                    </a:cubicBezTo>
                    <a:lnTo>
                      <a:pt x="1063" y="2253"/>
                    </a:lnTo>
                    <a:lnTo>
                      <a:pt x="1063" y="1889"/>
                    </a:lnTo>
                    <a:lnTo>
                      <a:pt x="369" y="1889"/>
                    </a:lnTo>
                    <a:lnTo>
                      <a:pt x="369" y="368"/>
                    </a:lnTo>
                    <a:lnTo>
                      <a:pt x="1063" y="368"/>
                    </a:lnTo>
                    <a:lnTo>
                      <a:pt x="1063" y="0"/>
                    </a:ln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3"/>
              <p:cNvSpPr/>
              <p:nvPr/>
            </p:nvSpPr>
            <p:spPr>
              <a:xfrm>
                <a:off x="5358974" y="2577894"/>
                <a:ext cx="46828" cy="77273"/>
              </a:xfrm>
              <a:custGeom>
                <a:rect b="b" l="l" r="r" t="t"/>
                <a:pathLst>
                  <a:path extrusionOk="0" h="2434" w="1475">
                    <a:moveTo>
                      <a:pt x="1216" y="1"/>
                    </a:moveTo>
                    <a:cubicBezTo>
                      <a:pt x="543" y="1"/>
                      <a:pt x="0" y="547"/>
                      <a:pt x="0" y="1217"/>
                    </a:cubicBezTo>
                    <a:cubicBezTo>
                      <a:pt x="0" y="1887"/>
                      <a:pt x="543" y="2433"/>
                      <a:pt x="1216" y="2433"/>
                    </a:cubicBezTo>
                    <a:lnTo>
                      <a:pt x="1474" y="2433"/>
                    </a:lnTo>
                    <a:lnTo>
                      <a:pt x="1474" y="2065"/>
                    </a:lnTo>
                    <a:lnTo>
                      <a:pt x="1216" y="2065"/>
                    </a:lnTo>
                    <a:cubicBezTo>
                      <a:pt x="746" y="2065"/>
                      <a:pt x="365" y="1686"/>
                      <a:pt x="365" y="1217"/>
                    </a:cubicBezTo>
                    <a:cubicBezTo>
                      <a:pt x="365" y="751"/>
                      <a:pt x="746" y="369"/>
                      <a:pt x="1216" y="369"/>
                    </a:cubicBezTo>
                    <a:lnTo>
                      <a:pt x="1474" y="369"/>
                    </a:lnTo>
                    <a:lnTo>
                      <a:pt x="1474" y="1"/>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12" name="Google Shape;512;p33"/>
          <p:cNvSpPr txBox="1"/>
          <p:nvPr/>
        </p:nvSpPr>
        <p:spPr>
          <a:xfrm>
            <a:off x="2272800" y="1513774"/>
            <a:ext cx="3014400" cy="618000"/>
          </a:xfrm>
          <a:prstGeom prst="rect">
            <a:avLst/>
          </a:prstGeom>
          <a:noFill/>
          <a:ln>
            <a:noFill/>
          </a:ln>
        </p:spPr>
        <p:txBody>
          <a:bodyPr anchorCtr="0" anchor="t" bIns="91175" lIns="91175" spcFirstLastPara="1" rIns="91175" wrap="square" tIns="91175">
            <a:noAutofit/>
          </a:bodyPr>
          <a:lstStyle/>
          <a:p>
            <a:pPr indent="-342900" lvl="0" marL="457200" rtl="0" algn="ctr">
              <a:spcBef>
                <a:spcPts val="0"/>
              </a:spcBef>
              <a:spcAft>
                <a:spcPts val="0"/>
              </a:spcAft>
              <a:buSzPts val="1800"/>
              <a:buFont typeface="Mada"/>
              <a:buChar char="-"/>
            </a:pPr>
            <a:r>
              <a:rPr lang="ar" sz="1800">
                <a:latin typeface="Mada"/>
                <a:ea typeface="Mada"/>
                <a:cs typeface="Mada"/>
                <a:sym typeface="Mada"/>
              </a:rPr>
              <a:t>Mashal AbaAlkhail</a:t>
            </a:r>
            <a:endParaRPr sz="1800">
              <a:latin typeface="Mada"/>
              <a:ea typeface="Mada"/>
              <a:cs typeface="Mada"/>
              <a:sym typeface="Mada"/>
            </a:endParaRPr>
          </a:p>
        </p:txBody>
      </p:sp>
      <p:sp>
        <p:nvSpPr>
          <p:cNvPr id="513" name="Google Shape;513;p33"/>
          <p:cNvSpPr txBox="1"/>
          <p:nvPr/>
        </p:nvSpPr>
        <p:spPr>
          <a:xfrm>
            <a:off x="2264475" y="3460849"/>
            <a:ext cx="3014400" cy="618000"/>
          </a:xfrm>
          <a:prstGeom prst="rect">
            <a:avLst/>
          </a:prstGeom>
          <a:noFill/>
          <a:ln>
            <a:noFill/>
          </a:ln>
        </p:spPr>
        <p:txBody>
          <a:bodyPr anchorCtr="0" anchor="t" bIns="91175" lIns="91175" spcFirstLastPara="1" rIns="91175" wrap="square" tIns="91175">
            <a:noAutofit/>
          </a:bodyPr>
          <a:lstStyle/>
          <a:p>
            <a:pPr indent="-342900" lvl="0" marL="457200" rtl="0" algn="ctr">
              <a:spcBef>
                <a:spcPts val="0"/>
              </a:spcBef>
              <a:spcAft>
                <a:spcPts val="0"/>
              </a:spcAft>
              <a:buSzPts val="1800"/>
              <a:buFont typeface="Mada"/>
              <a:buChar char="-"/>
            </a:pPr>
            <a:r>
              <a:rPr lang="ar" sz="1800">
                <a:latin typeface="Mada"/>
                <a:ea typeface="Mada"/>
                <a:cs typeface="Mada"/>
                <a:sym typeface="Mada"/>
              </a:rPr>
              <a:t>Mashal AbaAlkhail</a:t>
            </a:r>
            <a:endParaRPr sz="1800">
              <a:latin typeface="Mada"/>
              <a:ea typeface="Mada"/>
              <a:cs typeface="Mada"/>
              <a:sym typeface="Mada"/>
            </a:endParaRPr>
          </a:p>
          <a:p>
            <a:pPr indent="-342900" lvl="0" marL="457200" rtl="0" algn="ctr">
              <a:spcBef>
                <a:spcPts val="0"/>
              </a:spcBef>
              <a:spcAft>
                <a:spcPts val="0"/>
              </a:spcAft>
              <a:buSzPts val="1800"/>
              <a:buFont typeface="Mada"/>
              <a:buChar char="-"/>
            </a:pPr>
            <a:r>
              <a:rPr lang="ar" sz="1800">
                <a:latin typeface="Mada"/>
                <a:ea typeface="Mada"/>
                <a:cs typeface="Mada"/>
                <a:sym typeface="Mada"/>
              </a:rPr>
              <a:t>Haifa Alwaily</a:t>
            </a:r>
            <a:endParaRPr sz="1800">
              <a:latin typeface="Mada"/>
              <a:ea typeface="Mada"/>
              <a:cs typeface="Mada"/>
              <a:sym typeface="Mada"/>
            </a:endParaRPr>
          </a:p>
        </p:txBody>
      </p:sp>
      <p:sp>
        <p:nvSpPr>
          <p:cNvPr id="514" name="Google Shape;514;p33"/>
          <p:cNvSpPr txBox="1"/>
          <p:nvPr/>
        </p:nvSpPr>
        <p:spPr>
          <a:xfrm>
            <a:off x="495300" y="2733675"/>
            <a:ext cx="1190700" cy="135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7600"/>
          </a:p>
        </p:txBody>
      </p:sp>
      <p:grpSp>
        <p:nvGrpSpPr>
          <p:cNvPr id="515" name="Google Shape;515;p33"/>
          <p:cNvGrpSpPr/>
          <p:nvPr/>
        </p:nvGrpSpPr>
        <p:grpSpPr>
          <a:xfrm>
            <a:off x="4991337" y="4590821"/>
            <a:ext cx="181429" cy="192770"/>
            <a:chOff x="4909609" y="6885946"/>
            <a:chExt cx="508206" cy="495298"/>
          </a:xfrm>
        </p:grpSpPr>
        <p:grpSp>
          <p:nvGrpSpPr>
            <p:cNvPr id="516" name="Google Shape;516;p33"/>
            <p:cNvGrpSpPr/>
            <p:nvPr/>
          </p:nvGrpSpPr>
          <p:grpSpPr>
            <a:xfrm>
              <a:off x="4909609" y="6885946"/>
              <a:ext cx="508206" cy="495298"/>
              <a:chOff x="481483" y="4193428"/>
              <a:chExt cx="322998" cy="346532"/>
            </a:xfrm>
          </p:grpSpPr>
          <p:grpSp>
            <p:nvGrpSpPr>
              <p:cNvPr id="517" name="Google Shape;517;p33"/>
              <p:cNvGrpSpPr/>
              <p:nvPr/>
            </p:nvGrpSpPr>
            <p:grpSpPr>
              <a:xfrm>
                <a:off x="481483" y="4193428"/>
                <a:ext cx="322998" cy="346532"/>
                <a:chOff x="-64406125" y="3362225"/>
                <a:chExt cx="318225" cy="314800"/>
              </a:xfrm>
            </p:grpSpPr>
            <p:sp>
              <p:nvSpPr>
                <p:cNvPr id="518" name="Google Shape;518;p33"/>
                <p:cNvSpPr/>
                <p:nvPr/>
              </p:nvSpPr>
              <p:spPr>
                <a:xfrm>
                  <a:off x="-64332100" y="3362225"/>
                  <a:ext cx="170150" cy="199025"/>
                </a:xfrm>
                <a:custGeom>
                  <a:rect b="b" l="l" r="r" t="t"/>
                  <a:pathLst>
                    <a:path extrusionOk="0" h="7961" w="6806">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solidFill>
                  <a:srgbClr val="A955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519" name="Google Shape;519;p33"/>
                <p:cNvSpPr/>
                <p:nvPr/>
              </p:nvSpPr>
              <p:spPr>
                <a:xfrm>
                  <a:off x="-64406125" y="3559050"/>
                  <a:ext cx="318225" cy="117975"/>
                </a:xfrm>
                <a:custGeom>
                  <a:rect b="b" l="l" r="r" t="t"/>
                  <a:pathLst>
                    <a:path extrusionOk="0" h="4719" w="12729">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solidFill>
                  <a:srgbClr val="A955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grpSp>
          <p:sp>
            <p:nvSpPr>
              <p:cNvPr id="520" name="Google Shape;520;p33"/>
              <p:cNvSpPr/>
              <p:nvPr/>
            </p:nvSpPr>
            <p:spPr>
              <a:xfrm>
                <a:off x="626168" y="4322035"/>
                <a:ext cx="33600" cy="33600"/>
              </a:xfrm>
              <a:prstGeom prst="ellipse">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21" name="Google Shape;521;p33"/>
            <p:cNvPicPr preferRelativeResize="0"/>
            <p:nvPr/>
          </p:nvPicPr>
          <p:blipFill rotWithShape="1">
            <a:blip r:embed="rId5">
              <a:alphaModFix/>
            </a:blip>
            <a:srcRect b="-10" l="0" r="77307" t="10"/>
            <a:stretch/>
          </p:blipFill>
          <p:spPr>
            <a:xfrm flipH="1" rot="-5400000">
              <a:off x="5298115" y="7248199"/>
              <a:ext cx="27740" cy="134623"/>
            </a:xfrm>
            <a:prstGeom prst="rect">
              <a:avLst/>
            </a:prstGeom>
            <a:noFill/>
            <a:ln>
              <a:noFill/>
            </a:ln>
          </p:spPr>
        </p:pic>
        <p:pic>
          <p:nvPicPr>
            <p:cNvPr id="522" name="Google Shape;522;p33"/>
            <p:cNvPicPr preferRelativeResize="0"/>
            <p:nvPr/>
          </p:nvPicPr>
          <p:blipFill>
            <a:blip r:embed="rId6">
              <a:alphaModFix/>
            </a:blip>
            <a:stretch>
              <a:fillRect/>
            </a:stretch>
          </p:blipFill>
          <p:spPr>
            <a:xfrm>
              <a:off x="5107203" y="7221098"/>
              <a:ext cx="112997" cy="102640"/>
            </a:xfrm>
            <a:prstGeom prst="rect">
              <a:avLst/>
            </a:prstGeom>
            <a:noFill/>
            <a:ln>
              <a:noFill/>
            </a:ln>
          </p:spPr>
        </p:pic>
      </p:grpSp>
      <p:sp>
        <p:nvSpPr>
          <p:cNvPr id="523" name="Google Shape;523;p33"/>
          <p:cNvSpPr txBox="1"/>
          <p:nvPr/>
        </p:nvSpPr>
        <p:spPr>
          <a:xfrm>
            <a:off x="2913938" y="4142800"/>
            <a:ext cx="2280300" cy="75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2000">
                <a:solidFill>
                  <a:schemeClr val="accent1"/>
                </a:solidFill>
                <a:latin typeface="Pacifico"/>
                <a:ea typeface="Pacifico"/>
                <a:cs typeface="Pacifico"/>
                <a:sym typeface="Pacifico"/>
              </a:rPr>
              <a:t>  </a:t>
            </a:r>
            <a:r>
              <a:rPr b="1" lang="ar" sz="2000">
                <a:solidFill>
                  <a:schemeClr val="accent1"/>
                </a:solidFill>
                <a:latin typeface="Pacifico"/>
                <a:ea typeface="Pacifico"/>
                <a:cs typeface="Pacifico"/>
                <a:sym typeface="Pacifico"/>
              </a:rPr>
              <a:t>Special thanks to: </a:t>
            </a:r>
            <a:endParaRPr b="1" sz="2000">
              <a:solidFill>
                <a:schemeClr val="accent1"/>
              </a:solidFill>
              <a:latin typeface="Pacifico"/>
              <a:ea typeface="Pacifico"/>
              <a:cs typeface="Pacifico"/>
              <a:sym typeface="Pacifico"/>
            </a:endParaRPr>
          </a:p>
          <a:p>
            <a:pPr indent="0" lvl="0" marL="0" rtl="0" algn="l">
              <a:spcBef>
                <a:spcPts val="0"/>
              </a:spcBef>
              <a:spcAft>
                <a:spcPts val="0"/>
              </a:spcAft>
              <a:buNone/>
            </a:pPr>
            <a:r>
              <a:rPr lang="ar" sz="1700">
                <a:latin typeface="Mada"/>
                <a:ea typeface="Mada"/>
                <a:cs typeface="Mada"/>
                <a:sym typeface="Mada"/>
              </a:rPr>
              <a:t>Mohammed Alhumud</a:t>
            </a:r>
            <a:endParaRPr sz="1700">
              <a:latin typeface="Mada"/>
              <a:ea typeface="Mada"/>
              <a:cs typeface="Mada"/>
              <a:sym typeface="Mad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3"/>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sp>
        <p:nvSpPr>
          <p:cNvPr id="174" name="Google Shape;174;p23"/>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Introduction to lymphomas</a:t>
            </a:r>
            <a:endParaRPr b="1" sz="2600">
              <a:latin typeface="Mada"/>
              <a:ea typeface="Mada"/>
              <a:cs typeface="Mada"/>
              <a:sym typeface="Mada"/>
            </a:endParaRPr>
          </a:p>
        </p:txBody>
      </p:sp>
      <p:grpSp>
        <p:nvGrpSpPr>
          <p:cNvPr id="175" name="Google Shape;175;p23"/>
          <p:cNvGrpSpPr/>
          <p:nvPr/>
        </p:nvGrpSpPr>
        <p:grpSpPr>
          <a:xfrm>
            <a:off x="209550" y="809842"/>
            <a:ext cx="7162957" cy="2326167"/>
            <a:chOff x="205465" y="1774362"/>
            <a:chExt cx="5056800" cy="2035854"/>
          </a:xfrm>
        </p:grpSpPr>
        <p:sp>
          <p:nvSpPr>
            <p:cNvPr id="176" name="Google Shape;176;p23"/>
            <p:cNvSpPr/>
            <p:nvPr/>
          </p:nvSpPr>
          <p:spPr>
            <a:xfrm>
              <a:off x="205465" y="1899216"/>
              <a:ext cx="5056800" cy="1911000"/>
            </a:xfrm>
            <a:prstGeom prst="roundRect">
              <a:avLst>
                <a:gd fmla="val 16667" name="adj"/>
              </a:avLst>
            </a:prstGeom>
            <a:no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Clr>
                  <a:srgbClr val="000000"/>
                </a:buClr>
                <a:buSzPts val="1200"/>
                <a:buChar char="●"/>
              </a:pPr>
              <a:r>
                <a:rPr lang="ar" sz="1200">
                  <a:latin typeface="Mada"/>
                  <a:ea typeface="Mada"/>
                  <a:cs typeface="Mada"/>
                  <a:sym typeface="Mada"/>
                </a:rPr>
                <a:t>Lymphoma is a </a:t>
              </a:r>
              <a:r>
                <a:rPr b="1" lang="ar" sz="1200">
                  <a:solidFill>
                    <a:srgbClr val="CC0000"/>
                  </a:solidFill>
                  <a:latin typeface="Mada"/>
                  <a:ea typeface="Mada"/>
                  <a:cs typeface="Mada"/>
                  <a:sym typeface="Mada"/>
                </a:rPr>
                <a:t>cancer of the lymphatic system</a:t>
              </a:r>
              <a:r>
                <a:rPr lang="ar" sz="1200">
                  <a:latin typeface="Mada"/>
                  <a:ea typeface="Mada"/>
                  <a:cs typeface="Mada"/>
                  <a:sym typeface="Mada"/>
                </a:rPr>
                <a:t>, which is part of the body's germ-fighting network.</a:t>
              </a:r>
              <a:endParaRPr sz="1200">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ar" sz="1200">
                  <a:solidFill>
                    <a:srgbClr val="999999"/>
                  </a:solidFill>
                  <a:latin typeface="Mada"/>
                  <a:ea typeface="Mada"/>
                  <a:cs typeface="Mada"/>
                  <a:sym typeface="Mada"/>
                </a:rPr>
                <a:t>It’s a neoplastic proliferation of lymphoid cells that forms a mass, and may arise in LN or in extranodal sites.</a:t>
              </a:r>
              <a:r>
                <a:rPr lang="ar" sz="1200">
                  <a:latin typeface="Mada"/>
                  <a:ea typeface="Mada"/>
                  <a:cs typeface="Mada"/>
                  <a:sym typeface="Mada"/>
                </a:rPr>
                <a:t> </a:t>
              </a:r>
              <a:r>
                <a:rPr b="1" lang="ar" sz="1200">
                  <a:latin typeface="Mada"/>
                  <a:ea typeface="Mada"/>
                  <a:cs typeface="Mada"/>
                  <a:sym typeface="Mada"/>
                </a:rPr>
                <a:t>The lymphatic system includes:</a:t>
              </a:r>
              <a:endParaRPr b="1" sz="1200">
                <a:latin typeface="Mada"/>
                <a:ea typeface="Mada"/>
                <a:cs typeface="Mada"/>
                <a:sym typeface="Mada"/>
              </a:endParaRPr>
            </a:p>
            <a:p>
              <a:pPr indent="-304800" lvl="1" marL="914400" rtl="0" algn="l">
                <a:spcBef>
                  <a:spcPts val="0"/>
                </a:spcBef>
                <a:spcAft>
                  <a:spcPts val="0"/>
                </a:spcAft>
                <a:buClr>
                  <a:srgbClr val="000000"/>
                </a:buClr>
                <a:buSzPts val="1200"/>
                <a:buFont typeface="Mada"/>
                <a:buChar char="○"/>
              </a:pPr>
              <a:r>
                <a:rPr lang="ar" sz="1200">
                  <a:latin typeface="Mada"/>
                  <a:ea typeface="Mada"/>
                  <a:cs typeface="Mada"/>
                  <a:sym typeface="Mada"/>
                </a:rPr>
                <a:t>Lymph nodes (lymph glands)</a:t>
              </a:r>
              <a:endParaRPr sz="1200">
                <a:latin typeface="Mada"/>
                <a:ea typeface="Mada"/>
                <a:cs typeface="Mada"/>
                <a:sym typeface="Mada"/>
              </a:endParaRPr>
            </a:p>
            <a:p>
              <a:pPr indent="-304800" lvl="1" marL="914400" rtl="0" algn="l">
                <a:spcBef>
                  <a:spcPts val="0"/>
                </a:spcBef>
                <a:spcAft>
                  <a:spcPts val="0"/>
                </a:spcAft>
                <a:buClr>
                  <a:srgbClr val="000000"/>
                </a:buClr>
                <a:buSzPts val="1200"/>
                <a:buFont typeface="Mada"/>
                <a:buChar char="○"/>
              </a:pPr>
              <a:r>
                <a:rPr lang="ar" sz="1200">
                  <a:latin typeface="Mada"/>
                  <a:ea typeface="Mada"/>
                  <a:cs typeface="Mada"/>
                  <a:sym typeface="Mada"/>
                </a:rPr>
                <a:t>Spleen</a:t>
              </a:r>
              <a:endParaRPr sz="1200">
                <a:latin typeface="Mada"/>
                <a:ea typeface="Mada"/>
                <a:cs typeface="Mada"/>
                <a:sym typeface="Mada"/>
              </a:endParaRPr>
            </a:p>
            <a:p>
              <a:pPr indent="-304800" lvl="1" marL="914400" rtl="0" algn="l">
                <a:spcBef>
                  <a:spcPts val="0"/>
                </a:spcBef>
                <a:spcAft>
                  <a:spcPts val="0"/>
                </a:spcAft>
                <a:buClr>
                  <a:srgbClr val="000000"/>
                </a:buClr>
                <a:buSzPts val="1200"/>
                <a:buFont typeface="Mada"/>
                <a:buChar char="○"/>
              </a:pPr>
              <a:r>
                <a:rPr lang="ar" sz="1200">
                  <a:latin typeface="Mada"/>
                  <a:ea typeface="Mada"/>
                  <a:cs typeface="Mada"/>
                  <a:sym typeface="Mada"/>
                </a:rPr>
                <a:t>Thymus gland</a:t>
              </a:r>
              <a:endParaRPr sz="1200">
                <a:latin typeface="Mada"/>
                <a:ea typeface="Mada"/>
                <a:cs typeface="Mada"/>
                <a:sym typeface="Mada"/>
              </a:endParaRPr>
            </a:p>
            <a:p>
              <a:pPr indent="-304800" lvl="1" marL="914400" rtl="0" algn="l">
                <a:spcBef>
                  <a:spcPts val="0"/>
                </a:spcBef>
                <a:spcAft>
                  <a:spcPts val="0"/>
                </a:spcAft>
                <a:buClr>
                  <a:srgbClr val="000000"/>
                </a:buClr>
                <a:buSzPts val="1200"/>
                <a:buFont typeface="Mada"/>
                <a:buChar char="○"/>
              </a:pPr>
              <a:r>
                <a:rPr lang="ar" sz="1200">
                  <a:latin typeface="Mada"/>
                  <a:ea typeface="Mada"/>
                  <a:cs typeface="Mada"/>
                  <a:sym typeface="Mada"/>
                </a:rPr>
                <a:t>Bone marrow</a:t>
              </a:r>
              <a:endParaRPr sz="1200">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ar" sz="1200">
                  <a:latin typeface="Mada"/>
                  <a:ea typeface="Mada"/>
                  <a:cs typeface="Mada"/>
                  <a:sym typeface="Mada"/>
                </a:rPr>
                <a:t>Lymphoma can affect all the above mentioned areas as well as other </a:t>
              </a:r>
              <a:r>
                <a:rPr lang="ar" sz="1200">
                  <a:latin typeface="Mada"/>
                  <a:ea typeface="Mada"/>
                  <a:cs typeface="Mada"/>
                  <a:sym typeface="Mada"/>
                </a:rPr>
                <a:t>organs</a:t>
              </a:r>
              <a:r>
                <a:rPr lang="ar" sz="1200">
                  <a:latin typeface="Mada"/>
                  <a:ea typeface="Mada"/>
                  <a:cs typeface="Mada"/>
                  <a:sym typeface="Mada"/>
                </a:rPr>
                <a:t> throughout the body. </a:t>
              </a:r>
              <a:r>
                <a:rPr lang="ar" sz="1200">
                  <a:solidFill>
                    <a:srgbClr val="6AA84F"/>
                  </a:solidFill>
                  <a:latin typeface="Mada"/>
                  <a:ea typeface="Mada"/>
                  <a:cs typeface="Mada"/>
                  <a:sym typeface="Mada"/>
                </a:rPr>
                <a:t>This is because every organ in the body has its own lymphatic structure. For example, the stomach can have a gastric carcinoma or lymphoma</a:t>
              </a:r>
              <a:endParaRPr sz="1200">
                <a:solidFill>
                  <a:srgbClr val="6AA84F"/>
                </a:solidFill>
                <a:latin typeface="Mada"/>
                <a:ea typeface="Mada"/>
                <a:cs typeface="Mada"/>
                <a:sym typeface="Mada"/>
              </a:endParaRPr>
            </a:p>
          </p:txBody>
        </p:sp>
        <p:sp>
          <p:nvSpPr>
            <p:cNvPr id="177" name="Google Shape;177;p23"/>
            <p:cNvSpPr/>
            <p:nvPr/>
          </p:nvSpPr>
          <p:spPr>
            <a:xfrm>
              <a:off x="485332" y="1774362"/>
              <a:ext cx="1622400" cy="227100"/>
            </a:xfrm>
            <a:prstGeom prst="flowChartAlternateProcess">
              <a:avLst/>
            </a:prstGeom>
            <a:solidFill>
              <a:schemeClr val="accent1"/>
            </a:solidFill>
            <a:ln cap="flat" cmpd="sng" w="762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solidFill>
                    <a:srgbClr val="FFFFFF"/>
                  </a:solidFill>
                  <a:latin typeface="Mada"/>
                  <a:ea typeface="Mada"/>
                  <a:cs typeface="Mada"/>
                  <a:sym typeface="Mada"/>
                </a:rPr>
                <a:t>Definition</a:t>
              </a:r>
              <a:endParaRPr b="1" sz="1800">
                <a:solidFill>
                  <a:srgbClr val="FFFFFF"/>
                </a:solidFill>
                <a:latin typeface="Mada"/>
                <a:ea typeface="Mada"/>
                <a:cs typeface="Mada"/>
                <a:sym typeface="Mada"/>
              </a:endParaRPr>
            </a:p>
          </p:txBody>
        </p:sp>
      </p:grpSp>
      <p:sp>
        <p:nvSpPr>
          <p:cNvPr id="178" name="Google Shape;178;p23"/>
          <p:cNvSpPr txBox="1"/>
          <p:nvPr/>
        </p:nvSpPr>
        <p:spPr>
          <a:xfrm>
            <a:off x="247500" y="3190850"/>
            <a:ext cx="44103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FFF2E9"/>
                </a:highlight>
                <a:latin typeface="Mada"/>
                <a:ea typeface="Mada"/>
                <a:cs typeface="Mada"/>
                <a:sym typeface="Mada"/>
              </a:rPr>
              <a:t>Main subtypes of lymphomas</a:t>
            </a:r>
            <a:endParaRPr b="1" sz="2200">
              <a:highlight>
                <a:srgbClr val="FFF2E9"/>
              </a:highlight>
              <a:latin typeface="Mada"/>
              <a:ea typeface="Mada"/>
              <a:cs typeface="Mada"/>
              <a:sym typeface="Mada"/>
            </a:endParaRPr>
          </a:p>
        </p:txBody>
      </p:sp>
      <p:sp>
        <p:nvSpPr>
          <p:cNvPr id="179" name="Google Shape;179;p23"/>
          <p:cNvSpPr/>
          <p:nvPr/>
        </p:nvSpPr>
        <p:spPr>
          <a:xfrm>
            <a:off x="800100" y="3924300"/>
            <a:ext cx="2552700" cy="914400"/>
          </a:xfrm>
          <a:prstGeom prst="roundRect">
            <a:avLst>
              <a:gd fmla="val 16667" name="adj"/>
            </a:avLst>
          </a:prstGeom>
          <a:solidFill>
            <a:schemeClr val="accent4"/>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3"/>
          <p:cNvSpPr/>
          <p:nvPr/>
        </p:nvSpPr>
        <p:spPr>
          <a:xfrm>
            <a:off x="4076700" y="3924300"/>
            <a:ext cx="2552700" cy="914400"/>
          </a:xfrm>
          <a:prstGeom prst="roundRect">
            <a:avLst>
              <a:gd fmla="val 16667" name="adj"/>
            </a:avLst>
          </a:prstGeom>
          <a:solidFill>
            <a:schemeClr val="accent4"/>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3"/>
          <p:cNvSpPr/>
          <p:nvPr/>
        </p:nvSpPr>
        <p:spPr>
          <a:xfrm>
            <a:off x="1890750" y="3717650"/>
            <a:ext cx="371400" cy="371400"/>
          </a:xfrm>
          <a:prstGeom prst="ellipse">
            <a:avLst/>
          </a:prstGeom>
          <a:solidFill>
            <a:schemeClr val="accen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3"/>
          <p:cNvSpPr/>
          <p:nvPr/>
        </p:nvSpPr>
        <p:spPr>
          <a:xfrm>
            <a:off x="5167350" y="3717650"/>
            <a:ext cx="371400" cy="371400"/>
          </a:xfrm>
          <a:prstGeom prst="ellipse">
            <a:avLst/>
          </a:prstGeom>
          <a:solidFill>
            <a:schemeClr val="accen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3"/>
          <p:cNvSpPr txBox="1"/>
          <p:nvPr/>
        </p:nvSpPr>
        <p:spPr>
          <a:xfrm>
            <a:off x="1930050" y="3664850"/>
            <a:ext cx="3714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900">
                <a:solidFill>
                  <a:srgbClr val="FFFFFF"/>
                </a:solidFill>
                <a:latin typeface="Mada"/>
                <a:ea typeface="Mada"/>
                <a:cs typeface="Mada"/>
                <a:sym typeface="Mada"/>
              </a:rPr>
              <a:t>1</a:t>
            </a:r>
            <a:endParaRPr b="1" sz="1900">
              <a:solidFill>
                <a:srgbClr val="FFFFFF"/>
              </a:solidFill>
              <a:latin typeface="Mada"/>
              <a:ea typeface="Mada"/>
              <a:cs typeface="Mada"/>
              <a:sym typeface="Mada"/>
            </a:endParaRPr>
          </a:p>
        </p:txBody>
      </p:sp>
      <p:sp>
        <p:nvSpPr>
          <p:cNvPr id="184" name="Google Shape;184;p23"/>
          <p:cNvSpPr txBox="1"/>
          <p:nvPr/>
        </p:nvSpPr>
        <p:spPr>
          <a:xfrm>
            <a:off x="5210175" y="3664850"/>
            <a:ext cx="3285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900">
                <a:solidFill>
                  <a:srgbClr val="FFFFFF"/>
                </a:solidFill>
                <a:latin typeface="Mada"/>
                <a:ea typeface="Mada"/>
                <a:cs typeface="Mada"/>
                <a:sym typeface="Mada"/>
              </a:rPr>
              <a:t>2</a:t>
            </a:r>
            <a:endParaRPr b="1" sz="1900">
              <a:solidFill>
                <a:srgbClr val="FFFFFF"/>
              </a:solidFill>
              <a:latin typeface="Mada"/>
              <a:ea typeface="Mada"/>
              <a:cs typeface="Mada"/>
              <a:sym typeface="Mada"/>
            </a:endParaRPr>
          </a:p>
        </p:txBody>
      </p:sp>
      <p:sp>
        <p:nvSpPr>
          <p:cNvPr id="185" name="Google Shape;185;p23"/>
          <p:cNvSpPr txBox="1"/>
          <p:nvPr/>
        </p:nvSpPr>
        <p:spPr>
          <a:xfrm>
            <a:off x="904800" y="4007400"/>
            <a:ext cx="23433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a:latin typeface="Mada"/>
                <a:ea typeface="Mada"/>
                <a:cs typeface="Mada"/>
                <a:sym typeface="Mada"/>
              </a:rPr>
              <a:t>Hodgkin's</a:t>
            </a:r>
            <a:r>
              <a:rPr b="1" lang="ar">
                <a:latin typeface="Mada"/>
                <a:ea typeface="Mada"/>
                <a:cs typeface="Mada"/>
                <a:sym typeface="Mada"/>
              </a:rPr>
              <a:t> lymphoma </a:t>
            </a:r>
            <a:r>
              <a:rPr b="1" lang="ar" sz="1000">
                <a:latin typeface="Mada"/>
                <a:ea typeface="Mada"/>
                <a:cs typeface="Mada"/>
                <a:sym typeface="Mada"/>
              </a:rPr>
              <a:t>(formerly called Hodgkin's disease)</a:t>
            </a:r>
            <a:r>
              <a:rPr b="1" lang="ar" sz="1000">
                <a:solidFill>
                  <a:srgbClr val="6AA84F"/>
                </a:solidFill>
                <a:latin typeface="Mada"/>
                <a:ea typeface="Mada"/>
                <a:cs typeface="Mada"/>
                <a:sym typeface="Mada"/>
              </a:rPr>
              <a:t> </a:t>
            </a:r>
            <a:endParaRPr b="1" sz="1000">
              <a:solidFill>
                <a:srgbClr val="6AA84F"/>
              </a:solidFill>
              <a:latin typeface="Mada"/>
              <a:ea typeface="Mada"/>
              <a:cs typeface="Mada"/>
              <a:sym typeface="Mada"/>
            </a:endParaRPr>
          </a:p>
          <a:p>
            <a:pPr indent="0" lvl="0" marL="0" rtl="0" algn="ctr">
              <a:spcBef>
                <a:spcPts val="0"/>
              </a:spcBef>
              <a:spcAft>
                <a:spcPts val="0"/>
              </a:spcAft>
              <a:buNone/>
            </a:pPr>
            <a:r>
              <a:rPr b="1" lang="ar" sz="1000">
                <a:solidFill>
                  <a:srgbClr val="6AA84F"/>
                </a:solidFill>
                <a:latin typeface="Mada"/>
                <a:ea typeface="Mada"/>
                <a:cs typeface="Mada"/>
                <a:sym typeface="Mada"/>
              </a:rPr>
              <a:t>(~15% of lymphomas)</a:t>
            </a:r>
            <a:endParaRPr b="1" sz="1000">
              <a:solidFill>
                <a:srgbClr val="6AA84F"/>
              </a:solidFill>
              <a:latin typeface="Mada"/>
              <a:ea typeface="Mada"/>
              <a:cs typeface="Mada"/>
              <a:sym typeface="Mada"/>
            </a:endParaRPr>
          </a:p>
        </p:txBody>
      </p:sp>
      <p:sp>
        <p:nvSpPr>
          <p:cNvPr id="186" name="Google Shape;186;p23"/>
          <p:cNvSpPr txBox="1"/>
          <p:nvPr/>
        </p:nvSpPr>
        <p:spPr>
          <a:xfrm>
            <a:off x="4202775" y="4158350"/>
            <a:ext cx="2343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a:latin typeface="Mada"/>
                <a:ea typeface="Mada"/>
                <a:cs typeface="Mada"/>
                <a:sym typeface="Mada"/>
              </a:rPr>
              <a:t>Non- </a:t>
            </a:r>
            <a:r>
              <a:rPr b="1" lang="ar">
                <a:latin typeface="Mada"/>
                <a:ea typeface="Mada"/>
                <a:cs typeface="Mada"/>
                <a:sym typeface="Mada"/>
              </a:rPr>
              <a:t>Hodgkin's lymphoma </a:t>
            </a:r>
            <a:endParaRPr b="1">
              <a:latin typeface="Mada"/>
              <a:ea typeface="Mada"/>
              <a:cs typeface="Mada"/>
              <a:sym typeface="Mada"/>
            </a:endParaRPr>
          </a:p>
        </p:txBody>
      </p:sp>
      <p:sp>
        <p:nvSpPr>
          <p:cNvPr id="187" name="Google Shape;187;p23"/>
          <p:cNvSpPr txBox="1"/>
          <p:nvPr/>
        </p:nvSpPr>
        <p:spPr>
          <a:xfrm>
            <a:off x="247500" y="5193600"/>
            <a:ext cx="66963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FFF2E9"/>
                </a:highlight>
                <a:latin typeface="Mada"/>
                <a:ea typeface="Mada"/>
                <a:cs typeface="Mada"/>
                <a:sym typeface="Mada"/>
              </a:rPr>
              <a:t>WHO Classification of Hematological Neoplasms</a:t>
            </a:r>
            <a:endParaRPr b="1" sz="2200">
              <a:highlight>
                <a:srgbClr val="FFF2E9"/>
              </a:highlight>
              <a:latin typeface="Mada"/>
              <a:ea typeface="Mada"/>
              <a:cs typeface="Mada"/>
              <a:sym typeface="Mada"/>
            </a:endParaRPr>
          </a:p>
        </p:txBody>
      </p:sp>
      <p:sp>
        <p:nvSpPr>
          <p:cNvPr id="188" name="Google Shape;188;p23"/>
          <p:cNvSpPr txBox="1"/>
          <p:nvPr/>
        </p:nvSpPr>
        <p:spPr>
          <a:xfrm>
            <a:off x="209550" y="5626150"/>
            <a:ext cx="7038900" cy="30036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SzPts val="1300"/>
              <a:buFont typeface="Mada"/>
              <a:buChar char="●"/>
            </a:pPr>
            <a:r>
              <a:rPr b="1" lang="ar" sz="1300">
                <a:latin typeface="Mada"/>
                <a:ea typeface="Mada"/>
                <a:cs typeface="Mada"/>
                <a:sym typeface="Mada"/>
              </a:rPr>
              <a:t>Classification:</a:t>
            </a:r>
            <a:endParaRPr b="1" sz="1300">
              <a:latin typeface="Mada"/>
              <a:ea typeface="Mada"/>
              <a:cs typeface="Mada"/>
              <a:sym typeface="Mada"/>
            </a:endParaRPr>
          </a:p>
          <a:p>
            <a:pPr indent="-304800" lvl="1" marL="914400" rtl="0" algn="l">
              <a:spcBef>
                <a:spcPts val="0"/>
              </a:spcBef>
              <a:spcAft>
                <a:spcPts val="0"/>
              </a:spcAft>
              <a:buSzPts val="1200"/>
              <a:buFont typeface="Mada"/>
              <a:buAutoNum type="alphaUcPeriod"/>
            </a:pPr>
            <a:r>
              <a:rPr b="1" lang="ar" sz="1200">
                <a:latin typeface="Mada"/>
                <a:ea typeface="Mada"/>
                <a:cs typeface="Mada"/>
                <a:sym typeface="Mada"/>
              </a:rPr>
              <a:t>Myeloid</a:t>
            </a:r>
            <a:endParaRPr b="1" sz="1200">
              <a:latin typeface="Mada"/>
              <a:ea typeface="Mada"/>
              <a:cs typeface="Mada"/>
              <a:sym typeface="Mada"/>
            </a:endParaRPr>
          </a:p>
          <a:p>
            <a:pPr indent="-304800" lvl="1" marL="914400" rtl="0" algn="l">
              <a:spcBef>
                <a:spcPts val="0"/>
              </a:spcBef>
              <a:spcAft>
                <a:spcPts val="0"/>
              </a:spcAft>
              <a:buSzPts val="1200"/>
              <a:buFont typeface="Mada"/>
              <a:buAutoNum type="alphaUcPeriod"/>
            </a:pPr>
            <a:r>
              <a:rPr b="1" lang="ar" sz="1200">
                <a:latin typeface="Mada"/>
                <a:ea typeface="Mada"/>
                <a:cs typeface="Mada"/>
                <a:sym typeface="Mada"/>
              </a:rPr>
              <a:t>Lymphoid</a:t>
            </a:r>
            <a:endParaRPr b="1" sz="1200">
              <a:latin typeface="Mada"/>
              <a:ea typeface="Mada"/>
              <a:cs typeface="Mada"/>
              <a:sym typeface="Mada"/>
            </a:endParaRPr>
          </a:p>
          <a:p>
            <a:pPr indent="-304800" lvl="2" marL="1371600" rtl="0" algn="l">
              <a:spcBef>
                <a:spcPts val="0"/>
              </a:spcBef>
              <a:spcAft>
                <a:spcPts val="0"/>
              </a:spcAft>
              <a:buSzPts val="1200"/>
              <a:buFont typeface="Mada"/>
              <a:buChar char="■"/>
            </a:pPr>
            <a:r>
              <a:rPr lang="ar" sz="1200">
                <a:latin typeface="Mada"/>
                <a:ea typeface="Mada"/>
                <a:cs typeface="Mada"/>
                <a:sym typeface="Mada"/>
              </a:rPr>
              <a:t>B cell neoplasms</a:t>
            </a:r>
            <a:endParaRPr sz="1200">
              <a:latin typeface="Mada"/>
              <a:ea typeface="Mada"/>
              <a:cs typeface="Mada"/>
              <a:sym typeface="Mada"/>
            </a:endParaRPr>
          </a:p>
          <a:p>
            <a:pPr indent="-304800" lvl="3" marL="1828800" rtl="0" algn="l">
              <a:spcBef>
                <a:spcPts val="0"/>
              </a:spcBef>
              <a:spcAft>
                <a:spcPts val="0"/>
              </a:spcAft>
              <a:buSzPts val="1200"/>
              <a:buFont typeface="Mada"/>
              <a:buChar char="●"/>
            </a:pPr>
            <a:r>
              <a:rPr lang="ar" sz="1200">
                <a:latin typeface="Mada"/>
                <a:ea typeface="Mada"/>
                <a:cs typeface="Mada"/>
                <a:sym typeface="Mada"/>
              </a:rPr>
              <a:t>Includes plasma cell myeloma</a:t>
            </a:r>
            <a:endParaRPr sz="1200">
              <a:latin typeface="Mada"/>
              <a:ea typeface="Mada"/>
              <a:cs typeface="Mada"/>
              <a:sym typeface="Mada"/>
            </a:endParaRPr>
          </a:p>
          <a:p>
            <a:pPr indent="-304800" lvl="2" marL="1371600" rtl="0" algn="l">
              <a:spcBef>
                <a:spcPts val="0"/>
              </a:spcBef>
              <a:spcAft>
                <a:spcPts val="0"/>
              </a:spcAft>
              <a:buSzPts val="1200"/>
              <a:buFont typeface="Mada"/>
              <a:buChar char="■"/>
            </a:pPr>
            <a:r>
              <a:rPr lang="ar" sz="1200">
                <a:latin typeface="Mada"/>
                <a:ea typeface="Mada"/>
                <a:cs typeface="Mada"/>
                <a:sym typeface="Mada"/>
              </a:rPr>
              <a:t>T cell neoplasms</a:t>
            </a:r>
            <a:endParaRPr sz="1200">
              <a:latin typeface="Mada"/>
              <a:ea typeface="Mada"/>
              <a:cs typeface="Mada"/>
              <a:sym typeface="Mada"/>
            </a:endParaRPr>
          </a:p>
          <a:p>
            <a:pPr indent="-304800" lvl="2" marL="1371600" rtl="0" algn="l">
              <a:spcBef>
                <a:spcPts val="0"/>
              </a:spcBef>
              <a:spcAft>
                <a:spcPts val="0"/>
              </a:spcAft>
              <a:buSzPts val="1200"/>
              <a:buFont typeface="Mada"/>
              <a:buChar char="■"/>
            </a:pPr>
            <a:r>
              <a:rPr lang="ar" sz="1200">
                <a:latin typeface="Mada"/>
                <a:ea typeface="Mada"/>
                <a:cs typeface="Mada"/>
                <a:sym typeface="Mada"/>
              </a:rPr>
              <a:t>Hodgkin’s lymphoma</a:t>
            </a:r>
            <a:endParaRPr sz="1200">
              <a:latin typeface="Mada"/>
              <a:ea typeface="Mada"/>
              <a:cs typeface="Mada"/>
              <a:sym typeface="Mada"/>
            </a:endParaRPr>
          </a:p>
          <a:p>
            <a:pPr indent="-304800" lvl="1" marL="914400" rtl="0" algn="l">
              <a:spcBef>
                <a:spcPts val="0"/>
              </a:spcBef>
              <a:spcAft>
                <a:spcPts val="0"/>
              </a:spcAft>
              <a:buSzPts val="1200"/>
              <a:buFont typeface="Mada"/>
              <a:buAutoNum type="alphaUcPeriod"/>
            </a:pPr>
            <a:r>
              <a:rPr b="1" lang="ar" sz="1200">
                <a:latin typeface="Mada"/>
                <a:ea typeface="Mada"/>
                <a:cs typeface="Mada"/>
                <a:sym typeface="Mada"/>
              </a:rPr>
              <a:t>Histiocytic</a:t>
            </a:r>
            <a:endParaRPr b="1" sz="1200">
              <a:latin typeface="Mada"/>
              <a:ea typeface="Mada"/>
              <a:cs typeface="Mada"/>
              <a:sym typeface="Mada"/>
            </a:endParaRPr>
          </a:p>
          <a:p>
            <a:pPr indent="-304800" lvl="1" marL="914400" rtl="0" algn="l">
              <a:spcBef>
                <a:spcPts val="0"/>
              </a:spcBef>
              <a:spcAft>
                <a:spcPts val="0"/>
              </a:spcAft>
              <a:buSzPts val="1200"/>
              <a:buFont typeface="Mada"/>
              <a:buAutoNum type="alphaUcPeriod"/>
            </a:pPr>
            <a:r>
              <a:rPr b="1" lang="ar" sz="1200">
                <a:latin typeface="Mada"/>
                <a:ea typeface="Mada"/>
                <a:cs typeface="Mada"/>
                <a:sym typeface="Mada"/>
              </a:rPr>
              <a:t>Mast Cell</a:t>
            </a:r>
            <a:endParaRPr b="1" sz="1200">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b="1" lang="ar" sz="1200">
                <a:solidFill>
                  <a:srgbClr val="6AA84F"/>
                </a:solidFill>
                <a:latin typeface="Mada"/>
                <a:ea typeface="Mada"/>
                <a:cs typeface="Mada"/>
                <a:sym typeface="Mada"/>
              </a:rPr>
              <a:t>Dr: </a:t>
            </a:r>
            <a:r>
              <a:rPr lang="ar" sz="1200">
                <a:solidFill>
                  <a:srgbClr val="6AA84F"/>
                </a:solidFill>
                <a:latin typeface="Mada"/>
                <a:ea typeface="Mada"/>
                <a:cs typeface="Mada"/>
                <a:sym typeface="Mada"/>
              </a:rPr>
              <a:t>There are A LOT of subtypes of lymphoid neoplasms. At your level </a:t>
            </a:r>
            <a:r>
              <a:rPr b="1" lang="ar" sz="1200" u="sng">
                <a:solidFill>
                  <a:srgbClr val="6AA84F"/>
                </a:solidFill>
                <a:latin typeface="Mada"/>
                <a:ea typeface="Mada"/>
                <a:cs typeface="Mada"/>
                <a:sym typeface="Mada"/>
              </a:rPr>
              <a:t>you don’t need to know any of the details</a:t>
            </a:r>
            <a:r>
              <a:rPr lang="ar" sz="1200">
                <a:solidFill>
                  <a:srgbClr val="6AA84F"/>
                </a:solidFill>
                <a:latin typeface="Mada"/>
                <a:ea typeface="Mada"/>
                <a:cs typeface="Mada"/>
                <a:sym typeface="Mada"/>
              </a:rPr>
              <a:t>, i only want you to know </a:t>
            </a:r>
            <a:r>
              <a:rPr lang="ar" sz="1200">
                <a:solidFill>
                  <a:srgbClr val="6AA84F"/>
                </a:solidFill>
              </a:rPr>
              <a:t>“</a:t>
            </a:r>
            <a:r>
              <a:rPr lang="ar" sz="1200">
                <a:solidFill>
                  <a:srgbClr val="6AA84F"/>
                </a:solidFill>
              </a:rPr>
              <a:t>رؤوس</a:t>
            </a:r>
            <a:r>
              <a:rPr lang="ar" sz="1200">
                <a:solidFill>
                  <a:srgbClr val="6AA84F"/>
                </a:solidFill>
              </a:rPr>
              <a:t> </a:t>
            </a:r>
            <a:r>
              <a:rPr lang="ar" sz="1200">
                <a:solidFill>
                  <a:srgbClr val="6AA84F"/>
                </a:solidFill>
              </a:rPr>
              <a:t>الأقلام</a:t>
            </a:r>
            <a:r>
              <a:rPr lang="ar" sz="1200">
                <a:solidFill>
                  <a:srgbClr val="6AA84F"/>
                </a:solidFill>
              </a:rPr>
              <a:t>” . </a:t>
            </a:r>
            <a:r>
              <a:rPr lang="ar" sz="1200">
                <a:solidFill>
                  <a:srgbClr val="6AA84F"/>
                </a:solidFill>
                <a:latin typeface="Mada"/>
                <a:ea typeface="Mada"/>
                <a:cs typeface="Mada"/>
                <a:sym typeface="Mada"/>
              </a:rPr>
              <a:t>The below classification is just to show you that there are many </a:t>
            </a:r>
            <a:r>
              <a:rPr lang="ar" sz="1200">
                <a:solidFill>
                  <a:srgbClr val="6AA84F"/>
                </a:solidFill>
                <a:latin typeface="Mada"/>
                <a:ea typeface="Mada"/>
                <a:cs typeface="Mada"/>
                <a:sym typeface="Mada"/>
              </a:rPr>
              <a:t>subtypes</a:t>
            </a:r>
            <a:r>
              <a:rPr lang="ar" sz="1200">
                <a:solidFill>
                  <a:srgbClr val="6AA84F"/>
                </a:solidFill>
                <a:latin typeface="Mada"/>
                <a:ea typeface="Mada"/>
                <a:cs typeface="Mada"/>
                <a:sym typeface="Mada"/>
              </a:rPr>
              <a:t> (differs in cells, risk factors and prognosis)</a:t>
            </a:r>
            <a:r>
              <a:rPr lang="ar" sz="1200">
                <a:solidFill>
                  <a:srgbClr val="6AA84F"/>
                </a:solidFill>
                <a:latin typeface="Mada"/>
                <a:ea typeface="Mada"/>
                <a:cs typeface="Mada"/>
                <a:sym typeface="Mada"/>
              </a:rPr>
              <a:t>.</a:t>
            </a:r>
            <a:endParaRPr sz="1200">
              <a:solidFill>
                <a:srgbClr val="6AA84F"/>
              </a:solidFill>
              <a:latin typeface="Mada"/>
              <a:ea typeface="Mada"/>
              <a:cs typeface="Mada"/>
              <a:sym typeface="Mada"/>
            </a:endParaRPr>
          </a:p>
        </p:txBody>
      </p:sp>
      <p:pic>
        <p:nvPicPr>
          <p:cNvPr id="189" name="Google Shape;189;p23"/>
          <p:cNvPicPr preferRelativeResize="0"/>
          <p:nvPr/>
        </p:nvPicPr>
        <p:blipFill>
          <a:blip r:embed="rId3">
            <a:alphaModFix/>
          </a:blip>
          <a:stretch>
            <a:fillRect/>
          </a:stretch>
        </p:blipFill>
        <p:spPr>
          <a:xfrm>
            <a:off x="-3680712" y="8168375"/>
            <a:ext cx="3500658" cy="2238224"/>
          </a:xfrm>
          <a:prstGeom prst="rect">
            <a:avLst/>
          </a:prstGeom>
          <a:noFill/>
          <a:ln>
            <a:noFill/>
          </a:ln>
        </p:spPr>
      </p:pic>
      <p:pic>
        <p:nvPicPr>
          <p:cNvPr id="190" name="Google Shape;190;p23"/>
          <p:cNvPicPr preferRelativeResize="0"/>
          <p:nvPr/>
        </p:nvPicPr>
        <p:blipFill>
          <a:blip r:embed="rId4">
            <a:alphaModFix/>
          </a:blip>
          <a:stretch>
            <a:fillRect/>
          </a:stretch>
        </p:blipFill>
        <p:spPr>
          <a:xfrm>
            <a:off x="8664614" y="9381437"/>
            <a:ext cx="2519748" cy="2183599"/>
          </a:xfrm>
          <a:prstGeom prst="rect">
            <a:avLst/>
          </a:prstGeom>
          <a:noFill/>
          <a:ln>
            <a:noFill/>
          </a:ln>
        </p:spPr>
      </p:pic>
      <p:sp>
        <p:nvSpPr>
          <p:cNvPr id="191" name="Google Shape;191;p23"/>
          <p:cNvSpPr txBox="1"/>
          <p:nvPr/>
        </p:nvSpPr>
        <p:spPr>
          <a:xfrm>
            <a:off x="366600" y="4907700"/>
            <a:ext cx="6881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200">
                <a:solidFill>
                  <a:srgbClr val="6AA84F"/>
                </a:solidFill>
                <a:latin typeface="Mada"/>
                <a:ea typeface="Mada"/>
                <a:cs typeface="Mada"/>
                <a:sym typeface="Mada"/>
              </a:rPr>
              <a:t>Note:</a:t>
            </a:r>
            <a:r>
              <a:rPr lang="ar" sz="1200">
                <a:solidFill>
                  <a:srgbClr val="6AA84F"/>
                </a:solidFill>
                <a:latin typeface="Mada"/>
                <a:ea typeface="Mada"/>
                <a:cs typeface="Mada"/>
                <a:sym typeface="Mada"/>
              </a:rPr>
              <a:t> Hodgkins is more common in the </a:t>
            </a:r>
            <a:r>
              <a:rPr lang="ar" sz="1200">
                <a:solidFill>
                  <a:srgbClr val="6AA84F"/>
                </a:solidFill>
                <a:latin typeface="Mada"/>
                <a:ea typeface="Mada"/>
                <a:cs typeface="Mada"/>
                <a:sym typeface="Mada"/>
              </a:rPr>
              <a:t>Lymph</a:t>
            </a:r>
            <a:r>
              <a:rPr lang="ar" sz="1200">
                <a:solidFill>
                  <a:srgbClr val="6AA84F"/>
                </a:solidFill>
                <a:latin typeface="Mada"/>
                <a:ea typeface="Mada"/>
                <a:cs typeface="Mada"/>
                <a:sym typeface="Mada"/>
              </a:rPr>
              <a:t> nodes while NHL is more common in the lymphatic vessels</a:t>
            </a:r>
            <a:endParaRPr sz="1200">
              <a:solidFill>
                <a:srgbClr val="6AA84F"/>
              </a:solidFill>
              <a:latin typeface="Mada"/>
              <a:ea typeface="Mada"/>
              <a:cs typeface="Mada"/>
              <a:sym typeface="Mada"/>
            </a:endParaRPr>
          </a:p>
        </p:txBody>
      </p:sp>
      <p:pic>
        <p:nvPicPr>
          <p:cNvPr id="192" name="Google Shape;192;p23"/>
          <p:cNvPicPr preferRelativeResize="0"/>
          <p:nvPr/>
        </p:nvPicPr>
        <p:blipFill>
          <a:blip r:embed="rId5">
            <a:alphaModFix/>
          </a:blip>
          <a:stretch>
            <a:fillRect/>
          </a:stretch>
        </p:blipFill>
        <p:spPr>
          <a:xfrm>
            <a:off x="8664624" y="4305917"/>
            <a:ext cx="2343299" cy="2080166"/>
          </a:xfrm>
          <a:prstGeom prst="rect">
            <a:avLst/>
          </a:prstGeom>
          <a:noFill/>
          <a:ln>
            <a:noFill/>
          </a:ln>
        </p:spPr>
      </p:pic>
      <p:pic>
        <p:nvPicPr>
          <p:cNvPr id="193" name="Google Shape;193;p23"/>
          <p:cNvPicPr preferRelativeResize="0"/>
          <p:nvPr/>
        </p:nvPicPr>
        <p:blipFill>
          <a:blip r:embed="rId6">
            <a:alphaModFix/>
          </a:blip>
          <a:stretch>
            <a:fillRect/>
          </a:stretch>
        </p:blipFill>
        <p:spPr>
          <a:xfrm>
            <a:off x="8664624" y="6619581"/>
            <a:ext cx="2343298" cy="1635537"/>
          </a:xfrm>
          <a:prstGeom prst="rect">
            <a:avLst/>
          </a:prstGeom>
          <a:noFill/>
          <a:ln>
            <a:noFill/>
          </a:ln>
        </p:spPr>
      </p:pic>
      <p:sp>
        <p:nvSpPr>
          <p:cNvPr id="194" name="Google Shape;194;p23"/>
          <p:cNvSpPr txBox="1"/>
          <p:nvPr/>
        </p:nvSpPr>
        <p:spPr>
          <a:xfrm>
            <a:off x="417375" y="8168375"/>
            <a:ext cx="3285000" cy="24321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00000"/>
              </a:lnSpc>
              <a:spcBef>
                <a:spcPts val="300"/>
              </a:spcBef>
              <a:spcAft>
                <a:spcPts val="0"/>
              </a:spcAft>
              <a:buNone/>
            </a:pPr>
            <a:r>
              <a:rPr b="1" i="1" lang="ar" sz="600">
                <a:solidFill>
                  <a:schemeClr val="accent1"/>
                </a:solidFill>
                <a:latin typeface="Mada"/>
                <a:ea typeface="Mada"/>
                <a:cs typeface="Mada"/>
                <a:sym typeface="Mada"/>
              </a:rPr>
              <a:t>Proposed WHO Classification of. Lymphoid Neoplasms</a:t>
            </a:r>
            <a:endParaRPr b="1" i="1" sz="600">
              <a:solidFill>
                <a:schemeClr val="accent1"/>
              </a:solidFill>
              <a:latin typeface="Mada"/>
              <a:ea typeface="Mada"/>
              <a:cs typeface="Mada"/>
              <a:sym typeface="Mada"/>
            </a:endParaRPr>
          </a:p>
          <a:p>
            <a:pPr indent="0" lvl="0" marL="0" rtl="0" algn="l">
              <a:lnSpc>
                <a:spcPct val="100000"/>
              </a:lnSpc>
              <a:spcBef>
                <a:spcPts val="300"/>
              </a:spcBef>
              <a:spcAft>
                <a:spcPts val="0"/>
              </a:spcAft>
              <a:buNone/>
            </a:pPr>
            <a:r>
              <a:rPr b="1" lang="ar" sz="500" u="sng">
                <a:latin typeface="Mada"/>
                <a:ea typeface="Mada"/>
                <a:cs typeface="Mada"/>
                <a:sym typeface="Mada"/>
              </a:rPr>
              <a:t>B-Cell neoplasms</a:t>
            </a:r>
            <a:endParaRPr b="1" sz="500" u="sng">
              <a:latin typeface="Mada"/>
              <a:ea typeface="Mada"/>
              <a:cs typeface="Mada"/>
              <a:sym typeface="Mada"/>
            </a:endParaRPr>
          </a:p>
          <a:p>
            <a:pPr indent="0" lvl="0" marL="114300" rtl="0" algn="l">
              <a:lnSpc>
                <a:spcPct val="100000"/>
              </a:lnSpc>
              <a:spcBef>
                <a:spcPts val="300"/>
              </a:spcBef>
              <a:spcAft>
                <a:spcPts val="0"/>
              </a:spcAft>
              <a:buNone/>
            </a:pPr>
            <a:r>
              <a:rPr b="1" lang="ar" sz="500" u="sng">
                <a:latin typeface="Mada"/>
                <a:ea typeface="Mada"/>
                <a:cs typeface="Mada"/>
                <a:sym typeface="Mada"/>
              </a:rPr>
              <a:t>Precursor B-cell neoplasm</a:t>
            </a:r>
            <a:endParaRPr b="1" sz="500" u="sng">
              <a:latin typeface="Mada"/>
              <a:ea typeface="Mada"/>
              <a:cs typeface="Mada"/>
              <a:sym typeface="Mada"/>
            </a:endParaRPr>
          </a:p>
          <a:p>
            <a:pPr indent="0" lvl="0" marL="228600" rtl="0" algn="l">
              <a:lnSpc>
                <a:spcPct val="100000"/>
              </a:lnSpc>
              <a:spcBef>
                <a:spcPts val="300"/>
              </a:spcBef>
              <a:spcAft>
                <a:spcPts val="0"/>
              </a:spcAft>
              <a:buNone/>
            </a:pPr>
            <a:r>
              <a:rPr lang="ar" sz="500">
                <a:latin typeface="Mada"/>
                <a:ea typeface="Mada"/>
                <a:cs typeface="Mada"/>
                <a:sym typeface="Mada"/>
              </a:rPr>
              <a:t>Precursor B-lymphoblastic leukemia/Iymphoma (precursor B-cell acute lymphoblastic leukemia)</a:t>
            </a:r>
            <a:endParaRPr sz="500">
              <a:latin typeface="Mada"/>
              <a:ea typeface="Mada"/>
              <a:cs typeface="Mada"/>
              <a:sym typeface="Mada"/>
            </a:endParaRPr>
          </a:p>
          <a:p>
            <a:pPr indent="0" lvl="0" marL="114300" rtl="0" algn="l">
              <a:lnSpc>
                <a:spcPct val="100000"/>
              </a:lnSpc>
              <a:spcBef>
                <a:spcPts val="300"/>
              </a:spcBef>
              <a:spcAft>
                <a:spcPts val="0"/>
              </a:spcAft>
              <a:buNone/>
            </a:pPr>
            <a:r>
              <a:rPr b="1" lang="ar" sz="500" u="sng">
                <a:latin typeface="Mada"/>
                <a:ea typeface="Mada"/>
                <a:cs typeface="Mada"/>
                <a:sym typeface="Mada"/>
              </a:rPr>
              <a:t>Mature (peripheral) B-cell neoplasm*</a:t>
            </a:r>
            <a:endParaRPr b="1" sz="500" u="sng">
              <a:latin typeface="Mada"/>
              <a:ea typeface="Mada"/>
              <a:cs typeface="Mada"/>
              <a:sym typeface="Mada"/>
            </a:endParaRPr>
          </a:p>
          <a:p>
            <a:pPr indent="0" lvl="0" marL="228600" rtl="0" algn="l">
              <a:lnSpc>
                <a:spcPct val="100000"/>
              </a:lnSpc>
              <a:spcBef>
                <a:spcPts val="300"/>
              </a:spcBef>
              <a:spcAft>
                <a:spcPts val="0"/>
              </a:spcAft>
              <a:buNone/>
            </a:pPr>
            <a:r>
              <a:rPr lang="ar" sz="500">
                <a:latin typeface="Mada"/>
                <a:ea typeface="Mada"/>
                <a:cs typeface="Mada"/>
                <a:sym typeface="Mada"/>
              </a:rPr>
              <a:t>B-cell chronic lymphocytic leukemia/small lymphocytic lymphoma</a:t>
            </a:r>
            <a:endParaRPr sz="500">
              <a:latin typeface="Mada"/>
              <a:ea typeface="Mada"/>
              <a:cs typeface="Mada"/>
              <a:sym typeface="Mada"/>
            </a:endParaRPr>
          </a:p>
          <a:p>
            <a:pPr indent="0" lvl="0" marL="228600" rtl="0" algn="l">
              <a:lnSpc>
                <a:spcPct val="100000"/>
              </a:lnSpc>
              <a:spcBef>
                <a:spcPts val="300"/>
              </a:spcBef>
              <a:spcAft>
                <a:spcPts val="0"/>
              </a:spcAft>
              <a:buNone/>
            </a:pPr>
            <a:r>
              <a:rPr b="1" lang="ar" sz="500">
                <a:latin typeface="Mada"/>
                <a:ea typeface="Mada"/>
                <a:cs typeface="Mada"/>
                <a:sym typeface="Mada"/>
              </a:rPr>
              <a:t>B-cell prolymphocytic leukemia</a:t>
            </a:r>
            <a:endParaRPr b="1" sz="500">
              <a:latin typeface="Mada"/>
              <a:ea typeface="Mada"/>
              <a:cs typeface="Mada"/>
              <a:sym typeface="Mada"/>
            </a:endParaRPr>
          </a:p>
          <a:p>
            <a:pPr indent="0" lvl="0" marL="228600" rtl="0" algn="l">
              <a:lnSpc>
                <a:spcPct val="100000"/>
              </a:lnSpc>
              <a:spcBef>
                <a:spcPts val="300"/>
              </a:spcBef>
              <a:spcAft>
                <a:spcPts val="0"/>
              </a:spcAft>
              <a:buNone/>
            </a:pPr>
            <a:r>
              <a:rPr b="1" lang="ar" sz="500">
                <a:latin typeface="Mada"/>
                <a:ea typeface="Mada"/>
                <a:cs typeface="Mada"/>
                <a:sym typeface="Mada"/>
              </a:rPr>
              <a:t>Lymphoplasmacytic lymphoma</a:t>
            </a:r>
            <a:endParaRPr b="1" sz="500">
              <a:latin typeface="Mada"/>
              <a:ea typeface="Mada"/>
              <a:cs typeface="Mada"/>
              <a:sym typeface="Mada"/>
            </a:endParaRPr>
          </a:p>
          <a:p>
            <a:pPr indent="0" lvl="0" marL="228600" rtl="0" algn="l">
              <a:lnSpc>
                <a:spcPct val="100000"/>
              </a:lnSpc>
              <a:spcBef>
                <a:spcPts val="300"/>
              </a:spcBef>
              <a:spcAft>
                <a:spcPts val="0"/>
              </a:spcAft>
              <a:buNone/>
            </a:pPr>
            <a:r>
              <a:rPr b="1" lang="ar" sz="500">
                <a:latin typeface="Mada"/>
                <a:ea typeface="Mada"/>
                <a:cs typeface="Mada"/>
                <a:sym typeface="Mada"/>
              </a:rPr>
              <a:t>Splenic marginal zone B-cell lymphoma (+/— villous lymphocytes)</a:t>
            </a:r>
            <a:endParaRPr b="1" sz="500">
              <a:latin typeface="Mada"/>
              <a:ea typeface="Mada"/>
              <a:cs typeface="Mada"/>
              <a:sym typeface="Mada"/>
            </a:endParaRPr>
          </a:p>
          <a:p>
            <a:pPr indent="0" lvl="0" marL="228600" rtl="0" algn="l">
              <a:lnSpc>
                <a:spcPct val="100000"/>
              </a:lnSpc>
              <a:spcBef>
                <a:spcPts val="300"/>
              </a:spcBef>
              <a:spcAft>
                <a:spcPts val="0"/>
              </a:spcAft>
              <a:buNone/>
            </a:pPr>
            <a:r>
              <a:rPr b="1" lang="ar" sz="500">
                <a:latin typeface="Mada"/>
                <a:ea typeface="Mada"/>
                <a:cs typeface="Mada"/>
                <a:sym typeface="Mada"/>
              </a:rPr>
              <a:t>Hairy cell leukemia</a:t>
            </a:r>
            <a:endParaRPr b="1" sz="500">
              <a:latin typeface="Mada"/>
              <a:ea typeface="Mada"/>
              <a:cs typeface="Mada"/>
              <a:sym typeface="Mada"/>
            </a:endParaRPr>
          </a:p>
          <a:p>
            <a:pPr indent="0" lvl="0" marL="228600" rtl="0" algn="l">
              <a:lnSpc>
                <a:spcPct val="100000"/>
              </a:lnSpc>
              <a:spcBef>
                <a:spcPts val="300"/>
              </a:spcBef>
              <a:spcAft>
                <a:spcPts val="0"/>
              </a:spcAft>
              <a:buNone/>
            </a:pPr>
            <a:r>
              <a:rPr lang="ar" sz="500">
                <a:latin typeface="Mada"/>
                <a:ea typeface="Mada"/>
                <a:cs typeface="Mada"/>
                <a:sym typeface="Mada"/>
              </a:rPr>
              <a:t>Plasma cell myeloma</a:t>
            </a:r>
            <a:r>
              <a:rPr b="1" lang="ar" sz="500">
                <a:latin typeface="Mada"/>
                <a:ea typeface="Mada"/>
                <a:cs typeface="Mada"/>
                <a:sym typeface="Mada"/>
              </a:rPr>
              <a:t>/plasmacytoma</a:t>
            </a:r>
            <a:endParaRPr b="1" sz="500">
              <a:latin typeface="Mada"/>
              <a:ea typeface="Mada"/>
              <a:cs typeface="Mada"/>
              <a:sym typeface="Mada"/>
            </a:endParaRPr>
          </a:p>
          <a:p>
            <a:pPr indent="0" lvl="0" marL="228600" rtl="0" algn="l">
              <a:lnSpc>
                <a:spcPct val="100000"/>
              </a:lnSpc>
              <a:spcBef>
                <a:spcPts val="300"/>
              </a:spcBef>
              <a:spcAft>
                <a:spcPts val="0"/>
              </a:spcAft>
              <a:buNone/>
            </a:pPr>
            <a:r>
              <a:rPr lang="ar" sz="500">
                <a:latin typeface="Mada"/>
                <a:ea typeface="Mada"/>
                <a:cs typeface="Mada"/>
                <a:sym typeface="Mada"/>
              </a:rPr>
              <a:t>Extranodal marginal zone B-cell lymphama of MALT type</a:t>
            </a:r>
            <a:endParaRPr sz="500">
              <a:latin typeface="Mada"/>
              <a:ea typeface="Mada"/>
              <a:cs typeface="Mada"/>
              <a:sym typeface="Mada"/>
            </a:endParaRPr>
          </a:p>
          <a:p>
            <a:pPr indent="0" lvl="0" marL="228600" rtl="0" algn="l">
              <a:lnSpc>
                <a:spcPct val="100000"/>
              </a:lnSpc>
              <a:spcBef>
                <a:spcPts val="300"/>
              </a:spcBef>
              <a:spcAft>
                <a:spcPts val="0"/>
              </a:spcAft>
              <a:buNone/>
            </a:pPr>
            <a:r>
              <a:rPr b="1" lang="ar" sz="500">
                <a:latin typeface="Mada"/>
                <a:ea typeface="Mada"/>
                <a:cs typeface="Mada"/>
                <a:sym typeface="Mada"/>
              </a:rPr>
              <a:t>Nodal marginal zone B-cell lymphoma </a:t>
            </a:r>
            <a:r>
              <a:rPr b="1" i="1" lang="ar" sz="500">
                <a:latin typeface="Mada"/>
                <a:ea typeface="Mada"/>
                <a:cs typeface="Mada"/>
                <a:sym typeface="Mada"/>
              </a:rPr>
              <a:t>(+1— </a:t>
            </a:r>
            <a:r>
              <a:rPr b="1" lang="ar" sz="500">
                <a:latin typeface="Mada"/>
                <a:ea typeface="Mada"/>
                <a:cs typeface="Mada"/>
                <a:sym typeface="Mada"/>
              </a:rPr>
              <a:t>monocytoid B cells)</a:t>
            </a:r>
            <a:endParaRPr b="1" sz="500">
              <a:latin typeface="Mada"/>
              <a:ea typeface="Mada"/>
              <a:cs typeface="Mada"/>
              <a:sym typeface="Mada"/>
            </a:endParaRPr>
          </a:p>
          <a:p>
            <a:pPr indent="0" lvl="0" marL="228600" rtl="0" algn="l">
              <a:lnSpc>
                <a:spcPct val="100000"/>
              </a:lnSpc>
              <a:spcBef>
                <a:spcPts val="300"/>
              </a:spcBef>
              <a:spcAft>
                <a:spcPts val="0"/>
              </a:spcAft>
              <a:buNone/>
            </a:pPr>
            <a:r>
              <a:rPr lang="ar" sz="500">
                <a:latin typeface="Mada"/>
                <a:ea typeface="Mada"/>
                <a:cs typeface="Mada"/>
                <a:sym typeface="Mada"/>
              </a:rPr>
              <a:t>Follicular lymphoma</a:t>
            </a:r>
            <a:endParaRPr sz="500">
              <a:latin typeface="Mada"/>
              <a:ea typeface="Mada"/>
              <a:cs typeface="Mada"/>
              <a:sym typeface="Mada"/>
            </a:endParaRPr>
          </a:p>
          <a:p>
            <a:pPr indent="0" lvl="0" marL="228600" rtl="0" algn="l">
              <a:lnSpc>
                <a:spcPct val="100000"/>
              </a:lnSpc>
              <a:spcBef>
                <a:spcPts val="300"/>
              </a:spcBef>
              <a:spcAft>
                <a:spcPts val="0"/>
              </a:spcAft>
              <a:buNone/>
            </a:pPr>
            <a:r>
              <a:rPr lang="ar" sz="500">
                <a:latin typeface="Mada"/>
                <a:ea typeface="Mada"/>
                <a:cs typeface="Mada"/>
                <a:sym typeface="Mada"/>
              </a:rPr>
              <a:t>Mantle-cell lymphoma</a:t>
            </a:r>
            <a:endParaRPr sz="500">
              <a:latin typeface="Mada"/>
              <a:ea typeface="Mada"/>
              <a:cs typeface="Mada"/>
              <a:sym typeface="Mada"/>
            </a:endParaRPr>
          </a:p>
          <a:p>
            <a:pPr indent="0" lvl="0" marL="228600" rtl="0" algn="l">
              <a:lnSpc>
                <a:spcPct val="100000"/>
              </a:lnSpc>
              <a:spcBef>
                <a:spcPts val="300"/>
              </a:spcBef>
              <a:spcAft>
                <a:spcPts val="0"/>
              </a:spcAft>
              <a:buNone/>
            </a:pPr>
            <a:r>
              <a:rPr lang="ar" sz="500">
                <a:latin typeface="Mada"/>
                <a:ea typeface="Mada"/>
                <a:cs typeface="Mada"/>
                <a:sym typeface="Mada"/>
              </a:rPr>
              <a:t>Diffuse large B-cell lymphama</a:t>
            </a:r>
            <a:endParaRPr sz="500">
              <a:latin typeface="Mada"/>
              <a:ea typeface="Mada"/>
              <a:cs typeface="Mada"/>
              <a:sym typeface="Mada"/>
            </a:endParaRPr>
          </a:p>
          <a:p>
            <a:pPr indent="0" lvl="0" marL="342900" rtl="0" algn="l">
              <a:lnSpc>
                <a:spcPct val="100000"/>
              </a:lnSpc>
              <a:spcBef>
                <a:spcPts val="300"/>
              </a:spcBef>
              <a:spcAft>
                <a:spcPts val="0"/>
              </a:spcAft>
              <a:buNone/>
            </a:pPr>
            <a:r>
              <a:rPr b="1" lang="ar" sz="500">
                <a:latin typeface="Mada"/>
                <a:ea typeface="Mada"/>
                <a:cs typeface="Mada"/>
                <a:sym typeface="Mada"/>
              </a:rPr>
              <a:t>Mediastinal large B-cell lymphoma</a:t>
            </a:r>
            <a:endParaRPr b="1" sz="500">
              <a:latin typeface="Mada"/>
              <a:ea typeface="Mada"/>
              <a:cs typeface="Mada"/>
              <a:sym typeface="Mada"/>
            </a:endParaRPr>
          </a:p>
          <a:p>
            <a:pPr indent="0" lvl="0" marL="342900" rtl="0" algn="l">
              <a:lnSpc>
                <a:spcPct val="100000"/>
              </a:lnSpc>
              <a:spcBef>
                <a:spcPts val="300"/>
              </a:spcBef>
              <a:spcAft>
                <a:spcPts val="0"/>
              </a:spcAft>
              <a:buNone/>
            </a:pPr>
            <a:r>
              <a:rPr b="1" lang="ar" sz="500">
                <a:latin typeface="Mada"/>
                <a:ea typeface="Mada"/>
                <a:cs typeface="Mada"/>
                <a:sym typeface="Mada"/>
              </a:rPr>
              <a:t>Primary effusion lymphoma</a:t>
            </a:r>
            <a:endParaRPr b="1" sz="500">
              <a:latin typeface="Mada"/>
              <a:ea typeface="Mada"/>
              <a:cs typeface="Mada"/>
              <a:sym typeface="Mada"/>
            </a:endParaRPr>
          </a:p>
          <a:p>
            <a:pPr indent="0" lvl="0" marL="228600" rtl="0" algn="l">
              <a:lnSpc>
                <a:spcPct val="100000"/>
              </a:lnSpc>
              <a:spcBef>
                <a:spcPts val="300"/>
              </a:spcBef>
              <a:spcAft>
                <a:spcPts val="0"/>
              </a:spcAft>
              <a:buNone/>
            </a:pPr>
            <a:r>
              <a:rPr lang="ar" sz="500">
                <a:latin typeface="Mada"/>
                <a:ea typeface="Mada"/>
                <a:cs typeface="Mada"/>
                <a:sym typeface="Mada"/>
              </a:rPr>
              <a:t>Burkitt’s lymphoma/Burlcitt cell leukemia</a:t>
            </a:r>
            <a:endParaRPr sz="500">
              <a:latin typeface="Mada"/>
              <a:ea typeface="Mada"/>
              <a:cs typeface="Mada"/>
              <a:sym typeface="Mada"/>
            </a:endParaRPr>
          </a:p>
          <a:p>
            <a:pPr indent="0" lvl="0" marL="0" rtl="0" algn="l">
              <a:lnSpc>
                <a:spcPct val="100000"/>
              </a:lnSpc>
              <a:spcBef>
                <a:spcPts val="0"/>
              </a:spcBef>
              <a:spcAft>
                <a:spcPts val="0"/>
              </a:spcAft>
              <a:buNone/>
            </a:pPr>
            <a:r>
              <a:t/>
            </a:r>
            <a:endParaRPr sz="500">
              <a:latin typeface="Mada"/>
              <a:ea typeface="Mada"/>
              <a:cs typeface="Mada"/>
              <a:sym typeface="Mada"/>
            </a:endParaRPr>
          </a:p>
        </p:txBody>
      </p:sp>
      <p:sp>
        <p:nvSpPr>
          <p:cNvPr id="195" name="Google Shape;195;p23"/>
          <p:cNvSpPr txBox="1"/>
          <p:nvPr/>
        </p:nvSpPr>
        <p:spPr>
          <a:xfrm>
            <a:off x="3780000" y="8015975"/>
            <a:ext cx="3285000" cy="26520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300"/>
              </a:spcBef>
              <a:spcAft>
                <a:spcPts val="0"/>
              </a:spcAft>
              <a:buNone/>
            </a:pPr>
            <a:r>
              <a:rPr b="1" i="1" lang="ar" sz="600">
                <a:solidFill>
                  <a:schemeClr val="accent1"/>
                </a:solidFill>
                <a:latin typeface="Mada"/>
                <a:ea typeface="Mada"/>
                <a:cs typeface="Mada"/>
                <a:sym typeface="Mada"/>
              </a:rPr>
              <a:t>Proposed WHO Classification of. Lymphoid Neoplasms (cont’d</a:t>
            </a:r>
            <a:r>
              <a:rPr b="1" i="1" lang="ar" sz="500">
                <a:latin typeface="Mada"/>
                <a:ea typeface="Mada"/>
                <a:cs typeface="Mada"/>
                <a:sym typeface="Mada"/>
              </a:rPr>
              <a:t>)</a:t>
            </a:r>
            <a:endParaRPr b="1" i="1" sz="500">
              <a:latin typeface="Mada"/>
              <a:ea typeface="Mada"/>
              <a:cs typeface="Mada"/>
              <a:sym typeface="Mada"/>
            </a:endParaRPr>
          </a:p>
          <a:p>
            <a:pPr indent="0" lvl="0" marL="0" rtl="0" algn="l">
              <a:lnSpc>
                <a:spcPct val="100000"/>
              </a:lnSpc>
              <a:spcBef>
                <a:spcPts val="300"/>
              </a:spcBef>
              <a:spcAft>
                <a:spcPts val="0"/>
              </a:spcAft>
              <a:buClr>
                <a:schemeClr val="dk1"/>
              </a:buClr>
              <a:buSzPts val="1100"/>
              <a:buFont typeface="Arial"/>
              <a:buNone/>
            </a:pPr>
            <a:r>
              <a:rPr b="1" lang="ar" sz="400" u="sng">
                <a:solidFill>
                  <a:schemeClr val="accent1"/>
                </a:solidFill>
                <a:latin typeface="Mada"/>
                <a:ea typeface="Mada"/>
                <a:cs typeface="Mada"/>
                <a:sym typeface="Mada"/>
              </a:rPr>
              <a:t>T-cell and NK-cell neoplasms</a:t>
            </a:r>
            <a:endParaRPr b="1" sz="400" u="sng">
              <a:solidFill>
                <a:schemeClr val="accent1"/>
              </a:solidFill>
              <a:latin typeface="Mada"/>
              <a:ea typeface="Mada"/>
              <a:cs typeface="Mada"/>
              <a:sym typeface="Mada"/>
            </a:endParaRPr>
          </a:p>
          <a:p>
            <a:pPr indent="0" lvl="0" marL="228600" rtl="0" algn="l">
              <a:lnSpc>
                <a:spcPct val="100000"/>
              </a:lnSpc>
              <a:spcBef>
                <a:spcPts val="300"/>
              </a:spcBef>
              <a:spcAft>
                <a:spcPts val="0"/>
              </a:spcAft>
              <a:buClr>
                <a:schemeClr val="dk1"/>
              </a:buClr>
              <a:buSzPts val="1100"/>
              <a:buFont typeface="Arial"/>
              <a:buNone/>
            </a:pPr>
            <a:r>
              <a:rPr b="1" lang="ar" sz="400" u="sng">
                <a:latin typeface="Mada"/>
                <a:ea typeface="Mada"/>
                <a:cs typeface="Mada"/>
                <a:sym typeface="Mada"/>
              </a:rPr>
              <a:t>Precursor T-cell neoplasm</a:t>
            </a:r>
            <a:endParaRPr b="1" sz="400" u="sng">
              <a:latin typeface="Mada"/>
              <a:ea typeface="Mada"/>
              <a:cs typeface="Mada"/>
              <a:sym typeface="Mada"/>
            </a:endParaRPr>
          </a:p>
          <a:p>
            <a:pPr indent="0" lvl="0" marL="342900" rtl="0" algn="l">
              <a:lnSpc>
                <a:spcPct val="100000"/>
              </a:lnSpc>
              <a:spcBef>
                <a:spcPts val="300"/>
              </a:spcBef>
              <a:spcAft>
                <a:spcPts val="0"/>
              </a:spcAft>
              <a:buClr>
                <a:schemeClr val="dk1"/>
              </a:buClr>
              <a:buSzPts val="1100"/>
              <a:buFont typeface="Arial"/>
              <a:buNone/>
            </a:pPr>
            <a:r>
              <a:rPr lang="ar" sz="400">
                <a:latin typeface="Mada"/>
                <a:ea typeface="Mada"/>
                <a:cs typeface="Mada"/>
                <a:sym typeface="Mada"/>
              </a:rPr>
              <a:t>Precursor T-lymnphoblastic lymphoma/leukemia (precursor T-cell acute lymphoblastic leukemia)</a:t>
            </a:r>
            <a:endParaRPr sz="400">
              <a:latin typeface="Mada"/>
              <a:ea typeface="Mada"/>
              <a:cs typeface="Mada"/>
              <a:sym typeface="Mada"/>
            </a:endParaRPr>
          </a:p>
          <a:p>
            <a:pPr indent="0" lvl="0" marL="0" rtl="0" algn="l">
              <a:lnSpc>
                <a:spcPct val="100000"/>
              </a:lnSpc>
              <a:spcBef>
                <a:spcPts val="300"/>
              </a:spcBef>
              <a:spcAft>
                <a:spcPts val="0"/>
              </a:spcAft>
              <a:buClr>
                <a:schemeClr val="dk1"/>
              </a:buClr>
              <a:buSzPts val="1100"/>
              <a:buFont typeface="Arial"/>
              <a:buNone/>
            </a:pPr>
            <a:r>
              <a:rPr b="1" lang="ar" sz="400" u="sng">
                <a:latin typeface="Mada"/>
                <a:ea typeface="Mada"/>
                <a:cs typeface="Mada"/>
                <a:sym typeface="Mada"/>
              </a:rPr>
              <a:t>Mature (peripheral) T-cell neoplasms</a:t>
            </a:r>
            <a:endParaRPr b="1" sz="400" u="sng">
              <a:latin typeface="Mada"/>
              <a:ea typeface="Mada"/>
              <a:cs typeface="Mada"/>
              <a:sym typeface="Mada"/>
            </a:endParaRPr>
          </a:p>
          <a:p>
            <a:pPr indent="0" lvl="0" marL="114300" rtl="0" algn="l">
              <a:lnSpc>
                <a:spcPct val="100000"/>
              </a:lnSpc>
              <a:spcBef>
                <a:spcPts val="300"/>
              </a:spcBef>
              <a:spcAft>
                <a:spcPts val="0"/>
              </a:spcAft>
              <a:buClr>
                <a:schemeClr val="dk1"/>
              </a:buClr>
              <a:buSzPts val="1100"/>
              <a:buFont typeface="Arial"/>
              <a:buNone/>
            </a:pPr>
            <a:r>
              <a:rPr b="1" lang="ar" sz="400">
                <a:latin typeface="Mada"/>
                <a:ea typeface="Mada"/>
                <a:cs typeface="Mada"/>
                <a:sym typeface="Mada"/>
              </a:rPr>
              <a:t>T-cell prolymphocytic leukemia</a:t>
            </a:r>
            <a:endParaRPr b="1" sz="400">
              <a:latin typeface="Mada"/>
              <a:ea typeface="Mada"/>
              <a:cs typeface="Mada"/>
              <a:sym typeface="Mada"/>
            </a:endParaRPr>
          </a:p>
          <a:p>
            <a:pPr indent="0" lvl="0" marL="114300" rtl="0" algn="l">
              <a:lnSpc>
                <a:spcPct val="100000"/>
              </a:lnSpc>
              <a:spcBef>
                <a:spcPts val="300"/>
              </a:spcBef>
              <a:spcAft>
                <a:spcPts val="0"/>
              </a:spcAft>
              <a:buClr>
                <a:schemeClr val="dk1"/>
              </a:buClr>
              <a:buSzPts val="1100"/>
              <a:buFont typeface="Arial"/>
              <a:buNone/>
            </a:pPr>
            <a:r>
              <a:rPr b="1" lang="ar" sz="400">
                <a:latin typeface="Mada"/>
                <a:ea typeface="Mada"/>
                <a:cs typeface="Mada"/>
                <a:sym typeface="Mada"/>
              </a:rPr>
              <a:t>T-cell granular lymphocytic leukemia</a:t>
            </a:r>
            <a:endParaRPr b="1" sz="400">
              <a:latin typeface="Mada"/>
              <a:ea typeface="Mada"/>
              <a:cs typeface="Mada"/>
              <a:sym typeface="Mada"/>
            </a:endParaRPr>
          </a:p>
          <a:p>
            <a:pPr indent="0" lvl="0" marL="114300" rtl="0" algn="l">
              <a:lnSpc>
                <a:spcPct val="100000"/>
              </a:lnSpc>
              <a:spcBef>
                <a:spcPts val="300"/>
              </a:spcBef>
              <a:spcAft>
                <a:spcPts val="0"/>
              </a:spcAft>
              <a:buClr>
                <a:schemeClr val="dk1"/>
              </a:buClr>
              <a:buSzPts val="1100"/>
              <a:buFont typeface="Arial"/>
              <a:buNone/>
            </a:pPr>
            <a:r>
              <a:rPr b="1" lang="ar" sz="400">
                <a:latin typeface="Mada"/>
                <a:ea typeface="Mada"/>
                <a:cs typeface="Mada"/>
                <a:sym typeface="Mada"/>
              </a:rPr>
              <a:t>Aggressive NK-cell leukemia</a:t>
            </a:r>
            <a:endParaRPr b="1" sz="400">
              <a:latin typeface="Mada"/>
              <a:ea typeface="Mada"/>
              <a:cs typeface="Mada"/>
              <a:sym typeface="Mada"/>
            </a:endParaRPr>
          </a:p>
          <a:p>
            <a:pPr indent="0" lvl="0" marL="114300" rtl="0" algn="l">
              <a:lnSpc>
                <a:spcPct val="100000"/>
              </a:lnSpc>
              <a:spcBef>
                <a:spcPts val="300"/>
              </a:spcBef>
              <a:spcAft>
                <a:spcPts val="0"/>
              </a:spcAft>
              <a:buClr>
                <a:schemeClr val="dk1"/>
              </a:buClr>
              <a:buSzPts val="1100"/>
              <a:buFont typeface="Arial"/>
              <a:buNone/>
            </a:pPr>
            <a:r>
              <a:rPr b="1" lang="ar" sz="400">
                <a:latin typeface="Mada"/>
                <a:ea typeface="Mada"/>
                <a:cs typeface="Mada"/>
                <a:sym typeface="Mada"/>
              </a:rPr>
              <a:t>Adult T-cell lymphoma/leukemia (HTLV1 +)</a:t>
            </a:r>
            <a:endParaRPr b="1" sz="400">
              <a:latin typeface="Mada"/>
              <a:ea typeface="Mada"/>
              <a:cs typeface="Mada"/>
              <a:sym typeface="Mada"/>
            </a:endParaRPr>
          </a:p>
          <a:p>
            <a:pPr indent="0" lvl="0" marL="114300" rtl="0" algn="l">
              <a:lnSpc>
                <a:spcPct val="100000"/>
              </a:lnSpc>
              <a:spcBef>
                <a:spcPts val="300"/>
              </a:spcBef>
              <a:spcAft>
                <a:spcPts val="0"/>
              </a:spcAft>
              <a:buClr>
                <a:schemeClr val="dk1"/>
              </a:buClr>
              <a:buSzPts val="1100"/>
              <a:buFont typeface="Arial"/>
              <a:buNone/>
            </a:pPr>
            <a:r>
              <a:rPr b="1" lang="ar" sz="400">
                <a:latin typeface="Mada"/>
                <a:ea typeface="Mada"/>
                <a:cs typeface="Mada"/>
                <a:sym typeface="Mada"/>
              </a:rPr>
              <a:t>Extranodal NK/T-cell lymphoma, nasal type</a:t>
            </a:r>
            <a:endParaRPr b="1" sz="400">
              <a:latin typeface="Mada"/>
              <a:ea typeface="Mada"/>
              <a:cs typeface="Mada"/>
              <a:sym typeface="Mada"/>
            </a:endParaRPr>
          </a:p>
          <a:p>
            <a:pPr indent="0" lvl="0" marL="114300" rtl="0" algn="l">
              <a:lnSpc>
                <a:spcPct val="100000"/>
              </a:lnSpc>
              <a:spcBef>
                <a:spcPts val="300"/>
              </a:spcBef>
              <a:spcAft>
                <a:spcPts val="0"/>
              </a:spcAft>
              <a:buClr>
                <a:schemeClr val="dk1"/>
              </a:buClr>
              <a:buSzPts val="1100"/>
              <a:buFont typeface="Arial"/>
              <a:buNone/>
            </a:pPr>
            <a:r>
              <a:rPr b="1" lang="ar" sz="400">
                <a:latin typeface="Mada"/>
                <a:ea typeface="Mada"/>
                <a:cs typeface="Mada"/>
                <a:sym typeface="Mada"/>
              </a:rPr>
              <a:t>Enteropathy-type T-cell lymphoma</a:t>
            </a:r>
            <a:endParaRPr b="1" sz="400">
              <a:latin typeface="Mada"/>
              <a:ea typeface="Mada"/>
              <a:cs typeface="Mada"/>
              <a:sym typeface="Mada"/>
            </a:endParaRPr>
          </a:p>
          <a:p>
            <a:pPr indent="0" lvl="0" marL="114300" rtl="0" algn="l">
              <a:lnSpc>
                <a:spcPct val="100000"/>
              </a:lnSpc>
              <a:spcBef>
                <a:spcPts val="300"/>
              </a:spcBef>
              <a:spcAft>
                <a:spcPts val="0"/>
              </a:spcAft>
              <a:buClr>
                <a:schemeClr val="dk1"/>
              </a:buClr>
              <a:buSzPts val="1100"/>
              <a:buFont typeface="Arial"/>
              <a:buNone/>
            </a:pPr>
            <a:r>
              <a:rPr b="1" lang="ar" sz="400">
                <a:latin typeface="Mada"/>
                <a:ea typeface="Mada"/>
                <a:cs typeface="Mada"/>
                <a:sym typeface="Mada"/>
              </a:rPr>
              <a:t>Hepotosplenic gamma-delta T-cell lymphoma</a:t>
            </a:r>
            <a:endParaRPr b="1" sz="400">
              <a:latin typeface="Mada"/>
              <a:ea typeface="Mada"/>
              <a:cs typeface="Mada"/>
              <a:sym typeface="Mada"/>
            </a:endParaRPr>
          </a:p>
          <a:p>
            <a:pPr indent="0" lvl="0" marL="114300" rtl="0" algn="l">
              <a:lnSpc>
                <a:spcPct val="100000"/>
              </a:lnSpc>
              <a:spcBef>
                <a:spcPts val="300"/>
              </a:spcBef>
              <a:spcAft>
                <a:spcPts val="0"/>
              </a:spcAft>
              <a:buClr>
                <a:schemeClr val="dk1"/>
              </a:buClr>
              <a:buSzPts val="1100"/>
              <a:buFont typeface="Arial"/>
              <a:buNone/>
            </a:pPr>
            <a:r>
              <a:rPr b="1" lang="ar" sz="400">
                <a:latin typeface="Mada"/>
                <a:ea typeface="Mada"/>
                <a:cs typeface="Mada"/>
                <a:sym typeface="Mada"/>
              </a:rPr>
              <a:t>Subcutaneous panniculitis-like T-cell lymphoma</a:t>
            </a:r>
            <a:endParaRPr b="1" sz="400">
              <a:latin typeface="Mada"/>
              <a:ea typeface="Mada"/>
              <a:cs typeface="Mada"/>
              <a:sym typeface="Mada"/>
            </a:endParaRPr>
          </a:p>
          <a:p>
            <a:pPr indent="0" lvl="0" marL="114300" rtl="0" algn="l">
              <a:lnSpc>
                <a:spcPct val="100000"/>
              </a:lnSpc>
              <a:spcBef>
                <a:spcPts val="300"/>
              </a:spcBef>
              <a:spcAft>
                <a:spcPts val="0"/>
              </a:spcAft>
              <a:buClr>
                <a:schemeClr val="dk1"/>
              </a:buClr>
              <a:buSzPts val="1100"/>
              <a:buFont typeface="Arial"/>
              <a:buNone/>
            </a:pPr>
            <a:r>
              <a:rPr lang="ar" sz="400">
                <a:latin typeface="Mada"/>
                <a:ea typeface="Mada"/>
                <a:cs typeface="Mada"/>
                <a:sym typeface="Mada"/>
              </a:rPr>
              <a:t>Mycosis fungoides</a:t>
            </a:r>
            <a:r>
              <a:rPr b="1" lang="ar" sz="400">
                <a:latin typeface="Mada"/>
                <a:ea typeface="Mada"/>
                <a:cs typeface="Mada"/>
                <a:sym typeface="Mada"/>
              </a:rPr>
              <a:t>/Sezary syndrome</a:t>
            </a:r>
            <a:endParaRPr b="1" sz="400">
              <a:latin typeface="Mada"/>
              <a:ea typeface="Mada"/>
              <a:cs typeface="Mada"/>
              <a:sym typeface="Mada"/>
            </a:endParaRPr>
          </a:p>
          <a:p>
            <a:pPr indent="0" lvl="0" marL="114300" rtl="0" algn="l">
              <a:lnSpc>
                <a:spcPct val="100000"/>
              </a:lnSpc>
              <a:spcBef>
                <a:spcPts val="300"/>
              </a:spcBef>
              <a:spcAft>
                <a:spcPts val="0"/>
              </a:spcAft>
              <a:buClr>
                <a:schemeClr val="dk1"/>
              </a:buClr>
              <a:buSzPts val="1100"/>
              <a:buFont typeface="Arial"/>
              <a:buNone/>
            </a:pPr>
            <a:r>
              <a:rPr b="1" lang="ar" sz="400">
                <a:latin typeface="Mada"/>
                <a:ea typeface="Mada"/>
                <a:cs typeface="Mada"/>
                <a:sym typeface="Mada"/>
              </a:rPr>
              <a:t>Anaplastic large-cell lymphoma, T/null cell, primary cutaneous type</a:t>
            </a:r>
            <a:endParaRPr b="1" sz="400">
              <a:latin typeface="Mada"/>
              <a:ea typeface="Mada"/>
              <a:cs typeface="Mada"/>
              <a:sym typeface="Mada"/>
            </a:endParaRPr>
          </a:p>
          <a:p>
            <a:pPr indent="0" lvl="0" marL="114300" rtl="0" algn="l">
              <a:lnSpc>
                <a:spcPct val="100000"/>
              </a:lnSpc>
              <a:spcBef>
                <a:spcPts val="300"/>
              </a:spcBef>
              <a:spcAft>
                <a:spcPts val="0"/>
              </a:spcAft>
              <a:buClr>
                <a:schemeClr val="dk1"/>
              </a:buClr>
              <a:buSzPts val="1100"/>
              <a:buFont typeface="Arial"/>
              <a:buNone/>
            </a:pPr>
            <a:r>
              <a:rPr lang="ar" sz="400">
                <a:latin typeface="Mada"/>
                <a:ea typeface="Mada"/>
                <a:cs typeface="Mada"/>
                <a:sym typeface="Mada"/>
              </a:rPr>
              <a:t>Peripheral T-cell lymphoma, not otherwise characterized</a:t>
            </a:r>
            <a:endParaRPr sz="400">
              <a:latin typeface="Mada"/>
              <a:ea typeface="Mada"/>
              <a:cs typeface="Mada"/>
              <a:sym typeface="Mada"/>
            </a:endParaRPr>
          </a:p>
          <a:p>
            <a:pPr indent="0" lvl="0" marL="114300" rtl="0" algn="l">
              <a:lnSpc>
                <a:spcPct val="100000"/>
              </a:lnSpc>
              <a:spcBef>
                <a:spcPts val="300"/>
              </a:spcBef>
              <a:spcAft>
                <a:spcPts val="0"/>
              </a:spcAft>
              <a:buClr>
                <a:schemeClr val="dk1"/>
              </a:buClr>
              <a:buSzPts val="1100"/>
              <a:buFont typeface="Arial"/>
              <a:buNone/>
            </a:pPr>
            <a:r>
              <a:rPr lang="ar" sz="400">
                <a:latin typeface="Mada"/>
                <a:ea typeface="Mada"/>
                <a:cs typeface="Mada"/>
                <a:sym typeface="Mada"/>
              </a:rPr>
              <a:t>Angioimmunoblastic T-celllymphoma</a:t>
            </a:r>
            <a:endParaRPr sz="400">
              <a:latin typeface="Mada"/>
              <a:ea typeface="Mada"/>
              <a:cs typeface="Mada"/>
              <a:sym typeface="Mada"/>
            </a:endParaRPr>
          </a:p>
          <a:p>
            <a:pPr indent="0" lvl="0" marL="114300" rtl="0" algn="l">
              <a:lnSpc>
                <a:spcPct val="100000"/>
              </a:lnSpc>
              <a:spcBef>
                <a:spcPts val="300"/>
              </a:spcBef>
              <a:spcAft>
                <a:spcPts val="0"/>
              </a:spcAft>
              <a:buClr>
                <a:schemeClr val="dk1"/>
              </a:buClr>
              <a:buSzPts val="1100"/>
              <a:buFont typeface="Arial"/>
              <a:buNone/>
            </a:pPr>
            <a:r>
              <a:rPr lang="ar" sz="400">
                <a:latin typeface="Mada"/>
                <a:ea typeface="Mada"/>
                <a:cs typeface="Mada"/>
                <a:sym typeface="Mada"/>
              </a:rPr>
              <a:t>Amaplastic large-cell lymphoma, T/null cell, primary systemic type</a:t>
            </a:r>
            <a:endParaRPr sz="400">
              <a:latin typeface="Mada"/>
              <a:ea typeface="Mada"/>
              <a:cs typeface="Mada"/>
              <a:sym typeface="Mada"/>
            </a:endParaRPr>
          </a:p>
          <a:p>
            <a:pPr indent="0" lvl="0" marL="0" rtl="0" algn="just">
              <a:lnSpc>
                <a:spcPct val="100000"/>
              </a:lnSpc>
              <a:spcBef>
                <a:spcPts val="300"/>
              </a:spcBef>
              <a:spcAft>
                <a:spcPts val="0"/>
              </a:spcAft>
              <a:buClr>
                <a:schemeClr val="dk1"/>
              </a:buClr>
              <a:buSzPts val="1100"/>
              <a:buFont typeface="Arial"/>
              <a:buNone/>
            </a:pPr>
            <a:r>
              <a:rPr b="1" lang="ar" sz="400" u="sng">
                <a:solidFill>
                  <a:schemeClr val="accent1"/>
                </a:solidFill>
                <a:latin typeface="Mada"/>
                <a:ea typeface="Mada"/>
                <a:cs typeface="Mada"/>
                <a:sym typeface="Mada"/>
              </a:rPr>
              <a:t>Hodgkin’s lymphoma (Hodgkin’s disease</a:t>
            </a:r>
            <a:r>
              <a:rPr b="1" lang="ar" sz="400">
                <a:solidFill>
                  <a:schemeClr val="accent1"/>
                </a:solidFill>
                <a:latin typeface="Mada"/>
                <a:ea typeface="Mada"/>
                <a:cs typeface="Mada"/>
                <a:sym typeface="Mada"/>
              </a:rPr>
              <a:t>)</a:t>
            </a:r>
            <a:endParaRPr b="1" sz="400">
              <a:solidFill>
                <a:schemeClr val="accent1"/>
              </a:solidFill>
              <a:latin typeface="Mada"/>
              <a:ea typeface="Mada"/>
              <a:cs typeface="Mada"/>
              <a:sym typeface="Mada"/>
            </a:endParaRPr>
          </a:p>
          <a:p>
            <a:pPr indent="0" lvl="0" marL="114300" rtl="0" algn="just">
              <a:lnSpc>
                <a:spcPct val="100000"/>
              </a:lnSpc>
              <a:spcBef>
                <a:spcPts val="300"/>
              </a:spcBef>
              <a:spcAft>
                <a:spcPts val="0"/>
              </a:spcAft>
              <a:buClr>
                <a:schemeClr val="dk1"/>
              </a:buClr>
              <a:buSzPts val="1100"/>
              <a:buFont typeface="Arial"/>
              <a:buNone/>
            </a:pPr>
            <a:r>
              <a:rPr b="1" lang="ar" sz="400">
                <a:latin typeface="Mada"/>
                <a:ea typeface="Mada"/>
                <a:cs typeface="Mada"/>
                <a:sym typeface="Mada"/>
              </a:rPr>
              <a:t>Nodular lymphocyte-predominant Hodgkin’s )ymphoma</a:t>
            </a:r>
            <a:endParaRPr b="1" sz="400">
              <a:latin typeface="Mada"/>
              <a:ea typeface="Mada"/>
              <a:cs typeface="Mada"/>
              <a:sym typeface="Mada"/>
            </a:endParaRPr>
          </a:p>
          <a:p>
            <a:pPr indent="0" lvl="0" marL="114300" rtl="0" algn="just">
              <a:lnSpc>
                <a:spcPct val="100000"/>
              </a:lnSpc>
              <a:spcBef>
                <a:spcPts val="300"/>
              </a:spcBef>
              <a:spcAft>
                <a:spcPts val="0"/>
              </a:spcAft>
              <a:buClr>
                <a:schemeClr val="dk1"/>
              </a:buClr>
              <a:buSzPts val="1100"/>
              <a:buFont typeface="Arial"/>
              <a:buNone/>
            </a:pPr>
            <a:r>
              <a:rPr b="1" lang="ar" sz="400">
                <a:latin typeface="Mada"/>
                <a:ea typeface="Mada"/>
                <a:cs typeface="Mada"/>
                <a:sym typeface="Mada"/>
              </a:rPr>
              <a:t>Classical Hodgkin’s lymphoma</a:t>
            </a:r>
            <a:endParaRPr b="1" sz="400">
              <a:latin typeface="Mada"/>
              <a:ea typeface="Mada"/>
              <a:cs typeface="Mada"/>
              <a:sym typeface="Mada"/>
            </a:endParaRPr>
          </a:p>
          <a:p>
            <a:pPr indent="0" lvl="0" marL="228600" rtl="0" algn="just">
              <a:lnSpc>
                <a:spcPct val="100000"/>
              </a:lnSpc>
              <a:spcBef>
                <a:spcPts val="300"/>
              </a:spcBef>
              <a:spcAft>
                <a:spcPts val="0"/>
              </a:spcAft>
              <a:buClr>
                <a:schemeClr val="dk1"/>
              </a:buClr>
              <a:buSzPts val="1100"/>
              <a:buFont typeface="Arial"/>
              <a:buNone/>
            </a:pPr>
            <a:r>
              <a:rPr lang="ar" sz="400">
                <a:latin typeface="Mada"/>
                <a:ea typeface="Mada"/>
                <a:cs typeface="Mada"/>
                <a:sym typeface="Mada"/>
              </a:rPr>
              <a:t>Nodular sclerosis Hodgkin’s Iymphoma (grades 1 and 2)</a:t>
            </a:r>
            <a:endParaRPr sz="400">
              <a:latin typeface="Mada"/>
              <a:ea typeface="Mada"/>
              <a:cs typeface="Mada"/>
              <a:sym typeface="Mada"/>
            </a:endParaRPr>
          </a:p>
          <a:p>
            <a:pPr indent="0" lvl="0" marL="228600" rtl="0" algn="just">
              <a:lnSpc>
                <a:spcPct val="100000"/>
              </a:lnSpc>
              <a:spcBef>
                <a:spcPts val="300"/>
              </a:spcBef>
              <a:spcAft>
                <a:spcPts val="0"/>
              </a:spcAft>
              <a:buClr>
                <a:schemeClr val="dk1"/>
              </a:buClr>
              <a:buSzPts val="1100"/>
              <a:buFont typeface="Arial"/>
              <a:buNone/>
            </a:pPr>
            <a:r>
              <a:rPr b="1" lang="ar" sz="400">
                <a:latin typeface="Mada"/>
                <a:ea typeface="Mada"/>
                <a:cs typeface="Mada"/>
                <a:sym typeface="Mada"/>
              </a:rPr>
              <a:t>Lymphocyte-rich classical Hodgkin’s lymphoma</a:t>
            </a:r>
            <a:endParaRPr b="1" sz="400">
              <a:latin typeface="Mada"/>
              <a:ea typeface="Mada"/>
              <a:cs typeface="Mada"/>
              <a:sym typeface="Mada"/>
            </a:endParaRPr>
          </a:p>
          <a:p>
            <a:pPr indent="0" lvl="0" marL="228600" rtl="0" algn="just">
              <a:lnSpc>
                <a:spcPct val="100000"/>
              </a:lnSpc>
              <a:spcBef>
                <a:spcPts val="300"/>
              </a:spcBef>
              <a:spcAft>
                <a:spcPts val="0"/>
              </a:spcAft>
              <a:buClr>
                <a:schemeClr val="dk1"/>
              </a:buClr>
              <a:buSzPts val="1100"/>
              <a:buFont typeface="Arial"/>
              <a:buNone/>
            </a:pPr>
            <a:r>
              <a:rPr lang="ar" sz="400">
                <a:latin typeface="Mada"/>
                <a:ea typeface="Mada"/>
                <a:cs typeface="Mada"/>
                <a:sym typeface="Mada"/>
              </a:rPr>
              <a:t>Mixed cellularity Hodgkin’s lymphoma</a:t>
            </a:r>
            <a:endParaRPr sz="400">
              <a:latin typeface="Mada"/>
              <a:ea typeface="Mada"/>
              <a:cs typeface="Mada"/>
              <a:sym typeface="Mada"/>
            </a:endParaRPr>
          </a:p>
          <a:p>
            <a:pPr indent="0" lvl="0" marL="228600" rtl="0" algn="just">
              <a:lnSpc>
                <a:spcPct val="100000"/>
              </a:lnSpc>
              <a:spcBef>
                <a:spcPts val="300"/>
              </a:spcBef>
              <a:spcAft>
                <a:spcPts val="0"/>
              </a:spcAft>
              <a:buNone/>
            </a:pPr>
            <a:r>
              <a:rPr b="1" lang="ar" sz="400">
                <a:latin typeface="Mada"/>
                <a:ea typeface="Mada"/>
                <a:cs typeface="Mada"/>
                <a:sym typeface="Mada"/>
              </a:rPr>
              <a:t>Lymphocyte depletion Hodgkin’s</a:t>
            </a:r>
            <a:r>
              <a:rPr b="1" lang="ar" sz="500">
                <a:latin typeface="Mada"/>
                <a:ea typeface="Mada"/>
                <a:cs typeface="Mada"/>
                <a:sym typeface="Mada"/>
              </a:rPr>
              <a:t> lymphoma</a:t>
            </a:r>
            <a:endParaRPr b="1" sz="500" u="sng">
              <a:latin typeface="Mada"/>
              <a:ea typeface="Mada"/>
              <a:cs typeface="Mada"/>
              <a:sym typeface="Mad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4"/>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sp>
        <p:nvSpPr>
          <p:cNvPr id="201" name="Google Shape;201;p24"/>
          <p:cNvSpPr txBox="1"/>
          <p:nvPr/>
        </p:nvSpPr>
        <p:spPr>
          <a:xfrm>
            <a:off x="971550" y="0"/>
            <a:ext cx="5610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Risk factors </a:t>
            </a:r>
            <a:endParaRPr b="1" sz="2600">
              <a:latin typeface="Mada"/>
              <a:ea typeface="Mada"/>
              <a:cs typeface="Mada"/>
              <a:sym typeface="Mada"/>
            </a:endParaRPr>
          </a:p>
        </p:txBody>
      </p:sp>
      <p:sp>
        <p:nvSpPr>
          <p:cNvPr id="202" name="Google Shape;202;p24"/>
          <p:cNvSpPr txBox="1"/>
          <p:nvPr/>
        </p:nvSpPr>
        <p:spPr>
          <a:xfrm>
            <a:off x="247500" y="828650"/>
            <a:ext cx="44103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FFF2E9"/>
                </a:highlight>
                <a:latin typeface="Mada"/>
                <a:ea typeface="Mada"/>
                <a:cs typeface="Mada"/>
                <a:sym typeface="Mada"/>
              </a:rPr>
              <a:t>Risk factors for lymphomas</a:t>
            </a:r>
            <a:endParaRPr b="1" sz="2200">
              <a:highlight>
                <a:srgbClr val="FFF2E9"/>
              </a:highlight>
              <a:latin typeface="Mada"/>
              <a:ea typeface="Mada"/>
              <a:cs typeface="Mada"/>
              <a:sym typeface="Mada"/>
            </a:endParaRPr>
          </a:p>
        </p:txBody>
      </p:sp>
      <p:graphicFrame>
        <p:nvGraphicFramePr>
          <p:cNvPr id="203" name="Google Shape;203;p24"/>
          <p:cNvGraphicFramePr/>
          <p:nvPr/>
        </p:nvGraphicFramePr>
        <p:xfrm>
          <a:off x="292888" y="1412175"/>
          <a:ext cx="3000000" cy="3000000"/>
        </p:xfrm>
        <a:graphic>
          <a:graphicData uri="http://schemas.openxmlformats.org/drawingml/2006/table">
            <a:tbl>
              <a:tblPr>
                <a:noFill/>
                <a:tableStyleId>{EF7CC50B-8DC7-4673-BF25-4333C2575C4B}</a:tableStyleId>
              </a:tblPr>
              <a:tblGrid>
                <a:gridCol w="1095100"/>
                <a:gridCol w="2820950"/>
                <a:gridCol w="3058175"/>
              </a:tblGrid>
              <a:tr h="279700">
                <a:tc>
                  <a:txBody>
                    <a:bodyPr/>
                    <a:lstStyle/>
                    <a:p>
                      <a:pPr indent="0" lvl="0" marL="0" rtl="0" algn="l">
                        <a:spcBef>
                          <a:spcPts val="0"/>
                        </a:spcBef>
                        <a:spcAft>
                          <a:spcPts val="0"/>
                        </a:spcAft>
                        <a:buNone/>
                      </a:pPr>
                      <a:r>
                        <a:t/>
                      </a:r>
                      <a:endParaRPr/>
                    </a:p>
                  </a:txBody>
                  <a:tcPr marT="91425" marB="91425" marR="91425" marL="91425">
                    <a:solidFill>
                      <a:schemeClr val="accent1"/>
                    </a:solidFill>
                  </a:tcPr>
                </a:tc>
                <a:tc>
                  <a:txBody>
                    <a:bodyPr/>
                    <a:lstStyle/>
                    <a:p>
                      <a:pPr indent="0" lvl="0" marL="0" rtl="0" algn="ctr">
                        <a:spcBef>
                          <a:spcPts val="0"/>
                        </a:spcBef>
                        <a:spcAft>
                          <a:spcPts val="0"/>
                        </a:spcAft>
                        <a:buNone/>
                      </a:pPr>
                      <a:r>
                        <a:rPr b="1" lang="ar">
                          <a:solidFill>
                            <a:srgbClr val="FFFFFF"/>
                          </a:solidFill>
                          <a:latin typeface="Mada"/>
                          <a:ea typeface="Mada"/>
                          <a:cs typeface="Mada"/>
                          <a:sym typeface="Mada"/>
                        </a:rPr>
                        <a:t>Hodgkin lymphoma</a:t>
                      </a:r>
                      <a:endParaRPr b="1">
                        <a:solidFill>
                          <a:srgbClr val="FFFFFF"/>
                        </a:solidFill>
                        <a:latin typeface="Mada"/>
                        <a:ea typeface="Mada"/>
                        <a:cs typeface="Mada"/>
                        <a:sym typeface="Mada"/>
                      </a:endParaRPr>
                    </a:p>
                  </a:txBody>
                  <a:tcPr marT="91425" marB="91425" marR="91425" marL="91425">
                    <a:solidFill>
                      <a:schemeClr val="accent1"/>
                    </a:solidFill>
                  </a:tcPr>
                </a:tc>
                <a:tc>
                  <a:txBody>
                    <a:bodyPr/>
                    <a:lstStyle/>
                    <a:p>
                      <a:pPr indent="0" lvl="0" marL="0" rtl="0" algn="ctr">
                        <a:spcBef>
                          <a:spcPts val="0"/>
                        </a:spcBef>
                        <a:spcAft>
                          <a:spcPts val="0"/>
                        </a:spcAft>
                        <a:buNone/>
                      </a:pPr>
                      <a:r>
                        <a:rPr b="1" lang="ar">
                          <a:solidFill>
                            <a:srgbClr val="FFFFFF"/>
                          </a:solidFill>
                          <a:latin typeface="Mada"/>
                          <a:ea typeface="Mada"/>
                          <a:cs typeface="Mada"/>
                          <a:sym typeface="Mada"/>
                        </a:rPr>
                        <a:t>Non-Hodgkin lymphoma</a:t>
                      </a:r>
                      <a:endParaRPr b="1">
                        <a:solidFill>
                          <a:srgbClr val="FFFFFF"/>
                        </a:solidFill>
                        <a:latin typeface="Mada"/>
                        <a:ea typeface="Mada"/>
                        <a:cs typeface="Mada"/>
                        <a:sym typeface="Mada"/>
                      </a:endParaRPr>
                    </a:p>
                  </a:txBody>
                  <a:tcPr marT="91425" marB="91425" marR="91425" marL="91425">
                    <a:solidFill>
                      <a:schemeClr val="accent1"/>
                    </a:solidFill>
                  </a:tcPr>
                </a:tc>
              </a:tr>
              <a:tr h="602425">
                <a:tc>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Age</a:t>
                      </a:r>
                      <a:endParaRPr b="1" sz="1200">
                        <a:solidFill>
                          <a:schemeClr val="accent1"/>
                        </a:solidFill>
                        <a:latin typeface="Mada"/>
                        <a:ea typeface="Mada"/>
                        <a:cs typeface="Mada"/>
                        <a:sym typeface="Mada"/>
                      </a:endParaRPr>
                    </a:p>
                  </a:txBody>
                  <a:tcPr marT="91425" marB="91425" marR="91425" marL="91425" anchor="ctr">
                    <a:solidFill>
                      <a:schemeClr val="accent4"/>
                    </a:solidFill>
                  </a:tcPr>
                </a:tc>
                <a:tc>
                  <a:txBody>
                    <a:bodyPr/>
                    <a:lstStyle/>
                    <a:p>
                      <a:pPr indent="0" lvl="0" marL="0" rtl="0" algn="ctr">
                        <a:spcBef>
                          <a:spcPts val="0"/>
                        </a:spcBef>
                        <a:spcAft>
                          <a:spcPts val="0"/>
                        </a:spcAft>
                        <a:buClr>
                          <a:schemeClr val="dk1"/>
                        </a:buClr>
                        <a:buSzPts val="1100"/>
                        <a:buFont typeface="Arial"/>
                        <a:buNone/>
                      </a:pPr>
                      <a:r>
                        <a:rPr lang="ar" sz="1200">
                          <a:latin typeface="Mada"/>
                          <a:ea typeface="Mada"/>
                          <a:cs typeface="Mada"/>
                          <a:sym typeface="Mada"/>
                        </a:rPr>
                        <a:t>People </a:t>
                      </a:r>
                      <a:r>
                        <a:rPr b="1" lang="ar" sz="1200">
                          <a:solidFill>
                            <a:srgbClr val="CC0000"/>
                          </a:solidFill>
                          <a:latin typeface="Mada"/>
                          <a:ea typeface="Mada"/>
                          <a:cs typeface="Mada"/>
                          <a:sym typeface="Mada"/>
                        </a:rPr>
                        <a:t>aged 20-30 years</a:t>
                      </a:r>
                      <a:r>
                        <a:rPr lang="ar" sz="1200">
                          <a:latin typeface="Mada"/>
                          <a:ea typeface="Mada"/>
                          <a:cs typeface="Mada"/>
                          <a:sym typeface="Mada"/>
                        </a:rPr>
                        <a:t> and </a:t>
                      </a:r>
                      <a:r>
                        <a:rPr b="1" lang="ar" sz="1200">
                          <a:latin typeface="Mada"/>
                          <a:ea typeface="Mada"/>
                          <a:cs typeface="Mada"/>
                          <a:sym typeface="Mada"/>
                        </a:rPr>
                        <a:t>those 55 years of </a:t>
                      </a:r>
                      <a:r>
                        <a:rPr b="1" lang="ar" sz="1200">
                          <a:latin typeface="Mada"/>
                          <a:ea typeface="Mada"/>
                          <a:cs typeface="Mada"/>
                          <a:sym typeface="Mada"/>
                        </a:rPr>
                        <a:t>age</a:t>
                      </a:r>
                      <a:r>
                        <a:rPr b="1" lang="ar" sz="1200">
                          <a:latin typeface="Mada"/>
                          <a:ea typeface="Mada"/>
                          <a:cs typeface="Mada"/>
                          <a:sym typeface="Mada"/>
                        </a:rPr>
                        <a:t> </a:t>
                      </a:r>
                      <a:r>
                        <a:rPr b="1" lang="ar" sz="1200">
                          <a:solidFill>
                            <a:srgbClr val="6AA84F"/>
                          </a:solidFill>
                          <a:latin typeface="Mada"/>
                          <a:ea typeface="Mada"/>
                          <a:cs typeface="Mada"/>
                          <a:sym typeface="Mada"/>
                        </a:rPr>
                        <a:t>and above</a:t>
                      </a:r>
                      <a:r>
                        <a:rPr lang="ar" sz="1200">
                          <a:latin typeface="Mada"/>
                          <a:ea typeface="Mada"/>
                          <a:cs typeface="Mada"/>
                          <a:sym typeface="Mada"/>
                        </a:rPr>
                        <a:t> have a higher risk of lymphoma.</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ar" sz="1200">
                          <a:latin typeface="Mada"/>
                          <a:ea typeface="Mada"/>
                          <a:cs typeface="Mada"/>
                          <a:sym typeface="Mada"/>
                        </a:rPr>
                        <a:t>Most lymphomas occur in people </a:t>
                      </a:r>
                      <a:r>
                        <a:rPr b="1" lang="ar" sz="1200">
                          <a:solidFill>
                            <a:srgbClr val="CC0000"/>
                          </a:solidFill>
                          <a:latin typeface="Mada"/>
                          <a:ea typeface="Mada"/>
                          <a:cs typeface="Mada"/>
                          <a:sym typeface="Mada"/>
                        </a:rPr>
                        <a:t>aged 60 years</a:t>
                      </a:r>
                      <a:r>
                        <a:rPr lang="ar" sz="1200">
                          <a:latin typeface="Mada"/>
                          <a:ea typeface="Mada"/>
                          <a:cs typeface="Mada"/>
                          <a:sym typeface="Mada"/>
                        </a:rPr>
                        <a:t> and older. However, some types</a:t>
                      </a:r>
                      <a:endParaRPr sz="1200">
                        <a:latin typeface="Mada"/>
                        <a:ea typeface="Mada"/>
                        <a:cs typeface="Mada"/>
                        <a:sym typeface="Mada"/>
                      </a:endParaRPr>
                    </a:p>
                    <a:p>
                      <a:pPr indent="0" lvl="0" marL="0" rtl="0" algn="ctr">
                        <a:spcBef>
                          <a:spcPts val="0"/>
                        </a:spcBef>
                        <a:spcAft>
                          <a:spcPts val="0"/>
                        </a:spcAft>
                        <a:buNone/>
                      </a:pPr>
                      <a:r>
                        <a:rPr lang="ar" sz="1200">
                          <a:latin typeface="Mada"/>
                          <a:ea typeface="Mada"/>
                          <a:cs typeface="Mada"/>
                          <a:sym typeface="Mada"/>
                        </a:rPr>
                        <a:t>are more likely to develop in children and young adults.</a:t>
                      </a:r>
                      <a:endParaRPr sz="1200">
                        <a:latin typeface="Mada"/>
                        <a:ea typeface="Mada"/>
                        <a:cs typeface="Mada"/>
                        <a:sym typeface="Mada"/>
                      </a:endParaRPr>
                    </a:p>
                  </a:txBody>
                  <a:tcPr marT="91425" marB="91425" marR="91425" marL="91425" anchor="ctr"/>
                </a:tc>
              </a:tr>
              <a:tr h="365750">
                <a:tc>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Sex</a:t>
                      </a:r>
                      <a:endParaRPr b="1" sz="1200">
                        <a:solidFill>
                          <a:schemeClr val="accent1"/>
                        </a:solidFill>
                        <a:latin typeface="Mada"/>
                        <a:ea typeface="Mada"/>
                        <a:cs typeface="Mada"/>
                        <a:sym typeface="Mada"/>
                      </a:endParaRPr>
                    </a:p>
                  </a:txBody>
                  <a:tcPr marT="91425" marB="91425" marR="91425" marL="91425" anchor="ctr">
                    <a:solidFill>
                      <a:schemeClr val="accent4"/>
                    </a:solidFill>
                  </a:tcPr>
                </a:tc>
                <a:tc>
                  <a:txBody>
                    <a:bodyPr/>
                    <a:lstStyle/>
                    <a:p>
                      <a:pPr indent="0" lvl="0" marL="0" rtl="0" algn="ctr">
                        <a:spcBef>
                          <a:spcPts val="0"/>
                        </a:spcBef>
                        <a:spcAft>
                          <a:spcPts val="0"/>
                        </a:spcAft>
                        <a:buNone/>
                      </a:pPr>
                      <a:r>
                        <a:rPr lang="ar" sz="1200">
                          <a:latin typeface="Mada"/>
                          <a:ea typeface="Mada"/>
                          <a:cs typeface="Mada"/>
                          <a:sym typeface="Mada"/>
                        </a:rPr>
                        <a:t>Slightly </a:t>
                      </a:r>
                      <a:r>
                        <a:rPr b="1" lang="ar" sz="1200">
                          <a:latin typeface="Mada"/>
                          <a:ea typeface="Mada"/>
                          <a:cs typeface="Mada"/>
                          <a:sym typeface="Mada"/>
                        </a:rPr>
                        <a:t>more common in males</a:t>
                      </a:r>
                      <a:r>
                        <a:rPr lang="ar" sz="1200">
                          <a:latin typeface="Mada"/>
                          <a:ea typeface="Mada"/>
                          <a:cs typeface="Mada"/>
                          <a:sym typeface="Mada"/>
                        </a:rPr>
                        <a:t> than females. </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200">
                          <a:latin typeface="Mada"/>
                          <a:ea typeface="Mada"/>
                          <a:cs typeface="Mada"/>
                          <a:sym typeface="Mada"/>
                        </a:rPr>
                        <a:t>Some types are </a:t>
                      </a:r>
                      <a:r>
                        <a:rPr b="1" lang="ar" sz="1200">
                          <a:latin typeface="Mada"/>
                          <a:ea typeface="Mada"/>
                          <a:cs typeface="Mada"/>
                          <a:sym typeface="Mada"/>
                        </a:rPr>
                        <a:t>more likely in women</a:t>
                      </a:r>
                      <a:r>
                        <a:rPr lang="ar" sz="1200">
                          <a:latin typeface="Mada"/>
                          <a:ea typeface="Mada"/>
                          <a:cs typeface="Mada"/>
                          <a:sym typeface="Mada"/>
                        </a:rPr>
                        <a:t>. Men have a higher risk of other types. </a:t>
                      </a:r>
                      <a:endParaRPr sz="1200">
                        <a:latin typeface="Mada"/>
                        <a:ea typeface="Mada"/>
                        <a:cs typeface="Mada"/>
                        <a:sym typeface="Mada"/>
                      </a:endParaRPr>
                    </a:p>
                  </a:txBody>
                  <a:tcPr marT="91425" marB="91425" marR="91425" marL="91425" anchor="ctr"/>
                </a:tc>
              </a:tr>
              <a:tr h="602425">
                <a:tc>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Family history</a:t>
                      </a:r>
                      <a:endParaRPr b="1" sz="1200">
                        <a:solidFill>
                          <a:schemeClr val="accent1"/>
                        </a:solidFill>
                        <a:latin typeface="Mada"/>
                        <a:ea typeface="Mada"/>
                        <a:cs typeface="Mada"/>
                        <a:sym typeface="Mada"/>
                      </a:endParaRPr>
                    </a:p>
                  </a:txBody>
                  <a:tcPr marT="91425" marB="91425" marR="91425" marL="91425" anchor="ctr">
                    <a:solidFill>
                      <a:schemeClr val="accent4"/>
                    </a:solidFill>
                  </a:tcPr>
                </a:tc>
                <a:tc>
                  <a:txBody>
                    <a:bodyPr/>
                    <a:lstStyle/>
                    <a:p>
                      <a:pPr indent="0" lvl="0" marL="0" rtl="0" algn="ctr">
                        <a:spcBef>
                          <a:spcPts val="0"/>
                        </a:spcBef>
                        <a:spcAft>
                          <a:spcPts val="0"/>
                        </a:spcAft>
                        <a:buNone/>
                      </a:pPr>
                      <a:r>
                        <a:rPr lang="ar" sz="1200">
                          <a:latin typeface="Mada"/>
                          <a:ea typeface="Mada"/>
                          <a:cs typeface="Mada"/>
                          <a:sym typeface="Mada"/>
                        </a:rPr>
                        <a:t>If a sibling has Hodgkin lymphoma, the risk is slightly higher. If the sibling is an identical twin, this risk increases significantly.</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200">
                          <a:latin typeface="Mada"/>
                          <a:ea typeface="Mada"/>
                          <a:cs typeface="Mada"/>
                          <a:sym typeface="Mada"/>
                        </a:rPr>
                        <a:t>-</a:t>
                      </a:r>
                      <a:endParaRPr sz="1200">
                        <a:latin typeface="Mada"/>
                        <a:ea typeface="Mada"/>
                        <a:cs typeface="Mada"/>
                        <a:sym typeface="Mada"/>
                      </a:endParaRPr>
                    </a:p>
                  </a:txBody>
                  <a:tcPr marT="91425" marB="91425" marR="91425" marL="91425" anchor="ctr"/>
                </a:tc>
              </a:tr>
              <a:tr h="720775">
                <a:tc>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Ethnicity</a:t>
                      </a:r>
                      <a:r>
                        <a:rPr b="1" lang="ar" sz="1200">
                          <a:solidFill>
                            <a:schemeClr val="accent1"/>
                          </a:solidFill>
                          <a:latin typeface="Mada"/>
                          <a:ea typeface="Mada"/>
                          <a:cs typeface="Mada"/>
                          <a:sym typeface="Mada"/>
                        </a:rPr>
                        <a:t> and location</a:t>
                      </a:r>
                      <a:endParaRPr b="1" sz="1200">
                        <a:solidFill>
                          <a:schemeClr val="accent1"/>
                        </a:solidFill>
                        <a:latin typeface="Mada"/>
                        <a:ea typeface="Mada"/>
                        <a:cs typeface="Mada"/>
                        <a:sym typeface="Mada"/>
                      </a:endParaRPr>
                    </a:p>
                  </a:txBody>
                  <a:tcPr marT="91425" marB="91425" marR="91425" marL="91425" anchor="ctr">
                    <a:solidFill>
                      <a:schemeClr val="accent4"/>
                    </a:solidFill>
                  </a:tcPr>
                </a:tc>
                <a:tc>
                  <a:txBody>
                    <a:bodyPr/>
                    <a:lstStyle/>
                    <a:p>
                      <a:pPr indent="0" lvl="0" marL="0" rtl="0" algn="ctr">
                        <a:spcBef>
                          <a:spcPts val="0"/>
                        </a:spcBef>
                        <a:spcAft>
                          <a:spcPts val="0"/>
                        </a:spcAft>
                        <a:buNone/>
                      </a:pPr>
                      <a:r>
                        <a:rPr lang="ar" sz="1200">
                          <a:latin typeface="Mada"/>
                          <a:ea typeface="Mada"/>
                          <a:cs typeface="Mada"/>
                          <a:sym typeface="Mada"/>
                        </a:rPr>
                        <a:t>-</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200">
                          <a:latin typeface="Mada"/>
                          <a:ea typeface="Mada"/>
                          <a:cs typeface="Mada"/>
                          <a:sym typeface="Mada"/>
                        </a:rPr>
                        <a:t>In the U.S., African American and Asian American people have a lower risk for non-Hodgkin lymphoma than white people. Non-Hodgkin Lymphoma is more common in developed nations.</a:t>
                      </a:r>
                      <a:endParaRPr sz="1200">
                        <a:latin typeface="Mada"/>
                        <a:ea typeface="Mada"/>
                        <a:cs typeface="Mada"/>
                        <a:sym typeface="Mada"/>
                      </a:endParaRPr>
                    </a:p>
                  </a:txBody>
                  <a:tcPr marT="91425" marB="91425" marR="91425" marL="91425" anchor="ctr"/>
                </a:tc>
              </a:tr>
              <a:tr h="484100">
                <a:tc>
                  <a:txBody>
                    <a:bodyPr/>
                    <a:lstStyle/>
                    <a:p>
                      <a:pPr indent="0" lvl="0" marL="0" rtl="0" algn="ctr">
                        <a:spcBef>
                          <a:spcPts val="0"/>
                        </a:spcBef>
                        <a:spcAft>
                          <a:spcPts val="0"/>
                        </a:spcAft>
                        <a:buNone/>
                      </a:pPr>
                      <a:r>
                        <a:rPr b="1" lang="ar" sz="1200">
                          <a:solidFill>
                            <a:srgbClr val="FF0000"/>
                          </a:solidFill>
                          <a:latin typeface="Mada"/>
                          <a:ea typeface="Mada"/>
                          <a:cs typeface="Mada"/>
                          <a:sym typeface="Mada"/>
                        </a:rPr>
                        <a:t>Chemicals &amp; Radiation</a:t>
                      </a:r>
                      <a:endParaRPr b="1" sz="1200">
                        <a:solidFill>
                          <a:srgbClr val="FF0000"/>
                        </a:solidFill>
                        <a:latin typeface="Mada"/>
                        <a:ea typeface="Mada"/>
                        <a:cs typeface="Mada"/>
                        <a:sym typeface="Mada"/>
                      </a:endParaRPr>
                    </a:p>
                  </a:txBody>
                  <a:tcPr marT="91425" marB="91425" marR="91425" marL="91425" anchor="ctr">
                    <a:solidFill>
                      <a:schemeClr val="accent4"/>
                    </a:solidFill>
                  </a:tcPr>
                </a:tc>
                <a:tc>
                  <a:txBody>
                    <a:bodyPr/>
                    <a:lstStyle/>
                    <a:p>
                      <a:pPr indent="0" lvl="0" marL="0" rtl="0" algn="ctr">
                        <a:spcBef>
                          <a:spcPts val="0"/>
                        </a:spcBef>
                        <a:spcAft>
                          <a:spcPts val="0"/>
                        </a:spcAft>
                        <a:buNone/>
                      </a:pPr>
                      <a:r>
                        <a:rPr lang="ar" sz="1200">
                          <a:latin typeface="Mada"/>
                          <a:ea typeface="Mada"/>
                          <a:cs typeface="Mada"/>
                          <a:sym typeface="Mada"/>
                        </a:rPr>
                        <a:t>-</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b="1" lang="ar" sz="1200">
                          <a:solidFill>
                            <a:srgbClr val="CC0000"/>
                          </a:solidFill>
                          <a:latin typeface="Mada"/>
                          <a:ea typeface="Mada"/>
                          <a:cs typeface="Mada"/>
                          <a:sym typeface="Mada"/>
                        </a:rPr>
                        <a:t>Nuclear radiation</a:t>
                      </a:r>
                      <a:r>
                        <a:rPr b="1" lang="ar" sz="1200">
                          <a:solidFill>
                            <a:srgbClr val="CC0000"/>
                          </a:solidFill>
                          <a:latin typeface="Mada"/>
                          <a:ea typeface="Mada"/>
                          <a:cs typeface="Mada"/>
                          <a:sym typeface="Mada"/>
                        </a:rPr>
                        <a:t> and certain agricultural chemicals  have links to non-Hodgkin lymphoma.</a:t>
                      </a:r>
                      <a:r>
                        <a:rPr b="1" lang="ar" sz="1200">
                          <a:solidFill>
                            <a:srgbClr val="6AA84F"/>
                          </a:solidFill>
                          <a:latin typeface="Mada"/>
                          <a:ea typeface="Mada"/>
                          <a:cs typeface="Mada"/>
                          <a:sym typeface="Mada"/>
                        </a:rPr>
                        <a:t> (Job-induced malignancy)</a:t>
                      </a:r>
                      <a:endParaRPr b="1" sz="1200">
                        <a:solidFill>
                          <a:srgbClr val="6AA84F"/>
                        </a:solidFill>
                        <a:latin typeface="Mada"/>
                        <a:ea typeface="Mada"/>
                        <a:cs typeface="Mada"/>
                        <a:sym typeface="Mada"/>
                      </a:endParaRPr>
                    </a:p>
                  </a:txBody>
                  <a:tcPr marT="91425" marB="91425" marR="91425" marL="91425" anchor="ctr"/>
                </a:tc>
              </a:tr>
              <a:tr h="602425">
                <a:tc>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Immunodeficiency</a:t>
                      </a:r>
                      <a:endParaRPr b="1" sz="1200">
                        <a:solidFill>
                          <a:schemeClr val="accent1"/>
                        </a:solidFill>
                        <a:latin typeface="Mada"/>
                        <a:ea typeface="Mada"/>
                        <a:cs typeface="Mada"/>
                        <a:sym typeface="Mada"/>
                      </a:endParaRPr>
                    </a:p>
                  </a:txBody>
                  <a:tcPr marT="91425" marB="91425" marR="91425" marL="91425" anchor="ctr">
                    <a:solidFill>
                      <a:schemeClr val="accent4"/>
                    </a:solidFill>
                  </a:tcPr>
                </a:tc>
                <a:tc>
                  <a:txBody>
                    <a:bodyPr/>
                    <a:lstStyle/>
                    <a:p>
                      <a:pPr indent="0" lvl="0" marL="0" rtl="0" algn="ctr">
                        <a:spcBef>
                          <a:spcPts val="0"/>
                        </a:spcBef>
                        <a:spcAft>
                          <a:spcPts val="0"/>
                        </a:spcAft>
                        <a:buNone/>
                      </a:pPr>
                      <a:r>
                        <a:rPr b="1" lang="ar" sz="1200">
                          <a:solidFill>
                            <a:srgbClr val="CC0000"/>
                          </a:solidFill>
                          <a:latin typeface="Mada"/>
                          <a:ea typeface="Mada"/>
                          <a:cs typeface="Mada"/>
                          <a:sym typeface="Mada"/>
                        </a:rPr>
                        <a:t>HIV infection</a:t>
                      </a:r>
                      <a:r>
                        <a:rPr lang="ar" sz="1200">
                          <a:latin typeface="Mada"/>
                          <a:ea typeface="Mada"/>
                          <a:cs typeface="Mada"/>
                          <a:sym typeface="Mada"/>
                        </a:rPr>
                        <a:t> can weaken the immune system and increase the risk of lymphoma.</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200">
                          <a:latin typeface="Mada"/>
                          <a:ea typeface="Mada"/>
                          <a:cs typeface="Mada"/>
                          <a:sym typeface="Mada"/>
                        </a:rPr>
                        <a:t>A person with a less active immune system has a higher risk. This may be due to </a:t>
                      </a:r>
                      <a:r>
                        <a:rPr b="1" lang="ar" sz="1200">
                          <a:latin typeface="Mada"/>
                          <a:ea typeface="Mada"/>
                          <a:cs typeface="Mada"/>
                          <a:sym typeface="Mada"/>
                        </a:rPr>
                        <a:t>anti-rejection medications following a solid organ transplant or HIV.</a:t>
                      </a:r>
                      <a:endParaRPr b="1" sz="1200">
                        <a:latin typeface="Mada"/>
                        <a:ea typeface="Mada"/>
                        <a:cs typeface="Mada"/>
                        <a:sym typeface="Mada"/>
                      </a:endParaRPr>
                    </a:p>
                  </a:txBody>
                  <a:tcPr marT="91425" marB="91425" marR="91425" marL="91425" anchor="ctr"/>
                </a:tc>
              </a:tr>
              <a:tr h="484100">
                <a:tc>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Autoimmune diseases</a:t>
                      </a:r>
                      <a:endParaRPr b="1" sz="1200">
                        <a:solidFill>
                          <a:schemeClr val="accent1"/>
                        </a:solidFill>
                        <a:latin typeface="Mada"/>
                        <a:ea typeface="Mada"/>
                        <a:cs typeface="Mada"/>
                        <a:sym typeface="Mada"/>
                      </a:endParaRPr>
                    </a:p>
                  </a:txBody>
                  <a:tcPr marT="91425" marB="91425" marR="91425" marL="91425" anchor="ctr">
                    <a:solidFill>
                      <a:schemeClr val="accent4"/>
                    </a:solidFill>
                  </a:tcPr>
                </a:tc>
                <a:tc>
                  <a:txBody>
                    <a:bodyPr/>
                    <a:lstStyle/>
                    <a:p>
                      <a:pPr indent="0" lvl="0" marL="0" rtl="0" algn="ctr">
                        <a:spcBef>
                          <a:spcPts val="0"/>
                        </a:spcBef>
                        <a:spcAft>
                          <a:spcPts val="0"/>
                        </a:spcAft>
                        <a:buNone/>
                      </a:pPr>
                      <a:r>
                        <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200">
                          <a:latin typeface="Mada"/>
                          <a:ea typeface="Mada"/>
                          <a:cs typeface="Mada"/>
                          <a:sym typeface="Mada"/>
                        </a:rPr>
                        <a:t>This type of disease occurs when the immune system attacks the body’s own cells. Examples include </a:t>
                      </a:r>
                      <a:r>
                        <a:rPr b="1" lang="ar" sz="1200">
                          <a:latin typeface="Mada"/>
                          <a:ea typeface="Mada"/>
                          <a:cs typeface="Mada"/>
                          <a:sym typeface="Mada"/>
                        </a:rPr>
                        <a:t>rheumatoid arthritis and celiac disease</a:t>
                      </a:r>
                      <a:r>
                        <a:rPr lang="ar" sz="1200">
                          <a:latin typeface="Mada"/>
                          <a:ea typeface="Mada"/>
                          <a:cs typeface="Mada"/>
                          <a:sym typeface="Mada"/>
                        </a:rPr>
                        <a:t>.</a:t>
                      </a:r>
                      <a:endParaRPr sz="1200">
                        <a:latin typeface="Mada"/>
                        <a:ea typeface="Mada"/>
                        <a:cs typeface="Mada"/>
                        <a:sym typeface="Mada"/>
                      </a:endParaRPr>
                    </a:p>
                  </a:txBody>
                  <a:tcPr marT="91425" marB="91425" marR="91425" marL="91425" anchor="ctr"/>
                </a:tc>
              </a:tr>
              <a:tr h="602425">
                <a:tc>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Infectious factor</a:t>
                      </a:r>
                      <a:r>
                        <a:rPr b="1" lang="ar" sz="1200">
                          <a:solidFill>
                            <a:schemeClr val="accent1"/>
                          </a:solidFill>
                          <a:latin typeface="Mada"/>
                          <a:ea typeface="Mada"/>
                          <a:cs typeface="Mada"/>
                          <a:sym typeface="Mada"/>
                        </a:rPr>
                        <a:t> </a:t>
                      </a:r>
                      <a:endParaRPr b="1" sz="1200">
                        <a:solidFill>
                          <a:schemeClr val="accent1"/>
                        </a:solidFill>
                        <a:latin typeface="Mada"/>
                        <a:ea typeface="Mada"/>
                        <a:cs typeface="Mada"/>
                        <a:sym typeface="Mada"/>
                      </a:endParaRPr>
                    </a:p>
                  </a:txBody>
                  <a:tcPr marT="91425" marB="91425" marR="91425" marL="91425" anchor="ctr">
                    <a:solidFill>
                      <a:schemeClr val="accent4"/>
                    </a:solidFill>
                  </a:tcPr>
                </a:tc>
                <a:tc>
                  <a:txBody>
                    <a:bodyPr/>
                    <a:lstStyle/>
                    <a:p>
                      <a:pPr indent="0" lvl="0" marL="0" rtl="0" algn="ctr">
                        <a:spcBef>
                          <a:spcPts val="0"/>
                        </a:spcBef>
                        <a:spcAft>
                          <a:spcPts val="0"/>
                        </a:spcAft>
                        <a:buNone/>
                      </a:pPr>
                      <a:r>
                        <a:rPr b="1" lang="ar" sz="1200">
                          <a:latin typeface="Mada"/>
                          <a:ea typeface="Mada"/>
                          <a:cs typeface="Mada"/>
                          <a:sym typeface="Mada"/>
                        </a:rPr>
                        <a:t>Infectious mononucleosis:</a:t>
                      </a:r>
                      <a:r>
                        <a:rPr lang="ar" sz="1200">
                          <a:latin typeface="Mada"/>
                          <a:ea typeface="Mada"/>
                          <a:cs typeface="Mada"/>
                          <a:sym typeface="Mada"/>
                        </a:rPr>
                        <a:t> The </a:t>
                      </a:r>
                      <a:r>
                        <a:rPr b="1" lang="ar" sz="1200">
                          <a:solidFill>
                            <a:srgbClr val="CC0000"/>
                          </a:solidFill>
                          <a:latin typeface="Mada"/>
                          <a:ea typeface="Mada"/>
                          <a:cs typeface="Mada"/>
                          <a:sym typeface="Mada"/>
                        </a:rPr>
                        <a:t>Epstein-Barr virus (EBV)</a:t>
                      </a:r>
                      <a:r>
                        <a:rPr lang="ar" sz="1200">
                          <a:latin typeface="Mada"/>
                          <a:ea typeface="Mada"/>
                          <a:cs typeface="Mada"/>
                          <a:sym typeface="Mada"/>
                        </a:rPr>
                        <a:t> can cause mononucleosis. This disease increases the risk of lymphoma.</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ar" sz="1200">
                          <a:latin typeface="Mada"/>
                          <a:ea typeface="Mada"/>
                          <a:cs typeface="Mada"/>
                          <a:sym typeface="Mada"/>
                        </a:rPr>
                        <a:t>Certain viral and bacterial infections that transform lymphocytes, such as the</a:t>
                      </a:r>
                      <a:endParaRPr sz="1200">
                        <a:latin typeface="Mada"/>
                        <a:ea typeface="Mada"/>
                        <a:cs typeface="Mada"/>
                        <a:sym typeface="Mada"/>
                      </a:endParaRPr>
                    </a:p>
                    <a:p>
                      <a:pPr indent="0" lvl="0" marL="0" rtl="0" algn="ctr">
                        <a:spcBef>
                          <a:spcPts val="0"/>
                        </a:spcBef>
                        <a:spcAft>
                          <a:spcPts val="0"/>
                        </a:spcAft>
                        <a:buNone/>
                      </a:pPr>
                      <a:r>
                        <a:rPr b="1" lang="ar" sz="1200">
                          <a:solidFill>
                            <a:srgbClr val="CC0000"/>
                          </a:solidFill>
                          <a:latin typeface="Mada"/>
                          <a:ea typeface="Mada"/>
                          <a:cs typeface="Mada"/>
                          <a:sym typeface="Mada"/>
                        </a:rPr>
                        <a:t>Epstein-Barr virus (EBV),</a:t>
                      </a:r>
                      <a:r>
                        <a:rPr lang="ar" sz="1200">
                          <a:latin typeface="Mada"/>
                          <a:ea typeface="Mada"/>
                          <a:cs typeface="Mada"/>
                          <a:sym typeface="Mada"/>
                        </a:rPr>
                        <a:t> increase the risk. This virus causes </a:t>
                      </a:r>
                      <a:r>
                        <a:rPr b="1" lang="ar" sz="1200">
                          <a:latin typeface="Mada"/>
                          <a:ea typeface="Mada"/>
                          <a:cs typeface="Mada"/>
                          <a:sym typeface="Mada"/>
                        </a:rPr>
                        <a:t>glandular fever</a:t>
                      </a:r>
                      <a:r>
                        <a:rPr lang="ar" sz="1200">
                          <a:latin typeface="Mada"/>
                          <a:ea typeface="Mada"/>
                          <a:cs typeface="Mada"/>
                          <a:sym typeface="Mada"/>
                        </a:rPr>
                        <a:t>.</a:t>
                      </a:r>
                      <a:endParaRPr sz="1200">
                        <a:latin typeface="Mada"/>
                        <a:ea typeface="Mada"/>
                        <a:cs typeface="Mada"/>
                        <a:sym typeface="Mada"/>
                      </a:endParaRPr>
                    </a:p>
                  </a:txBody>
                  <a:tcPr marT="91425" marB="91425" marR="91425" marL="91425" anchor="ctr"/>
                </a:tc>
              </a:tr>
              <a:tr h="602425">
                <a:tc>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Grouping/</a:t>
                      </a:r>
                      <a:endParaRPr b="1" sz="1200">
                        <a:solidFill>
                          <a:schemeClr val="accent1"/>
                        </a:solidFill>
                        <a:latin typeface="Mada"/>
                        <a:ea typeface="Mada"/>
                        <a:cs typeface="Mada"/>
                        <a:sym typeface="Mada"/>
                      </a:endParaRPr>
                    </a:p>
                    <a:p>
                      <a:pPr indent="0" lvl="0" marL="0" rtl="0" algn="ctr">
                        <a:spcBef>
                          <a:spcPts val="0"/>
                        </a:spcBef>
                        <a:spcAft>
                          <a:spcPts val="0"/>
                        </a:spcAft>
                        <a:buNone/>
                      </a:pPr>
                      <a:r>
                        <a:rPr b="1" lang="ar" sz="1200">
                          <a:solidFill>
                            <a:schemeClr val="accent1"/>
                          </a:solidFill>
                          <a:latin typeface="Mada"/>
                          <a:ea typeface="Mada"/>
                          <a:cs typeface="Mada"/>
                          <a:sym typeface="Mada"/>
                        </a:rPr>
                        <a:t>subtypes</a:t>
                      </a:r>
                      <a:endParaRPr b="1" sz="1200">
                        <a:solidFill>
                          <a:schemeClr val="accent1"/>
                        </a:solidFill>
                        <a:latin typeface="Mada"/>
                        <a:ea typeface="Mada"/>
                        <a:cs typeface="Mada"/>
                        <a:sym typeface="Mada"/>
                      </a:endParaRPr>
                    </a:p>
                  </a:txBody>
                  <a:tcPr marT="91425" marB="91425" marR="91425" marL="91425" anchor="ctr">
                    <a:solidFill>
                      <a:schemeClr val="accent4"/>
                    </a:solidFill>
                  </a:tcPr>
                </a:tc>
                <a:tc>
                  <a:txBody>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Nodular lymphocyte-predominant HL</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Classical HL:</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Nodular sclerosis HL</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Lymphocyte-rich classical HL</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Mixed cellularity HL</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Lymphocyte depletion HL</a:t>
                      </a:r>
                      <a:endParaRPr b="1" sz="1200">
                        <a:latin typeface="Mada"/>
                        <a:ea typeface="Mada"/>
                        <a:cs typeface="Mada"/>
                        <a:sym typeface="Mada"/>
                      </a:endParaRPr>
                    </a:p>
                  </a:txBody>
                  <a:tcPr marT="91425" marB="91425" marR="91425" marL="91425" anchor="ctr"/>
                </a:tc>
                <a:tc>
                  <a:txBody>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Indolent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Aggressive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Highly aggressive</a:t>
                      </a:r>
                      <a:endParaRPr sz="1200">
                        <a:latin typeface="Mada"/>
                        <a:ea typeface="Mada"/>
                        <a:cs typeface="Mada"/>
                        <a:sym typeface="Mada"/>
                      </a:endParaRPr>
                    </a:p>
                  </a:txBody>
                  <a:tcPr marT="91425" marB="91425" marR="91425" marL="91425" anchor="ctr"/>
                </a:tc>
              </a:tr>
            </a:tbl>
          </a:graphicData>
        </a:graphic>
      </p:graphicFrame>
      <p:sp>
        <p:nvSpPr>
          <p:cNvPr id="204" name="Google Shape;204;p24"/>
          <p:cNvSpPr txBox="1"/>
          <p:nvPr/>
        </p:nvSpPr>
        <p:spPr>
          <a:xfrm>
            <a:off x="5991225" y="8905875"/>
            <a:ext cx="1190700" cy="677100"/>
          </a:xfrm>
          <a:prstGeom prst="rect">
            <a:avLst/>
          </a:prstGeom>
          <a:noFill/>
          <a:ln cap="flat" cmpd="sng" w="9525">
            <a:solidFill>
              <a:srgbClr val="66666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ar" sz="800">
                <a:solidFill>
                  <a:srgbClr val="666666"/>
                </a:solidFill>
                <a:latin typeface="Mada"/>
                <a:ea typeface="Mada"/>
                <a:cs typeface="Mada"/>
                <a:sym typeface="Mada"/>
              </a:rPr>
              <a:t>Formerly was:</a:t>
            </a:r>
            <a:endParaRPr b="1" sz="800">
              <a:solidFill>
                <a:srgbClr val="666666"/>
              </a:solidFill>
              <a:latin typeface="Mada"/>
              <a:ea typeface="Mada"/>
              <a:cs typeface="Mada"/>
              <a:sym typeface="Mada"/>
            </a:endParaRPr>
          </a:p>
          <a:p>
            <a:pPr indent="-65200" lvl="0" marL="64800" rtl="0" algn="l">
              <a:spcBef>
                <a:spcPts val="0"/>
              </a:spcBef>
              <a:spcAft>
                <a:spcPts val="0"/>
              </a:spcAft>
              <a:buClr>
                <a:srgbClr val="666666"/>
              </a:buClr>
              <a:buSzPts val="800"/>
              <a:buFont typeface="Mada"/>
              <a:buChar char="-"/>
            </a:pPr>
            <a:r>
              <a:rPr lang="ar" sz="800">
                <a:solidFill>
                  <a:srgbClr val="666666"/>
                </a:solidFill>
                <a:latin typeface="Mada"/>
                <a:ea typeface="Mada"/>
                <a:cs typeface="Mada"/>
                <a:sym typeface="Mada"/>
              </a:rPr>
              <a:t>Low grade</a:t>
            </a:r>
            <a:endParaRPr sz="800">
              <a:solidFill>
                <a:srgbClr val="666666"/>
              </a:solidFill>
              <a:latin typeface="Mada"/>
              <a:ea typeface="Mada"/>
              <a:cs typeface="Mada"/>
              <a:sym typeface="Mada"/>
            </a:endParaRPr>
          </a:p>
          <a:p>
            <a:pPr indent="-65200" lvl="0" marL="64800" rtl="0" algn="l">
              <a:spcBef>
                <a:spcPts val="0"/>
              </a:spcBef>
              <a:spcAft>
                <a:spcPts val="0"/>
              </a:spcAft>
              <a:buClr>
                <a:srgbClr val="666666"/>
              </a:buClr>
              <a:buSzPts val="800"/>
              <a:buFont typeface="Mada"/>
              <a:buChar char="-"/>
            </a:pPr>
            <a:r>
              <a:rPr lang="ar" sz="800">
                <a:solidFill>
                  <a:srgbClr val="666666"/>
                </a:solidFill>
                <a:latin typeface="Mada"/>
                <a:ea typeface="Mada"/>
                <a:cs typeface="Mada"/>
                <a:sym typeface="Mada"/>
              </a:rPr>
              <a:t>Intermediate grade</a:t>
            </a:r>
            <a:endParaRPr sz="800">
              <a:solidFill>
                <a:srgbClr val="666666"/>
              </a:solidFill>
              <a:latin typeface="Mada"/>
              <a:ea typeface="Mada"/>
              <a:cs typeface="Mada"/>
              <a:sym typeface="Mada"/>
            </a:endParaRPr>
          </a:p>
          <a:p>
            <a:pPr indent="-65200" lvl="0" marL="64800" rtl="0" algn="l">
              <a:spcBef>
                <a:spcPts val="0"/>
              </a:spcBef>
              <a:spcAft>
                <a:spcPts val="0"/>
              </a:spcAft>
              <a:buClr>
                <a:srgbClr val="666666"/>
              </a:buClr>
              <a:buSzPts val="800"/>
              <a:buFont typeface="Mada"/>
              <a:buChar char="-"/>
            </a:pPr>
            <a:r>
              <a:rPr lang="ar" sz="800">
                <a:solidFill>
                  <a:srgbClr val="666666"/>
                </a:solidFill>
                <a:latin typeface="Mada"/>
                <a:ea typeface="Mada"/>
                <a:cs typeface="Mada"/>
                <a:sym typeface="Mada"/>
              </a:rPr>
              <a:t>High grade</a:t>
            </a:r>
            <a:endParaRPr sz="800">
              <a:solidFill>
                <a:srgbClr val="666666"/>
              </a:solidFill>
              <a:latin typeface="Mada"/>
              <a:ea typeface="Mada"/>
              <a:cs typeface="Mada"/>
              <a:sym typeface="Mad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5"/>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sp>
        <p:nvSpPr>
          <p:cNvPr id="210" name="Google Shape;210;p25"/>
          <p:cNvSpPr txBox="1"/>
          <p:nvPr/>
        </p:nvSpPr>
        <p:spPr>
          <a:xfrm>
            <a:off x="971550" y="0"/>
            <a:ext cx="5610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Clinical presentation</a:t>
            </a:r>
            <a:r>
              <a:rPr b="1" lang="ar" sz="2600">
                <a:latin typeface="Mada"/>
                <a:ea typeface="Mada"/>
                <a:cs typeface="Mada"/>
                <a:sym typeface="Mada"/>
              </a:rPr>
              <a:t> </a:t>
            </a:r>
            <a:endParaRPr b="1" sz="2600">
              <a:latin typeface="Mada"/>
              <a:ea typeface="Mada"/>
              <a:cs typeface="Mada"/>
              <a:sym typeface="Mada"/>
            </a:endParaRPr>
          </a:p>
        </p:txBody>
      </p:sp>
      <p:sp>
        <p:nvSpPr>
          <p:cNvPr id="211" name="Google Shape;211;p25"/>
          <p:cNvSpPr txBox="1"/>
          <p:nvPr/>
        </p:nvSpPr>
        <p:spPr>
          <a:xfrm>
            <a:off x="247500" y="752450"/>
            <a:ext cx="56103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FFF2E9"/>
                </a:highlight>
                <a:latin typeface="Mada"/>
                <a:ea typeface="Mada"/>
                <a:cs typeface="Mada"/>
                <a:sym typeface="Mada"/>
              </a:rPr>
              <a:t>Signs and symptoms of lymphoma</a:t>
            </a:r>
            <a:endParaRPr b="1" sz="2200">
              <a:highlight>
                <a:srgbClr val="FFF2E9"/>
              </a:highlight>
              <a:latin typeface="Mada"/>
              <a:ea typeface="Mada"/>
              <a:cs typeface="Mada"/>
              <a:sym typeface="Mada"/>
            </a:endParaRPr>
          </a:p>
        </p:txBody>
      </p:sp>
      <p:graphicFrame>
        <p:nvGraphicFramePr>
          <p:cNvPr id="212" name="Google Shape;212;p25"/>
          <p:cNvGraphicFramePr/>
          <p:nvPr/>
        </p:nvGraphicFramePr>
        <p:xfrm>
          <a:off x="366725" y="1335975"/>
          <a:ext cx="3000000" cy="3000000"/>
        </p:xfrm>
        <a:graphic>
          <a:graphicData uri="http://schemas.openxmlformats.org/drawingml/2006/table">
            <a:tbl>
              <a:tblPr>
                <a:noFill/>
                <a:tableStyleId>{EF7CC50B-8DC7-4673-BF25-4333C2575C4B}</a:tableStyleId>
              </a:tblPr>
              <a:tblGrid>
                <a:gridCol w="3341850"/>
                <a:gridCol w="3599025"/>
              </a:tblGrid>
              <a:tr h="381000">
                <a:tc>
                  <a:txBody>
                    <a:bodyPr/>
                    <a:lstStyle/>
                    <a:p>
                      <a:pPr indent="0" lvl="0" marL="0" rtl="0" algn="ctr">
                        <a:spcBef>
                          <a:spcPts val="0"/>
                        </a:spcBef>
                        <a:spcAft>
                          <a:spcPts val="0"/>
                        </a:spcAft>
                        <a:buNone/>
                      </a:pPr>
                      <a:r>
                        <a:rPr b="1" lang="ar" sz="1200">
                          <a:solidFill>
                            <a:srgbClr val="CC0000"/>
                          </a:solidFill>
                          <a:latin typeface="Mada"/>
                          <a:ea typeface="Mada"/>
                          <a:cs typeface="Mada"/>
                          <a:sym typeface="Mada"/>
                        </a:rPr>
                        <a:t>Painless swelling of lymph nodes</a:t>
                      </a:r>
                      <a:r>
                        <a:rPr lang="ar" sz="1200">
                          <a:latin typeface="Mada"/>
                          <a:ea typeface="Mada"/>
                          <a:cs typeface="Mada"/>
                          <a:sym typeface="Mada"/>
                        </a:rPr>
                        <a:t> </a:t>
                      </a:r>
                      <a:r>
                        <a:rPr b="1" lang="ar" sz="1200">
                          <a:solidFill>
                            <a:srgbClr val="CC0000"/>
                          </a:solidFill>
                          <a:latin typeface="Mada"/>
                          <a:ea typeface="Mada"/>
                          <a:cs typeface="Mada"/>
                          <a:sym typeface="Mada"/>
                        </a:rPr>
                        <a:t>(Most common presentation)</a:t>
                      </a:r>
                      <a:r>
                        <a:rPr lang="ar" sz="1200">
                          <a:latin typeface="Mada"/>
                          <a:ea typeface="Mada"/>
                          <a:cs typeface="Mada"/>
                          <a:sym typeface="Mada"/>
                        </a:rPr>
                        <a:t> in the neck , armpits or groin , get painful after drinking alcohol.</a:t>
                      </a:r>
                      <a:endParaRPr sz="1200">
                        <a:latin typeface="Mada"/>
                        <a:ea typeface="Mada"/>
                        <a:cs typeface="Mada"/>
                        <a:sym typeface="Mada"/>
                      </a:endParaRPr>
                    </a:p>
                    <a:p>
                      <a:pPr indent="0" lvl="0" marL="0" rtl="0" algn="ctr">
                        <a:spcBef>
                          <a:spcPts val="0"/>
                        </a:spcBef>
                        <a:spcAft>
                          <a:spcPts val="0"/>
                        </a:spcAft>
                        <a:buNone/>
                      </a:pPr>
                      <a:r>
                        <a:rPr lang="ar" sz="1200">
                          <a:solidFill>
                            <a:srgbClr val="6AA84F"/>
                          </a:solidFill>
                          <a:latin typeface="Mada"/>
                          <a:ea typeface="Mada"/>
                          <a:cs typeface="Mada"/>
                          <a:sym typeface="Mada"/>
                        </a:rPr>
                        <a:t>(In reactive lymphadenitis (in response to infection) there will be painful lymphadenopathy and it won’t be </a:t>
                      </a:r>
                      <a:r>
                        <a:rPr lang="ar" sz="1200">
                          <a:solidFill>
                            <a:srgbClr val="6AA84F"/>
                          </a:solidFill>
                          <a:latin typeface="Mada"/>
                          <a:ea typeface="Mada"/>
                          <a:cs typeface="Mada"/>
                          <a:sym typeface="Mada"/>
                        </a:rPr>
                        <a:t>persistent</a:t>
                      </a:r>
                      <a:r>
                        <a:rPr lang="ar" sz="1200">
                          <a:solidFill>
                            <a:srgbClr val="6AA84F"/>
                          </a:solidFill>
                          <a:latin typeface="Mada"/>
                          <a:ea typeface="Mada"/>
                          <a:cs typeface="Mada"/>
                          <a:sym typeface="Mada"/>
                        </a:rPr>
                        <a:t>)</a:t>
                      </a:r>
                      <a:endParaRPr sz="1200">
                        <a:solidFill>
                          <a:srgbClr val="6AA84F"/>
                        </a:solidFill>
                        <a:latin typeface="Mada"/>
                        <a:ea typeface="Mada"/>
                        <a:cs typeface="Mada"/>
                        <a:sym typeface="Mada"/>
                      </a:endParaRPr>
                    </a:p>
                  </a:txBody>
                  <a:tcPr marT="91425" marB="91425" marR="91425" marL="91425" anchor="ctr">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solidFill>
                      <a:srgbClr val="F9FBFC"/>
                    </a:solidFill>
                  </a:tcPr>
                </a:tc>
                <a:tc>
                  <a:txBody>
                    <a:bodyPr/>
                    <a:lstStyle/>
                    <a:p>
                      <a:pPr indent="0" lvl="0" marL="0" rtl="0" algn="ctr">
                        <a:spcBef>
                          <a:spcPts val="0"/>
                        </a:spcBef>
                        <a:spcAft>
                          <a:spcPts val="0"/>
                        </a:spcAft>
                        <a:buNone/>
                      </a:pPr>
                      <a:r>
                        <a:rPr b="1" lang="ar" sz="1200">
                          <a:solidFill>
                            <a:srgbClr val="CC0000"/>
                          </a:solidFill>
                          <a:latin typeface="Mada"/>
                          <a:ea typeface="Mada"/>
                          <a:cs typeface="Mada"/>
                          <a:sym typeface="Mada"/>
                        </a:rPr>
                        <a:t>B symptoms:</a:t>
                      </a:r>
                      <a:endParaRPr b="1" sz="1200">
                        <a:solidFill>
                          <a:srgbClr val="CC0000"/>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Persistent Fever without infection.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Night sweats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Unexplained Weight loss and reduced appetite</a:t>
                      </a:r>
                      <a:endParaRPr sz="1200">
                        <a:latin typeface="Mada"/>
                        <a:ea typeface="Mada"/>
                        <a:cs typeface="Mada"/>
                        <a:sym typeface="Mada"/>
                      </a:endParaRPr>
                    </a:p>
                  </a:txBody>
                  <a:tcPr marT="91425" marB="91425" marR="91425" marL="91425" anchor="ctr">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solidFill>
                      <a:srgbClr val="F9FBFC"/>
                    </a:solidFill>
                  </a:tcPr>
                </a:tc>
              </a:tr>
              <a:tr h="381000">
                <a:tc>
                  <a:txBody>
                    <a:bodyPr/>
                    <a:lstStyle/>
                    <a:p>
                      <a:pPr indent="0" lvl="0" marL="0" rtl="0" algn="ctr">
                        <a:spcBef>
                          <a:spcPts val="0"/>
                        </a:spcBef>
                        <a:spcAft>
                          <a:spcPts val="0"/>
                        </a:spcAft>
                        <a:buNone/>
                      </a:pPr>
                      <a:r>
                        <a:rPr b="1" lang="ar" sz="1200">
                          <a:latin typeface="Mada"/>
                          <a:ea typeface="Mada"/>
                          <a:cs typeface="Mada"/>
                          <a:sym typeface="Mada"/>
                        </a:rPr>
                        <a:t>Persistent fatigue</a:t>
                      </a:r>
                      <a:r>
                        <a:rPr lang="ar" sz="1200">
                          <a:latin typeface="Mada"/>
                          <a:ea typeface="Mada"/>
                          <a:cs typeface="Mada"/>
                          <a:sym typeface="Mada"/>
                        </a:rPr>
                        <a:t> </a:t>
                      </a:r>
                      <a:endParaRPr sz="1200">
                        <a:latin typeface="Mada"/>
                        <a:ea typeface="Mada"/>
                        <a:cs typeface="Mada"/>
                        <a:sym typeface="Mada"/>
                      </a:endParaRPr>
                    </a:p>
                    <a:p>
                      <a:pPr indent="0" lvl="0" marL="0" rtl="0" algn="ctr">
                        <a:spcBef>
                          <a:spcPts val="0"/>
                        </a:spcBef>
                        <a:spcAft>
                          <a:spcPts val="0"/>
                        </a:spcAft>
                        <a:buNone/>
                      </a:pPr>
                      <a:r>
                        <a:rPr lang="ar" sz="1200">
                          <a:solidFill>
                            <a:srgbClr val="6AA84F"/>
                          </a:solidFill>
                          <a:latin typeface="Mada"/>
                          <a:ea typeface="Mada"/>
                          <a:cs typeface="Mada"/>
                          <a:sym typeface="Mada"/>
                        </a:rPr>
                        <a:t>(This could be due to anemia or as a result of the disease process itself)</a:t>
                      </a:r>
                      <a:endParaRPr sz="1200">
                        <a:solidFill>
                          <a:srgbClr val="6AA84F"/>
                        </a:solidFill>
                        <a:latin typeface="Mada"/>
                        <a:ea typeface="Mada"/>
                        <a:cs typeface="Mada"/>
                        <a:sym typeface="Mada"/>
                      </a:endParaRPr>
                    </a:p>
                  </a:txBody>
                  <a:tcPr marT="91425" marB="91425" marR="91425" marL="91425" anchor="ctr">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solidFill>
                      <a:srgbClr val="F9FBFC"/>
                    </a:solidFill>
                  </a:tcPr>
                </a:tc>
                <a:tc>
                  <a:txBody>
                    <a:bodyPr/>
                    <a:lstStyle/>
                    <a:p>
                      <a:pPr indent="0" lvl="0" marL="0" rtl="0" algn="ctr">
                        <a:spcBef>
                          <a:spcPts val="0"/>
                        </a:spcBef>
                        <a:spcAft>
                          <a:spcPts val="0"/>
                        </a:spcAft>
                        <a:buNone/>
                      </a:pPr>
                      <a:r>
                        <a:rPr b="1" lang="ar" sz="1200">
                          <a:latin typeface="Mada"/>
                          <a:ea typeface="Mada"/>
                          <a:cs typeface="Mada"/>
                          <a:sym typeface="Mada"/>
                        </a:rPr>
                        <a:t>Itchy skin </a:t>
                      </a:r>
                      <a:r>
                        <a:rPr b="1" lang="ar" sz="1200">
                          <a:solidFill>
                            <a:srgbClr val="999999"/>
                          </a:solidFill>
                          <a:latin typeface="Mada"/>
                          <a:ea typeface="Mada"/>
                          <a:cs typeface="Mada"/>
                          <a:sym typeface="Mada"/>
                        </a:rPr>
                        <a:t>“Pruritus”</a:t>
                      </a:r>
                      <a:endParaRPr b="1" sz="1200">
                        <a:solidFill>
                          <a:srgbClr val="999999"/>
                        </a:solidFill>
                        <a:latin typeface="Mada"/>
                        <a:ea typeface="Mada"/>
                        <a:cs typeface="Mada"/>
                        <a:sym typeface="Mada"/>
                      </a:endParaRPr>
                    </a:p>
                  </a:txBody>
                  <a:tcPr marT="91425" marB="91425" marR="91425" marL="91425" anchor="ctr">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solidFill>
                      <a:srgbClr val="F9FBFC"/>
                    </a:solidFill>
                  </a:tcPr>
                </a:tc>
              </a:tr>
              <a:tr h="381000">
                <a:tc gridSpan="2">
                  <a:txBody>
                    <a:bodyPr/>
                    <a:lstStyle/>
                    <a:p>
                      <a:pPr indent="0" lvl="0" marL="0" rtl="0" algn="ctr">
                        <a:spcBef>
                          <a:spcPts val="0"/>
                        </a:spcBef>
                        <a:spcAft>
                          <a:spcPts val="0"/>
                        </a:spcAft>
                        <a:buNone/>
                      </a:pPr>
                      <a:r>
                        <a:rPr b="1" lang="ar" sz="1200">
                          <a:latin typeface="Mada"/>
                          <a:ea typeface="Mada"/>
                          <a:cs typeface="Mada"/>
                          <a:sym typeface="Mada"/>
                        </a:rPr>
                        <a:t>Shortness of breath</a:t>
                      </a:r>
                      <a:r>
                        <a:rPr lang="ar" sz="1200">
                          <a:solidFill>
                            <a:srgbClr val="6AA84F"/>
                          </a:solidFill>
                          <a:latin typeface="Mada"/>
                          <a:ea typeface="Mada"/>
                          <a:cs typeface="Mada"/>
                          <a:sym typeface="Mada"/>
                        </a:rPr>
                        <a:t> (Due to enlarged mediastinal LN which may compress the respiratory tract)</a:t>
                      </a:r>
                      <a:endParaRPr sz="1200">
                        <a:solidFill>
                          <a:srgbClr val="6AA84F"/>
                        </a:solidFill>
                        <a:latin typeface="Mada"/>
                        <a:ea typeface="Mada"/>
                        <a:cs typeface="Mada"/>
                        <a:sym typeface="Mada"/>
                      </a:endParaRPr>
                    </a:p>
                  </a:txBody>
                  <a:tcPr marT="91425" marB="91425" marR="91425" marL="91425" anchor="ctr">
                    <a:lnL cap="flat" cmpd="sng" w="38100">
                      <a:solidFill>
                        <a:schemeClr val="accent4"/>
                      </a:solidFill>
                      <a:prstDash val="solid"/>
                      <a:round/>
                      <a:headEnd len="sm" w="sm" type="none"/>
                      <a:tailEnd len="sm" w="sm" type="none"/>
                    </a:lnL>
                    <a:lnR cap="flat" cmpd="sng" w="38100">
                      <a:solidFill>
                        <a:schemeClr val="accent4"/>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chemeClr val="accent4"/>
                      </a:solidFill>
                      <a:prstDash val="solid"/>
                      <a:round/>
                      <a:headEnd len="sm" w="sm" type="none"/>
                      <a:tailEnd len="sm" w="sm" type="none"/>
                    </a:lnB>
                    <a:solidFill>
                      <a:srgbClr val="F9FBFC"/>
                    </a:solidFill>
                  </a:tcPr>
                </a:tc>
                <a:tc hMerge="1"/>
              </a:tr>
            </a:tbl>
          </a:graphicData>
        </a:graphic>
      </p:graphicFrame>
      <p:sp>
        <p:nvSpPr>
          <p:cNvPr id="213" name="Google Shape;213;p25"/>
          <p:cNvSpPr txBox="1"/>
          <p:nvPr/>
        </p:nvSpPr>
        <p:spPr>
          <a:xfrm>
            <a:off x="352275" y="3829050"/>
            <a:ext cx="6940800" cy="22029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b="1" lang="ar" sz="1200">
                <a:latin typeface="Mada"/>
                <a:ea typeface="Mada"/>
                <a:cs typeface="Mada"/>
                <a:sym typeface="Mada"/>
              </a:rPr>
              <a:t>Some additional symptoms of non-Hodgkin lymphoma include</a:t>
            </a:r>
            <a:r>
              <a:rPr b="1" lang="ar" sz="1200">
                <a:solidFill>
                  <a:srgbClr val="6AA84F"/>
                </a:solidFill>
                <a:latin typeface="Mada"/>
                <a:ea typeface="Mada"/>
                <a:cs typeface="Mada"/>
                <a:sym typeface="Mada"/>
              </a:rPr>
              <a:t> (Depends on the location)</a:t>
            </a:r>
            <a:r>
              <a:rPr b="1" lang="ar" sz="1200">
                <a:latin typeface="Mada"/>
                <a:ea typeface="Mada"/>
                <a:cs typeface="Mada"/>
                <a:sym typeface="Mada"/>
              </a:rPr>
              <a:t>:</a:t>
            </a:r>
            <a:endParaRPr b="1"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Persistent coughing </a:t>
            </a:r>
            <a:r>
              <a:rPr lang="ar" sz="1200">
                <a:solidFill>
                  <a:srgbClr val="999999"/>
                </a:solidFill>
                <a:latin typeface="Mada"/>
                <a:ea typeface="Mada"/>
                <a:cs typeface="Mada"/>
                <a:sym typeface="Mada"/>
              </a:rPr>
              <a:t>(</a:t>
            </a:r>
            <a:r>
              <a:rPr lang="ar" sz="1200">
                <a:solidFill>
                  <a:srgbClr val="999999"/>
                </a:solidFill>
                <a:latin typeface="Mada"/>
                <a:ea typeface="Mada"/>
                <a:cs typeface="Mada"/>
                <a:sym typeface="Mada"/>
              </a:rPr>
              <a:t>If in the mediastinum</a:t>
            </a:r>
            <a:r>
              <a:rPr lang="ar" sz="1200">
                <a:solidFill>
                  <a:srgbClr val="999999"/>
                </a:solidFill>
                <a:latin typeface="Mada"/>
                <a:ea typeface="Mada"/>
                <a:cs typeface="Mada"/>
                <a:sym typeface="Mada"/>
              </a:rPr>
              <a:t>)</a:t>
            </a:r>
            <a:endParaRPr sz="1200">
              <a:solidFill>
                <a:srgbClr val="999999"/>
              </a:solidFill>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Shortness of breath </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Pain or swelling in the </a:t>
            </a:r>
            <a:r>
              <a:rPr lang="ar" sz="1200">
                <a:latin typeface="Mada"/>
                <a:ea typeface="Mada"/>
                <a:cs typeface="Mada"/>
                <a:sym typeface="Mada"/>
              </a:rPr>
              <a:t>abdomen</a:t>
            </a:r>
            <a:r>
              <a:rPr lang="ar" sz="1200">
                <a:solidFill>
                  <a:srgbClr val="6AA84F"/>
                </a:solidFill>
                <a:latin typeface="Mada"/>
                <a:ea typeface="Mada"/>
                <a:cs typeface="Mada"/>
                <a:sym typeface="Mada"/>
              </a:rPr>
              <a:t> (If it involves the abdomen)</a:t>
            </a:r>
            <a:endParaRPr sz="1200">
              <a:solidFill>
                <a:srgbClr val="6AA84F"/>
              </a:solidFill>
              <a:latin typeface="Mada"/>
              <a:ea typeface="Mada"/>
              <a:cs typeface="Mada"/>
              <a:sym typeface="Mada"/>
            </a:endParaRPr>
          </a:p>
          <a:p>
            <a:pPr indent="-304800" lvl="1" marL="914400" rtl="0" algn="l">
              <a:spcBef>
                <a:spcPts val="0"/>
              </a:spcBef>
              <a:spcAft>
                <a:spcPts val="0"/>
              </a:spcAft>
              <a:buSzPts val="1200"/>
              <a:buFont typeface="Mada"/>
              <a:buChar char="○"/>
            </a:pPr>
            <a:r>
              <a:rPr b="1" lang="ar" sz="1200">
                <a:latin typeface="Mada"/>
                <a:ea typeface="Mada"/>
                <a:cs typeface="Mada"/>
                <a:sym typeface="Mada"/>
              </a:rPr>
              <a:t>Pain, weakness, </a:t>
            </a:r>
            <a:r>
              <a:rPr b="1" lang="ar" sz="1200">
                <a:latin typeface="Mada"/>
                <a:ea typeface="Mada"/>
                <a:cs typeface="Mada"/>
                <a:sym typeface="Mada"/>
              </a:rPr>
              <a:t>paralysis</a:t>
            </a:r>
            <a:r>
              <a:rPr b="1" lang="ar" sz="1200">
                <a:latin typeface="Mada"/>
                <a:ea typeface="Mada"/>
                <a:cs typeface="Mada"/>
                <a:sym typeface="Mada"/>
              </a:rPr>
              <a:t>, or altered sensation</a:t>
            </a:r>
            <a:r>
              <a:rPr lang="ar" sz="1200">
                <a:latin typeface="Mada"/>
                <a:ea typeface="Mada"/>
                <a:cs typeface="Mada"/>
                <a:sym typeface="Mada"/>
              </a:rPr>
              <a:t> may occur if an enlarged lymph node presses </a:t>
            </a:r>
            <a:r>
              <a:rPr b="1" lang="ar" sz="1200">
                <a:latin typeface="Mada"/>
                <a:ea typeface="Mada"/>
                <a:cs typeface="Mada"/>
                <a:sym typeface="Mada"/>
              </a:rPr>
              <a:t>against spinal nerves or the spinal cord</a:t>
            </a:r>
            <a:r>
              <a:rPr lang="ar" sz="1200">
                <a:latin typeface="Mada"/>
                <a:ea typeface="Mada"/>
                <a:cs typeface="Mada"/>
                <a:sym typeface="Mada"/>
              </a:rPr>
              <a: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Lymphoma can spread </a:t>
            </a:r>
            <a:r>
              <a:rPr lang="ar" sz="1200">
                <a:latin typeface="Mada"/>
                <a:ea typeface="Mada"/>
                <a:cs typeface="Mada"/>
                <a:sym typeface="Mada"/>
              </a:rPr>
              <a:t>rapidly</a:t>
            </a:r>
            <a:r>
              <a:rPr lang="ar" sz="1200">
                <a:latin typeface="Mada"/>
                <a:ea typeface="Mada"/>
                <a:cs typeface="Mada"/>
                <a:sym typeface="Mada"/>
              </a:rPr>
              <a:t> from the lymph nodes to other parts of the body through the lymphatic system.</a:t>
            </a:r>
            <a:r>
              <a:rPr lang="ar" sz="1200">
                <a:solidFill>
                  <a:srgbClr val="6AA84F"/>
                </a:solidFill>
                <a:latin typeface="Mada"/>
                <a:ea typeface="Mada"/>
                <a:cs typeface="Mada"/>
                <a:sym typeface="Mada"/>
              </a:rPr>
              <a:t>(Which is why it’s important to act quickly)</a:t>
            </a:r>
            <a:r>
              <a:rPr lang="ar" sz="1200">
                <a:latin typeface="Mada"/>
                <a:ea typeface="Mada"/>
                <a:cs typeface="Mada"/>
                <a:sym typeface="Mada"/>
              </a:rPr>
              <a:t> As cancerous lymphocytes spread into other tissues, the immune system cannot defend against infections as effectively.</a:t>
            </a:r>
            <a:r>
              <a:rPr lang="ar" sz="1200">
                <a:solidFill>
                  <a:srgbClr val="6AA84F"/>
                </a:solidFill>
                <a:latin typeface="Mada"/>
                <a:ea typeface="Mada"/>
                <a:cs typeface="Mada"/>
                <a:sym typeface="Mada"/>
              </a:rPr>
              <a:t> (The rapidity of spread, depends on the </a:t>
            </a:r>
            <a:r>
              <a:rPr lang="ar" sz="1200">
                <a:solidFill>
                  <a:srgbClr val="6AA84F"/>
                </a:solidFill>
                <a:latin typeface="Mada"/>
                <a:ea typeface="Mada"/>
                <a:cs typeface="Mada"/>
                <a:sym typeface="Mada"/>
              </a:rPr>
              <a:t>subtype</a:t>
            </a:r>
            <a:r>
              <a:rPr lang="ar" sz="1200">
                <a:solidFill>
                  <a:srgbClr val="6AA84F"/>
                </a:solidFill>
                <a:latin typeface="Mada"/>
                <a:ea typeface="Mada"/>
                <a:cs typeface="Mada"/>
                <a:sym typeface="Mada"/>
              </a:rPr>
              <a:t>)</a:t>
            </a:r>
            <a:endParaRPr sz="1200">
              <a:solidFill>
                <a:srgbClr val="6AA84F"/>
              </a:solidFill>
              <a:latin typeface="Mada"/>
              <a:ea typeface="Mada"/>
              <a:cs typeface="Mada"/>
              <a:sym typeface="Mada"/>
            </a:endParaRPr>
          </a:p>
        </p:txBody>
      </p:sp>
      <p:sp>
        <p:nvSpPr>
          <p:cNvPr id="214" name="Google Shape;214;p25"/>
          <p:cNvSpPr txBox="1"/>
          <p:nvPr/>
        </p:nvSpPr>
        <p:spPr>
          <a:xfrm>
            <a:off x="247500" y="5958900"/>
            <a:ext cx="56103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FFF2E9"/>
                </a:highlight>
                <a:latin typeface="Mada"/>
                <a:ea typeface="Mada"/>
                <a:cs typeface="Mada"/>
                <a:sym typeface="Mada"/>
              </a:rPr>
              <a:t>Diagnosis of lymphomas</a:t>
            </a:r>
            <a:endParaRPr b="1" sz="2200">
              <a:highlight>
                <a:srgbClr val="FFF2E9"/>
              </a:highlight>
              <a:latin typeface="Mada"/>
              <a:ea typeface="Mada"/>
              <a:cs typeface="Mada"/>
              <a:sym typeface="Mada"/>
            </a:endParaRPr>
          </a:p>
        </p:txBody>
      </p:sp>
      <p:sp>
        <p:nvSpPr>
          <p:cNvPr id="215" name="Google Shape;215;p25"/>
          <p:cNvSpPr/>
          <p:nvPr/>
        </p:nvSpPr>
        <p:spPr>
          <a:xfrm flipH="1">
            <a:off x="213022" y="6854700"/>
            <a:ext cx="25521" cy="2841806"/>
          </a:xfrm>
          <a:custGeom>
            <a:rect b="b" l="l" r="r" t="t"/>
            <a:pathLst>
              <a:path extrusionOk="0" h="160554" w="4795">
                <a:moveTo>
                  <a:pt x="3665" y="0"/>
                </a:moveTo>
                <a:cubicBezTo>
                  <a:pt x="3104" y="4567"/>
                  <a:pt x="220" y="17225"/>
                  <a:pt x="300" y="27400"/>
                </a:cubicBezTo>
                <a:cubicBezTo>
                  <a:pt x="380" y="37575"/>
                  <a:pt x="3665" y="51836"/>
                  <a:pt x="4146" y="61049"/>
                </a:cubicBezTo>
                <a:cubicBezTo>
                  <a:pt x="4627" y="70263"/>
                  <a:pt x="3865" y="75270"/>
                  <a:pt x="3184" y="82681"/>
                </a:cubicBezTo>
                <a:cubicBezTo>
                  <a:pt x="2503" y="90092"/>
                  <a:pt x="-180" y="96821"/>
                  <a:pt x="60" y="105514"/>
                </a:cubicBezTo>
                <a:cubicBezTo>
                  <a:pt x="301" y="114207"/>
                  <a:pt x="4026" y="126906"/>
                  <a:pt x="4627" y="134837"/>
                </a:cubicBezTo>
                <a:cubicBezTo>
                  <a:pt x="5228" y="142769"/>
                  <a:pt x="3705" y="148817"/>
                  <a:pt x="3665" y="153103"/>
                </a:cubicBezTo>
                <a:cubicBezTo>
                  <a:pt x="3625" y="157389"/>
                  <a:pt x="4266" y="159312"/>
                  <a:pt x="4386" y="160554"/>
                </a:cubicBezTo>
              </a:path>
            </a:pathLst>
          </a:custGeom>
          <a:solidFill>
            <a:srgbClr val="986782"/>
          </a:solidFill>
          <a:ln cap="flat" cmpd="sng" w="9525">
            <a:solidFill>
              <a:schemeClr val="accent1"/>
            </a:solidFill>
            <a:prstDash val="solid"/>
            <a:round/>
            <a:headEnd len="med" w="med" type="none"/>
            <a:tailEnd len="med" w="med" type="none"/>
          </a:ln>
        </p:spPr>
      </p:sp>
      <p:sp>
        <p:nvSpPr>
          <p:cNvPr id="216" name="Google Shape;216;p25"/>
          <p:cNvSpPr/>
          <p:nvPr/>
        </p:nvSpPr>
        <p:spPr>
          <a:xfrm flipH="1">
            <a:off x="12" y="6648462"/>
            <a:ext cx="453638" cy="332663"/>
          </a:xfrm>
          <a:custGeom>
            <a:rect b="b" l="l" r="r" t="t"/>
            <a:pathLst>
              <a:path extrusionOk="0" h="11730" w="13191">
                <a:moveTo>
                  <a:pt x="5183" y="570"/>
                </a:moveTo>
                <a:cubicBezTo>
                  <a:pt x="5603" y="570"/>
                  <a:pt x="6134" y="771"/>
                  <a:pt x="6698" y="1154"/>
                </a:cubicBezTo>
                <a:cubicBezTo>
                  <a:pt x="5993" y="1683"/>
                  <a:pt x="5376" y="2300"/>
                  <a:pt x="4848" y="3005"/>
                </a:cubicBezTo>
                <a:cubicBezTo>
                  <a:pt x="4613" y="2975"/>
                  <a:pt x="4407" y="2975"/>
                  <a:pt x="4172" y="2975"/>
                </a:cubicBezTo>
                <a:cubicBezTo>
                  <a:pt x="3966" y="1977"/>
                  <a:pt x="4113" y="1242"/>
                  <a:pt x="4554" y="801"/>
                </a:cubicBezTo>
                <a:cubicBezTo>
                  <a:pt x="4710" y="645"/>
                  <a:pt x="4926" y="570"/>
                  <a:pt x="5183" y="570"/>
                </a:cubicBezTo>
                <a:close/>
                <a:moveTo>
                  <a:pt x="9463" y="186"/>
                </a:moveTo>
                <a:cubicBezTo>
                  <a:pt x="9884" y="186"/>
                  <a:pt x="10286" y="440"/>
                  <a:pt x="10459" y="860"/>
                </a:cubicBezTo>
                <a:cubicBezTo>
                  <a:pt x="10635" y="1507"/>
                  <a:pt x="10635" y="2153"/>
                  <a:pt x="10459" y="2770"/>
                </a:cubicBezTo>
                <a:cubicBezTo>
                  <a:pt x="9930" y="2828"/>
                  <a:pt x="9430" y="2975"/>
                  <a:pt x="8931" y="3152"/>
                </a:cubicBezTo>
                <a:lnTo>
                  <a:pt x="8902" y="3152"/>
                </a:lnTo>
                <a:cubicBezTo>
                  <a:pt x="8402" y="2388"/>
                  <a:pt x="7756" y="1712"/>
                  <a:pt x="7021" y="1154"/>
                </a:cubicBezTo>
                <a:cubicBezTo>
                  <a:pt x="7638" y="655"/>
                  <a:pt x="8402" y="331"/>
                  <a:pt x="9225" y="214"/>
                </a:cubicBezTo>
                <a:cubicBezTo>
                  <a:pt x="9304" y="195"/>
                  <a:pt x="9384" y="186"/>
                  <a:pt x="9463" y="186"/>
                </a:cubicBezTo>
                <a:close/>
                <a:moveTo>
                  <a:pt x="6845" y="1271"/>
                </a:moveTo>
                <a:cubicBezTo>
                  <a:pt x="7580" y="1800"/>
                  <a:pt x="8226" y="2447"/>
                  <a:pt x="8755" y="3210"/>
                </a:cubicBezTo>
                <a:cubicBezTo>
                  <a:pt x="8490" y="3328"/>
                  <a:pt x="8226" y="3445"/>
                  <a:pt x="7962" y="3592"/>
                </a:cubicBezTo>
                <a:cubicBezTo>
                  <a:pt x="7021" y="3299"/>
                  <a:pt x="6052" y="3093"/>
                  <a:pt x="5083" y="3005"/>
                </a:cubicBezTo>
                <a:cubicBezTo>
                  <a:pt x="5582" y="2358"/>
                  <a:pt x="6199" y="1771"/>
                  <a:pt x="6845" y="1271"/>
                </a:cubicBezTo>
                <a:close/>
                <a:moveTo>
                  <a:pt x="4201" y="3152"/>
                </a:moveTo>
                <a:lnTo>
                  <a:pt x="4701" y="3181"/>
                </a:lnTo>
                <a:cubicBezTo>
                  <a:pt x="4583" y="3357"/>
                  <a:pt x="4466" y="3504"/>
                  <a:pt x="4348" y="3680"/>
                </a:cubicBezTo>
                <a:cubicBezTo>
                  <a:pt x="4289" y="3504"/>
                  <a:pt x="4260" y="3328"/>
                  <a:pt x="4201" y="3152"/>
                </a:cubicBezTo>
                <a:close/>
                <a:moveTo>
                  <a:pt x="8872" y="3416"/>
                </a:moveTo>
                <a:cubicBezTo>
                  <a:pt x="8990" y="3622"/>
                  <a:pt x="9107" y="3827"/>
                  <a:pt x="9225" y="4033"/>
                </a:cubicBezTo>
                <a:cubicBezTo>
                  <a:pt x="8902" y="3915"/>
                  <a:pt x="8549" y="3798"/>
                  <a:pt x="8226" y="3680"/>
                </a:cubicBezTo>
                <a:cubicBezTo>
                  <a:pt x="8432" y="3592"/>
                  <a:pt x="8637" y="3475"/>
                  <a:pt x="8872" y="3416"/>
                </a:cubicBezTo>
                <a:close/>
                <a:moveTo>
                  <a:pt x="10429" y="3005"/>
                </a:moveTo>
                <a:lnTo>
                  <a:pt x="10429" y="3005"/>
                </a:lnTo>
                <a:cubicBezTo>
                  <a:pt x="10312" y="3475"/>
                  <a:pt x="10194" y="3945"/>
                  <a:pt x="10018" y="4415"/>
                </a:cubicBezTo>
                <a:cubicBezTo>
                  <a:pt x="9871" y="4327"/>
                  <a:pt x="9665" y="4239"/>
                  <a:pt x="9489" y="4180"/>
                </a:cubicBezTo>
                <a:lnTo>
                  <a:pt x="9519" y="4150"/>
                </a:lnTo>
                <a:cubicBezTo>
                  <a:pt x="9372" y="3886"/>
                  <a:pt x="9195" y="3592"/>
                  <a:pt x="9019" y="3328"/>
                </a:cubicBezTo>
                <a:cubicBezTo>
                  <a:pt x="9489" y="3181"/>
                  <a:pt x="9959" y="3064"/>
                  <a:pt x="10429" y="3005"/>
                </a:cubicBezTo>
                <a:close/>
                <a:moveTo>
                  <a:pt x="9636" y="4415"/>
                </a:moveTo>
                <a:lnTo>
                  <a:pt x="9959" y="4562"/>
                </a:lnTo>
                <a:cubicBezTo>
                  <a:pt x="9900" y="4709"/>
                  <a:pt x="9871" y="4826"/>
                  <a:pt x="9812" y="4944"/>
                </a:cubicBezTo>
                <a:cubicBezTo>
                  <a:pt x="9754" y="4767"/>
                  <a:pt x="9695" y="4591"/>
                  <a:pt x="9636" y="4415"/>
                </a:cubicBezTo>
                <a:close/>
                <a:moveTo>
                  <a:pt x="4319" y="4121"/>
                </a:moveTo>
                <a:cubicBezTo>
                  <a:pt x="4436" y="4415"/>
                  <a:pt x="4554" y="4738"/>
                  <a:pt x="4701" y="5061"/>
                </a:cubicBezTo>
                <a:cubicBezTo>
                  <a:pt x="4436" y="5002"/>
                  <a:pt x="4172" y="4944"/>
                  <a:pt x="3937" y="4914"/>
                </a:cubicBezTo>
                <a:cubicBezTo>
                  <a:pt x="4054" y="4650"/>
                  <a:pt x="4172" y="4385"/>
                  <a:pt x="4319" y="4121"/>
                </a:cubicBezTo>
                <a:close/>
                <a:moveTo>
                  <a:pt x="11123" y="2953"/>
                </a:moveTo>
                <a:cubicBezTo>
                  <a:pt x="11281" y="2953"/>
                  <a:pt x="11443" y="2961"/>
                  <a:pt x="11604" y="2975"/>
                </a:cubicBezTo>
                <a:cubicBezTo>
                  <a:pt x="12339" y="3064"/>
                  <a:pt x="12809" y="3269"/>
                  <a:pt x="12868" y="3592"/>
                </a:cubicBezTo>
                <a:cubicBezTo>
                  <a:pt x="12956" y="4004"/>
                  <a:pt x="12398" y="4621"/>
                  <a:pt x="11399" y="5208"/>
                </a:cubicBezTo>
                <a:cubicBezTo>
                  <a:pt x="11027" y="4951"/>
                  <a:pt x="10628" y="4721"/>
                  <a:pt x="10227" y="4493"/>
                </a:cubicBezTo>
                <a:lnTo>
                  <a:pt x="10227" y="4493"/>
                </a:lnTo>
                <a:cubicBezTo>
                  <a:pt x="10402" y="3997"/>
                  <a:pt x="10548" y="3500"/>
                  <a:pt x="10664" y="2975"/>
                </a:cubicBezTo>
                <a:cubicBezTo>
                  <a:pt x="10811" y="2961"/>
                  <a:pt x="10965" y="2953"/>
                  <a:pt x="11123" y="2953"/>
                </a:cubicBezTo>
                <a:close/>
                <a:moveTo>
                  <a:pt x="4906" y="3181"/>
                </a:moveTo>
                <a:cubicBezTo>
                  <a:pt x="5846" y="3269"/>
                  <a:pt x="6786" y="3445"/>
                  <a:pt x="7697" y="3710"/>
                </a:cubicBezTo>
                <a:cubicBezTo>
                  <a:pt x="6904" y="4150"/>
                  <a:pt x="6170" y="4650"/>
                  <a:pt x="5494" y="5237"/>
                </a:cubicBezTo>
                <a:lnTo>
                  <a:pt x="4936" y="5120"/>
                </a:lnTo>
                <a:lnTo>
                  <a:pt x="4965" y="5120"/>
                </a:lnTo>
                <a:cubicBezTo>
                  <a:pt x="4759" y="4738"/>
                  <a:pt x="4583" y="4327"/>
                  <a:pt x="4436" y="3915"/>
                </a:cubicBezTo>
                <a:cubicBezTo>
                  <a:pt x="4583" y="3680"/>
                  <a:pt x="4730" y="3445"/>
                  <a:pt x="4906" y="3181"/>
                </a:cubicBezTo>
                <a:close/>
                <a:moveTo>
                  <a:pt x="5053" y="5326"/>
                </a:moveTo>
                <a:lnTo>
                  <a:pt x="5288" y="5384"/>
                </a:lnTo>
                <a:lnTo>
                  <a:pt x="5171" y="5531"/>
                </a:lnTo>
                <a:cubicBezTo>
                  <a:pt x="5141" y="5443"/>
                  <a:pt x="5083" y="5384"/>
                  <a:pt x="5053" y="5326"/>
                </a:cubicBezTo>
                <a:close/>
                <a:moveTo>
                  <a:pt x="10135" y="4650"/>
                </a:moveTo>
                <a:cubicBezTo>
                  <a:pt x="10517" y="4856"/>
                  <a:pt x="10870" y="5061"/>
                  <a:pt x="11222" y="5296"/>
                </a:cubicBezTo>
                <a:cubicBezTo>
                  <a:pt x="10841" y="5502"/>
                  <a:pt x="10459" y="5707"/>
                  <a:pt x="10047" y="5854"/>
                </a:cubicBezTo>
                <a:cubicBezTo>
                  <a:pt x="10019" y="5654"/>
                  <a:pt x="9990" y="5453"/>
                  <a:pt x="9934" y="5225"/>
                </a:cubicBezTo>
                <a:lnTo>
                  <a:pt x="9934" y="5225"/>
                </a:lnTo>
                <a:cubicBezTo>
                  <a:pt x="9993" y="5052"/>
                  <a:pt x="10078" y="4851"/>
                  <a:pt x="10135" y="4650"/>
                </a:cubicBezTo>
                <a:close/>
                <a:moveTo>
                  <a:pt x="9783" y="5502"/>
                </a:moveTo>
                <a:lnTo>
                  <a:pt x="9812" y="5531"/>
                </a:lnTo>
                <a:cubicBezTo>
                  <a:pt x="9842" y="5678"/>
                  <a:pt x="9842" y="5796"/>
                  <a:pt x="9871" y="5943"/>
                </a:cubicBezTo>
                <a:lnTo>
                  <a:pt x="9548" y="6060"/>
                </a:lnTo>
                <a:cubicBezTo>
                  <a:pt x="9636" y="5884"/>
                  <a:pt x="9724" y="5707"/>
                  <a:pt x="9783" y="5502"/>
                </a:cubicBezTo>
                <a:close/>
                <a:moveTo>
                  <a:pt x="7962" y="3798"/>
                </a:moveTo>
                <a:cubicBezTo>
                  <a:pt x="8461" y="3945"/>
                  <a:pt x="8931" y="4121"/>
                  <a:pt x="9372" y="4297"/>
                </a:cubicBezTo>
                <a:cubicBezTo>
                  <a:pt x="9519" y="4591"/>
                  <a:pt x="9636" y="4885"/>
                  <a:pt x="9724" y="5208"/>
                </a:cubicBezTo>
                <a:cubicBezTo>
                  <a:pt x="9577" y="5531"/>
                  <a:pt x="9430" y="5854"/>
                  <a:pt x="9284" y="6178"/>
                </a:cubicBezTo>
                <a:lnTo>
                  <a:pt x="8725" y="6354"/>
                </a:lnTo>
                <a:cubicBezTo>
                  <a:pt x="7756" y="5943"/>
                  <a:pt x="6728" y="5590"/>
                  <a:pt x="5729" y="5296"/>
                </a:cubicBezTo>
                <a:cubicBezTo>
                  <a:pt x="6405" y="4709"/>
                  <a:pt x="7168" y="4209"/>
                  <a:pt x="7962" y="3798"/>
                </a:cubicBezTo>
                <a:close/>
                <a:moveTo>
                  <a:pt x="9166" y="6413"/>
                </a:moveTo>
                <a:lnTo>
                  <a:pt x="9107" y="6530"/>
                </a:lnTo>
                <a:lnTo>
                  <a:pt x="8990" y="6471"/>
                </a:lnTo>
                <a:lnTo>
                  <a:pt x="9166" y="6413"/>
                </a:lnTo>
                <a:close/>
                <a:moveTo>
                  <a:pt x="2713" y="4972"/>
                </a:moveTo>
                <a:cubicBezTo>
                  <a:pt x="3027" y="4972"/>
                  <a:pt x="3350" y="5004"/>
                  <a:pt x="3672" y="5061"/>
                </a:cubicBezTo>
                <a:cubicBezTo>
                  <a:pt x="3555" y="5384"/>
                  <a:pt x="3437" y="5737"/>
                  <a:pt x="3379" y="6089"/>
                </a:cubicBezTo>
                <a:cubicBezTo>
                  <a:pt x="3349" y="6354"/>
                  <a:pt x="3320" y="6589"/>
                  <a:pt x="3320" y="6824"/>
                </a:cubicBezTo>
                <a:cubicBezTo>
                  <a:pt x="2057" y="6501"/>
                  <a:pt x="1263" y="5854"/>
                  <a:pt x="1293" y="5531"/>
                </a:cubicBezTo>
                <a:cubicBezTo>
                  <a:pt x="1293" y="5237"/>
                  <a:pt x="1616" y="5032"/>
                  <a:pt x="2204" y="4973"/>
                </a:cubicBezTo>
                <a:lnTo>
                  <a:pt x="2204" y="5002"/>
                </a:lnTo>
                <a:cubicBezTo>
                  <a:pt x="2370" y="4982"/>
                  <a:pt x="2540" y="4972"/>
                  <a:pt x="2713" y="4972"/>
                </a:cubicBezTo>
                <a:close/>
                <a:moveTo>
                  <a:pt x="9900" y="6148"/>
                </a:moveTo>
                <a:cubicBezTo>
                  <a:pt x="9900" y="6383"/>
                  <a:pt x="9900" y="6648"/>
                  <a:pt x="9871" y="6883"/>
                </a:cubicBezTo>
                <a:cubicBezTo>
                  <a:pt x="9665" y="6794"/>
                  <a:pt x="9489" y="6706"/>
                  <a:pt x="9284" y="6618"/>
                </a:cubicBezTo>
                <a:lnTo>
                  <a:pt x="9284" y="6589"/>
                </a:lnTo>
                <a:cubicBezTo>
                  <a:pt x="9313" y="6530"/>
                  <a:pt x="9372" y="6413"/>
                  <a:pt x="9430" y="6324"/>
                </a:cubicBezTo>
                <a:cubicBezTo>
                  <a:pt x="9577" y="6266"/>
                  <a:pt x="9754" y="6207"/>
                  <a:pt x="9900" y="6148"/>
                </a:cubicBezTo>
                <a:close/>
                <a:moveTo>
                  <a:pt x="3878" y="5091"/>
                </a:moveTo>
                <a:cubicBezTo>
                  <a:pt x="4172" y="5149"/>
                  <a:pt x="4495" y="5208"/>
                  <a:pt x="4818" y="5296"/>
                </a:cubicBezTo>
                <a:lnTo>
                  <a:pt x="5024" y="5649"/>
                </a:lnTo>
                <a:cubicBezTo>
                  <a:pt x="4583" y="6060"/>
                  <a:pt x="4172" y="6471"/>
                  <a:pt x="3790" y="6941"/>
                </a:cubicBezTo>
                <a:lnTo>
                  <a:pt x="3526" y="6883"/>
                </a:lnTo>
                <a:cubicBezTo>
                  <a:pt x="3496" y="6648"/>
                  <a:pt x="3526" y="6383"/>
                  <a:pt x="3584" y="6148"/>
                </a:cubicBezTo>
                <a:cubicBezTo>
                  <a:pt x="3643" y="5796"/>
                  <a:pt x="3731" y="5443"/>
                  <a:pt x="3878" y="5091"/>
                </a:cubicBezTo>
                <a:close/>
                <a:moveTo>
                  <a:pt x="5553" y="5472"/>
                </a:moveTo>
                <a:cubicBezTo>
                  <a:pt x="6522" y="5737"/>
                  <a:pt x="7492" y="6060"/>
                  <a:pt x="8432" y="6442"/>
                </a:cubicBezTo>
                <a:cubicBezTo>
                  <a:pt x="7638" y="6677"/>
                  <a:pt x="6816" y="6824"/>
                  <a:pt x="5993" y="6941"/>
                </a:cubicBezTo>
                <a:cubicBezTo>
                  <a:pt x="5905" y="6794"/>
                  <a:pt x="5611" y="6324"/>
                  <a:pt x="5259" y="5707"/>
                </a:cubicBezTo>
                <a:lnTo>
                  <a:pt x="5288" y="5707"/>
                </a:lnTo>
                <a:cubicBezTo>
                  <a:pt x="5347" y="5619"/>
                  <a:pt x="5435" y="5531"/>
                  <a:pt x="5553" y="5472"/>
                </a:cubicBezTo>
                <a:close/>
                <a:moveTo>
                  <a:pt x="5112" y="5825"/>
                </a:moveTo>
                <a:cubicBezTo>
                  <a:pt x="5406" y="6354"/>
                  <a:pt x="5670" y="6765"/>
                  <a:pt x="5788" y="6971"/>
                </a:cubicBezTo>
                <a:cubicBezTo>
                  <a:pt x="5553" y="6971"/>
                  <a:pt x="5318" y="7029"/>
                  <a:pt x="5083" y="7029"/>
                </a:cubicBezTo>
                <a:cubicBezTo>
                  <a:pt x="4988" y="7037"/>
                  <a:pt x="4894" y="7041"/>
                  <a:pt x="4799" y="7041"/>
                </a:cubicBezTo>
                <a:cubicBezTo>
                  <a:pt x="4541" y="7041"/>
                  <a:pt x="4283" y="7014"/>
                  <a:pt x="4025" y="6971"/>
                </a:cubicBezTo>
                <a:lnTo>
                  <a:pt x="3996" y="6971"/>
                </a:lnTo>
                <a:cubicBezTo>
                  <a:pt x="4348" y="6559"/>
                  <a:pt x="4730" y="6207"/>
                  <a:pt x="5112" y="5825"/>
                </a:cubicBezTo>
                <a:close/>
                <a:moveTo>
                  <a:pt x="3526" y="7088"/>
                </a:moveTo>
                <a:lnTo>
                  <a:pt x="3643" y="7118"/>
                </a:lnTo>
                <a:lnTo>
                  <a:pt x="3526" y="7235"/>
                </a:lnTo>
                <a:lnTo>
                  <a:pt x="3526" y="7088"/>
                </a:lnTo>
                <a:close/>
                <a:moveTo>
                  <a:pt x="4025" y="3181"/>
                </a:moveTo>
                <a:cubicBezTo>
                  <a:pt x="4084" y="3416"/>
                  <a:pt x="4142" y="3651"/>
                  <a:pt x="4231" y="3915"/>
                </a:cubicBezTo>
                <a:cubicBezTo>
                  <a:pt x="4054" y="4239"/>
                  <a:pt x="3907" y="4562"/>
                  <a:pt x="3761" y="4885"/>
                </a:cubicBezTo>
                <a:cubicBezTo>
                  <a:pt x="3419" y="4828"/>
                  <a:pt x="3078" y="4796"/>
                  <a:pt x="2736" y="4796"/>
                </a:cubicBezTo>
                <a:cubicBezTo>
                  <a:pt x="2549" y="4796"/>
                  <a:pt x="2362" y="4805"/>
                  <a:pt x="2174" y="4826"/>
                </a:cubicBezTo>
                <a:cubicBezTo>
                  <a:pt x="1322" y="4885"/>
                  <a:pt x="1087" y="5267"/>
                  <a:pt x="1087" y="5561"/>
                </a:cubicBezTo>
                <a:cubicBezTo>
                  <a:pt x="1058" y="6060"/>
                  <a:pt x="2086" y="6736"/>
                  <a:pt x="3320" y="7059"/>
                </a:cubicBezTo>
                <a:cubicBezTo>
                  <a:pt x="3349" y="7176"/>
                  <a:pt x="3349" y="7323"/>
                  <a:pt x="3379" y="7441"/>
                </a:cubicBezTo>
                <a:cubicBezTo>
                  <a:pt x="3232" y="7617"/>
                  <a:pt x="3114" y="7793"/>
                  <a:pt x="2997" y="7970"/>
                </a:cubicBezTo>
                <a:cubicBezTo>
                  <a:pt x="1293" y="6971"/>
                  <a:pt x="206" y="5678"/>
                  <a:pt x="265" y="4767"/>
                </a:cubicBezTo>
                <a:cubicBezTo>
                  <a:pt x="323" y="4239"/>
                  <a:pt x="676" y="3857"/>
                  <a:pt x="1410" y="3592"/>
                </a:cubicBezTo>
                <a:cubicBezTo>
                  <a:pt x="1939" y="3387"/>
                  <a:pt x="2497" y="3269"/>
                  <a:pt x="3085" y="3210"/>
                </a:cubicBezTo>
                <a:cubicBezTo>
                  <a:pt x="3379" y="3181"/>
                  <a:pt x="3702" y="3181"/>
                  <a:pt x="4025" y="3181"/>
                </a:cubicBezTo>
                <a:close/>
                <a:moveTo>
                  <a:pt x="3437" y="7676"/>
                </a:moveTo>
                <a:cubicBezTo>
                  <a:pt x="3496" y="7911"/>
                  <a:pt x="3584" y="8146"/>
                  <a:pt x="3702" y="8351"/>
                </a:cubicBezTo>
                <a:cubicBezTo>
                  <a:pt x="3526" y="8263"/>
                  <a:pt x="3320" y="8175"/>
                  <a:pt x="3144" y="8058"/>
                </a:cubicBezTo>
                <a:cubicBezTo>
                  <a:pt x="3232" y="7940"/>
                  <a:pt x="3349" y="7823"/>
                  <a:pt x="3437" y="7676"/>
                </a:cubicBezTo>
                <a:close/>
                <a:moveTo>
                  <a:pt x="11399" y="5443"/>
                </a:moveTo>
                <a:cubicBezTo>
                  <a:pt x="12133" y="6001"/>
                  <a:pt x="12574" y="6559"/>
                  <a:pt x="12633" y="7118"/>
                </a:cubicBezTo>
                <a:cubicBezTo>
                  <a:pt x="12691" y="7441"/>
                  <a:pt x="12574" y="7764"/>
                  <a:pt x="12368" y="8028"/>
                </a:cubicBezTo>
                <a:cubicBezTo>
                  <a:pt x="12280" y="8146"/>
                  <a:pt x="12192" y="8263"/>
                  <a:pt x="12074" y="8381"/>
                </a:cubicBezTo>
                <a:cubicBezTo>
                  <a:pt x="11457" y="7793"/>
                  <a:pt x="10782" y="7323"/>
                  <a:pt x="10018" y="6971"/>
                </a:cubicBezTo>
                <a:cubicBezTo>
                  <a:pt x="10077" y="6677"/>
                  <a:pt x="10106" y="6383"/>
                  <a:pt x="10077" y="6060"/>
                </a:cubicBezTo>
                <a:cubicBezTo>
                  <a:pt x="10517" y="5884"/>
                  <a:pt x="10958" y="5678"/>
                  <a:pt x="11399" y="5443"/>
                </a:cubicBezTo>
                <a:close/>
                <a:moveTo>
                  <a:pt x="8725" y="6559"/>
                </a:moveTo>
                <a:lnTo>
                  <a:pt x="9019" y="6677"/>
                </a:lnTo>
                <a:cubicBezTo>
                  <a:pt x="8608" y="7441"/>
                  <a:pt x="8138" y="8175"/>
                  <a:pt x="7609" y="8851"/>
                </a:cubicBezTo>
                <a:cubicBezTo>
                  <a:pt x="7080" y="8293"/>
                  <a:pt x="6581" y="7705"/>
                  <a:pt x="6140" y="7118"/>
                </a:cubicBezTo>
                <a:cubicBezTo>
                  <a:pt x="6992" y="7000"/>
                  <a:pt x="7873" y="6794"/>
                  <a:pt x="8725" y="6559"/>
                </a:cubicBezTo>
                <a:close/>
                <a:moveTo>
                  <a:pt x="9166" y="6765"/>
                </a:moveTo>
                <a:cubicBezTo>
                  <a:pt x="9401" y="6853"/>
                  <a:pt x="9607" y="6971"/>
                  <a:pt x="9783" y="7059"/>
                </a:cubicBezTo>
                <a:cubicBezTo>
                  <a:pt x="9636" y="7764"/>
                  <a:pt x="9195" y="8381"/>
                  <a:pt x="8578" y="8763"/>
                </a:cubicBezTo>
                <a:cubicBezTo>
                  <a:pt x="8373" y="8939"/>
                  <a:pt x="8108" y="9057"/>
                  <a:pt x="7844" y="9115"/>
                </a:cubicBezTo>
                <a:lnTo>
                  <a:pt x="7727" y="8998"/>
                </a:lnTo>
                <a:cubicBezTo>
                  <a:pt x="8285" y="8293"/>
                  <a:pt x="8755" y="7558"/>
                  <a:pt x="9166" y="6765"/>
                </a:cubicBezTo>
                <a:close/>
                <a:moveTo>
                  <a:pt x="5905" y="7147"/>
                </a:moveTo>
                <a:cubicBezTo>
                  <a:pt x="6375" y="7793"/>
                  <a:pt x="6904" y="8440"/>
                  <a:pt x="7462" y="9027"/>
                </a:cubicBezTo>
                <a:lnTo>
                  <a:pt x="7315" y="9233"/>
                </a:lnTo>
                <a:cubicBezTo>
                  <a:pt x="7258" y="9234"/>
                  <a:pt x="7200" y="9235"/>
                  <a:pt x="7143" y="9235"/>
                </a:cubicBezTo>
                <a:cubicBezTo>
                  <a:pt x="6055" y="9235"/>
                  <a:pt x="4972" y="8973"/>
                  <a:pt x="3996" y="8498"/>
                </a:cubicBezTo>
                <a:cubicBezTo>
                  <a:pt x="3790" y="8175"/>
                  <a:pt x="3643" y="7852"/>
                  <a:pt x="3584" y="7500"/>
                </a:cubicBezTo>
                <a:cubicBezTo>
                  <a:pt x="3672" y="7382"/>
                  <a:pt x="3761" y="7264"/>
                  <a:pt x="3849" y="7176"/>
                </a:cubicBezTo>
                <a:cubicBezTo>
                  <a:pt x="4090" y="7211"/>
                  <a:pt x="4331" y="7225"/>
                  <a:pt x="4571" y="7225"/>
                </a:cubicBezTo>
                <a:cubicBezTo>
                  <a:pt x="4742" y="7225"/>
                  <a:pt x="4912" y="7218"/>
                  <a:pt x="5083" y="7206"/>
                </a:cubicBezTo>
                <a:cubicBezTo>
                  <a:pt x="5347" y="7206"/>
                  <a:pt x="5641" y="7176"/>
                  <a:pt x="5905" y="7147"/>
                </a:cubicBezTo>
                <a:close/>
                <a:moveTo>
                  <a:pt x="4201" y="8792"/>
                </a:moveTo>
                <a:lnTo>
                  <a:pt x="4201" y="8792"/>
                </a:lnTo>
                <a:cubicBezTo>
                  <a:pt x="5141" y="9203"/>
                  <a:pt x="6140" y="9409"/>
                  <a:pt x="7139" y="9409"/>
                </a:cubicBezTo>
                <a:cubicBezTo>
                  <a:pt x="6904" y="9673"/>
                  <a:pt x="6640" y="9938"/>
                  <a:pt x="6375" y="10202"/>
                </a:cubicBezTo>
                <a:cubicBezTo>
                  <a:pt x="5523" y="9967"/>
                  <a:pt x="4759" y="9468"/>
                  <a:pt x="4201" y="8792"/>
                </a:cubicBezTo>
                <a:close/>
                <a:moveTo>
                  <a:pt x="9989" y="7176"/>
                </a:moveTo>
                <a:cubicBezTo>
                  <a:pt x="10694" y="7500"/>
                  <a:pt x="11369" y="7970"/>
                  <a:pt x="11957" y="8528"/>
                </a:cubicBezTo>
                <a:cubicBezTo>
                  <a:pt x="11193" y="9321"/>
                  <a:pt x="10253" y="9879"/>
                  <a:pt x="9195" y="10202"/>
                </a:cubicBezTo>
                <a:cubicBezTo>
                  <a:pt x="8784" y="9908"/>
                  <a:pt x="8373" y="9615"/>
                  <a:pt x="8020" y="9262"/>
                </a:cubicBezTo>
                <a:cubicBezTo>
                  <a:pt x="8255" y="9203"/>
                  <a:pt x="8490" y="9086"/>
                  <a:pt x="8725" y="8939"/>
                </a:cubicBezTo>
                <a:cubicBezTo>
                  <a:pt x="9342" y="8528"/>
                  <a:pt x="9783" y="7881"/>
                  <a:pt x="9989" y="7176"/>
                </a:cubicBezTo>
                <a:close/>
                <a:moveTo>
                  <a:pt x="7815" y="9321"/>
                </a:moveTo>
                <a:cubicBezTo>
                  <a:pt x="8138" y="9644"/>
                  <a:pt x="8520" y="9967"/>
                  <a:pt x="8931" y="10232"/>
                </a:cubicBezTo>
                <a:cubicBezTo>
                  <a:pt x="8549" y="10320"/>
                  <a:pt x="8153" y="10364"/>
                  <a:pt x="7756" y="10364"/>
                </a:cubicBezTo>
                <a:cubicBezTo>
                  <a:pt x="7359" y="10364"/>
                  <a:pt x="6963" y="10320"/>
                  <a:pt x="6581" y="10232"/>
                </a:cubicBezTo>
                <a:cubicBezTo>
                  <a:pt x="6875" y="9967"/>
                  <a:pt x="7139" y="9673"/>
                  <a:pt x="7403" y="9380"/>
                </a:cubicBezTo>
                <a:cubicBezTo>
                  <a:pt x="7550" y="9350"/>
                  <a:pt x="7668" y="9350"/>
                  <a:pt x="7815" y="9321"/>
                </a:cubicBezTo>
                <a:close/>
                <a:moveTo>
                  <a:pt x="12104" y="8645"/>
                </a:moveTo>
                <a:cubicBezTo>
                  <a:pt x="12309" y="8880"/>
                  <a:pt x="12456" y="9174"/>
                  <a:pt x="12456" y="9497"/>
                </a:cubicBezTo>
                <a:cubicBezTo>
                  <a:pt x="12427" y="9732"/>
                  <a:pt x="12280" y="9967"/>
                  <a:pt x="12104" y="10114"/>
                </a:cubicBezTo>
                <a:lnTo>
                  <a:pt x="12074" y="10114"/>
                </a:lnTo>
                <a:cubicBezTo>
                  <a:pt x="11810" y="10467"/>
                  <a:pt x="11399" y="10672"/>
                  <a:pt x="10958" y="10702"/>
                </a:cubicBezTo>
                <a:cubicBezTo>
                  <a:pt x="10906" y="10705"/>
                  <a:pt x="10853" y="10706"/>
                  <a:pt x="10801" y="10706"/>
                </a:cubicBezTo>
                <a:cubicBezTo>
                  <a:pt x="10325" y="10706"/>
                  <a:pt x="9854" y="10584"/>
                  <a:pt x="9430" y="10320"/>
                </a:cubicBezTo>
                <a:cubicBezTo>
                  <a:pt x="10459" y="9997"/>
                  <a:pt x="11369" y="9438"/>
                  <a:pt x="12104" y="8645"/>
                </a:cubicBezTo>
                <a:close/>
                <a:moveTo>
                  <a:pt x="3056" y="8234"/>
                </a:moveTo>
                <a:cubicBezTo>
                  <a:pt x="3320" y="8381"/>
                  <a:pt x="3584" y="8528"/>
                  <a:pt x="3849" y="8645"/>
                </a:cubicBezTo>
                <a:cubicBezTo>
                  <a:pt x="4407" y="9468"/>
                  <a:pt x="5229" y="10055"/>
                  <a:pt x="6199" y="10320"/>
                </a:cubicBezTo>
                <a:cubicBezTo>
                  <a:pt x="5406" y="11054"/>
                  <a:pt x="4407" y="11495"/>
                  <a:pt x="3349" y="11554"/>
                </a:cubicBezTo>
                <a:cubicBezTo>
                  <a:pt x="3307" y="11556"/>
                  <a:pt x="3265" y="11557"/>
                  <a:pt x="3225" y="11557"/>
                </a:cubicBezTo>
                <a:cubicBezTo>
                  <a:pt x="2707" y="11557"/>
                  <a:pt x="2367" y="11385"/>
                  <a:pt x="2204" y="11113"/>
                </a:cubicBezTo>
                <a:cubicBezTo>
                  <a:pt x="1910" y="10555"/>
                  <a:pt x="2233" y="9468"/>
                  <a:pt x="3056" y="8234"/>
                </a:cubicBezTo>
                <a:close/>
                <a:moveTo>
                  <a:pt x="9419" y="0"/>
                </a:moveTo>
                <a:cubicBezTo>
                  <a:pt x="9356" y="0"/>
                  <a:pt x="9292" y="3"/>
                  <a:pt x="9225" y="8"/>
                </a:cubicBezTo>
                <a:cubicBezTo>
                  <a:pt x="8373" y="155"/>
                  <a:pt x="7550" y="508"/>
                  <a:pt x="6875" y="1036"/>
                </a:cubicBezTo>
                <a:cubicBezTo>
                  <a:pt x="6346" y="625"/>
                  <a:pt x="5699" y="390"/>
                  <a:pt x="5024" y="361"/>
                </a:cubicBezTo>
                <a:cubicBezTo>
                  <a:pt x="4818" y="390"/>
                  <a:pt x="4613" y="478"/>
                  <a:pt x="4436" y="625"/>
                </a:cubicBezTo>
                <a:cubicBezTo>
                  <a:pt x="3907" y="1125"/>
                  <a:pt x="3761" y="1918"/>
                  <a:pt x="3966" y="2946"/>
                </a:cubicBezTo>
                <a:cubicBezTo>
                  <a:pt x="3893" y="2944"/>
                  <a:pt x="3819" y="2942"/>
                  <a:pt x="3745" y="2942"/>
                </a:cubicBezTo>
                <a:cubicBezTo>
                  <a:pt x="2934" y="2942"/>
                  <a:pt x="2106" y="3090"/>
                  <a:pt x="1352" y="3387"/>
                </a:cubicBezTo>
                <a:cubicBezTo>
                  <a:pt x="558" y="3680"/>
                  <a:pt x="118" y="4121"/>
                  <a:pt x="59" y="4738"/>
                </a:cubicBezTo>
                <a:cubicBezTo>
                  <a:pt x="0" y="5737"/>
                  <a:pt x="1087" y="7059"/>
                  <a:pt x="2879" y="8116"/>
                </a:cubicBezTo>
                <a:cubicBezTo>
                  <a:pt x="1998" y="9438"/>
                  <a:pt x="1704" y="10555"/>
                  <a:pt x="2057" y="11172"/>
                </a:cubicBezTo>
                <a:cubicBezTo>
                  <a:pt x="2233" y="11554"/>
                  <a:pt x="2703" y="11730"/>
                  <a:pt x="3349" y="11730"/>
                </a:cubicBezTo>
                <a:lnTo>
                  <a:pt x="3614" y="11730"/>
                </a:lnTo>
                <a:cubicBezTo>
                  <a:pt x="4671" y="11612"/>
                  <a:pt x="5670" y="11142"/>
                  <a:pt x="6434" y="10408"/>
                </a:cubicBezTo>
                <a:cubicBezTo>
                  <a:pt x="6889" y="10525"/>
                  <a:pt x="7359" y="10584"/>
                  <a:pt x="7826" y="10584"/>
                </a:cubicBezTo>
                <a:cubicBezTo>
                  <a:pt x="8292" y="10584"/>
                  <a:pt x="8755" y="10525"/>
                  <a:pt x="9195" y="10408"/>
                </a:cubicBezTo>
                <a:cubicBezTo>
                  <a:pt x="9714" y="10735"/>
                  <a:pt x="10282" y="10910"/>
                  <a:pt x="10878" y="10910"/>
                </a:cubicBezTo>
                <a:cubicBezTo>
                  <a:pt x="10924" y="10910"/>
                  <a:pt x="10970" y="10909"/>
                  <a:pt x="11017" y="10907"/>
                </a:cubicBezTo>
                <a:cubicBezTo>
                  <a:pt x="11516" y="10849"/>
                  <a:pt x="11957" y="10614"/>
                  <a:pt x="12280" y="10232"/>
                </a:cubicBezTo>
                <a:cubicBezTo>
                  <a:pt x="12515" y="10055"/>
                  <a:pt x="12662" y="9791"/>
                  <a:pt x="12691" y="9497"/>
                </a:cubicBezTo>
                <a:cubicBezTo>
                  <a:pt x="12662" y="9115"/>
                  <a:pt x="12515" y="8763"/>
                  <a:pt x="12251" y="8498"/>
                </a:cubicBezTo>
                <a:cubicBezTo>
                  <a:pt x="12368" y="8381"/>
                  <a:pt x="12456" y="8263"/>
                  <a:pt x="12544" y="8116"/>
                </a:cubicBezTo>
                <a:cubicBezTo>
                  <a:pt x="12809" y="7823"/>
                  <a:pt x="12926" y="7441"/>
                  <a:pt x="12868" y="7059"/>
                </a:cubicBezTo>
                <a:cubicBezTo>
                  <a:pt x="12809" y="6501"/>
                  <a:pt x="12368" y="5884"/>
                  <a:pt x="11604" y="5296"/>
                </a:cubicBezTo>
                <a:cubicBezTo>
                  <a:pt x="12633" y="4679"/>
                  <a:pt x="13191" y="4004"/>
                  <a:pt x="13073" y="3504"/>
                </a:cubicBezTo>
                <a:cubicBezTo>
                  <a:pt x="13014" y="3210"/>
                  <a:pt x="12691" y="2858"/>
                  <a:pt x="11634" y="2740"/>
                </a:cubicBezTo>
                <a:cubicBezTo>
                  <a:pt x="11472" y="2726"/>
                  <a:pt x="11318" y="2718"/>
                  <a:pt x="11164" y="2718"/>
                </a:cubicBezTo>
                <a:cubicBezTo>
                  <a:pt x="11009" y="2718"/>
                  <a:pt x="10855" y="2726"/>
                  <a:pt x="10694" y="2740"/>
                </a:cubicBezTo>
                <a:cubicBezTo>
                  <a:pt x="10870" y="2123"/>
                  <a:pt x="10870" y="1448"/>
                  <a:pt x="10694" y="801"/>
                </a:cubicBezTo>
                <a:cubicBezTo>
                  <a:pt x="10480" y="267"/>
                  <a:pt x="10048" y="0"/>
                  <a:pt x="9419" y="0"/>
                </a:cubicBezTo>
                <a:close/>
              </a:path>
            </a:pathLst>
          </a:custGeom>
          <a:solidFill>
            <a:srgbClr val="21212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AB40"/>
              </a:solidFill>
            </a:endParaRPr>
          </a:p>
        </p:txBody>
      </p:sp>
      <p:sp>
        <p:nvSpPr>
          <p:cNvPr id="217" name="Google Shape;217;p25"/>
          <p:cNvSpPr/>
          <p:nvPr/>
        </p:nvSpPr>
        <p:spPr>
          <a:xfrm>
            <a:off x="542925" y="6591300"/>
            <a:ext cx="2657400" cy="450600"/>
          </a:xfrm>
          <a:prstGeom prst="roundRect">
            <a:avLst>
              <a:gd fmla="val 16667" name="adj"/>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solidFill>
                  <a:srgbClr val="FFFFFF"/>
                </a:solidFill>
                <a:latin typeface="Mada"/>
                <a:ea typeface="Mada"/>
                <a:cs typeface="Mada"/>
                <a:sym typeface="Mada"/>
              </a:rPr>
              <a:t>History</a:t>
            </a:r>
            <a:endParaRPr b="1" sz="1800">
              <a:solidFill>
                <a:srgbClr val="FFFFFF"/>
              </a:solidFill>
              <a:latin typeface="Mada"/>
              <a:ea typeface="Mada"/>
              <a:cs typeface="Mada"/>
              <a:sym typeface="Mada"/>
            </a:endParaRPr>
          </a:p>
        </p:txBody>
      </p:sp>
      <p:sp>
        <p:nvSpPr>
          <p:cNvPr id="218" name="Google Shape;218;p25"/>
          <p:cNvSpPr txBox="1"/>
          <p:nvPr/>
        </p:nvSpPr>
        <p:spPr>
          <a:xfrm>
            <a:off x="542925" y="7081500"/>
            <a:ext cx="6400800" cy="7389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Painless lymphadenopathy</a:t>
            </a:r>
            <a:r>
              <a:rPr b="1" lang="ar" sz="1200">
                <a:solidFill>
                  <a:srgbClr val="666666"/>
                </a:solidFill>
                <a:latin typeface="Mada"/>
                <a:ea typeface="Mada"/>
                <a:cs typeface="Mada"/>
                <a:sym typeface="Mada"/>
              </a:rPr>
              <a:t> (If painful, think of reactive lymphadenopathy)</a:t>
            </a:r>
            <a:endParaRPr b="1" sz="1200">
              <a:solidFill>
                <a:srgbClr val="666666"/>
              </a:solidFill>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B </a:t>
            </a:r>
            <a:r>
              <a:rPr b="1" lang="ar" sz="1200">
                <a:latin typeface="Mada"/>
                <a:ea typeface="Mada"/>
                <a:cs typeface="Mada"/>
                <a:sym typeface="Mada"/>
              </a:rPr>
              <a:t>symptoms and </a:t>
            </a:r>
            <a:r>
              <a:rPr b="1" lang="ar" sz="1200">
                <a:latin typeface="Mada"/>
                <a:ea typeface="Mada"/>
                <a:cs typeface="Mada"/>
                <a:sym typeface="Mada"/>
              </a:rPr>
              <a:t>Performance status</a:t>
            </a:r>
            <a:r>
              <a:rPr b="1" lang="ar" sz="1200">
                <a:latin typeface="Mada"/>
                <a:ea typeface="Mada"/>
                <a:cs typeface="Mada"/>
                <a:sym typeface="Mada"/>
              </a:rPr>
              <a:t> </a:t>
            </a:r>
            <a:r>
              <a:rPr lang="ar" sz="1200">
                <a:solidFill>
                  <a:srgbClr val="6AA84F"/>
                </a:solidFill>
                <a:latin typeface="Mada"/>
                <a:ea typeface="Mada"/>
                <a:cs typeface="Mada"/>
                <a:sym typeface="Mada"/>
              </a:rPr>
              <a:t>(It is a subjective assessment of the patient's activity; for example 100% or 70%...)</a:t>
            </a:r>
            <a:endParaRPr sz="1200">
              <a:solidFill>
                <a:srgbClr val="6AA84F"/>
              </a:solidFill>
              <a:latin typeface="Mada"/>
              <a:ea typeface="Mada"/>
              <a:cs typeface="Mada"/>
              <a:sym typeface="Mada"/>
            </a:endParaRPr>
          </a:p>
        </p:txBody>
      </p:sp>
      <p:pic>
        <p:nvPicPr>
          <p:cNvPr id="219" name="Google Shape;219;p25"/>
          <p:cNvPicPr preferRelativeResize="0"/>
          <p:nvPr/>
        </p:nvPicPr>
        <p:blipFill>
          <a:blip r:embed="rId3">
            <a:alphaModFix/>
          </a:blip>
          <a:stretch>
            <a:fillRect/>
          </a:stretch>
        </p:blipFill>
        <p:spPr>
          <a:xfrm>
            <a:off x="6169775" y="6298650"/>
            <a:ext cx="1307424" cy="955951"/>
          </a:xfrm>
          <a:prstGeom prst="rect">
            <a:avLst/>
          </a:prstGeom>
          <a:noFill/>
          <a:ln>
            <a:noFill/>
          </a:ln>
        </p:spPr>
      </p:pic>
      <p:sp>
        <p:nvSpPr>
          <p:cNvPr id="220" name="Google Shape;220;p25"/>
          <p:cNvSpPr/>
          <p:nvPr/>
        </p:nvSpPr>
        <p:spPr>
          <a:xfrm flipH="1">
            <a:off x="211984" y="8026275"/>
            <a:ext cx="25521" cy="2841806"/>
          </a:xfrm>
          <a:custGeom>
            <a:rect b="b" l="l" r="r" t="t"/>
            <a:pathLst>
              <a:path extrusionOk="0" h="160554" w="4795">
                <a:moveTo>
                  <a:pt x="3665" y="0"/>
                </a:moveTo>
                <a:cubicBezTo>
                  <a:pt x="3104" y="4567"/>
                  <a:pt x="220" y="17225"/>
                  <a:pt x="300" y="27400"/>
                </a:cubicBezTo>
                <a:cubicBezTo>
                  <a:pt x="380" y="37575"/>
                  <a:pt x="3665" y="51836"/>
                  <a:pt x="4146" y="61049"/>
                </a:cubicBezTo>
                <a:cubicBezTo>
                  <a:pt x="4627" y="70263"/>
                  <a:pt x="3865" y="75270"/>
                  <a:pt x="3184" y="82681"/>
                </a:cubicBezTo>
                <a:cubicBezTo>
                  <a:pt x="2503" y="90092"/>
                  <a:pt x="-180" y="96821"/>
                  <a:pt x="60" y="105514"/>
                </a:cubicBezTo>
                <a:cubicBezTo>
                  <a:pt x="301" y="114207"/>
                  <a:pt x="4026" y="126906"/>
                  <a:pt x="4627" y="134837"/>
                </a:cubicBezTo>
                <a:cubicBezTo>
                  <a:pt x="5228" y="142769"/>
                  <a:pt x="3705" y="148817"/>
                  <a:pt x="3665" y="153103"/>
                </a:cubicBezTo>
                <a:cubicBezTo>
                  <a:pt x="3625" y="157389"/>
                  <a:pt x="4266" y="159312"/>
                  <a:pt x="4386" y="160554"/>
                </a:cubicBezTo>
              </a:path>
            </a:pathLst>
          </a:custGeom>
          <a:solidFill>
            <a:srgbClr val="986782"/>
          </a:solidFill>
          <a:ln cap="flat" cmpd="sng" w="9525">
            <a:solidFill>
              <a:schemeClr val="accent1"/>
            </a:solidFill>
            <a:prstDash val="solid"/>
            <a:round/>
            <a:headEnd len="med" w="med" type="none"/>
            <a:tailEnd len="med" w="med" type="none"/>
          </a:ln>
        </p:spPr>
      </p:sp>
      <p:sp>
        <p:nvSpPr>
          <p:cNvPr id="221" name="Google Shape;221;p25"/>
          <p:cNvSpPr/>
          <p:nvPr/>
        </p:nvSpPr>
        <p:spPr>
          <a:xfrm flipH="1">
            <a:off x="-1026" y="7820037"/>
            <a:ext cx="453638" cy="332663"/>
          </a:xfrm>
          <a:custGeom>
            <a:rect b="b" l="l" r="r" t="t"/>
            <a:pathLst>
              <a:path extrusionOk="0" h="11730" w="13191">
                <a:moveTo>
                  <a:pt x="5183" y="570"/>
                </a:moveTo>
                <a:cubicBezTo>
                  <a:pt x="5603" y="570"/>
                  <a:pt x="6134" y="771"/>
                  <a:pt x="6698" y="1154"/>
                </a:cubicBezTo>
                <a:cubicBezTo>
                  <a:pt x="5993" y="1683"/>
                  <a:pt x="5376" y="2300"/>
                  <a:pt x="4848" y="3005"/>
                </a:cubicBezTo>
                <a:cubicBezTo>
                  <a:pt x="4613" y="2975"/>
                  <a:pt x="4407" y="2975"/>
                  <a:pt x="4172" y="2975"/>
                </a:cubicBezTo>
                <a:cubicBezTo>
                  <a:pt x="3966" y="1977"/>
                  <a:pt x="4113" y="1242"/>
                  <a:pt x="4554" y="801"/>
                </a:cubicBezTo>
                <a:cubicBezTo>
                  <a:pt x="4710" y="645"/>
                  <a:pt x="4926" y="570"/>
                  <a:pt x="5183" y="570"/>
                </a:cubicBezTo>
                <a:close/>
                <a:moveTo>
                  <a:pt x="9463" y="186"/>
                </a:moveTo>
                <a:cubicBezTo>
                  <a:pt x="9884" y="186"/>
                  <a:pt x="10286" y="440"/>
                  <a:pt x="10459" y="860"/>
                </a:cubicBezTo>
                <a:cubicBezTo>
                  <a:pt x="10635" y="1507"/>
                  <a:pt x="10635" y="2153"/>
                  <a:pt x="10459" y="2770"/>
                </a:cubicBezTo>
                <a:cubicBezTo>
                  <a:pt x="9930" y="2828"/>
                  <a:pt x="9430" y="2975"/>
                  <a:pt x="8931" y="3152"/>
                </a:cubicBezTo>
                <a:lnTo>
                  <a:pt x="8902" y="3152"/>
                </a:lnTo>
                <a:cubicBezTo>
                  <a:pt x="8402" y="2388"/>
                  <a:pt x="7756" y="1712"/>
                  <a:pt x="7021" y="1154"/>
                </a:cubicBezTo>
                <a:cubicBezTo>
                  <a:pt x="7638" y="655"/>
                  <a:pt x="8402" y="331"/>
                  <a:pt x="9225" y="214"/>
                </a:cubicBezTo>
                <a:cubicBezTo>
                  <a:pt x="9304" y="195"/>
                  <a:pt x="9384" y="186"/>
                  <a:pt x="9463" y="186"/>
                </a:cubicBezTo>
                <a:close/>
                <a:moveTo>
                  <a:pt x="6845" y="1271"/>
                </a:moveTo>
                <a:cubicBezTo>
                  <a:pt x="7580" y="1800"/>
                  <a:pt x="8226" y="2447"/>
                  <a:pt x="8755" y="3210"/>
                </a:cubicBezTo>
                <a:cubicBezTo>
                  <a:pt x="8490" y="3328"/>
                  <a:pt x="8226" y="3445"/>
                  <a:pt x="7962" y="3592"/>
                </a:cubicBezTo>
                <a:cubicBezTo>
                  <a:pt x="7021" y="3299"/>
                  <a:pt x="6052" y="3093"/>
                  <a:pt x="5083" y="3005"/>
                </a:cubicBezTo>
                <a:cubicBezTo>
                  <a:pt x="5582" y="2358"/>
                  <a:pt x="6199" y="1771"/>
                  <a:pt x="6845" y="1271"/>
                </a:cubicBezTo>
                <a:close/>
                <a:moveTo>
                  <a:pt x="4201" y="3152"/>
                </a:moveTo>
                <a:lnTo>
                  <a:pt x="4701" y="3181"/>
                </a:lnTo>
                <a:cubicBezTo>
                  <a:pt x="4583" y="3357"/>
                  <a:pt x="4466" y="3504"/>
                  <a:pt x="4348" y="3680"/>
                </a:cubicBezTo>
                <a:cubicBezTo>
                  <a:pt x="4289" y="3504"/>
                  <a:pt x="4260" y="3328"/>
                  <a:pt x="4201" y="3152"/>
                </a:cubicBezTo>
                <a:close/>
                <a:moveTo>
                  <a:pt x="8872" y="3416"/>
                </a:moveTo>
                <a:cubicBezTo>
                  <a:pt x="8990" y="3622"/>
                  <a:pt x="9107" y="3827"/>
                  <a:pt x="9225" y="4033"/>
                </a:cubicBezTo>
                <a:cubicBezTo>
                  <a:pt x="8902" y="3915"/>
                  <a:pt x="8549" y="3798"/>
                  <a:pt x="8226" y="3680"/>
                </a:cubicBezTo>
                <a:cubicBezTo>
                  <a:pt x="8432" y="3592"/>
                  <a:pt x="8637" y="3475"/>
                  <a:pt x="8872" y="3416"/>
                </a:cubicBezTo>
                <a:close/>
                <a:moveTo>
                  <a:pt x="10429" y="3005"/>
                </a:moveTo>
                <a:lnTo>
                  <a:pt x="10429" y="3005"/>
                </a:lnTo>
                <a:cubicBezTo>
                  <a:pt x="10312" y="3475"/>
                  <a:pt x="10194" y="3945"/>
                  <a:pt x="10018" y="4415"/>
                </a:cubicBezTo>
                <a:cubicBezTo>
                  <a:pt x="9871" y="4327"/>
                  <a:pt x="9665" y="4239"/>
                  <a:pt x="9489" y="4180"/>
                </a:cubicBezTo>
                <a:lnTo>
                  <a:pt x="9519" y="4150"/>
                </a:lnTo>
                <a:cubicBezTo>
                  <a:pt x="9372" y="3886"/>
                  <a:pt x="9195" y="3592"/>
                  <a:pt x="9019" y="3328"/>
                </a:cubicBezTo>
                <a:cubicBezTo>
                  <a:pt x="9489" y="3181"/>
                  <a:pt x="9959" y="3064"/>
                  <a:pt x="10429" y="3005"/>
                </a:cubicBezTo>
                <a:close/>
                <a:moveTo>
                  <a:pt x="9636" y="4415"/>
                </a:moveTo>
                <a:lnTo>
                  <a:pt x="9959" y="4562"/>
                </a:lnTo>
                <a:cubicBezTo>
                  <a:pt x="9900" y="4709"/>
                  <a:pt x="9871" y="4826"/>
                  <a:pt x="9812" y="4944"/>
                </a:cubicBezTo>
                <a:cubicBezTo>
                  <a:pt x="9754" y="4767"/>
                  <a:pt x="9695" y="4591"/>
                  <a:pt x="9636" y="4415"/>
                </a:cubicBezTo>
                <a:close/>
                <a:moveTo>
                  <a:pt x="4319" y="4121"/>
                </a:moveTo>
                <a:cubicBezTo>
                  <a:pt x="4436" y="4415"/>
                  <a:pt x="4554" y="4738"/>
                  <a:pt x="4701" y="5061"/>
                </a:cubicBezTo>
                <a:cubicBezTo>
                  <a:pt x="4436" y="5002"/>
                  <a:pt x="4172" y="4944"/>
                  <a:pt x="3937" y="4914"/>
                </a:cubicBezTo>
                <a:cubicBezTo>
                  <a:pt x="4054" y="4650"/>
                  <a:pt x="4172" y="4385"/>
                  <a:pt x="4319" y="4121"/>
                </a:cubicBezTo>
                <a:close/>
                <a:moveTo>
                  <a:pt x="11123" y="2953"/>
                </a:moveTo>
                <a:cubicBezTo>
                  <a:pt x="11281" y="2953"/>
                  <a:pt x="11443" y="2961"/>
                  <a:pt x="11604" y="2975"/>
                </a:cubicBezTo>
                <a:cubicBezTo>
                  <a:pt x="12339" y="3064"/>
                  <a:pt x="12809" y="3269"/>
                  <a:pt x="12868" y="3592"/>
                </a:cubicBezTo>
                <a:cubicBezTo>
                  <a:pt x="12956" y="4004"/>
                  <a:pt x="12398" y="4621"/>
                  <a:pt x="11399" y="5208"/>
                </a:cubicBezTo>
                <a:cubicBezTo>
                  <a:pt x="11027" y="4951"/>
                  <a:pt x="10628" y="4721"/>
                  <a:pt x="10227" y="4493"/>
                </a:cubicBezTo>
                <a:lnTo>
                  <a:pt x="10227" y="4493"/>
                </a:lnTo>
                <a:cubicBezTo>
                  <a:pt x="10402" y="3997"/>
                  <a:pt x="10548" y="3500"/>
                  <a:pt x="10664" y="2975"/>
                </a:cubicBezTo>
                <a:cubicBezTo>
                  <a:pt x="10811" y="2961"/>
                  <a:pt x="10965" y="2953"/>
                  <a:pt x="11123" y="2953"/>
                </a:cubicBezTo>
                <a:close/>
                <a:moveTo>
                  <a:pt x="4906" y="3181"/>
                </a:moveTo>
                <a:cubicBezTo>
                  <a:pt x="5846" y="3269"/>
                  <a:pt x="6786" y="3445"/>
                  <a:pt x="7697" y="3710"/>
                </a:cubicBezTo>
                <a:cubicBezTo>
                  <a:pt x="6904" y="4150"/>
                  <a:pt x="6170" y="4650"/>
                  <a:pt x="5494" y="5237"/>
                </a:cubicBezTo>
                <a:lnTo>
                  <a:pt x="4936" y="5120"/>
                </a:lnTo>
                <a:lnTo>
                  <a:pt x="4965" y="5120"/>
                </a:lnTo>
                <a:cubicBezTo>
                  <a:pt x="4759" y="4738"/>
                  <a:pt x="4583" y="4327"/>
                  <a:pt x="4436" y="3915"/>
                </a:cubicBezTo>
                <a:cubicBezTo>
                  <a:pt x="4583" y="3680"/>
                  <a:pt x="4730" y="3445"/>
                  <a:pt x="4906" y="3181"/>
                </a:cubicBezTo>
                <a:close/>
                <a:moveTo>
                  <a:pt x="5053" y="5326"/>
                </a:moveTo>
                <a:lnTo>
                  <a:pt x="5288" y="5384"/>
                </a:lnTo>
                <a:lnTo>
                  <a:pt x="5171" y="5531"/>
                </a:lnTo>
                <a:cubicBezTo>
                  <a:pt x="5141" y="5443"/>
                  <a:pt x="5083" y="5384"/>
                  <a:pt x="5053" y="5326"/>
                </a:cubicBezTo>
                <a:close/>
                <a:moveTo>
                  <a:pt x="10135" y="4650"/>
                </a:moveTo>
                <a:cubicBezTo>
                  <a:pt x="10517" y="4856"/>
                  <a:pt x="10870" y="5061"/>
                  <a:pt x="11222" y="5296"/>
                </a:cubicBezTo>
                <a:cubicBezTo>
                  <a:pt x="10841" y="5502"/>
                  <a:pt x="10459" y="5707"/>
                  <a:pt x="10047" y="5854"/>
                </a:cubicBezTo>
                <a:cubicBezTo>
                  <a:pt x="10019" y="5654"/>
                  <a:pt x="9990" y="5453"/>
                  <a:pt x="9934" y="5225"/>
                </a:cubicBezTo>
                <a:lnTo>
                  <a:pt x="9934" y="5225"/>
                </a:lnTo>
                <a:cubicBezTo>
                  <a:pt x="9993" y="5052"/>
                  <a:pt x="10078" y="4851"/>
                  <a:pt x="10135" y="4650"/>
                </a:cubicBezTo>
                <a:close/>
                <a:moveTo>
                  <a:pt x="9783" y="5502"/>
                </a:moveTo>
                <a:lnTo>
                  <a:pt x="9812" y="5531"/>
                </a:lnTo>
                <a:cubicBezTo>
                  <a:pt x="9842" y="5678"/>
                  <a:pt x="9842" y="5796"/>
                  <a:pt x="9871" y="5943"/>
                </a:cubicBezTo>
                <a:lnTo>
                  <a:pt x="9548" y="6060"/>
                </a:lnTo>
                <a:cubicBezTo>
                  <a:pt x="9636" y="5884"/>
                  <a:pt x="9724" y="5707"/>
                  <a:pt x="9783" y="5502"/>
                </a:cubicBezTo>
                <a:close/>
                <a:moveTo>
                  <a:pt x="7962" y="3798"/>
                </a:moveTo>
                <a:cubicBezTo>
                  <a:pt x="8461" y="3945"/>
                  <a:pt x="8931" y="4121"/>
                  <a:pt x="9372" y="4297"/>
                </a:cubicBezTo>
                <a:cubicBezTo>
                  <a:pt x="9519" y="4591"/>
                  <a:pt x="9636" y="4885"/>
                  <a:pt x="9724" y="5208"/>
                </a:cubicBezTo>
                <a:cubicBezTo>
                  <a:pt x="9577" y="5531"/>
                  <a:pt x="9430" y="5854"/>
                  <a:pt x="9284" y="6178"/>
                </a:cubicBezTo>
                <a:lnTo>
                  <a:pt x="8725" y="6354"/>
                </a:lnTo>
                <a:cubicBezTo>
                  <a:pt x="7756" y="5943"/>
                  <a:pt x="6728" y="5590"/>
                  <a:pt x="5729" y="5296"/>
                </a:cubicBezTo>
                <a:cubicBezTo>
                  <a:pt x="6405" y="4709"/>
                  <a:pt x="7168" y="4209"/>
                  <a:pt x="7962" y="3798"/>
                </a:cubicBezTo>
                <a:close/>
                <a:moveTo>
                  <a:pt x="9166" y="6413"/>
                </a:moveTo>
                <a:lnTo>
                  <a:pt x="9107" y="6530"/>
                </a:lnTo>
                <a:lnTo>
                  <a:pt x="8990" y="6471"/>
                </a:lnTo>
                <a:lnTo>
                  <a:pt x="9166" y="6413"/>
                </a:lnTo>
                <a:close/>
                <a:moveTo>
                  <a:pt x="2713" y="4972"/>
                </a:moveTo>
                <a:cubicBezTo>
                  <a:pt x="3027" y="4972"/>
                  <a:pt x="3350" y="5004"/>
                  <a:pt x="3672" y="5061"/>
                </a:cubicBezTo>
                <a:cubicBezTo>
                  <a:pt x="3555" y="5384"/>
                  <a:pt x="3437" y="5737"/>
                  <a:pt x="3379" y="6089"/>
                </a:cubicBezTo>
                <a:cubicBezTo>
                  <a:pt x="3349" y="6354"/>
                  <a:pt x="3320" y="6589"/>
                  <a:pt x="3320" y="6824"/>
                </a:cubicBezTo>
                <a:cubicBezTo>
                  <a:pt x="2057" y="6501"/>
                  <a:pt x="1263" y="5854"/>
                  <a:pt x="1293" y="5531"/>
                </a:cubicBezTo>
                <a:cubicBezTo>
                  <a:pt x="1293" y="5237"/>
                  <a:pt x="1616" y="5032"/>
                  <a:pt x="2204" y="4973"/>
                </a:cubicBezTo>
                <a:lnTo>
                  <a:pt x="2204" y="5002"/>
                </a:lnTo>
                <a:cubicBezTo>
                  <a:pt x="2370" y="4982"/>
                  <a:pt x="2540" y="4972"/>
                  <a:pt x="2713" y="4972"/>
                </a:cubicBezTo>
                <a:close/>
                <a:moveTo>
                  <a:pt x="9900" y="6148"/>
                </a:moveTo>
                <a:cubicBezTo>
                  <a:pt x="9900" y="6383"/>
                  <a:pt x="9900" y="6648"/>
                  <a:pt x="9871" y="6883"/>
                </a:cubicBezTo>
                <a:cubicBezTo>
                  <a:pt x="9665" y="6794"/>
                  <a:pt x="9489" y="6706"/>
                  <a:pt x="9284" y="6618"/>
                </a:cubicBezTo>
                <a:lnTo>
                  <a:pt x="9284" y="6589"/>
                </a:lnTo>
                <a:cubicBezTo>
                  <a:pt x="9313" y="6530"/>
                  <a:pt x="9372" y="6413"/>
                  <a:pt x="9430" y="6324"/>
                </a:cubicBezTo>
                <a:cubicBezTo>
                  <a:pt x="9577" y="6266"/>
                  <a:pt x="9754" y="6207"/>
                  <a:pt x="9900" y="6148"/>
                </a:cubicBezTo>
                <a:close/>
                <a:moveTo>
                  <a:pt x="3878" y="5091"/>
                </a:moveTo>
                <a:cubicBezTo>
                  <a:pt x="4172" y="5149"/>
                  <a:pt x="4495" y="5208"/>
                  <a:pt x="4818" y="5296"/>
                </a:cubicBezTo>
                <a:lnTo>
                  <a:pt x="5024" y="5649"/>
                </a:lnTo>
                <a:cubicBezTo>
                  <a:pt x="4583" y="6060"/>
                  <a:pt x="4172" y="6471"/>
                  <a:pt x="3790" y="6941"/>
                </a:cubicBezTo>
                <a:lnTo>
                  <a:pt x="3526" y="6883"/>
                </a:lnTo>
                <a:cubicBezTo>
                  <a:pt x="3496" y="6648"/>
                  <a:pt x="3526" y="6383"/>
                  <a:pt x="3584" y="6148"/>
                </a:cubicBezTo>
                <a:cubicBezTo>
                  <a:pt x="3643" y="5796"/>
                  <a:pt x="3731" y="5443"/>
                  <a:pt x="3878" y="5091"/>
                </a:cubicBezTo>
                <a:close/>
                <a:moveTo>
                  <a:pt x="5553" y="5472"/>
                </a:moveTo>
                <a:cubicBezTo>
                  <a:pt x="6522" y="5737"/>
                  <a:pt x="7492" y="6060"/>
                  <a:pt x="8432" y="6442"/>
                </a:cubicBezTo>
                <a:cubicBezTo>
                  <a:pt x="7638" y="6677"/>
                  <a:pt x="6816" y="6824"/>
                  <a:pt x="5993" y="6941"/>
                </a:cubicBezTo>
                <a:cubicBezTo>
                  <a:pt x="5905" y="6794"/>
                  <a:pt x="5611" y="6324"/>
                  <a:pt x="5259" y="5707"/>
                </a:cubicBezTo>
                <a:lnTo>
                  <a:pt x="5288" y="5707"/>
                </a:lnTo>
                <a:cubicBezTo>
                  <a:pt x="5347" y="5619"/>
                  <a:pt x="5435" y="5531"/>
                  <a:pt x="5553" y="5472"/>
                </a:cubicBezTo>
                <a:close/>
                <a:moveTo>
                  <a:pt x="5112" y="5825"/>
                </a:moveTo>
                <a:cubicBezTo>
                  <a:pt x="5406" y="6354"/>
                  <a:pt x="5670" y="6765"/>
                  <a:pt x="5788" y="6971"/>
                </a:cubicBezTo>
                <a:cubicBezTo>
                  <a:pt x="5553" y="6971"/>
                  <a:pt x="5318" y="7029"/>
                  <a:pt x="5083" y="7029"/>
                </a:cubicBezTo>
                <a:cubicBezTo>
                  <a:pt x="4988" y="7037"/>
                  <a:pt x="4894" y="7041"/>
                  <a:pt x="4799" y="7041"/>
                </a:cubicBezTo>
                <a:cubicBezTo>
                  <a:pt x="4541" y="7041"/>
                  <a:pt x="4283" y="7014"/>
                  <a:pt x="4025" y="6971"/>
                </a:cubicBezTo>
                <a:lnTo>
                  <a:pt x="3996" y="6971"/>
                </a:lnTo>
                <a:cubicBezTo>
                  <a:pt x="4348" y="6559"/>
                  <a:pt x="4730" y="6207"/>
                  <a:pt x="5112" y="5825"/>
                </a:cubicBezTo>
                <a:close/>
                <a:moveTo>
                  <a:pt x="3526" y="7088"/>
                </a:moveTo>
                <a:lnTo>
                  <a:pt x="3643" y="7118"/>
                </a:lnTo>
                <a:lnTo>
                  <a:pt x="3526" y="7235"/>
                </a:lnTo>
                <a:lnTo>
                  <a:pt x="3526" y="7088"/>
                </a:lnTo>
                <a:close/>
                <a:moveTo>
                  <a:pt x="4025" y="3181"/>
                </a:moveTo>
                <a:cubicBezTo>
                  <a:pt x="4084" y="3416"/>
                  <a:pt x="4142" y="3651"/>
                  <a:pt x="4231" y="3915"/>
                </a:cubicBezTo>
                <a:cubicBezTo>
                  <a:pt x="4054" y="4239"/>
                  <a:pt x="3907" y="4562"/>
                  <a:pt x="3761" y="4885"/>
                </a:cubicBezTo>
                <a:cubicBezTo>
                  <a:pt x="3419" y="4828"/>
                  <a:pt x="3078" y="4796"/>
                  <a:pt x="2736" y="4796"/>
                </a:cubicBezTo>
                <a:cubicBezTo>
                  <a:pt x="2549" y="4796"/>
                  <a:pt x="2362" y="4805"/>
                  <a:pt x="2174" y="4826"/>
                </a:cubicBezTo>
                <a:cubicBezTo>
                  <a:pt x="1322" y="4885"/>
                  <a:pt x="1087" y="5267"/>
                  <a:pt x="1087" y="5561"/>
                </a:cubicBezTo>
                <a:cubicBezTo>
                  <a:pt x="1058" y="6060"/>
                  <a:pt x="2086" y="6736"/>
                  <a:pt x="3320" y="7059"/>
                </a:cubicBezTo>
                <a:cubicBezTo>
                  <a:pt x="3349" y="7176"/>
                  <a:pt x="3349" y="7323"/>
                  <a:pt x="3379" y="7441"/>
                </a:cubicBezTo>
                <a:cubicBezTo>
                  <a:pt x="3232" y="7617"/>
                  <a:pt x="3114" y="7793"/>
                  <a:pt x="2997" y="7970"/>
                </a:cubicBezTo>
                <a:cubicBezTo>
                  <a:pt x="1293" y="6971"/>
                  <a:pt x="206" y="5678"/>
                  <a:pt x="265" y="4767"/>
                </a:cubicBezTo>
                <a:cubicBezTo>
                  <a:pt x="323" y="4239"/>
                  <a:pt x="676" y="3857"/>
                  <a:pt x="1410" y="3592"/>
                </a:cubicBezTo>
                <a:cubicBezTo>
                  <a:pt x="1939" y="3387"/>
                  <a:pt x="2497" y="3269"/>
                  <a:pt x="3085" y="3210"/>
                </a:cubicBezTo>
                <a:cubicBezTo>
                  <a:pt x="3379" y="3181"/>
                  <a:pt x="3702" y="3181"/>
                  <a:pt x="4025" y="3181"/>
                </a:cubicBezTo>
                <a:close/>
                <a:moveTo>
                  <a:pt x="3437" y="7676"/>
                </a:moveTo>
                <a:cubicBezTo>
                  <a:pt x="3496" y="7911"/>
                  <a:pt x="3584" y="8146"/>
                  <a:pt x="3702" y="8351"/>
                </a:cubicBezTo>
                <a:cubicBezTo>
                  <a:pt x="3526" y="8263"/>
                  <a:pt x="3320" y="8175"/>
                  <a:pt x="3144" y="8058"/>
                </a:cubicBezTo>
                <a:cubicBezTo>
                  <a:pt x="3232" y="7940"/>
                  <a:pt x="3349" y="7823"/>
                  <a:pt x="3437" y="7676"/>
                </a:cubicBezTo>
                <a:close/>
                <a:moveTo>
                  <a:pt x="11399" y="5443"/>
                </a:moveTo>
                <a:cubicBezTo>
                  <a:pt x="12133" y="6001"/>
                  <a:pt x="12574" y="6559"/>
                  <a:pt x="12633" y="7118"/>
                </a:cubicBezTo>
                <a:cubicBezTo>
                  <a:pt x="12691" y="7441"/>
                  <a:pt x="12574" y="7764"/>
                  <a:pt x="12368" y="8028"/>
                </a:cubicBezTo>
                <a:cubicBezTo>
                  <a:pt x="12280" y="8146"/>
                  <a:pt x="12192" y="8263"/>
                  <a:pt x="12074" y="8381"/>
                </a:cubicBezTo>
                <a:cubicBezTo>
                  <a:pt x="11457" y="7793"/>
                  <a:pt x="10782" y="7323"/>
                  <a:pt x="10018" y="6971"/>
                </a:cubicBezTo>
                <a:cubicBezTo>
                  <a:pt x="10077" y="6677"/>
                  <a:pt x="10106" y="6383"/>
                  <a:pt x="10077" y="6060"/>
                </a:cubicBezTo>
                <a:cubicBezTo>
                  <a:pt x="10517" y="5884"/>
                  <a:pt x="10958" y="5678"/>
                  <a:pt x="11399" y="5443"/>
                </a:cubicBezTo>
                <a:close/>
                <a:moveTo>
                  <a:pt x="8725" y="6559"/>
                </a:moveTo>
                <a:lnTo>
                  <a:pt x="9019" y="6677"/>
                </a:lnTo>
                <a:cubicBezTo>
                  <a:pt x="8608" y="7441"/>
                  <a:pt x="8138" y="8175"/>
                  <a:pt x="7609" y="8851"/>
                </a:cubicBezTo>
                <a:cubicBezTo>
                  <a:pt x="7080" y="8293"/>
                  <a:pt x="6581" y="7705"/>
                  <a:pt x="6140" y="7118"/>
                </a:cubicBezTo>
                <a:cubicBezTo>
                  <a:pt x="6992" y="7000"/>
                  <a:pt x="7873" y="6794"/>
                  <a:pt x="8725" y="6559"/>
                </a:cubicBezTo>
                <a:close/>
                <a:moveTo>
                  <a:pt x="9166" y="6765"/>
                </a:moveTo>
                <a:cubicBezTo>
                  <a:pt x="9401" y="6853"/>
                  <a:pt x="9607" y="6971"/>
                  <a:pt x="9783" y="7059"/>
                </a:cubicBezTo>
                <a:cubicBezTo>
                  <a:pt x="9636" y="7764"/>
                  <a:pt x="9195" y="8381"/>
                  <a:pt x="8578" y="8763"/>
                </a:cubicBezTo>
                <a:cubicBezTo>
                  <a:pt x="8373" y="8939"/>
                  <a:pt x="8108" y="9057"/>
                  <a:pt x="7844" y="9115"/>
                </a:cubicBezTo>
                <a:lnTo>
                  <a:pt x="7727" y="8998"/>
                </a:lnTo>
                <a:cubicBezTo>
                  <a:pt x="8285" y="8293"/>
                  <a:pt x="8755" y="7558"/>
                  <a:pt x="9166" y="6765"/>
                </a:cubicBezTo>
                <a:close/>
                <a:moveTo>
                  <a:pt x="5905" y="7147"/>
                </a:moveTo>
                <a:cubicBezTo>
                  <a:pt x="6375" y="7793"/>
                  <a:pt x="6904" y="8440"/>
                  <a:pt x="7462" y="9027"/>
                </a:cubicBezTo>
                <a:lnTo>
                  <a:pt x="7315" y="9233"/>
                </a:lnTo>
                <a:cubicBezTo>
                  <a:pt x="7258" y="9234"/>
                  <a:pt x="7200" y="9235"/>
                  <a:pt x="7143" y="9235"/>
                </a:cubicBezTo>
                <a:cubicBezTo>
                  <a:pt x="6055" y="9235"/>
                  <a:pt x="4972" y="8973"/>
                  <a:pt x="3996" y="8498"/>
                </a:cubicBezTo>
                <a:cubicBezTo>
                  <a:pt x="3790" y="8175"/>
                  <a:pt x="3643" y="7852"/>
                  <a:pt x="3584" y="7500"/>
                </a:cubicBezTo>
                <a:cubicBezTo>
                  <a:pt x="3672" y="7382"/>
                  <a:pt x="3761" y="7264"/>
                  <a:pt x="3849" y="7176"/>
                </a:cubicBezTo>
                <a:cubicBezTo>
                  <a:pt x="4090" y="7211"/>
                  <a:pt x="4331" y="7225"/>
                  <a:pt x="4571" y="7225"/>
                </a:cubicBezTo>
                <a:cubicBezTo>
                  <a:pt x="4742" y="7225"/>
                  <a:pt x="4912" y="7218"/>
                  <a:pt x="5083" y="7206"/>
                </a:cubicBezTo>
                <a:cubicBezTo>
                  <a:pt x="5347" y="7206"/>
                  <a:pt x="5641" y="7176"/>
                  <a:pt x="5905" y="7147"/>
                </a:cubicBezTo>
                <a:close/>
                <a:moveTo>
                  <a:pt x="4201" y="8792"/>
                </a:moveTo>
                <a:lnTo>
                  <a:pt x="4201" y="8792"/>
                </a:lnTo>
                <a:cubicBezTo>
                  <a:pt x="5141" y="9203"/>
                  <a:pt x="6140" y="9409"/>
                  <a:pt x="7139" y="9409"/>
                </a:cubicBezTo>
                <a:cubicBezTo>
                  <a:pt x="6904" y="9673"/>
                  <a:pt x="6640" y="9938"/>
                  <a:pt x="6375" y="10202"/>
                </a:cubicBezTo>
                <a:cubicBezTo>
                  <a:pt x="5523" y="9967"/>
                  <a:pt x="4759" y="9468"/>
                  <a:pt x="4201" y="8792"/>
                </a:cubicBezTo>
                <a:close/>
                <a:moveTo>
                  <a:pt x="9989" y="7176"/>
                </a:moveTo>
                <a:cubicBezTo>
                  <a:pt x="10694" y="7500"/>
                  <a:pt x="11369" y="7970"/>
                  <a:pt x="11957" y="8528"/>
                </a:cubicBezTo>
                <a:cubicBezTo>
                  <a:pt x="11193" y="9321"/>
                  <a:pt x="10253" y="9879"/>
                  <a:pt x="9195" y="10202"/>
                </a:cubicBezTo>
                <a:cubicBezTo>
                  <a:pt x="8784" y="9908"/>
                  <a:pt x="8373" y="9615"/>
                  <a:pt x="8020" y="9262"/>
                </a:cubicBezTo>
                <a:cubicBezTo>
                  <a:pt x="8255" y="9203"/>
                  <a:pt x="8490" y="9086"/>
                  <a:pt x="8725" y="8939"/>
                </a:cubicBezTo>
                <a:cubicBezTo>
                  <a:pt x="9342" y="8528"/>
                  <a:pt x="9783" y="7881"/>
                  <a:pt x="9989" y="7176"/>
                </a:cubicBezTo>
                <a:close/>
                <a:moveTo>
                  <a:pt x="7815" y="9321"/>
                </a:moveTo>
                <a:cubicBezTo>
                  <a:pt x="8138" y="9644"/>
                  <a:pt x="8520" y="9967"/>
                  <a:pt x="8931" y="10232"/>
                </a:cubicBezTo>
                <a:cubicBezTo>
                  <a:pt x="8549" y="10320"/>
                  <a:pt x="8153" y="10364"/>
                  <a:pt x="7756" y="10364"/>
                </a:cubicBezTo>
                <a:cubicBezTo>
                  <a:pt x="7359" y="10364"/>
                  <a:pt x="6963" y="10320"/>
                  <a:pt x="6581" y="10232"/>
                </a:cubicBezTo>
                <a:cubicBezTo>
                  <a:pt x="6875" y="9967"/>
                  <a:pt x="7139" y="9673"/>
                  <a:pt x="7403" y="9380"/>
                </a:cubicBezTo>
                <a:cubicBezTo>
                  <a:pt x="7550" y="9350"/>
                  <a:pt x="7668" y="9350"/>
                  <a:pt x="7815" y="9321"/>
                </a:cubicBezTo>
                <a:close/>
                <a:moveTo>
                  <a:pt x="12104" y="8645"/>
                </a:moveTo>
                <a:cubicBezTo>
                  <a:pt x="12309" y="8880"/>
                  <a:pt x="12456" y="9174"/>
                  <a:pt x="12456" y="9497"/>
                </a:cubicBezTo>
                <a:cubicBezTo>
                  <a:pt x="12427" y="9732"/>
                  <a:pt x="12280" y="9967"/>
                  <a:pt x="12104" y="10114"/>
                </a:cubicBezTo>
                <a:lnTo>
                  <a:pt x="12074" y="10114"/>
                </a:lnTo>
                <a:cubicBezTo>
                  <a:pt x="11810" y="10467"/>
                  <a:pt x="11399" y="10672"/>
                  <a:pt x="10958" y="10702"/>
                </a:cubicBezTo>
                <a:cubicBezTo>
                  <a:pt x="10906" y="10705"/>
                  <a:pt x="10853" y="10706"/>
                  <a:pt x="10801" y="10706"/>
                </a:cubicBezTo>
                <a:cubicBezTo>
                  <a:pt x="10325" y="10706"/>
                  <a:pt x="9854" y="10584"/>
                  <a:pt x="9430" y="10320"/>
                </a:cubicBezTo>
                <a:cubicBezTo>
                  <a:pt x="10459" y="9997"/>
                  <a:pt x="11369" y="9438"/>
                  <a:pt x="12104" y="8645"/>
                </a:cubicBezTo>
                <a:close/>
                <a:moveTo>
                  <a:pt x="3056" y="8234"/>
                </a:moveTo>
                <a:cubicBezTo>
                  <a:pt x="3320" y="8381"/>
                  <a:pt x="3584" y="8528"/>
                  <a:pt x="3849" y="8645"/>
                </a:cubicBezTo>
                <a:cubicBezTo>
                  <a:pt x="4407" y="9468"/>
                  <a:pt x="5229" y="10055"/>
                  <a:pt x="6199" y="10320"/>
                </a:cubicBezTo>
                <a:cubicBezTo>
                  <a:pt x="5406" y="11054"/>
                  <a:pt x="4407" y="11495"/>
                  <a:pt x="3349" y="11554"/>
                </a:cubicBezTo>
                <a:cubicBezTo>
                  <a:pt x="3307" y="11556"/>
                  <a:pt x="3265" y="11557"/>
                  <a:pt x="3225" y="11557"/>
                </a:cubicBezTo>
                <a:cubicBezTo>
                  <a:pt x="2707" y="11557"/>
                  <a:pt x="2367" y="11385"/>
                  <a:pt x="2204" y="11113"/>
                </a:cubicBezTo>
                <a:cubicBezTo>
                  <a:pt x="1910" y="10555"/>
                  <a:pt x="2233" y="9468"/>
                  <a:pt x="3056" y="8234"/>
                </a:cubicBezTo>
                <a:close/>
                <a:moveTo>
                  <a:pt x="9419" y="0"/>
                </a:moveTo>
                <a:cubicBezTo>
                  <a:pt x="9356" y="0"/>
                  <a:pt x="9292" y="3"/>
                  <a:pt x="9225" y="8"/>
                </a:cubicBezTo>
                <a:cubicBezTo>
                  <a:pt x="8373" y="155"/>
                  <a:pt x="7550" y="508"/>
                  <a:pt x="6875" y="1036"/>
                </a:cubicBezTo>
                <a:cubicBezTo>
                  <a:pt x="6346" y="625"/>
                  <a:pt x="5699" y="390"/>
                  <a:pt x="5024" y="361"/>
                </a:cubicBezTo>
                <a:cubicBezTo>
                  <a:pt x="4818" y="390"/>
                  <a:pt x="4613" y="478"/>
                  <a:pt x="4436" y="625"/>
                </a:cubicBezTo>
                <a:cubicBezTo>
                  <a:pt x="3907" y="1125"/>
                  <a:pt x="3761" y="1918"/>
                  <a:pt x="3966" y="2946"/>
                </a:cubicBezTo>
                <a:cubicBezTo>
                  <a:pt x="3893" y="2944"/>
                  <a:pt x="3819" y="2942"/>
                  <a:pt x="3745" y="2942"/>
                </a:cubicBezTo>
                <a:cubicBezTo>
                  <a:pt x="2934" y="2942"/>
                  <a:pt x="2106" y="3090"/>
                  <a:pt x="1352" y="3387"/>
                </a:cubicBezTo>
                <a:cubicBezTo>
                  <a:pt x="558" y="3680"/>
                  <a:pt x="118" y="4121"/>
                  <a:pt x="59" y="4738"/>
                </a:cubicBezTo>
                <a:cubicBezTo>
                  <a:pt x="0" y="5737"/>
                  <a:pt x="1087" y="7059"/>
                  <a:pt x="2879" y="8116"/>
                </a:cubicBezTo>
                <a:cubicBezTo>
                  <a:pt x="1998" y="9438"/>
                  <a:pt x="1704" y="10555"/>
                  <a:pt x="2057" y="11172"/>
                </a:cubicBezTo>
                <a:cubicBezTo>
                  <a:pt x="2233" y="11554"/>
                  <a:pt x="2703" y="11730"/>
                  <a:pt x="3349" y="11730"/>
                </a:cubicBezTo>
                <a:lnTo>
                  <a:pt x="3614" y="11730"/>
                </a:lnTo>
                <a:cubicBezTo>
                  <a:pt x="4671" y="11612"/>
                  <a:pt x="5670" y="11142"/>
                  <a:pt x="6434" y="10408"/>
                </a:cubicBezTo>
                <a:cubicBezTo>
                  <a:pt x="6889" y="10525"/>
                  <a:pt x="7359" y="10584"/>
                  <a:pt x="7826" y="10584"/>
                </a:cubicBezTo>
                <a:cubicBezTo>
                  <a:pt x="8292" y="10584"/>
                  <a:pt x="8755" y="10525"/>
                  <a:pt x="9195" y="10408"/>
                </a:cubicBezTo>
                <a:cubicBezTo>
                  <a:pt x="9714" y="10735"/>
                  <a:pt x="10282" y="10910"/>
                  <a:pt x="10878" y="10910"/>
                </a:cubicBezTo>
                <a:cubicBezTo>
                  <a:pt x="10924" y="10910"/>
                  <a:pt x="10970" y="10909"/>
                  <a:pt x="11017" y="10907"/>
                </a:cubicBezTo>
                <a:cubicBezTo>
                  <a:pt x="11516" y="10849"/>
                  <a:pt x="11957" y="10614"/>
                  <a:pt x="12280" y="10232"/>
                </a:cubicBezTo>
                <a:cubicBezTo>
                  <a:pt x="12515" y="10055"/>
                  <a:pt x="12662" y="9791"/>
                  <a:pt x="12691" y="9497"/>
                </a:cubicBezTo>
                <a:cubicBezTo>
                  <a:pt x="12662" y="9115"/>
                  <a:pt x="12515" y="8763"/>
                  <a:pt x="12251" y="8498"/>
                </a:cubicBezTo>
                <a:cubicBezTo>
                  <a:pt x="12368" y="8381"/>
                  <a:pt x="12456" y="8263"/>
                  <a:pt x="12544" y="8116"/>
                </a:cubicBezTo>
                <a:cubicBezTo>
                  <a:pt x="12809" y="7823"/>
                  <a:pt x="12926" y="7441"/>
                  <a:pt x="12868" y="7059"/>
                </a:cubicBezTo>
                <a:cubicBezTo>
                  <a:pt x="12809" y="6501"/>
                  <a:pt x="12368" y="5884"/>
                  <a:pt x="11604" y="5296"/>
                </a:cubicBezTo>
                <a:cubicBezTo>
                  <a:pt x="12633" y="4679"/>
                  <a:pt x="13191" y="4004"/>
                  <a:pt x="13073" y="3504"/>
                </a:cubicBezTo>
                <a:cubicBezTo>
                  <a:pt x="13014" y="3210"/>
                  <a:pt x="12691" y="2858"/>
                  <a:pt x="11634" y="2740"/>
                </a:cubicBezTo>
                <a:cubicBezTo>
                  <a:pt x="11472" y="2726"/>
                  <a:pt x="11318" y="2718"/>
                  <a:pt x="11164" y="2718"/>
                </a:cubicBezTo>
                <a:cubicBezTo>
                  <a:pt x="11009" y="2718"/>
                  <a:pt x="10855" y="2726"/>
                  <a:pt x="10694" y="2740"/>
                </a:cubicBezTo>
                <a:cubicBezTo>
                  <a:pt x="10870" y="2123"/>
                  <a:pt x="10870" y="1448"/>
                  <a:pt x="10694" y="801"/>
                </a:cubicBezTo>
                <a:cubicBezTo>
                  <a:pt x="10480" y="267"/>
                  <a:pt x="10048" y="0"/>
                  <a:pt x="9419" y="0"/>
                </a:cubicBezTo>
                <a:close/>
              </a:path>
            </a:pathLst>
          </a:custGeom>
          <a:solidFill>
            <a:srgbClr val="21212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AB40"/>
              </a:solidFill>
            </a:endParaRPr>
          </a:p>
        </p:txBody>
      </p:sp>
      <p:sp>
        <p:nvSpPr>
          <p:cNvPr id="222" name="Google Shape;222;p25"/>
          <p:cNvSpPr/>
          <p:nvPr/>
        </p:nvSpPr>
        <p:spPr>
          <a:xfrm>
            <a:off x="542925" y="7761050"/>
            <a:ext cx="2657400" cy="450600"/>
          </a:xfrm>
          <a:prstGeom prst="roundRect">
            <a:avLst>
              <a:gd fmla="val 16667" name="adj"/>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solidFill>
                  <a:srgbClr val="FFFFFF"/>
                </a:solidFill>
                <a:latin typeface="Mada"/>
                <a:ea typeface="Mada"/>
                <a:cs typeface="Mada"/>
                <a:sym typeface="Mada"/>
              </a:rPr>
              <a:t>Physical examination</a:t>
            </a:r>
            <a:endParaRPr b="1" sz="1800">
              <a:solidFill>
                <a:srgbClr val="FFFFFF"/>
              </a:solidFill>
              <a:latin typeface="Mada"/>
              <a:ea typeface="Mada"/>
              <a:cs typeface="Mada"/>
              <a:sym typeface="Mada"/>
            </a:endParaRPr>
          </a:p>
        </p:txBody>
      </p:sp>
      <p:sp>
        <p:nvSpPr>
          <p:cNvPr id="223" name="Google Shape;223;p25"/>
          <p:cNvSpPr txBox="1"/>
          <p:nvPr/>
        </p:nvSpPr>
        <p:spPr>
          <a:xfrm>
            <a:off x="542925" y="8260900"/>
            <a:ext cx="6400800" cy="9234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Mada"/>
              <a:buChar char="●"/>
            </a:pPr>
            <a:r>
              <a:rPr b="1" lang="ar" sz="1200">
                <a:latin typeface="Mada"/>
                <a:ea typeface="Mada"/>
                <a:cs typeface="Mada"/>
                <a:sym typeface="Mada"/>
              </a:rPr>
              <a:t>lymph nodes, liver, spleen, oropharynx</a:t>
            </a:r>
            <a:endParaRPr b="1" sz="1200">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b="1" lang="ar" sz="1200">
                <a:solidFill>
                  <a:srgbClr val="6AA84F"/>
                </a:solidFill>
                <a:latin typeface="Mada"/>
                <a:ea typeface="Mada"/>
                <a:cs typeface="Mada"/>
                <a:sym typeface="Mada"/>
              </a:rPr>
              <a:t>You must examine all the body’s lymph nodes.</a:t>
            </a:r>
            <a:r>
              <a:rPr lang="ar" sz="1200">
                <a:solidFill>
                  <a:srgbClr val="6AA84F"/>
                </a:solidFill>
                <a:latin typeface="Mada"/>
                <a:ea typeface="Mada"/>
                <a:cs typeface="Mada"/>
                <a:sym typeface="Mada"/>
              </a:rPr>
              <a:t> For para-aortic lymph nodes it has to be &gt;10cm to be felt, so for mediastinal and para-aortic, you need to do imaging to discover them. Other sites can be palpated in the physical examination.</a:t>
            </a:r>
            <a:endParaRPr sz="1200">
              <a:solidFill>
                <a:srgbClr val="6AA84F"/>
              </a:solidFill>
              <a:latin typeface="Mada"/>
              <a:ea typeface="Mada"/>
              <a:cs typeface="Mada"/>
              <a:sym typeface="Mada"/>
            </a:endParaRPr>
          </a:p>
        </p:txBody>
      </p:sp>
      <p:sp>
        <p:nvSpPr>
          <p:cNvPr id="224" name="Google Shape;224;p25"/>
          <p:cNvSpPr/>
          <p:nvPr/>
        </p:nvSpPr>
        <p:spPr>
          <a:xfrm flipH="1">
            <a:off x="213009" y="9521350"/>
            <a:ext cx="25521" cy="2841806"/>
          </a:xfrm>
          <a:custGeom>
            <a:rect b="b" l="l" r="r" t="t"/>
            <a:pathLst>
              <a:path extrusionOk="0" h="160554" w="4795">
                <a:moveTo>
                  <a:pt x="3665" y="0"/>
                </a:moveTo>
                <a:cubicBezTo>
                  <a:pt x="3104" y="4567"/>
                  <a:pt x="220" y="17225"/>
                  <a:pt x="300" y="27400"/>
                </a:cubicBezTo>
                <a:cubicBezTo>
                  <a:pt x="380" y="37575"/>
                  <a:pt x="3665" y="51836"/>
                  <a:pt x="4146" y="61049"/>
                </a:cubicBezTo>
                <a:cubicBezTo>
                  <a:pt x="4627" y="70263"/>
                  <a:pt x="3865" y="75270"/>
                  <a:pt x="3184" y="82681"/>
                </a:cubicBezTo>
                <a:cubicBezTo>
                  <a:pt x="2503" y="90092"/>
                  <a:pt x="-180" y="96821"/>
                  <a:pt x="60" y="105514"/>
                </a:cubicBezTo>
                <a:cubicBezTo>
                  <a:pt x="301" y="114207"/>
                  <a:pt x="4026" y="126906"/>
                  <a:pt x="4627" y="134837"/>
                </a:cubicBezTo>
                <a:cubicBezTo>
                  <a:pt x="5228" y="142769"/>
                  <a:pt x="3705" y="148817"/>
                  <a:pt x="3665" y="153103"/>
                </a:cubicBezTo>
                <a:cubicBezTo>
                  <a:pt x="3625" y="157389"/>
                  <a:pt x="4266" y="159312"/>
                  <a:pt x="4386" y="160554"/>
                </a:cubicBezTo>
              </a:path>
            </a:pathLst>
          </a:custGeom>
          <a:solidFill>
            <a:srgbClr val="986782"/>
          </a:solidFill>
          <a:ln cap="flat" cmpd="sng" w="9525">
            <a:solidFill>
              <a:schemeClr val="accent1"/>
            </a:solidFill>
            <a:prstDash val="solid"/>
            <a:round/>
            <a:headEnd len="med" w="med" type="none"/>
            <a:tailEnd len="med" w="med" type="none"/>
          </a:ln>
        </p:spPr>
      </p:sp>
      <p:sp>
        <p:nvSpPr>
          <p:cNvPr id="225" name="Google Shape;225;p25"/>
          <p:cNvSpPr/>
          <p:nvPr/>
        </p:nvSpPr>
        <p:spPr>
          <a:xfrm flipH="1">
            <a:off x="-1" y="9315112"/>
            <a:ext cx="453638" cy="332663"/>
          </a:xfrm>
          <a:custGeom>
            <a:rect b="b" l="l" r="r" t="t"/>
            <a:pathLst>
              <a:path extrusionOk="0" h="11730" w="13191">
                <a:moveTo>
                  <a:pt x="5183" y="570"/>
                </a:moveTo>
                <a:cubicBezTo>
                  <a:pt x="5603" y="570"/>
                  <a:pt x="6134" y="771"/>
                  <a:pt x="6698" y="1154"/>
                </a:cubicBezTo>
                <a:cubicBezTo>
                  <a:pt x="5993" y="1683"/>
                  <a:pt x="5376" y="2300"/>
                  <a:pt x="4848" y="3005"/>
                </a:cubicBezTo>
                <a:cubicBezTo>
                  <a:pt x="4613" y="2975"/>
                  <a:pt x="4407" y="2975"/>
                  <a:pt x="4172" y="2975"/>
                </a:cubicBezTo>
                <a:cubicBezTo>
                  <a:pt x="3966" y="1977"/>
                  <a:pt x="4113" y="1242"/>
                  <a:pt x="4554" y="801"/>
                </a:cubicBezTo>
                <a:cubicBezTo>
                  <a:pt x="4710" y="645"/>
                  <a:pt x="4926" y="570"/>
                  <a:pt x="5183" y="570"/>
                </a:cubicBezTo>
                <a:close/>
                <a:moveTo>
                  <a:pt x="9463" y="186"/>
                </a:moveTo>
                <a:cubicBezTo>
                  <a:pt x="9884" y="186"/>
                  <a:pt x="10286" y="440"/>
                  <a:pt x="10459" y="860"/>
                </a:cubicBezTo>
                <a:cubicBezTo>
                  <a:pt x="10635" y="1507"/>
                  <a:pt x="10635" y="2153"/>
                  <a:pt x="10459" y="2770"/>
                </a:cubicBezTo>
                <a:cubicBezTo>
                  <a:pt x="9930" y="2828"/>
                  <a:pt x="9430" y="2975"/>
                  <a:pt x="8931" y="3152"/>
                </a:cubicBezTo>
                <a:lnTo>
                  <a:pt x="8902" y="3152"/>
                </a:lnTo>
                <a:cubicBezTo>
                  <a:pt x="8402" y="2388"/>
                  <a:pt x="7756" y="1712"/>
                  <a:pt x="7021" y="1154"/>
                </a:cubicBezTo>
                <a:cubicBezTo>
                  <a:pt x="7638" y="655"/>
                  <a:pt x="8402" y="331"/>
                  <a:pt x="9225" y="214"/>
                </a:cubicBezTo>
                <a:cubicBezTo>
                  <a:pt x="9304" y="195"/>
                  <a:pt x="9384" y="186"/>
                  <a:pt x="9463" y="186"/>
                </a:cubicBezTo>
                <a:close/>
                <a:moveTo>
                  <a:pt x="6845" y="1271"/>
                </a:moveTo>
                <a:cubicBezTo>
                  <a:pt x="7580" y="1800"/>
                  <a:pt x="8226" y="2447"/>
                  <a:pt x="8755" y="3210"/>
                </a:cubicBezTo>
                <a:cubicBezTo>
                  <a:pt x="8490" y="3328"/>
                  <a:pt x="8226" y="3445"/>
                  <a:pt x="7962" y="3592"/>
                </a:cubicBezTo>
                <a:cubicBezTo>
                  <a:pt x="7021" y="3299"/>
                  <a:pt x="6052" y="3093"/>
                  <a:pt x="5083" y="3005"/>
                </a:cubicBezTo>
                <a:cubicBezTo>
                  <a:pt x="5582" y="2358"/>
                  <a:pt x="6199" y="1771"/>
                  <a:pt x="6845" y="1271"/>
                </a:cubicBezTo>
                <a:close/>
                <a:moveTo>
                  <a:pt x="4201" y="3152"/>
                </a:moveTo>
                <a:lnTo>
                  <a:pt x="4701" y="3181"/>
                </a:lnTo>
                <a:cubicBezTo>
                  <a:pt x="4583" y="3357"/>
                  <a:pt x="4466" y="3504"/>
                  <a:pt x="4348" y="3680"/>
                </a:cubicBezTo>
                <a:cubicBezTo>
                  <a:pt x="4289" y="3504"/>
                  <a:pt x="4260" y="3328"/>
                  <a:pt x="4201" y="3152"/>
                </a:cubicBezTo>
                <a:close/>
                <a:moveTo>
                  <a:pt x="8872" y="3416"/>
                </a:moveTo>
                <a:cubicBezTo>
                  <a:pt x="8990" y="3622"/>
                  <a:pt x="9107" y="3827"/>
                  <a:pt x="9225" y="4033"/>
                </a:cubicBezTo>
                <a:cubicBezTo>
                  <a:pt x="8902" y="3915"/>
                  <a:pt x="8549" y="3798"/>
                  <a:pt x="8226" y="3680"/>
                </a:cubicBezTo>
                <a:cubicBezTo>
                  <a:pt x="8432" y="3592"/>
                  <a:pt x="8637" y="3475"/>
                  <a:pt x="8872" y="3416"/>
                </a:cubicBezTo>
                <a:close/>
                <a:moveTo>
                  <a:pt x="10429" y="3005"/>
                </a:moveTo>
                <a:lnTo>
                  <a:pt x="10429" y="3005"/>
                </a:lnTo>
                <a:cubicBezTo>
                  <a:pt x="10312" y="3475"/>
                  <a:pt x="10194" y="3945"/>
                  <a:pt x="10018" y="4415"/>
                </a:cubicBezTo>
                <a:cubicBezTo>
                  <a:pt x="9871" y="4327"/>
                  <a:pt x="9665" y="4239"/>
                  <a:pt x="9489" y="4180"/>
                </a:cubicBezTo>
                <a:lnTo>
                  <a:pt x="9519" y="4150"/>
                </a:lnTo>
                <a:cubicBezTo>
                  <a:pt x="9372" y="3886"/>
                  <a:pt x="9195" y="3592"/>
                  <a:pt x="9019" y="3328"/>
                </a:cubicBezTo>
                <a:cubicBezTo>
                  <a:pt x="9489" y="3181"/>
                  <a:pt x="9959" y="3064"/>
                  <a:pt x="10429" y="3005"/>
                </a:cubicBezTo>
                <a:close/>
                <a:moveTo>
                  <a:pt x="9636" y="4415"/>
                </a:moveTo>
                <a:lnTo>
                  <a:pt x="9959" y="4562"/>
                </a:lnTo>
                <a:cubicBezTo>
                  <a:pt x="9900" y="4709"/>
                  <a:pt x="9871" y="4826"/>
                  <a:pt x="9812" y="4944"/>
                </a:cubicBezTo>
                <a:cubicBezTo>
                  <a:pt x="9754" y="4767"/>
                  <a:pt x="9695" y="4591"/>
                  <a:pt x="9636" y="4415"/>
                </a:cubicBezTo>
                <a:close/>
                <a:moveTo>
                  <a:pt x="4319" y="4121"/>
                </a:moveTo>
                <a:cubicBezTo>
                  <a:pt x="4436" y="4415"/>
                  <a:pt x="4554" y="4738"/>
                  <a:pt x="4701" y="5061"/>
                </a:cubicBezTo>
                <a:cubicBezTo>
                  <a:pt x="4436" y="5002"/>
                  <a:pt x="4172" y="4944"/>
                  <a:pt x="3937" y="4914"/>
                </a:cubicBezTo>
                <a:cubicBezTo>
                  <a:pt x="4054" y="4650"/>
                  <a:pt x="4172" y="4385"/>
                  <a:pt x="4319" y="4121"/>
                </a:cubicBezTo>
                <a:close/>
                <a:moveTo>
                  <a:pt x="11123" y="2953"/>
                </a:moveTo>
                <a:cubicBezTo>
                  <a:pt x="11281" y="2953"/>
                  <a:pt x="11443" y="2961"/>
                  <a:pt x="11604" y="2975"/>
                </a:cubicBezTo>
                <a:cubicBezTo>
                  <a:pt x="12339" y="3064"/>
                  <a:pt x="12809" y="3269"/>
                  <a:pt x="12868" y="3592"/>
                </a:cubicBezTo>
                <a:cubicBezTo>
                  <a:pt x="12956" y="4004"/>
                  <a:pt x="12398" y="4621"/>
                  <a:pt x="11399" y="5208"/>
                </a:cubicBezTo>
                <a:cubicBezTo>
                  <a:pt x="11027" y="4951"/>
                  <a:pt x="10628" y="4721"/>
                  <a:pt x="10227" y="4493"/>
                </a:cubicBezTo>
                <a:lnTo>
                  <a:pt x="10227" y="4493"/>
                </a:lnTo>
                <a:cubicBezTo>
                  <a:pt x="10402" y="3997"/>
                  <a:pt x="10548" y="3500"/>
                  <a:pt x="10664" y="2975"/>
                </a:cubicBezTo>
                <a:cubicBezTo>
                  <a:pt x="10811" y="2961"/>
                  <a:pt x="10965" y="2953"/>
                  <a:pt x="11123" y="2953"/>
                </a:cubicBezTo>
                <a:close/>
                <a:moveTo>
                  <a:pt x="4906" y="3181"/>
                </a:moveTo>
                <a:cubicBezTo>
                  <a:pt x="5846" y="3269"/>
                  <a:pt x="6786" y="3445"/>
                  <a:pt x="7697" y="3710"/>
                </a:cubicBezTo>
                <a:cubicBezTo>
                  <a:pt x="6904" y="4150"/>
                  <a:pt x="6170" y="4650"/>
                  <a:pt x="5494" y="5237"/>
                </a:cubicBezTo>
                <a:lnTo>
                  <a:pt x="4936" y="5120"/>
                </a:lnTo>
                <a:lnTo>
                  <a:pt x="4965" y="5120"/>
                </a:lnTo>
                <a:cubicBezTo>
                  <a:pt x="4759" y="4738"/>
                  <a:pt x="4583" y="4327"/>
                  <a:pt x="4436" y="3915"/>
                </a:cubicBezTo>
                <a:cubicBezTo>
                  <a:pt x="4583" y="3680"/>
                  <a:pt x="4730" y="3445"/>
                  <a:pt x="4906" y="3181"/>
                </a:cubicBezTo>
                <a:close/>
                <a:moveTo>
                  <a:pt x="5053" y="5326"/>
                </a:moveTo>
                <a:lnTo>
                  <a:pt x="5288" y="5384"/>
                </a:lnTo>
                <a:lnTo>
                  <a:pt x="5171" y="5531"/>
                </a:lnTo>
                <a:cubicBezTo>
                  <a:pt x="5141" y="5443"/>
                  <a:pt x="5083" y="5384"/>
                  <a:pt x="5053" y="5326"/>
                </a:cubicBezTo>
                <a:close/>
                <a:moveTo>
                  <a:pt x="10135" y="4650"/>
                </a:moveTo>
                <a:cubicBezTo>
                  <a:pt x="10517" y="4856"/>
                  <a:pt x="10870" y="5061"/>
                  <a:pt x="11222" y="5296"/>
                </a:cubicBezTo>
                <a:cubicBezTo>
                  <a:pt x="10841" y="5502"/>
                  <a:pt x="10459" y="5707"/>
                  <a:pt x="10047" y="5854"/>
                </a:cubicBezTo>
                <a:cubicBezTo>
                  <a:pt x="10019" y="5654"/>
                  <a:pt x="9990" y="5453"/>
                  <a:pt x="9934" y="5225"/>
                </a:cubicBezTo>
                <a:lnTo>
                  <a:pt x="9934" y="5225"/>
                </a:lnTo>
                <a:cubicBezTo>
                  <a:pt x="9993" y="5052"/>
                  <a:pt x="10078" y="4851"/>
                  <a:pt x="10135" y="4650"/>
                </a:cubicBezTo>
                <a:close/>
                <a:moveTo>
                  <a:pt x="9783" y="5502"/>
                </a:moveTo>
                <a:lnTo>
                  <a:pt x="9812" y="5531"/>
                </a:lnTo>
                <a:cubicBezTo>
                  <a:pt x="9842" y="5678"/>
                  <a:pt x="9842" y="5796"/>
                  <a:pt x="9871" y="5943"/>
                </a:cubicBezTo>
                <a:lnTo>
                  <a:pt x="9548" y="6060"/>
                </a:lnTo>
                <a:cubicBezTo>
                  <a:pt x="9636" y="5884"/>
                  <a:pt x="9724" y="5707"/>
                  <a:pt x="9783" y="5502"/>
                </a:cubicBezTo>
                <a:close/>
                <a:moveTo>
                  <a:pt x="7962" y="3798"/>
                </a:moveTo>
                <a:cubicBezTo>
                  <a:pt x="8461" y="3945"/>
                  <a:pt x="8931" y="4121"/>
                  <a:pt x="9372" y="4297"/>
                </a:cubicBezTo>
                <a:cubicBezTo>
                  <a:pt x="9519" y="4591"/>
                  <a:pt x="9636" y="4885"/>
                  <a:pt x="9724" y="5208"/>
                </a:cubicBezTo>
                <a:cubicBezTo>
                  <a:pt x="9577" y="5531"/>
                  <a:pt x="9430" y="5854"/>
                  <a:pt x="9284" y="6178"/>
                </a:cubicBezTo>
                <a:lnTo>
                  <a:pt x="8725" y="6354"/>
                </a:lnTo>
                <a:cubicBezTo>
                  <a:pt x="7756" y="5943"/>
                  <a:pt x="6728" y="5590"/>
                  <a:pt x="5729" y="5296"/>
                </a:cubicBezTo>
                <a:cubicBezTo>
                  <a:pt x="6405" y="4709"/>
                  <a:pt x="7168" y="4209"/>
                  <a:pt x="7962" y="3798"/>
                </a:cubicBezTo>
                <a:close/>
                <a:moveTo>
                  <a:pt x="9166" y="6413"/>
                </a:moveTo>
                <a:lnTo>
                  <a:pt x="9107" y="6530"/>
                </a:lnTo>
                <a:lnTo>
                  <a:pt x="8990" y="6471"/>
                </a:lnTo>
                <a:lnTo>
                  <a:pt x="9166" y="6413"/>
                </a:lnTo>
                <a:close/>
                <a:moveTo>
                  <a:pt x="2713" y="4972"/>
                </a:moveTo>
                <a:cubicBezTo>
                  <a:pt x="3027" y="4972"/>
                  <a:pt x="3350" y="5004"/>
                  <a:pt x="3672" y="5061"/>
                </a:cubicBezTo>
                <a:cubicBezTo>
                  <a:pt x="3555" y="5384"/>
                  <a:pt x="3437" y="5737"/>
                  <a:pt x="3379" y="6089"/>
                </a:cubicBezTo>
                <a:cubicBezTo>
                  <a:pt x="3349" y="6354"/>
                  <a:pt x="3320" y="6589"/>
                  <a:pt x="3320" y="6824"/>
                </a:cubicBezTo>
                <a:cubicBezTo>
                  <a:pt x="2057" y="6501"/>
                  <a:pt x="1263" y="5854"/>
                  <a:pt x="1293" y="5531"/>
                </a:cubicBezTo>
                <a:cubicBezTo>
                  <a:pt x="1293" y="5237"/>
                  <a:pt x="1616" y="5032"/>
                  <a:pt x="2204" y="4973"/>
                </a:cubicBezTo>
                <a:lnTo>
                  <a:pt x="2204" y="5002"/>
                </a:lnTo>
                <a:cubicBezTo>
                  <a:pt x="2370" y="4982"/>
                  <a:pt x="2540" y="4972"/>
                  <a:pt x="2713" y="4972"/>
                </a:cubicBezTo>
                <a:close/>
                <a:moveTo>
                  <a:pt x="9900" y="6148"/>
                </a:moveTo>
                <a:cubicBezTo>
                  <a:pt x="9900" y="6383"/>
                  <a:pt x="9900" y="6648"/>
                  <a:pt x="9871" y="6883"/>
                </a:cubicBezTo>
                <a:cubicBezTo>
                  <a:pt x="9665" y="6794"/>
                  <a:pt x="9489" y="6706"/>
                  <a:pt x="9284" y="6618"/>
                </a:cubicBezTo>
                <a:lnTo>
                  <a:pt x="9284" y="6589"/>
                </a:lnTo>
                <a:cubicBezTo>
                  <a:pt x="9313" y="6530"/>
                  <a:pt x="9372" y="6413"/>
                  <a:pt x="9430" y="6324"/>
                </a:cubicBezTo>
                <a:cubicBezTo>
                  <a:pt x="9577" y="6266"/>
                  <a:pt x="9754" y="6207"/>
                  <a:pt x="9900" y="6148"/>
                </a:cubicBezTo>
                <a:close/>
                <a:moveTo>
                  <a:pt x="3878" y="5091"/>
                </a:moveTo>
                <a:cubicBezTo>
                  <a:pt x="4172" y="5149"/>
                  <a:pt x="4495" y="5208"/>
                  <a:pt x="4818" y="5296"/>
                </a:cubicBezTo>
                <a:lnTo>
                  <a:pt x="5024" y="5649"/>
                </a:lnTo>
                <a:cubicBezTo>
                  <a:pt x="4583" y="6060"/>
                  <a:pt x="4172" y="6471"/>
                  <a:pt x="3790" y="6941"/>
                </a:cubicBezTo>
                <a:lnTo>
                  <a:pt x="3526" y="6883"/>
                </a:lnTo>
                <a:cubicBezTo>
                  <a:pt x="3496" y="6648"/>
                  <a:pt x="3526" y="6383"/>
                  <a:pt x="3584" y="6148"/>
                </a:cubicBezTo>
                <a:cubicBezTo>
                  <a:pt x="3643" y="5796"/>
                  <a:pt x="3731" y="5443"/>
                  <a:pt x="3878" y="5091"/>
                </a:cubicBezTo>
                <a:close/>
                <a:moveTo>
                  <a:pt x="5553" y="5472"/>
                </a:moveTo>
                <a:cubicBezTo>
                  <a:pt x="6522" y="5737"/>
                  <a:pt x="7492" y="6060"/>
                  <a:pt x="8432" y="6442"/>
                </a:cubicBezTo>
                <a:cubicBezTo>
                  <a:pt x="7638" y="6677"/>
                  <a:pt x="6816" y="6824"/>
                  <a:pt x="5993" y="6941"/>
                </a:cubicBezTo>
                <a:cubicBezTo>
                  <a:pt x="5905" y="6794"/>
                  <a:pt x="5611" y="6324"/>
                  <a:pt x="5259" y="5707"/>
                </a:cubicBezTo>
                <a:lnTo>
                  <a:pt x="5288" y="5707"/>
                </a:lnTo>
                <a:cubicBezTo>
                  <a:pt x="5347" y="5619"/>
                  <a:pt x="5435" y="5531"/>
                  <a:pt x="5553" y="5472"/>
                </a:cubicBezTo>
                <a:close/>
                <a:moveTo>
                  <a:pt x="5112" y="5825"/>
                </a:moveTo>
                <a:cubicBezTo>
                  <a:pt x="5406" y="6354"/>
                  <a:pt x="5670" y="6765"/>
                  <a:pt x="5788" y="6971"/>
                </a:cubicBezTo>
                <a:cubicBezTo>
                  <a:pt x="5553" y="6971"/>
                  <a:pt x="5318" y="7029"/>
                  <a:pt x="5083" y="7029"/>
                </a:cubicBezTo>
                <a:cubicBezTo>
                  <a:pt x="4988" y="7037"/>
                  <a:pt x="4894" y="7041"/>
                  <a:pt x="4799" y="7041"/>
                </a:cubicBezTo>
                <a:cubicBezTo>
                  <a:pt x="4541" y="7041"/>
                  <a:pt x="4283" y="7014"/>
                  <a:pt x="4025" y="6971"/>
                </a:cubicBezTo>
                <a:lnTo>
                  <a:pt x="3996" y="6971"/>
                </a:lnTo>
                <a:cubicBezTo>
                  <a:pt x="4348" y="6559"/>
                  <a:pt x="4730" y="6207"/>
                  <a:pt x="5112" y="5825"/>
                </a:cubicBezTo>
                <a:close/>
                <a:moveTo>
                  <a:pt x="3526" y="7088"/>
                </a:moveTo>
                <a:lnTo>
                  <a:pt x="3643" y="7118"/>
                </a:lnTo>
                <a:lnTo>
                  <a:pt x="3526" y="7235"/>
                </a:lnTo>
                <a:lnTo>
                  <a:pt x="3526" y="7088"/>
                </a:lnTo>
                <a:close/>
                <a:moveTo>
                  <a:pt x="4025" y="3181"/>
                </a:moveTo>
                <a:cubicBezTo>
                  <a:pt x="4084" y="3416"/>
                  <a:pt x="4142" y="3651"/>
                  <a:pt x="4231" y="3915"/>
                </a:cubicBezTo>
                <a:cubicBezTo>
                  <a:pt x="4054" y="4239"/>
                  <a:pt x="3907" y="4562"/>
                  <a:pt x="3761" y="4885"/>
                </a:cubicBezTo>
                <a:cubicBezTo>
                  <a:pt x="3419" y="4828"/>
                  <a:pt x="3078" y="4796"/>
                  <a:pt x="2736" y="4796"/>
                </a:cubicBezTo>
                <a:cubicBezTo>
                  <a:pt x="2549" y="4796"/>
                  <a:pt x="2362" y="4805"/>
                  <a:pt x="2174" y="4826"/>
                </a:cubicBezTo>
                <a:cubicBezTo>
                  <a:pt x="1322" y="4885"/>
                  <a:pt x="1087" y="5267"/>
                  <a:pt x="1087" y="5561"/>
                </a:cubicBezTo>
                <a:cubicBezTo>
                  <a:pt x="1058" y="6060"/>
                  <a:pt x="2086" y="6736"/>
                  <a:pt x="3320" y="7059"/>
                </a:cubicBezTo>
                <a:cubicBezTo>
                  <a:pt x="3349" y="7176"/>
                  <a:pt x="3349" y="7323"/>
                  <a:pt x="3379" y="7441"/>
                </a:cubicBezTo>
                <a:cubicBezTo>
                  <a:pt x="3232" y="7617"/>
                  <a:pt x="3114" y="7793"/>
                  <a:pt x="2997" y="7970"/>
                </a:cubicBezTo>
                <a:cubicBezTo>
                  <a:pt x="1293" y="6971"/>
                  <a:pt x="206" y="5678"/>
                  <a:pt x="265" y="4767"/>
                </a:cubicBezTo>
                <a:cubicBezTo>
                  <a:pt x="323" y="4239"/>
                  <a:pt x="676" y="3857"/>
                  <a:pt x="1410" y="3592"/>
                </a:cubicBezTo>
                <a:cubicBezTo>
                  <a:pt x="1939" y="3387"/>
                  <a:pt x="2497" y="3269"/>
                  <a:pt x="3085" y="3210"/>
                </a:cubicBezTo>
                <a:cubicBezTo>
                  <a:pt x="3379" y="3181"/>
                  <a:pt x="3702" y="3181"/>
                  <a:pt x="4025" y="3181"/>
                </a:cubicBezTo>
                <a:close/>
                <a:moveTo>
                  <a:pt x="3437" y="7676"/>
                </a:moveTo>
                <a:cubicBezTo>
                  <a:pt x="3496" y="7911"/>
                  <a:pt x="3584" y="8146"/>
                  <a:pt x="3702" y="8351"/>
                </a:cubicBezTo>
                <a:cubicBezTo>
                  <a:pt x="3526" y="8263"/>
                  <a:pt x="3320" y="8175"/>
                  <a:pt x="3144" y="8058"/>
                </a:cubicBezTo>
                <a:cubicBezTo>
                  <a:pt x="3232" y="7940"/>
                  <a:pt x="3349" y="7823"/>
                  <a:pt x="3437" y="7676"/>
                </a:cubicBezTo>
                <a:close/>
                <a:moveTo>
                  <a:pt x="11399" y="5443"/>
                </a:moveTo>
                <a:cubicBezTo>
                  <a:pt x="12133" y="6001"/>
                  <a:pt x="12574" y="6559"/>
                  <a:pt x="12633" y="7118"/>
                </a:cubicBezTo>
                <a:cubicBezTo>
                  <a:pt x="12691" y="7441"/>
                  <a:pt x="12574" y="7764"/>
                  <a:pt x="12368" y="8028"/>
                </a:cubicBezTo>
                <a:cubicBezTo>
                  <a:pt x="12280" y="8146"/>
                  <a:pt x="12192" y="8263"/>
                  <a:pt x="12074" y="8381"/>
                </a:cubicBezTo>
                <a:cubicBezTo>
                  <a:pt x="11457" y="7793"/>
                  <a:pt x="10782" y="7323"/>
                  <a:pt x="10018" y="6971"/>
                </a:cubicBezTo>
                <a:cubicBezTo>
                  <a:pt x="10077" y="6677"/>
                  <a:pt x="10106" y="6383"/>
                  <a:pt x="10077" y="6060"/>
                </a:cubicBezTo>
                <a:cubicBezTo>
                  <a:pt x="10517" y="5884"/>
                  <a:pt x="10958" y="5678"/>
                  <a:pt x="11399" y="5443"/>
                </a:cubicBezTo>
                <a:close/>
                <a:moveTo>
                  <a:pt x="8725" y="6559"/>
                </a:moveTo>
                <a:lnTo>
                  <a:pt x="9019" y="6677"/>
                </a:lnTo>
                <a:cubicBezTo>
                  <a:pt x="8608" y="7441"/>
                  <a:pt x="8138" y="8175"/>
                  <a:pt x="7609" y="8851"/>
                </a:cubicBezTo>
                <a:cubicBezTo>
                  <a:pt x="7080" y="8293"/>
                  <a:pt x="6581" y="7705"/>
                  <a:pt x="6140" y="7118"/>
                </a:cubicBezTo>
                <a:cubicBezTo>
                  <a:pt x="6992" y="7000"/>
                  <a:pt x="7873" y="6794"/>
                  <a:pt x="8725" y="6559"/>
                </a:cubicBezTo>
                <a:close/>
                <a:moveTo>
                  <a:pt x="9166" y="6765"/>
                </a:moveTo>
                <a:cubicBezTo>
                  <a:pt x="9401" y="6853"/>
                  <a:pt x="9607" y="6971"/>
                  <a:pt x="9783" y="7059"/>
                </a:cubicBezTo>
                <a:cubicBezTo>
                  <a:pt x="9636" y="7764"/>
                  <a:pt x="9195" y="8381"/>
                  <a:pt x="8578" y="8763"/>
                </a:cubicBezTo>
                <a:cubicBezTo>
                  <a:pt x="8373" y="8939"/>
                  <a:pt x="8108" y="9057"/>
                  <a:pt x="7844" y="9115"/>
                </a:cubicBezTo>
                <a:lnTo>
                  <a:pt x="7727" y="8998"/>
                </a:lnTo>
                <a:cubicBezTo>
                  <a:pt x="8285" y="8293"/>
                  <a:pt x="8755" y="7558"/>
                  <a:pt x="9166" y="6765"/>
                </a:cubicBezTo>
                <a:close/>
                <a:moveTo>
                  <a:pt x="5905" y="7147"/>
                </a:moveTo>
                <a:cubicBezTo>
                  <a:pt x="6375" y="7793"/>
                  <a:pt x="6904" y="8440"/>
                  <a:pt x="7462" y="9027"/>
                </a:cubicBezTo>
                <a:lnTo>
                  <a:pt x="7315" y="9233"/>
                </a:lnTo>
                <a:cubicBezTo>
                  <a:pt x="7258" y="9234"/>
                  <a:pt x="7200" y="9235"/>
                  <a:pt x="7143" y="9235"/>
                </a:cubicBezTo>
                <a:cubicBezTo>
                  <a:pt x="6055" y="9235"/>
                  <a:pt x="4972" y="8973"/>
                  <a:pt x="3996" y="8498"/>
                </a:cubicBezTo>
                <a:cubicBezTo>
                  <a:pt x="3790" y="8175"/>
                  <a:pt x="3643" y="7852"/>
                  <a:pt x="3584" y="7500"/>
                </a:cubicBezTo>
                <a:cubicBezTo>
                  <a:pt x="3672" y="7382"/>
                  <a:pt x="3761" y="7264"/>
                  <a:pt x="3849" y="7176"/>
                </a:cubicBezTo>
                <a:cubicBezTo>
                  <a:pt x="4090" y="7211"/>
                  <a:pt x="4331" y="7225"/>
                  <a:pt x="4571" y="7225"/>
                </a:cubicBezTo>
                <a:cubicBezTo>
                  <a:pt x="4742" y="7225"/>
                  <a:pt x="4912" y="7218"/>
                  <a:pt x="5083" y="7206"/>
                </a:cubicBezTo>
                <a:cubicBezTo>
                  <a:pt x="5347" y="7206"/>
                  <a:pt x="5641" y="7176"/>
                  <a:pt x="5905" y="7147"/>
                </a:cubicBezTo>
                <a:close/>
                <a:moveTo>
                  <a:pt x="4201" y="8792"/>
                </a:moveTo>
                <a:lnTo>
                  <a:pt x="4201" y="8792"/>
                </a:lnTo>
                <a:cubicBezTo>
                  <a:pt x="5141" y="9203"/>
                  <a:pt x="6140" y="9409"/>
                  <a:pt x="7139" y="9409"/>
                </a:cubicBezTo>
                <a:cubicBezTo>
                  <a:pt x="6904" y="9673"/>
                  <a:pt x="6640" y="9938"/>
                  <a:pt x="6375" y="10202"/>
                </a:cubicBezTo>
                <a:cubicBezTo>
                  <a:pt x="5523" y="9967"/>
                  <a:pt x="4759" y="9468"/>
                  <a:pt x="4201" y="8792"/>
                </a:cubicBezTo>
                <a:close/>
                <a:moveTo>
                  <a:pt x="9989" y="7176"/>
                </a:moveTo>
                <a:cubicBezTo>
                  <a:pt x="10694" y="7500"/>
                  <a:pt x="11369" y="7970"/>
                  <a:pt x="11957" y="8528"/>
                </a:cubicBezTo>
                <a:cubicBezTo>
                  <a:pt x="11193" y="9321"/>
                  <a:pt x="10253" y="9879"/>
                  <a:pt x="9195" y="10202"/>
                </a:cubicBezTo>
                <a:cubicBezTo>
                  <a:pt x="8784" y="9908"/>
                  <a:pt x="8373" y="9615"/>
                  <a:pt x="8020" y="9262"/>
                </a:cubicBezTo>
                <a:cubicBezTo>
                  <a:pt x="8255" y="9203"/>
                  <a:pt x="8490" y="9086"/>
                  <a:pt x="8725" y="8939"/>
                </a:cubicBezTo>
                <a:cubicBezTo>
                  <a:pt x="9342" y="8528"/>
                  <a:pt x="9783" y="7881"/>
                  <a:pt x="9989" y="7176"/>
                </a:cubicBezTo>
                <a:close/>
                <a:moveTo>
                  <a:pt x="7815" y="9321"/>
                </a:moveTo>
                <a:cubicBezTo>
                  <a:pt x="8138" y="9644"/>
                  <a:pt x="8520" y="9967"/>
                  <a:pt x="8931" y="10232"/>
                </a:cubicBezTo>
                <a:cubicBezTo>
                  <a:pt x="8549" y="10320"/>
                  <a:pt x="8153" y="10364"/>
                  <a:pt x="7756" y="10364"/>
                </a:cubicBezTo>
                <a:cubicBezTo>
                  <a:pt x="7359" y="10364"/>
                  <a:pt x="6963" y="10320"/>
                  <a:pt x="6581" y="10232"/>
                </a:cubicBezTo>
                <a:cubicBezTo>
                  <a:pt x="6875" y="9967"/>
                  <a:pt x="7139" y="9673"/>
                  <a:pt x="7403" y="9380"/>
                </a:cubicBezTo>
                <a:cubicBezTo>
                  <a:pt x="7550" y="9350"/>
                  <a:pt x="7668" y="9350"/>
                  <a:pt x="7815" y="9321"/>
                </a:cubicBezTo>
                <a:close/>
                <a:moveTo>
                  <a:pt x="12104" y="8645"/>
                </a:moveTo>
                <a:cubicBezTo>
                  <a:pt x="12309" y="8880"/>
                  <a:pt x="12456" y="9174"/>
                  <a:pt x="12456" y="9497"/>
                </a:cubicBezTo>
                <a:cubicBezTo>
                  <a:pt x="12427" y="9732"/>
                  <a:pt x="12280" y="9967"/>
                  <a:pt x="12104" y="10114"/>
                </a:cubicBezTo>
                <a:lnTo>
                  <a:pt x="12074" y="10114"/>
                </a:lnTo>
                <a:cubicBezTo>
                  <a:pt x="11810" y="10467"/>
                  <a:pt x="11399" y="10672"/>
                  <a:pt x="10958" y="10702"/>
                </a:cubicBezTo>
                <a:cubicBezTo>
                  <a:pt x="10906" y="10705"/>
                  <a:pt x="10853" y="10706"/>
                  <a:pt x="10801" y="10706"/>
                </a:cubicBezTo>
                <a:cubicBezTo>
                  <a:pt x="10325" y="10706"/>
                  <a:pt x="9854" y="10584"/>
                  <a:pt x="9430" y="10320"/>
                </a:cubicBezTo>
                <a:cubicBezTo>
                  <a:pt x="10459" y="9997"/>
                  <a:pt x="11369" y="9438"/>
                  <a:pt x="12104" y="8645"/>
                </a:cubicBezTo>
                <a:close/>
                <a:moveTo>
                  <a:pt x="3056" y="8234"/>
                </a:moveTo>
                <a:cubicBezTo>
                  <a:pt x="3320" y="8381"/>
                  <a:pt x="3584" y="8528"/>
                  <a:pt x="3849" y="8645"/>
                </a:cubicBezTo>
                <a:cubicBezTo>
                  <a:pt x="4407" y="9468"/>
                  <a:pt x="5229" y="10055"/>
                  <a:pt x="6199" y="10320"/>
                </a:cubicBezTo>
                <a:cubicBezTo>
                  <a:pt x="5406" y="11054"/>
                  <a:pt x="4407" y="11495"/>
                  <a:pt x="3349" y="11554"/>
                </a:cubicBezTo>
                <a:cubicBezTo>
                  <a:pt x="3307" y="11556"/>
                  <a:pt x="3265" y="11557"/>
                  <a:pt x="3225" y="11557"/>
                </a:cubicBezTo>
                <a:cubicBezTo>
                  <a:pt x="2707" y="11557"/>
                  <a:pt x="2367" y="11385"/>
                  <a:pt x="2204" y="11113"/>
                </a:cubicBezTo>
                <a:cubicBezTo>
                  <a:pt x="1910" y="10555"/>
                  <a:pt x="2233" y="9468"/>
                  <a:pt x="3056" y="8234"/>
                </a:cubicBezTo>
                <a:close/>
                <a:moveTo>
                  <a:pt x="9419" y="0"/>
                </a:moveTo>
                <a:cubicBezTo>
                  <a:pt x="9356" y="0"/>
                  <a:pt x="9292" y="3"/>
                  <a:pt x="9225" y="8"/>
                </a:cubicBezTo>
                <a:cubicBezTo>
                  <a:pt x="8373" y="155"/>
                  <a:pt x="7550" y="508"/>
                  <a:pt x="6875" y="1036"/>
                </a:cubicBezTo>
                <a:cubicBezTo>
                  <a:pt x="6346" y="625"/>
                  <a:pt x="5699" y="390"/>
                  <a:pt x="5024" y="361"/>
                </a:cubicBezTo>
                <a:cubicBezTo>
                  <a:pt x="4818" y="390"/>
                  <a:pt x="4613" y="478"/>
                  <a:pt x="4436" y="625"/>
                </a:cubicBezTo>
                <a:cubicBezTo>
                  <a:pt x="3907" y="1125"/>
                  <a:pt x="3761" y="1918"/>
                  <a:pt x="3966" y="2946"/>
                </a:cubicBezTo>
                <a:cubicBezTo>
                  <a:pt x="3893" y="2944"/>
                  <a:pt x="3819" y="2942"/>
                  <a:pt x="3745" y="2942"/>
                </a:cubicBezTo>
                <a:cubicBezTo>
                  <a:pt x="2934" y="2942"/>
                  <a:pt x="2106" y="3090"/>
                  <a:pt x="1352" y="3387"/>
                </a:cubicBezTo>
                <a:cubicBezTo>
                  <a:pt x="558" y="3680"/>
                  <a:pt x="118" y="4121"/>
                  <a:pt x="59" y="4738"/>
                </a:cubicBezTo>
                <a:cubicBezTo>
                  <a:pt x="0" y="5737"/>
                  <a:pt x="1087" y="7059"/>
                  <a:pt x="2879" y="8116"/>
                </a:cubicBezTo>
                <a:cubicBezTo>
                  <a:pt x="1998" y="9438"/>
                  <a:pt x="1704" y="10555"/>
                  <a:pt x="2057" y="11172"/>
                </a:cubicBezTo>
                <a:cubicBezTo>
                  <a:pt x="2233" y="11554"/>
                  <a:pt x="2703" y="11730"/>
                  <a:pt x="3349" y="11730"/>
                </a:cubicBezTo>
                <a:lnTo>
                  <a:pt x="3614" y="11730"/>
                </a:lnTo>
                <a:cubicBezTo>
                  <a:pt x="4671" y="11612"/>
                  <a:pt x="5670" y="11142"/>
                  <a:pt x="6434" y="10408"/>
                </a:cubicBezTo>
                <a:cubicBezTo>
                  <a:pt x="6889" y="10525"/>
                  <a:pt x="7359" y="10584"/>
                  <a:pt x="7826" y="10584"/>
                </a:cubicBezTo>
                <a:cubicBezTo>
                  <a:pt x="8292" y="10584"/>
                  <a:pt x="8755" y="10525"/>
                  <a:pt x="9195" y="10408"/>
                </a:cubicBezTo>
                <a:cubicBezTo>
                  <a:pt x="9714" y="10735"/>
                  <a:pt x="10282" y="10910"/>
                  <a:pt x="10878" y="10910"/>
                </a:cubicBezTo>
                <a:cubicBezTo>
                  <a:pt x="10924" y="10910"/>
                  <a:pt x="10970" y="10909"/>
                  <a:pt x="11017" y="10907"/>
                </a:cubicBezTo>
                <a:cubicBezTo>
                  <a:pt x="11516" y="10849"/>
                  <a:pt x="11957" y="10614"/>
                  <a:pt x="12280" y="10232"/>
                </a:cubicBezTo>
                <a:cubicBezTo>
                  <a:pt x="12515" y="10055"/>
                  <a:pt x="12662" y="9791"/>
                  <a:pt x="12691" y="9497"/>
                </a:cubicBezTo>
                <a:cubicBezTo>
                  <a:pt x="12662" y="9115"/>
                  <a:pt x="12515" y="8763"/>
                  <a:pt x="12251" y="8498"/>
                </a:cubicBezTo>
                <a:cubicBezTo>
                  <a:pt x="12368" y="8381"/>
                  <a:pt x="12456" y="8263"/>
                  <a:pt x="12544" y="8116"/>
                </a:cubicBezTo>
                <a:cubicBezTo>
                  <a:pt x="12809" y="7823"/>
                  <a:pt x="12926" y="7441"/>
                  <a:pt x="12868" y="7059"/>
                </a:cubicBezTo>
                <a:cubicBezTo>
                  <a:pt x="12809" y="6501"/>
                  <a:pt x="12368" y="5884"/>
                  <a:pt x="11604" y="5296"/>
                </a:cubicBezTo>
                <a:cubicBezTo>
                  <a:pt x="12633" y="4679"/>
                  <a:pt x="13191" y="4004"/>
                  <a:pt x="13073" y="3504"/>
                </a:cubicBezTo>
                <a:cubicBezTo>
                  <a:pt x="13014" y="3210"/>
                  <a:pt x="12691" y="2858"/>
                  <a:pt x="11634" y="2740"/>
                </a:cubicBezTo>
                <a:cubicBezTo>
                  <a:pt x="11472" y="2726"/>
                  <a:pt x="11318" y="2718"/>
                  <a:pt x="11164" y="2718"/>
                </a:cubicBezTo>
                <a:cubicBezTo>
                  <a:pt x="11009" y="2718"/>
                  <a:pt x="10855" y="2726"/>
                  <a:pt x="10694" y="2740"/>
                </a:cubicBezTo>
                <a:cubicBezTo>
                  <a:pt x="10870" y="2123"/>
                  <a:pt x="10870" y="1448"/>
                  <a:pt x="10694" y="801"/>
                </a:cubicBezTo>
                <a:cubicBezTo>
                  <a:pt x="10480" y="267"/>
                  <a:pt x="10048" y="0"/>
                  <a:pt x="9419" y="0"/>
                </a:cubicBezTo>
                <a:close/>
              </a:path>
            </a:pathLst>
          </a:custGeom>
          <a:solidFill>
            <a:srgbClr val="21212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AB40"/>
              </a:solidFill>
            </a:endParaRPr>
          </a:p>
        </p:txBody>
      </p:sp>
      <p:sp>
        <p:nvSpPr>
          <p:cNvPr id="226" name="Google Shape;226;p25"/>
          <p:cNvSpPr/>
          <p:nvPr/>
        </p:nvSpPr>
        <p:spPr>
          <a:xfrm>
            <a:off x="542925" y="9256138"/>
            <a:ext cx="2657400" cy="450600"/>
          </a:xfrm>
          <a:prstGeom prst="roundRect">
            <a:avLst>
              <a:gd fmla="val 16667" name="adj"/>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solidFill>
                  <a:srgbClr val="FFFFFF"/>
                </a:solidFill>
                <a:latin typeface="Mada"/>
                <a:ea typeface="Mada"/>
                <a:cs typeface="Mada"/>
                <a:sym typeface="Mada"/>
              </a:rPr>
              <a:t>Lab tests</a:t>
            </a:r>
            <a:endParaRPr b="1" sz="1800">
              <a:solidFill>
                <a:srgbClr val="FFFFFF"/>
              </a:solidFill>
              <a:latin typeface="Mada"/>
              <a:ea typeface="Mada"/>
              <a:cs typeface="Mada"/>
              <a:sym typeface="Mada"/>
            </a:endParaRPr>
          </a:p>
        </p:txBody>
      </p:sp>
      <p:sp>
        <p:nvSpPr>
          <p:cNvPr id="227" name="Google Shape;227;p25"/>
          <p:cNvSpPr txBox="1"/>
          <p:nvPr/>
        </p:nvSpPr>
        <p:spPr>
          <a:xfrm>
            <a:off x="453650" y="9746050"/>
            <a:ext cx="7623600" cy="5541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Mada"/>
              <a:buChar char="●"/>
            </a:pPr>
            <a:r>
              <a:rPr b="1" lang="ar" sz="1200">
                <a:latin typeface="Mada"/>
                <a:ea typeface="Mada"/>
                <a:cs typeface="Mada"/>
                <a:sym typeface="Mada"/>
              </a:rPr>
              <a:t>CBC </a:t>
            </a:r>
            <a:r>
              <a:rPr lang="ar" sz="1200">
                <a:solidFill>
                  <a:srgbClr val="6AA84F"/>
                </a:solidFill>
                <a:latin typeface="Mada"/>
                <a:ea typeface="Mada"/>
                <a:cs typeface="Mada"/>
                <a:sym typeface="Mada"/>
              </a:rPr>
              <a:t>(To check WBC, plt etc.)</a:t>
            </a:r>
            <a:r>
              <a:rPr b="1" lang="ar" sz="1200">
                <a:latin typeface="Mada"/>
                <a:ea typeface="Mada"/>
                <a:cs typeface="Mada"/>
                <a:sym typeface="Mada"/>
              </a:rPr>
              <a:t>, Creatinine, liver function tests, LDH, calcium</a:t>
            </a:r>
            <a:endParaRPr b="1" sz="1200">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Creatinine is used to </a:t>
            </a:r>
            <a:r>
              <a:rPr lang="ar" sz="1200">
                <a:solidFill>
                  <a:srgbClr val="6AA84F"/>
                </a:solidFill>
                <a:latin typeface="Mada"/>
                <a:ea typeface="Mada"/>
                <a:cs typeface="Mada"/>
                <a:sym typeface="Mada"/>
              </a:rPr>
              <a:t>check</a:t>
            </a:r>
            <a:r>
              <a:rPr lang="ar" sz="1200">
                <a:solidFill>
                  <a:srgbClr val="6AA84F"/>
                </a:solidFill>
                <a:latin typeface="Mada"/>
                <a:ea typeface="Mada"/>
                <a:cs typeface="Mada"/>
                <a:sym typeface="Mada"/>
              </a:rPr>
              <a:t> if the pt has any renal impairment (for future investigations/treatment)</a:t>
            </a:r>
            <a:endParaRPr sz="1200">
              <a:solidFill>
                <a:srgbClr val="6AA84F"/>
              </a:solidFill>
              <a:latin typeface="Mada"/>
              <a:ea typeface="Mada"/>
              <a:cs typeface="Mada"/>
              <a:sym typeface="Mada"/>
            </a:endParaRPr>
          </a:p>
        </p:txBody>
      </p:sp>
      <p:sp>
        <p:nvSpPr>
          <p:cNvPr id="228" name="Google Shape;228;p25"/>
          <p:cNvSpPr txBox="1"/>
          <p:nvPr/>
        </p:nvSpPr>
        <p:spPr>
          <a:xfrm>
            <a:off x="3886200" y="6040200"/>
            <a:ext cx="1666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200">
                <a:solidFill>
                  <a:srgbClr val="6AA84F"/>
                </a:solidFill>
                <a:latin typeface="Mada"/>
                <a:ea typeface="Mada"/>
                <a:cs typeface="Mada"/>
                <a:sym typeface="Mada"/>
              </a:rPr>
              <a:t>Follow this sequence</a:t>
            </a:r>
            <a:endParaRPr b="1" sz="1200">
              <a:solidFill>
                <a:srgbClr val="6AA84F"/>
              </a:solidFill>
              <a:latin typeface="Mada"/>
              <a:ea typeface="Mada"/>
              <a:cs typeface="Mada"/>
              <a:sym typeface="Mada"/>
            </a:endParaRPr>
          </a:p>
        </p:txBody>
      </p:sp>
      <p:sp>
        <p:nvSpPr>
          <p:cNvPr id="229" name="Google Shape;229;p25"/>
          <p:cNvSpPr/>
          <p:nvPr/>
        </p:nvSpPr>
        <p:spPr>
          <a:xfrm>
            <a:off x="133350" y="19050"/>
            <a:ext cx="752400" cy="762000"/>
          </a:xfrm>
          <a:prstGeom prst="star5">
            <a:avLst>
              <a:gd fmla="val 19098" name="adj"/>
              <a:gd fmla="val 105146" name="hf"/>
              <a:gd fmla="val 110557" name="vf"/>
            </a:avLst>
          </a:prstGeom>
          <a:solidFill>
            <a:srgbClr val="CC0000"/>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6"/>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sp>
        <p:nvSpPr>
          <p:cNvPr id="235" name="Google Shape;235;p26"/>
          <p:cNvSpPr/>
          <p:nvPr/>
        </p:nvSpPr>
        <p:spPr>
          <a:xfrm flipH="1">
            <a:off x="213022" y="-1527300"/>
            <a:ext cx="25521" cy="2841806"/>
          </a:xfrm>
          <a:custGeom>
            <a:rect b="b" l="l" r="r" t="t"/>
            <a:pathLst>
              <a:path extrusionOk="0" h="160554" w="4795">
                <a:moveTo>
                  <a:pt x="3665" y="0"/>
                </a:moveTo>
                <a:cubicBezTo>
                  <a:pt x="3104" y="4567"/>
                  <a:pt x="220" y="17225"/>
                  <a:pt x="300" y="27400"/>
                </a:cubicBezTo>
                <a:cubicBezTo>
                  <a:pt x="380" y="37575"/>
                  <a:pt x="3665" y="51836"/>
                  <a:pt x="4146" y="61049"/>
                </a:cubicBezTo>
                <a:cubicBezTo>
                  <a:pt x="4627" y="70263"/>
                  <a:pt x="3865" y="75270"/>
                  <a:pt x="3184" y="82681"/>
                </a:cubicBezTo>
                <a:cubicBezTo>
                  <a:pt x="2503" y="90092"/>
                  <a:pt x="-180" y="96821"/>
                  <a:pt x="60" y="105514"/>
                </a:cubicBezTo>
                <a:cubicBezTo>
                  <a:pt x="301" y="114207"/>
                  <a:pt x="4026" y="126906"/>
                  <a:pt x="4627" y="134837"/>
                </a:cubicBezTo>
                <a:cubicBezTo>
                  <a:pt x="5228" y="142769"/>
                  <a:pt x="3705" y="148817"/>
                  <a:pt x="3665" y="153103"/>
                </a:cubicBezTo>
                <a:cubicBezTo>
                  <a:pt x="3625" y="157389"/>
                  <a:pt x="4266" y="159312"/>
                  <a:pt x="4386" y="160554"/>
                </a:cubicBezTo>
              </a:path>
            </a:pathLst>
          </a:custGeom>
          <a:solidFill>
            <a:srgbClr val="986782"/>
          </a:solidFill>
          <a:ln cap="flat" cmpd="sng" w="9525">
            <a:solidFill>
              <a:schemeClr val="accent1"/>
            </a:solidFill>
            <a:prstDash val="solid"/>
            <a:round/>
            <a:headEnd len="med" w="med" type="none"/>
            <a:tailEnd len="med" w="med" type="none"/>
          </a:ln>
        </p:spPr>
      </p:sp>
      <p:sp>
        <p:nvSpPr>
          <p:cNvPr id="236" name="Google Shape;236;p26"/>
          <p:cNvSpPr/>
          <p:nvPr/>
        </p:nvSpPr>
        <p:spPr>
          <a:xfrm flipH="1">
            <a:off x="211984" y="-355725"/>
            <a:ext cx="25521" cy="2841806"/>
          </a:xfrm>
          <a:custGeom>
            <a:rect b="b" l="l" r="r" t="t"/>
            <a:pathLst>
              <a:path extrusionOk="0" h="160554" w="4795">
                <a:moveTo>
                  <a:pt x="3665" y="0"/>
                </a:moveTo>
                <a:cubicBezTo>
                  <a:pt x="3104" y="4567"/>
                  <a:pt x="220" y="17225"/>
                  <a:pt x="300" y="27400"/>
                </a:cubicBezTo>
                <a:cubicBezTo>
                  <a:pt x="380" y="37575"/>
                  <a:pt x="3665" y="51836"/>
                  <a:pt x="4146" y="61049"/>
                </a:cubicBezTo>
                <a:cubicBezTo>
                  <a:pt x="4627" y="70263"/>
                  <a:pt x="3865" y="75270"/>
                  <a:pt x="3184" y="82681"/>
                </a:cubicBezTo>
                <a:cubicBezTo>
                  <a:pt x="2503" y="90092"/>
                  <a:pt x="-180" y="96821"/>
                  <a:pt x="60" y="105514"/>
                </a:cubicBezTo>
                <a:cubicBezTo>
                  <a:pt x="301" y="114207"/>
                  <a:pt x="4026" y="126906"/>
                  <a:pt x="4627" y="134837"/>
                </a:cubicBezTo>
                <a:cubicBezTo>
                  <a:pt x="5228" y="142769"/>
                  <a:pt x="3705" y="148817"/>
                  <a:pt x="3665" y="153103"/>
                </a:cubicBezTo>
                <a:cubicBezTo>
                  <a:pt x="3625" y="157389"/>
                  <a:pt x="4266" y="159312"/>
                  <a:pt x="4386" y="160554"/>
                </a:cubicBezTo>
              </a:path>
            </a:pathLst>
          </a:custGeom>
          <a:solidFill>
            <a:srgbClr val="986782"/>
          </a:solidFill>
          <a:ln cap="flat" cmpd="sng" w="9525">
            <a:solidFill>
              <a:schemeClr val="accent1"/>
            </a:solidFill>
            <a:prstDash val="solid"/>
            <a:round/>
            <a:headEnd len="med" w="med" type="none"/>
            <a:tailEnd len="med" w="med" type="none"/>
          </a:ln>
        </p:spPr>
      </p:sp>
      <p:sp>
        <p:nvSpPr>
          <p:cNvPr id="237" name="Google Shape;237;p26"/>
          <p:cNvSpPr/>
          <p:nvPr/>
        </p:nvSpPr>
        <p:spPr>
          <a:xfrm flipH="1">
            <a:off x="213009" y="1139350"/>
            <a:ext cx="25521" cy="2841806"/>
          </a:xfrm>
          <a:custGeom>
            <a:rect b="b" l="l" r="r" t="t"/>
            <a:pathLst>
              <a:path extrusionOk="0" h="160554" w="4795">
                <a:moveTo>
                  <a:pt x="3665" y="0"/>
                </a:moveTo>
                <a:cubicBezTo>
                  <a:pt x="3104" y="4567"/>
                  <a:pt x="220" y="17225"/>
                  <a:pt x="300" y="27400"/>
                </a:cubicBezTo>
                <a:cubicBezTo>
                  <a:pt x="380" y="37575"/>
                  <a:pt x="3665" y="51836"/>
                  <a:pt x="4146" y="61049"/>
                </a:cubicBezTo>
                <a:cubicBezTo>
                  <a:pt x="4627" y="70263"/>
                  <a:pt x="3865" y="75270"/>
                  <a:pt x="3184" y="82681"/>
                </a:cubicBezTo>
                <a:cubicBezTo>
                  <a:pt x="2503" y="90092"/>
                  <a:pt x="-180" y="96821"/>
                  <a:pt x="60" y="105514"/>
                </a:cubicBezTo>
                <a:cubicBezTo>
                  <a:pt x="301" y="114207"/>
                  <a:pt x="4026" y="126906"/>
                  <a:pt x="4627" y="134837"/>
                </a:cubicBezTo>
                <a:cubicBezTo>
                  <a:pt x="5228" y="142769"/>
                  <a:pt x="3705" y="148817"/>
                  <a:pt x="3665" y="153103"/>
                </a:cubicBezTo>
                <a:cubicBezTo>
                  <a:pt x="3625" y="157389"/>
                  <a:pt x="4266" y="159312"/>
                  <a:pt x="4386" y="160554"/>
                </a:cubicBezTo>
              </a:path>
            </a:pathLst>
          </a:custGeom>
          <a:solidFill>
            <a:srgbClr val="986782"/>
          </a:solidFill>
          <a:ln cap="flat" cmpd="sng" w="9525">
            <a:solidFill>
              <a:schemeClr val="accent1"/>
            </a:solidFill>
            <a:prstDash val="solid"/>
            <a:round/>
            <a:headEnd len="med" w="med" type="none"/>
            <a:tailEnd len="med" w="med" type="none"/>
          </a:ln>
        </p:spPr>
      </p:sp>
      <p:sp>
        <p:nvSpPr>
          <p:cNvPr id="238" name="Google Shape;238;p26"/>
          <p:cNvSpPr/>
          <p:nvPr/>
        </p:nvSpPr>
        <p:spPr>
          <a:xfrm flipH="1">
            <a:off x="-1" y="933112"/>
            <a:ext cx="453638" cy="332663"/>
          </a:xfrm>
          <a:custGeom>
            <a:rect b="b" l="l" r="r" t="t"/>
            <a:pathLst>
              <a:path extrusionOk="0" h="11730" w="13191">
                <a:moveTo>
                  <a:pt x="5183" y="570"/>
                </a:moveTo>
                <a:cubicBezTo>
                  <a:pt x="5603" y="570"/>
                  <a:pt x="6134" y="771"/>
                  <a:pt x="6698" y="1154"/>
                </a:cubicBezTo>
                <a:cubicBezTo>
                  <a:pt x="5993" y="1683"/>
                  <a:pt x="5376" y="2300"/>
                  <a:pt x="4848" y="3005"/>
                </a:cubicBezTo>
                <a:cubicBezTo>
                  <a:pt x="4613" y="2975"/>
                  <a:pt x="4407" y="2975"/>
                  <a:pt x="4172" y="2975"/>
                </a:cubicBezTo>
                <a:cubicBezTo>
                  <a:pt x="3966" y="1977"/>
                  <a:pt x="4113" y="1242"/>
                  <a:pt x="4554" y="801"/>
                </a:cubicBezTo>
                <a:cubicBezTo>
                  <a:pt x="4710" y="645"/>
                  <a:pt x="4926" y="570"/>
                  <a:pt x="5183" y="570"/>
                </a:cubicBezTo>
                <a:close/>
                <a:moveTo>
                  <a:pt x="9463" y="186"/>
                </a:moveTo>
                <a:cubicBezTo>
                  <a:pt x="9884" y="186"/>
                  <a:pt x="10286" y="440"/>
                  <a:pt x="10459" y="860"/>
                </a:cubicBezTo>
                <a:cubicBezTo>
                  <a:pt x="10635" y="1507"/>
                  <a:pt x="10635" y="2153"/>
                  <a:pt x="10459" y="2770"/>
                </a:cubicBezTo>
                <a:cubicBezTo>
                  <a:pt x="9930" y="2828"/>
                  <a:pt x="9430" y="2975"/>
                  <a:pt x="8931" y="3152"/>
                </a:cubicBezTo>
                <a:lnTo>
                  <a:pt x="8902" y="3152"/>
                </a:lnTo>
                <a:cubicBezTo>
                  <a:pt x="8402" y="2388"/>
                  <a:pt x="7756" y="1712"/>
                  <a:pt x="7021" y="1154"/>
                </a:cubicBezTo>
                <a:cubicBezTo>
                  <a:pt x="7638" y="655"/>
                  <a:pt x="8402" y="331"/>
                  <a:pt x="9225" y="214"/>
                </a:cubicBezTo>
                <a:cubicBezTo>
                  <a:pt x="9304" y="195"/>
                  <a:pt x="9384" y="186"/>
                  <a:pt x="9463" y="186"/>
                </a:cubicBezTo>
                <a:close/>
                <a:moveTo>
                  <a:pt x="6845" y="1271"/>
                </a:moveTo>
                <a:cubicBezTo>
                  <a:pt x="7580" y="1800"/>
                  <a:pt x="8226" y="2447"/>
                  <a:pt x="8755" y="3210"/>
                </a:cubicBezTo>
                <a:cubicBezTo>
                  <a:pt x="8490" y="3328"/>
                  <a:pt x="8226" y="3445"/>
                  <a:pt x="7962" y="3592"/>
                </a:cubicBezTo>
                <a:cubicBezTo>
                  <a:pt x="7021" y="3299"/>
                  <a:pt x="6052" y="3093"/>
                  <a:pt x="5083" y="3005"/>
                </a:cubicBezTo>
                <a:cubicBezTo>
                  <a:pt x="5582" y="2358"/>
                  <a:pt x="6199" y="1771"/>
                  <a:pt x="6845" y="1271"/>
                </a:cubicBezTo>
                <a:close/>
                <a:moveTo>
                  <a:pt x="4201" y="3152"/>
                </a:moveTo>
                <a:lnTo>
                  <a:pt x="4701" y="3181"/>
                </a:lnTo>
                <a:cubicBezTo>
                  <a:pt x="4583" y="3357"/>
                  <a:pt x="4466" y="3504"/>
                  <a:pt x="4348" y="3680"/>
                </a:cubicBezTo>
                <a:cubicBezTo>
                  <a:pt x="4289" y="3504"/>
                  <a:pt x="4260" y="3328"/>
                  <a:pt x="4201" y="3152"/>
                </a:cubicBezTo>
                <a:close/>
                <a:moveTo>
                  <a:pt x="8872" y="3416"/>
                </a:moveTo>
                <a:cubicBezTo>
                  <a:pt x="8990" y="3622"/>
                  <a:pt x="9107" y="3827"/>
                  <a:pt x="9225" y="4033"/>
                </a:cubicBezTo>
                <a:cubicBezTo>
                  <a:pt x="8902" y="3915"/>
                  <a:pt x="8549" y="3798"/>
                  <a:pt x="8226" y="3680"/>
                </a:cubicBezTo>
                <a:cubicBezTo>
                  <a:pt x="8432" y="3592"/>
                  <a:pt x="8637" y="3475"/>
                  <a:pt x="8872" y="3416"/>
                </a:cubicBezTo>
                <a:close/>
                <a:moveTo>
                  <a:pt x="10429" y="3005"/>
                </a:moveTo>
                <a:lnTo>
                  <a:pt x="10429" y="3005"/>
                </a:lnTo>
                <a:cubicBezTo>
                  <a:pt x="10312" y="3475"/>
                  <a:pt x="10194" y="3945"/>
                  <a:pt x="10018" y="4415"/>
                </a:cubicBezTo>
                <a:cubicBezTo>
                  <a:pt x="9871" y="4327"/>
                  <a:pt x="9665" y="4239"/>
                  <a:pt x="9489" y="4180"/>
                </a:cubicBezTo>
                <a:lnTo>
                  <a:pt x="9519" y="4150"/>
                </a:lnTo>
                <a:cubicBezTo>
                  <a:pt x="9372" y="3886"/>
                  <a:pt x="9195" y="3592"/>
                  <a:pt x="9019" y="3328"/>
                </a:cubicBezTo>
                <a:cubicBezTo>
                  <a:pt x="9489" y="3181"/>
                  <a:pt x="9959" y="3064"/>
                  <a:pt x="10429" y="3005"/>
                </a:cubicBezTo>
                <a:close/>
                <a:moveTo>
                  <a:pt x="9636" y="4415"/>
                </a:moveTo>
                <a:lnTo>
                  <a:pt x="9959" y="4562"/>
                </a:lnTo>
                <a:cubicBezTo>
                  <a:pt x="9900" y="4709"/>
                  <a:pt x="9871" y="4826"/>
                  <a:pt x="9812" y="4944"/>
                </a:cubicBezTo>
                <a:cubicBezTo>
                  <a:pt x="9754" y="4767"/>
                  <a:pt x="9695" y="4591"/>
                  <a:pt x="9636" y="4415"/>
                </a:cubicBezTo>
                <a:close/>
                <a:moveTo>
                  <a:pt x="4319" y="4121"/>
                </a:moveTo>
                <a:cubicBezTo>
                  <a:pt x="4436" y="4415"/>
                  <a:pt x="4554" y="4738"/>
                  <a:pt x="4701" y="5061"/>
                </a:cubicBezTo>
                <a:cubicBezTo>
                  <a:pt x="4436" y="5002"/>
                  <a:pt x="4172" y="4944"/>
                  <a:pt x="3937" y="4914"/>
                </a:cubicBezTo>
                <a:cubicBezTo>
                  <a:pt x="4054" y="4650"/>
                  <a:pt x="4172" y="4385"/>
                  <a:pt x="4319" y="4121"/>
                </a:cubicBezTo>
                <a:close/>
                <a:moveTo>
                  <a:pt x="11123" y="2953"/>
                </a:moveTo>
                <a:cubicBezTo>
                  <a:pt x="11281" y="2953"/>
                  <a:pt x="11443" y="2961"/>
                  <a:pt x="11604" y="2975"/>
                </a:cubicBezTo>
                <a:cubicBezTo>
                  <a:pt x="12339" y="3064"/>
                  <a:pt x="12809" y="3269"/>
                  <a:pt x="12868" y="3592"/>
                </a:cubicBezTo>
                <a:cubicBezTo>
                  <a:pt x="12956" y="4004"/>
                  <a:pt x="12398" y="4621"/>
                  <a:pt x="11399" y="5208"/>
                </a:cubicBezTo>
                <a:cubicBezTo>
                  <a:pt x="11027" y="4951"/>
                  <a:pt x="10628" y="4721"/>
                  <a:pt x="10227" y="4493"/>
                </a:cubicBezTo>
                <a:lnTo>
                  <a:pt x="10227" y="4493"/>
                </a:lnTo>
                <a:cubicBezTo>
                  <a:pt x="10402" y="3997"/>
                  <a:pt x="10548" y="3500"/>
                  <a:pt x="10664" y="2975"/>
                </a:cubicBezTo>
                <a:cubicBezTo>
                  <a:pt x="10811" y="2961"/>
                  <a:pt x="10965" y="2953"/>
                  <a:pt x="11123" y="2953"/>
                </a:cubicBezTo>
                <a:close/>
                <a:moveTo>
                  <a:pt x="4906" y="3181"/>
                </a:moveTo>
                <a:cubicBezTo>
                  <a:pt x="5846" y="3269"/>
                  <a:pt x="6786" y="3445"/>
                  <a:pt x="7697" y="3710"/>
                </a:cubicBezTo>
                <a:cubicBezTo>
                  <a:pt x="6904" y="4150"/>
                  <a:pt x="6170" y="4650"/>
                  <a:pt x="5494" y="5237"/>
                </a:cubicBezTo>
                <a:lnTo>
                  <a:pt x="4936" y="5120"/>
                </a:lnTo>
                <a:lnTo>
                  <a:pt x="4965" y="5120"/>
                </a:lnTo>
                <a:cubicBezTo>
                  <a:pt x="4759" y="4738"/>
                  <a:pt x="4583" y="4327"/>
                  <a:pt x="4436" y="3915"/>
                </a:cubicBezTo>
                <a:cubicBezTo>
                  <a:pt x="4583" y="3680"/>
                  <a:pt x="4730" y="3445"/>
                  <a:pt x="4906" y="3181"/>
                </a:cubicBezTo>
                <a:close/>
                <a:moveTo>
                  <a:pt x="5053" y="5326"/>
                </a:moveTo>
                <a:lnTo>
                  <a:pt x="5288" y="5384"/>
                </a:lnTo>
                <a:lnTo>
                  <a:pt x="5171" y="5531"/>
                </a:lnTo>
                <a:cubicBezTo>
                  <a:pt x="5141" y="5443"/>
                  <a:pt x="5083" y="5384"/>
                  <a:pt x="5053" y="5326"/>
                </a:cubicBezTo>
                <a:close/>
                <a:moveTo>
                  <a:pt x="10135" y="4650"/>
                </a:moveTo>
                <a:cubicBezTo>
                  <a:pt x="10517" y="4856"/>
                  <a:pt x="10870" y="5061"/>
                  <a:pt x="11222" y="5296"/>
                </a:cubicBezTo>
                <a:cubicBezTo>
                  <a:pt x="10841" y="5502"/>
                  <a:pt x="10459" y="5707"/>
                  <a:pt x="10047" y="5854"/>
                </a:cubicBezTo>
                <a:cubicBezTo>
                  <a:pt x="10019" y="5654"/>
                  <a:pt x="9990" y="5453"/>
                  <a:pt x="9934" y="5225"/>
                </a:cubicBezTo>
                <a:lnTo>
                  <a:pt x="9934" y="5225"/>
                </a:lnTo>
                <a:cubicBezTo>
                  <a:pt x="9993" y="5052"/>
                  <a:pt x="10078" y="4851"/>
                  <a:pt x="10135" y="4650"/>
                </a:cubicBezTo>
                <a:close/>
                <a:moveTo>
                  <a:pt x="9783" y="5502"/>
                </a:moveTo>
                <a:lnTo>
                  <a:pt x="9812" y="5531"/>
                </a:lnTo>
                <a:cubicBezTo>
                  <a:pt x="9842" y="5678"/>
                  <a:pt x="9842" y="5796"/>
                  <a:pt x="9871" y="5943"/>
                </a:cubicBezTo>
                <a:lnTo>
                  <a:pt x="9548" y="6060"/>
                </a:lnTo>
                <a:cubicBezTo>
                  <a:pt x="9636" y="5884"/>
                  <a:pt x="9724" y="5707"/>
                  <a:pt x="9783" y="5502"/>
                </a:cubicBezTo>
                <a:close/>
                <a:moveTo>
                  <a:pt x="7962" y="3798"/>
                </a:moveTo>
                <a:cubicBezTo>
                  <a:pt x="8461" y="3945"/>
                  <a:pt x="8931" y="4121"/>
                  <a:pt x="9372" y="4297"/>
                </a:cubicBezTo>
                <a:cubicBezTo>
                  <a:pt x="9519" y="4591"/>
                  <a:pt x="9636" y="4885"/>
                  <a:pt x="9724" y="5208"/>
                </a:cubicBezTo>
                <a:cubicBezTo>
                  <a:pt x="9577" y="5531"/>
                  <a:pt x="9430" y="5854"/>
                  <a:pt x="9284" y="6178"/>
                </a:cubicBezTo>
                <a:lnTo>
                  <a:pt x="8725" y="6354"/>
                </a:lnTo>
                <a:cubicBezTo>
                  <a:pt x="7756" y="5943"/>
                  <a:pt x="6728" y="5590"/>
                  <a:pt x="5729" y="5296"/>
                </a:cubicBezTo>
                <a:cubicBezTo>
                  <a:pt x="6405" y="4709"/>
                  <a:pt x="7168" y="4209"/>
                  <a:pt x="7962" y="3798"/>
                </a:cubicBezTo>
                <a:close/>
                <a:moveTo>
                  <a:pt x="9166" y="6413"/>
                </a:moveTo>
                <a:lnTo>
                  <a:pt x="9107" y="6530"/>
                </a:lnTo>
                <a:lnTo>
                  <a:pt x="8990" y="6471"/>
                </a:lnTo>
                <a:lnTo>
                  <a:pt x="9166" y="6413"/>
                </a:lnTo>
                <a:close/>
                <a:moveTo>
                  <a:pt x="2713" y="4972"/>
                </a:moveTo>
                <a:cubicBezTo>
                  <a:pt x="3027" y="4972"/>
                  <a:pt x="3350" y="5004"/>
                  <a:pt x="3672" y="5061"/>
                </a:cubicBezTo>
                <a:cubicBezTo>
                  <a:pt x="3555" y="5384"/>
                  <a:pt x="3437" y="5737"/>
                  <a:pt x="3379" y="6089"/>
                </a:cubicBezTo>
                <a:cubicBezTo>
                  <a:pt x="3349" y="6354"/>
                  <a:pt x="3320" y="6589"/>
                  <a:pt x="3320" y="6824"/>
                </a:cubicBezTo>
                <a:cubicBezTo>
                  <a:pt x="2057" y="6501"/>
                  <a:pt x="1263" y="5854"/>
                  <a:pt x="1293" y="5531"/>
                </a:cubicBezTo>
                <a:cubicBezTo>
                  <a:pt x="1293" y="5237"/>
                  <a:pt x="1616" y="5032"/>
                  <a:pt x="2204" y="4973"/>
                </a:cubicBezTo>
                <a:lnTo>
                  <a:pt x="2204" y="5002"/>
                </a:lnTo>
                <a:cubicBezTo>
                  <a:pt x="2370" y="4982"/>
                  <a:pt x="2540" y="4972"/>
                  <a:pt x="2713" y="4972"/>
                </a:cubicBezTo>
                <a:close/>
                <a:moveTo>
                  <a:pt x="9900" y="6148"/>
                </a:moveTo>
                <a:cubicBezTo>
                  <a:pt x="9900" y="6383"/>
                  <a:pt x="9900" y="6648"/>
                  <a:pt x="9871" y="6883"/>
                </a:cubicBezTo>
                <a:cubicBezTo>
                  <a:pt x="9665" y="6794"/>
                  <a:pt x="9489" y="6706"/>
                  <a:pt x="9284" y="6618"/>
                </a:cubicBezTo>
                <a:lnTo>
                  <a:pt x="9284" y="6589"/>
                </a:lnTo>
                <a:cubicBezTo>
                  <a:pt x="9313" y="6530"/>
                  <a:pt x="9372" y="6413"/>
                  <a:pt x="9430" y="6324"/>
                </a:cubicBezTo>
                <a:cubicBezTo>
                  <a:pt x="9577" y="6266"/>
                  <a:pt x="9754" y="6207"/>
                  <a:pt x="9900" y="6148"/>
                </a:cubicBezTo>
                <a:close/>
                <a:moveTo>
                  <a:pt x="3878" y="5091"/>
                </a:moveTo>
                <a:cubicBezTo>
                  <a:pt x="4172" y="5149"/>
                  <a:pt x="4495" y="5208"/>
                  <a:pt x="4818" y="5296"/>
                </a:cubicBezTo>
                <a:lnTo>
                  <a:pt x="5024" y="5649"/>
                </a:lnTo>
                <a:cubicBezTo>
                  <a:pt x="4583" y="6060"/>
                  <a:pt x="4172" y="6471"/>
                  <a:pt x="3790" y="6941"/>
                </a:cubicBezTo>
                <a:lnTo>
                  <a:pt x="3526" y="6883"/>
                </a:lnTo>
                <a:cubicBezTo>
                  <a:pt x="3496" y="6648"/>
                  <a:pt x="3526" y="6383"/>
                  <a:pt x="3584" y="6148"/>
                </a:cubicBezTo>
                <a:cubicBezTo>
                  <a:pt x="3643" y="5796"/>
                  <a:pt x="3731" y="5443"/>
                  <a:pt x="3878" y="5091"/>
                </a:cubicBezTo>
                <a:close/>
                <a:moveTo>
                  <a:pt x="5553" y="5472"/>
                </a:moveTo>
                <a:cubicBezTo>
                  <a:pt x="6522" y="5737"/>
                  <a:pt x="7492" y="6060"/>
                  <a:pt x="8432" y="6442"/>
                </a:cubicBezTo>
                <a:cubicBezTo>
                  <a:pt x="7638" y="6677"/>
                  <a:pt x="6816" y="6824"/>
                  <a:pt x="5993" y="6941"/>
                </a:cubicBezTo>
                <a:cubicBezTo>
                  <a:pt x="5905" y="6794"/>
                  <a:pt x="5611" y="6324"/>
                  <a:pt x="5259" y="5707"/>
                </a:cubicBezTo>
                <a:lnTo>
                  <a:pt x="5288" y="5707"/>
                </a:lnTo>
                <a:cubicBezTo>
                  <a:pt x="5347" y="5619"/>
                  <a:pt x="5435" y="5531"/>
                  <a:pt x="5553" y="5472"/>
                </a:cubicBezTo>
                <a:close/>
                <a:moveTo>
                  <a:pt x="5112" y="5825"/>
                </a:moveTo>
                <a:cubicBezTo>
                  <a:pt x="5406" y="6354"/>
                  <a:pt x="5670" y="6765"/>
                  <a:pt x="5788" y="6971"/>
                </a:cubicBezTo>
                <a:cubicBezTo>
                  <a:pt x="5553" y="6971"/>
                  <a:pt x="5318" y="7029"/>
                  <a:pt x="5083" y="7029"/>
                </a:cubicBezTo>
                <a:cubicBezTo>
                  <a:pt x="4988" y="7037"/>
                  <a:pt x="4894" y="7041"/>
                  <a:pt x="4799" y="7041"/>
                </a:cubicBezTo>
                <a:cubicBezTo>
                  <a:pt x="4541" y="7041"/>
                  <a:pt x="4283" y="7014"/>
                  <a:pt x="4025" y="6971"/>
                </a:cubicBezTo>
                <a:lnTo>
                  <a:pt x="3996" y="6971"/>
                </a:lnTo>
                <a:cubicBezTo>
                  <a:pt x="4348" y="6559"/>
                  <a:pt x="4730" y="6207"/>
                  <a:pt x="5112" y="5825"/>
                </a:cubicBezTo>
                <a:close/>
                <a:moveTo>
                  <a:pt x="3526" y="7088"/>
                </a:moveTo>
                <a:lnTo>
                  <a:pt x="3643" y="7118"/>
                </a:lnTo>
                <a:lnTo>
                  <a:pt x="3526" y="7235"/>
                </a:lnTo>
                <a:lnTo>
                  <a:pt x="3526" y="7088"/>
                </a:lnTo>
                <a:close/>
                <a:moveTo>
                  <a:pt x="4025" y="3181"/>
                </a:moveTo>
                <a:cubicBezTo>
                  <a:pt x="4084" y="3416"/>
                  <a:pt x="4142" y="3651"/>
                  <a:pt x="4231" y="3915"/>
                </a:cubicBezTo>
                <a:cubicBezTo>
                  <a:pt x="4054" y="4239"/>
                  <a:pt x="3907" y="4562"/>
                  <a:pt x="3761" y="4885"/>
                </a:cubicBezTo>
                <a:cubicBezTo>
                  <a:pt x="3419" y="4828"/>
                  <a:pt x="3078" y="4796"/>
                  <a:pt x="2736" y="4796"/>
                </a:cubicBezTo>
                <a:cubicBezTo>
                  <a:pt x="2549" y="4796"/>
                  <a:pt x="2362" y="4805"/>
                  <a:pt x="2174" y="4826"/>
                </a:cubicBezTo>
                <a:cubicBezTo>
                  <a:pt x="1322" y="4885"/>
                  <a:pt x="1087" y="5267"/>
                  <a:pt x="1087" y="5561"/>
                </a:cubicBezTo>
                <a:cubicBezTo>
                  <a:pt x="1058" y="6060"/>
                  <a:pt x="2086" y="6736"/>
                  <a:pt x="3320" y="7059"/>
                </a:cubicBezTo>
                <a:cubicBezTo>
                  <a:pt x="3349" y="7176"/>
                  <a:pt x="3349" y="7323"/>
                  <a:pt x="3379" y="7441"/>
                </a:cubicBezTo>
                <a:cubicBezTo>
                  <a:pt x="3232" y="7617"/>
                  <a:pt x="3114" y="7793"/>
                  <a:pt x="2997" y="7970"/>
                </a:cubicBezTo>
                <a:cubicBezTo>
                  <a:pt x="1293" y="6971"/>
                  <a:pt x="206" y="5678"/>
                  <a:pt x="265" y="4767"/>
                </a:cubicBezTo>
                <a:cubicBezTo>
                  <a:pt x="323" y="4239"/>
                  <a:pt x="676" y="3857"/>
                  <a:pt x="1410" y="3592"/>
                </a:cubicBezTo>
                <a:cubicBezTo>
                  <a:pt x="1939" y="3387"/>
                  <a:pt x="2497" y="3269"/>
                  <a:pt x="3085" y="3210"/>
                </a:cubicBezTo>
                <a:cubicBezTo>
                  <a:pt x="3379" y="3181"/>
                  <a:pt x="3702" y="3181"/>
                  <a:pt x="4025" y="3181"/>
                </a:cubicBezTo>
                <a:close/>
                <a:moveTo>
                  <a:pt x="3437" y="7676"/>
                </a:moveTo>
                <a:cubicBezTo>
                  <a:pt x="3496" y="7911"/>
                  <a:pt x="3584" y="8146"/>
                  <a:pt x="3702" y="8351"/>
                </a:cubicBezTo>
                <a:cubicBezTo>
                  <a:pt x="3526" y="8263"/>
                  <a:pt x="3320" y="8175"/>
                  <a:pt x="3144" y="8058"/>
                </a:cubicBezTo>
                <a:cubicBezTo>
                  <a:pt x="3232" y="7940"/>
                  <a:pt x="3349" y="7823"/>
                  <a:pt x="3437" y="7676"/>
                </a:cubicBezTo>
                <a:close/>
                <a:moveTo>
                  <a:pt x="11399" y="5443"/>
                </a:moveTo>
                <a:cubicBezTo>
                  <a:pt x="12133" y="6001"/>
                  <a:pt x="12574" y="6559"/>
                  <a:pt x="12633" y="7118"/>
                </a:cubicBezTo>
                <a:cubicBezTo>
                  <a:pt x="12691" y="7441"/>
                  <a:pt x="12574" y="7764"/>
                  <a:pt x="12368" y="8028"/>
                </a:cubicBezTo>
                <a:cubicBezTo>
                  <a:pt x="12280" y="8146"/>
                  <a:pt x="12192" y="8263"/>
                  <a:pt x="12074" y="8381"/>
                </a:cubicBezTo>
                <a:cubicBezTo>
                  <a:pt x="11457" y="7793"/>
                  <a:pt x="10782" y="7323"/>
                  <a:pt x="10018" y="6971"/>
                </a:cubicBezTo>
                <a:cubicBezTo>
                  <a:pt x="10077" y="6677"/>
                  <a:pt x="10106" y="6383"/>
                  <a:pt x="10077" y="6060"/>
                </a:cubicBezTo>
                <a:cubicBezTo>
                  <a:pt x="10517" y="5884"/>
                  <a:pt x="10958" y="5678"/>
                  <a:pt x="11399" y="5443"/>
                </a:cubicBezTo>
                <a:close/>
                <a:moveTo>
                  <a:pt x="8725" y="6559"/>
                </a:moveTo>
                <a:lnTo>
                  <a:pt x="9019" y="6677"/>
                </a:lnTo>
                <a:cubicBezTo>
                  <a:pt x="8608" y="7441"/>
                  <a:pt x="8138" y="8175"/>
                  <a:pt x="7609" y="8851"/>
                </a:cubicBezTo>
                <a:cubicBezTo>
                  <a:pt x="7080" y="8293"/>
                  <a:pt x="6581" y="7705"/>
                  <a:pt x="6140" y="7118"/>
                </a:cubicBezTo>
                <a:cubicBezTo>
                  <a:pt x="6992" y="7000"/>
                  <a:pt x="7873" y="6794"/>
                  <a:pt x="8725" y="6559"/>
                </a:cubicBezTo>
                <a:close/>
                <a:moveTo>
                  <a:pt x="9166" y="6765"/>
                </a:moveTo>
                <a:cubicBezTo>
                  <a:pt x="9401" y="6853"/>
                  <a:pt x="9607" y="6971"/>
                  <a:pt x="9783" y="7059"/>
                </a:cubicBezTo>
                <a:cubicBezTo>
                  <a:pt x="9636" y="7764"/>
                  <a:pt x="9195" y="8381"/>
                  <a:pt x="8578" y="8763"/>
                </a:cubicBezTo>
                <a:cubicBezTo>
                  <a:pt x="8373" y="8939"/>
                  <a:pt x="8108" y="9057"/>
                  <a:pt x="7844" y="9115"/>
                </a:cubicBezTo>
                <a:lnTo>
                  <a:pt x="7727" y="8998"/>
                </a:lnTo>
                <a:cubicBezTo>
                  <a:pt x="8285" y="8293"/>
                  <a:pt x="8755" y="7558"/>
                  <a:pt x="9166" y="6765"/>
                </a:cubicBezTo>
                <a:close/>
                <a:moveTo>
                  <a:pt x="5905" y="7147"/>
                </a:moveTo>
                <a:cubicBezTo>
                  <a:pt x="6375" y="7793"/>
                  <a:pt x="6904" y="8440"/>
                  <a:pt x="7462" y="9027"/>
                </a:cubicBezTo>
                <a:lnTo>
                  <a:pt x="7315" y="9233"/>
                </a:lnTo>
                <a:cubicBezTo>
                  <a:pt x="7258" y="9234"/>
                  <a:pt x="7200" y="9235"/>
                  <a:pt x="7143" y="9235"/>
                </a:cubicBezTo>
                <a:cubicBezTo>
                  <a:pt x="6055" y="9235"/>
                  <a:pt x="4972" y="8973"/>
                  <a:pt x="3996" y="8498"/>
                </a:cubicBezTo>
                <a:cubicBezTo>
                  <a:pt x="3790" y="8175"/>
                  <a:pt x="3643" y="7852"/>
                  <a:pt x="3584" y="7500"/>
                </a:cubicBezTo>
                <a:cubicBezTo>
                  <a:pt x="3672" y="7382"/>
                  <a:pt x="3761" y="7264"/>
                  <a:pt x="3849" y="7176"/>
                </a:cubicBezTo>
                <a:cubicBezTo>
                  <a:pt x="4090" y="7211"/>
                  <a:pt x="4331" y="7225"/>
                  <a:pt x="4571" y="7225"/>
                </a:cubicBezTo>
                <a:cubicBezTo>
                  <a:pt x="4742" y="7225"/>
                  <a:pt x="4912" y="7218"/>
                  <a:pt x="5083" y="7206"/>
                </a:cubicBezTo>
                <a:cubicBezTo>
                  <a:pt x="5347" y="7206"/>
                  <a:pt x="5641" y="7176"/>
                  <a:pt x="5905" y="7147"/>
                </a:cubicBezTo>
                <a:close/>
                <a:moveTo>
                  <a:pt x="4201" y="8792"/>
                </a:moveTo>
                <a:lnTo>
                  <a:pt x="4201" y="8792"/>
                </a:lnTo>
                <a:cubicBezTo>
                  <a:pt x="5141" y="9203"/>
                  <a:pt x="6140" y="9409"/>
                  <a:pt x="7139" y="9409"/>
                </a:cubicBezTo>
                <a:cubicBezTo>
                  <a:pt x="6904" y="9673"/>
                  <a:pt x="6640" y="9938"/>
                  <a:pt x="6375" y="10202"/>
                </a:cubicBezTo>
                <a:cubicBezTo>
                  <a:pt x="5523" y="9967"/>
                  <a:pt x="4759" y="9468"/>
                  <a:pt x="4201" y="8792"/>
                </a:cubicBezTo>
                <a:close/>
                <a:moveTo>
                  <a:pt x="9989" y="7176"/>
                </a:moveTo>
                <a:cubicBezTo>
                  <a:pt x="10694" y="7500"/>
                  <a:pt x="11369" y="7970"/>
                  <a:pt x="11957" y="8528"/>
                </a:cubicBezTo>
                <a:cubicBezTo>
                  <a:pt x="11193" y="9321"/>
                  <a:pt x="10253" y="9879"/>
                  <a:pt x="9195" y="10202"/>
                </a:cubicBezTo>
                <a:cubicBezTo>
                  <a:pt x="8784" y="9908"/>
                  <a:pt x="8373" y="9615"/>
                  <a:pt x="8020" y="9262"/>
                </a:cubicBezTo>
                <a:cubicBezTo>
                  <a:pt x="8255" y="9203"/>
                  <a:pt x="8490" y="9086"/>
                  <a:pt x="8725" y="8939"/>
                </a:cubicBezTo>
                <a:cubicBezTo>
                  <a:pt x="9342" y="8528"/>
                  <a:pt x="9783" y="7881"/>
                  <a:pt x="9989" y="7176"/>
                </a:cubicBezTo>
                <a:close/>
                <a:moveTo>
                  <a:pt x="7815" y="9321"/>
                </a:moveTo>
                <a:cubicBezTo>
                  <a:pt x="8138" y="9644"/>
                  <a:pt x="8520" y="9967"/>
                  <a:pt x="8931" y="10232"/>
                </a:cubicBezTo>
                <a:cubicBezTo>
                  <a:pt x="8549" y="10320"/>
                  <a:pt x="8153" y="10364"/>
                  <a:pt x="7756" y="10364"/>
                </a:cubicBezTo>
                <a:cubicBezTo>
                  <a:pt x="7359" y="10364"/>
                  <a:pt x="6963" y="10320"/>
                  <a:pt x="6581" y="10232"/>
                </a:cubicBezTo>
                <a:cubicBezTo>
                  <a:pt x="6875" y="9967"/>
                  <a:pt x="7139" y="9673"/>
                  <a:pt x="7403" y="9380"/>
                </a:cubicBezTo>
                <a:cubicBezTo>
                  <a:pt x="7550" y="9350"/>
                  <a:pt x="7668" y="9350"/>
                  <a:pt x="7815" y="9321"/>
                </a:cubicBezTo>
                <a:close/>
                <a:moveTo>
                  <a:pt x="12104" y="8645"/>
                </a:moveTo>
                <a:cubicBezTo>
                  <a:pt x="12309" y="8880"/>
                  <a:pt x="12456" y="9174"/>
                  <a:pt x="12456" y="9497"/>
                </a:cubicBezTo>
                <a:cubicBezTo>
                  <a:pt x="12427" y="9732"/>
                  <a:pt x="12280" y="9967"/>
                  <a:pt x="12104" y="10114"/>
                </a:cubicBezTo>
                <a:lnTo>
                  <a:pt x="12074" y="10114"/>
                </a:lnTo>
                <a:cubicBezTo>
                  <a:pt x="11810" y="10467"/>
                  <a:pt x="11399" y="10672"/>
                  <a:pt x="10958" y="10702"/>
                </a:cubicBezTo>
                <a:cubicBezTo>
                  <a:pt x="10906" y="10705"/>
                  <a:pt x="10853" y="10706"/>
                  <a:pt x="10801" y="10706"/>
                </a:cubicBezTo>
                <a:cubicBezTo>
                  <a:pt x="10325" y="10706"/>
                  <a:pt x="9854" y="10584"/>
                  <a:pt x="9430" y="10320"/>
                </a:cubicBezTo>
                <a:cubicBezTo>
                  <a:pt x="10459" y="9997"/>
                  <a:pt x="11369" y="9438"/>
                  <a:pt x="12104" y="8645"/>
                </a:cubicBezTo>
                <a:close/>
                <a:moveTo>
                  <a:pt x="3056" y="8234"/>
                </a:moveTo>
                <a:cubicBezTo>
                  <a:pt x="3320" y="8381"/>
                  <a:pt x="3584" y="8528"/>
                  <a:pt x="3849" y="8645"/>
                </a:cubicBezTo>
                <a:cubicBezTo>
                  <a:pt x="4407" y="9468"/>
                  <a:pt x="5229" y="10055"/>
                  <a:pt x="6199" y="10320"/>
                </a:cubicBezTo>
                <a:cubicBezTo>
                  <a:pt x="5406" y="11054"/>
                  <a:pt x="4407" y="11495"/>
                  <a:pt x="3349" y="11554"/>
                </a:cubicBezTo>
                <a:cubicBezTo>
                  <a:pt x="3307" y="11556"/>
                  <a:pt x="3265" y="11557"/>
                  <a:pt x="3225" y="11557"/>
                </a:cubicBezTo>
                <a:cubicBezTo>
                  <a:pt x="2707" y="11557"/>
                  <a:pt x="2367" y="11385"/>
                  <a:pt x="2204" y="11113"/>
                </a:cubicBezTo>
                <a:cubicBezTo>
                  <a:pt x="1910" y="10555"/>
                  <a:pt x="2233" y="9468"/>
                  <a:pt x="3056" y="8234"/>
                </a:cubicBezTo>
                <a:close/>
                <a:moveTo>
                  <a:pt x="9419" y="0"/>
                </a:moveTo>
                <a:cubicBezTo>
                  <a:pt x="9356" y="0"/>
                  <a:pt x="9292" y="3"/>
                  <a:pt x="9225" y="8"/>
                </a:cubicBezTo>
                <a:cubicBezTo>
                  <a:pt x="8373" y="155"/>
                  <a:pt x="7550" y="508"/>
                  <a:pt x="6875" y="1036"/>
                </a:cubicBezTo>
                <a:cubicBezTo>
                  <a:pt x="6346" y="625"/>
                  <a:pt x="5699" y="390"/>
                  <a:pt x="5024" y="361"/>
                </a:cubicBezTo>
                <a:cubicBezTo>
                  <a:pt x="4818" y="390"/>
                  <a:pt x="4613" y="478"/>
                  <a:pt x="4436" y="625"/>
                </a:cubicBezTo>
                <a:cubicBezTo>
                  <a:pt x="3907" y="1125"/>
                  <a:pt x="3761" y="1918"/>
                  <a:pt x="3966" y="2946"/>
                </a:cubicBezTo>
                <a:cubicBezTo>
                  <a:pt x="3893" y="2944"/>
                  <a:pt x="3819" y="2942"/>
                  <a:pt x="3745" y="2942"/>
                </a:cubicBezTo>
                <a:cubicBezTo>
                  <a:pt x="2934" y="2942"/>
                  <a:pt x="2106" y="3090"/>
                  <a:pt x="1352" y="3387"/>
                </a:cubicBezTo>
                <a:cubicBezTo>
                  <a:pt x="558" y="3680"/>
                  <a:pt x="118" y="4121"/>
                  <a:pt x="59" y="4738"/>
                </a:cubicBezTo>
                <a:cubicBezTo>
                  <a:pt x="0" y="5737"/>
                  <a:pt x="1087" y="7059"/>
                  <a:pt x="2879" y="8116"/>
                </a:cubicBezTo>
                <a:cubicBezTo>
                  <a:pt x="1998" y="9438"/>
                  <a:pt x="1704" y="10555"/>
                  <a:pt x="2057" y="11172"/>
                </a:cubicBezTo>
                <a:cubicBezTo>
                  <a:pt x="2233" y="11554"/>
                  <a:pt x="2703" y="11730"/>
                  <a:pt x="3349" y="11730"/>
                </a:cubicBezTo>
                <a:lnTo>
                  <a:pt x="3614" y="11730"/>
                </a:lnTo>
                <a:cubicBezTo>
                  <a:pt x="4671" y="11612"/>
                  <a:pt x="5670" y="11142"/>
                  <a:pt x="6434" y="10408"/>
                </a:cubicBezTo>
                <a:cubicBezTo>
                  <a:pt x="6889" y="10525"/>
                  <a:pt x="7359" y="10584"/>
                  <a:pt x="7826" y="10584"/>
                </a:cubicBezTo>
                <a:cubicBezTo>
                  <a:pt x="8292" y="10584"/>
                  <a:pt x="8755" y="10525"/>
                  <a:pt x="9195" y="10408"/>
                </a:cubicBezTo>
                <a:cubicBezTo>
                  <a:pt x="9714" y="10735"/>
                  <a:pt x="10282" y="10910"/>
                  <a:pt x="10878" y="10910"/>
                </a:cubicBezTo>
                <a:cubicBezTo>
                  <a:pt x="10924" y="10910"/>
                  <a:pt x="10970" y="10909"/>
                  <a:pt x="11017" y="10907"/>
                </a:cubicBezTo>
                <a:cubicBezTo>
                  <a:pt x="11516" y="10849"/>
                  <a:pt x="11957" y="10614"/>
                  <a:pt x="12280" y="10232"/>
                </a:cubicBezTo>
                <a:cubicBezTo>
                  <a:pt x="12515" y="10055"/>
                  <a:pt x="12662" y="9791"/>
                  <a:pt x="12691" y="9497"/>
                </a:cubicBezTo>
                <a:cubicBezTo>
                  <a:pt x="12662" y="9115"/>
                  <a:pt x="12515" y="8763"/>
                  <a:pt x="12251" y="8498"/>
                </a:cubicBezTo>
                <a:cubicBezTo>
                  <a:pt x="12368" y="8381"/>
                  <a:pt x="12456" y="8263"/>
                  <a:pt x="12544" y="8116"/>
                </a:cubicBezTo>
                <a:cubicBezTo>
                  <a:pt x="12809" y="7823"/>
                  <a:pt x="12926" y="7441"/>
                  <a:pt x="12868" y="7059"/>
                </a:cubicBezTo>
                <a:cubicBezTo>
                  <a:pt x="12809" y="6501"/>
                  <a:pt x="12368" y="5884"/>
                  <a:pt x="11604" y="5296"/>
                </a:cubicBezTo>
                <a:cubicBezTo>
                  <a:pt x="12633" y="4679"/>
                  <a:pt x="13191" y="4004"/>
                  <a:pt x="13073" y="3504"/>
                </a:cubicBezTo>
                <a:cubicBezTo>
                  <a:pt x="13014" y="3210"/>
                  <a:pt x="12691" y="2858"/>
                  <a:pt x="11634" y="2740"/>
                </a:cubicBezTo>
                <a:cubicBezTo>
                  <a:pt x="11472" y="2726"/>
                  <a:pt x="11318" y="2718"/>
                  <a:pt x="11164" y="2718"/>
                </a:cubicBezTo>
                <a:cubicBezTo>
                  <a:pt x="11009" y="2718"/>
                  <a:pt x="10855" y="2726"/>
                  <a:pt x="10694" y="2740"/>
                </a:cubicBezTo>
                <a:cubicBezTo>
                  <a:pt x="10870" y="2123"/>
                  <a:pt x="10870" y="1448"/>
                  <a:pt x="10694" y="801"/>
                </a:cubicBezTo>
                <a:cubicBezTo>
                  <a:pt x="10480" y="267"/>
                  <a:pt x="10048" y="0"/>
                  <a:pt x="9419" y="0"/>
                </a:cubicBezTo>
                <a:close/>
              </a:path>
            </a:pathLst>
          </a:custGeom>
          <a:solidFill>
            <a:srgbClr val="21212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AB40"/>
              </a:solidFill>
            </a:endParaRPr>
          </a:p>
        </p:txBody>
      </p:sp>
      <p:sp>
        <p:nvSpPr>
          <p:cNvPr id="239" name="Google Shape;239;p26"/>
          <p:cNvSpPr/>
          <p:nvPr/>
        </p:nvSpPr>
        <p:spPr>
          <a:xfrm>
            <a:off x="542925" y="874138"/>
            <a:ext cx="2657400" cy="450600"/>
          </a:xfrm>
          <a:prstGeom prst="roundRect">
            <a:avLst>
              <a:gd fmla="val 16667" name="adj"/>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solidFill>
                  <a:srgbClr val="FFFFFF"/>
                </a:solidFill>
                <a:latin typeface="Mada"/>
                <a:ea typeface="Mada"/>
                <a:cs typeface="Mada"/>
                <a:sym typeface="Mada"/>
              </a:rPr>
              <a:t>Biopsy</a:t>
            </a:r>
            <a:endParaRPr b="1" sz="1800">
              <a:solidFill>
                <a:srgbClr val="FFFFFF"/>
              </a:solidFill>
              <a:latin typeface="Mada"/>
              <a:ea typeface="Mada"/>
              <a:cs typeface="Mada"/>
              <a:sym typeface="Mada"/>
            </a:endParaRPr>
          </a:p>
        </p:txBody>
      </p:sp>
      <p:sp>
        <p:nvSpPr>
          <p:cNvPr id="240" name="Google Shape;240;p26"/>
          <p:cNvSpPr txBox="1"/>
          <p:nvPr/>
        </p:nvSpPr>
        <p:spPr>
          <a:xfrm>
            <a:off x="453650" y="1364050"/>
            <a:ext cx="6931800" cy="33246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6AA84F"/>
              </a:buClr>
              <a:buSzPts val="1200"/>
              <a:buFont typeface="Mada"/>
              <a:buChar char="●"/>
            </a:pPr>
            <a:r>
              <a:rPr b="1" lang="ar" sz="1200">
                <a:solidFill>
                  <a:srgbClr val="6AA84F"/>
                </a:solidFill>
                <a:latin typeface="Mada"/>
                <a:ea typeface="Mada"/>
                <a:cs typeface="Mada"/>
                <a:sym typeface="Mada"/>
              </a:rPr>
              <a:t>A biopsy is usually required for diagnosis. </a:t>
            </a:r>
            <a:r>
              <a:rPr b="1" lang="ar" sz="1200">
                <a:solidFill>
                  <a:srgbClr val="CC0000"/>
                </a:solidFill>
                <a:latin typeface="Mada"/>
                <a:ea typeface="Mada"/>
                <a:cs typeface="Mada"/>
                <a:sym typeface="Mada"/>
              </a:rPr>
              <a:t>What are the types of biopsy?</a:t>
            </a:r>
            <a:endParaRPr b="1" sz="1200">
              <a:solidFill>
                <a:srgbClr val="CC0000"/>
              </a:solidFill>
              <a:latin typeface="Mada"/>
              <a:ea typeface="Mada"/>
              <a:cs typeface="Mada"/>
              <a:sym typeface="Mada"/>
            </a:endParaRPr>
          </a:p>
          <a:p>
            <a:pPr indent="-304800" lvl="1" marL="914400" rtl="0" algn="l">
              <a:spcBef>
                <a:spcPts val="0"/>
              </a:spcBef>
              <a:spcAft>
                <a:spcPts val="0"/>
              </a:spcAft>
              <a:buClr>
                <a:srgbClr val="6AA84F"/>
              </a:buClr>
              <a:buSzPts val="1200"/>
              <a:buFont typeface="Mada"/>
              <a:buAutoNum type="arabicPeriod"/>
            </a:pPr>
            <a:r>
              <a:rPr b="1" lang="ar" sz="1200">
                <a:solidFill>
                  <a:srgbClr val="6AA84F"/>
                </a:solidFill>
                <a:latin typeface="Mada"/>
                <a:ea typeface="Mada"/>
                <a:cs typeface="Mada"/>
                <a:sym typeface="Mada"/>
              </a:rPr>
              <a:t>Fine needle aspiration</a:t>
            </a:r>
            <a:endParaRPr b="1" sz="1200">
              <a:solidFill>
                <a:srgbClr val="6AA84F"/>
              </a:solidFill>
              <a:latin typeface="Mada"/>
              <a:ea typeface="Mada"/>
              <a:cs typeface="Mada"/>
              <a:sym typeface="Mada"/>
            </a:endParaRPr>
          </a:p>
          <a:p>
            <a:pPr indent="-304800" lvl="2" marL="13716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Takes only few cells out. It can be done in the clinic and doesn’t take time.</a:t>
            </a:r>
            <a:endParaRPr sz="1200">
              <a:solidFill>
                <a:srgbClr val="6AA84F"/>
              </a:solidFill>
              <a:latin typeface="Mada"/>
              <a:ea typeface="Mada"/>
              <a:cs typeface="Mada"/>
              <a:sym typeface="Mada"/>
            </a:endParaRPr>
          </a:p>
          <a:p>
            <a:pPr indent="-304800" lvl="2" marL="13716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It’s useful when the Dr needs to take an urgent decision and can’t wait for a tru-cut biopsy.</a:t>
            </a:r>
            <a:endParaRPr sz="1200">
              <a:solidFill>
                <a:srgbClr val="6AA84F"/>
              </a:solidFill>
              <a:latin typeface="Mada"/>
              <a:ea typeface="Mada"/>
              <a:cs typeface="Mada"/>
              <a:sym typeface="Mada"/>
            </a:endParaRPr>
          </a:p>
          <a:p>
            <a:pPr indent="-304800" lvl="2" marL="13716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Tells you there is a malignancy but doesn't tell you what type.</a:t>
            </a:r>
            <a:endParaRPr sz="1200">
              <a:solidFill>
                <a:srgbClr val="6AA84F"/>
              </a:solidFill>
              <a:latin typeface="Mada"/>
              <a:ea typeface="Mada"/>
              <a:cs typeface="Mada"/>
              <a:sym typeface="Mada"/>
            </a:endParaRPr>
          </a:p>
          <a:p>
            <a:pPr indent="-304800" lvl="1" marL="914400" rtl="0" algn="l">
              <a:spcBef>
                <a:spcPts val="0"/>
              </a:spcBef>
              <a:spcAft>
                <a:spcPts val="0"/>
              </a:spcAft>
              <a:buClr>
                <a:srgbClr val="CC0000"/>
              </a:buClr>
              <a:buSzPts val="1200"/>
              <a:buFont typeface="Mada"/>
              <a:buAutoNum type="arabicPeriod"/>
            </a:pPr>
            <a:r>
              <a:rPr b="1" lang="ar" sz="1200">
                <a:solidFill>
                  <a:srgbClr val="CC0000"/>
                </a:solidFill>
                <a:latin typeface="Mada"/>
                <a:ea typeface="Mada"/>
                <a:cs typeface="Mada"/>
                <a:sym typeface="Mada"/>
              </a:rPr>
              <a:t>Incisional biopsy “</a:t>
            </a:r>
            <a:r>
              <a:rPr b="1" lang="ar" sz="1200">
                <a:solidFill>
                  <a:srgbClr val="CC0000"/>
                </a:solidFill>
                <a:latin typeface="Mada"/>
                <a:ea typeface="Mada"/>
                <a:cs typeface="Mada"/>
                <a:sym typeface="Mada"/>
              </a:rPr>
              <a:t>Tru</a:t>
            </a:r>
            <a:r>
              <a:rPr b="1" lang="ar" sz="1200">
                <a:solidFill>
                  <a:srgbClr val="CC0000"/>
                </a:solidFill>
                <a:latin typeface="Mada"/>
                <a:ea typeface="Mada"/>
                <a:cs typeface="Mada"/>
                <a:sym typeface="Mada"/>
              </a:rPr>
              <a:t>-cut Biopsy ” (The best)</a:t>
            </a:r>
            <a:endParaRPr b="1" sz="1200">
              <a:solidFill>
                <a:srgbClr val="CC0000"/>
              </a:solidFill>
              <a:latin typeface="Mada"/>
              <a:ea typeface="Mada"/>
              <a:cs typeface="Mada"/>
              <a:sym typeface="Mada"/>
            </a:endParaRPr>
          </a:p>
          <a:p>
            <a:pPr indent="-304800" lvl="2" marL="13716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Takes small part of the lymph node, requires local anesthesia and it’s done by interventional radiologists</a:t>
            </a:r>
            <a:endParaRPr sz="1200">
              <a:solidFill>
                <a:srgbClr val="6AA84F"/>
              </a:solidFill>
              <a:latin typeface="Mada"/>
              <a:ea typeface="Mada"/>
              <a:cs typeface="Mada"/>
              <a:sym typeface="Mada"/>
            </a:endParaRPr>
          </a:p>
          <a:p>
            <a:pPr indent="-304800" lvl="2" marL="13716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This is the one used for the diagnosis of lymphoma because it gives you more details.</a:t>
            </a:r>
            <a:endParaRPr sz="1200">
              <a:solidFill>
                <a:srgbClr val="6AA84F"/>
              </a:solidFill>
              <a:latin typeface="Mada"/>
              <a:ea typeface="Mada"/>
              <a:cs typeface="Mada"/>
              <a:sym typeface="Mada"/>
            </a:endParaRPr>
          </a:p>
          <a:p>
            <a:pPr indent="-304800" lvl="1" marL="914400" rtl="0" algn="l">
              <a:spcBef>
                <a:spcPts val="0"/>
              </a:spcBef>
              <a:spcAft>
                <a:spcPts val="0"/>
              </a:spcAft>
              <a:buClr>
                <a:srgbClr val="6AA84F"/>
              </a:buClr>
              <a:buSzPts val="1200"/>
              <a:buFont typeface="Mada"/>
              <a:buAutoNum type="arabicPeriod"/>
            </a:pPr>
            <a:r>
              <a:rPr b="1" lang="ar" sz="1200">
                <a:solidFill>
                  <a:srgbClr val="6AA84F"/>
                </a:solidFill>
                <a:latin typeface="Mada"/>
                <a:ea typeface="Mada"/>
                <a:cs typeface="Mada"/>
                <a:sym typeface="Mada"/>
              </a:rPr>
              <a:t>Excisional biopsy</a:t>
            </a:r>
            <a:endParaRPr b="1" sz="1200">
              <a:solidFill>
                <a:srgbClr val="6AA84F"/>
              </a:solidFill>
              <a:latin typeface="Mada"/>
              <a:ea typeface="Mada"/>
              <a:cs typeface="Mada"/>
              <a:sym typeface="Mada"/>
            </a:endParaRPr>
          </a:p>
          <a:p>
            <a:pPr indent="-304800" lvl="2" marL="13716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Take the whole lymph node out, requires general anesthesia and done in OR.</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b="1" lang="ar" sz="1200">
                <a:solidFill>
                  <a:srgbClr val="CC0000"/>
                </a:solidFill>
                <a:latin typeface="Mada"/>
                <a:ea typeface="Mada"/>
                <a:cs typeface="Mada"/>
                <a:sym typeface="Mada"/>
              </a:rPr>
              <a:t>If biopsy is +ve, the next thing you should do is stage it, by performing </a:t>
            </a:r>
            <a:r>
              <a:rPr b="1" lang="ar" sz="1200">
                <a:solidFill>
                  <a:srgbClr val="CC0000"/>
                </a:solidFill>
                <a:latin typeface="Mada"/>
                <a:ea typeface="Mada"/>
                <a:cs typeface="Mada"/>
                <a:sym typeface="Mada"/>
              </a:rPr>
              <a:t>bone marrow </a:t>
            </a:r>
            <a:r>
              <a:rPr b="1" lang="ar" sz="1200">
                <a:solidFill>
                  <a:srgbClr val="CC0000"/>
                </a:solidFill>
                <a:latin typeface="Mada"/>
                <a:ea typeface="Mada"/>
                <a:cs typeface="Mada"/>
                <a:sym typeface="Mada"/>
              </a:rPr>
              <a:t>aspiration/biopsy (to make sure it hasn’t reached the bone marrow, </a:t>
            </a:r>
            <a:r>
              <a:rPr b="1" lang="ar" sz="1200">
                <a:solidFill>
                  <a:srgbClr val="6AA84F"/>
                </a:solidFill>
                <a:latin typeface="Mada"/>
                <a:ea typeface="Mada"/>
                <a:cs typeface="Mada"/>
                <a:sym typeface="Mada"/>
              </a:rPr>
              <a:t>it should always be done, but it’s especially important if the patient had low WBC</a:t>
            </a:r>
            <a:r>
              <a:rPr b="1" lang="ar" sz="1200">
                <a:solidFill>
                  <a:srgbClr val="CC0000"/>
                </a:solidFill>
                <a:latin typeface="Mada"/>
                <a:ea typeface="Mada"/>
                <a:cs typeface="Mada"/>
                <a:sym typeface="Mada"/>
              </a:rPr>
              <a:t> ).</a:t>
            </a:r>
            <a:r>
              <a:rPr lang="ar" sz="1200">
                <a:solidFill>
                  <a:srgbClr val="6AA84F"/>
                </a:solidFill>
                <a:latin typeface="Mada"/>
                <a:ea typeface="Mada"/>
                <a:cs typeface="Mada"/>
                <a:sym typeface="Mada"/>
              </a:rPr>
              <a:t> If lymphoma is confirmed, do </a:t>
            </a:r>
            <a:r>
              <a:rPr lang="ar" sz="1200">
                <a:latin typeface="Mada"/>
                <a:ea typeface="Mada"/>
                <a:cs typeface="Mada"/>
                <a:sym typeface="Mada"/>
              </a:rPr>
              <a:t>CT-scan of neck, thorax, abdomen and pelvis</a:t>
            </a:r>
            <a:r>
              <a:rPr lang="ar" sz="1200">
                <a:latin typeface="Mada"/>
                <a:ea typeface="Mada"/>
                <a:cs typeface="Mada"/>
                <a:sym typeface="Mada"/>
              </a:rPr>
              <a:t> </a:t>
            </a:r>
            <a:r>
              <a:rPr lang="ar" sz="1200">
                <a:solidFill>
                  <a:srgbClr val="6AA84F"/>
                </a:solidFill>
                <a:latin typeface="Mada"/>
                <a:ea typeface="Mada"/>
                <a:cs typeface="Mada"/>
                <a:sym typeface="Mada"/>
              </a:rPr>
              <a:t>for staging (This is what the books say, but in real life we use PET scan </a:t>
            </a:r>
            <a:r>
              <a:rPr lang="ar" sz="1200">
                <a:solidFill>
                  <a:srgbClr val="999999"/>
                </a:solidFill>
                <a:latin typeface="Mada"/>
                <a:ea typeface="Mada"/>
                <a:cs typeface="Mada"/>
                <a:sym typeface="Mada"/>
              </a:rPr>
              <a:t>(Discussed below)</a:t>
            </a:r>
            <a:r>
              <a:rPr lang="ar" sz="1200">
                <a:solidFill>
                  <a:srgbClr val="6AA84F"/>
                </a:solidFill>
                <a:latin typeface="Mada"/>
                <a:ea typeface="Mada"/>
                <a:cs typeface="Mada"/>
                <a:sym typeface="Mada"/>
              </a:rPr>
              <a:t>) </a:t>
            </a:r>
            <a:endParaRPr sz="1200">
              <a:solidFill>
                <a:srgbClr val="6AA84F"/>
              </a:solidFill>
              <a:latin typeface="Mada"/>
              <a:ea typeface="Mada"/>
              <a:cs typeface="Mada"/>
              <a:sym typeface="Mada"/>
            </a:endParaRPr>
          </a:p>
        </p:txBody>
      </p:sp>
      <p:sp>
        <p:nvSpPr>
          <p:cNvPr id="241" name="Google Shape;241;p26"/>
          <p:cNvSpPr/>
          <p:nvPr/>
        </p:nvSpPr>
        <p:spPr>
          <a:xfrm flipH="1">
            <a:off x="210934" y="2391000"/>
            <a:ext cx="25521" cy="2841806"/>
          </a:xfrm>
          <a:custGeom>
            <a:rect b="b" l="l" r="r" t="t"/>
            <a:pathLst>
              <a:path extrusionOk="0" h="160554" w="4795">
                <a:moveTo>
                  <a:pt x="3665" y="0"/>
                </a:moveTo>
                <a:cubicBezTo>
                  <a:pt x="3104" y="4567"/>
                  <a:pt x="220" y="17225"/>
                  <a:pt x="300" y="27400"/>
                </a:cubicBezTo>
                <a:cubicBezTo>
                  <a:pt x="380" y="37575"/>
                  <a:pt x="3665" y="51836"/>
                  <a:pt x="4146" y="61049"/>
                </a:cubicBezTo>
                <a:cubicBezTo>
                  <a:pt x="4627" y="70263"/>
                  <a:pt x="3865" y="75270"/>
                  <a:pt x="3184" y="82681"/>
                </a:cubicBezTo>
                <a:cubicBezTo>
                  <a:pt x="2503" y="90092"/>
                  <a:pt x="-180" y="96821"/>
                  <a:pt x="60" y="105514"/>
                </a:cubicBezTo>
                <a:cubicBezTo>
                  <a:pt x="301" y="114207"/>
                  <a:pt x="4026" y="126906"/>
                  <a:pt x="4627" y="134837"/>
                </a:cubicBezTo>
                <a:cubicBezTo>
                  <a:pt x="5228" y="142769"/>
                  <a:pt x="3705" y="148817"/>
                  <a:pt x="3665" y="153103"/>
                </a:cubicBezTo>
                <a:cubicBezTo>
                  <a:pt x="3625" y="157389"/>
                  <a:pt x="4266" y="159312"/>
                  <a:pt x="4386" y="160554"/>
                </a:cubicBezTo>
              </a:path>
            </a:pathLst>
          </a:custGeom>
          <a:solidFill>
            <a:srgbClr val="986782"/>
          </a:solidFill>
          <a:ln cap="flat" cmpd="sng" w="9525">
            <a:solidFill>
              <a:schemeClr val="accent1"/>
            </a:solidFill>
            <a:prstDash val="solid"/>
            <a:round/>
            <a:headEnd len="med" w="med" type="none"/>
            <a:tailEnd len="med" w="med" type="none"/>
          </a:ln>
        </p:spPr>
      </p:sp>
      <p:sp>
        <p:nvSpPr>
          <p:cNvPr id="242" name="Google Shape;242;p26"/>
          <p:cNvSpPr/>
          <p:nvPr/>
        </p:nvSpPr>
        <p:spPr>
          <a:xfrm flipH="1">
            <a:off x="209897" y="3562575"/>
            <a:ext cx="25521" cy="2841806"/>
          </a:xfrm>
          <a:custGeom>
            <a:rect b="b" l="l" r="r" t="t"/>
            <a:pathLst>
              <a:path extrusionOk="0" h="160554" w="4795">
                <a:moveTo>
                  <a:pt x="3665" y="0"/>
                </a:moveTo>
                <a:cubicBezTo>
                  <a:pt x="3104" y="4567"/>
                  <a:pt x="220" y="17225"/>
                  <a:pt x="300" y="27400"/>
                </a:cubicBezTo>
                <a:cubicBezTo>
                  <a:pt x="380" y="37575"/>
                  <a:pt x="3665" y="51836"/>
                  <a:pt x="4146" y="61049"/>
                </a:cubicBezTo>
                <a:cubicBezTo>
                  <a:pt x="4627" y="70263"/>
                  <a:pt x="3865" y="75270"/>
                  <a:pt x="3184" y="82681"/>
                </a:cubicBezTo>
                <a:cubicBezTo>
                  <a:pt x="2503" y="90092"/>
                  <a:pt x="-180" y="96821"/>
                  <a:pt x="60" y="105514"/>
                </a:cubicBezTo>
                <a:cubicBezTo>
                  <a:pt x="301" y="114207"/>
                  <a:pt x="4026" y="126906"/>
                  <a:pt x="4627" y="134837"/>
                </a:cubicBezTo>
                <a:cubicBezTo>
                  <a:pt x="5228" y="142769"/>
                  <a:pt x="3705" y="148817"/>
                  <a:pt x="3665" y="153103"/>
                </a:cubicBezTo>
                <a:cubicBezTo>
                  <a:pt x="3625" y="157389"/>
                  <a:pt x="4266" y="159312"/>
                  <a:pt x="4386" y="160554"/>
                </a:cubicBezTo>
              </a:path>
            </a:pathLst>
          </a:custGeom>
          <a:solidFill>
            <a:srgbClr val="986782"/>
          </a:solidFill>
          <a:ln cap="flat" cmpd="sng" w="9525">
            <a:solidFill>
              <a:schemeClr val="accent1"/>
            </a:solidFill>
            <a:prstDash val="solid"/>
            <a:round/>
            <a:headEnd len="med" w="med" type="none"/>
            <a:tailEnd len="med" w="med" type="none"/>
          </a:ln>
        </p:spPr>
      </p:sp>
      <p:sp>
        <p:nvSpPr>
          <p:cNvPr id="243" name="Google Shape;243;p26"/>
          <p:cNvSpPr/>
          <p:nvPr/>
        </p:nvSpPr>
        <p:spPr>
          <a:xfrm flipH="1">
            <a:off x="210922" y="5057650"/>
            <a:ext cx="25521" cy="2841806"/>
          </a:xfrm>
          <a:custGeom>
            <a:rect b="b" l="l" r="r" t="t"/>
            <a:pathLst>
              <a:path extrusionOk="0" h="160554" w="4795">
                <a:moveTo>
                  <a:pt x="3665" y="0"/>
                </a:moveTo>
                <a:cubicBezTo>
                  <a:pt x="3104" y="4567"/>
                  <a:pt x="220" y="17225"/>
                  <a:pt x="300" y="27400"/>
                </a:cubicBezTo>
                <a:cubicBezTo>
                  <a:pt x="380" y="37575"/>
                  <a:pt x="3665" y="51836"/>
                  <a:pt x="4146" y="61049"/>
                </a:cubicBezTo>
                <a:cubicBezTo>
                  <a:pt x="4627" y="70263"/>
                  <a:pt x="3865" y="75270"/>
                  <a:pt x="3184" y="82681"/>
                </a:cubicBezTo>
                <a:cubicBezTo>
                  <a:pt x="2503" y="90092"/>
                  <a:pt x="-180" y="96821"/>
                  <a:pt x="60" y="105514"/>
                </a:cubicBezTo>
                <a:cubicBezTo>
                  <a:pt x="301" y="114207"/>
                  <a:pt x="4026" y="126906"/>
                  <a:pt x="4627" y="134837"/>
                </a:cubicBezTo>
                <a:cubicBezTo>
                  <a:pt x="5228" y="142769"/>
                  <a:pt x="3705" y="148817"/>
                  <a:pt x="3665" y="153103"/>
                </a:cubicBezTo>
                <a:cubicBezTo>
                  <a:pt x="3625" y="157389"/>
                  <a:pt x="4266" y="159312"/>
                  <a:pt x="4386" y="160554"/>
                </a:cubicBezTo>
              </a:path>
            </a:pathLst>
          </a:custGeom>
          <a:solidFill>
            <a:srgbClr val="986782"/>
          </a:solidFill>
          <a:ln cap="flat" cmpd="sng" w="9525">
            <a:solidFill>
              <a:schemeClr val="accent1"/>
            </a:solidFill>
            <a:prstDash val="solid"/>
            <a:round/>
            <a:headEnd len="med" w="med" type="none"/>
            <a:tailEnd len="med" w="med" type="none"/>
          </a:ln>
        </p:spPr>
      </p:sp>
      <p:sp>
        <p:nvSpPr>
          <p:cNvPr id="244" name="Google Shape;244;p26"/>
          <p:cNvSpPr/>
          <p:nvPr/>
        </p:nvSpPr>
        <p:spPr>
          <a:xfrm flipH="1">
            <a:off x="-2088" y="4851412"/>
            <a:ext cx="453638" cy="332663"/>
          </a:xfrm>
          <a:custGeom>
            <a:rect b="b" l="l" r="r" t="t"/>
            <a:pathLst>
              <a:path extrusionOk="0" h="11730" w="13191">
                <a:moveTo>
                  <a:pt x="5183" y="570"/>
                </a:moveTo>
                <a:cubicBezTo>
                  <a:pt x="5603" y="570"/>
                  <a:pt x="6134" y="771"/>
                  <a:pt x="6698" y="1154"/>
                </a:cubicBezTo>
                <a:cubicBezTo>
                  <a:pt x="5993" y="1683"/>
                  <a:pt x="5376" y="2300"/>
                  <a:pt x="4848" y="3005"/>
                </a:cubicBezTo>
                <a:cubicBezTo>
                  <a:pt x="4613" y="2975"/>
                  <a:pt x="4407" y="2975"/>
                  <a:pt x="4172" y="2975"/>
                </a:cubicBezTo>
                <a:cubicBezTo>
                  <a:pt x="3966" y="1977"/>
                  <a:pt x="4113" y="1242"/>
                  <a:pt x="4554" y="801"/>
                </a:cubicBezTo>
                <a:cubicBezTo>
                  <a:pt x="4710" y="645"/>
                  <a:pt x="4926" y="570"/>
                  <a:pt x="5183" y="570"/>
                </a:cubicBezTo>
                <a:close/>
                <a:moveTo>
                  <a:pt x="9463" y="186"/>
                </a:moveTo>
                <a:cubicBezTo>
                  <a:pt x="9884" y="186"/>
                  <a:pt x="10286" y="440"/>
                  <a:pt x="10459" y="860"/>
                </a:cubicBezTo>
                <a:cubicBezTo>
                  <a:pt x="10635" y="1507"/>
                  <a:pt x="10635" y="2153"/>
                  <a:pt x="10459" y="2770"/>
                </a:cubicBezTo>
                <a:cubicBezTo>
                  <a:pt x="9930" y="2828"/>
                  <a:pt x="9430" y="2975"/>
                  <a:pt x="8931" y="3152"/>
                </a:cubicBezTo>
                <a:lnTo>
                  <a:pt x="8902" y="3152"/>
                </a:lnTo>
                <a:cubicBezTo>
                  <a:pt x="8402" y="2388"/>
                  <a:pt x="7756" y="1712"/>
                  <a:pt x="7021" y="1154"/>
                </a:cubicBezTo>
                <a:cubicBezTo>
                  <a:pt x="7638" y="655"/>
                  <a:pt x="8402" y="331"/>
                  <a:pt x="9225" y="214"/>
                </a:cubicBezTo>
                <a:cubicBezTo>
                  <a:pt x="9304" y="195"/>
                  <a:pt x="9384" y="186"/>
                  <a:pt x="9463" y="186"/>
                </a:cubicBezTo>
                <a:close/>
                <a:moveTo>
                  <a:pt x="6845" y="1271"/>
                </a:moveTo>
                <a:cubicBezTo>
                  <a:pt x="7580" y="1800"/>
                  <a:pt x="8226" y="2447"/>
                  <a:pt x="8755" y="3210"/>
                </a:cubicBezTo>
                <a:cubicBezTo>
                  <a:pt x="8490" y="3328"/>
                  <a:pt x="8226" y="3445"/>
                  <a:pt x="7962" y="3592"/>
                </a:cubicBezTo>
                <a:cubicBezTo>
                  <a:pt x="7021" y="3299"/>
                  <a:pt x="6052" y="3093"/>
                  <a:pt x="5083" y="3005"/>
                </a:cubicBezTo>
                <a:cubicBezTo>
                  <a:pt x="5582" y="2358"/>
                  <a:pt x="6199" y="1771"/>
                  <a:pt x="6845" y="1271"/>
                </a:cubicBezTo>
                <a:close/>
                <a:moveTo>
                  <a:pt x="4201" y="3152"/>
                </a:moveTo>
                <a:lnTo>
                  <a:pt x="4701" y="3181"/>
                </a:lnTo>
                <a:cubicBezTo>
                  <a:pt x="4583" y="3357"/>
                  <a:pt x="4466" y="3504"/>
                  <a:pt x="4348" y="3680"/>
                </a:cubicBezTo>
                <a:cubicBezTo>
                  <a:pt x="4289" y="3504"/>
                  <a:pt x="4260" y="3328"/>
                  <a:pt x="4201" y="3152"/>
                </a:cubicBezTo>
                <a:close/>
                <a:moveTo>
                  <a:pt x="8872" y="3416"/>
                </a:moveTo>
                <a:cubicBezTo>
                  <a:pt x="8990" y="3622"/>
                  <a:pt x="9107" y="3827"/>
                  <a:pt x="9225" y="4033"/>
                </a:cubicBezTo>
                <a:cubicBezTo>
                  <a:pt x="8902" y="3915"/>
                  <a:pt x="8549" y="3798"/>
                  <a:pt x="8226" y="3680"/>
                </a:cubicBezTo>
                <a:cubicBezTo>
                  <a:pt x="8432" y="3592"/>
                  <a:pt x="8637" y="3475"/>
                  <a:pt x="8872" y="3416"/>
                </a:cubicBezTo>
                <a:close/>
                <a:moveTo>
                  <a:pt x="10429" y="3005"/>
                </a:moveTo>
                <a:lnTo>
                  <a:pt x="10429" y="3005"/>
                </a:lnTo>
                <a:cubicBezTo>
                  <a:pt x="10312" y="3475"/>
                  <a:pt x="10194" y="3945"/>
                  <a:pt x="10018" y="4415"/>
                </a:cubicBezTo>
                <a:cubicBezTo>
                  <a:pt x="9871" y="4327"/>
                  <a:pt x="9665" y="4239"/>
                  <a:pt x="9489" y="4180"/>
                </a:cubicBezTo>
                <a:lnTo>
                  <a:pt x="9519" y="4150"/>
                </a:lnTo>
                <a:cubicBezTo>
                  <a:pt x="9372" y="3886"/>
                  <a:pt x="9195" y="3592"/>
                  <a:pt x="9019" y="3328"/>
                </a:cubicBezTo>
                <a:cubicBezTo>
                  <a:pt x="9489" y="3181"/>
                  <a:pt x="9959" y="3064"/>
                  <a:pt x="10429" y="3005"/>
                </a:cubicBezTo>
                <a:close/>
                <a:moveTo>
                  <a:pt x="9636" y="4415"/>
                </a:moveTo>
                <a:lnTo>
                  <a:pt x="9959" y="4562"/>
                </a:lnTo>
                <a:cubicBezTo>
                  <a:pt x="9900" y="4709"/>
                  <a:pt x="9871" y="4826"/>
                  <a:pt x="9812" y="4944"/>
                </a:cubicBezTo>
                <a:cubicBezTo>
                  <a:pt x="9754" y="4767"/>
                  <a:pt x="9695" y="4591"/>
                  <a:pt x="9636" y="4415"/>
                </a:cubicBezTo>
                <a:close/>
                <a:moveTo>
                  <a:pt x="4319" y="4121"/>
                </a:moveTo>
                <a:cubicBezTo>
                  <a:pt x="4436" y="4415"/>
                  <a:pt x="4554" y="4738"/>
                  <a:pt x="4701" y="5061"/>
                </a:cubicBezTo>
                <a:cubicBezTo>
                  <a:pt x="4436" y="5002"/>
                  <a:pt x="4172" y="4944"/>
                  <a:pt x="3937" y="4914"/>
                </a:cubicBezTo>
                <a:cubicBezTo>
                  <a:pt x="4054" y="4650"/>
                  <a:pt x="4172" y="4385"/>
                  <a:pt x="4319" y="4121"/>
                </a:cubicBezTo>
                <a:close/>
                <a:moveTo>
                  <a:pt x="11123" y="2953"/>
                </a:moveTo>
                <a:cubicBezTo>
                  <a:pt x="11281" y="2953"/>
                  <a:pt x="11443" y="2961"/>
                  <a:pt x="11604" y="2975"/>
                </a:cubicBezTo>
                <a:cubicBezTo>
                  <a:pt x="12339" y="3064"/>
                  <a:pt x="12809" y="3269"/>
                  <a:pt x="12868" y="3592"/>
                </a:cubicBezTo>
                <a:cubicBezTo>
                  <a:pt x="12956" y="4004"/>
                  <a:pt x="12398" y="4621"/>
                  <a:pt x="11399" y="5208"/>
                </a:cubicBezTo>
                <a:cubicBezTo>
                  <a:pt x="11027" y="4951"/>
                  <a:pt x="10628" y="4721"/>
                  <a:pt x="10227" y="4493"/>
                </a:cubicBezTo>
                <a:lnTo>
                  <a:pt x="10227" y="4493"/>
                </a:lnTo>
                <a:cubicBezTo>
                  <a:pt x="10402" y="3997"/>
                  <a:pt x="10548" y="3500"/>
                  <a:pt x="10664" y="2975"/>
                </a:cubicBezTo>
                <a:cubicBezTo>
                  <a:pt x="10811" y="2961"/>
                  <a:pt x="10965" y="2953"/>
                  <a:pt x="11123" y="2953"/>
                </a:cubicBezTo>
                <a:close/>
                <a:moveTo>
                  <a:pt x="4906" y="3181"/>
                </a:moveTo>
                <a:cubicBezTo>
                  <a:pt x="5846" y="3269"/>
                  <a:pt x="6786" y="3445"/>
                  <a:pt x="7697" y="3710"/>
                </a:cubicBezTo>
                <a:cubicBezTo>
                  <a:pt x="6904" y="4150"/>
                  <a:pt x="6170" y="4650"/>
                  <a:pt x="5494" y="5237"/>
                </a:cubicBezTo>
                <a:lnTo>
                  <a:pt x="4936" y="5120"/>
                </a:lnTo>
                <a:lnTo>
                  <a:pt x="4965" y="5120"/>
                </a:lnTo>
                <a:cubicBezTo>
                  <a:pt x="4759" y="4738"/>
                  <a:pt x="4583" y="4327"/>
                  <a:pt x="4436" y="3915"/>
                </a:cubicBezTo>
                <a:cubicBezTo>
                  <a:pt x="4583" y="3680"/>
                  <a:pt x="4730" y="3445"/>
                  <a:pt x="4906" y="3181"/>
                </a:cubicBezTo>
                <a:close/>
                <a:moveTo>
                  <a:pt x="5053" y="5326"/>
                </a:moveTo>
                <a:lnTo>
                  <a:pt x="5288" y="5384"/>
                </a:lnTo>
                <a:lnTo>
                  <a:pt x="5171" y="5531"/>
                </a:lnTo>
                <a:cubicBezTo>
                  <a:pt x="5141" y="5443"/>
                  <a:pt x="5083" y="5384"/>
                  <a:pt x="5053" y="5326"/>
                </a:cubicBezTo>
                <a:close/>
                <a:moveTo>
                  <a:pt x="10135" y="4650"/>
                </a:moveTo>
                <a:cubicBezTo>
                  <a:pt x="10517" y="4856"/>
                  <a:pt x="10870" y="5061"/>
                  <a:pt x="11222" y="5296"/>
                </a:cubicBezTo>
                <a:cubicBezTo>
                  <a:pt x="10841" y="5502"/>
                  <a:pt x="10459" y="5707"/>
                  <a:pt x="10047" y="5854"/>
                </a:cubicBezTo>
                <a:cubicBezTo>
                  <a:pt x="10019" y="5654"/>
                  <a:pt x="9990" y="5453"/>
                  <a:pt x="9934" y="5225"/>
                </a:cubicBezTo>
                <a:lnTo>
                  <a:pt x="9934" y="5225"/>
                </a:lnTo>
                <a:cubicBezTo>
                  <a:pt x="9993" y="5052"/>
                  <a:pt x="10078" y="4851"/>
                  <a:pt x="10135" y="4650"/>
                </a:cubicBezTo>
                <a:close/>
                <a:moveTo>
                  <a:pt x="9783" y="5502"/>
                </a:moveTo>
                <a:lnTo>
                  <a:pt x="9812" y="5531"/>
                </a:lnTo>
                <a:cubicBezTo>
                  <a:pt x="9842" y="5678"/>
                  <a:pt x="9842" y="5796"/>
                  <a:pt x="9871" y="5943"/>
                </a:cubicBezTo>
                <a:lnTo>
                  <a:pt x="9548" y="6060"/>
                </a:lnTo>
                <a:cubicBezTo>
                  <a:pt x="9636" y="5884"/>
                  <a:pt x="9724" y="5707"/>
                  <a:pt x="9783" y="5502"/>
                </a:cubicBezTo>
                <a:close/>
                <a:moveTo>
                  <a:pt x="7962" y="3798"/>
                </a:moveTo>
                <a:cubicBezTo>
                  <a:pt x="8461" y="3945"/>
                  <a:pt x="8931" y="4121"/>
                  <a:pt x="9372" y="4297"/>
                </a:cubicBezTo>
                <a:cubicBezTo>
                  <a:pt x="9519" y="4591"/>
                  <a:pt x="9636" y="4885"/>
                  <a:pt x="9724" y="5208"/>
                </a:cubicBezTo>
                <a:cubicBezTo>
                  <a:pt x="9577" y="5531"/>
                  <a:pt x="9430" y="5854"/>
                  <a:pt x="9284" y="6178"/>
                </a:cubicBezTo>
                <a:lnTo>
                  <a:pt x="8725" y="6354"/>
                </a:lnTo>
                <a:cubicBezTo>
                  <a:pt x="7756" y="5943"/>
                  <a:pt x="6728" y="5590"/>
                  <a:pt x="5729" y="5296"/>
                </a:cubicBezTo>
                <a:cubicBezTo>
                  <a:pt x="6405" y="4709"/>
                  <a:pt x="7168" y="4209"/>
                  <a:pt x="7962" y="3798"/>
                </a:cubicBezTo>
                <a:close/>
                <a:moveTo>
                  <a:pt x="9166" y="6413"/>
                </a:moveTo>
                <a:lnTo>
                  <a:pt x="9107" y="6530"/>
                </a:lnTo>
                <a:lnTo>
                  <a:pt x="8990" y="6471"/>
                </a:lnTo>
                <a:lnTo>
                  <a:pt x="9166" y="6413"/>
                </a:lnTo>
                <a:close/>
                <a:moveTo>
                  <a:pt x="2713" y="4972"/>
                </a:moveTo>
                <a:cubicBezTo>
                  <a:pt x="3027" y="4972"/>
                  <a:pt x="3350" y="5004"/>
                  <a:pt x="3672" y="5061"/>
                </a:cubicBezTo>
                <a:cubicBezTo>
                  <a:pt x="3555" y="5384"/>
                  <a:pt x="3437" y="5737"/>
                  <a:pt x="3379" y="6089"/>
                </a:cubicBezTo>
                <a:cubicBezTo>
                  <a:pt x="3349" y="6354"/>
                  <a:pt x="3320" y="6589"/>
                  <a:pt x="3320" y="6824"/>
                </a:cubicBezTo>
                <a:cubicBezTo>
                  <a:pt x="2057" y="6501"/>
                  <a:pt x="1263" y="5854"/>
                  <a:pt x="1293" y="5531"/>
                </a:cubicBezTo>
                <a:cubicBezTo>
                  <a:pt x="1293" y="5237"/>
                  <a:pt x="1616" y="5032"/>
                  <a:pt x="2204" y="4973"/>
                </a:cubicBezTo>
                <a:lnTo>
                  <a:pt x="2204" y="5002"/>
                </a:lnTo>
                <a:cubicBezTo>
                  <a:pt x="2370" y="4982"/>
                  <a:pt x="2540" y="4972"/>
                  <a:pt x="2713" y="4972"/>
                </a:cubicBezTo>
                <a:close/>
                <a:moveTo>
                  <a:pt x="9900" y="6148"/>
                </a:moveTo>
                <a:cubicBezTo>
                  <a:pt x="9900" y="6383"/>
                  <a:pt x="9900" y="6648"/>
                  <a:pt x="9871" y="6883"/>
                </a:cubicBezTo>
                <a:cubicBezTo>
                  <a:pt x="9665" y="6794"/>
                  <a:pt x="9489" y="6706"/>
                  <a:pt x="9284" y="6618"/>
                </a:cubicBezTo>
                <a:lnTo>
                  <a:pt x="9284" y="6589"/>
                </a:lnTo>
                <a:cubicBezTo>
                  <a:pt x="9313" y="6530"/>
                  <a:pt x="9372" y="6413"/>
                  <a:pt x="9430" y="6324"/>
                </a:cubicBezTo>
                <a:cubicBezTo>
                  <a:pt x="9577" y="6266"/>
                  <a:pt x="9754" y="6207"/>
                  <a:pt x="9900" y="6148"/>
                </a:cubicBezTo>
                <a:close/>
                <a:moveTo>
                  <a:pt x="3878" y="5091"/>
                </a:moveTo>
                <a:cubicBezTo>
                  <a:pt x="4172" y="5149"/>
                  <a:pt x="4495" y="5208"/>
                  <a:pt x="4818" y="5296"/>
                </a:cubicBezTo>
                <a:lnTo>
                  <a:pt x="5024" y="5649"/>
                </a:lnTo>
                <a:cubicBezTo>
                  <a:pt x="4583" y="6060"/>
                  <a:pt x="4172" y="6471"/>
                  <a:pt x="3790" y="6941"/>
                </a:cubicBezTo>
                <a:lnTo>
                  <a:pt x="3526" y="6883"/>
                </a:lnTo>
                <a:cubicBezTo>
                  <a:pt x="3496" y="6648"/>
                  <a:pt x="3526" y="6383"/>
                  <a:pt x="3584" y="6148"/>
                </a:cubicBezTo>
                <a:cubicBezTo>
                  <a:pt x="3643" y="5796"/>
                  <a:pt x="3731" y="5443"/>
                  <a:pt x="3878" y="5091"/>
                </a:cubicBezTo>
                <a:close/>
                <a:moveTo>
                  <a:pt x="5553" y="5472"/>
                </a:moveTo>
                <a:cubicBezTo>
                  <a:pt x="6522" y="5737"/>
                  <a:pt x="7492" y="6060"/>
                  <a:pt x="8432" y="6442"/>
                </a:cubicBezTo>
                <a:cubicBezTo>
                  <a:pt x="7638" y="6677"/>
                  <a:pt x="6816" y="6824"/>
                  <a:pt x="5993" y="6941"/>
                </a:cubicBezTo>
                <a:cubicBezTo>
                  <a:pt x="5905" y="6794"/>
                  <a:pt x="5611" y="6324"/>
                  <a:pt x="5259" y="5707"/>
                </a:cubicBezTo>
                <a:lnTo>
                  <a:pt x="5288" y="5707"/>
                </a:lnTo>
                <a:cubicBezTo>
                  <a:pt x="5347" y="5619"/>
                  <a:pt x="5435" y="5531"/>
                  <a:pt x="5553" y="5472"/>
                </a:cubicBezTo>
                <a:close/>
                <a:moveTo>
                  <a:pt x="5112" y="5825"/>
                </a:moveTo>
                <a:cubicBezTo>
                  <a:pt x="5406" y="6354"/>
                  <a:pt x="5670" y="6765"/>
                  <a:pt x="5788" y="6971"/>
                </a:cubicBezTo>
                <a:cubicBezTo>
                  <a:pt x="5553" y="6971"/>
                  <a:pt x="5318" y="7029"/>
                  <a:pt x="5083" y="7029"/>
                </a:cubicBezTo>
                <a:cubicBezTo>
                  <a:pt x="4988" y="7037"/>
                  <a:pt x="4894" y="7041"/>
                  <a:pt x="4799" y="7041"/>
                </a:cubicBezTo>
                <a:cubicBezTo>
                  <a:pt x="4541" y="7041"/>
                  <a:pt x="4283" y="7014"/>
                  <a:pt x="4025" y="6971"/>
                </a:cubicBezTo>
                <a:lnTo>
                  <a:pt x="3996" y="6971"/>
                </a:lnTo>
                <a:cubicBezTo>
                  <a:pt x="4348" y="6559"/>
                  <a:pt x="4730" y="6207"/>
                  <a:pt x="5112" y="5825"/>
                </a:cubicBezTo>
                <a:close/>
                <a:moveTo>
                  <a:pt x="3526" y="7088"/>
                </a:moveTo>
                <a:lnTo>
                  <a:pt x="3643" y="7118"/>
                </a:lnTo>
                <a:lnTo>
                  <a:pt x="3526" y="7235"/>
                </a:lnTo>
                <a:lnTo>
                  <a:pt x="3526" y="7088"/>
                </a:lnTo>
                <a:close/>
                <a:moveTo>
                  <a:pt x="4025" y="3181"/>
                </a:moveTo>
                <a:cubicBezTo>
                  <a:pt x="4084" y="3416"/>
                  <a:pt x="4142" y="3651"/>
                  <a:pt x="4231" y="3915"/>
                </a:cubicBezTo>
                <a:cubicBezTo>
                  <a:pt x="4054" y="4239"/>
                  <a:pt x="3907" y="4562"/>
                  <a:pt x="3761" y="4885"/>
                </a:cubicBezTo>
                <a:cubicBezTo>
                  <a:pt x="3419" y="4828"/>
                  <a:pt x="3078" y="4796"/>
                  <a:pt x="2736" y="4796"/>
                </a:cubicBezTo>
                <a:cubicBezTo>
                  <a:pt x="2549" y="4796"/>
                  <a:pt x="2362" y="4805"/>
                  <a:pt x="2174" y="4826"/>
                </a:cubicBezTo>
                <a:cubicBezTo>
                  <a:pt x="1322" y="4885"/>
                  <a:pt x="1087" y="5267"/>
                  <a:pt x="1087" y="5561"/>
                </a:cubicBezTo>
                <a:cubicBezTo>
                  <a:pt x="1058" y="6060"/>
                  <a:pt x="2086" y="6736"/>
                  <a:pt x="3320" y="7059"/>
                </a:cubicBezTo>
                <a:cubicBezTo>
                  <a:pt x="3349" y="7176"/>
                  <a:pt x="3349" y="7323"/>
                  <a:pt x="3379" y="7441"/>
                </a:cubicBezTo>
                <a:cubicBezTo>
                  <a:pt x="3232" y="7617"/>
                  <a:pt x="3114" y="7793"/>
                  <a:pt x="2997" y="7970"/>
                </a:cubicBezTo>
                <a:cubicBezTo>
                  <a:pt x="1293" y="6971"/>
                  <a:pt x="206" y="5678"/>
                  <a:pt x="265" y="4767"/>
                </a:cubicBezTo>
                <a:cubicBezTo>
                  <a:pt x="323" y="4239"/>
                  <a:pt x="676" y="3857"/>
                  <a:pt x="1410" y="3592"/>
                </a:cubicBezTo>
                <a:cubicBezTo>
                  <a:pt x="1939" y="3387"/>
                  <a:pt x="2497" y="3269"/>
                  <a:pt x="3085" y="3210"/>
                </a:cubicBezTo>
                <a:cubicBezTo>
                  <a:pt x="3379" y="3181"/>
                  <a:pt x="3702" y="3181"/>
                  <a:pt x="4025" y="3181"/>
                </a:cubicBezTo>
                <a:close/>
                <a:moveTo>
                  <a:pt x="3437" y="7676"/>
                </a:moveTo>
                <a:cubicBezTo>
                  <a:pt x="3496" y="7911"/>
                  <a:pt x="3584" y="8146"/>
                  <a:pt x="3702" y="8351"/>
                </a:cubicBezTo>
                <a:cubicBezTo>
                  <a:pt x="3526" y="8263"/>
                  <a:pt x="3320" y="8175"/>
                  <a:pt x="3144" y="8058"/>
                </a:cubicBezTo>
                <a:cubicBezTo>
                  <a:pt x="3232" y="7940"/>
                  <a:pt x="3349" y="7823"/>
                  <a:pt x="3437" y="7676"/>
                </a:cubicBezTo>
                <a:close/>
                <a:moveTo>
                  <a:pt x="11399" y="5443"/>
                </a:moveTo>
                <a:cubicBezTo>
                  <a:pt x="12133" y="6001"/>
                  <a:pt x="12574" y="6559"/>
                  <a:pt x="12633" y="7118"/>
                </a:cubicBezTo>
                <a:cubicBezTo>
                  <a:pt x="12691" y="7441"/>
                  <a:pt x="12574" y="7764"/>
                  <a:pt x="12368" y="8028"/>
                </a:cubicBezTo>
                <a:cubicBezTo>
                  <a:pt x="12280" y="8146"/>
                  <a:pt x="12192" y="8263"/>
                  <a:pt x="12074" y="8381"/>
                </a:cubicBezTo>
                <a:cubicBezTo>
                  <a:pt x="11457" y="7793"/>
                  <a:pt x="10782" y="7323"/>
                  <a:pt x="10018" y="6971"/>
                </a:cubicBezTo>
                <a:cubicBezTo>
                  <a:pt x="10077" y="6677"/>
                  <a:pt x="10106" y="6383"/>
                  <a:pt x="10077" y="6060"/>
                </a:cubicBezTo>
                <a:cubicBezTo>
                  <a:pt x="10517" y="5884"/>
                  <a:pt x="10958" y="5678"/>
                  <a:pt x="11399" y="5443"/>
                </a:cubicBezTo>
                <a:close/>
                <a:moveTo>
                  <a:pt x="8725" y="6559"/>
                </a:moveTo>
                <a:lnTo>
                  <a:pt x="9019" y="6677"/>
                </a:lnTo>
                <a:cubicBezTo>
                  <a:pt x="8608" y="7441"/>
                  <a:pt x="8138" y="8175"/>
                  <a:pt x="7609" y="8851"/>
                </a:cubicBezTo>
                <a:cubicBezTo>
                  <a:pt x="7080" y="8293"/>
                  <a:pt x="6581" y="7705"/>
                  <a:pt x="6140" y="7118"/>
                </a:cubicBezTo>
                <a:cubicBezTo>
                  <a:pt x="6992" y="7000"/>
                  <a:pt x="7873" y="6794"/>
                  <a:pt x="8725" y="6559"/>
                </a:cubicBezTo>
                <a:close/>
                <a:moveTo>
                  <a:pt x="9166" y="6765"/>
                </a:moveTo>
                <a:cubicBezTo>
                  <a:pt x="9401" y="6853"/>
                  <a:pt x="9607" y="6971"/>
                  <a:pt x="9783" y="7059"/>
                </a:cubicBezTo>
                <a:cubicBezTo>
                  <a:pt x="9636" y="7764"/>
                  <a:pt x="9195" y="8381"/>
                  <a:pt x="8578" y="8763"/>
                </a:cubicBezTo>
                <a:cubicBezTo>
                  <a:pt x="8373" y="8939"/>
                  <a:pt x="8108" y="9057"/>
                  <a:pt x="7844" y="9115"/>
                </a:cubicBezTo>
                <a:lnTo>
                  <a:pt x="7727" y="8998"/>
                </a:lnTo>
                <a:cubicBezTo>
                  <a:pt x="8285" y="8293"/>
                  <a:pt x="8755" y="7558"/>
                  <a:pt x="9166" y="6765"/>
                </a:cubicBezTo>
                <a:close/>
                <a:moveTo>
                  <a:pt x="5905" y="7147"/>
                </a:moveTo>
                <a:cubicBezTo>
                  <a:pt x="6375" y="7793"/>
                  <a:pt x="6904" y="8440"/>
                  <a:pt x="7462" y="9027"/>
                </a:cubicBezTo>
                <a:lnTo>
                  <a:pt x="7315" y="9233"/>
                </a:lnTo>
                <a:cubicBezTo>
                  <a:pt x="7258" y="9234"/>
                  <a:pt x="7200" y="9235"/>
                  <a:pt x="7143" y="9235"/>
                </a:cubicBezTo>
                <a:cubicBezTo>
                  <a:pt x="6055" y="9235"/>
                  <a:pt x="4972" y="8973"/>
                  <a:pt x="3996" y="8498"/>
                </a:cubicBezTo>
                <a:cubicBezTo>
                  <a:pt x="3790" y="8175"/>
                  <a:pt x="3643" y="7852"/>
                  <a:pt x="3584" y="7500"/>
                </a:cubicBezTo>
                <a:cubicBezTo>
                  <a:pt x="3672" y="7382"/>
                  <a:pt x="3761" y="7264"/>
                  <a:pt x="3849" y="7176"/>
                </a:cubicBezTo>
                <a:cubicBezTo>
                  <a:pt x="4090" y="7211"/>
                  <a:pt x="4331" y="7225"/>
                  <a:pt x="4571" y="7225"/>
                </a:cubicBezTo>
                <a:cubicBezTo>
                  <a:pt x="4742" y="7225"/>
                  <a:pt x="4912" y="7218"/>
                  <a:pt x="5083" y="7206"/>
                </a:cubicBezTo>
                <a:cubicBezTo>
                  <a:pt x="5347" y="7206"/>
                  <a:pt x="5641" y="7176"/>
                  <a:pt x="5905" y="7147"/>
                </a:cubicBezTo>
                <a:close/>
                <a:moveTo>
                  <a:pt x="4201" y="8792"/>
                </a:moveTo>
                <a:lnTo>
                  <a:pt x="4201" y="8792"/>
                </a:lnTo>
                <a:cubicBezTo>
                  <a:pt x="5141" y="9203"/>
                  <a:pt x="6140" y="9409"/>
                  <a:pt x="7139" y="9409"/>
                </a:cubicBezTo>
                <a:cubicBezTo>
                  <a:pt x="6904" y="9673"/>
                  <a:pt x="6640" y="9938"/>
                  <a:pt x="6375" y="10202"/>
                </a:cubicBezTo>
                <a:cubicBezTo>
                  <a:pt x="5523" y="9967"/>
                  <a:pt x="4759" y="9468"/>
                  <a:pt x="4201" y="8792"/>
                </a:cubicBezTo>
                <a:close/>
                <a:moveTo>
                  <a:pt x="9989" y="7176"/>
                </a:moveTo>
                <a:cubicBezTo>
                  <a:pt x="10694" y="7500"/>
                  <a:pt x="11369" y="7970"/>
                  <a:pt x="11957" y="8528"/>
                </a:cubicBezTo>
                <a:cubicBezTo>
                  <a:pt x="11193" y="9321"/>
                  <a:pt x="10253" y="9879"/>
                  <a:pt x="9195" y="10202"/>
                </a:cubicBezTo>
                <a:cubicBezTo>
                  <a:pt x="8784" y="9908"/>
                  <a:pt x="8373" y="9615"/>
                  <a:pt x="8020" y="9262"/>
                </a:cubicBezTo>
                <a:cubicBezTo>
                  <a:pt x="8255" y="9203"/>
                  <a:pt x="8490" y="9086"/>
                  <a:pt x="8725" y="8939"/>
                </a:cubicBezTo>
                <a:cubicBezTo>
                  <a:pt x="9342" y="8528"/>
                  <a:pt x="9783" y="7881"/>
                  <a:pt x="9989" y="7176"/>
                </a:cubicBezTo>
                <a:close/>
                <a:moveTo>
                  <a:pt x="7815" y="9321"/>
                </a:moveTo>
                <a:cubicBezTo>
                  <a:pt x="8138" y="9644"/>
                  <a:pt x="8520" y="9967"/>
                  <a:pt x="8931" y="10232"/>
                </a:cubicBezTo>
                <a:cubicBezTo>
                  <a:pt x="8549" y="10320"/>
                  <a:pt x="8153" y="10364"/>
                  <a:pt x="7756" y="10364"/>
                </a:cubicBezTo>
                <a:cubicBezTo>
                  <a:pt x="7359" y="10364"/>
                  <a:pt x="6963" y="10320"/>
                  <a:pt x="6581" y="10232"/>
                </a:cubicBezTo>
                <a:cubicBezTo>
                  <a:pt x="6875" y="9967"/>
                  <a:pt x="7139" y="9673"/>
                  <a:pt x="7403" y="9380"/>
                </a:cubicBezTo>
                <a:cubicBezTo>
                  <a:pt x="7550" y="9350"/>
                  <a:pt x="7668" y="9350"/>
                  <a:pt x="7815" y="9321"/>
                </a:cubicBezTo>
                <a:close/>
                <a:moveTo>
                  <a:pt x="12104" y="8645"/>
                </a:moveTo>
                <a:cubicBezTo>
                  <a:pt x="12309" y="8880"/>
                  <a:pt x="12456" y="9174"/>
                  <a:pt x="12456" y="9497"/>
                </a:cubicBezTo>
                <a:cubicBezTo>
                  <a:pt x="12427" y="9732"/>
                  <a:pt x="12280" y="9967"/>
                  <a:pt x="12104" y="10114"/>
                </a:cubicBezTo>
                <a:lnTo>
                  <a:pt x="12074" y="10114"/>
                </a:lnTo>
                <a:cubicBezTo>
                  <a:pt x="11810" y="10467"/>
                  <a:pt x="11399" y="10672"/>
                  <a:pt x="10958" y="10702"/>
                </a:cubicBezTo>
                <a:cubicBezTo>
                  <a:pt x="10906" y="10705"/>
                  <a:pt x="10853" y="10706"/>
                  <a:pt x="10801" y="10706"/>
                </a:cubicBezTo>
                <a:cubicBezTo>
                  <a:pt x="10325" y="10706"/>
                  <a:pt x="9854" y="10584"/>
                  <a:pt x="9430" y="10320"/>
                </a:cubicBezTo>
                <a:cubicBezTo>
                  <a:pt x="10459" y="9997"/>
                  <a:pt x="11369" y="9438"/>
                  <a:pt x="12104" y="8645"/>
                </a:cubicBezTo>
                <a:close/>
                <a:moveTo>
                  <a:pt x="3056" y="8234"/>
                </a:moveTo>
                <a:cubicBezTo>
                  <a:pt x="3320" y="8381"/>
                  <a:pt x="3584" y="8528"/>
                  <a:pt x="3849" y="8645"/>
                </a:cubicBezTo>
                <a:cubicBezTo>
                  <a:pt x="4407" y="9468"/>
                  <a:pt x="5229" y="10055"/>
                  <a:pt x="6199" y="10320"/>
                </a:cubicBezTo>
                <a:cubicBezTo>
                  <a:pt x="5406" y="11054"/>
                  <a:pt x="4407" y="11495"/>
                  <a:pt x="3349" y="11554"/>
                </a:cubicBezTo>
                <a:cubicBezTo>
                  <a:pt x="3307" y="11556"/>
                  <a:pt x="3265" y="11557"/>
                  <a:pt x="3225" y="11557"/>
                </a:cubicBezTo>
                <a:cubicBezTo>
                  <a:pt x="2707" y="11557"/>
                  <a:pt x="2367" y="11385"/>
                  <a:pt x="2204" y="11113"/>
                </a:cubicBezTo>
                <a:cubicBezTo>
                  <a:pt x="1910" y="10555"/>
                  <a:pt x="2233" y="9468"/>
                  <a:pt x="3056" y="8234"/>
                </a:cubicBezTo>
                <a:close/>
                <a:moveTo>
                  <a:pt x="9419" y="0"/>
                </a:moveTo>
                <a:cubicBezTo>
                  <a:pt x="9356" y="0"/>
                  <a:pt x="9292" y="3"/>
                  <a:pt x="9225" y="8"/>
                </a:cubicBezTo>
                <a:cubicBezTo>
                  <a:pt x="8373" y="155"/>
                  <a:pt x="7550" y="508"/>
                  <a:pt x="6875" y="1036"/>
                </a:cubicBezTo>
                <a:cubicBezTo>
                  <a:pt x="6346" y="625"/>
                  <a:pt x="5699" y="390"/>
                  <a:pt x="5024" y="361"/>
                </a:cubicBezTo>
                <a:cubicBezTo>
                  <a:pt x="4818" y="390"/>
                  <a:pt x="4613" y="478"/>
                  <a:pt x="4436" y="625"/>
                </a:cubicBezTo>
                <a:cubicBezTo>
                  <a:pt x="3907" y="1125"/>
                  <a:pt x="3761" y="1918"/>
                  <a:pt x="3966" y="2946"/>
                </a:cubicBezTo>
                <a:cubicBezTo>
                  <a:pt x="3893" y="2944"/>
                  <a:pt x="3819" y="2942"/>
                  <a:pt x="3745" y="2942"/>
                </a:cubicBezTo>
                <a:cubicBezTo>
                  <a:pt x="2934" y="2942"/>
                  <a:pt x="2106" y="3090"/>
                  <a:pt x="1352" y="3387"/>
                </a:cubicBezTo>
                <a:cubicBezTo>
                  <a:pt x="558" y="3680"/>
                  <a:pt x="118" y="4121"/>
                  <a:pt x="59" y="4738"/>
                </a:cubicBezTo>
                <a:cubicBezTo>
                  <a:pt x="0" y="5737"/>
                  <a:pt x="1087" y="7059"/>
                  <a:pt x="2879" y="8116"/>
                </a:cubicBezTo>
                <a:cubicBezTo>
                  <a:pt x="1998" y="9438"/>
                  <a:pt x="1704" y="10555"/>
                  <a:pt x="2057" y="11172"/>
                </a:cubicBezTo>
                <a:cubicBezTo>
                  <a:pt x="2233" y="11554"/>
                  <a:pt x="2703" y="11730"/>
                  <a:pt x="3349" y="11730"/>
                </a:cubicBezTo>
                <a:lnTo>
                  <a:pt x="3614" y="11730"/>
                </a:lnTo>
                <a:cubicBezTo>
                  <a:pt x="4671" y="11612"/>
                  <a:pt x="5670" y="11142"/>
                  <a:pt x="6434" y="10408"/>
                </a:cubicBezTo>
                <a:cubicBezTo>
                  <a:pt x="6889" y="10525"/>
                  <a:pt x="7359" y="10584"/>
                  <a:pt x="7826" y="10584"/>
                </a:cubicBezTo>
                <a:cubicBezTo>
                  <a:pt x="8292" y="10584"/>
                  <a:pt x="8755" y="10525"/>
                  <a:pt x="9195" y="10408"/>
                </a:cubicBezTo>
                <a:cubicBezTo>
                  <a:pt x="9714" y="10735"/>
                  <a:pt x="10282" y="10910"/>
                  <a:pt x="10878" y="10910"/>
                </a:cubicBezTo>
                <a:cubicBezTo>
                  <a:pt x="10924" y="10910"/>
                  <a:pt x="10970" y="10909"/>
                  <a:pt x="11017" y="10907"/>
                </a:cubicBezTo>
                <a:cubicBezTo>
                  <a:pt x="11516" y="10849"/>
                  <a:pt x="11957" y="10614"/>
                  <a:pt x="12280" y="10232"/>
                </a:cubicBezTo>
                <a:cubicBezTo>
                  <a:pt x="12515" y="10055"/>
                  <a:pt x="12662" y="9791"/>
                  <a:pt x="12691" y="9497"/>
                </a:cubicBezTo>
                <a:cubicBezTo>
                  <a:pt x="12662" y="9115"/>
                  <a:pt x="12515" y="8763"/>
                  <a:pt x="12251" y="8498"/>
                </a:cubicBezTo>
                <a:cubicBezTo>
                  <a:pt x="12368" y="8381"/>
                  <a:pt x="12456" y="8263"/>
                  <a:pt x="12544" y="8116"/>
                </a:cubicBezTo>
                <a:cubicBezTo>
                  <a:pt x="12809" y="7823"/>
                  <a:pt x="12926" y="7441"/>
                  <a:pt x="12868" y="7059"/>
                </a:cubicBezTo>
                <a:cubicBezTo>
                  <a:pt x="12809" y="6501"/>
                  <a:pt x="12368" y="5884"/>
                  <a:pt x="11604" y="5296"/>
                </a:cubicBezTo>
                <a:cubicBezTo>
                  <a:pt x="12633" y="4679"/>
                  <a:pt x="13191" y="4004"/>
                  <a:pt x="13073" y="3504"/>
                </a:cubicBezTo>
                <a:cubicBezTo>
                  <a:pt x="13014" y="3210"/>
                  <a:pt x="12691" y="2858"/>
                  <a:pt x="11634" y="2740"/>
                </a:cubicBezTo>
                <a:cubicBezTo>
                  <a:pt x="11472" y="2726"/>
                  <a:pt x="11318" y="2718"/>
                  <a:pt x="11164" y="2718"/>
                </a:cubicBezTo>
                <a:cubicBezTo>
                  <a:pt x="11009" y="2718"/>
                  <a:pt x="10855" y="2726"/>
                  <a:pt x="10694" y="2740"/>
                </a:cubicBezTo>
                <a:cubicBezTo>
                  <a:pt x="10870" y="2123"/>
                  <a:pt x="10870" y="1448"/>
                  <a:pt x="10694" y="801"/>
                </a:cubicBezTo>
                <a:cubicBezTo>
                  <a:pt x="10480" y="267"/>
                  <a:pt x="10048" y="0"/>
                  <a:pt x="9419" y="0"/>
                </a:cubicBezTo>
                <a:close/>
              </a:path>
            </a:pathLst>
          </a:custGeom>
          <a:solidFill>
            <a:srgbClr val="21212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AB40"/>
              </a:solidFill>
            </a:endParaRPr>
          </a:p>
        </p:txBody>
      </p:sp>
      <p:sp>
        <p:nvSpPr>
          <p:cNvPr id="245" name="Google Shape;245;p26"/>
          <p:cNvSpPr/>
          <p:nvPr/>
        </p:nvSpPr>
        <p:spPr>
          <a:xfrm>
            <a:off x="542925" y="4815854"/>
            <a:ext cx="2657400" cy="562200"/>
          </a:xfrm>
          <a:prstGeom prst="roundRect">
            <a:avLst>
              <a:gd fmla="val 16667" name="adj"/>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700">
                <a:solidFill>
                  <a:srgbClr val="FFFFFF"/>
                </a:solidFill>
                <a:latin typeface="Mada"/>
                <a:ea typeface="Mada"/>
                <a:cs typeface="Mada"/>
                <a:sym typeface="Mada"/>
              </a:rPr>
              <a:t>Additional staging </a:t>
            </a:r>
            <a:r>
              <a:rPr b="1" lang="ar" sz="1700">
                <a:solidFill>
                  <a:srgbClr val="FFFFFF"/>
                </a:solidFill>
                <a:latin typeface="Mada"/>
                <a:ea typeface="Mada"/>
                <a:cs typeface="Mada"/>
                <a:sym typeface="Mada"/>
              </a:rPr>
              <a:t>investigations</a:t>
            </a:r>
            <a:endParaRPr b="1" sz="1700">
              <a:solidFill>
                <a:srgbClr val="FFFFFF"/>
              </a:solidFill>
              <a:latin typeface="Mada"/>
              <a:ea typeface="Mada"/>
              <a:cs typeface="Mada"/>
              <a:sym typeface="Mada"/>
            </a:endParaRPr>
          </a:p>
        </p:txBody>
      </p:sp>
      <p:sp>
        <p:nvSpPr>
          <p:cNvPr id="246" name="Google Shape;246;p26"/>
          <p:cNvSpPr txBox="1"/>
          <p:nvPr/>
        </p:nvSpPr>
        <p:spPr>
          <a:xfrm>
            <a:off x="420600" y="5383600"/>
            <a:ext cx="6871200" cy="40791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PET scan (IMPORTANT)</a:t>
            </a:r>
            <a:endParaRPr b="1" sz="1200">
              <a:solidFill>
                <a:srgbClr val="CC0000"/>
              </a:solidFill>
              <a:latin typeface="Mada"/>
              <a:ea typeface="Mada"/>
              <a:cs typeface="Mada"/>
              <a:sym typeface="Mada"/>
            </a:endParaRPr>
          </a:p>
          <a:p>
            <a:pPr indent="-304800" lvl="1" marL="914400" rtl="0" algn="l">
              <a:spcBef>
                <a:spcPts val="0"/>
              </a:spcBef>
              <a:spcAft>
                <a:spcPts val="0"/>
              </a:spcAft>
              <a:buClr>
                <a:srgbClr val="6AA84F"/>
              </a:buClr>
              <a:buSzPts val="1200"/>
              <a:buFont typeface="Mada"/>
              <a:buChar char="○"/>
            </a:pPr>
            <a:r>
              <a:rPr b="1" lang="ar" sz="1200">
                <a:solidFill>
                  <a:srgbClr val="6AA84F"/>
                </a:solidFill>
                <a:latin typeface="Mada"/>
                <a:ea typeface="Mada"/>
                <a:cs typeface="Mada"/>
                <a:sym typeface="Mada"/>
              </a:rPr>
              <a:t>When should PET-scan be performed? </a:t>
            </a:r>
            <a:r>
              <a:rPr lang="ar" sz="1200">
                <a:solidFill>
                  <a:srgbClr val="6AA84F"/>
                </a:solidFill>
                <a:latin typeface="Mada"/>
                <a:ea typeface="Mada"/>
                <a:cs typeface="Mada"/>
                <a:sym typeface="Mada"/>
              </a:rPr>
              <a:t>Before and after treatment. </a:t>
            </a:r>
            <a:endParaRPr sz="1200">
              <a:solidFill>
                <a:srgbClr val="6AA84F"/>
              </a:solidFill>
              <a:latin typeface="Mada"/>
              <a:ea typeface="Mada"/>
              <a:cs typeface="Mada"/>
              <a:sym typeface="Mada"/>
            </a:endParaRPr>
          </a:p>
          <a:p>
            <a:pPr indent="-304800" lvl="1" marL="914400" rtl="0" algn="l">
              <a:spcBef>
                <a:spcPts val="0"/>
              </a:spcBef>
              <a:spcAft>
                <a:spcPts val="0"/>
              </a:spcAft>
              <a:buClr>
                <a:srgbClr val="6AA84F"/>
              </a:buClr>
              <a:buSzPts val="1200"/>
              <a:buFont typeface="Mada"/>
              <a:buChar char="○"/>
            </a:pPr>
            <a:r>
              <a:rPr b="1" lang="ar" sz="1200">
                <a:solidFill>
                  <a:srgbClr val="6AA84F"/>
                </a:solidFill>
                <a:latin typeface="Mada"/>
                <a:ea typeface="Mada"/>
                <a:cs typeface="Mada"/>
                <a:sym typeface="Mada"/>
              </a:rPr>
              <a:t>Why perform before altho we have confirmed the diagnosis with by </a:t>
            </a:r>
            <a:r>
              <a:rPr b="1" lang="ar" sz="1200">
                <a:solidFill>
                  <a:srgbClr val="6AA84F"/>
                </a:solidFill>
                <a:latin typeface="Mada"/>
                <a:ea typeface="Mada"/>
                <a:cs typeface="Mada"/>
                <a:sym typeface="Mada"/>
              </a:rPr>
              <a:t>biopsy</a:t>
            </a:r>
            <a:r>
              <a:rPr b="1" lang="ar" sz="1200">
                <a:solidFill>
                  <a:srgbClr val="6AA84F"/>
                </a:solidFill>
                <a:latin typeface="Mada"/>
                <a:ea typeface="Mada"/>
                <a:cs typeface="Mada"/>
                <a:sym typeface="Mada"/>
              </a:rPr>
              <a:t>? </a:t>
            </a:r>
            <a:r>
              <a:rPr lang="ar" sz="1200">
                <a:solidFill>
                  <a:srgbClr val="6AA84F"/>
                </a:solidFill>
                <a:latin typeface="Mada"/>
                <a:ea typeface="Mada"/>
                <a:cs typeface="Mada"/>
                <a:sym typeface="Mada"/>
              </a:rPr>
              <a:t>To test the </a:t>
            </a:r>
            <a:r>
              <a:rPr lang="ar" sz="1200">
                <a:solidFill>
                  <a:srgbClr val="6AA84F"/>
                </a:solidFill>
                <a:latin typeface="Mada"/>
                <a:ea typeface="Mada"/>
                <a:cs typeface="Mada"/>
                <a:sym typeface="Mada"/>
              </a:rPr>
              <a:t>validity</a:t>
            </a:r>
            <a:r>
              <a:rPr lang="ar" sz="1200">
                <a:solidFill>
                  <a:srgbClr val="6AA84F"/>
                </a:solidFill>
                <a:latin typeface="Mada"/>
                <a:ea typeface="Mada"/>
                <a:cs typeface="Mada"/>
                <a:sym typeface="Mada"/>
              </a:rPr>
              <a:t> of the test and to establish a baseline.</a:t>
            </a:r>
            <a:r>
              <a:rPr b="1" lang="ar" sz="1200">
                <a:solidFill>
                  <a:srgbClr val="6AA84F"/>
                </a:solidFill>
                <a:latin typeface="Mada"/>
                <a:ea typeface="Mada"/>
                <a:cs typeface="Mada"/>
                <a:sym typeface="Mada"/>
              </a:rPr>
              <a:t> </a:t>
            </a:r>
            <a:endParaRPr b="1" sz="1200">
              <a:solidFill>
                <a:srgbClr val="6AA84F"/>
              </a:solidFill>
              <a:latin typeface="Mada"/>
              <a:ea typeface="Mada"/>
              <a:cs typeface="Mada"/>
              <a:sym typeface="Mada"/>
            </a:endParaRPr>
          </a:p>
          <a:p>
            <a:pPr indent="-304800" lvl="1" marL="914400" rtl="0" algn="l">
              <a:spcBef>
                <a:spcPts val="0"/>
              </a:spcBef>
              <a:spcAft>
                <a:spcPts val="0"/>
              </a:spcAft>
              <a:buClr>
                <a:srgbClr val="6AA84F"/>
              </a:buClr>
              <a:buSzPts val="1200"/>
              <a:buFont typeface="Mada"/>
              <a:buChar char="○"/>
            </a:pPr>
            <a:r>
              <a:rPr b="1" lang="ar" sz="1200">
                <a:solidFill>
                  <a:srgbClr val="6AA84F"/>
                </a:solidFill>
                <a:latin typeface="Mada"/>
                <a:ea typeface="Mada"/>
                <a:cs typeface="Mada"/>
                <a:sym typeface="Mada"/>
              </a:rPr>
              <a:t>What if the </a:t>
            </a:r>
            <a:r>
              <a:rPr b="1" lang="ar" sz="1200">
                <a:solidFill>
                  <a:srgbClr val="6AA84F"/>
                </a:solidFill>
                <a:latin typeface="Mada"/>
                <a:ea typeface="Mada"/>
                <a:cs typeface="Mada"/>
                <a:sym typeface="Mada"/>
              </a:rPr>
              <a:t>biopsy</a:t>
            </a:r>
            <a:r>
              <a:rPr b="1" lang="ar" sz="1200">
                <a:solidFill>
                  <a:srgbClr val="6AA84F"/>
                </a:solidFill>
                <a:latin typeface="Mada"/>
                <a:ea typeface="Mada"/>
                <a:cs typeface="Mada"/>
                <a:sym typeface="Mada"/>
              </a:rPr>
              <a:t> was +ve for lymphoma but the PET-scan was -ve? </a:t>
            </a:r>
            <a:r>
              <a:rPr lang="ar" sz="1200">
                <a:solidFill>
                  <a:srgbClr val="6AA84F"/>
                </a:solidFill>
                <a:latin typeface="Mada"/>
                <a:ea typeface="Mada"/>
                <a:cs typeface="Mada"/>
                <a:sym typeface="Mada"/>
              </a:rPr>
              <a:t>This means that you can’t use it for the staging </a:t>
            </a:r>
            <a:r>
              <a:rPr lang="ar" sz="1200">
                <a:solidFill>
                  <a:srgbClr val="CC0000"/>
                </a:solidFill>
                <a:latin typeface="Mada"/>
                <a:ea typeface="Mada"/>
                <a:cs typeface="Mada"/>
                <a:sym typeface="Mada"/>
              </a:rPr>
              <a:t>nor follow-up</a:t>
            </a:r>
            <a:r>
              <a:rPr lang="ar" sz="1200">
                <a:solidFill>
                  <a:srgbClr val="6AA84F"/>
                </a:solidFill>
                <a:latin typeface="Mada"/>
                <a:ea typeface="Mada"/>
                <a:cs typeface="Mada"/>
                <a:sym typeface="Mada"/>
              </a:rPr>
              <a:t> (doesn’t mean that the pt does not have a lymphoma, it’s just false-negative)</a:t>
            </a:r>
            <a:endParaRPr sz="1200">
              <a:solidFill>
                <a:srgbClr val="6AA84F"/>
              </a:solidFill>
              <a:latin typeface="Mada"/>
              <a:ea typeface="Mada"/>
              <a:cs typeface="Mada"/>
              <a:sym typeface="Mada"/>
            </a:endParaRPr>
          </a:p>
          <a:p>
            <a:pPr indent="-304800" lvl="1" marL="914400" rtl="0" algn="l">
              <a:spcBef>
                <a:spcPts val="0"/>
              </a:spcBef>
              <a:spcAft>
                <a:spcPts val="0"/>
              </a:spcAft>
              <a:buClr>
                <a:srgbClr val="6AA84F"/>
              </a:buClr>
              <a:buSzPts val="1200"/>
              <a:buFont typeface="Mada"/>
              <a:buChar char="○"/>
            </a:pPr>
            <a:r>
              <a:rPr b="1" lang="ar" sz="1200">
                <a:solidFill>
                  <a:srgbClr val="6AA84F"/>
                </a:solidFill>
                <a:latin typeface="Mada"/>
                <a:ea typeface="Mada"/>
                <a:cs typeface="Mada"/>
                <a:sym typeface="Mada"/>
              </a:rPr>
              <a:t>How is it performed? </a:t>
            </a:r>
            <a:r>
              <a:rPr lang="ar" sz="1200">
                <a:solidFill>
                  <a:srgbClr val="6AA84F"/>
                </a:solidFill>
                <a:latin typeface="Mada"/>
                <a:ea typeface="Mada"/>
                <a:cs typeface="Mada"/>
                <a:sym typeface="Mada"/>
              </a:rPr>
              <a:t>First we inject an isotope called fluorodeoxy</a:t>
            </a:r>
            <a:r>
              <a:rPr b="1" lang="ar" sz="1200">
                <a:solidFill>
                  <a:srgbClr val="6AA84F"/>
                </a:solidFill>
                <a:latin typeface="Mada"/>
                <a:ea typeface="Mada"/>
                <a:cs typeface="Mada"/>
                <a:sym typeface="Mada"/>
              </a:rPr>
              <a:t>glucose</a:t>
            </a:r>
            <a:r>
              <a:rPr lang="ar" sz="1200">
                <a:solidFill>
                  <a:srgbClr val="6AA84F"/>
                </a:solidFill>
                <a:latin typeface="Mada"/>
                <a:ea typeface="Mada"/>
                <a:cs typeface="Mada"/>
                <a:sym typeface="Mada"/>
              </a:rPr>
              <a:t> (FD</a:t>
            </a:r>
            <a:r>
              <a:rPr b="1" lang="ar" sz="1200">
                <a:solidFill>
                  <a:srgbClr val="6AA84F"/>
                </a:solidFill>
                <a:latin typeface="Mada"/>
                <a:ea typeface="Mada"/>
                <a:cs typeface="Mada"/>
                <a:sym typeface="Mada"/>
              </a:rPr>
              <a:t>G</a:t>
            </a:r>
            <a:r>
              <a:rPr lang="ar" sz="1200">
                <a:solidFill>
                  <a:srgbClr val="6AA84F"/>
                </a:solidFill>
                <a:latin typeface="Mada"/>
                <a:ea typeface="Mada"/>
                <a:cs typeface="Mada"/>
                <a:sym typeface="Mada"/>
              </a:rPr>
              <a:t>), FDG has high </a:t>
            </a:r>
            <a:r>
              <a:rPr lang="ar" sz="1200">
                <a:solidFill>
                  <a:srgbClr val="6AA84F"/>
                </a:solidFill>
                <a:latin typeface="Mada"/>
                <a:ea typeface="Mada"/>
                <a:cs typeface="Mada"/>
                <a:sym typeface="Mada"/>
              </a:rPr>
              <a:t>affinity</a:t>
            </a:r>
            <a:r>
              <a:rPr lang="ar" sz="1200">
                <a:solidFill>
                  <a:srgbClr val="6AA84F"/>
                </a:solidFill>
                <a:latin typeface="Mada"/>
                <a:ea typeface="Mada"/>
                <a:cs typeface="Mada"/>
                <a:sym typeface="Mada"/>
              </a:rPr>
              <a:t> for cancer cells, especially lymphomas. The cancer cells will take up this isotope and appear bright on imaging, this is called standardized uptake value (SUV). This </a:t>
            </a:r>
            <a:r>
              <a:rPr lang="ar" sz="1200">
                <a:solidFill>
                  <a:srgbClr val="6AA84F"/>
                </a:solidFill>
                <a:latin typeface="Mada"/>
                <a:ea typeface="Mada"/>
                <a:cs typeface="Mada"/>
                <a:sym typeface="Mada"/>
              </a:rPr>
              <a:t>technique</a:t>
            </a:r>
            <a:r>
              <a:rPr lang="ar" sz="1200">
                <a:solidFill>
                  <a:srgbClr val="6AA84F"/>
                </a:solidFill>
                <a:latin typeface="Mada"/>
                <a:ea typeface="Mada"/>
                <a:cs typeface="Mada"/>
                <a:sym typeface="Mada"/>
              </a:rPr>
              <a:t> is not used in patients with </a:t>
            </a:r>
            <a:r>
              <a:rPr lang="ar" sz="1200">
                <a:solidFill>
                  <a:srgbClr val="6AA84F"/>
                </a:solidFill>
                <a:latin typeface="Mada"/>
                <a:ea typeface="Mada"/>
                <a:cs typeface="Mada"/>
                <a:sym typeface="Mada"/>
              </a:rPr>
              <a:t>uncontrolled</a:t>
            </a:r>
            <a:r>
              <a:rPr lang="ar" sz="1200">
                <a:solidFill>
                  <a:srgbClr val="6AA84F"/>
                </a:solidFill>
                <a:latin typeface="Mada"/>
                <a:ea typeface="Mada"/>
                <a:cs typeface="Mada"/>
                <a:sym typeface="Mada"/>
              </a:rPr>
              <a:t> diabetes or an active infection bc the isotope will </a:t>
            </a:r>
            <a:r>
              <a:rPr lang="ar" sz="1200">
                <a:solidFill>
                  <a:srgbClr val="6AA84F"/>
                </a:solidFill>
                <a:latin typeface="Mada"/>
                <a:ea typeface="Mada"/>
                <a:cs typeface="Mada"/>
                <a:sym typeface="Mada"/>
              </a:rPr>
              <a:t>precipitate</a:t>
            </a:r>
            <a:r>
              <a:rPr lang="ar" sz="1200">
                <a:solidFill>
                  <a:srgbClr val="6AA84F"/>
                </a:solidFill>
                <a:latin typeface="Mada"/>
                <a:ea typeface="Mada"/>
                <a:cs typeface="Mada"/>
                <a:sym typeface="Mada"/>
              </a:rPr>
              <a:t> in these areas instead of the cancer. Also, if the LN was very small, it may not be appear in the PET-scan. </a:t>
            </a:r>
            <a:endParaRPr sz="1200">
              <a:solidFill>
                <a:srgbClr val="6AA84F"/>
              </a:solidFill>
              <a:latin typeface="Mada"/>
              <a:ea typeface="Mada"/>
              <a:cs typeface="Mada"/>
              <a:sym typeface="Mada"/>
            </a:endParaRPr>
          </a:p>
          <a:p>
            <a:pPr indent="-304800" lvl="1" marL="914400" rtl="0" algn="l">
              <a:spcBef>
                <a:spcPts val="0"/>
              </a:spcBef>
              <a:spcAft>
                <a:spcPts val="0"/>
              </a:spcAft>
              <a:buClr>
                <a:schemeClr val="accent6"/>
              </a:buClr>
              <a:buSzPts val="1200"/>
              <a:buFont typeface="Mada"/>
              <a:buChar char="○"/>
            </a:pPr>
            <a:r>
              <a:rPr lang="ar" sz="1200">
                <a:solidFill>
                  <a:schemeClr val="accent6"/>
                </a:solidFill>
                <a:latin typeface="Mada"/>
                <a:ea typeface="Mada"/>
                <a:cs typeface="Mada"/>
                <a:sym typeface="Mada"/>
              </a:rPr>
              <a:t>PET scan can differentiate between fibrosis/necrosis from treatment, and active cancer</a:t>
            </a:r>
            <a:endParaRPr sz="1200">
              <a:solidFill>
                <a:schemeClr val="accent6"/>
              </a:solidFill>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67Ga scan </a:t>
            </a:r>
            <a:r>
              <a:rPr lang="ar" sz="1200">
                <a:solidFill>
                  <a:srgbClr val="6AA84F"/>
                </a:solidFill>
                <a:latin typeface="Mada"/>
                <a:ea typeface="Mada"/>
                <a:cs typeface="Mada"/>
                <a:sym typeface="Mada"/>
              </a:rPr>
              <a:t>(Not used nowadays bc it has high false-negative rate)</a:t>
            </a:r>
            <a:endParaRPr sz="1200">
              <a:solidFill>
                <a:srgbClr val="6AA84F"/>
              </a:solidFill>
              <a:latin typeface="Mada"/>
              <a:ea typeface="Mada"/>
              <a:cs typeface="Mada"/>
              <a:sym typeface="Mada"/>
            </a:endParaRPr>
          </a:p>
          <a:p>
            <a:pPr indent="0" lvl="0" marL="0" rtl="0" algn="l">
              <a:spcBef>
                <a:spcPts val="0"/>
              </a:spcBef>
              <a:spcAft>
                <a:spcPts val="0"/>
              </a:spcAft>
              <a:buNone/>
            </a:pPr>
            <a:r>
              <a:rPr b="1" lang="ar" sz="1300">
                <a:solidFill>
                  <a:srgbClr val="6AA84F"/>
                </a:solidFill>
                <a:latin typeface="Mada"/>
                <a:ea typeface="Mada"/>
                <a:cs typeface="Mada"/>
                <a:sym typeface="Mada"/>
              </a:rPr>
              <a:t>The rest of the investigations depend on the presentation/suspicion to determine the stage</a:t>
            </a:r>
            <a:r>
              <a:rPr b="1" lang="ar" sz="1300">
                <a:solidFill>
                  <a:srgbClr val="6AA84F"/>
                </a:solidFill>
                <a:latin typeface="Mada"/>
                <a:ea typeface="Mada"/>
                <a:cs typeface="Mada"/>
                <a:sym typeface="Mada"/>
              </a:rPr>
              <a:t>:</a:t>
            </a:r>
            <a:endParaRPr b="1" sz="13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CT / MRI of head &amp; neck, MRI - CNS, bone, head &amp; neck presentation</a:t>
            </a:r>
            <a:r>
              <a:rPr lang="ar" sz="1200">
                <a:latin typeface="Mada"/>
                <a:ea typeface="Mada"/>
                <a:cs typeface="Mada"/>
                <a:sym typeface="Mada"/>
              </a:rPr>
              <a:t>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For Gastric lymphoma</a:t>
            </a:r>
            <a:endParaRPr b="1"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Cytology of effusions, ascites, Endoscopy, Endoscopic U/S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HIV, CSF cytology - testis, paranasal sinus, periorbital, paravertebral, CNS, epidural, stage IV with bone marrow involvement</a:t>
            </a:r>
            <a:r>
              <a:rPr lang="ar" sz="1200">
                <a:latin typeface="Mada"/>
                <a:ea typeface="Mada"/>
                <a:cs typeface="Mada"/>
                <a:sym typeface="Mada"/>
              </a:rPr>
              <a:t>.</a:t>
            </a:r>
            <a:endParaRPr sz="1200">
              <a:latin typeface="Mada"/>
              <a:ea typeface="Mada"/>
              <a:cs typeface="Mada"/>
              <a:sym typeface="Mada"/>
            </a:endParaRPr>
          </a:p>
        </p:txBody>
      </p:sp>
      <p:sp>
        <p:nvSpPr>
          <p:cNvPr id="247" name="Google Shape;247;p26"/>
          <p:cNvSpPr/>
          <p:nvPr/>
        </p:nvSpPr>
        <p:spPr>
          <a:xfrm>
            <a:off x="266700" y="9515475"/>
            <a:ext cx="6871200" cy="1028700"/>
          </a:xfrm>
          <a:prstGeom prst="roundRect">
            <a:avLst>
              <a:gd fmla="val 16667" name="adj"/>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a:latin typeface="Mada"/>
                <a:ea typeface="Mada"/>
                <a:cs typeface="Mada"/>
                <a:sym typeface="Mada"/>
              </a:rPr>
              <a:t>Summary of diagnosis</a:t>
            </a:r>
            <a:endParaRPr b="1">
              <a:latin typeface="Mada"/>
              <a:ea typeface="Mada"/>
              <a:cs typeface="Mada"/>
              <a:sym typeface="Mada"/>
            </a:endParaRPr>
          </a:p>
          <a:p>
            <a:pPr indent="0" lvl="0" marL="0" rtl="0" algn="ctr">
              <a:spcBef>
                <a:spcPts val="0"/>
              </a:spcBef>
              <a:spcAft>
                <a:spcPts val="0"/>
              </a:spcAft>
              <a:buNone/>
            </a:pPr>
            <a:r>
              <a:rPr lang="ar" sz="1200">
                <a:solidFill>
                  <a:srgbClr val="6AA84F"/>
                </a:solidFill>
                <a:latin typeface="Mada"/>
                <a:ea typeface="Mada"/>
                <a:cs typeface="Mada"/>
                <a:sym typeface="Mada"/>
              </a:rPr>
              <a:t>Take Hx, do physical examination and do the labs, if you suspect lymphoma you move right away to Incisional biopsy for diagnosis. If biopsy is positive and diagnosis is made? You then stage it with bone marrow aspiration and CT. Then you do a PET scan before and after Tx for establishing a baseline and staging.</a:t>
            </a:r>
            <a:endParaRPr sz="1200">
              <a:solidFill>
                <a:srgbClr val="6AA84F"/>
              </a:solidFill>
              <a:latin typeface="Mada"/>
              <a:ea typeface="Mada"/>
              <a:cs typeface="Mada"/>
              <a:sym typeface="Mada"/>
            </a:endParaRPr>
          </a:p>
        </p:txBody>
      </p:sp>
      <p:sp>
        <p:nvSpPr>
          <p:cNvPr id="248" name="Google Shape;248;p26"/>
          <p:cNvSpPr txBox="1"/>
          <p:nvPr/>
        </p:nvSpPr>
        <p:spPr>
          <a:xfrm>
            <a:off x="971550" y="0"/>
            <a:ext cx="5610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Diagnosis </a:t>
            </a:r>
            <a:r>
              <a:rPr b="1" i="1" lang="ar" sz="2600">
                <a:latin typeface="Mada"/>
                <a:ea typeface="Mada"/>
                <a:cs typeface="Mada"/>
                <a:sym typeface="Mada"/>
              </a:rPr>
              <a:t>(cont.</a:t>
            </a:r>
            <a:r>
              <a:rPr b="1" i="1" lang="ar" sz="2600">
                <a:latin typeface="Mada"/>
                <a:ea typeface="Mada"/>
                <a:cs typeface="Mada"/>
                <a:sym typeface="Mada"/>
              </a:rPr>
              <a:t> )</a:t>
            </a:r>
            <a:endParaRPr b="1" i="1" sz="2600">
              <a:latin typeface="Mada"/>
              <a:ea typeface="Mada"/>
              <a:cs typeface="Mada"/>
              <a:sym typeface="Mada"/>
            </a:endParaRPr>
          </a:p>
        </p:txBody>
      </p:sp>
      <p:sp>
        <p:nvSpPr>
          <p:cNvPr id="249" name="Google Shape;249;p26"/>
          <p:cNvSpPr/>
          <p:nvPr/>
        </p:nvSpPr>
        <p:spPr>
          <a:xfrm>
            <a:off x="238550" y="0"/>
            <a:ext cx="752400" cy="762000"/>
          </a:xfrm>
          <a:prstGeom prst="star5">
            <a:avLst>
              <a:gd fmla="val 19098" name="adj"/>
              <a:gd fmla="val 105146" name="hf"/>
              <a:gd fmla="val 110557" name="vf"/>
            </a:avLst>
          </a:prstGeom>
          <a:solidFill>
            <a:srgbClr val="CC0000"/>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7"/>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sp>
        <p:nvSpPr>
          <p:cNvPr id="255" name="Google Shape;255;p27"/>
          <p:cNvSpPr txBox="1"/>
          <p:nvPr/>
        </p:nvSpPr>
        <p:spPr>
          <a:xfrm>
            <a:off x="971550" y="0"/>
            <a:ext cx="5610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Staging system</a:t>
            </a:r>
            <a:endParaRPr b="1" i="1" sz="2600">
              <a:latin typeface="Mada"/>
              <a:ea typeface="Mada"/>
              <a:cs typeface="Mada"/>
              <a:sym typeface="Mada"/>
            </a:endParaRPr>
          </a:p>
        </p:txBody>
      </p:sp>
      <p:sp>
        <p:nvSpPr>
          <p:cNvPr id="256" name="Google Shape;256;p27"/>
          <p:cNvSpPr txBox="1"/>
          <p:nvPr/>
        </p:nvSpPr>
        <p:spPr>
          <a:xfrm>
            <a:off x="247500" y="752450"/>
            <a:ext cx="56103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FFF2E9"/>
                </a:highlight>
                <a:latin typeface="Mada"/>
                <a:ea typeface="Mada"/>
                <a:cs typeface="Mada"/>
                <a:sym typeface="Mada"/>
              </a:rPr>
              <a:t>Staging system</a:t>
            </a:r>
            <a:endParaRPr b="1" sz="2200">
              <a:highlight>
                <a:srgbClr val="FFF2E9"/>
              </a:highlight>
              <a:latin typeface="Mada"/>
              <a:ea typeface="Mada"/>
              <a:cs typeface="Mada"/>
              <a:sym typeface="Mada"/>
            </a:endParaRPr>
          </a:p>
        </p:txBody>
      </p:sp>
      <p:sp>
        <p:nvSpPr>
          <p:cNvPr id="257" name="Google Shape;257;p27"/>
          <p:cNvSpPr txBox="1"/>
          <p:nvPr/>
        </p:nvSpPr>
        <p:spPr>
          <a:xfrm>
            <a:off x="409575" y="1203050"/>
            <a:ext cx="64008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a:latin typeface="Mada"/>
                <a:ea typeface="Mada"/>
                <a:cs typeface="Mada"/>
                <a:sym typeface="Mada"/>
              </a:rPr>
              <a:t>Cotswolds Meeting modification of Ann Arbour Classification:</a:t>
            </a:r>
            <a:endParaRPr b="1">
              <a:latin typeface="Mada"/>
              <a:ea typeface="Mada"/>
              <a:cs typeface="Mada"/>
              <a:sym typeface="Mada"/>
            </a:endParaRPr>
          </a:p>
          <a:p>
            <a:pPr indent="-311150" lvl="0" marL="457200" rtl="0" algn="l">
              <a:spcBef>
                <a:spcPts val="0"/>
              </a:spcBef>
              <a:spcAft>
                <a:spcPts val="0"/>
              </a:spcAft>
              <a:buClr>
                <a:srgbClr val="6AA84F"/>
              </a:buClr>
              <a:buSzPts val="1300"/>
              <a:buFont typeface="Mada"/>
              <a:buChar char="●"/>
            </a:pPr>
            <a:r>
              <a:rPr lang="ar" sz="1300">
                <a:solidFill>
                  <a:srgbClr val="6AA84F"/>
                </a:solidFill>
                <a:latin typeface="Mada"/>
                <a:ea typeface="Mada"/>
                <a:cs typeface="Mada"/>
                <a:sym typeface="Mada"/>
              </a:rPr>
              <a:t>Consist of a number and a letter e.g. IA, IIIB </a:t>
            </a:r>
            <a:endParaRPr sz="1300">
              <a:solidFill>
                <a:srgbClr val="6AA84F"/>
              </a:solidFill>
              <a:latin typeface="Mada"/>
              <a:ea typeface="Mada"/>
              <a:cs typeface="Mada"/>
              <a:sym typeface="Mada"/>
            </a:endParaRPr>
          </a:p>
        </p:txBody>
      </p:sp>
      <p:graphicFrame>
        <p:nvGraphicFramePr>
          <p:cNvPr id="258" name="Google Shape;258;p27"/>
          <p:cNvGraphicFramePr/>
          <p:nvPr/>
        </p:nvGraphicFramePr>
        <p:xfrm>
          <a:off x="154775" y="1802700"/>
          <a:ext cx="3000000" cy="3000000"/>
        </p:xfrm>
        <a:graphic>
          <a:graphicData uri="http://schemas.openxmlformats.org/drawingml/2006/table">
            <a:tbl>
              <a:tblPr>
                <a:noFill/>
                <a:tableStyleId>{EF7CC50B-8DC7-4673-BF25-4333C2575C4B}</a:tableStyleId>
              </a:tblPr>
              <a:tblGrid>
                <a:gridCol w="960850"/>
                <a:gridCol w="6289600"/>
              </a:tblGrid>
              <a:tr h="210750">
                <a:tc>
                  <a:txBody>
                    <a:bodyPr/>
                    <a:lstStyle/>
                    <a:p>
                      <a:pPr indent="0" lvl="0" marL="0" rtl="0" algn="ctr">
                        <a:spcBef>
                          <a:spcPts val="0"/>
                        </a:spcBef>
                        <a:spcAft>
                          <a:spcPts val="0"/>
                        </a:spcAft>
                        <a:buNone/>
                      </a:pPr>
                      <a:r>
                        <a:rPr b="1" lang="ar">
                          <a:solidFill>
                            <a:srgbClr val="FFFFFF"/>
                          </a:solidFill>
                          <a:latin typeface="Mada"/>
                          <a:ea typeface="Mada"/>
                          <a:cs typeface="Mada"/>
                          <a:sym typeface="Mada"/>
                        </a:rPr>
                        <a:t>Stage</a:t>
                      </a:r>
                      <a:endParaRPr b="1">
                        <a:solidFill>
                          <a:srgbClr val="FFFFFF"/>
                        </a:solidFill>
                        <a:latin typeface="Mada"/>
                        <a:ea typeface="Mada"/>
                        <a:cs typeface="Mada"/>
                        <a:sym typeface="Mada"/>
                      </a:endParaRPr>
                    </a:p>
                  </a:txBody>
                  <a:tcPr marT="91425" marB="91425" marR="91425" marL="91425">
                    <a:solidFill>
                      <a:schemeClr val="accent1"/>
                    </a:solidFill>
                  </a:tcPr>
                </a:tc>
                <a:tc>
                  <a:txBody>
                    <a:bodyPr/>
                    <a:lstStyle/>
                    <a:p>
                      <a:pPr indent="0" lvl="0" marL="0" rtl="0" algn="ctr">
                        <a:spcBef>
                          <a:spcPts val="0"/>
                        </a:spcBef>
                        <a:spcAft>
                          <a:spcPts val="0"/>
                        </a:spcAft>
                        <a:buNone/>
                      </a:pPr>
                      <a:r>
                        <a:rPr b="1" lang="ar">
                          <a:solidFill>
                            <a:srgbClr val="FFFFFF"/>
                          </a:solidFill>
                          <a:latin typeface="Mada"/>
                          <a:ea typeface="Mada"/>
                          <a:cs typeface="Mada"/>
                          <a:sym typeface="Mada"/>
                        </a:rPr>
                        <a:t>Description</a:t>
                      </a:r>
                      <a:endParaRPr b="1">
                        <a:solidFill>
                          <a:srgbClr val="FFFFFF"/>
                        </a:solidFill>
                        <a:latin typeface="Mada"/>
                        <a:ea typeface="Mada"/>
                        <a:cs typeface="Mada"/>
                        <a:sym typeface="Mada"/>
                      </a:endParaRPr>
                    </a:p>
                  </a:txBody>
                  <a:tcPr marT="91425" marB="91425" marR="91425" marL="91425">
                    <a:solidFill>
                      <a:schemeClr val="accent1"/>
                    </a:solidFill>
                  </a:tcPr>
                </a:tc>
              </a:tr>
              <a:tr h="291800">
                <a:tc>
                  <a:txBody>
                    <a:bodyPr/>
                    <a:lstStyle/>
                    <a:p>
                      <a:pPr indent="0" lvl="0" marL="0" rtl="0" algn="ctr">
                        <a:spcBef>
                          <a:spcPts val="0"/>
                        </a:spcBef>
                        <a:spcAft>
                          <a:spcPts val="0"/>
                        </a:spcAft>
                        <a:buNone/>
                      </a:pPr>
                      <a:r>
                        <a:rPr b="1" lang="ar">
                          <a:solidFill>
                            <a:schemeClr val="accent1"/>
                          </a:solidFill>
                          <a:latin typeface="Mada"/>
                          <a:ea typeface="Mada"/>
                          <a:cs typeface="Mada"/>
                          <a:sym typeface="Mada"/>
                        </a:rPr>
                        <a:t>I</a:t>
                      </a:r>
                      <a:endParaRPr b="1">
                        <a:solidFill>
                          <a:schemeClr val="accent1"/>
                        </a:solidFill>
                        <a:latin typeface="Mada"/>
                        <a:ea typeface="Mada"/>
                        <a:cs typeface="Mada"/>
                        <a:sym typeface="Mada"/>
                      </a:endParaRPr>
                    </a:p>
                    <a:p>
                      <a:pPr indent="0" lvl="0" marL="0" rtl="0" algn="ctr">
                        <a:spcBef>
                          <a:spcPts val="0"/>
                        </a:spcBef>
                        <a:spcAft>
                          <a:spcPts val="0"/>
                        </a:spcAft>
                        <a:buNone/>
                      </a:pPr>
                      <a:r>
                        <a:rPr b="1" lang="ar" sz="1200">
                          <a:solidFill>
                            <a:srgbClr val="6AA84F"/>
                          </a:solidFill>
                          <a:latin typeface="Mada"/>
                          <a:ea typeface="Mada"/>
                          <a:cs typeface="Mada"/>
                          <a:sym typeface="Mada"/>
                        </a:rPr>
                        <a:t>(Early)</a:t>
                      </a:r>
                      <a:endParaRPr b="1" sz="1200">
                        <a:solidFill>
                          <a:srgbClr val="6AA84F"/>
                        </a:solidFill>
                        <a:latin typeface="Mada"/>
                        <a:ea typeface="Mada"/>
                        <a:cs typeface="Mada"/>
                        <a:sym typeface="Mada"/>
                      </a:endParaRPr>
                    </a:p>
                  </a:txBody>
                  <a:tcPr marT="91425" marB="91425" marR="91425" marL="91425" anchor="ctr">
                    <a:solidFill>
                      <a:schemeClr val="accent3"/>
                    </a:solidFill>
                  </a:tcPr>
                </a:tc>
                <a:tc>
                  <a:txBody>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Involvement of a </a:t>
                      </a:r>
                      <a:r>
                        <a:rPr b="1" lang="ar" sz="1200">
                          <a:solidFill>
                            <a:srgbClr val="CC0000"/>
                          </a:solidFill>
                          <a:latin typeface="Mada"/>
                          <a:ea typeface="Mada"/>
                          <a:cs typeface="Mada"/>
                          <a:sym typeface="Mada"/>
                        </a:rPr>
                        <a:t>single lymph-node region or lymphoid structure</a:t>
                      </a:r>
                      <a:r>
                        <a:rPr lang="ar" sz="1200">
                          <a:latin typeface="Mada"/>
                          <a:ea typeface="Mada"/>
                          <a:cs typeface="Mada"/>
                          <a:sym typeface="Mada"/>
                        </a:rPr>
                        <a:t> </a:t>
                      </a:r>
                      <a:r>
                        <a:rPr lang="ar" sz="1200">
                          <a:solidFill>
                            <a:srgbClr val="1C4587"/>
                          </a:solidFill>
                          <a:latin typeface="Mada"/>
                          <a:ea typeface="Mada"/>
                          <a:cs typeface="Mada"/>
                          <a:sym typeface="Mada"/>
                        </a:rPr>
                        <a:t>(e.g. spleen, thymus, Waldeyer’s ring) or involvement of a single extralymphatic site</a:t>
                      </a:r>
                      <a:endParaRPr sz="1200">
                        <a:solidFill>
                          <a:srgbClr val="1C4587"/>
                        </a:solidFill>
                        <a:latin typeface="Mada"/>
                        <a:ea typeface="Mada"/>
                        <a:cs typeface="Mada"/>
                        <a:sym typeface="Mada"/>
                      </a:endParaRPr>
                    </a:p>
                  </a:txBody>
                  <a:tcPr marT="91425" marB="91425" marR="91425" marL="91425"/>
                </a:tc>
              </a:tr>
              <a:tr h="583625">
                <a:tc>
                  <a:txBody>
                    <a:bodyPr/>
                    <a:lstStyle/>
                    <a:p>
                      <a:pPr indent="0" lvl="0" marL="0" rtl="0" algn="ctr">
                        <a:spcBef>
                          <a:spcPts val="0"/>
                        </a:spcBef>
                        <a:spcAft>
                          <a:spcPts val="0"/>
                        </a:spcAft>
                        <a:buNone/>
                      </a:pPr>
                      <a:r>
                        <a:rPr b="1" lang="ar">
                          <a:solidFill>
                            <a:schemeClr val="accent1"/>
                          </a:solidFill>
                          <a:latin typeface="Mada"/>
                          <a:ea typeface="Mada"/>
                          <a:cs typeface="Mada"/>
                          <a:sym typeface="Mada"/>
                        </a:rPr>
                        <a:t>II</a:t>
                      </a:r>
                      <a:endParaRPr b="1">
                        <a:solidFill>
                          <a:schemeClr val="accent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b="1" lang="ar" sz="1200">
                          <a:solidFill>
                            <a:srgbClr val="6AA84F"/>
                          </a:solidFill>
                          <a:latin typeface="Mada"/>
                          <a:ea typeface="Mada"/>
                          <a:cs typeface="Mada"/>
                          <a:sym typeface="Mada"/>
                        </a:rPr>
                        <a:t>(Early)</a:t>
                      </a:r>
                      <a:endParaRPr b="1">
                        <a:solidFill>
                          <a:schemeClr val="accent1"/>
                        </a:solidFill>
                        <a:latin typeface="Mada"/>
                        <a:ea typeface="Mada"/>
                        <a:cs typeface="Mada"/>
                        <a:sym typeface="Mada"/>
                      </a:endParaRPr>
                    </a:p>
                  </a:txBody>
                  <a:tcPr marT="91425" marB="91425" marR="91425" marL="91425" anchor="ctr">
                    <a:solidFill>
                      <a:schemeClr val="accent3"/>
                    </a:solidFill>
                  </a:tcPr>
                </a:tc>
                <a:tc>
                  <a:txBody>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Involvement of </a:t>
                      </a:r>
                      <a:r>
                        <a:rPr b="1" lang="ar" sz="1200">
                          <a:solidFill>
                            <a:srgbClr val="CC0000"/>
                          </a:solidFill>
                          <a:latin typeface="Mada"/>
                          <a:ea typeface="Mada"/>
                          <a:cs typeface="Mada"/>
                          <a:sym typeface="Mada"/>
                        </a:rPr>
                        <a:t>two or more lymph node regions</a:t>
                      </a:r>
                      <a:r>
                        <a:rPr lang="ar" sz="1200">
                          <a:latin typeface="Mada"/>
                          <a:ea typeface="Mada"/>
                          <a:cs typeface="Mada"/>
                          <a:sym typeface="Mada"/>
                        </a:rPr>
                        <a:t> </a:t>
                      </a:r>
                      <a:r>
                        <a:rPr b="1" lang="ar" sz="1200">
                          <a:solidFill>
                            <a:srgbClr val="1C4587"/>
                          </a:solidFill>
                          <a:latin typeface="Mada"/>
                          <a:ea typeface="Mada"/>
                          <a:cs typeface="Mada"/>
                          <a:sym typeface="Mada"/>
                        </a:rPr>
                        <a:t>on the same side of the diaphragm</a:t>
                      </a:r>
                      <a:r>
                        <a:rPr lang="ar" sz="1200">
                          <a:solidFill>
                            <a:srgbClr val="1C4587"/>
                          </a:solidFill>
                          <a:latin typeface="Mada"/>
                          <a:ea typeface="Mada"/>
                          <a:cs typeface="Mada"/>
                          <a:sym typeface="Mada"/>
                        </a:rPr>
                        <a:t>; localized contiguous involvement of only one extranodal organ or site and lymph node region(s) on the same side of the diaphragm (IIE). The number of anatomical regions involved should be indicated by a subscript (e.g. II3)</a:t>
                      </a:r>
                      <a:endParaRPr sz="1200">
                        <a:solidFill>
                          <a:srgbClr val="1C4587"/>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Example: Supraclavicular + Infraclavicular LNs involvement</a:t>
                      </a:r>
                      <a:endParaRPr sz="1200">
                        <a:solidFill>
                          <a:srgbClr val="6AA84F"/>
                        </a:solidFill>
                        <a:latin typeface="Mada"/>
                        <a:ea typeface="Mada"/>
                        <a:cs typeface="Mada"/>
                        <a:sym typeface="Mada"/>
                      </a:endParaRPr>
                    </a:p>
                  </a:txBody>
                  <a:tcPr marT="91425" marB="91425" marR="91425" marL="91425"/>
                </a:tc>
              </a:tr>
              <a:tr h="486350">
                <a:tc>
                  <a:txBody>
                    <a:bodyPr/>
                    <a:lstStyle/>
                    <a:p>
                      <a:pPr indent="0" lvl="0" marL="0" rtl="0" algn="ctr">
                        <a:spcBef>
                          <a:spcPts val="0"/>
                        </a:spcBef>
                        <a:spcAft>
                          <a:spcPts val="0"/>
                        </a:spcAft>
                        <a:buNone/>
                      </a:pPr>
                      <a:r>
                        <a:rPr b="1" lang="ar">
                          <a:solidFill>
                            <a:schemeClr val="accent1"/>
                          </a:solidFill>
                          <a:latin typeface="Mada"/>
                          <a:ea typeface="Mada"/>
                          <a:cs typeface="Mada"/>
                          <a:sym typeface="Mada"/>
                        </a:rPr>
                        <a:t>III</a:t>
                      </a:r>
                      <a:endParaRPr b="1">
                        <a:solidFill>
                          <a:schemeClr val="accent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b="1" lang="ar" sz="1200">
                          <a:solidFill>
                            <a:srgbClr val="6AA84F"/>
                          </a:solidFill>
                          <a:latin typeface="Mada"/>
                          <a:ea typeface="Mada"/>
                          <a:cs typeface="Mada"/>
                          <a:sym typeface="Mada"/>
                        </a:rPr>
                        <a:t>(Advanced)</a:t>
                      </a:r>
                      <a:endParaRPr b="1">
                        <a:solidFill>
                          <a:schemeClr val="accent1"/>
                        </a:solidFill>
                        <a:latin typeface="Mada"/>
                        <a:ea typeface="Mada"/>
                        <a:cs typeface="Mada"/>
                        <a:sym typeface="Mada"/>
                      </a:endParaRPr>
                    </a:p>
                  </a:txBody>
                  <a:tcPr marT="91425" marB="91425" marR="91425" marL="91425" anchor="ctr">
                    <a:solidFill>
                      <a:schemeClr val="accent3"/>
                    </a:solidFill>
                  </a:tcPr>
                </a:tc>
                <a:tc>
                  <a:txBody>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Involvement of</a:t>
                      </a:r>
                      <a:r>
                        <a:rPr b="1" lang="ar" sz="1200">
                          <a:solidFill>
                            <a:srgbClr val="CC0000"/>
                          </a:solidFill>
                          <a:latin typeface="Mada"/>
                          <a:ea typeface="Mada"/>
                          <a:cs typeface="Mada"/>
                          <a:sym typeface="Mada"/>
                        </a:rPr>
                        <a:t> lymph node regions on both sides of the diaphragm (above and below)</a:t>
                      </a:r>
                      <a:r>
                        <a:rPr lang="ar" sz="1200">
                          <a:solidFill>
                            <a:srgbClr val="1C4587"/>
                          </a:solidFill>
                          <a:latin typeface="Mada"/>
                          <a:ea typeface="Mada"/>
                          <a:cs typeface="Mada"/>
                          <a:sym typeface="Mada"/>
                        </a:rPr>
                        <a:t>, </a:t>
                      </a:r>
                      <a:r>
                        <a:rPr lang="ar" sz="1200">
                          <a:solidFill>
                            <a:srgbClr val="1C4587"/>
                          </a:solidFill>
                          <a:latin typeface="Mada"/>
                          <a:ea typeface="Mada"/>
                          <a:cs typeface="Mada"/>
                          <a:sym typeface="Mada"/>
                        </a:rPr>
                        <a:t>which may also be accompanied by involvement of the spleen (IIIS) or by localized involvement of only one extranodal organ site (IIIE) or both (IIISE)</a:t>
                      </a:r>
                      <a:endParaRPr sz="1200">
                        <a:solidFill>
                          <a:srgbClr val="1C4587"/>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Example: Supraclavicular + Inguinal LNs involvement</a:t>
                      </a:r>
                      <a:endParaRPr sz="1200">
                        <a:solidFill>
                          <a:srgbClr val="6AA84F"/>
                        </a:solidFill>
                        <a:latin typeface="Mada"/>
                        <a:ea typeface="Mada"/>
                        <a:cs typeface="Mada"/>
                        <a:sym typeface="Mada"/>
                      </a:endParaRPr>
                    </a:p>
                  </a:txBody>
                  <a:tcPr marT="91425" marB="91425" marR="91425" marL="91425"/>
                </a:tc>
              </a:tr>
              <a:tr h="389075">
                <a:tc>
                  <a:txBody>
                    <a:bodyPr/>
                    <a:lstStyle/>
                    <a:p>
                      <a:pPr indent="0" lvl="0" marL="0" rtl="0" algn="ctr">
                        <a:spcBef>
                          <a:spcPts val="0"/>
                        </a:spcBef>
                        <a:spcAft>
                          <a:spcPts val="0"/>
                        </a:spcAft>
                        <a:buNone/>
                      </a:pPr>
                      <a:r>
                        <a:rPr b="1" lang="ar">
                          <a:solidFill>
                            <a:schemeClr val="accent1"/>
                          </a:solidFill>
                          <a:latin typeface="Mada"/>
                          <a:ea typeface="Mada"/>
                          <a:cs typeface="Mada"/>
                          <a:sym typeface="Mada"/>
                        </a:rPr>
                        <a:t>IV</a:t>
                      </a:r>
                      <a:endParaRPr b="1">
                        <a:solidFill>
                          <a:schemeClr val="accent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b="1" lang="ar" sz="1200">
                          <a:solidFill>
                            <a:srgbClr val="6AA84F"/>
                          </a:solidFill>
                          <a:latin typeface="Mada"/>
                          <a:ea typeface="Mada"/>
                          <a:cs typeface="Mada"/>
                          <a:sym typeface="Mada"/>
                        </a:rPr>
                        <a:t>(Advanced)</a:t>
                      </a:r>
                      <a:endParaRPr b="1">
                        <a:solidFill>
                          <a:schemeClr val="accent1"/>
                        </a:solidFill>
                        <a:latin typeface="Mada"/>
                        <a:ea typeface="Mada"/>
                        <a:cs typeface="Mada"/>
                        <a:sym typeface="Mada"/>
                      </a:endParaRPr>
                    </a:p>
                  </a:txBody>
                  <a:tcPr marT="91425" marB="91425" marR="91425" marL="91425" anchor="ctr">
                    <a:solidFill>
                      <a:schemeClr val="accent3"/>
                    </a:solidFill>
                  </a:tcPr>
                </a:tc>
                <a:tc>
                  <a:txBody>
                    <a:bodyPr/>
                    <a:lstStyle/>
                    <a:p>
                      <a:pPr indent="-304800" lvl="0" marL="457200" rtl="0" algn="l">
                        <a:spcBef>
                          <a:spcPts val="0"/>
                        </a:spcBef>
                        <a:spcAft>
                          <a:spcPts val="0"/>
                        </a:spcAft>
                        <a:buSzPts val="1200"/>
                        <a:buFont typeface="Mada"/>
                        <a:buChar char="●"/>
                      </a:pPr>
                      <a:r>
                        <a:rPr b="1" lang="ar" sz="1200">
                          <a:solidFill>
                            <a:srgbClr val="CC0000"/>
                          </a:solidFill>
                          <a:latin typeface="Mada"/>
                          <a:ea typeface="Mada"/>
                          <a:cs typeface="Mada"/>
                          <a:sym typeface="Mada"/>
                        </a:rPr>
                        <a:t>Extensive extranodal disease</a:t>
                      </a:r>
                      <a:r>
                        <a:rPr lang="ar" sz="1200">
                          <a:latin typeface="Mada"/>
                          <a:ea typeface="Mada"/>
                          <a:cs typeface="Mada"/>
                          <a:sym typeface="Mada"/>
                        </a:rPr>
                        <a:t> (more extensive than “E”)</a:t>
                      </a:r>
                      <a:endParaRPr sz="1200">
                        <a:latin typeface="Mada"/>
                        <a:ea typeface="Mada"/>
                        <a:cs typeface="Mada"/>
                        <a:sym typeface="Mada"/>
                      </a:endParaRPr>
                    </a:p>
                    <a:p>
                      <a:pPr indent="-304800" lvl="0" marL="457200" rtl="0" algn="l">
                        <a:spcBef>
                          <a:spcPts val="0"/>
                        </a:spcBef>
                        <a:spcAft>
                          <a:spcPts val="0"/>
                        </a:spcAft>
                        <a:buClr>
                          <a:srgbClr val="1C4587"/>
                        </a:buClr>
                        <a:buSzPts val="1200"/>
                        <a:buFont typeface="Mada"/>
                        <a:buChar char="●"/>
                      </a:pPr>
                      <a:r>
                        <a:rPr lang="ar" sz="1200">
                          <a:solidFill>
                            <a:srgbClr val="1C4587"/>
                          </a:solidFill>
                          <a:latin typeface="Mada"/>
                          <a:ea typeface="Mada"/>
                          <a:cs typeface="Mada"/>
                          <a:sym typeface="Mada"/>
                        </a:rPr>
                        <a:t>Diffuse or disseminated involvement of one or more extranodal organs or tissues, with or without associated lymph node involvement</a:t>
                      </a:r>
                      <a:endParaRPr sz="1200">
                        <a:solidFill>
                          <a:srgbClr val="1C4587"/>
                        </a:solidFill>
                        <a:latin typeface="Mada"/>
                        <a:ea typeface="Mada"/>
                        <a:cs typeface="Mada"/>
                        <a:sym typeface="Mada"/>
                      </a:endParaRPr>
                    </a:p>
                  </a:txBody>
                  <a:tcPr marT="91425" marB="91425" marR="91425" marL="91425"/>
                </a:tc>
              </a:tr>
              <a:tr h="210750">
                <a:tc gridSpan="2">
                  <a:txBody>
                    <a:bodyPr/>
                    <a:lstStyle/>
                    <a:p>
                      <a:pPr indent="0" lvl="0" marL="0" rtl="0" algn="ctr">
                        <a:spcBef>
                          <a:spcPts val="0"/>
                        </a:spcBef>
                        <a:spcAft>
                          <a:spcPts val="0"/>
                        </a:spcAft>
                        <a:buNone/>
                      </a:pPr>
                      <a:r>
                        <a:rPr b="1" lang="ar">
                          <a:solidFill>
                            <a:schemeClr val="accent1"/>
                          </a:solidFill>
                          <a:latin typeface="Mada"/>
                          <a:ea typeface="Mada"/>
                          <a:cs typeface="Mada"/>
                          <a:sym typeface="Mada"/>
                        </a:rPr>
                        <a:t>Designations applicable to any disease </a:t>
                      </a:r>
                      <a:r>
                        <a:rPr b="1" lang="ar">
                          <a:solidFill>
                            <a:schemeClr val="accent1"/>
                          </a:solidFill>
                          <a:latin typeface="Mada"/>
                          <a:ea typeface="Mada"/>
                          <a:cs typeface="Mada"/>
                          <a:sym typeface="Mada"/>
                        </a:rPr>
                        <a:t>state</a:t>
                      </a:r>
                      <a:r>
                        <a:rPr b="1" lang="ar">
                          <a:solidFill>
                            <a:schemeClr val="accent1"/>
                          </a:solidFill>
                          <a:latin typeface="Mada"/>
                          <a:ea typeface="Mada"/>
                          <a:cs typeface="Mada"/>
                          <a:sym typeface="Mada"/>
                        </a:rPr>
                        <a:t> </a:t>
                      </a:r>
                      <a:endParaRPr b="1">
                        <a:solidFill>
                          <a:schemeClr val="accent1"/>
                        </a:solidFill>
                        <a:latin typeface="Mada"/>
                        <a:ea typeface="Mada"/>
                        <a:cs typeface="Mada"/>
                        <a:sym typeface="Mada"/>
                      </a:endParaRPr>
                    </a:p>
                  </a:txBody>
                  <a:tcPr marT="91425" marB="91425" marR="91425" marL="91425">
                    <a:solidFill>
                      <a:schemeClr val="accent4"/>
                    </a:solidFill>
                  </a:tcPr>
                </a:tc>
                <a:tc hMerge="1"/>
              </a:tr>
              <a:tr h="210750">
                <a:tc>
                  <a:txBody>
                    <a:bodyPr/>
                    <a:lstStyle/>
                    <a:p>
                      <a:pPr indent="0" lvl="0" marL="0" rtl="0" algn="ctr">
                        <a:spcBef>
                          <a:spcPts val="0"/>
                        </a:spcBef>
                        <a:spcAft>
                          <a:spcPts val="0"/>
                        </a:spcAft>
                        <a:buNone/>
                      </a:pPr>
                      <a:r>
                        <a:rPr b="1" lang="ar">
                          <a:solidFill>
                            <a:schemeClr val="accent1"/>
                          </a:solidFill>
                          <a:latin typeface="Mada"/>
                          <a:ea typeface="Mada"/>
                          <a:cs typeface="Mada"/>
                          <a:sym typeface="Mada"/>
                        </a:rPr>
                        <a:t>A</a:t>
                      </a:r>
                      <a:endParaRPr b="1">
                        <a:solidFill>
                          <a:schemeClr val="accent1"/>
                        </a:solidFill>
                        <a:latin typeface="Mada"/>
                        <a:ea typeface="Mada"/>
                        <a:cs typeface="Mada"/>
                        <a:sym typeface="Mada"/>
                      </a:endParaRPr>
                    </a:p>
                  </a:txBody>
                  <a:tcPr marT="91425" marB="91425" marR="91425" marL="91425" anchor="ctr">
                    <a:solidFill>
                      <a:schemeClr val="accent3"/>
                    </a:solidFill>
                  </a:tcPr>
                </a:tc>
                <a:tc>
                  <a:txBody>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Asymptomatic</a:t>
                      </a:r>
                      <a:endParaRPr sz="1200">
                        <a:latin typeface="Mada"/>
                        <a:ea typeface="Mada"/>
                        <a:cs typeface="Mada"/>
                        <a:sym typeface="Mada"/>
                      </a:endParaRPr>
                    </a:p>
                  </a:txBody>
                  <a:tcPr marT="91425" marB="91425" marR="91425" marL="91425"/>
                </a:tc>
              </a:tr>
              <a:tr h="486350">
                <a:tc>
                  <a:txBody>
                    <a:bodyPr/>
                    <a:lstStyle/>
                    <a:p>
                      <a:pPr indent="0" lvl="0" marL="0" rtl="0" algn="ctr">
                        <a:spcBef>
                          <a:spcPts val="0"/>
                        </a:spcBef>
                        <a:spcAft>
                          <a:spcPts val="0"/>
                        </a:spcAft>
                        <a:buNone/>
                      </a:pPr>
                      <a:r>
                        <a:rPr b="1" lang="ar">
                          <a:solidFill>
                            <a:srgbClr val="FF0000"/>
                          </a:solidFill>
                          <a:latin typeface="Mada"/>
                          <a:ea typeface="Mada"/>
                          <a:cs typeface="Mada"/>
                          <a:sym typeface="Mada"/>
                        </a:rPr>
                        <a:t>B</a:t>
                      </a:r>
                      <a:endParaRPr b="1">
                        <a:solidFill>
                          <a:srgbClr val="FF0000"/>
                        </a:solidFill>
                        <a:latin typeface="Mada"/>
                        <a:ea typeface="Mada"/>
                        <a:cs typeface="Mada"/>
                        <a:sym typeface="Mada"/>
                      </a:endParaRPr>
                    </a:p>
                  </a:txBody>
                  <a:tcPr marT="91425" marB="91425" marR="91425" marL="91425" anchor="ctr">
                    <a:solidFill>
                      <a:schemeClr val="accent3"/>
                    </a:solidFill>
                  </a:tcPr>
                </a:tc>
                <a:tc>
                  <a:txBody>
                    <a:bodyPr/>
                    <a:lstStyle/>
                    <a:p>
                      <a:pPr indent="0" lvl="0" marL="0" rtl="0" algn="l">
                        <a:spcBef>
                          <a:spcPts val="0"/>
                        </a:spcBef>
                        <a:spcAft>
                          <a:spcPts val="0"/>
                        </a:spcAft>
                        <a:buNone/>
                      </a:pPr>
                      <a:r>
                        <a:rPr b="1" lang="ar" sz="1200">
                          <a:solidFill>
                            <a:srgbClr val="CC0000"/>
                          </a:solidFill>
                          <a:latin typeface="Mada"/>
                          <a:ea typeface="Mada"/>
                          <a:cs typeface="Mada"/>
                          <a:sym typeface="Mada"/>
                        </a:rPr>
                        <a:t>One</a:t>
                      </a:r>
                      <a:r>
                        <a:rPr lang="ar" sz="1200">
                          <a:solidFill>
                            <a:srgbClr val="6AA84F"/>
                          </a:solidFill>
                          <a:latin typeface="Mada"/>
                          <a:ea typeface="Mada"/>
                          <a:cs typeface="Mada"/>
                          <a:sym typeface="Mada"/>
                        </a:rPr>
                        <a:t> of the following is enough: (It indicates </a:t>
                      </a:r>
                      <a:r>
                        <a:rPr lang="ar" sz="1200">
                          <a:solidFill>
                            <a:srgbClr val="6AA84F"/>
                          </a:solidFill>
                          <a:latin typeface="Mada"/>
                          <a:ea typeface="Mada"/>
                          <a:cs typeface="Mada"/>
                          <a:sym typeface="Mada"/>
                        </a:rPr>
                        <a:t>aggressive</a:t>
                      </a:r>
                      <a:r>
                        <a:rPr lang="ar" sz="1200">
                          <a:solidFill>
                            <a:srgbClr val="6AA84F"/>
                          </a:solidFill>
                          <a:latin typeface="Mada"/>
                          <a:ea typeface="Mada"/>
                          <a:cs typeface="Mada"/>
                          <a:sym typeface="Mada"/>
                        </a:rPr>
                        <a:t> disease → needs aggressive therapy)</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Fever</a:t>
                      </a:r>
                      <a:r>
                        <a:rPr b="1" lang="ar" sz="1200">
                          <a:latin typeface="Mada"/>
                          <a:ea typeface="Mada"/>
                          <a:cs typeface="Mada"/>
                          <a:sym typeface="Mada"/>
                        </a:rPr>
                        <a:t>:</a:t>
                      </a:r>
                      <a:r>
                        <a:rPr lang="ar" sz="1200">
                          <a:latin typeface="Mada"/>
                          <a:ea typeface="Mada"/>
                          <a:cs typeface="Mada"/>
                          <a:sym typeface="Mada"/>
                        </a:rPr>
                        <a:t>  &gt; 38</a:t>
                      </a:r>
                      <a:r>
                        <a:rPr baseline="30000" lang="ar" sz="1200">
                          <a:latin typeface="Mada"/>
                          <a:ea typeface="Mada"/>
                          <a:cs typeface="Mada"/>
                          <a:sym typeface="Mada"/>
                        </a:rPr>
                        <a:t>o</a:t>
                      </a:r>
                      <a:r>
                        <a:rPr lang="ar" sz="1200">
                          <a:latin typeface="Mada"/>
                          <a:ea typeface="Mada"/>
                          <a:cs typeface="Mada"/>
                          <a:sym typeface="Mada"/>
                        </a:rPr>
                        <a:t>, </a:t>
                      </a:r>
                      <a:r>
                        <a:rPr lang="ar" sz="1200">
                          <a:solidFill>
                            <a:srgbClr val="CC0000"/>
                          </a:solidFill>
                          <a:latin typeface="Mada"/>
                          <a:ea typeface="Mada"/>
                          <a:cs typeface="Mada"/>
                          <a:sym typeface="Mada"/>
                        </a:rPr>
                        <a:t>recurrent</a:t>
                      </a:r>
                      <a:r>
                        <a:rPr lang="ar" sz="1200">
                          <a:latin typeface="Mada"/>
                          <a:ea typeface="Mada"/>
                          <a:cs typeface="Mada"/>
                          <a:sym typeface="Mada"/>
                        </a:rPr>
                        <a:t> </a:t>
                      </a:r>
                      <a:r>
                        <a:rPr lang="ar" sz="1200">
                          <a:solidFill>
                            <a:srgbClr val="6AA84F"/>
                          </a:solidFill>
                          <a:latin typeface="Mada"/>
                          <a:ea typeface="Mada"/>
                          <a:cs typeface="Mada"/>
                          <a:sym typeface="Mada"/>
                        </a:rPr>
                        <a:t>(Spiking up and down, not stable.) </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Night sweats: </a:t>
                      </a:r>
                      <a:r>
                        <a:rPr lang="ar" sz="1200">
                          <a:latin typeface="Mada"/>
                          <a:ea typeface="Mada"/>
                          <a:cs typeface="Mada"/>
                          <a:sym typeface="Mada"/>
                        </a:rPr>
                        <a:t>Drenching</a:t>
                      </a:r>
                      <a:r>
                        <a:rPr b="1" lang="ar" sz="1200">
                          <a:latin typeface="Mada"/>
                          <a:ea typeface="Mada"/>
                          <a:cs typeface="Mada"/>
                          <a:sym typeface="Mada"/>
                        </a:rPr>
                        <a:t> </a:t>
                      </a:r>
                      <a:r>
                        <a:rPr lang="ar" sz="1200">
                          <a:solidFill>
                            <a:srgbClr val="6AA84F"/>
                          </a:solidFill>
                          <a:latin typeface="Mada"/>
                          <a:ea typeface="Mada"/>
                          <a:cs typeface="Mada"/>
                          <a:sym typeface="Mada"/>
                        </a:rPr>
                        <a:t>(</a:t>
                      </a:r>
                      <a:r>
                        <a:rPr lang="ar" sz="1200">
                          <a:solidFill>
                            <a:srgbClr val="6AA84F"/>
                          </a:solidFill>
                          <a:latin typeface="Mada"/>
                          <a:ea typeface="Mada"/>
                          <a:cs typeface="Mada"/>
                          <a:sym typeface="Mada"/>
                        </a:rPr>
                        <a:t>Excessive sweating</a:t>
                      </a:r>
                      <a:r>
                        <a:rPr lang="ar" sz="1200">
                          <a:solidFill>
                            <a:srgbClr val="6AA84F"/>
                          </a:solidFill>
                          <a:latin typeface="Mada"/>
                          <a:ea typeface="Mada"/>
                          <a:cs typeface="Mada"/>
                          <a:sym typeface="Mada"/>
                        </a:rPr>
                        <a:t>, they change clothes frequently</a:t>
                      </a:r>
                      <a:r>
                        <a:rPr lang="ar" sz="1200">
                          <a:solidFill>
                            <a:srgbClr val="6AA84F"/>
                          </a:solidFill>
                          <a:latin typeface="Mada"/>
                          <a:ea typeface="Mada"/>
                          <a:cs typeface="Mada"/>
                          <a:sym typeface="Mada"/>
                        </a:rPr>
                        <a:t>), </a:t>
                      </a:r>
                      <a:r>
                        <a:rPr lang="ar" sz="1200">
                          <a:latin typeface="Mada"/>
                          <a:ea typeface="Mada"/>
                          <a:cs typeface="Mada"/>
                          <a:sym typeface="Mada"/>
                        </a:rPr>
                        <a:t>recurrent</a:t>
                      </a:r>
                      <a:r>
                        <a:rPr lang="ar" sz="1200">
                          <a:latin typeface="Mada"/>
                          <a:ea typeface="Mada"/>
                          <a:cs typeface="Mada"/>
                          <a:sym typeface="Mada"/>
                        </a:rPr>
                        <a: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Weight loss:</a:t>
                      </a:r>
                      <a:r>
                        <a:rPr lang="ar" sz="1200">
                          <a:latin typeface="Mada"/>
                          <a:ea typeface="Mada"/>
                          <a:cs typeface="Mada"/>
                          <a:sym typeface="Mada"/>
                        </a:rPr>
                        <a:t> </a:t>
                      </a:r>
                      <a:r>
                        <a:rPr lang="ar" sz="1200">
                          <a:solidFill>
                            <a:srgbClr val="6AA84F"/>
                          </a:solidFill>
                          <a:latin typeface="Mada"/>
                          <a:ea typeface="Mada"/>
                          <a:cs typeface="Mada"/>
                          <a:sym typeface="Mada"/>
                        </a:rPr>
                        <a:t>unexplained loss of</a:t>
                      </a:r>
                      <a:r>
                        <a:rPr lang="ar" sz="1200">
                          <a:latin typeface="Mada"/>
                          <a:ea typeface="Mada"/>
                          <a:cs typeface="Mada"/>
                          <a:sym typeface="Mada"/>
                        </a:rPr>
                        <a:t> &gt;10% of </a:t>
                      </a:r>
                      <a:r>
                        <a:rPr b="1" lang="ar" sz="1200">
                          <a:solidFill>
                            <a:srgbClr val="6AA84F"/>
                          </a:solidFill>
                          <a:latin typeface="Mada"/>
                          <a:ea typeface="Mada"/>
                          <a:cs typeface="Mada"/>
                          <a:sym typeface="Mada"/>
                        </a:rPr>
                        <a:t>the ideal</a:t>
                      </a:r>
                      <a:r>
                        <a:rPr lang="ar" sz="1200">
                          <a:latin typeface="Mada"/>
                          <a:ea typeface="Mada"/>
                          <a:cs typeface="Mada"/>
                          <a:sym typeface="Mada"/>
                        </a:rPr>
                        <a:t> body weight within the previous  6 months</a:t>
                      </a:r>
                      <a:endParaRPr sz="1200">
                        <a:latin typeface="Mada"/>
                        <a:ea typeface="Mada"/>
                        <a:cs typeface="Mada"/>
                        <a:sym typeface="Mada"/>
                      </a:endParaRPr>
                    </a:p>
                  </a:txBody>
                  <a:tcPr marT="91425" marB="91425" marR="91425" marL="91425"/>
                </a:tc>
              </a:tr>
              <a:tr h="778150">
                <a:tc>
                  <a:txBody>
                    <a:bodyPr/>
                    <a:lstStyle/>
                    <a:p>
                      <a:pPr indent="0" lvl="0" marL="0" rtl="0" algn="ctr">
                        <a:spcBef>
                          <a:spcPts val="0"/>
                        </a:spcBef>
                        <a:spcAft>
                          <a:spcPts val="0"/>
                        </a:spcAft>
                        <a:buNone/>
                      </a:pPr>
                      <a:r>
                        <a:rPr b="1" lang="ar">
                          <a:solidFill>
                            <a:schemeClr val="accent1"/>
                          </a:solidFill>
                          <a:latin typeface="Mada"/>
                          <a:ea typeface="Mada"/>
                          <a:cs typeface="Mada"/>
                          <a:sym typeface="Mada"/>
                        </a:rPr>
                        <a:t>X</a:t>
                      </a:r>
                      <a:endParaRPr b="1">
                        <a:solidFill>
                          <a:schemeClr val="accent1"/>
                        </a:solidFill>
                        <a:latin typeface="Mada"/>
                        <a:ea typeface="Mada"/>
                        <a:cs typeface="Mada"/>
                        <a:sym typeface="Mada"/>
                      </a:endParaRPr>
                    </a:p>
                  </a:txBody>
                  <a:tcPr marT="91425" marB="91425" marR="91425" marL="91425" anchor="ctr">
                    <a:solidFill>
                      <a:schemeClr val="accent3"/>
                    </a:solidFill>
                  </a:tcPr>
                </a:tc>
                <a:tc>
                  <a:txBody>
                    <a:bodyPr/>
                    <a:lstStyle/>
                    <a:p>
                      <a:pPr indent="0" lvl="0" marL="0" rtl="0" algn="l">
                        <a:spcBef>
                          <a:spcPts val="0"/>
                        </a:spcBef>
                        <a:spcAft>
                          <a:spcPts val="0"/>
                        </a:spcAft>
                        <a:buNone/>
                      </a:pPr>
                      <a:r>
                        <a:rPr b="1" lang="ar" sz="1200">
                          <a:latin typeface="Mada"/>
                          <a:ea typeface="Mada"/>
                          <a:cs typeface="Mada"/>
                          <a:sym typeface="Mada"/>
                        </a:rPr>
                        <a:t>Bulky disease: </a:t>
                      </a:r>
                      <a:r>
                        <a:rPr lang="ar" sz="1200">
                          <a:solidFill>
                            <a:srgbClr val="6AA84F"/>
                          </a:solidFill>
                          <a:latin typeface="Mada"/>
                          <a:ea typeface="Mada"/>
                          <a:cs typeface="Mada"/>
                          <a:sym typeface="Mada"/>
                        </a:rPr>
                        <a:t>(If you see the letter X in the description of lymphoma → Bulky)</a:t>
                      </a:r>
                      <a:endParaRPr sz="1200">
                        <a:solidFill>
                          <a:srgbClr val="6AA84F"/>
                        </a:solidFill>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b="1" lang="ar" sz="1200">
                          <a:latin typeface="Mada"/>
                          <a:ea typeface="Mada"/>
                          <a:cs typeface="Mada"/>
                          <a:sym typeface="Mada"/>
                        </a:rPr>
                        <a:t>Mediastinal:</a:t>
                      </a:r>
                      <a:endParaRPr b="1" sz="1200">
                        <a:latin typeface="Mada"/>
                        <a:ea typeface="Mada"/>
                        <a:cs typeface="Mada"/>
                        <a:sym typeface="Mada"/>
                      </a:endParaRPr>
                    </a:p>
                    <a:p>
                      <a:pPr indent="-304800" lvl="1" marL="914400" rtl="0" algn="l">
                        <a:spcBef>
                          <a:spcPts val="0"/>
                        </a:spcBef>
                        <a:spcAft>
                          <a:spcPts val="0"/>
                        </a:spcAft>
                        <a:buClr>
                          <a:srgbClr val="000000"/>
                        </a:buClr>
                        <a:buSzPts val="1200"/>
                        <a:buFont typeface="Mada"/>
                        <a:buChar char="○"/>
                      </a:pPr>
                      <a:r>
                        <a:rPr lang="ar" sz="1200">
                          <a:latin typeface="Mada"/>
                          <a:ea typeface="Mada"/>
                          <a:cs typeface="Mada"/>
                          <a:sym typeface="Mada"/>
                        </a:rPr>
                        <a:t>≥ </a:t>
                      </a:r>
                      <a:r>
                        <a:rPr lang="ar" sz="1200">
                          <a:latin typeface="Mada"/>
                          <a:ea typeface="Mada"/>
                          <a:cs typeface="Mada"/>
                          <a:sym typeface="Mada"/>
                        </a:rPr>
                        <a:t>10 cm </a:t>
                      </a:r>
                      <a:r>
                        <a:rPr b="1" lang="ar" sz="1200">
                          <a:latin typeface="Mada"/>
                          <a:ea typeface="Mada"/>
                          <a:cs typeface="Mada"/>
                          <a:sym typeface="Mada"/>
                        </a:rPr>
                        <a:t>or</a:t>
                      </a:r>
                      <a:r>
                        <a:rPr lang="ar" sz="1200">
                          <a:latin typeface="Mada"/>
                          <a:ea typeface="Mada"/>
                          <a:cs typeface="Mada"/>
                          <a:sym typeface="Mada"/>
                        </a:rPr>
                        <a:t> &gt; 1/3 internal </a:t>
                      </a:r>
                      <a:r>
                        <a:rPr lang="ar" sz="1200">
                          <a:highlight>
                            <a:schemeClr val="accent4"/>
                          </a:highlight>
                          <a:latin typeface="Mada"/>
                          <a:ea typeface="Mada"/>
                          <a:cs typeface="Mada"/>
                          <a:sym typeface="Mada"/>
                        </a:rPr>
                        <a:t>transverse diameter</a:t>
                      </a:r>
                      <a:r>
                        <a:rPr lang="ar" sz="1200">
                          <a:latin typeface="Mada"/>
                          <a:ea typeface="Mada"/>
                          <a:cs typeface="Mada"/>
                          <a:sym typeface="Mada"/>
                        </a:rPr>
                        <a:t> at T5/6 on PA CXR.</a:t>
                      </a:r>
                      <a:endParaRPr sz="1200">
                        <a:latin typeface="Mada"/>
                        <a:ea typeface="Mada"/>
                        <a:cs typeface="Mada"/>
                        <a:sym typeface="Mada"/>
                      </a:endParaRPr>
                    </a:p>
                    <a:p>
                      <a:pPr indent="-304800" lvl="1" marL="914400" rtl="0" algn="l">
                        <a:spcBef>
                          <a:spcPts val="0"/>
                        </a:spcBef>
                        <a:spcAft>
                          <a:spcPts val="0"/>
                        </a:spcAft>
                        <a:buClr>
                          <a:srgbClr val="999999"/>
                        </a:buClr>
                        <a:buSzPts val="1200"/>
                        <a:buFont typeface="Mada"/>
                        <a:buChar char="○"/>
                      </a:pPr>
                      <a:r>
                        <a:rPr lang="ar" sz="1200">
                          <a:solidFill>
                            <a:srgbClr val="999999"/>
                          </a:solidFill>
                          <a:latin typeface="Mada"/>
                          <a:ea typeface="Mada"/>
                          <a:cs typeface="Mada"/>
                          <a:sym typeface="Mada"/>
                        </a:rPr>
                        <a:t>Example: if the diameter here is 21 cm and the lymph size is 8 cm </a:t>
                      </a:r>
                      <a:endParaRPr sz="1200">
                        <a:solidFill>
                          <a:srgbClr val="999999"/>
                        </a:solidFill>
                        <a:latin typeface="Mada"/>
                        <a:ea typeface="Mada"/>
                        <a:cs typeface="Mada"/>
                        <a:sym typeface="Mada"/>
                      </a:endParaRPr>
                    </a:p>
                    <a:p>
                      <a:pPr indent="0" lvl="0" marL="914400" rtl="0" algn="l">
                        <a:spcBef>
                          <a:spcPts val="0"/>
                        </a:spcBef>
                        <a:spcAft>
                          <a:spcPts val="0"/>
                        </a:spcAft>
                        <a:buNone/>
                      </a:pPr>
                      <a:r>
                        <a:rPr lang="ar" sz="1200">
                          <a:solidFill>
                            <a:srgbClr val="999999"/>
                          </a:solidFill>
                          <a:latin typeface="Mada"/>
                          <a:ea typeface="Mada"/>
                          <a:cs typeface="Mada"/>
                          <a:sym typeface="Mada"/>
                        </a:rPr>
                        <a:t>is it bulky? Yes because its &gt; ⅓ of the diameter.</a:t>
                      </a:r>
                      <a:endParaRPr sz="1200">
                        <a:solidFill>
                          <a:srgbClr val="999999"/>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b="1" lang="ar" sz="1200">
                          <a:solidFill>
                            <a:srgbClr val="6AA84F"/>
                          </a:solidFill>
                          <a:latin typeface="Mada"/>
                          <a:ea typeface="Mada"/>
                          <a:cs typeface="Mada"/>
                          <a:sym typeface="Mada"/>
                        </a:rPr>
                        <a:t>Non-mediastinal:</a:t>
                      </a:r>
                      <a:endParaRPr b="1" sz="1200">
                        <a:solidFill>
                          <a:srgbClr val="6AA84F"/>
                        </a:solidFill>
                        <a:latin typeface="Mada"/>
                        <a:ea typeface="Mada"/>
                        <a:cs typeface="Mada"/>
                        <a:sym typeface="Mada"/>
                      </a:endParaRPr>
                    </a:p>
                    <a:p>
                      <a:pPr indent="-304800" lvl="1" marL="9144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&gt; 5cm</a:t>
                      </a:r>
                      <a:endParaRPr sz="1200">
                        <a:solidFill>
                          <a:srgbClr val="6AA84F"/>
                        </a:solidFill>
                        <a:latin typeface="Mada"/>
                        <a:ea typeface="Mada"/>
                        <a:cs typeface="Mada"/>
                        <a:sym typeface="Mada"/>
                      </a:endParaRPr>
                    </a:p>
                  </a:txBody>
                  <a:tcPr marT="91425" marB="91425" marR="91425" marL="91425"/>
                </a:tc>
              </a:tr>
              <a:tr h="210750">
                <a:tc>
                  <a:txBody>
                    <a:bodyPr/>
                    <a:lstStyle/>
                    <a:p>
                      <a:pPr indent="0" lvl="0" marL="0" rtl="0" algn="ctr">
                        <a:spcBef>
                          <a:spcPts val="0"/>
                        </a:spcBef>
                        <a:spcAft>
                          <a:spcPts val="0"/>
                        </a:spcAft>
                        <a:buNone/>
                      </a:pPr>
                      <a:r>
                        <a:rPr b="1" lang="ar">
                          <a:solidFill>
                            <a:schemeClr val="accent1"/>
                          </a:solidFill>
                          <a:latin typeface="Mada"/>
                          <a:ea typeface="Mada"/>
                          <a:cs typeface="Mada"/>
                          <a:sym typeface="Mada"/>
                        </a:rPr>
                        <a:t>E</a:t>
                      </a:r>
                      <a:endParaRPr b="1">
                        <a:solidFill>
                          <a:schemeClr val="accent1"/>
                        </a:solidFill>
                        <a:latin typeface="Mada"/>
                        <a:ea typeface="Mada"/>
                        <a:cs typeface="Mada"/>
                        <a:sym typeface="Mada"/>
                      </a:endParaRPr>
                    </a:p>
                  </a:txBody>
                  <a:tcPr marT="91425" marB="91425" marR="91425" marL="91425" anchor="ctr">
                    <a:solidFill>
                      <a:schemeClr val="accent3"/>
                    </a:solidFill>
                  </a:tcPr>
                </a:tc>
                <a:tc>
                  <a:txBody>
                    <a:bodyPr/>
                    <a:lstStyle/>
                    <a:p>
                      <a:pPr indent="-304800" lvl="0" marL="457200" rtl="0" algn="l">
                        <a:spcBef>
                          <a:spcPts val="0"/>
                        </a:spcBef>
                        <a:spcAft>
                          <a:spcPts val="0"/>
                        </a:spcAft>
                        <a:buSzPts val="1200"/>
                        <a:buFont typeface="Mada"/>
                        <a:buChar char="●"/>
                      </a:pPr>
                      <a:r>
                        <a:rPr b="1" lang="ar" sz="1200">
                          <a:latin typeface="Mada"/>
                          <a:ea typeface="Mada"/>
                          <a:cs typeface="Mada"/>
                          <a:sym typeface="Mada"/>
                        </a:rPr>
                        <a:t>Limited</a:t>
                      </a:r>
                      <a:r>
                        <a:rPr lang="ar" sz="1200">
                          <a:latin typeface="Mada"/>
                          <a:ea typeface="Mada"/>
                          <a:cs typeface="Mada"/>
                          <a:sym typeface="Mada"/>
                        </a:rPr>
                        <a:t> extranodal extension from </a:t>
                      </a:r>
                      <a:r>
                        <a:rPr b="1" lang="ar" sz="1200">
                          <a:latin typeface="Mada"/>
                          <a:ea typeface="Mada"/>
                          <a:cs typeface="Mada"/>
                          <a:sym typeface="Mada"/>
                        </a:rPr>
                        <a:t>adjacent</a:t>
                      </a:r>
                      <a:r>
                        <a:rPr lang="ar" sz="1200">
                          <a:latin typeface="Mada"/>
                          <a:ea typeface="Mada"/>
                          <a:cs typeface="Mada"/>
                          <a:sym typeface="Mada"/>
                        </a:rPr>
                        <a:t> nodal site</a:t>
                      </a:r>
                      <a:endParaRPr sz="1200">
                        <a:latin typeface="Mada"/>
                        <a:ea typeface="Mada"/>
                        <a:cs typeface="Mada"/>
                        <a:sym typeface="Mada"/>
                      </a:endParaRPr>
                    </a:p>
                  </a:txBody>
                  <a:tcPr marT="91425" marB="91425" marR="91425" marL="91425"/>
                </a:tc>
              </a:tr>
            </a:tbl>
          </a:graphicData>
        </a:graphic>
      </p:graphicFrame>
      <p:pic>
        <p:nvPicPr>
          <p:cNvPr id="259" name="Google Shape;259;p27"/>
          <p:cNvPicPr preferRelativeResize="0"/>
          <p:nvPr/>
        </p:nvPicPr>
        <p:blipFill>
          <a:blip r:embed="rId3">
            <a:alphaModFix/>
          </a:blip>
          <a:stretch>
            <a:fillRect/>
          </a:stretch>
        </p:blipFill>
        <p:spPr>
          <a:xfrm>
            <a:off x="6362700" y="7580550"/>
            <a:ext cx="941551" cy="946800"/>
          </a:xfrm>
          <a:prstGeom prst="rect">
            <a:avLst/>
          </a:prstGeom>
          <a:noFill/>
          <a:ln>
            <a:noFill/>
          </a:ln>
        </p:spPr>
      </p:pic>
      <p:cxnSp>
        <p:nvCxnSpPr>
          <p:cNvPr id="260" name="Google Shape;260;p27"/>
          <p:cNvCxnSpPr/>
          <p:nvPr/>
        </p:nvCxnSpPr>
        <p:spPr>
          <a:xfrm>
            <a:off x="6419850" y="7934325"/>
            <a:ext cx="823800" cy="9600"/>
          </a:xfrm>
          <a:prstGeom prst="straightConnector1">
            <a:avLst/>
          </a:prstGeom>
          <a:noFill/>
          <a:ln cap="flat" cmpd="sng" w="19050">
            <a:solidFill>
              <a:schemeClr val="accent4"/>
            </a:solidFill>
            <a:prstDash val="solid"/>
            <a:round/>
            <a:headEnd len="med" w="med" type="none"/>
            <a:tailEnd len="med" w="med" type="none"/>
          </a:ln>
        </p:spPr>
      </p:cxnSp>
      <p:pic>
        <p:nvPicPr>
          <p:cNvPr id="261" name="Google Shape;261;p27"/>
          <p:cNvPicPr preferRelativeResize="0"/>
          <p:nvPr/>
        </p:nvPicPr>
        <p:blipFill>
          <a:blip r:embed="rId4">
            <a:alphaModFix/>
          </a:blip>
          <a:stretch>
            <a:fillRect/>
          </a:stretch>
        </p:blipFill>
        <p:spPr>
          <a:xfrm>
            <a:off x="5204950" y="9278900"/>
            <a:ext cx="2200275" cy="1386634"/>
          </a:xfrm>
          <a:prstGeom prst="rect">
            <a:avLst/>
          </a:prstGeom>
          <a:noFill/>
          <a:ln>
            <a:noFill/>
          </a:ln>
        </p:spPr>
      </p:pic>
      <p:sp>
        <p:nvSpPr>
          <p:cNvPr id="262" name="Google Shape;262;p27"/>
          <p:cNvSpPr txBox="1"/>
          <p:nvPr/>
        </p:nvSpPr>
        <p:spPr>
          <a:xfrm>
            <a:off x="161925" y="9277350"/>
            <a:ext cx="5043000" cy="143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900">
                <a:solidFill>
                  <a:srgbClr val="999999"/>
                </a:solidFill>
                <a:latin typeface="Mada"/>
                <a:ea typeface="Mada"/>
                <a:cs typeface="Mada"/>
                <a:sym typeface="Mada"/>
              </a:rPr>
              <a:t>Examples: (From 437 team)</a:t>
            </a:r>
            <a:endParaRPr sz="900">
              <a:solidFill>
                <a:srgbClr val="999999"/>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900">
                <a:solidFill>
                  <a:srgbClr val="999999"/>
                </a:solidFill>
                <a:latin typeface="Mada"/>
                <a:ea typeface="Mada"/>
                <a:cs typeface="Mada"/>
                <a:sym typeface="Mada"/>
              </a:rPr>
              <a:t>Stage IIA:</a:t>
            </a:r>
            <a:endParaRPr sz="900">
              <a:solidFill>
                <a:srgbClr val="999999"/>
              </a:solidFill>
              <a:latin typeface="Mada"/>
              <a:ea typeface="Mada"/>
              <a:cs typeface="Mada"/>
              <a:sym typeface="Mada"/>
            </a:endParaRPr>
          </a:p>
          <a:p>
            <a:pPr indent="-285750" lvl="0" marL="457200" rtl="0" algn="l">
              <a:spcBef>
                <a:spcPts val="0"/>
              </a:spcBef>
              <a:spcAft>
                <a:spcPts val="0"/>
              </a:spcAft>
              <a:buClr>
                <a:srgbClr val="999999"/>
              </a:buClr>
              <a:buSzPts val="900"/>
              <a:buFont typeface="Mada"/>
              <a:buChar char="●"/>
            </a:pPr>
            <a:r>
              <a:rPr lang="ar" sz="900">
                <a:solidFill>
                  <a:srgbClr val="999999"/>
                </a:solidFill>
                <a:latin typeface="Mada"/>
                <a:ea typeface="Mada"/>
                <a:cs typeface="Mada"/>
                <a:sym typeface="Mada"/>
              </a:rPr>
              <a:t>Asymptomatic patient with ≥ 2 lymph nodes  that are both 3cm in size on the same side of the diaphragm.</a:t>
            </a:r>
            <a:endParaRPr sz="900">
              <a:solidFill>
                <a:srgbClr val="999999"/>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900">
                <a:solidFill>
                  <a:srgbClr val="999999"/>
                </a:solidFill>
                <a:latin typeface="Mada"/>
                <a:ea typeface="Mada"/>
                <a:cs typeface="Mada"/>
                <a:sym typeface="Mada"/>
              </a:rPr>
              <a:t>Stage IBx:</a:t>
            </a:r>
            <a:endParaRPr sz="900">
              <a:solidFill>
                <a:srgbClr val="999999"/>
              </a:solidFill>
              <a:latin typeface="Mada"/>
              <a:ea typeface="Mada"/>
              <a:cs typeface="Mada"/>
              <a:sym typeface="Mada"/>
            </a:endParaRPr>
          </a:p>
          <a:p>
            <a:pPr indent="-285750" lvl="0" marL="457200" rtl="0" algn="l">
              <a:spcBef>
                <a:spcPts val="0"/>
              </a:spcBef>
              <a:spcAft>
                <a:spcPts val="0"/>
              </a:spcAft>
              <a:buClr>
                <a:srgbClr val="999999"/>
              </a:buClr>
              <a:buSzPts val="900"/>
              <a:buFont typeface="Mada"/>
              <a:buChar char="●"/>
            </a:pPr>
            <a:r>
              <a:rPr lang="ar" sz="900">
                <a:solidFill>
                  <a:srgbClr val="999999"/>
                </a:solidFill>
                <a:latin typeface="Mada"/>
                <a:ea typeface="Mada"/>
                <a:cs typeface="Mada"/>
                <a:sym typeface="Mada"/>
              </a:rPr>
              <a:t>Patient with B symptoms and one lymph node that is 11 cm in size “Bulky disease”.</a:t>
            </a:r>
            <a:endParaRPr sz="900">
              <a:solidFill>
                <a:srgbClr val="999999"/>
              </a:solidFill>
              <a:latin typeface="Mada"/>
              <a:ea typeface="Mada"/>
              <a:cs typeface="Mada"/>
              <a:sym typeface="Mada"/>
            </a:endParaRPr>
          </a:p>
          <a:p>
            <a:pPr indent="0" lvl="0" marL="0" rtl="0" algn="l">
              <a:spcBef>
                <a:spcPts val="0"/>
              </a:spcBef>
              <a:spcAft>
                <a:spcPts val="0"/>
              </a:spcAft>
              <a:buNone/>
            </a:pPr>
            <a:r>
              <a:rPr lang="ar" sz="900">
                <a:solidFill>
                  <a:srgbClr val="999999"/>
                </a:solidFill>
                <a:latin typeface="Mada"/>
                <a:ea typeface="Mada"/>
                <a:cs typeface="Mada"/>
                <a:sym typeface="Mada"/>
              </a:rPr>
              <a:t>Stage IIIA: </a:t>
            </a:r>
            <a:endParaRPr sz="900">
              <a:solidFill>
                <a:srgbClr val="999999"/>
              </a:solidFill>
              <a:latin typeface="Mada"/>
              <a:ea typeface="Mada"/>
              <a:cs typeface="Mada"/>
              <a:sym typeface="Mada"/>
            </a:endParaRPr>
          </a:p>
          <a:p>
            <a:pPr indent="-285750" lvl="0" marL="457200" rtl="0" algn="l">
              <a:spcBef>
                <a:spcPts val="0"/>
              </a:spcBef>
              <a:spcAft>
                <a:spcPts val="0"/>
              </a:spcAft>
              <a:buClr>
                <a:srgbClr val="999999"/>
              </a:buClr>
              <a:buSzPts val="900"/>
              <a:buFont typeface="Mada"/>
              <a:buChar char="●"/>
            </a:pPr>
            <a:r>
              <a:rPr lang="ar" sz="900">
                <a:solidFill>
                  <a:srgbClr val="999999"/>
                </a:solidFill>
                <a:latin typeface="Mada"/>
                <a:ea typeface="Mada"/>
                <a:cs typeface="Mada"/>
                <a:sym typeface="Mada"/>
              </a:rPr>
              <a:t>Asymptomatic patient with one lymph node in his neck and one lymph node in his abdomen “below the diaphragm” that are both 4 cm in size.</a:t>
            </a:r>
            <a:endParaRPr sz="900">
              <a:solidFill>
                <a:srgbClr val="999999"/>
              </a:solidFill>
              <a:latin typeface="Mada"/>
              <a:ea typeface="Mada"/>
              <a:cs typeface="Mada"/>
              <a:sym typeface="Mada"/>
            </a:endParaRPr>
          </a:p>
        </p:txBody>
      </p:sp>
      <p:sp>
        <p:nvSpPr>
          <p:cNvPr id="263" name="Google Shape;263;p27"/>
          <p:cNvSpPr/>
          <p:nvPr/>
        </p:nvSpPr>
        <p:spPr>
          <a:xfrm>
            <a:off x="1714500" y="5568725"/>
            <a:ext cx="304800" cy="304800"/>
          </a:xfrm>
          <a:prstGeom prst="star5">
            <a:avLst>
              <a:gd fmla="val 19098" name="adj"/>
              <a:gd fmla="val 105146" name="hf"/>
              <a:gd fmla="val 110557" name="vf"/>
            </a:avLst>
          </a:prstGeom>
          <a:solidFill>
            <a:srgbClr val="CC0000"/>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7"/>
          <p:cNvSpPr/>
          <p:nvPr/>
        </p:nvSpPr>
        <p:spPr>
          <a:xfrm>
            <a:off x="133350" y="19050"/>
            <a:ext cx="752400" cy="762000"/>
          </a:xfrm>
          <a:prstGeom prst="star5">
            <a:avLst>
              <a:gd fmla="val 19098" name="adj"/>
              <a:gd fmla="val 105146" name="hf"/>
              <a:gd fmla="val 110557" name="vf"/>
            </a:avLst>
          </a:prstGeom>
          <a:solidFill>
            <a:srgbClr val="CC0000"/>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8"/>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sp>
        <p:nvSpPr>
          <p:cNvPr id="270" name="Google Shape;270;p28"/>
          <p:cNvSpPr txBox="1"/>
          <p:nvPr/>
        </p:nvSpPr>
        <p:spPr>
          <a:xfrm>
            <a:off x="971550" y="0"/>
            <a:ext cx="5610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Hodgkin’s lymphoma (HL)</a:t>
            </a:r>
            <a:endParaRPr b="1" i="1" sz="2600">
              <a:latin typeface="Mada"/>
              <a:ea typeface="Mada"/>
              <a:cs typeface="Mada"/>
              <a:sym typeface="Mada"/>
            </a:endParaRPr>
          </a:p>
        </p:txBody>
      </p:sp>
      <p:sp>
        <p:nvSpPr>
          <p:cNvPr id="271" name="Google Shape;271;p28"/>
          <p:cNvSpPr txBox="1"/>
          <p:nvPr/>
        </p:nvSpPr>
        <p:spPr>
          <a:xfrm>
            <a:off x="247500" y="752450"/>
            <a:ext cx="56103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FFF2E9"/>
                </a:highlight>
                <a:latin typeface="Mada"/>
                <a:ea typeface="Mada"/>
                <a:cs typeface="Mada"/>
                <a:sym typeface="Mada"/>
              </a:rPr>
              <a:t>Introduction</a:t>
            </a:r>
            <a:endParaRPr b="1" sz="2200">
              <a:highlight>
                <a:srgbClr val="FFF2E9"/>
              </a:highlight>
              <a:latin typeface="Mada"/>
              <a:ea typeface="Mada"/>
              <a:cs typeface="Mada"/>
              <a:sym typeface="Mada"/>
            </a:endParaRPr>
          </a:p>
        </p:txBody>
      </p:sp>
      <p:sp>
        <p:nvSpPr>
          <p:cNvPr id="272" name="Google Shape;272;p28"/>
          <p:cNvSpPr txBox="1"/>
          <p:nvPr/>
        </p:nvSpPr>
        <p:spPr>
          <a:xfrm>
            <a:off x="-19050" y="-9525"/>
            <a:ext cx="1533600" cy="56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000">
                <a:solidFill>
                  <a:schemeClr val="accent1"/>
                </a:solidFill>
                <a:latin typeface="Mada"/>
                <a:ea typeface="Mada"/>
                <a:cs typeface="Mada"/>
                <a:sym typeface="Mada"/>
              </a:rPr>
              <a:t>All</a:t>
            </a:r>
            <a:r>
              <a:rPr b="1" lang="ar" sz="1000">
                <a:solidFill>
                  <a:schemeClr val="accent1"/>
                </a:solidFill>
                <a:latin typeface="Mada"/>
                <a:ea typeface="Mada"/>
                <a:cs typeface="Mada"/>
                <a:sym typeface="Mada"/>
              </a:rPr>
              <a:t> info mentioned before this page </a:t>
            </a:r>
            <a:r>
              <a:rPr b="1" lang="ar" sz="1000">
                <a:solidFill>
                  <a:schemeClr val="accent1"/>
                </a:solidFill>
                <a:latin typeface="Mada"/>
                <a:ea typeface="Mada"/>
                <a:cs typeface="Mada"/>
                <a:sym typeface="Mada"/>
              </a:rPr>
              <a:t>applies</a:t>
            </a:r>
            <a:r>
              <a:rPr b="1" lang="ar" sz="1000">
                <a:solidFill>
                  <a:schemeClr val="accent1"/>
                </a:solidFill>
                <a:latin typeface="Mada"/>
                <a:ea typeface="Mada"/>
                <a:cs typeface="Mada"/>
                <a:sym typeface="Mada"/>
              </a:rPr>
              <a:t> to both HL and NHL</a:t>
            </a:r>
            <a:endParaRPr b="1" sz="1000">
              <a:solidFill>
                <a:schemeClr val="accent1"/>
              </a:solidFill>
              <a:latin typeface="Mada"/>
              <a:ea typeface="Mada"/>
              <a:cs typeface="Mada"/>
              <a:sym typeface="Mada"/>
            </a:endParaRPr>
          </a:p>
        </p:txBody>
      </p:sp>
      <p:sp>
        <p:nvSpPr>
          <p:cNvPr id="273" name="Google Shape;273;p28"/>
          <p:cNvSpPr txBox="1"/>
          <p:nvPr/>
        </p:nvSpPr>
        <p:spPr>
          <a:xfrm>
            <a:off x="323850" y="1171575"/>
            <a:ext cx="6943800" cy="11082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Characterized by the presence of </a:t>
            </a:r>
            <a:r>
              <a:rPr b="1" lang="ar" sz="1200" u="sng">
                <a:solidFill>
                  <a:srgbClr val="CC0000"/>
                </a:solidFill>
                <a:latin typeface="Mada"/>
                <a:ea typeface="Mada"/>
                <a:cs typeface="Mada"/>
                <a:sym typeface="Mada"/>
              </a:rPr>
              <a:t>Reed-sternberg (RS) cells</a:t>
            </a:r>
            <a:r>
              <a:rPr lang="ar" sz="1200">
                <a:latin typeface="Mada"/>
                <a:ea typeface="Mada"/>
                <a:cs typeface="Mada"/>
                <a:sym typeface="Mada"/>
              </a:rPr>
              <a:t>, </a:t>
            </a:r>
            <a:r>
              <a:rPr lang="ar" sz="1200">
                <a:solidFill>
                  <a:srgbClr val="666666"/>
                </a:solidFill>
                <a:latin typeface="Mada"/>
                <a:ea typeface="Mada"/>
                <a:cs typeface="Mada"/>
                <a:sym typeface="Mada"/>
              </a:rPr>
              <a:t>which is a large B cell with multilobed nuclei and prominent nucleoli </a:t>
            </a:r>
            <a:r>
              <a:rPr b="1" lang="ar" sz="1200">
                <a:solidFill>
                  <a:srgbClr val="666666"/>
                </a:solidFill>
                <a:latin typeface="Mada"/>
                <a:ea typeface="Mada"/>
                <a:cs typeface="Mada"/>
                <a:sym typeface="Mada"/>
              </a:rPr>
              <a:t>(Positive for CD15 and CD30).</a:t>
            </a:r>
            <a:endParaRPr b="1" sz="1200">
              <a:solidFill>
                <a:srgbClr val="666666"/>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RS cells release cytokines which attract reactive lymphocytes, plasma cells, macrophages and </a:t>
            </a:r>
            <a:r>
              <a:rPr lang="ar" sz="1200">
                <a:solidFill>
                  <a:srgbClr val="6AA84F"/>
                </a:solidFill>
                <a:latin typeface="Mada"/>
                <a:ea typeface="Mada"/>
                <a:cs typeface="Mada"/>
                <a:sym typeface="Mada"/>
              </a:rPr>
              <a:t>eosinophils</a:t>
            </a:r>
            <a:r>
              <a:rPr lang="ar" sz="1200">
                <a:solidFill>
                  <a:srgbClr val="6AA84F"/>
                </a:solidFill>
                <a:latin typeface="Mada"/>
                <a:ea typeface="Mada"/>
                <a:cs typeface="Mada"/>
                <a:sym typeface="Mada"/>
              </a:rPr>
              <a:t>. The reactive inflammatory cells are what make up the bulk of the tumor, </a:t>
            </a:r>
            <a:r>
              <a:rPr b="1" lang="ar" sz="1200">
                <a:solidFill>
                  <a:srgbClr val="6AA84F"/>
                </a:solidFill>
                <a:latin typeface="Mada"/>
                <a:ea typeface="Mada"/>
                <a:cs typeface="Mada"/>
                <a:sym typeface="Mada"/>
              </a:rPr>
              <a:t>RS only make up 15% of the tumor</a:t>
            </a:r>
            <a:r>
              <a:rPr lang="ar" sz="1200">
                <a:solidFill>
                  <a:srgbClr val="6AA84F"/>
                </a:solidFill>
                <a:latin typeface="Mada"/>
                <a:ea typeface="Mada"/>
                <a:cs typeface="Mada"/>
                <a:sym typeface="Mada"/>
              </a:rPr>
              <a:t> (So, only 15% of the cells of HL are malignant → Better prognosis than NHL)</a:t>
            </a:r>
            <a:endParaRPr sz="1200">
              <a:solidFill>
                <a:srgbClr val="6AA84F"/>
              </a:solidFill>
              <a:latin typeface="Mada"/>
              <a:ea typeface="Mada"/>
              <a:cs typeface="Mada"/>
              <a:sym typeface="Mada"/>
            </a:endParaRPr>
          </a:p>
        </p:txBody>
      </p:sp>
      <p:sp>
        <p:nvSpPr>
          <p:cNvPr id="274" name="Google Shape;274;p28"/>
          <p:cNvSpPr txBox="1"/>
          <p:nvPr/>
        </p:nvSpPr>
        <p:spPr>
          <a:xfrm>
            <a:off x="247500" y="2381225"/>
            <a:ext cx="56103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FFF2E9"/>
                </a:highlight>
                <a:latin typeface="Mada"/>
                <a:ea typeface="Mada"/>
                <a:cs typeface="Mada"/>
                <a:sym typeface="Mada"/>
              </a:rPr>
              <a:t>HL subtypes</a:t>
            </a:r>
            <a:endParaRPr b="1" sz="2200">
              <a:highlight>
                <a:srgbClr val="FFF2E9"/>
              </a:highlight>
              <a:latin typeface="Mada"/>
              <a:ea typeface="Mada"/>
              <a:cs typeface="Mada"/>
              <a:sym typeface="Mada"/>
            </a:endParaRPr>
          </a:p>
        </p:txBody>
      </p:sp>
      <p:sp>
        <p:nvSpPr>
          <p:cNvPr id="275" name="Google Shape;275;p28"/>
          <p:cNvSpPr txBox="1"/>
          <p:nvPr/>
        </p:nvSpPr>
        <p:spPr>
          <a:xfrm>
            <a:off x="390525" y="2824675"/>
            <a:ext cx="6639000" cy="16317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Font typeface="Mada"/>
              <a:buAutoNum type="alphaUcPeriod"/>
            </a:pPr>
            <a:r>
              <a:rPr b="1" lang="ar" sz="1200">
                <a:latin typeface="Mada"/>
                <a:ea typeface="Mada"/>
                <a:cs typeface="Mada"/>
                <a:sym typeface="Mada"/>
              </a:rPr>
              <a:t>Nodular lymphocyte-predominant HL </a:t>
            </a:r>
            <a:endParaRPr b="1" sz="1200">
              <a:latin typeface="Mada"/>
              <a:ea typeface="Mada"/>
              <a:cs typeface="Mada"/>
              <a:sym typeface="Mada"/>
            </a:endParaRPr>
          </a:p>
          <a:p>
            <a:pPr indent="-304800" lvl="0" marL="457200" rtl="0" algn="l">
              <a:spcBef>
                <a:spcPts val="0"/>
              </a:spcBef>
              <a:spcAft>
                <a:spcPts val="0"/>
              </a:spcAft>
              <a:buSzPts val="1200"/>
              <a:buFont typeface="Mada"/>
              <a:buAutoNum type="alphaUcPeriod"/>
            </a:pPr>
            <a:r>
              <a:rPr b="1" lang="ar" sz="1200">
                <a:latin typeface="Mada"/>
                <a:ea typeface="Mada"/>
                <a:cs typeface="Mada"/>
                <a:sym typeface="Mada"/>
              </a:rPr>
              <a:t>Classical HL</a:t>
            </a:r>
            <a:endParaRPr b="1" sz="1200">
              <a:latin typeface="Mada"/>
              <a:ea typeface="Mada"/>
              <a:cs typeface="Mada"/>
              <a:sym typeface="Mada"/>
            </a:endParaRPr>
          </a:p>
          <a:p>
            <a:pPr indent="-304800" lvl="1" marL="914400" rtl="0" algn="l">
              <a:spcBef>
                <a:spcPts val="0"/>
              </a:spcBef>
              <a:spcAft>
                <a:spcPts val="0"/>
              </a:spcAft>
              <a:buSzPts val="1200"/>
              <a:buFont typeface="Mada"/>
              <a:buAutoNum type="arabicPeriod"/>
            </a:pPr>
            <a:r>
              <a:rPr b="1" lang="ar" sz="1200">
                <a:solidFill>
                  <a:srgbClr val="CC0000"/>
                </a:solidFill>
                <a:latin typeface="Mada"/>
                <a:ea typeface="Mada"/>
                <a:cs typeface="Mada"/>
                <a:sym typeface="Mada"/>
              </a:rPr>
              <a:t>Nodular sclerosis HL</a:t>
            </a:r>
            <a:r>
              <a:rPr lang="ar" sz="1200">
                <a:latin typeface="Mada"/>
                <a:ea typeface="Mada"/>
                <a:cs typeface="Mada"/>
                <a:sym typeface="Mada"/>
              </a:rPr>
              <a:t> </a:t>
            </a:r>
            <a:r>
              <a:rPr lang="ar" sz="1200">
                <a:solidFill>
                  <a:srgbClr val="6AA84F"/>
                </a:solidFill>
                <a:latin typeface="Mada"/>
                <a:ea typeface="Mada"/>
                <a:cs typeface="Mada"/>
                <a:sym typeface="Mada"/>
              </a:rPr>
              <a:t>(Most common)</a:t>
            </a:r>
            <a:endParaRPr sz="1200">
              <a:solidFill>
                <a:srgbClr val="6AA84F"/>
              </a:solidFill>
              <a:latin typeface="Mada"/>
              <a:ea typeface="Mada"/>
              <a:cs typeface="Mada"/>
              <a:sym typeface="Mada"/>
            </a:endParaRPr>
          </a:p>
          <a:p>
            <a:pPr indent="-304800" lvl="1" marL="914400" rtl="0" algn="l">
              <a:spcBef>
                <a:spcPts val="0"/>
              </a:spcBef>
              <a:spcAft>
                <a:spcPts val="0"/>
              </a:spcAft>
              <a:buSzPts val="1200"/>
              <a:buFont typeface="Mada"/>
              <a:buAutoNum type="arabicPeriod"/>
            </a:pPr>
            <a:r>
              <a:rPr lang="ar" sz="1200">
                <a:latin typeface="Mada"/>
                <a:ea typeface="Mada"/>
                <a:cs typeface="Mada"/>
                <a:sym typeface="Mada"/>
              </a:rPr>
              <a:t>Lymphocyte-rich classical HL</a:t>
            </a:r>
            <a:endParaRPr sz="1200">
              <a:latin typeface="Mada"/>
              <a:ea typeface="Mada"/>
              <a:cs typeface="Mada"/>
              <a:sym typeface="Mada"/>
            </a:endParaRPr>
          </a:p>
          <a:p>
            <a:pPr indent="-304800" lvl="1" marL="914400" rtl="0" algn="l">
              <a:spcBef>
                <a:spcPts val="0"/>
              </a:spcBef>
              <a:spcAft>
                <a:spcPts val="0"/>
              </a:spcAft>
              <a:buSzPts val="1200"/>
              <a:buFont typeface="Mada"/>
              <a:buAutoNum type="arabicPeriod"/>
            </a:pPr>
            <a:r>
              <a:rPr lang="ar" sz="1200">
                <a:latin typeface="Mada"/>
                <a:ea typeface="Mada"/>
                <a:cs typeface="Mada"/>
                <a:sym typeface="Mada"/>
              </a:rPr>
              <a:t>Mixed cellularity HL</a:t>
            </a:r>
            <a:r>
              <a:rPr lang="ar" sz="1200">
                <a:solidFill>
                  <a:srgbClr val="999999"/>
                </a:solidFill>
                <a:latin typeface="Mada"/>
                <a:ea typeface="Mada"/>
                <a:cs typeface="Mada"/>
                <a:sym typeface="Mada"/>
              </a:rPr>
              <a:t> (Associated with abundant eosinophils)</a:t>
            </a:r>
            <a:endParaRPr sz="1200">
              <a:solidFill>
                <a:srgbClr val="999999"/>
              </a:solidFill>
              <a:latin typeface="Mada"/>
              <a:ea typeface="Mada"/>
              <a:cs typeface="Mada"/>
              <a:sym typeface="Mada"/>
            </a:endParaRPr>
          </a:p>
          <a:p>
            <a:pPr indent="-304800" lvl="1" marL="914400" rtl="0" algn="l">
              <a:spcBef>
                <a:spcPts val="0"/>
              </a:spcBef>
              <a:spcAft>
                <a:spcPts val="0"/>
              </a:spcAft>
              <a:buSzPts val="1200"/>
              <a:buFont typeface="Mada"/>
              <a:buAutoNum type="arabicPeriod"/>
            </a:pPr>
            <a:r>
              <a:rPr lang="ar" sz="1200">
                <a:latin typeface="Mada"/>
                <a:ea typeface="Mada"/>
                <a:cs typeface="Mada"/>
                <a:sym typeface="Mada"/>
              </a:rPr>
              <a:t>Lymphocyte depletion HL</a:t>
            </a:r>
            <a:endParaRPr sz="1200">
              <a:latin typeface="Mada"/>
              <a:ea typeface="Mada"/>
              <a:cs typeface="Mada"/>
              <a:sym typeface="Mada"/>
            </a:endParaRPr>
          </a:p>
          <a:p>
            <a:pPr indent="0" lvl="0" marL="0" rtl="0" algn="l">
              <a:spcBef>
                <a:spcPts val="0"/>
              </a:spcBef>
              <a:spcAft>
                <a:spcPts val="0"/>
              </a:spcAft>
              <a:buNone/>
            </a:pPr>
            <a:r>
              <a:rPr b="1" lang="ar" sz="1100">
                <a:solidFill>
                  <a:srgbClr val="6AA84F"/>
                </a:solidFill>
                <a:latin typeface="Mada"/>
                <a:ea typeface="Mada"/>
                <a:cs typeface="Mada"/>
                <a:sym typeface="Mada"/>
              </a:rPr>
              <a:t>Note:</a:t>
            </a:r>
            <a:r>
              <a:rPr lang="ar" sz="1100">
                <a:solidFill>
                  <a:srgbClr val="6AA84F"/>
                </a:solidFill>
                <a:latin typeface="Mada"/>
                <a:ea typeface="Mada"/>
                <a:cs typeface="Mada"/>
                <a:sym typeface="Mada"/>
              </a:rPr>
              <a:t> </a:t>
            </a:r>
            <a:r>
              <a:rPr b="1" lang="ar" sz="1100">
                <a:solidFill>
                  <a:srgbClr val="6AA84F"/>
                </a:solidFill>
                <a:latin typeface="Mada"/>
                <a:ea typeface="Mada"/>
                <a:cs typeface="Mada"/>
                <a:sym typeface="Mada"/>
              </a:rPr>
              <a:t>Lymphocyte-rich classical HL has the best prognosis</a:t>
            </a:r>
            <a:r>
              <a:rPr lang="ar" sz="1100">
                <a:solidFill>
                  <a:srgbClr val="6AA84F"/>
                </a:solidFill>
                <a:latin typeface="Mada"/>
                <a:ea typeface="Mada"/>
                <a:cs typeface="Mada"/>
                <a:sym typeface="Mada"/>
              </a:rPr>
              <a:t> while </a:t>
            </a:r>
            <a:r>
              <a:rPr b="1" lang="ar" sz="1100">
                <a:solidFill>
                  <a:srgbClr val="6AA84F"/>
                </a:solidFill>
                <a:latin typeface="Mada"/>
                <a:ea typeface="Mada"/>
                <a:cs typeface="Mada"/>
                <a:sym typeface="Mada"/>
              </a:rPr>
              <a:t>Lymphocyte depleted HL has the </a:t>
            </a:r>
            <a:r>
              <a:rPr b="1" lang="ar" sz="1100">
                <a:solidFill>
                  <a:srgbClr val="CC0000"/>
                </a:solidFill>
                <a:latin typeface="Mada"/>
                <a:ea typeface="Mada"/>
                <a:cs typeface="Mada"/>
                <a:sym typeface="Mada"/>
              </a:rPr>
              <a:t>worst prognosis</a:t>
            </a:r>
            <a:r>
              <a:rPr lang="ar" sz="1100">
                <a:solidFill>
                  <a:srgbClr val="6AA84F"/>
                </a:solidFill>
                <a:latin typeface="Mada"/>
                <a:ea typeface="Mada"/>
                <a:cs typeface="Mada"/>
                <a:sym typeface="Mada"/>
              </a:rPr>
              <a:t> and it’s usually seen in elderly.</a:t>
            </a:r>
            <a:endParaRPr sz="1100">
              <a:solidFill>
                <a:srgbClr val="6AA84F"/>
              </a:solidFill>
              <a:latin typeface="Mada"/>
              <a:ea typeface="Mada"/>
              <a:cs typeface="Mada"/>
              <a:sym typeface="Mada"/>
            </a:endParaRPr>
          </a:p>
        </p:txBody>
      </p:sp>
      <p:sp>
        <p:nvSpPr>
          <p:cNvPr id="276" name="Google Shape;276;p28"/>
          <p:cNvSpPr txBox="1"/>
          <p:nvPr/>
        </p:nvSpPr>
        <p:spPr>
          <a:xfrm>
            <a:off x="323850" y="4590600"/>
            <a:ext cx="56103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FFF2E9"/>
                </a:highlight>
                <a:latin typeface="Mada"/>
                <a:ea typeface="Mada"/>
                <a:cs typeface="Mada"/>
                <a:sym typeface="Mada"/>
              </a:rPr>
              <a:t>HL treatment</a:t>
            </a:r>
            <a:endParaRPr b="1" sz="2200">
              <a:highlight>
                <a:srgbClr val="FFF2E9"/>
              </a:highlight>
              <a:latin typeface="Mada"/>
              <a:ea typeface="Mada"/>
              <a:cs typeface="Mada"/>
              <a:sym typeface="Mada"/>
            </a:endParaRPr>
          </a:p>
        </p:txBody>
      </p:sp>
      <p:sp>
        <p:nvSpPr>
          <p:cNvPr id="277" name="Google Shape;277;p28"/>
          <p:cNvSpPr/>
          <p:nvPr/>
        </p:nvSpPr>
        <p:spPr>
          <a:xfrm>
            <a:off x="504825" y="5181600"/>
            <a:ext cx="4572000" cy="324000"/>
          </a:xfrm>
          <a:prstGeom prst="roundRect">
            <a:avLst>
              <a:gd fmla="val 16667" name="adj"/>
            </a:avLst>
          </a:prstGeom>
          <a:solidFill>
            <a:schemeClr val="accent1"/>
          </a:solidFill>
          <a:ln cap="flat" cmpd="sng" w="762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Early stage (1A, 2A)</a:t>
            </a:r>
            <a:endParaRPr b="1">
              <a:solidFill>
                <a:srgbClr val="FFFFFF"/>
              </a:solidFill>
              <a:latin typeface="Mada"/>
              <a:ea typeface="Mada"/>
              <a:cs typeface="Mada"/>
              <a:sym typeface="Mada"/>
            </a:endParaRPr>
          </a:p>
        </p:txBody>
      </p:sp>
      <p:graphicFrame>
        <p:nvGraphicFramePr>
          <p:cNvPr id="278" name="Google Shape;278;p28"/>
          <p:cNvGraphicFramePr/>
          <p:nvPr/>
        </p:nvGraphicFramePr>
        <p:xfrm>
          <a:off x="504825" y="5612700"/>
          <a:ext cx="3000000" cy="3000000"/>
        </p:xfrm>
        <a:graphic>
          <a:graphicData uri="http://schemas.openxmlformats.org/drawingml/2006/table">
            <a:tbl>
              <a:tblPr>
                <a:noFill/>
                <a:tableStyleId>{EF7CC50B-8DC7-4673-BF25-4333C2575C4B}</a:tableStyleId>
              </a:tblPr>
              <a:tblGrid>
                <a:gridCol w="3319500"/>
                <a:gridCol w="3319500"/>
              </a:tblGrid>
              <a:tr h="206825">
                <a:tc gridSpan="2">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Very favourable prognosis</a:t>
                      </a:r>
                      <a:endParaRPr b="1" sz="1200">
                        <a:solidFill>
                          <a:schemeClr val="accent1"/>
                        </a:solidFill>
                        <a:latin typeface="Mada"/>
                        <a:ea typeface="Mada"/>
                        <a:cs typeface="Mada"/>
                        <a:sym typeface="Mada"/>
                      </a:endParaRPr>
                    </a:p>
                  </a:txBody>
                  <a:tcPr marT="91425" marB="91425" marR="91425" marL="91425">
                    <a:solidFill>
                      <a:srgbClr val="EFEFEF"/>
                    </a:solidFill>
                  </a:tcPr>
                </a:tc>
                <a:tc hMerge="1"/>
              </a:tr>
              <a:tr h="620475">
                <a:tc gridSpan="2">
                  <a:txBody>
                    <a:bodyPr/>
                    <a:lstStyle/>
                    <a:p>
                      <a:pPr indent="0" lvl="0" marL="0" rtl="0" algn="l">
                        <a:spcBef>
                          <a:spcPts val="0"/>
                        </a:spcBef>
                        <a:spcAft>
                          <a:spcPts val="0"/>
                        </a:spcAft>
                        <a:buClr>
                          <a:schemeClr val="dk1"/>
                        </a:buClr>
                        <a:buSzPts val="1100"/>
                        <a:buFont typeface="Arial"/>
                        <a:buNone/>
                      </a:pPr>
                      <a:r>
                        <a:rPr b="1" lang="ar" sz="1000">
                          <a:latin typeface="Mada"/>
                          <a:ea typeface="Mada"/>
                          <a:cs typeface="Mada"/>
                          <a:sym typeface="Mada"/>
                        </a:rPr>
                        <a:t>Stage 1A Nodular Lymphocyte Predominant HL (NLPHL)</a:t>
                      </a:r>
                      <a:endParaRPr b="1"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Usually localized, peripheral nodal sites</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Good prognosis, but some late relapses (&gt;10yr)</a:t>
                      </a:r>
                      <a:endParaRPr sz="1000">
                        <a:latin typeface="Mada"/>
                        <a:ea typeface="Mada"/>
                        <a:cs typeface="Mada"/>
                        <a:sym typeface="Mada"/>
                      </a:endParaRPr>
                    </a:p>
                    <a:p>
                      <a:pPr indent="0" lvl="0" marL="0" rtl="0" algn="l">
                        <a:spcBef>
                          <a:spcPts val="0"/>
                        </a:spcBef>
                        <a:spcAft>
                          <a:spcPts val="0"/>
                        </a:spcAft>
                        <a:buClr>
                          <a:schemeClr val="dk1"/>
                        </a:buClr>
                        <a:buSzPts val="1100"/>
                        <a:buFont typeface="Arial"/>
                        <a:buNone/>
                      </a:pPr>
                      <a:r>
                        <a:rPr b="1" lang="ar" sz="1000">
                          <a:latin typeface="Mada"/>
                          <a:ea typeface="Mada"/>
                          <a:cs typeface="Mada"/>
                          <a:sym typeface="Mada"/>
                        </a:rPr>
                        <a:t>Treatment:</a:t>
                      </a:r>
                      <a:endParaRPr b="1"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IFRT 35 Gy / 20 </a:t>
                      </a:r>
                      <a:r>
                        <a:rPr b="1" lang="ar" sz="1000">
                          <a:latin typeface="Mada"/>
                          <a:ea typeface="Mada"/>
                          <a:cs typeface="Mada"/>
                          <a:sym typeface="Mada"/>
                        </a:rPr>
                        <a:t> </a:t>
                      </a:r>
                      <a:r>
                        <a:rPr b="1" lang="ar" sz="1000">
                          <a:solidFill>
                            <a:srgbClr val="6AA84F"/>
                          </a:solidFill>
                          <a:latin typeface="Mada"/>
                          <a:ea typeface="Mada"/>
                          <a:cs typeface="Mada"/>
                          <a:sym typeface="Mada"/>
                        </a:rPr>
                        <a:t>(Local radiation only)</a:t>
                      </a:r>
                      <a:endParaRPr b="1" sz="1000">
                        <a:solidFill>
                          <a:srgbClr val="6AA84F"/>
                        </a:solidFill>
                        <a:latin typeface="Mada"/>
                        <a:ea typeface="Mada"/>
                        <a:cs typeface="Mada"/>
                        <a:sym typeface="Mada"/>
                      </a:endParaRPr>
                    </a:p>
                  </a:txBody>
                  <a:tcPr marT="91425" marB="91425" marR="91425" marL="91425"/>
                </a:tc>
                <a:tc hMerge="1"/>
              </a:tr>
              <a:tr h="206825">
                <a:tc>
                  <a:txBody>
                    <a:bodyPr/>
                    <a:lstStyle/>
                    <a:p>
                      <a:pPr indent="0" lvl="0" marL="0" rtl="0" algn="ctr">
                        <a:spcBef>
                          <a:spcPts val="0"/>
                        </a:spcBef>
                        <a:spcAft>
                          <a:spcPts val="0"/>
                        </a:spcAft>
                        <a:buClr>
                          <a:schemeClr val="dk1"/>
                        </a:buClr>
                        <a:buSzPts val="1100"/>
                        <a:buFont typeface="Arial"/>
                        <a:buNone/>
                      </a:pPr>
                      <a:r>
                        <a:rPr b="1" lang="ar" sz="1200">
                          <a:solidFill>
                            <a:schemeClr val="accent1"/>
                          </a:solidFill>
                          <a:latin typeface="Mada"/>
                          <a:ea typeface="Mada"/>
                          <a:cs typeface="Mada"/>
                          <a:sym typeface="Mada"/>
                        </a:rPr>
                        <a:t>Favourable prognosis</a:t>
                      </a:r>
                      <a:endParaRPr b="1" sz="1200">
                        <a:solidFill>
                          <a:schemeClr val="accent1"/>
                        </a:solidFill>
                        <a:latin typeface="Mada"/>
                        <a:ea typeface="Mada"/>
                        <a:cs typeface="Mada"/>
                        <a:sym typeface="Mada"/>
                      </a:endParaRPr>
                    </a:p>
                  </a:txBody>
                  <a:tcPr marT="91425" marB="91425" marR="91425" marL="91425">
                    <a:solidFill>
                      <a:srgbClr val="EFEFEF"/>
                    </a:solidFill>
                  </a:tcPr>
                </a:tc>
                <a:tc>
                  <a:txBody>
                    <a:bodyPr/>
                    <a:lstStyle/>
                    <a:p>
                      <a:pPr indent="0" lvl="0" marL="0" rtl="0" algn="ctr">
                        <a:spcBef>
                          <a:spcPts val="0"/>
                        </a:spcBef>
                        <a:spcAft>
                          <a:spcPts val="0"/>
                        </a:spcAft>
                        <a:buClr>
                          <a:schemeClr val="dk1"/>
                        </a:buClr>
                        <a:buSzPts val="1100"/>
                        <a:buFont typeface="Arial"/>
                        <a:buNone/>
                      </a:pPr>
                      <a:r>
                        <a:rPr b="1" lang="ar" sz="1200">
                          <a:solidFill>
                            <a:schemeClr val="accent1"/>
                          </a:solidFill>
                          <a:latin typeface="Mada"/>
                          <a:ea typeface="Mada"/>
                          <a:cs typeface="Mada"/>
                          <a:sym typeface="Mada"/>
                        </a:rPr>
                        <a:t>Unfavourable prognosis</a:t>
                      </a:r>
                      <a:endParaRPr b="1" sz="1200">
                        <a:solidFill>
                          <a:schemeClr val="accent1"/>
                        </a:solidFill>
                        <a:latin typeface="Mada"/>
                        <a:ea typeface="Mada"/>
                        <a:cs typeface="Mada"/>
                        <a:sym typeface="Mada"/>
                      </a:endParaRPr>
                    </a:p>
                  </a:txBody>
                  <a:tcPr marT="91425" marB="91425" marR="91425" marL="91425">
                    <a:solidFill>
                      <a:srgbClr val="EFEFEF"/>
                    </a:solidFill>
                  </a:tcPr>
                </a:tc>
              </a:tr>
              <a:tr h="448125">
                <a:tc>
                  <a:txBody>
                    <a:bodyPr/>
                    <a:lstStyle/>
                    <a:p>
                      <a:pPr indent="-292100" lvl="0" marL="457200" rtl="0" algn="l">
                        <a:spcBef>
                          <a:spcPts val="0"/>
                        </a:spcBef>
                        <a:spcAft>
                          <a:spcPts val="0"/>
                        </a:spcAft>
                        <a:buSzPts val="1000"/>
                        <a:buFont typeface="Mada"/>
                        <a:buChar char="●"/>
                      </a:pPr>
                      <a:r>
                        <a:rPr b="1" lang="ar" sz="1000">
                          <a:latin typeface="Mada"/>
                          <a:ea typeface="Mada"/>
                          <a:cs typeface="Mada"/>
                          <a:sym typeface="Mada"/>
                        </a:rPr>
                        <a:t>1-3 sites</a:t>
                      </a:r>
                      <a:endParaRPr b="1" sz="1000">
                        <a:latin typeface="Mada"/>
                        <a:ea typeface="Mada"/>
                        <a:cs typeface="Mada"/>
                        <a:sym typeface="Mada"/>
                      </a:endParaRPr>
                    </a:p>
                    <a:p>
                      <a:pPr indent="-292100" lvl="0" marL="457200" rtl="0" algn="l">
                        <a:spcBef>
                          <a:spcPts val="0"/>
                        </a:spcBef>
                        <a:spcAft>
                          <a:spcPts val="0"/>
                        </a:spcAft>
                        <a:buSzPts val="1000"/>
                        <a:buFont typeface="Mada"/>
                        <a:buChar char="●"/>
                      </a:pPr>
                      <a:r>
                        <a:rPr b="1" lang="ar" sz="1000">
                          <a:latin typeface="Mada"/>
                          <a:ea typeface="Mada"/>
                          <a:cs typeface="Mada"/>
                          <a:sym typeface="Mada"/>
                        </a:rPr>
                        <a:t>Age ≤ 40</a:t>
                      </a:r>
                      <a:endParaRPr b="1" sz="1000">
                        <a:latin typeface="Mada"/>
                        <a:ea typeface="Mada"/>
                        <a:cs typeface="Mada"/>
                        <a:sym typeface="Mada"/>
                      </a:endParaRPr>
                    </a:p>
                    <a:p>
                      <a:pPr indent="-292100" lvl="0" marL="457200" rtl="0" algn="l">
                        <a:spcBef>
                          <a:spcPts val="0"/>
                        </a:spcBef>
                        <a:spcAft>
                          <a:spcPts val="0"/>
                        </a:spcAft>
                        <a:buSzPts val="1000"/>
                        <a:buFont typeface="Mada"/>
                        <a:buChar char="●"/>
                      </a:pPr>
                      <a:r>
                        <a:rPr b="1" lang="ar" sz="1000">
                          <a:latin typeface="Mada"/>
                          <a:ea typeface="Mada"/>
                          <a:cs typeface="Mada"/>
                          <a:sym typeface="Mada"/>
                        </a:rPr>
                        <a:t>ESR &lt; 50</a:t>
                      </a:r>
                      <a:endParaRPr b="1" sz="1000">
                        <a:latin typeface="Mada"/>
                        <a:ea typeface="Mada"/>
                        <a:cs typeface="Mada"/>
                        <a:sym typeface="Mada"/>
                      </a:endParaRPr>
                    </a:p>
                    <a:p>
                      <a:pPr indent="-292100" lvl="0" marL="457200" rtl="0" algn="l">
                        <a:spcBef>
                          <a:spcPts val="0"/>
                        </a:spcBef>
                        <a:spcAft>
                          <a:spcPts val="0"/>
                        </a:spcAft>
                        <a:buSzPts val="1000"/>
                        <a:buFont typeface="Mada"/>
                        <a:buChar char="●"/>
                      </a:pPr>
                      <a:r>
                        <a:rPr b="1" lang="ar" sz="1000">
                          <a:latin typeface="Mada"/>
                          <a:ea typeface="Mada"/>
                          <a:cs typeface="Mada"/>
                          <a:sym typeface="Mada"/>
                        </a:rPr>
                        <a:t>Nodular sclerosis, Lymphocyte-rich classical HL</a:t>
                      </a:r>
                      <a:endParaRPr b="1" sz="1000">
                        <a:latin typeface="Mada"/>
                        <a:ea typeface="Mada"/>
                        <a:cs typeface="Mada"/>
                        <a:sym typeface="Mada"/>
                      </a:endParaRPr>
                    </a:p>
                  </a:txBody>
                  <a:tcPr marT="91425" marB="91425" marR="91425" marL="91425"/>
                </a:tc>
                <a:tc>
                  <a:txBody>
                    <a:bodyPr/>
                    <a:lstStyle/>
                    <a:p>
                      <a:pPr indent="-292100" lvl="0" marL="457200" rtl="0" algn="l">
                        <a:spcBef>
                          <a:spcPts val="0"/>
                        </a:spcBef>
                        <a:spcAft>
                          <a:spcPts val="0"/>
                        </a:spcAft>
                        <a:buSzPts val="1000"/>
                        <a:buFont typeface="Mada"/>
                        <a:buChar char="●"/>
                      </a:pPr>
                      <a:r>
                        <a:rPr b="1" lang="ar" sz="1000">
                          <a:latin typeface="Mada"/>
                          <a:ea typeface="Mada"/>
                          <a:cs typeface="Mada"/>
                          <a:sym typeface="Mada"/>
                        </a:rPr>
                        <a:t>&gt;3 sites</a:t>
                      </a:r>
                      <a:endParaRPr b="1" sz="1000">
                        <a:latin typeface="Mada"/>
                        <a:ea typeface="Mada"/>
                        <a:cs typeface="Mada"/>
                        <a:sym typeface="Mada"/>
                      </a:endParaRPr>
                    </a:p>
                    <a:p>
                      <a:pPr indent="-292100" lvl="0" marL="457200" rtl="0" algn="l">
                        <a:spcBef>
                          <a:spcPts val="0"/>
                        </a:spcBef>
                        <a:spcAft>
                          <a:spcPts val="0"/>
                        </a:spcAft>
                        <a:buSzPts val="1000"/>
                        <a:buFont typeface="Mada"/>
                        <a:buChar char="●"/>
                      </a:pPr>
                      <a:r>
                        <a:rPr b="1" lang="ar" sz="1000">
                          <a:latin typeface="Mada"/>
                          <a:ea typeface="Mada"/>
                          <a:cs typeface="Mada"/>
                          <a:sym typeface="Mada"/>
                        </a:rPr>
                        <a:t>Age &gt;40</a:t>
                      </a:r>
                      <a:endParaRPr b="1" sz="1000">
                        <a:latin typeface="Mada"/>
                        <a:ea typeface="Mada"/>
                        <a:cs typeface="Mada"/>
                        <a:sym typeface="Mada"/>
                      </a:endParaRPr>
                    </a:p>
                    <a:p>
                      <a:pPr indent="-292100" lvl="0" marL="457200" rtl="0" algn="l">
                        <a:spcBef>
                          <a:spcPts val="0"/>
                        </a:spcBef>
                        <a:spcAft>
                          <a:spcPts val="0"/>
                        </a:spcAft>
                        <a:buSzPts val="1000"/>
                        <a:buFont typeface="Mada"/>
                        <a:buChar char="●"/>
                      </a:pPr>
                      <a:r>
                        <a:rPr b="1" lang="ar" sz="1000">
                          <a:latin typeface="Mada"/>
                          <a:ea typeface="Mada"/>
                          <a:cs typeface="Mada"/>
                          <a:sym typeface="Mada"/>
                        </a:rPr>
                        <a:t>ESR &gt;50 </a:t>
                      </a:r>
                      <a:endParaRPr b="1" sz="1000">
                        <a:latin typeface="Mada"/>
                        <a:ea typeface="Mada"/>
                        <a:cs typeface="Mada"/>
                        <a:sym typeface="Mada"/>
                      </a:endParaRPr>
                    </a:p>
                    <a:p>
                      <a:pPr indent="-292100" lvl="0" marL="457200" rtl="0" algn="l">
                        <a:spcBef>
                          <a:spcPts val="0"/>
                        </a:spcBef>
                        <a:spcAft>
                          <a:spcPts val="0"/>
                        </a:spcAft>
                        <a:buSzPts val="1000"/>
                        <a:buFont typeface="Mada"/>
                        <a:buChar char="●"/>
                      </a:pPr>
                      <a:r>
                        <a:rPr b="1" lang="ar" sz="1000">
                          <a:latin typeface="Mada"/>
                          <a:ea typeface="Mada"/>
                          <a:cs typeface="Mada"/>
                          <a:sym typeface="Mada"/>
                        </a:rPr>
                        <a:t>Mixed </a:t>
                      </a:r>
                      <a:r>
                        <a:rPr b="1" lang="ar" sz="1000">
                          <a:latin typeface="Mada"/>
                          <a:ea typeface="Mada"/>
                          <a:cs typeface="Mada"/>
                          <a:sym typeface="Mada"/>
                        </a:rPr>
                        <a:t>cellularity</a:t>
                      </a:r>
                      <a:r>
                        <a:rPr b="1" lang="ar" sz="1000">
                          <a:solidFill>
                            <a:srgbClr val="6AA84F"/>
                          </a:solidFill>
                          <a:latin typeface="Mada"/>
                          <a:ea typeface="Mada"/>
                          <a:cs typeface="Mada"/>
                          <a:sym typeface="Mada"/>
                        </a:rPr>
                        <a:t>/Lymphocyte depletion HL</a:t>
                      </a:r>
                      <a:endParaRPr b="1" sz="1000">
                        <a:solidFill>
                          <a:srgbClr val="6AA84F"/>
                        </a:solidFill>
                        <a:latin typeface="Mada"/>
                        <a:ea typeface="Mada"/>
                        <a:cs typeface="Mada"/>
                        <a:sym typeface="Mada"/>
                      </a:endParaRPr>
                    </a:p>
                  </a:txBody>
                  <a:tcPr marT="91425" marB="91425" marR="91425" marL="91425"/>
                </a:tc>
              </a:tr>
              <a:tr h="206825">
                <a:tc gridSpan="2">
                  <a:txBody>
                    <a:bodyPr/>
                    <a:lstStyle/>
                    <a:p>
                      <a:pPr indent="0" lvl="0" marL="0" rtl="0" algn="ctr">
                        <a:spcBef>
                          <a:spcPts val="0"/>
                        </a:spcBef>
                        <a:spcAft>
                          <a:spcPts val="0"/>
                        </a:spcAft>
                        <a:buNone/>
                      </a:pPr>
                      <a:r>
                        <a:rPr b="1" lang="ar" sz="1200">
                          <a:solidFill>
                            <a:schemeClr val="accent1"/>
                          </a:solidFill>
                          <a:latin typeface="Mada"/>
                          <a:ea typeface="Mada"/>
                          <a:cs typeface="Mada"/>
                          <a:sym typeface="Mada"/>
                        </a:rPr>
                        <a:t>Treatment</a:t>
                      </a:r>
                      <a:endParaRPr b="1" sz="1200">
                        <a:solidFill>
                          <a:schemeClr val="accent1"/>
                        </a:solidFill>
                        <a:latin typeface="Mada"/>
                        <a:ea typeface="Mada"/>
                        <a:cs typeface="Mada"/>
                        <a:sym typeface="Mada"/>
                      </a:endParaRPr>
                    </a:p>
                  </a:txBody>
                  <a:tcPr marT="91425" marB="91425" marR="91425" marL="91425">
                    <a:solidFill>
                      <a:schemeClr val="accent4"/>
                    </a:solidFill>
                  </a:tcPr>
                </a:tc>
                <a:tc hMerge="1"/>
              </a:tr>
              <a:tr h="275750">
                <a:tc>
                  <a:txBody>
                    <a:bodyPr/>
                    <a:lstStyle/>
                    <a:p>
                      <a:pPr indent="0" lvl="0" marL="0" rtl="0" algn="ctr">
                        <a:spcBef>
                          <a:spcPts val="0"/>
                        </a:spcBef>
                        <a:spcAft>
                          <a:spcPts val="0"/>
                        </a:spcAft>
                        <a:buNone/>
                      </a:pPr>
                      <a:r>
                        <a:rPr lang="ar" sz="1000">
                          <a:latin typeface="Mada"/>
                          <a:ea typeface="Mada"/>
                          <a:cs typeface="Mada"/>
                          <a:sym typeface="Mada"/>
                        </a:rPr>
                        <a:t>ABVD X 3 - 4. Then IFRT 30 Gy / 20 </a:t>
                      </a:r>
                      <a:endParaRPr sz="1000">
                        <a:latin typeface="Mada"/>
                        <a:ea typeface="Mada"/>
                        <a:cs typeface="Mada"/>
                        <a:sym typeface="Mada"/>
                      </a:endParaRPr>
                    </a:p>
                    <a:p>
                      <a:pPr indent="0" lvl="0" marL="0" rtl="0" algn="ctr">
                        <a:spcBef>
                          <a:spcPts val="0"/>
                        </a:spcBef>
                        <a:spcAft>
                          <a:spcPts val="0"/>
                        </a:spcAft>
                        <a:buNone/>
                      </a:pPr>
                      <a:r>
                        <a:rPr b="1" lang="ar" sz="1000">
                          <a:solidFill>
                            <a:srgbClr val="6AA84F"/>
                          </a:solidFill>
                          <a:latin typeface="Mada"/>
                          <a:ea typeface="Mada"/>
                          <a:cs typeface="Mada"/>
                          <a:sym typeface="Mada"/>
                        </a:rPr>
                        <a:t>(Chemotherapy 3-4 cycles followed by radiation)</a:t>
                      </a:r>
                      <a:endParaRPr b="1" sz="1000">
                        <a:solidFill>
                          <a:srgbClr val="6AA84F"/>
                        </a:solidFill>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lang="ar" sz="1000">
                          <a:solidFill>
                            <a:schemeClr val="dk1"/>
                          </a:solidFill>
                          <a:latin typeface="Mada"/>
                          <a:ea typeface="Mada"/>
                          <a:cs typeface="Mada"/>
                          <a:sym typeface="Mada"/>
                        </a:rPr>
                        <a:t>ABVD X 4 - 6. Then IFRT 30 Gy / 20 </a:t>
                      </a:r>
                      <a:endParaRPr sz="10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b="1" lang="ar" sz="1000">
                          <a:solidFill>
                            <a:srgbClr val="6AA84F"/>
                          </a:solidFill>
                          <a:latin typeface="Mada"/>
                          <a:ea typeface="Mada"/>
                          <a:cs typeface="Mada"/>
                          <a:sym typeface="Mada"/>
                        </a:rPr>
                        <a:t>(Chemotherapy 4-6 cycles followed by radiation)</a:t>
                      </a:r>
                      <a:endParaRPr b="1" sz="1000">
                        <a:solidFill>
                          <a:srgbClr val="6AA84F"/>
                        </a:solidFill>
                        <a:latin typeface="Mada"/>
                        <a:ea typeface="Mada"/>
                        <a:cs typeface="Mada"/>
                        <a:sym typeface="Mada"/>
                      </a:endParaRPr>
                    </a:p>
                  </a:txBody>
                  <a:tcPr marT="91425" marB="91425" marR="91425" marL="91425"/>
                </a:tc>
              </a:tr>
            </a:tbl>
          </a:graphicData>
        </a:graphic>
      </p:graphicFrame>
      <p:sp>
        <p:nvSpPr>
          <p:cNvPr id="279" name="Google Shape;279;p28"/>
          <p:cNvSpPr/>
          <p:nvPr/>
        </p:nvSpPr>
        <p:spPr>
          <a:xfrm>
            <a:off x="504825" y="9194350"/>
            <a:ext cx="4572000" cy="324000"/>
          </a:xfrm>
          <a:prstGeom prst="roundRect">
            <a:avLst>
              <a:gd fmla="val 16667" name="adj"/>
            </a:avLst>
          </a:prstGeom>
          <a:solidFill>
            <a:schemeClr val="accent1"/>
          </a:solidFill>
          <a:ln cap="flat" cmpd="sng" w="762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a:solidFill>
                  <a:srgbClr val="FFFFFF"/>
                </a:solidFill>
                <a:latin typeface="Mada"/>
                <a:ea typeface="Mada"/>
                <a:cs typeface="Mada"/>
                <a:sym typeface="Mada"/>
              </a:rPr>
              <a:t>Advanced</a:t>
            </a:r>
            <a:r>
              <a:rPr b="1" lang="ar">
                <a:solidFill>
                  <a:srgbClr val="FFFFFF"/>
                </a:solidFill>
                <a:latin typeface="Mada"/>
                <a:ea typeface="Mada"/>
                <a:cs typeface="Mada"/>
                <a:sym typeface="Mada"/>
              </a:rPr>
              <a:t> stage (stage 3,4, B symptoms, bulky disease)</a:t>
            </a:r>
            <a:endParaRPr b="1">
              <a:solidFill>
                <a:srgbClr val="FFFFFF"/>
              </a:solidFill>
              <a:latin typeface="Mada"/>
              <a:ea typeface="Mada"/>
              <a:cs typeface="Mada"/>
              <a:sym typeface="Mada"/>
            </a:endParaRPr>
          </a:p>
        </p:txBody>
      </p:sp>
      <p:sp>
        <p:nvSpPr>
          <p:cNvPr id="280" name="Google Shape;280;p28"/>
          <p:cNvSpPr txBox="1"/>
          <p:nvPr/>
        </p:nvSpPr>
        <p:spPr>
          <a:xfrm>
            <a:off x="461925" y="9518350"/>
            <a:ext cx="66390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200">
                <a:latin typeface="Mada"/>
                <a:ea typeface="Mada"/>
                <a:cs typeface="Mada"/>
                <a:sym typeface="Mada"/>
              </a:rPr>
              <a:t>Treatment:</a:t>
            </a:r>
            <a:r>
              <a:rPr lang="ar" sz="1200">
                <a:latin typeface="Mada"/>
                <a:ea typeface="Mada"/>
                <a:cs typeface="Mada"/>
                <a:sym typeface="Mada"/>
              </a:rPr>
              <a:t>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ABVD X 6 - 8</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IFRT (At sites of bulky disease  or At sites of residual disease (35 Gy / 20))</a:t>
            </a:r>
            <a:endParaRPr sz="1200">
              <a:latin typeface="Mada"/>
              <a:ea typeface="Mada"/>
              <a:cs typeface="Mada"/>
              <a:sym typeface="Mada"/>
            </a:endParaRPr>
          </a:p>
          <a:p>
            <a:pPr indent="0" lvl="0" marL="0" rtl="0" algn="l">
              <a:spcBef>
                <a:spcPts val="0"/>
              </a:spcBef>
              <a:spcAft>
                <a:spcPts val="0"/>
              </a:spcAft>
              <a:buNone/>
            </a:pPr>
            <a:r>
              <a:rPr b="1" lang="ar" sz="1200">
                <a:solidFill>
                  <a:srgbClr val="6AA84F"/>
                </a:solidFill>
                <a:latin typeface="Mada"/>
                <a:ea typeface="Mada"/>
                <a:cs typeface="Mada"/>
                <a:sym typeface="Mada"/>
              </a:rPr>
              <a:t>Chemotherapy: 6 cycles if stage A, 8 cycles if stage B. followed by radiation, only if bulky disease or there is residual cancer</a:t>
            </a:r>
            <a:endParaRPr b="1" sz="1200">
              <a:solidFill>
                <a:srgbClr val="6AA84F"/>
              </a:solidFill>
              <a:latin typeface="Mada"/>
              <a:ea typeface="Mada"/>
              <a:cs typeface="Mada"/>
              <a:sym typeface="Mada"/>
            </a:endParaRPr>
          </a:p>
        </p:txBody>
      </p:sp>
      <p:sp>
        <p:nvSpPr>
          <p:cNvPr id="281" name="Google Shape;281;p28"/>
          <p:cNvSpPr txBox="1"/>
          <p:nvPr/>
        </p:nvSpPr>
        <p:spPr>
          <a:xfrm>
            <a:off x="2628900" y="4410775"/>
            <a:ext cx="3800400" cy="704100"/>
          </a:xfrm>
          <a:prstGeom prst="rect">
            <a:avLst/>
          </a:prstGeom>
          <a:noFill/>
          <a:ln cap="flat" cmpd="sng" w="9525">
            <a:solidFill>
              <a:srgbClr val="6AA84F"/>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ar" sz="900">
                <a:solidFill>
                  <a:srgbClr val="6AA84F"/>
                </a:solidFill>
                <a:latin typeface="Mada"/>
                <a:ea typeface="Mada"/>
                <a:cs typeface="Mada"/>
                <a:sym typeface="Mada"/>
              </a:rPr>
              <a:t>Dr:</a:t>
            </a:r>
            <a:r>
              <a:rPr lang="ar" sz="900">
                <a:solidFill>
                  <a:srgbClr val="6AA84F"/>
                </a:solidFill>
                <a:latin typeface="Mada"/>
                <a:ea typeface="Mada"/>
                <a:cs typeface="Mada"/>
                <a:sym typeface="Mada"/>
              </a:rPr>
              <a:t> </a:t>
            </a:r>
            <a:r>
              <a:rPr b="1" lang="ar" sz="900">
                <a:solidFill>
                  <a:srgbClr val="CC0000"/>
                </a:solidFill>
                <a:latin typeface="Mada"/>
                <a:ea typeface="Mada"/>
                <a:cs typeface="Mada"/>
                <a:sym typeface="Mada"/>
              </a:rPr>
              <a:t>SURGERY HAS NO ROLE IN THE TREATMENT OF LYMPHOMAS, </a:t>
            </a:r>
            <a:r>
              <a:rPr lang="ar" sz="900">
                <a:solidFill>
                  <a:srgbClr val="6AA84F"/>
                </a:solidFill>
                <a:latin typeface="Mada"/>
                <a:ea typeface="Mada"/>
                <a:cs typeface="Mada"/>
                <a:sym typeface="Mada"/>
              </a:rPr>
              <a:t>except some situations in ER e.g. gastric or intestinal obstruction.. I only want you to know the type of treatment (I.e. Chemotherapy or radiotherapy or both), you don’t need to know the names of the treatment or any other details.</a:t>
            </a:r>
            <a:endParaRPr sz="900">
              <a:solidFill>
                <a:srgbClr val="6AA84F"/>
              </a:solidFill>
              <a:latin typeface="Mada"/>
              <a:ea typeface="Mada"/>
              <a:cs typeface="Mada"/>
              <a:sym typeface="Mad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9"/>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sp>
        <p:nvSpPr>
          <p:cNvPr id="287" name="Google Shape;287;p29"/>
          <p:cNvSpPr txBox="1"/>
          <p:nvPr/>
        </p:nvSpPr>
        <p:spPr>
          <a:xfrm>
            <a:off x="247500" y="752450"/>
            <a:ext cx="56103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FFF2E9"/>
                </a:highlight>
                <a:latin typeface="Mada"/>
                <a:ea typeface="Mada"/>
                <a:cs typeface="Mada"/>
                <a:sym typeface="Mada"/>
              </a:rPr>
              <a:t>Clinical grouping of NHL</a:t>
            </a:r>
            <a:endParaRPr b="1" sz="2200">
              <a:highlight>
                <a:srgbClr val="FFF2E9"/>
              </a:highlight>
              <a:latin typeface="Mada"/>
              <a:ea typeface="Mada"/>
              <a:cs typeface="Mada"/>
              <a:sym typeface="Mada"/>
            </a:endParaRPr>
          </a:p>
        </p:txBody>
      </p:sp>
      <p:sp>
        <p:nvSpPr>
          <p:cNvPr id="288" name="Google Shape;288;p29"/>
          <p:cNvSpPr txBox="1"/>
          <p:nvPr/>
        </p:nvSpPr>
        <p:spPr>
          <a:xfrm>
            <a:off x="971550" y="0"/>
            <a:ext cx="5610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Non-</a:t>
            </a:r>
            <a:r>
              <a:rPr b="1" lang="ar" sz="2600">
                <a:latin typeface="Mada"/>
                <a:ea typeface="Mada"/>
                <a:cs typeface="Mada"/>
                <a:sym typeface="Mada"/>
              </a:rPr>
              <a:t>Hodgkin’s lymphoma (NHL)</a:t>
            </a:r>
            <a:endParaRPr b="1" i="1" sz="2600">
              <a:latin typeface="Mada"/>
              <a:ea typeface="Mada"/>
              <a:cs typeface="Mada"/>
              <a:sym typeface="Mada"/>
            </a:endParaRPr>
          </a:p>
        </p:txBody>
      </p:sp>
      <p:graphicFrame>
        <p:nvGraphicFramePr>
          <p:cNvPr id="289" name="Google Shape;289;p29"/>
          <p:cNvGraphicFramePr/>
          <p:nvPr/>
        </p:nvGraphicFramePr>
        <p:xfrm>
          <a:off x="269063" y="1269300"/>
          <a:ext cx="3000000" cy="3000000"/>
        </p:xfrm>
        <a:graphic>
          <a:graphicData uri="http://schemas.openxmlformats.org/drawingml/2006/table">
            <a:tbl>
              <a:tblPr>
                <a:noFill/>
                <a:tableStyleId>{EF7CC50B-8DC7-4673-BF25-4333C2575C4B}</a:tableStyleId>
              </a:tblPr>
              <a:tblGrid>
                <a:gridCol w="1407175"/>
                <a:gridCol w="4588525"/>
                <a:gridCol w="1026175"/>
              </a:tblGrid>
              <a:tr h="266675">
                <a:tc>
                  <a:txBody>
                    <a:bodyPr/>
                    <a:lstStyle/>
                    <a:p>
                      <a:pPr indent="0" lvl="0" marL="0" rtl="0" algn="ctr">
                        <a:spcBef>
                          <a:spcPts val="0"/>
                        </a:spcBef>
                        <a:spcAft>
                          <a:spcPts val="0"/>
                        </a:spcAft>
                        <a:buNone/>
                      </a:pPr>
                      <a:r>
                        <a:rPr b="1" lang="ar">
                          <a:solidFill>
                            <a:srgbClr val="FFFFFF"/>
                          </a:solidFill>
                          <a:latin typeface="Mada"/>
                          <a:ea typeface="Mada"/>
                          <a:cs typeface="Mada"/>
                          <a:sym typeface="Mada"/>
                        </a:rPr>
                        <a:t>Clinical grouping</a:t>
                      </a:r>
                      <a:endParaRPr b="1">
                        <a:solidFill>
                          <a:srgbClr val="FFFFFF"/>
                        </a:solidFill>
                        <a:latin typeface="Mada"/>
                        <a:ea typeface="Mada"/>
                        <a:cs typeface="Mada"/>
                        <a:sym typeface="Mada"/>
                      </a:endParaRPr>
                    </a:p>
                  </a:txBody>
                  <a:tcPr marT="91425" marB="91425" marR="91425" marL="91425" anchor="ctr">
                    <a:solidFill>
                      <a:schemeClr val="accent1"/>
                    </a:solidFill>
                  </a:tcPr>
                </a:tc>
                <a:tc>
                  <a:txBody>
                    <a:bodyPr/>
                    <a:lstStyle/>
                    <a:p>
                      <a:pPr indent="0" lvl="0" marL="0" rtl="0" algn="ctr">
                        <a:spcBef>
                          <a:spcPts val="0"/>
                        </a:spcBef>
                        <a:spcAft>
                          <a:spcPts val="0"/>
                        </a:spcAft>
                        <a:buNone/>
                      </a:pPr>
                      <a:r>
                        <a:rPr b="1" lang="ar">
                          <a:solidFill>
                            <a:srgbClr val="FFFFFF"/>
                          </a:solidFill>
                          <a:latin typeface="Mada"/>
                          <a:ea typeface="Mada"/>
                          <a:cs typeface="Mada"/>
                          <a:sym typeface="Mada"/>
                        </a:rPr>
                        <a:t>Type</a:t>
                      </a:r>
                      <a:endParaRPr b="1">
                        <a:solidFill>
                          <a:srgbClr val="FFFFFF"/>
                        </a:solidFill>
                        <a:latin typeface="Mada"/>
                        <a:ea typeface="Mada"/>
                        <a:cs typeface="Mada"/>
                        <a:sym typeface="Mada"/>
                      </a:endParaRPr>
                    </a:p>
                  </a:txBody>
                  <a:tcPr marT="91425" marB="91425" marR="91425" marL="91425" anchor="ctr">
                    <a:solidFill>
                      <a:schemeClr val="accent1"/>
                    </a:solidFill>
                  </a:tcPr>
                </a:tc>
                <a:tc>
                  <a:txBody>
                    <a:bodyPr/>
                    <a:lstStyle/>
                    <a:p>
                      <a:pPr indent="0" lvl="0" marL="0" rtl="0" algn="ctr">
                        <a:spcBef>
                          <a:spcPts val="0"/>
                        </a:spcBef>
                        <a:spcAft>
                          <a:spcPts val="0"/>
                        </a:spcAft>
                        <a:buNone/>
                      </a:pPr>
                      <a:r>
                        <a:rPr lang="ar" sz="900">
                          <a:solidFill>
                            <a:srgbClr val="FFFFFF"/>
                          </a:solidFill>
                          <a:latin typeface="Mada"/>
                          <a:ea typeface="Mada"/>
                          <a:cs typeface="Mada"/>
                          <a:sym typeface="Mada"/>
                        </a:rPr>
                        <a:t>Approximate </a:t>
                      </a:r>
                      <a:r>
                        <a:rPr lang="ar" sz="900">
                          <a:solidFill>
                            <a:srgbClr val="FFFFFF"/>
                          </a:solidFill>
                          <a:latin typeface="Mada"/>
                          <a:ea typeface="Mada"/>
                          <a:cs typeface="Mada"/>
                          <a:sym typeface="Mada"/>
                        </a:rPr>
                        <a:t>international</a:t>
                      </a:r>
                      <a:r>
                        <a:rPr lang="ar" sz="900">
                          <a:solidFill>
                            <a:srgbClr val="FFFFFF"/>
                          </a:solidFill>
                          <a:latin typeface="Mada"/>
                          <a:ea typeface="Mada"/>
                          <a:cs typeface="Mada"/>
                          <a:sym typeface="Mada"/>
                        </a:rPr>
                        <a:t> incidence</a:t>
                      </a:r>
                      <a:endParaRPr sz="900">
                        <a:solidFill>
                          <a:srgbClr val="FFFFFF"/>
                        </a:solidFill>
                        <a:latin typeface="Mada"/>
                        <a:ea typeface="Mada"/>
                        <a:cs typeface="Mada"/>
                        <a:sym typeface="Mada"/>
                      </a:endParaRPr>
                    </a:p>
                  </a:txBody>
                  <a:tcPr marT="91425" marB="91425" marR="91425" marL="91425">
                    <a:solidFill>
                      <a:schemeClr val="accent1"/>
                    </a:solidFill>
                  </a:tcPr>
                </a:tc>
              </a:tr>
              <a:tr h="381000">
                <a:tc rowSpan="4">
                  <a:txBody>
                    <a:bodyPr/>
                    <a:lstStyle/>
                    <a:p>
                      <a:pPr indent="0" lvl="0" marL="0" rtl="0" algn="ctr">
                        <a:spcBef>
                          <a:spcPts val="0"/>
                        </a:spcBef>
                        <a:spcAft>
                          <a:spcPts val="0"/>
                        </a:spcAft>
                        <a:buNone/>
                      </a:pPr>
                      <a:r>
                        <a:rPr b="1" lang="ar">
                          <a:solidFill>
                            <a:schemeClr val="accent1"/>
                          </a:solidFill>
                          <a:latin typeface="Mada"/>
                          <a:ea typeface="Mada"/>
                          <a:cs typeface="Mada"/>
                          <a:sym typeface="Mada"/>
                        </a:rPr>
                        <a:t>Indolent</a:t>
                      </a:r>
                      <a:endParaRPr b="1">
                        <a:solidFill>
                          <a:schemeClr val="accent1"/>
                        </a:solidFill>
                        <a:latin typeface="Mada"/>
                        <a:ea typeface="Mada"/>
                        <a:cs typeface="Mada"/>
                        <a:sym typeface="Mada"/>
                      </a:endParaRPr>
                    </a:p>
                    <a:p>
                      <a:pPr indent="0" lvl="0" marL="0" rtl="0" algn="ctr">
                        <a:spcBef>
                          <a:spcPts val="0"/>
                        </a:spcBef>
                        <a:spcAft>
                          <a:spcPts val="0"/>
                        </a:spcAft>
                        <a:buNone/>
                      </a:pPr>
                      <a:r>
                        <a:rPr b="1" lang="ar">
                          <a:solidFill>
                            <a:schemeClr val="accent1"/>
                          </a:solidFill>
                          <a:latin typeface="Mada"/>
                          <a:ea typeface="Mada"/>
                          <a:cs typeface="Mada"/>
                          <a:sym typeface="Mada"/>
                        </a:rPr>
                        <a:t>“low grade”</a:t>
                      </a:r>
                      <a:endParaRPr b="1">
                        <a:solidFill>
                          <a:schemeClr val="accent1"/>
                        </a:solidFill>
                        <a:latin typeface="Mada"/>
                        <a:ea typeface="Mada"/>
                        <a:cs typeface="Mada"/>
                        <a:sym typeface="Mada"/>
                      </a:endParaRPr>
                    </a:p>
                    <a:p>
                      <a:pPr indent="0" lvl="0" marL="0" rtl="0" algn="ctr">
                        <a:spcBef>
                          <a:spcPts val="0"/>
                        </a:spcBef>
                        <a:spcAft>
                          <a:spcPts val="0"/>
                        </a:spcAft>
                        <a:buNone/>
                      </a:pPr>
                      <a:r>
                        <a:rPr b="1" lang="ar" sz="1000">
                          <a:solidFill>
                            <a:srgbClr val="6AA84F"/>
                          </a:solidFill>
                          <a:latin typeface="Mada"/>
                          <a:ea typeface="Mada"/>
                          <a:cs typeface="Mada"/>
                          <a:sym typeface="Mada"/>
                        </a:rPr>
                        <a:t>(</a:t>
                      </a:r>
                      <a:r>
                        <a:rPr b="1" lang="ar" sz="1000">
                          <a:solidFill>
                            <a:srgbClr val="6AA84F"/>
                          </a:solidFill>
                          <a:latin typeface="Mada"/>
                          <a:ea typeface="Mada"/>
                          <a:cs typeface="Mada"/>
                          <a:sym typeface="Mada"/>
                        </a:rPr>
                        <a:t>Very slow progression</a:t>
                      </a:r>
                      <a:r>
                        <a:rPr b="1" baseline="30000" lang="ar" sz="1000">
                          <a:solidFill>
                            <a:srgbClr val="6AA84F"/>
                          </a:solidFill>
                          <a:latin typeface="Mada"/>
                          <a:ea typeface="Mada"/>
                          <a:cs typeface="Mada"/>
                          <a:sym typeface="Mada"/>
                        </a:rPr>
                        <a:t>1</a:t>
                      </a:r>
                      <a:r>
                        <a:rPr b="1" lang="ar" sz="1000">
                          <a:solidFill>
                            <a:srgbClr val="6AA84F"/>
                          </a:solidFill>
                          <a:latin typeface="Mada"/>
                          <a:ea typeface="Mada"/>
                          <a:cs typeface="Mada"/>
                          <a:sym typeface="Mada"/>
                        </a:rPr>
                        <a:t>, usually in very old people. The problem with this subtype is that there’s no clear treatment, unless localized or stage 1)</a:t>
                      </a:r>
                      <a:endParaRPr b="1" sz="1000">
                        <a:solidFill>
                          <a:srgbClr val="6AA84F"/>
                        </a:solidFill>
                        <a:latin typeface="Mada"/>
                        <a:ea typeface="Mada"/>
                        <a:cs typeface="Mada"/>
                        <a:sym typeface="Mada"/>
                      </a:endParaRPr>
                    </a:p>
                  </a:txBody>
                  <a:tcPr marT="91425" marB="91425" marR="91425" marL="91425" anchor="ctr">
                    <a:solidFill>
                      <a:schemeClr val="accent4"/>
                    </a:solidFill>
                  </a:tcPr>
                </a:tc>
                <a:tc>
                  <a:txBody>
                    <a:bodyPr/>
                    <a:lstStyle/>
                    <a:p>
                      <a:pPr indent="0" lvl="0" marL="0" rtl="0" algn="l">
                        <a:spcBef>
                          <a:spcPts val="0"/>
                        </a:spcBef>
                        <a:spcAft>
                          <a:spcPts val="0"/>
                        </a:spcAft>
                        <a:buNone/>
                      </a:pPr>
                      <a:r>
                        <a:rPr b="1" lang="ar" sz="1200">
                          <a:latin typeface="Mada"/>
                          <a:ea typeface="Mada"/>
                          <a:cs typeface="Mada"/>
                          <a:sym typeface="Mada"/>
                        </a:rPr>
                        <a:t>Follicular lymphoma Grade 1,2. </a:t>
                      </a:r>
                      <a:r>
                        <a:rPr b="1" lang="ar" sz="1200">
                          <a:solidFill>
                            <a:srgbClr val="CC0000"/>
                          </a:solidFill>
                          <a:latin typeface="Mada"/>
                          <a:ea typeface="Mada"/>
                          <a:cs typeface="Mada"/>
                          <a:sym typeface="Mada"/>
                        </a:rPr>
                        <a:t>(Most common indolent subtype).</a:t>
                      </a:r>
                      <a:r>
                        <a:rPr lang="ar" sz="1200">
                          <a:latin typeface="Mada"/>
                          <a:ea typeface="Mada"/>
                          <a:cs typeface="Mada"/>
                          <a:sym typeface="Mada"/>
                        </a:rPr>
                        <a:t> </a:t>
                      </a:r>
                      <a:r>
                        <a:rPr lang="ar" sz="1200">
                          <a:solidFill>
                            <a:srgbClr val="999999"/>
                          </a:solidFill>
                          <a:latin typeface="Mada"/>
                          <a:ea typeface="Mada"/>
                          <a:cs typeface="Mada"/>
                          <a:sym typeface="Mada"/>
                        </a:rPr>
                        <a:t>driven by t(14;18)</a:t>
                      </a:r>
                      <a:endParaRPr sz="1200">
                        <a:solidFill>
                          <a:srgbClr val="999999"/>
                        </a:solidFill>
                        <a:latin typeface="Mada"/>
                        <a:ea typeface="Mada"/>
                        <a:cs typeface="Mada"/>
                        <a:sym typeface="Mada"/>
                      </a:endParaRPr>
                    </a:p>
                    <a:p>
                      <a:pPr indent="0" lvl="0" marL="0" rtl="0" algn="l">
                        <a:spcBef>
                          <a:spcPts val="0"/>
                        </a:spcBef>
                        <a:spcAft>
                          <a:spcPts val="0"/>
                        </a:spcAft>
                        <a:buNone/>
                      </a:pPr>
                      <a:r>
                        <a:rPr lang="ar" sz="1200">
                          <a:solidFill>
                            <a:srgbClr val="6AA84F"/>
                          </a:solidFill>
                          <a:latin typeface="Mada"/>
                          <a:ea typeface="Mada"/>
                          <a:cs typeface="Mada"/>
                          <a:sym typeface="Mada"/>
                        </a:rPr>
                        <a:t>(May turn into grade 3 which is  aggressive if not treated)</a:t>
                      </a:r>
                      <a:endParaRPr sz="1200">
                        <a:solidFill>
                          <a:srgbClr val="6AA84F"/>
                        </a:solidFill>
                        <a:latin typeface="Mada"/>
                        <a:ea typeface="Mada"/>
                        <a:cs typeface="Mada"/>
                        <a:sym typeface="Mada"/>
                      </a:endParaRPr>
                    </a:p>
                    <a:p>
                      <a:pPr indent="0" lvl="0" marL="0" rtl="0" algn="l">
                        <a:spcBef>
                          <a:spcPts val="0"/>
                        </a:spcBef>
                        <a:spcAft>
                          <a:spcPts val="0"/>
                        </a:spcAft>
                        <a:buNone/>
                      </a:pPr>
                      <a:r>
                        <a:rPr b="1" lang="ar" sz="1200">
                          <a:solidFill>
                            <a:srgbClr val="999999"/>
                          </a:solidFill>
                          <a:latin typeface="Mada"/>
                          <a:ea typeface="Mada"/>
                          <a:cs typeface="Mada"/>
                          <a:sym typeface="Mada"/>
                        </a:rPr>
                        <a:t>What is t(14:18)?</a:t>
                      </a:r>
                      <a:r>
                        <a:rPr lang="ar" sz="1200">
                          <a:solidFill>
                            <a:srgbClr val="999999"/>
                          </a:solidFill>
                          <a:latin typeface="Mada"/>
                          <a:ea typeface="Mada"/>
                          <a:cs typeface="Mada"/>
                          <a:sym typeface="Mada"/>
                        </a:rPr>
                        <a:t> BCL2 on chromosome 18 translocates to Ig heavy chain locus on chromosome 14 → Results in overexpression of Bcl2, which inhibits apoptosis</a:t>
                      </a:r>
                      <a:endParaRPr sz="1200">
                        <a:solidFill>
                          <a:srgbClr val="999999"/>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200">
                          <a:solidFill>
                            <a:schemeClr val="dk1"/>
                          </a:solidFill>
                          <a:latin typeface="Mada"/>
                          <a:ea typeface="Mada"/>
                          <a:cs typeface="Mada"/>
                          <a:sym typeface="Mada"/>
                        </a:rPr>
                        <a:t>22%</a:t>
                      </a:r>
                      <a:endParaRPr sz="1200">
                        <a:latin typeface="Mada"/>
                        <a:ea typeface="Mada"/>
                        <a:cs typeface="Mada"/>
                        <a:sym typeface="Mada"/>
                      </a:endParaRPr>
                    </a:p>
                  </a:txBody>
                  <a:tcPr marT="91425" marB="91425" marR="91425" marL="91425"/>
                </a:tc>
              </a:tr>
              <a:tr h="381000">
                <a:tc vMerge="1"/>
                <a:tc>
                  <a:txBody>
                    <a:bodyPr/>
                    <a:lstStyle/>
                    <a:p>
                      <a:pPr indent="0" lvl="0" marL="0" rtl="0" algn="l">
                        <a:spcBef>
                          <a:spcPts val="0"/>
                        </a:spcBef>
                        <a:spcAft>
                          <a:spcPts val="0"/>
                        </a:spcAft>
                        <a:buClr>
                          <a:schemeClr val="dk1"/>
                        </a:buClr>
                        <a:buSzPts val="1100"/>
                        <a:buFont typeface="Arial"/>
                        <a:buNone/>
                      </a:pPr>
                      <a:r>
                        <a:rPr b="1" lang="ar" sz="1200">
                          <a:latin typeface="Mada"/>
                          <a:ea typeface="Mada"/>
                          <a:cs typeface="Mada"/>
                          <a:sym typeface="Mada"/>
                        </a:rPr>
                        <a:t>Marginal zone lymphoma</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Nodal</a:t>
                      </a:r>
                      <a:endParaRPr sz="1200">
                        <a:latin typeface="Mada"/>
                        <a:ea typeface="Mada"/>
                        <a:cs typeface="Mada"/>
                        <a:sym typeface="Mada"/>
                      </a:endParaRPr>
                    </a:p>
                    <a:p>
                      <a:pPr indent="-304800" lvl="0" marL="457200" rtl="0" algn="l">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Extranodal (MALT): </a:t>
                      </a:r>
                      <a:r>
                        <a:rPr b="1" lang="ar" sz="1200">
                          <a:solidFill>
                            <a:srgbClr val="6AA84F"/>
                          </a:solidFill>
                          <a:latin typeface="Mada"/>
                          <a:ea typeface="Mada"/>
                          <a:cs typeface="Mada"/>
                          <a:sym typeface="Mada"/>
                        </a:rPr>
                        <a:t>may regress with treatment of H.pylori</a:t>
                      </a:r>
                      <a:endParaRPr b="1" sz="1200">
                        <a:solidFill>
                          <a:srgbClr val="6AA84F"/>
                        </a:solidFill>
                        <a:latin typeface="Mada"/>
                        <a:ea typeface="Mada"/>
                        <a:cs typeface="Mada"/>
                        <a:sym typeface="Mada"/>
                      </a:endParaRPr>
                    </a:p>
                    <a:p>
                      <a:pPr indent="0" lvl="0" marL="0" rtl="0" algn="l">
                        <a:spcBef>
                          <a:spcPts val="0"/>
                        </a:spcBef>
                        <a:spcAft>
                          <a:spcPts val="0"/>
                        </a:spcAft>
                        <a:buNone/>
                      </a:pPr>
                      <a:r>
                        <a:rPr b="1" lang="ar" sz="1200">
                          <a:solidFill>
                            <a:srgbClr val="999999"/>
                          </a:solidFill>
                          <a:latin typeface="Mada"/>
                          <a:ea typeface="Mada"/>
                          <a:cs typeface="Mada"/>
                          <a:sym typeface="Mada"/>
                        </a:rPr>
                        <a:t>Note: </a:t>
                      </a:r>
                      <a:r>
                        <a:rPr lang="ar" sz="1200">
                          <a:solidFill>
                            <a:srgbClr val="999999"/>
                          </a:solidFill>
                          <a:latin typeface="Mada"/>
                          <a:ea typeface="Mada"/>
                          <a:cs typeface="Mada"/>
                          <a:sym typeface="Mada"/>
                        </a:rPr>
                        <a:t>Marginal</a:t>
                      </a:r>
                      <a:r>
                        <a:rPr lang="ar" sz="1200">
                          <a:solidFill>
                            <a:srgbClr val="999999"/>
                          </a:solidFill>
                          <a:latin typeface="Mada"/>
                          <a:ea typeface="Mada"/>
                          <a:cs typeface="Mada"/>
                          <a:sym typeface="Mada"/>
                        </a:rPr>
                        <a:t> zone lymphoma is </a:t>
                      </a:r>
                      <a:r>
                        <a:rPr lang="ar" sz="1200">
                          <a:solidFill>
                            <a:srgbClr val="999999"/>
                          </a:solidFill>
                          <a:latin typeface="Mada"/>
                          <a:ea typeface="Mada"/>
                          <a:cs typeface="Mada"/>
                          <a:sym typeface="Mada"/>
                        </a:rPr>
                        <a:t>associated</a:t>
                      </a:r>
                      <a:r>
                        <a:rPr lang="ar" sz="1200">
                          <a:solidFill>
                            <a:srgbClr val="999999"/>
                          </a:solidFill>
                          <a:latin typeface="Mada"/>
                          <a:ea typeface="Mada"/>
                          <a:cs typeface="Mada"/>
                          <a:sym typeface="Mada"/>
                        </a:rPr>
                        <a:t> with chronic inflammatory states e.g. Hashimoto’s thyroiditis, </a:t>
                      </a:r>
                      <a:r>
                        <a:rPr lang="ar" sz="1200">
                          <a:solidFill>
                            <a:srgbClr val="999999"/>
                          </a:solidFill>
                          <a:latin typeface="Mada"/>
                          <a:ea typeface="Mada"/>
                          <a:cs typeface="Mada"/>
                          <a:sym typeface="Mada"/>
                        </a:rPr>
                        <a:t>Sjogren's</a:t>
                      </a:r>
                      <a:r>
                        <a:rPr lang="ar" sz="1200">
                          <a:solidFill>
                            <a:srgbClr val="999999"/>
                          </a:solidFill>
                          <a:latin typeface="Mada"/>
                          <a:ea typeface="Mada"/>
                          <a:cs typeface="Mada"/>
                          <a:sym typeface="Mada"/>
                        </a:rPr>
                        <a:t> syndrome, H.pylori </a:t>
                      </a:r>
                      <a:r>
                        <a:rPr lang="ar" sz="1200">
                          <a:solidFill>
                            <a:srgbClr val="999999"/>
                          </a:solidFill>
                          <a:latin typeface="Mada"/>
                          <a:ea typeface="Mada"/>
                          <a:cs typeface="Mada"/>
                          <a:sym typeface="Mada"/>
                        </a:rPr>
                        <a:t>gastritis</a:t>
                      </a:r>
                      <a:endParaRPr sz="1200">
                        <a:solidFill>
                          <a:srgbClr val="999999"/>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t/>
                      </a:r>
                      <a:endParaRPr sz="1200">
                        <a:latin typeface="Mada"/>
                        <a:ea typeface="Mada"/>
                        <a:cs typeface="Mada"/>
                        <a:sym typeface="Mada"/>
                      </a:endParaRPr>
                    </a:p>
                    <a:p>
                      <a:pPr indent="0" lvl="0" marL="0" rtl="0" algn="ctr">
                        <a:spcBef>
                          <a:spcPts val="0"/>
                        </a:spcBef>
                        <a:spcAft>
                          <a:spcPts val="0"/>
                        </a:spcAft>
                        <a:buNone/>
                      </a:pPr>
                      <a:r>
                        <a:rPr lang="ar" sz="1200">
                          <a:latin typeface="Mada"/>
                          <a:ea typeface="Mada"/>
                          <a:cs typeface="Mada"/>
                          <a:sym typeface="Mada"/>
                        </a:rPr>
                        <a:t>1%</a:t>
                      </a:r>
                      <a:endParaRPr sz="1200">
                        <a:latin typeface="Mada"/>
                        <a:ea typeface="Mada"/>
                        <a:cs typeface="Mada"/>
                        <a:sym typeface="Mada"/>
                      </a:endParaRPr>
                    </a:p>
                    <a:p>
                      <a:pPr indent="0" lvl="0" marL="0" rtl="0" algn="ctr">
                        <a:spcBef>
                          <a:spcPts val="0"/>
                        </a:spcBef>
                        <a:spcAft>
                          <a:spcPts val="0"/>
                        </a:spcAft>
                        <a:buNone/>
                      </a:pPr>
                      <a:r>
                        <a:rPr lang="ar" sz="1200">
                          <a:latin typeface="Mada"/>
                          <a:ea typeface="Mada"/>
                          <a:cs typeface="Mada"/>
                          <a:sym typeface="Mada"/>
                        </a:rPr>
                        <a:t>5%</a:t>
                      </a:r>
                      <a:endParaRPr sz="1200">
                        <a:latin typeface="Mada"/>
                        <a:ea typeface="Mada"/>
                        <a:cs typeface="Mada"/>
                        <a:sym typeface="Mada"/>
                      </a:endParaRPr>
                    </a:p>
                  </a:txBody>
                  <a:tcPr marT="91425" marB="91425" marR="91425" marL="91425"/>
                </a:tc>
              </a:tr>
              <a:tr h="381000">
                <a:tc vMerge="1"/>
                <a:tc>
                  <a:txBody>
                    <a:bodyPr/>
                    <a:lstStyle/>
                    <a:p>
                      <a:pPr indent="0" lvl="0" marL="0" rtl="0" algn="l">
                        <a:spcBef>
                          <a:spcPts val="0"/>
                        </a:spcBef>
                        <a:spcAft>
                          <a:spcPts val="0"/>
                        </a:spcAft>
                        <a:buNone/>
                      </a:pPr>
                      <a:r>
                        <a:rPr lang="ar" sz="1200">
                          <a:latin typeface="Mada"/>
                          <a:ea typeface="Mada"/>
                          <a:cs typeface="Mada"/>
                          <a:sym typeface="Mada"/>
                        </a:rPr>
                        <a:t>Small lymphocytic lymphoma </a:t>
                      </a:r>
                      <a:r>
                        <a:rPr lang="ar" sz="1200">
                          <a:solidFill>
                            <a:srgbClr val="999999"/>
                          </a:solidFill>
                          <a:latin typeface="Mada"/>
                          <a:ea typeface="Mada"/>
                          <a:cs typeface="Mada"/>
                          <a:sym typeface="Mada"/>
                        </a:rPr>
                        <a:t>(when CLL involves LN)</a:t>
                      </a:r>
                      <a:endParaRPr sz="1200">
                        <a:solidFill>
                          <a:srgbClr val="999999"/>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200">
                          <a:latin typeface="Mada"/>
                          <a:ea typeface="Mada"/>
                          <a:cs typeface="Mada"/>
                          <a:sym typeface="Mada"/>
                        </a:rPr>
                        <a:t>6%</a:t>
                      </a:r>
                      <a:endParaRPr sz="1200">
                        <a:latin typeface="Mada"/>
                        <a:ea typeface="Mada"/>
                        <a:cs typeface="Mada"/>
                        <a:sym typeface="Mada"/>
                      </a:endParaRPr>
                    </a:p>
                  </a:txBody>
                  <a:tcPr marT="91425" marB="91425" marR="91425" marL="91425"/>
                </a:tc>
              </a:tr>
              <a:tr h="390525">
                <a:tc vMerge="1"/>
                <a:tc>
                  <a:txBody>
                    <a:bodyPr/>
                    <a:lstStyle/>
                    <a:p>
                      <a:pPr indent="0" lvl="0" marL="0" rtl="0" algn="l">
                        <a:spcBef>
                          <a:spcPts val="0"/>
                        </a:spcBef>
                        <a:spcAft>
                          <a:spcPts val="0"/>
                        </a:spcAft>
                        <a:buNone/>
                      </a:pPr>
                      <a:r>
                        <a:rPr lang="ar" sz="1200">
                          <a:latin typeface="Mada"/>
                          <a:ea typeface="Mada"/>
                          <a:cs typeface="Mada"/>
                          <a:sym typeface="Mada"/>
                        </a:rPr>
                        <a:t>Lymphoplasmacytic</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association with Waldenstrom's macroglobulinemia</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200">
                          <a:latin typeface="Mada"/>
                          <a:ea typeface="Mada"/>
                          <a:cs typeface="Mada"/>
                          <a:sym typeface="Mada"/>
                        </a:rPr>
                        <a:t>1%</a:t>
                      </a:r>
                      <a:endParaRPr sz="1200">
                        <a:latin typeface="Mada"/>
                        <a:ea typeface="Mada"/>
                        <a:cs typeface="Mada"/>
                        <a:sym typeface="Mada"/>
                      </a:endParaRPr>
                    </a:p>
                  </a:txBody>
                  <a:tcPr marT="91425" marB="91425" marR="91425" marL="91425"/>
                </a:tc>
              </a:tr>
              <a:tr h="381000">
                <a:tc rowSpan="7">
                  <a:txBody>
                    <a:bodyPr/>
                    <a:lstStyle/>
                    <a:p>
                      <a:pPr indent="0" lvl="0" marL="0" rtl="0" algn="ctr">
                        <a:spcBef>
                          <a:spcPts val="0"/>
                        </a:spcBef>
                        <a:spcAft>
                          <a:spcPts val="0"/>
                        </a:spcAft>
                        <a:buNone/>
                      </a:pPr>
                      <a:r>
                        <a:rPr b="1" lang="ar">
                          <a:solidFill>
                            <a:schemeClr val="accent1"/>
                          </a:solidFill>
                          <a:latin typeface="Mada"/>
                          <a:ea typeface="Mada"/>
                          <a:cs typeface="Mada"/>
                          <a:sym typeface="Mada"/>
                        </a:rPr>
                        <a:t>Aggressive</a:t>
                      </a:r>
                      <a:endParaRPr b="1">
                        <a:solidFill>
                          <a:schemeClr val="accent1"/>
                        </a:solidFill>
                        <a:latin typeface="Mada"/>
                        <a:ea typeface="Mada"/>
                        <a:cs typeface="Mada"/>
                        <a:sym typeface="Mada"/>
                      </a:endParaRPr>
                    </a:p>
                    <a:p>
                      <a:pPr indent="0" lvl="0" marL="0" rtl="0" algn="ctr">
                        <a:spcBef>
                          <a:spcPts val="0"/>
                        </a:spcBef>
                        <a:spcAft>
                          <a:spcPts val="0"/>
                        </a:spcAft>
                        <a:buNone/>
                      </a:pPr>
                      <a:r>
                        <a:rPr b="1" lang="ar">
                          <a:solidFill>
                            <a:schemeClr val="accent1"/>
                          </a:solidFill>
                          <a:latin typeface="Mada"/>
                          <a:ea typeface="Mada"/>
                          <a:cs typeface="Mada"/>
                          <a:sym typeface="Mada"/>
                        </a:rPr>
                        <a:t>“intermediate grade”</a:t>
                      </a:r>
                      <a:endParaRPr b="1">
                        <a:solidFill>
                          <a:schemeClr val="accent1"/>
                        </a:solidFill>
                        <a:latin typeface="Mada"/>
                        <a:ea typeface="Mada"/>
                        <a:cs typeface="Mada"/>
                        <a:sym typeface="Mada"/>
                      </a:endParaRPr>
                    </a:p>
                    <a:p>
                      <a:pPr indent="0" lvl="0" marL="0" rtl="0" algn="ctr">
                        <a:spcBef>
                          <a:spcPts val="0"/>
                        </a:spcBef>
                        <a:spcAft>
                          <a:spcPts val="0"/>
                        </a:spcAft>
                        <a:buNone/>
                      </a:pPr>
                      <a:r>
                        <a:rPr b="1" lang="ar" sz="1000">
                          <a:solidFill>
                            <a:srgbClr val="6AA84F"/>
                          </a:solidFill>
                          <a:latin typeface="Mada"/>
                          <a:ea typeface="Mada"/>
                          <a:cs typeface="Mada"/>
                          <a:sym typeface="Mada"/>
                        </a:rPr>
                        <a:t>(Rapid progression, do investigations then start treatment)</a:t>
                      </a:r>
                      <a:endParaRPr b="1" sz="1000">
                        <a:solidFill>
                          <a:srgbClr val="6AA84F"/>
                        </a:solidFill>
                        <a:latin typeface="Mada"/>
                        <a:ea typeface="Mada"/>
                        <a:cs typeface="Mada"/>
                        <a:sym typeface="Mada"/>
                      </a:endParaRPr>
                    </a:p>
                  </a:txBody>
                  <a:tcPr marT="91425" marB="91425" marR="91425" marL="91425" anchor="ctr">
                    <a:solidFill>
                      <a:schemeClr val="accent4"/>
                    </a:solidFill>
                  </a:tcPr>
                </a:tc>
                <a:tc>
                  <a:txBody>
                    <a:bodyPr/>
                    <a:lstStyle/>
                    <a:p>
                      <a:pPr indent="0" lvl="0" marL="0" rtl="0" algn="l">
                        <a:spcBef>
                          <a:spcPts val="0"/>
                        </a:spcBef>
                        <a:spcAft>
                          <a:spcPts val="0"/>
                        </a:spcAft>
                        <a:buNone/>
                      </a:pPr>
                      <a:r>
                        <a:rPr b="1" lang="ar" sz="1200">
                          <a:solidFill>
                            <a:srgbClr val="CC0000"/>
                          </a:solidFill>
                          <a:latin typeface="Mada"/>
                          <a:ea typeface="Mada"/>
                          <a:cs typeface="Mada"/>
                          <a:sym typeface="Mada"/>
                        </a:rPr>
                        <a:t>Diffuse large B-cell lymphoma (Most common) </a:t>
                      </a:r>
                      <a:r>
                        <a:rPr lang="ar" sz="1200">
                          <a:solidFill>
                            <a:srgbClr val="6AA84F"/>
                          </a:solidFill>
                          <a:latin typeface="Mada"/>
                          <a:ea typeface="Mada"/>
                          <a:cs typeface="Mada"/>
                          <a:sym typeface="Mada"/>
                        </a:rPr>
                        <a:t>(In KSA, it’s 80%)</a:t>
                      </a:r>
                      <a:endParaRPr sz="1200">
                        <a:solidFill>
                          <a:srgbClr val="6AA84F"/>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200">
                          <a:latin typeface="Mada"/>
                          <a:ea typeface="Mada"/>
                          <a:cs typeface="Mada"/>
                          <a:sym typeface="Mada"/>
                        </a:rPr>
                        <a:t>21%</a:t>
                      </a:r>
                      <a:r>
                        <a:rPr lang="ar" sz="1200">
                          <a:latin typeface="Mada"/>
                          <a:ea typeface="Mada"/>
                          <a:cs typeface="Mada"/>
                          <a:sym typeface="Mada"/>
                        </a:rPr>
                        <a:t> </a:t>
                      </a:r>
                      <a:endParaRPr sz="1200">
                        <a:latin typeface="Mada"/>
                        <a:ea typeface="Mada"/>
                        <a:cs typeface="Mada"/>
                        <a:sym typeface="Mada"/>
                      </a:endParaRPr>
                    </a:p>
                  </a:txBody>
                  <a:tcPr marT="91425" marB="91425" marR="91425" marL="91425"/>
                </a:tc>
              </a:tr>
              <a:tr h="381000">
                <a:tc vMerge="1"/>
                <a:tc>
                  <a:txBody>
                    <a:bodyPr/>
                    <a:lstStyle/>
                    <a:p>
                      <a:pPr indent="0" lvl="0" marL="0" rtl="0" algn="l">
                        <a:spcBef>
                          <a:spcPts val="0"/>
                        </a:spcBef>
                        <a:spcAft>
                          <a:spcPts val="0"/>
                        </a:spcAft>
                        <a:buNone/>
                      </a:pPr>
                      <a:r>
                        <a:rPr lang="ar" sz="1200">
                          <a:latin typeface="Mada"/>
                          <a:ea typeface="Mada"/>
                          <a:cs typeface="Mada"/>
                          <a:sym typeface="Mada"/>
                        </a:rPr>
                        <a:t>Primary mediastinal large B cell lymphoma</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200">
                          <a:latin typeface="Mada"/>
                          <a:ea typeface="Mada"/>
                          <a:cs typeface="Mada"/>
                          <a:sym typeface="Mada"/>
                        </a:rPr>
                        <a:t>2%</a:t>
                      </a:r>
                      <a:endParaRPr sz="1200">
                        <a:latin typeface="Mada"/>
                        <a:ea typeface="Mada"/>
                        <a:cs typeface="Mada"/>
                        <a:sym typeface="Mada"/>
                      </a:endParaRPr>
                    </a:p>
                  </a:txBody>
                  <a:tcPr marT="91425" marB="91425" marR="91425" marL="91425"/>
                </a:tc>
              </a:tr>
              <a:tr h="381000">
                <a:tc vMerge="1"/>
                <a:tc>
                  <a:txBody>
                    <a:bodyPr/>
                    <a:lstStyle/>
                    <a:p>
                      <a:pPr indent="0" lvl="0" marL="0" rtl="0" algn="l">
                        <a:spcBef>
                          <a:spcPts val="0"/>
                        </a:spcBef>
                        <a:spcAft>
                          <a:spcPts val="0"/>
                        </a:spcAft>
                        <a:buNone/>
                      </a:pPr>
                      <a:r>
                        <a:rPr lang="ar" sz="1200">
                          <a:latin typeface="Mada"/>
                          <a:ea typeface="Mada"/>
                          <a:cs typeface="Mada"/>
                          <a:sym typeface="Mada"/>
                        </a:rPr>
                        <a:t>Anaplastic large T / null cell lymphoma</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200">
                          <a:latin typeface="Mada"/>
                          <a:ea typeface="Mada"/>
                          <a:cs typeface="Mada"/>
                          <a:sym typeface="Mada"/>
                        </a:rPr>
                        <a:t>2%</a:t>
                      </a:r>
                      <a:endParaRPr sz="1200">
                        <a:latin typeface="Mada"/>
                        <a:ea typeface="Mada"/>
                        <a:cs typeface="Mada"/>
                        <a:sym typeface="Mada"/>
                      </a:endParaRPr>
                    </a:p>
                  </a:txBody>
                  <a:tcPr marT="91425" marB="91425" marR="91425" marL="91425"/>
                </a:tc>
              </a:tr>
              <a:tr h="381000">
                <a:tc vMerge="1"/>
                <a:tc>
                  <a:txBody>
                    <a:bodyPr/>
                    <a:lstStyle/>
                    <a:p>
                      <a:pPr indent="0" lvl="0" marL="0" rtl="0" algn="l">
                        <a:spcBef>
                          <a:spcPts val="0"/>
                        </a:spcBef>
                        <a:spcAft>
                          <a:spcPts val="0"/>
                        </a:spcAft>
                        <a:buNone/>
                      </a:pPr>
                      <a:r>
                        <a:rPr lang="ar" sz="1200">
                          <a:latin typeface="Mada"/>
                          <a:ea typeface="Mada"/>
                          <a:cs typeface="Mada"/>
                          <a:sym typeface="Mada"/>
                        </a:rPr>
                        <a:t>Peripheral T cell lymphoma</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200">
                          <a:latin typeface="Mada"/>
                          <a:ea typeface="Mada"/>
                          <a:cs typeface="Mada"/>
                          <a:sym typeface="Mada"/>
                        </a:rPr>
                        <a:t>6%</a:t>
                      </a:r>
                      <a:endParaRPr sz="1200">
                        <a:latin typeface="Mada"/>
                        <a:ea typeface="Mada"/>
                        <a:cs typeface="Mada"/>
                        <a:sym typeface="Mada"/>
                      </a:endParaRPr>
                    </a:p>
                  </a:txBody>
                  <a:tcPr marT="91425" marB="91425" marR="91425" marL="91425"/>
                </a:tc>
              </a:tr>
              <a:tr h="381000">
                <a:tc vMerge="1"/>
                <a:tc>
                  <a:txBody>
                    <a:bodyPr/>
                    <a:lstStyle/>
                    <a:p>
                      <a:pPr indent="0" lvl="0" marL="0" rtl="0" algn="l">
                        <a:spcBef>
                          <a:spcPts val="0"/>
                        </a:spcBef>
                        <a:spcAft>
                          <a:spcPts val="0"/>
                        </a:spcAft>
                        <a:buNone/>
                      </a:pPr>
                      <a:r>
                        <a:rPr lang="ar" sz="1200">
                          <a:latin typeface="Mada"/>
                          <a:ea typeface="Mada"/>
                          <a:cs typeface="Mada"/>
                          <a:sym typeface="Mada"/>
                        </a:rPr>
                        <a:t>Extranodal NK / T cell lymphoma, nasal type</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200">
                          <a:latin typeface="Mada"/>
                          <a:ea typeface="Mada"/>
                          <a:cs typeface="Mada"/>
                          <a:sym typeface="Mada"/>
                        </a:rPr>
                        <a:t>-</a:t>
                      </a:r>
                      <a:endParaRPr sz="1200">
                        <a:latin typeface="Mada"/>
                        <a:ea typeface="Mada"/>
                        <a:cs typeface="Mada"/>
                        <a:sym typeface="Mada"/>
                      </a:endParaRPr>
                    </a:p>
                  </a:txBody>
                  <a:tcPr marT="91425" marB="91425" marR="91425" marL="91425"/>
                </a:tc>
              </a:tr>
              <a:tr h="381000">
                <a:tc vMerge="1"/>
                <a:tc>
                  <a:txBody>
                    <a:bodyPr/>
                    <a:lstStyle/>
                    <a:p>
                      <a:pPr indent="0" lvl="0" marL="0" rtl="0" algn="l">
                        <a:spcBef>
                          <a:spcPts val="0"/>
                        </a:spcBef>
                        <a:spcAft>
                          <a:spcPts val="0"/>
                        </a:spcAft>
                        <a:buNone/>
                      </a:pPr>
                      <a:r>
                        <a:rPr b="1" lang="ar" sz="1200">
                          <a:latin typeface="Mada"/>
                          <a:ea typeface="Mada"/>
                          <a:cs typeface="Mada"/>
                          <a:sym typeface="Mada"/>
                        </a:rPr>
                        <a:t>Follicular lymphoma Grade 3</a:t>
                      </a:r>
                      <a:endParaRPr b="1"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200">
                          <a:latin typeface="Mada"/>
                          <a:ea typeface="Mada"/>
                          <a:cs typeface="Mada"/>
                          <a:sym typeface="Mada"/>
                        </a:rPr>
                        <a:t>-</a:t>
                      </a:r>
                      <a:endParaRPr sz="1200">
                        <a:latin typeface="Mada"/>
                        <a:ea typeface="Mada"/>
                        <a:cs typeface="Mada"/>
                        <a:sym typeface="Mada"/>
                      </a:endParaRPr>
                    </a:p>
                  </a:txBody>
                  <a:tcPr marT="91425" marB="91425" marR="91425" marL="91425"/>
                </a:tc>
              </a:tr>
              <a:tr h="381000">
                <a:tc vMerge="1"/>
                <a:tc>
                  <a:txBody>
                    <a:bodyPr/>
                    <a:lstStyle/>
                    <a:p>
                      <a:pPr indent="0" lvl="0" marL="0" rtl="0" algn="l">
                        <a:spcBef>
                          <a:spcPts val="0"/>
                        </a:spcBef>
                        <a:spcAft>
                          <a:spcPts val="0"/>
                        </a:spcAft>
                        <a:buNone/>
                      </a:pPr>
                      <a:r>
                        <a:rPr b="1" lang="ar" sz="1200">
                          <a:latin typeface="Mada"/>
                          <a:ea typeface="Mada"/>
                          <a:cs typeface="Mada"/>
                          <a:sym typeface="Mada"/>
                        </a:rPr>
                        <a:t>Mantle cell lymphoma</a:t>
                      </a:r>
                      <a:r>
                        <a:rPr lang="ar" sz="1200">
                          <a:solidFill>
                            <a:srgbClr val="999999"/>
                          </a:solidFill>
                          <a:latin typeface="Mada"/>
                          <a:ea typeface="Mada"/>
                          <a:cs typeface="Mada"/>
                          <a:sym typeface="Mada"/>
                        </a:rPr>
                        <a:t>, driven by t(11;14)</a:t>
                      </a:r>
                      <a:endParaRPr sz="1200">
                        <a:solidFill>
                          <a:srgbClr val="999999"/>
                        </a:solidFill>
                        <a:latin typeface="Mada"/>
                        <a:ea typeface="Mada"/>
                        <a:cs typeface="Mada"/>
                        <a:sym typeface="Mada"/>
                      </a:endParaRPr>
                    </a:p>
                    <a:p>
                      <a:pPr indent="0" lvl="0" marL="0" rtl="0" algn="l">
                        <a:spcBef>
                          <a:spcPts val="0"/>
                        </a:spcBef>
                        <a:spcAft>
                          <a:spcPts val="0"/>
                        </a:spcAft>
                        <a:buNone/>
                      </a:pPr>
                      <a:r>
                        <a:rPr b="1" lang="ar" sz="1200">
                          <a:solidFill>
                            <a:srgbClr val="999999"/>
                          </a:solidFill>
                          <a:latin typeface="Mada"/>
                          <a:ea typeface="Mada"/>
                          <a:cs typeface="Mada"/>
                          <a:sym typeface="Mada"/>
                        </a:rPr>
                        <a:t>What is t(11;14)?</a:t>
                      </a:r>
                      <a:r>
                        <a:rPr lang="ar" sz="1200">
                          <a:solidFill>
                            <a:srgbClr val="999999"/>
                          </a:solidFill>
                          <a:latin typeface="Mada"/>
                          <a:ea typeface="Mada"/>
                          <a:cs typeface="Mada"/>
                          <a:sym typeface="Mada"/>
                        </a:rPr>
                        <a:t> Cyclin D1 on chromosome 11 translocates to Ig heavy chain locus on chromosome 14 → Overexpression of cyclin D1 promotes G1/S transition in cell cycle</a:t>
                      </a:r>
                      <a:endParaRPr sz="1200">
                        <a:solidFill>
                          <a:srgbClr val="999999"/>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200">
                          <a:latin typeface="Mada"/>
                          <a:ea typeface="Mada"/>
                          <a:cs typeface="Mada"/>
                          <a:sym typeface="Mada"/>
                        </a:rPr>
                        <a:t>6%</a:t>
                      </a:r>
                      <a:endParaRPr sz="1200">
                        <a:latin typeface="Mada"/>
                        <a:ea typeface="Mada"/>
                        <a:cs typeface="Mada"/>
                        <a:sym typeface="Mada"/>
                      </a:endParaRPr>
                    </a:p>
                  </a:txBody>
                  <a:tcPr marT="91425" marB="91425" marR="91425" marL="91425" anchor="ctr"/>
                </a:tc>
              </a:tr>
              <a:tr h="381000">
                <a:tc rowSpan="3">
                  <a:txBody>
                    <a:bodyPr/>
                    <a:lstStyle/>
                    <a:p>
                      <a:pPr indent="0" lvl="0" marL="0" rtl="0" algn="ctr">
                        <a:spcBef>
                          <a:spcPts val="0"/>
                        </a:spcBef>
                        <a:spcAft>
                          <a:spcPts val="0"/>
                        </a:spcAft>
                        <a:buNone/>
                      </a:pPr>
                      <a:r>
                        <a:rPr b="1" lang="ar">
                          <a:solidFill>
                            <a:schemeClr val="accent1"/>
                          </a:solidFill>
                          <a:latin typeface="Mada"/>
                          <a:ea typeface="Mada"/>
                          <a:cs typeface="Mada"/>
                          <a:sym typeface="Mada"/>
                        </a:rPr>
                        <a:t>Highly Aggressive</a:t>
                      </a:r>
                      <a:endParaRPr b="1">
                        <a:solidFill>
                          <a:schemeClr val="accent1"/>
                        </a:solidFill>
                        <a:latin typeface="Mada"/>
                        <a:ea typeface="Mada"/>
                        <a:cs typeface="Mada"/>
                        <a:sym typeface="Mada"/>
                      </a:endParaRPr>
                    </a:p>
                    <a:p>
                      <a:pPr indent="0" lvl="0" marL="0" rtl="0" algn="ctr">
                        <a:spcBef>
                          <a:spcPts val="0"/>
                        </a:spcBef>
                        <a:spcAft>
                          <a:spcPts val="0"/>
                        </a:spcAft>
                        <a:buNone/>
                      </a:pPr>
                      <a:r>
                        <a:rPr b="1" lang="ar" sz="1000">
                          <a:solidFill>
                            <a:srgbClr val="6AA84F"/>
                          </a:solidFill>
                          <a:latin typeface="Mada"/>
                          <a:ea typeface="Mada"/>
                          <a:cs typeface="Mada"/>
                          <a:sym typeface="Mada"/>
                        </a:rPr>
                        <a:t>(</a:t>
                      </a:r>
                      <a:r>
                        <a:rPr b="1" lang="ar" sz="1000">
                          <a:solidFill>
                            <a:srgbClr val="6AA84F"/>
                          </a:solidFill>
                          <a:latin typeface="Mada"/>
                          <a:ea typeface="Mada"/>
                          <a:cs typeface="Mada"/>
                          <a:sym typeface="Mada"/>
                        </a:rPr>
                        <a:t>Very rapid progression</a:t>
                      </a:r>
                      <a:r>
                        <a:rPr b="1" lang="ar" sz="1000">
                          <a:solidFill>
                            <a:srgbClr val="6AA84F"/>
                          </a:solidFill>
                          <a:latin typeface="Mada"/>
                          <a:ea typeface="Mada"/>
                          <a:cs typeface="Mada"/>
                          <a:sym typeface="Mada"/>
                        </a:rPr>
                        <a:t>, requires admission</a:t>
                      </a:r>
                      <a:r>
                        <a:rPr b="1" baseline="30000" lang="ar" sz="1000">
                          <a:solidFill>
                            <a:srgbClr val="6AA84F"/>
                          </a:solidFill>
                          <a:latin typeface="Mada"/>
                          <a:ea typeface="Mada"/>
                          <a:cs typeface="Mada"/>
                          <a:sym typeface="Mada"/>
                        </a:rPr>
                        <a:t>2</a:t>
                      </a:r>
                      <a:r>
                        <a:rPr b="1" lang="ar" sz="1000">
                          <a:solidFill>
                            <a:srgbClr val="6AA84F"/>
                          </a:solidFill>
                          <a:latin typeface="Mada"/>
                          <a:ea typeface="Mada"/>
                          <a:cs typeface="Mada"/>
                          <a:sym typeface="Mada"/>
                        </a:rPr>
                        <a:t>)</a:t>
                      </a:r>
                      <a:endParaRPr b="1" sz="1000">
                        <a:solidFill>
                          <a:srgbClr val="6AA84F"/>
                        </a:solidFill>
                        <a:latin typeface="Mada"/>
                        <a:ea typeface="Mada"/>
                        <a:cs typeface="Mada"/>
                        <a:sym typeface="Mada"/>
                      </a:endParaRPr>
                    </a:p>
                  </a:txBody>
                  <a:tcPr marT="91425" marB="91425" marR="91425" marL="91425" anchor="ctr">
                    <a:solidFill>
                      <a:schemeClr val="accent4"/>
                    </a:solidFill>
                  </a:tcPr>
                </a:tc>
                <a:tc>
                  <a:txBody>
                    <a:bodyPr/>
                    <a:lstStyle/>
                    <a:p>
                      <a:pPr indent="0" lvl="0" marL="0" rtl="0" algn="l">
                        <a:spcBef>
                          <a:spcPts val="0"/>
                        </a:spcBef>
                        <a:spcAft>
                          <a:spcPts val="0"/>
                        </a:spcAft>
                        <a:buNone/>
                      </a:pPr>
                      <a:r>
                        <a:rPr lang="ar" sz="1200">
                          <a:latin typeface="Mada"/>
                          <a:ea typeface="Mada"/>
                          <a:cs typeface="Mada"/>
                          <a:sym typeface="Mada"/>
                        </a:rPr>
                        <a:t>Lymphoblastic lymphoma</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200">
                          <a:latin typeface="Mada"/>
                          <a:ea typeface="Mada"/>
                          <a:cs typeface="Mada"/>
                          <a:sym typeface="Mada"/>
                        </a:rPr>
                        <a:t>2%</a:t>
                      </a:r>
                      <a:endParaRPr sz="1200">
                        <a:latin typeface="Mada"/>
                        <a:ea typeface="Mada"/>
                        <a:cs typeface="Mada"/>
                        <a:sym typeface="Mada"/>
                      </a:endParaRPr>
                    </a:p>
                  </a:txBody>
                  <a:tcPr marT="91425" marB="91425" marR="91425" marL="91425" anchor="ctr"/>
                </a:tc>
              </a:tr>
              <a:tr h="381000">
                <a:tc vMerge="1"/>
                <a:tc>
                  <a:txBody>
                    <a:bodyPr/>
                    <a:lstStyle/>
                    <a:p>
                      <a:pPr indent="0" lvl="0" marL="0" rtl="0" algn="l">
                        <a:spcBef>
                          <a:spcPts val="0"/>
                        </a:spcBef>
                        <a:spcAft>
                          <a:spcPts val="0"/>
                        </a:spcAft>
                        <a:buNone/>
                      </a:pPr>
                      <a:r>
                        <a:rPr b="1" lang="ar" sz="1200">
                          <a:latin typeface="Mada"/>
                          <a:ea typeface="Mada"/>
                          <a:cs typeface="Mada"/>
                          <a:sym typeface="Mada"/>
                        </a:rPr>
                        <a:t>Burkitt's lymphoma</a:t>
                      </a:r>
                      <a:r>
                        <a:rPr lang="ar" sz="1200">
                          <a:latin typeface="Mada"/>
                          <a:ea typeface="Mada"/>
                          <a:cs typeface="Mada"/>
                          <a:sym typeface="Mada"/>
                        </a:rPr>
                        <a:t> </a:t>
                      </a:r>
                      <a:r>
                        <a:rPr lang="ar" sz="1200">
                          <a:solidFill>
                            <a:srgbClr val="999999"/>
                          </a:solidFill>
                          <a:latin typeface="Mada"/>
                          <a:ea typeface="Mada"/>
                          <a:cs typeface="Mada"/>
                          <a:sym typeface="Mada"/>
                        </a:rPr>
                        <a:t>driven by</a:t>
                      </a:r>
                      <a:r>
                        <a:rPr lang="ar" sz="1200">
                          <a:latin typeface="Mada"/>
                          <a:ea typeface="Mada"/>
                          <a:cs typeface="Mada"/>
                          <a:sym typeface="Mada"/>
                        </a:rPr>
                        <a:t> </a:t>
                      </a:r>
                      <a:r>
                        <a:rPr lang="ar" sz="1200">
                          <a:solidFill>
                            <a:srgbClr val="999999"/>
                          </a:solidFill>
                          <a:latin typeface="Mada"/>
                          <a:ea typeface="Mada"/>
                          <a:cs typeface="Mada"/>
                          <a:sym typeface="Mada"/>
                        </a:rPr>
                        <a:t> t(8;14) and associated with EBV infection (African → involves jaw, Sporadic → involves abdomen)</a:t>
                      </a:r>
                      <a:endParaRPr sz="1200">
                        <a:solidFill>
                          <a:srgbClr val="999999"/>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200">
                          <a:latin typeface="Mada"/>
                          <a:ea typeface="Mada"/>
                          <a:cs typeface="Mada"/>
                          <a:sym typeface="Mada"/>
                        </a:rPr>
                        <a:t>1%</a:t>
                      </a:r>
                      <a:endParaRPr sz="1200">
                        <a:latin typeface="Mada"/>
                        <a:ea typeface="Mada"/>
                        <a:cs typeface="Mada"/>
                        <a:sym typeface="Mada"/>
                      </a:endParaRPr>
                    </a:p>
                  </a:txBody>
                  <a:tcPr marT="91425" marB="91425" marR="91425" marL="91425" anchor="ctr"/>
                </a:tc>
              </a:tr>
              <a:tr h="381000">
                <a:tc vMerge="1"/>
                <a:tc>
                  <a:txBody>
                    <a:bodyPr/>
                    <a:lstStyle/>
                    <a:p>
                      <a:pPr indent="0" lvl="0" marL="0" rtl="0" algn="l">
                        <a:spcBef>
                          <a:spcPts val="0"/>
                        </a:spcBef>
                        <a:spcAft>
                          <a:spcPts val="0"/>
                        </a:spcAft>
                        <a:buNone/>
                      </a:pPr>
                      <a:r>
                        <a:rPr lang="ar" sz="1200">
                          <a:latin typeface="Mada"/>
                          <a:ea typeface="Mada"/>
                          <a:cs typeface="Mada"/>
                          <a:sym typeface="Mada"/>
                        </a:rPr>
                        <a:t>Burkitt's like lymphoma</a:t>
                      </a:r>
                      <a:endParaRPr sz="12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200">
                          <a:latin typeface="Mada"/>
                          <a:ea typeface="Mada"/>
                          <a:cs typeface="Mada"/>
                          <a:sym typeface="Mada"/>
                        </a:rPr>
                        <a:t>2%</a:t>
                      </a:r>
                      <a:endParaRPr sz="1200">
                        <a:latin typeface="Mada"/>
                        <a:ea typeface="Mada"/>
                        <a:cs typeface="Mada"/>
                        <a:sym typeface="Mada"/>
                      </a:endParaRPr>
                    </a:p>
                  </a:txBody>
                  <a:tcPr marT="91425" marB="91425" marR="91425" marL="91425" anchor="ctr"/>
                </a:tc>
              </a:tr>
            </a:tbl>
          </a:graphicData>
        </a:graphic>
      </p:graphicFrame>
      <p:sp>
        <p:nvSpPr>
          <p:cNvPr id="290" name="Google Shape;290;p29"/>
          <p:cNvSpPr txBox="1"/>
          <p:nvPr/>
        </p:nvSpPr>
        <p:spPr>
          <a:xfrm>
            <a:off x="3971925" y="847725"/>
            <a:ext cx="2714700" cy="369300"/>
          </a:xfrm>
          <a:prstGeom prst="rect">
            <a:avLst/>
          </a:prstGeom>
          <a:noFill/>
          <a:ln cap="flat" cmpd="sng" w="9525">
            <a:solidFill>
              <a:srgbClr val="6AA84F"/>
            </a:solidFill>
            <a:prstDash val="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ar" sz="1200">
                <a:solidFill>
                  <a:srgbClr val="6AA84F"/>
                </a:solidFill>
                <a:latin typeface="Mada"/>
                <a:ea typeface="Mada"/>
                <a:cs typeface="Mada"/>
                <a:sym typeface="Mada"/>
              </a:rPr>
              <a:t>Dr: Only know the most common types</a:t>
            </a:r>
            <a:endParaRPr sz="1200">
              <a:solidFill>
                <a:srgbClr val="6AA84F"/>
              </a:solidFill>
              <a:latin typeface="Mada"/>
              <a:ea typeface="Mada"/>
              <a:cs typeface="Mada"/>
              <a:sym typeface="Mada"/>
            </a:endParaRPr>
          </a:p>
        </p:txBody>
      </p:sp>
      <p:cxnSp>
        <p:nvCxnSpPr>
          <p:cNvPr id="291" name="Google Shape;291;p29"/>
          <p:cNvCxnSpPr/>
          <p:nvPr/>
        </p:nvCxnSpPr>
        <p:spPr>
          <a:xfrm rot="10800000">
            <a:off x="8900" y="10152060"/>
            <a:ext cx="7612800" cy="0"/>
          </a:xfrm>
          <a:prstGeom prst="straightConnector1">
            <a:avLst/>
          </a:prstGeom>
          <a:noFill/>
          <a:ln cap="flat" cmpd="sng" w="28575">
            <a:solidFill>
              <a:schemeClr val="accent4"/>
            </a:solidFill>
            <a:prstDash val="dot"/>
            <a:round/>
            <a:headEnd len="sm" w="sm" type="none"/>
            <a:tailEnd len="sm" w="sm" type="none"/>
          </a:ln>
        </p:spPr>
      </p:cxnSp>
      <p:sp>
        <p:nvSpPr>
          <p:cNvPr id="292" name="Google Shape;292;p29"/>
          <p:cNvSpPr txBox="1"/>
          <p:nvPr/>
        </p:nvSpPr>
        <p:spPr>
          <a:xfrm>
            <a:off x="-3300" y="10152050"/>
            <a:ext cx="75600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900">
                <a:solidFill>
                  <a:srgbClr val="6AA84F"/>
                </a:solidFill>
                <a:latin typeface="Mada"/>
                <a:ea typeface="Mada"/>
                <a:cs typeface="Mada"/>
                <a:sym typeface="Mada"/>
              </a:rPr>
              <a:t>1- It could take up to years. So if the patient is old, we could offer them to just watch it, &amp; treat it if it starts growing or causing symptoms (ex: bothering them when they sleep or when they turn their head)</a:t>
            </a:r>
            <a:endParaRPr sz="900">
              <a:solidFill>
                <a:srgbClr val="6AA84F"/>
              </a:solidFill>
              <a:latin typeface="Mada"/>
              <a:ea typeface="Mada"/>
              <a:cs typeface="Mada"/>
              <a:sym typeface="Mada"/>
            </a:endParaRPr>
          </a:p>
          <a:p>
            <a:pPr indent="0" lvl="0" marL="0" rtl="0" algn="l">
              <a:spcBef>
                <a:spcPts val="0"/>
              </a:spcBef>
              <a:spcAft>
                <a:spcPts val="0"/>
              </a:spcAft>
              <a:buNone/>
            </a:pPr>
            <a:r>
              <a:rPr lang="ar" sz="900">
                <a:solidFill>
                  <a:srgbClr val="6AA84F"/>
                </a:solidFill>
                <a:latin typeface="Mada"/>
                <a:ea typeface="Mada"/>
                <a:cs typeface="Mada"/>
                <a:sym typeface="Mada"/>
              </a:rPr>
              <a:t>2- You don't accept to wait months for the investigations to be done, you start them urgently right away as they could grow while admitting the patient</a:t>
            </a:r>
            <a:endParaRPr sz="900">
              <a:solidFill>
                <a:srgbClr val="6AA84F"/>
              </a:solidFill>
              <a:latin typeface="Mada"/>
              <a:ea typeface="Mada"/>
              <a:cs typeface="Mada"/>
              <a:sym typeface="Mad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0"/>
          <p:cNvSpPr txBox="1"/>
          <p:nvPr>
            <p:ph idx="12" type="sldNum"/>
          </p:nvPr>
        </p:nvSpPr>
        <p:spPr>
          <a:xfrm>
            <a:off x="71064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sp>
        <p:nvSpPr>
          <p:cNvPr id="298" name="Google Shape;298;p30"/>
          <p:cNvSpPr txBox="1"/>
          <p:nvPr/>
        </p:nvSpPr>
        <p:spPr>
          <a:xfrm>
            <a:off x="247500" y="752450"/>
            <a:ext cx="56103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rgbClr val="FFF2E9"/>
                </a:highlight>
                <a:latin typeface="Mada"/>
                <a:ea typeface="Mada"/>
                <a:cs typeface="Mada"/>
                <a:sym typeface="Mada"/>
              </a:rPr>
              <a:t>Treatment</a:t>
            </a:r>
            <a:endParaRPr b="1" sz="2200">
              <a:highlight>
                <a:srgbClr val="FFF2E9"/>
              </a:highlight>
              <a:latin typeface="Mada"/>
              <a:ea typeface="Mada"/>
              <a:cs typeface="Mada"/>
              <a:sym typeface="Mada"/>
            </a:endParaRPr>
          </a:p>
        </p:txBody>
      </p:sp>
      <p:sp>
        <p:nvSpPr>
          <p:cNvPr id="299" name="Google Shape;299;p30"/>
          <p:cNvSpPr txBox="1"/>
          <p:nvPr/>
        </p:nvSpPr>
        <p:spPr>
          <a:xfrm>
            <a:off x="971550" y="0"/>
            <a:ext cx="5610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Non-Hodgkin’s lymphoma (NHL)</a:t>
            </a:r>
            <a:endParaRPr b="1" i="1" sz="2600">
              <a:latin typeface="Mada"/>
              <a:ea typeface="Mada"/>
              <a:cs typeface="Mada"/>
              <a:sym typeface="Mada"/>
            </a:endParaRPr>
          </a:p>
        </p:txBody>
      </p:sp>
      <p:graphicFrame>
        <p:nvGraphicFramePr>
          <p:cNvPr id="300" name="Google Shape;300;p30"/>
          <p:cNvGraphicFramePr/>
          <p:nvPr/>
        </p:nvGraphicFramePr>
        <p:xfrm>
          <a:off x="361950" y="1284513"/>
          <a:ext cx="3000000" cy="3000000"/>
        </p:xfrm>
        <a:graphic>
          <a:graphicData uri="http://schemas.openxmlformats.org/drawingml/2006/table">
            <a:tbl>
              <a:tblPr>
                <a:noFill/>
                <a:tableStyleId>{EF7CC50B-8DC7-4673-BF25-4333C2575C4B}</a:tableStyleId>
              </a:tblPr>
              <a:tblGrid>
                <a:gridCol w="3505350"/>
                <a:gridCol w="3400350"/>
              </a:tblGrid>
              <a:tr h="579100">
                <a:tc gridSpan="2">
                  <a:txBody>
                    <a:bodyPr/>
                    <a:lstStyle/>
                    <a:p>
                      <a:pPr indent="0" lvl="0" marL="0" marR="0" rtl="0" algn="ctr">
                        <a:lnSpc>
                          <a:spcPct val="100000"/>
                        </a:lnSpc>
                        <a:spcBef>
                          <a:spcPts val="0"/>
                        </a:spcBef>
                        <a:spcAft>
                          <a:spcPts val="0"/>
                        </a:spcAft>
                        <a:buNone/>
                      </a:pPr>
                      <a:r>
                        <a:rPr b="1" lang="ar">
                          <a:solidFill>
                            <a:schemeClr val="lt1"/>
                          </a:solidFill>
                          <a:latin typeface="Mada"/>
                          <a:ea typeface="Mada"/>
                          <a:cs typeface="Mada"/>
                          <a:sym typeface="Mada"/>
                        </a:rPr>
                        <a:t>Indolent lymphoma</a:t>
                      </a:r>
                      <a:endParaRPr sz="1200">
                        <a:solidFill>
                          <a:srgbClr val="FFFFFF"/>
                        </a:solidFill>
                        <a:latin typeface="Mada"/>
                        <a:ea typeface="Mada"/>
                        <a:cs typeface="Mada"/>
                        <a:sym typeface="Mada"/>
                      </a:endParaRPr>
                    </a:p>
                    <a:p>
                      <a:pPr indent="0" lvl="0" marL="0" rtl="0" algn="ctr">
                        <a:spcBef>
                          <a:spcPts val="0"/>
                        </a:spcBef>
                        <a:spcAft>
                          <a:spcPts val="0"/>
                        </a:spcAft>
                        <a:buNone/>
                      </a:pPr>
                      <a:r>
                        <a:rPr lang="ar" sz="1200">
                          <a:solidFill>
                            <a:schemeClr val="lt1"/>
                          </a:solidFill>
                          <a:latin typeface="Mada"/>
                          <a:ea typeface="Mada"/>
                          <a:cs typeface="Mada"/>
                          <a:sym typeface="Mada"/>
                        </a:rPr>
                        <a:t>e.g. Follicular Grad ½, small </a:t>
                      </a:r>
                      <a:r>
                        <a:rPr lang="ar" sz="1200">
                          <a:solidFill>
                            <a:schemeClr val="lt1"/>
                          </a:solidFill>
                          <a:latin typeface="Mada"/>
                          <a:ea typeface="Mada"/>
                          <a:cs typeface="Mada"/>
                          <a:sym typeface="Mada"/>
                        </a:rPr>
                        <a:t>lymphocytic</a:t>
                      </a:r>
                      <a:r>
                        <a:rPr lang="ar" sz="1200">
                          <a:solidFill>
                            <a:schemeClr val="lt1"/>
                          </a:solidFill>
                          <a:latin typeface="Mada"/>
                          <a:ea typeface="Mada"/>
                          <a:cs typeface="Mada"/>
                          <a:sym typeface="Mada"/>
                        </a:rPr>
                        <a:t>, marginal zone</a:t>
                      </a:r>
                      <a:endParaRPr b="1" sz="1200">
                        <a:solidFill>
                          <a:schemeClr val="lt1"/>
                        </a:solidFill>
                        <a:latin typeface="Mada"/>
                        <a:ea typeface="Mada"/>
                        <a:cs typeface="Mada"/>
                        <a:sym typeface="Mada"/>
                      </a:endParaRPr>
                    </a:p>
                  </a:txBody>
                  <a:tcPr marT="91425" marB="91425" marR="91425" marL="91425" anchor="ctr">
                    <a:solidFill>
                      <a:schemeClr val="accent1"/>
                    </a:solidFill>
                  </a:tcPr>
                </a:tc>
                <a:tc hMerge="1"/>
              </a:tr>
              <a:tr h="548600">
                <a:tc>
                  <a:txBody>
                    <a:bodyPr/>
                    <a:lstStyle/>
                    <a:p>
                      <a:pPr indent="0" lvl="0" marL="0" rtl="0" algn="ctr">
                        <a:spcBef>
                          <a:spcPts val="0"/>
                        </a:spcBef>
                        <a:spcAft>
                          <a:spcPts val="0"/>
                        </a:spcAft>
                        <a:buNone/>
                      </a:pPr>
                      <a:r>
                        <a:rPr b="1" lang="ar" sz="1300">
                          <a:solidFill>
                            <a:schemeClr val="accent1"/>
                          </a:solidFill>
                          <a:latin typeface="Mada"/>
                          <a:ea typeface="Mada"/>
                          <a:cs typeface="Mada"/>
                          <a:sym typeface="Mada"/>
                        </a:rPr>
                        <a:t>Limited disease</a:t>
                      </a:r>
                      <a:endParaRPr b="1" sz="1300">
                        <a:solidFill>
                          <a:schemeClr val="accent1"/>
                        </a:solidFill>
                        <a:latin typeface="Mada"/>
                        <a:ea typeface="Mada"/>
                        <a:cs typeface="Mada"/>
                        <a:sym typeface="Mada"/>
                      </a:endParaRPr>
                    </a:p>
                    <a:p>
                      <a:pPr indent="0" lvl="0" marL="0" rtl="0" algn="ctr">
                        <a:spcBef>
                          <a:spcPts val="0"/>
                        </a:spcBef>
                        <a:spcAft>
                          <a:spcPts val="0"/>
                        </a:spcAft>
                        <a:buNone/>
                      </a:pPr>
                      <a:r>
                        <a:rPr b="1" lang="ar" sz="1100">
                          <a:solidFill>
                            <a:schemeClr val="accent1"/>
                          </a:solidFill>
                          <a:latin typeface="Mada"/>
                          <a:ea typeface="Mada"/>
                          <a:cs typeface="Mada"/>
                          <a:sym typeface="Mada"/>
                        </a:rPr>
                        <a:t>(Stage 1A, 2A if 3 or less adjacent node regions)</a:t>
                      </a:r>
                      <a:endParaRPr b="1" sz="1100">
                        <a:solidFill>
                          <a:schemeClr val="accent1"/>
                        </a:solidFill>
                        <a:latin typeface="Mada"/>
                        <a:ea typeface="Mada"/>
                        <a:cs typeface="Mada"/>
                        <a:sym typeface="Mada"/>
                      </a:endParaRPr>
                    </a:p>
                  </a:txBody>
                  <a:tcPr marT="91425" marB="91425" marR="91425" marL="91425">
                    <a:solidFill>
                      <a:schemeClr val="accent4"/>
                    </a:solidFill>
                  </a:tcPr>
                </a:tc>
                <a:tc>
                  <a:txBody>
                    <a:bodyPr/>
                    <a:lstStyle/>
                    <a:p>
                      <a:pPr indent="0" lvl="0" marL="0" rtl="0" algn="ctr">
                        <a:spcBef>
                          <a:spcPts val="0"/>
                        </a:spcBef>
                        <a:spcAft>
                          <a:spcPts val="0"/>
                        </a:spcAft>
                        <a:buNone/>
                      </a:pPr>
                      <a:r>
                        <a:rPr b="1" lang="ar" sz="1300">
                          <a:solidFill>
                            <a:schemeClr val="accent1"/>
                          </a:solidFill>
                          <a:latin typeface="Mada"/>
                          <a:ea typeface="Mada"/>
                          <a:cs typeface="Mada"/>
                          <a:sym typeface="Mada"/>
                        </a:rPr>
                        <a:t>Advanced stage</a:t>
                      </a:r>
                      <a:endParaRPr b="1" sz="1300">
                        <a:solidFill>
                          <a:schemeClr val="accent1"/>
                        </a:solidFill>
                        <a:latin typeface="Mada"/>
                        <a:ea typeface="Mada"/>
                        <a:cs typeface="Mada"/>
                        <a:sym typeface="Mada"/>
                      </a:endParaRPr>
                    </a:p>
                    <a:p>
                      <a:pPr indent="0" lvl="0" marL="0" rtl="0" algn="ctr">
                        <a:spcBef>
                          <a:spcPts val="0"/>
                        </a:spcBef>
                        <a:spcAft>
                          <a:spcPts val="0"/>
                        </a:spcAft>
                        <a:buNone/>
                      </a:pPr>
                      <a:r>
                        <a:rPr b="1" lang="ar" sz="1100">
                          <a:solidFill>
                            <a:schemeClr val="accent1"/>
                          </a:solidFill>
                          <a:latin typeface="Mada"/>
                          <a:ea typeface="Mada"/>
                          <a:cs typeface="Mada"/>
                          <a:sym typeface="Mada"/>
                        </a:rPr>
                        <a:t>(some Stage 2, Stage 3, 4) </a:t>
                      </a:r>
                      <a:endParaRPr b="1" sz="1100">
                        <a:solidFill>
                          <a:schemeClr val="accent1"/>
                        </a:solidFill>
                        <a:latin typeface="Mada"/>
                        <a:ea typeface="Mada"/>
                        <a:cs typeface="Mada"/>
                        <a:sym typeface="Mada"/>
                      </a:endParaRPr>
                    </a:p>
                  </a:txBody>
                  <a:tcPr marT="91425" marB="91425" marR="91425" marL="91425">
                    <a:solidFill>
                      <a:schemeClr val="accent4"/>
                    </a:solidFill>
                  </a:tcPr>
                </a:tc>
              </a:tr>
              <a:tr h="1512350">
                <a:tc>
                  <a:txBody>
                    <a:bodyPr/>
                    <a:lstStyle/>
                    <a:p>
                      <a:pPr indent="0" lvl="0" marL="0" rtl="0" algn="l">
                        <a:spcBef>
                          <a:spcPts val="0"/>
                        </a:spcBef>
                        <a:spcAft>
                          <a:spcPts val="0"/>
                        </a:spcAft>
                        <a:buClr>
                          <a:schemeClr val="dk1"/>
                        </a:buClr>
                        <a:buSzPts val="1100"/>
                        <a:buFont typeface="Arial"/>
                        <a:buNone/>
                      </a:pPr>
                      <a:r>
                        <a:rPr b="1" lang="ar" sz="1100">
                          <a:solidFill>
                            <a:srgbClr val="CC0000"/>
                          </a:solidFill>
                          <a:latin typeface="Mada"/>
                          <a:ea typeface="Mada"/>
                          <a:cs typeface="Mada"/>
                          <a:sym typeface="Mada"/>
                        </a:rPr>
                        <a:t>IFRT</a:t>
                      </a:r>
                      <a:r>
                        <a:rPr lang="ar" sz="1100">
                          <a:solidFill>
                            <a:schemeClr val="dk1"/>
                          </a:solidFill>
                          <a:latin typeface="Mada"/>
                          <a:ea typeface="Mada"/>
                          <a:cs typeface="Mada"/>
                          <a:sym typeface="Mada"/>
                        </a:rPr>
                        <a:t> 30-35 GY </a:t>
                      </a:r>
                      <a:r>
                        <a:rPr b="1" lang="ar" sz="1100">
                          <a:solidFill>
                            <a:srgbClr val="6AA84F"/>
                          </a:solidFill>
                          <a:latin typeface="Mada"/>
                          <a:ea typeface="Mada"/>
                          <a:cs typeface="Mada"/>
                          <a:sym typeface="Mada"/>
                        </a:rPr>
                        <a:t>(Local radiotherapy only)</a:t>
                      </a:r>
                      <a:endParaRPr b="1" sz="1100">
                        <a:solidFill>
                          <a:srgbClr val="6AA84F"/>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Involved Field Radiotherapy.</a:t>
                      </a:r>
                      <a:endParaRPr sz="1100">
                        <a:solidFill>
                          <a:schemeClr val="dk1"/>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35 Gy for follicular.</a:t>
                      </a:r>
                      <a:endParaRPr sz="1100">
                        <a:solidFill>
                          <a:schemeClr val="dk1"/>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30 Gy for Small Lymphocytic and marginal Lymphomas</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Alternate:</a:t>
                      </a:r>
                      <a:endParaRPr sz="1100">
                        <a:solidFill>
                          <a:schemeClr val="dk1"/>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Chemotherapy</a:t>
                      </a:r>
                      <a:endParaRPr sz="1100">
                        <a:solidFill>
                          <a:schemeClr val="dk1"/>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Observation.</a:t>
                      </a:r>
                      <a:endParaRPr sz="1100">
                        <a:solidFill>
                          <a:schemeClr val="dk1"/>
                        </a:solidFill>
                        <a:latin typeface="Mada"/>
                        <a:ea typeface="Mada"/>
                        <a:cs typeface="Mada"/>
                        <a:sym typeface="Mada"/>
                      </a:endParaRPr>
                    </a:p>
                    <a:p>
                      <a:pPr indent="-298450" lvl="2" marL="13716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Treat when symptomatic.</a:t>
                      </a:r>
                      <a:endParaRPr sz="1100">
                        <a:latin typeface="Mada"/>
                        <a:ea typeface="Mada"/>
                        <a:cs typeface="Mada"/>
                        <a:sym typeface="Mada"/>
                      </a:endParaRPr>
                    </a:p>
                  </a:txBody>
                  <a:tcPr marT="91425" marB="91425" marR="91425" marL="91425"/>
                </a:tc>
                <a:tc>
                  <a:txBody>
                    <a:bodyPr/>
                    <a:lstStyle/>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Palliative radiation therapy for localized symptomatic disease</a:t>
                      </a:r>
                      <a:endParaRPr sz="1100">
                        <a:solidFill>
                          <a:schemeClr val="dk1"/>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IFRT 15-20 Gy / 5</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Palliative chemotherapy for disseminated symptomatic disease</a:t>
                      </a:r>
                      <a:endParaRPr sz="1100">
                        <a:solidFill>
                          <a:schemeClr val="dk1"/>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CVP, chlorambucil, </a:t>
                      </a:r>
                      <a:r>
                        <a:rPr lang="ar" sz="1100">
                          <a:solidFill>
                            <a:srgbClr val="999999"/>
                          </a:solidFill>
                          <a:latin typeface="Mada"/>
                          <a:ea typeface="Mada"/>
                          <a:cs typeface="Mada"/>
                          <a:sym typeface="Mada"/>
                        </a:rPr>
                        <a:t>“Cyclophosphamide, vincristine, prednisone</a:t>
                      </a:r>
                      <a:r>
                        <a:rPr lang="ar" sz="1100">
                          <a:solidFill>
                            <a:srgbClr val="999999"/>
                          </a:solidFill>
                          <a:latin typeface="Mada"/>
                          <a:ea typeface="Mada"/>
                          <a:cs typeface="Mada"/>
                          <a:sym typeface="Mada"/>
                        </a:rPr>
                        <a:t>”</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Observation only if low bulk, asymptomatic</a:t>
                      </a:r>
                      <a:endParaRPr sz="1100">
                        <a:solidFill>
                          <a:schemeClr val="dk1"/>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Treat when symptomatic</a:t>
                      </a:r>
                      <a:endParaRPr sz="1100">
                        <a:latin typeface="Mada"/>
                        <a:ea typeface="Mada"/>
                        <a:cs typeface="Mada"/>
                        <a:sym typeface="Mada"/>
                      </a:endParaRPr>
                    </a:p>
                  </a:txBody>
                  <a:tcPr marT="91425" marB="91425" marR="91425" marL="91425"/>
                </a:tc>
              </a:tr>
            </a:tbl>
          </a:graphicData>
        </a:graphic>
      </p:graphicFrame>
      <p:sp>
        <p:nvSpPr>
          <p:cNvPr id="301" name="Google Shape;301;p30"/>
          <p:cNvSpPr txBox="1"/>
          <p:nvPr/>
        </p:nvSpPr>
        <p:spPr>
          <a:xfrm>
            <a:off x="2209650" y="720175"/>
            <a:ext cx="5058000" cy="483000"/>
          </a:xfrm>
          <a:prstGeom prst="rect">
            <a:avLst/>
          </a:prstGeom>
          <a:noFill/>
          <a:ln cap="flat" cmpd="sng" w="9525">
            <a:solidFill>
              <a:srgbClr val="6AA84F"/>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ar" sz="800">
                <a:solidFill>
                  <a:srgbClr val="6AA84F"/>
                </a:solidFill>
                <a:latin typeface="Mada"/>
                <a:ea typeface="Mada"/>
                <a:cs typeface="Mada"/>
                <a:sym typeface="Mada"/>
              </a:rPr>
              <a:t>There is conflict in the treatment of </a:t>
            </a:r>
            <a:r>
              <a:rPr b="1" lang="ar" sz="800" u="sng">
                <a:solidFill>
                  <a:srgbClr val="6AA84F"/>
                </a:solidFill>
                <a:latin typeface="Mada"/>
                <a:ea typeface="Mada"/>
                <a:cs typeface="Mada"/>
                <a:sym typeface="Mada"/>
              </a:rPr>
              <a:t>indolent</a:t>
            </a:r>
            <a:r>
              <a:rPr b="1" lang="ar" sz="800">
                <a:solidFill>
                  <a:srgbClr val="6AA84F"/>
                </a:solidFill>
                <a:latin typeface="Mada"/>
                <a:ea typeface="Mada"/>
                <a:cs typeface="Mada"/>
                <a:sym typeface="Mada"/>
              </a:rPr>
              <a:t> advanced stage</a:t>
            </a:r>
            <a:r>
              <a:rPr lang="ar" sz="800">
                <a:solidFill>
                  <a:srgbClr val="6AA84F"/>
                </a:solidFill>
                <a:latin typeface="Mada"/>
                <a:ea typeface="Mada"/>
                <a:cs typeface="Mada"/>
                <a:sym typeface="Mada"/>
              </a:rPr>
              <a:t>, but keep in mind that all of them are right (No Qs will come on advanced stage, bc all of them are correct). For the rest just know if it’s radio or </a:t>
            </a:r>
            <a:r>
              <a:rPr lang="ar" sz="800">
                <a:solidFill>
                  <a:srgbClr val="6AA84F"/>
                </a:solidFill>
                <a:latin typeface="Mada"/>
                <a:ea typeface="Mada"/>
                <a:cs typeface="Mada"/>
                <a:sym typeface="Mada"/>
              </a:rPr>
              <a:t>chemotherapy</a:t>
            </a:r>
            <a:r>
              <a:rPr lang="ar" sz="800">
                <a:solidFill>
                  <a:srgbClr val="6AA84F"/>
                </a:solidFill>
                <a:latin typeface="Mada"/>
                <a:ea typeface="Mada"/>
                <a:cs typeface="Mada"/>
                <a:sym typeface="Mada"/>
              </a:rPr>
              <a:t>, you don’t need to know the doses or any other details</a:t>
            </a:r>
            <a:endParaRPr sz="800">
              <a:solidFill>
                <a:srgbClr val="6AA84F"/>
              </a:solidFill>
              <a:latin typeface="Mada"/>
              <a:ea typeface="Mada"/>
              <a:cs typeface="Mada"/>
              <a:sym typeface="Mada"/>
            </a:endParaRPr>
          </a:p>
        </p:txBody>
      </p:sp>
      <p:graphicFrame>
        <p:nvGraphicFramePr>
          <p:cNvPr id="302" name="Google Shape;302;p30"/>
          <p:cNvGraphicFramePr/>
          <p:nvPr/>
        </p:nvGraphicFramePr>
        <p:xfrm>
          <a:off x="361950" y="4273633"/>
          <a:ext cx="3000000" cy="3000000"/>
        </p:xfrm>
        <a:graphic>
          <a:graphicData uri="http://schemas.openxmlformats.org/drawingml/2006/table">
            <a:tbl>
              <a:tblPr>
                <a:noFill/>
                <a:tableStyleId>{EF7CC50B-8DC7-4673-BF25-4333C2575C4B}</a:tableStyleId>
              </a:tblPr>
              <a:tblGrid>
                <a:gridCol w="3365575"/>
                <a:gridCol w="3540125"/>
              </a:tblGrid>
              <a:tr h="579100">
                <a:tc gridSpan="2">
                  <a:txBody>
                    <a:bodyPr/>
                    <a:lstStyle/>
                    <a:p>
                      <a:pPr indent="0" lvl="0" marL="0" rtl="0" algn="ctr">
                        <a:spcBef>
                          <a:spcPts val="0"/>
                        </a:spcBef>
                        <a:spcAft>
                          <a:spcPts val="0"/>
                        </a:spcAft>
                        <a:buClr>
                          <a:schemeClr val="dk1"/>
                        </a:buClr>
                        <a:buSzPts val="1100"/>
                        <a:buFont typeface="Arial"/>
                        <a:buNone/>
                      </a:pPr>
                      <a:r>
                        <a:rPr b="1" lang="ar">
                          <a:solidFill>
                            <a:schemeClr val="lt1"/>
                          </a:solidFill>
                          <a:latin typeface="Mada"/>
                          <a:ea typeface="Mada"/>
                          <a:cs typeface="Mada"/>
                          <a:sym typeface="Mada"/>
                        </a:rPr>
                        <a:t>Aggressive lymphoma</a:t>
                      </a:r>
                      <a:endParaRPr b="1">
                        <a:solidFill>
                          <a:schemeClr val="lt1"/>
                        </a:solidFill>
                        <a:latin typeface="Mada"/>
                        <a:ea typeface="Mada"/>
                        <a:cs typeface="Mada"/>
                        <a:sym typeface="Mada"/>
                      </a:endParaRPr>
                    </a:p>
                    <a:p>
                      <a:pPr indent="0" lvl="0" marL="0" marR="0" rtl="0" algn="ctr">
                        <a:lnSpc>
                          <a:spcPct val="100000"/>
                        </a:lnSpc>
                        <a:spcBef>
                          <a:spcPts val="0"/>
                        </a:spcBef>
                        <a:spcAft>
                          <a:spcPts val="0"/>
                        </a:spcAft>
                        <a:buNone/>
                      </a:pPr>
                      <a:r>
                        <a:rPr lang="ar" sz="1200">
                          <a:solidFill>
                            <a:schemeClr val="lt1"/>
                          </a:solidFill>
                          <a:latin typeface="Mada"/>
                          <a:ea typeface="Mada"/>
                          <a:cs typeface="Mada"/>
                          <a:sym typeface="Mada"/>
                        </a:rPr>
                        <a:t>(e.g. Diffuse large B cell)</a:t>
                      </a:r>
                      <a:endParaRPr sz="1200">
                        <a:solidFill>
                          <a:srgbClr val="FFFFFF"/>
                        </a:solidFill>
                        <a:latin typeface="Mada"/>
                        <a:ea typeface="Mada"/>
                        <a:cs typeface="Mada"/>
                        <a:sym typeface="Mada"/>
                      </a:endParaRPr>
                    </a:p>
                  </a:txBody>
                  <a:tcPr marT="91425" marB="91425" marR="91425" marL="91425" anchor="ctr">
                    <a:solidFill>
                      <a:schemeClr val="accent1"/>
                    </a:solidFill>
                  </a:tcPr>
                </a:tc>
                <a:tc hMerge="1"/>
              </a:tr>
              <a:tr h="579100">
                <a:tc>
                  <a:txBody>
                    <a:bodyPr/>
                    <a:lstStyle/>
                    <a:p>
                      <a:pPr indent="0" lvl="0" marL="0" rtl="0" algn="ctr">
                        <a:spcBef>
                          <a:spcPts val="0"/>
                        </a:spcBef>
                        <a:spcAft>
                          <a:spcPts val="0"/>
                        </a:spcAft>
                        <a:buNone/>
                      </a:pPr>
                      <a:r>
                        <a:rPr b="1" lang="ar" sz="1300">
                          <a:solidFill>
                            <a:schemeClr val="accent1"/>
                          </a:solidFill>
                          <a:latin typeface="Mada"/>
                          <a:ea typeface="Mada"/>
                          <a:cs typeface="Mada"/>
                          <a:sym typeface="Mada"/>
                        </a:rPr>
                        <a:t>Stage I, some Stage II</a:t>
                      </a:r>
                      <a:endParaRPr b="1" sz="1100">
                        <a:solidFill>
                          <a:schemeClr val="accent1"/>
                        </a:solidFill>
                        <a:latin typeface="Mada"/>
                        <a:ea typeface="Mada"/>
                        <a:cs typeface="Mada"/>
                        <a:sym typeface="Mada"/>
                      </a:endParaRPr>
                    </a:p>
                  </a:txBody>
                  <a:tcPr marT="91425" marB="91425" marR="91425" marL="91425">
                    <a:solidFill>
                      <a:schemeClr val="accent4"/>
                    </a:solidFill>
                  </a:tcPr>
                </a:tc>
                <a:tc>
                  <a:txBody>
                    <a:bodyPr/>
                    <a:lstStyle/>
                    <a:p>
                      <a:pPr indent="0" lvl="0" marL="0" rtl="0" algn="ctr">
                        <a:spcBef>
                          <a:spcPts val="0"/>
                        </a:spcBef>
                        <a:spcAft>
                          <a:spcPts val="0"/>
                        </a:spcAft>
                        <a:buNone/>
                      </a:pPr>
                      <a:r>
                        <a:rPr b="1" lang="ar" sz="1300">
                          <a:solidFill>
                            <a:schemeClr val="accent1"/>
                          </a:solidFill>
                          <a:latin typeface="Mada"/>
                          <a:ea typeface="Mada"/>
                          <a:cs typeface="Mada"/>
                          <a:sym typeface="Mada"/>
                        </a:rPr>
                        <a:t>Stage III, IV, </a:t>
                      </a:r>
                      <a:r>
                        <a:rPr b="1" lang="ar" sz="1300">
                          <a:solidFill>
                            <a:schemeClr val="accent1"/>
                          </a:solidFill>
                          <a:latin typeface="Mada"/>
                          <a:ea typeface="Mada"/>
                          <a:cs typeface="Mada"/>
                          <a:sym typeface="Mada"/>
                        </a:rPr>
                        <a:t>B symptoms</a:t>
                      </a:r>
                      <a:r>
                        <a:rPr b="1" lang="ar" sz="1300">
                          <a:solidFill>
                            <a:schemeClr val="accent1"/>
                          </a:solidFill>
                          <a:latin typeface="Mada"/>
                          <a:ea typeface="Mada"/>
                          <a:cs typeface="Mada"/>
                          <a:sym typeface="Mada"/>
                        </a:rPr>
                        <a:t> </a:t>
                      </a:r>
                      <a:r>
                        <a:rPr b="1" lang="ar" sz="1300">
                          <a:solidFill>
                            <a:srgbClr val="6AA84F"/>
                          </a:solidFill>
                          <a:latin typeface="Mada"/>
                          <a:ea typeface="Mada"/>
                          <a:cs typeface="Mada"/>
                          <a:sym typeface="Mada"/>
                        </a:rPr>
                        <a:t>(one symptom is enough)</a:t>
                      </a:r>
                      <a:r>
                        <a:rPr b="1" lang="ar" sz="1300">
                          <a:solidFill>
                            <a:schemeClr val="accent1"/>
                          </a:solidFill>
                          <a:latin typeface="Mada"/>
                          <a:ea typeface="Mada"/>
                          <a:cs typeface="Mada"/>
                          <a:sym typeface="Mada"/>
                        </a:rPr>
                        <a:t>, or bulky disease</a:t>
                      </a:r>
                      <a:endParaRPr b="1" sz="1300">
                        <a:solidFill>
                          <a:schemeClr val="accent1"/>
                        </a:solidFill>
                        <a:latin typeface="Mada"/>
                        <a:ea typeface="Mada"/>
                        <a:cs typeface="Mada"/>
                        <a:sym typeface="Mada"/>
                      </a:endParaRPr>
                    </a:p>
                  </a:txBody>
                  <a:tcPr marT="91425" marB="91425" marR="91425" marL="91425">
                    <a:solidFill>
                      <a:schemeClr val="accent4"/>
                    </a:solidFill>
                  </a:tcPr>
                </a:tc>
              </a:tr>
              <a:tr h="1356350">
                <a:tc>
                  <a:txBody>
                    <a:bodyPr/>
                    <a:lstStyle/>
                    <a:p>
                      <a:pPr indent="-298450" lvl="0" marL="457200" rtl="0" algn="l">
                        <a:spcBef>
                          <a:spcPts val="0"/>
                        </a:spcBef>
                        <a:spcAft>
                          <a:spcPts val="0"/>
                        </a:spcAft>
                        <a:buSzPts val="1100"/>
                        <a:buFont typeface="Mada"/>
                        <a:buChar char="●"/>
                      </a:pPr>
                      <a:r>
                        <a:rPr lang="ar" sz="1100">
                          <a:latin typeface="Mada"/>
                          <a:ea typeface="Mada"/>
                          <a:cs typeface="Mada"/>
                          <a:sym typeface="Mada"/>
                        </a:rPr>
                        <a:t>CHOP “or CHOP-R” x 3 + IFRT (35-45 Gy) “higher radiation dose if residual” disease</a:t>
                      </a:r>
                      <a:endParaRPr sz="1100">
                        <a:latin typeface="Mada"/>
                        <a:ea typeface="Mada"/>
                        <a:cs typeface="Mada"/>
                        <a:sym typeface="Mada"/>
                      </a:endParaRPr>
                    </a:p>
                    <a:p>
                      <a:pPr indent="0" lvl="0" marL="0" rtl="0" algn="ctr">
                        <a:spcBef>
                          <a:spcPts val="0"/>
                        </a:spcBef>
                        <a:spcAft>
                          <a:spcPts val="0"/>
                        </a:spcAft>
                        <a:buNone/>
                      </a:pPr>
                      <a:r>
                        <a:rPr b="1" lang="ar" sz="1100">
                          <a:solidFill>
                            <a:srgbClr val="6AA84F"/>
                          </a:solidFill>
                          <a:latin typeface="Mada"/>
                          <a:ea typeface="Mada"/>
                          <a:cs typeface="Mada"/>
                          <a:sym typeface="Mada"/>
                        </a:rPr>
                        <a:t>(Chemotherapy 3 cycles followed by radiation)</a:t>
                      </a:r>
                      <a:endParaRPr b="1" sz="1100">
                        <a:solidFill>
                          <a:srgbClr val="6AA84F"/>
                        </a:solidFill>
                        <a:latin typeface="Mada"/>
                        <a:ea typeface="Mada"/>
                        <a:cs typeface="Mada"/>
                        <a:sym typeface="Mada"/>
                      </a:endParaRPr>
                    </a:p>
                  </a:txBody>
                  <a:tcPr marT="91425" marB="91425" marR="91425" marL="91425"/>
                </a:tc>
                <a:tc>
                  <a:txBody>
                    <a:bodyPr/>
                    <a:lstStyle/>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CHOP or “CHOP-R” x 6-8</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IFRT (35-45 Gy) to</a:t>
                      </a:r>
                      <a:endParaRPr sz="1100">
                        <a:solidFill>
                          <a:schemeClr val="dk1"/>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sites of initial bulk</a:t>
                      </a:r>
                      <a:endParaRPr sz="1100">
                        <a:solidFill>
                          <a:schemeClr val="dk1"/>
                        </a:solidFill>
                        <a:latin typeface="Mada"/>
                        <a:ea typeface="Mada"/>
                        <a:cs typeface="Mada"/>
                        <a:sym typeface="Mada"/>
                      </a:endParaRPr>
                    </a:p>
                    <a:p>
                      <a:pPr indent="-298450" lvl="1" marL="9144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residual disease (i.e. PR)</a:t>
                      </a:r>
                      <a:endParaRPr sz="1100">
                        <a:solidFill>
                          <a:schemeClr val="dk1"/>
                        </a:solidFill>
                        <a:latin typeface="Mada"/>
                        <a:ea typeface="Mada"/>
                        <a:cs typeface="Mada"/>
                        <a:sym typeface="Mada"/>
                      </a:endParaRPr>
                    </a:p>
                    <a:p>
                      <a:pPr indent="0" lvl="0" marL="0" rtl="0" algn="ctr">
                        <a:spcBef>
                          <a:spcPts val="0"/>
                        </a:spcBef>
                        <a:spcAft>
                          <a:spcPts val="0"/>
                        </a:spcAft>
                        <a:buNone/>
                      </a:pPr>
                      <a:r>
                        <a:rPr b="1" lang="ar" sz="1100">
                          <a:solidFill>
                            <a:srgbClr val="6AA84F"/>
                          </a:solidFill>
                          <a:latin typeface="Mada"/>
                          <a:ea typeface="Mada"/>
                          <a:cs typeface="Mada"/>
                          <a:sym typeface="Mada"/>
                        </a:rPr>
                        <a:t>(Chemotherapy: 6 cycles if stage A, 8 cycles if stage B. followed by radiation, only if bulky disease or there is residual cancer)</a:t>
                      </a:r>
                      <a:endParaRPr b="1" sz="1100">
                        <a:solidFill>
                          <a:srgbClr val="6AA84F"/>
                        </a:solidFill>
                        <a:latin typeface="Mada"/>
                        <a:ea typeface="Mada"/>
                        <a:cs typeface="Mada"/>
                        <a:sym typeface="Mada"/>
                      </a:endParaRPr>
                    </a:p>
                  </a:txBody>
                  <a:tcPr marT="91425" marB="91425" marR="91425" marL="91425"/>
                </a:tc>
              </a:tr>
            </a:tbl>
          </a:graphicData>
        </a:graphic>
      </p:graphicFrame>
      <p:graphicFrame>
        <p:nvGraphicFramePr>
          <p:cNvPr id="303" name="Google Shape;303;p30"/>
          <p:cNvGraphicFramePr/>
          <p:nvPr/>
        </p:nvGraphicFramePr>
        <p:xfrm>
          <a:off x="361950" y="6790300"/>
          <a:ext cx="3000000" cy="3000000"/>
        </p:xfrm>
        <a:graphic>
          <a:graphicData uri="http://schemas.openxmlformats.org/drawingml/2006/table">
            <a:tbl>
              <a:tblPr>
                <a:noFill/>
                <a:tableStyleId>{EF7CC50B-8DC7-4673-BF25-4333C2575C4B}</a:tableStyleId>
              </a:tblPr>
              <a:tblGrid>
                <a:gridCol w="2787225"/>
                <a:gridCol w="2283300"/>
                <a:gridCol w="1835175"/>
              </a:tblGrid>
              <a:tr h="381000">
                <a:tc gridSpan="3">
                  <a:txBody>
                    <a:bodyPr/>
                    <a:lstStyle/>
                    <a:p>
                      <a:pPr indent="0" lvl="0" marL="0" rtl="0" algn="ctr">
                        <a:spcBef>
                          <a:spcPts val="0"/>
                        </a:spcBef>
                        <a:spcAft>
                          <a:spcPts val="0"/>
                        </a:spcAft>
                        <a:buNone/>
                      </a:pPr>
                      <a:r>
                        <a:rPr b="1" lang="ar">
                          <a:solidFill>
                            <a:srgbClr val="FFFFFF"/>
                          </a:solidFill>
                          <a:latin typeface="Mada"/>
                          <a:ea typeface="Mada"/>
                          <a:cs typeface="Mada"/>
                          <a:sym typeface="Mada"/>
                        </a:rPr>
                        <a:t>MALT</a:t>
                      </a:r>
                      <a:r>
                        <a:rPr b="1" lang="ar">
                          <a:solidFill>
                            <a:srgbClr val="FFFFFF"/>
                          </a:solidFill>
                          <a:latin typeface="Mada"/>
                          <a:ea typeface="Mada"/>
                          <a:cs typeface="Mada"/>
                          <a:sym typeface="Mada"/>
                        </a:rPr>
                        <a:t> lymphoma</a:t>
                      </a:r>
                      <a:endParaRPr b="1" sz="1300">
                        <a:solidFill>
                          <a:schemeClr val="lt1"/>
                        </a:solidFill>
                        <a:latin typeface="Mada"/>
                        <a:ea typeface="Mada"/>
                        <a:cs typeface="Mada"/>
                        <a:sym typeface="Mada"/>
                      </a:endParaRPr>
                    </a:p>
                  </a:txBody>
                  <a:tcPr marT="91425" marB="91425" marR="91425" marL="91425" anchor="ctr">
                    <a:solidFill>
                      <a:schemeClr val="accent1"/>
                    </a:solidFill>
                  </a:tcPr>
                </a:tc>
                <a:tc hMerge="1"/>
                <a:tc hMerge="1"/>
              </a:tr>
              <a:tr h="381000">
                <a:tc gridSpan="3">
                  <a:txBody>
                    <a:bodyPr/>
                    <a:lstStyle/>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It’s an indolent </a:t>
                      </a:r>
                      <a:r>
                        <a:rPr lang="ar" sz="1200">
                          <a:solidFill>
                            <a:srgbClr val="6AA84F"/>
                          </a:solidFill>
                          <a:latin typeface="Mada"/>
                          <a:ea typeface="Mada"/>
                          <a:cs typeface="Mada"/>
                          <a:sym typeface="Mada"/>
                        </a:rPr>
                        <a:t>subtype</a:t>
                      </a:r>
                      <a:r>
                        <a:rPr lang="ar" sz="1200">
                          <a:solidFill>
                            <a:srgbClr val="6AA84F"/>
                          </a:solidFill>
                          <a:latin typeface="Mada"/>
                          <a:ea typeface="Mada"/>
                          <a:cs typeface="Mada"/>
                          <a:sym typeface="Mada"/>
                        </a:rPr>
                        <a:t>, but d</a:t>
                      </a:r>
                      <a:r>
                        <a:rPr lang="ar" sz="1200">
                          <a:solidFill>
                            <a:srgbClr val="6AA84F"/>
                          </a:solidFill>
                          <a:latin typeface="Mada"/>
                          <a:ea typeface="Mada"/>
                          <a:cs typeface="Mada"/>
                          <a:sym typeface="Mada"/>
                        </a:rPr>
                        <a:t>iscussed separately because it has special treatment</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Marginal zone B-cell lymphoma of extranodal (MALT) type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Stomach:</a:t>
                      </a:r>
                      <a:r>
                        <a:rPr lang="ar" sz="1200">
                          <a:solidFill>
                            <a:schemeClr val="dk1"/>
                          </a:solidFill>
                          <a:latin typeface="Mada"/>
                          <a:ea typeface="Mada"/>
                          <a:cs typeface="Mada"/>
                          <a:sym typeface="Mada"/>
                        </a:rPr>
                        <a:t> associated with </a:t>
                      </a:r>
                      <a:r>
                        <a:rPr b="1" lang="ar" sz="1200">
                          <a:solidFill>
                            <a:srgbClr val="CC0000"/>
                          </a:solidFill>
                          <a:latin typeface="Mada"/>
                          <a:ea typeface="Mada"/>
                          <a:cs typeface="Mada"/>
                          <a:sym typeface="Mada"/>
                        </a:rPr>
                        <a:t>Helicobacter pylori infection</a:t>
                      </a:r>
                      <a:endParaRPr b="1" sz="1200">
                        <a:solidFill>
                          <a:srgbClr val="CC0000"/>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Salivary Gland:</a:t>
                      </a:r>
                      <a:r>
                        <a:rPr lang="ar" sz="1200">
                          <a:solidFill>
                            <a:schemeClr val="dk1"/>
                          </a:solidFill>
                          <a:latin typeface="Mada"/>
                          <a:ea typeface="Mada"/>
                          <a:cs typeface="Mada"/>
                          <a:sym typeface="Mada"/>
                        </a:rPr>
                        <a:t> associated with </a:t>
                      </a:r>
                      <a:r>
                        <a:rPr b="1" lang="ar" sz="1200">
                          <a:solidFill>
                            <a:srgbClr val="CC0000"/>
                          </a:solidFill>
                          <a:latin typeface="Mada"/>
                          <a:ea typeface="Mada"/>
                          <a:cs typeface="Mada"/>
                          <a:sym typeface="Mada"/>
                        </a:rPr>
                        <a:t>Sjogren’s syndrome</a:t>
                      </a:r>
                      <a:r>
                        <a:rPr lang="ar"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Thyroid:</a:t>
                      </a:r>
                      <a:r>
                        <a:rPr lang="ar" sz="1200">
                          <a:solidFill>
                            <a:schemeClr val="dk1"/>
                          </a:solidFill>
                          <a:latin typeface="Mada"/>
                          <a:ea typeface="Mada"/>
                          <a:cs typeface="Mada"/>
                          <a:sym typeface="Mada"/>
                        </a:rPr>
                        <a:t> associated with </a:t>
                      </a:r>
                      <a:r>
                        <a:rPr b="1" lang="ar" sz="1200">
                          <a:solidFill>
                            <a:srgbClr val="CC0000"/>
                          </a:solidFill>
                          <a:latin typeface="Mada"/>
                          <a:ea typeface="Mada"/>
                          <a:cs typeface="Mada"/>
                          <a:sym typeface="Mada"/>
                        </a:rPr>
                        <a:t>Hashimoto’s thyroiditis</a:t>
                      </a:r>
                      <a:endParaRPr b="1" sz="1200">
                        <a:solidFill>
                          <a:srgbClr val="CC0000"/>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Orbital</a:t>
                      </a:r>
                      <a:r>
                        <a:rPr lang="ar" sz="1200">
                          <a:solidFill>
                            <a:schemeClr val="dk1"/>
                          </a:solidFill>
                          <a:latin typeface="Mada"/>
                          <a:ea typeface="Mada"/>
                          <a:cs typeface="Mada"/>
                          <a:sym typeface="Mada"/>
                        </a:rPr>
                        <a:t> (lacrimal, conjunctiva)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Other:</a:t>
                      </a:r>
                      <a:r>
                        <a:rPr lang="ar" sz="1200">
                          <a:solidFill>
                            <a:schemeClr val="dk1"/>
                          </a:solidFill>
                          <a:latin typeface="Mada"/>
                          <a:ea typeface="Mada"/>
                          <a:cs typeface="Mada"/>
                          <a:sym typeface="Mada"/>
                        </a:rPr>
                        <a:t> Waldeyer’s ring, breast, bladder, lung, skin</a:t>
                      </a:r>
                      <a:endParaRPr b="1" sz="1300">
                        <a:solidFill>
                          <a:schemeClr val="accent1"/>
                        </a:solidFill>
                        <a:latin typeface="Mada"/>
                        <a:ea typeface="Mada"/>
                        <a:cs typeface="Mada"/>
                        <a:sym typeface="Mada"/>
                      </a:endParaRPr>
                    </a:p>
                  </a:txBody>
                  <a:tcPr marT="91425" marB="91425" marR="91425" marL="91425"/>
                </a:tc>
                <a:tc hMerge="1"/>
                <a:tc hMerge="1"/>
              </a:tr>
              <a:tr h="381000">
                <a:tc gridSpan="3">
                  <a:txBody>
                    <a:bodyPr/>
                    <a:lstStyle/>
                    <a:p>
                      <a:pPr indent="0" lvl="0" marL="0" rtl="0" algn="ctr">
                        <a:spcBef>
                          <a:spcPts val="0"/>
                        </a:spcBef>
                        <a:spcAft>
                          <a:spcPts val="0"/>
                        </a:spcAft>
                        <a:buNone/>
                      </a:pPr>
                      <a:r>
                        <a:rPr b="1" lang="ar" sz="1300">
                          <a:solidFill>
                            <a:srgbClr val="CC0000"/>
                          </a:solidFill>
                          <a:latin typeface="Mada"/>
                          <a:ea typeface="Mada"/>
                          <a:cs typeface="Mada"/>
                          <a:sym typeface="Mada"/>
                        </a:rPr>
                        <a:t>Treatment of gastric MALT</a:t>
                      </a:r>
                      <a:r>
                        <a:rPr b="1" lang="ar" sz="1300">
                          <a:solidFill>
                            <a:srgbClr val="6AA84F"/>
                          </a:solidFill>
                          <a:latin typeface="Mada"/>
                          <a:ea typeface="Mada"/>
                          <a:cs typeface="Mada"/>
                          <a:sym typeface="Mada"/>
                        </a:rPr>
                        <a:t> (Important bc it’s common in KSA)</a:t>
                      </a:r>
                      <a:endParaRPr b="1" sz="1300">
                        <a:solidFill>
                          <a:srgbClr val="6AA84F"/>
                        </a:solidFill>
                        <a:latin typeface="Mada"/>
                        <a:ea typeface="Mada"/>
                        <a:cs typeface="Mada"/>
                        <a:sym typeface="Mada"/>
                      </a:endParaRPr>
                    </a:p>
                  </a:txBody>
                  <a:tcPr marT="91425" marB="91425" marR="91425" marL="91425">
                    <a:solidFill>
                      <a:schemeClr val="accent3"/>
                    </a:solidFill>
                  </a:tcPr>
                </a:tc>
                <a:tc hMerge="1"/>
                <a:tc hMerge="1"/>
              </a:tr>
              <a:tr h="381000">
                <a:tc>
                  <a:txBody>
                    <a:bodyPr/>
                    <a:lstStyle/>
                    <a:p>
                      <a:pPr indent="0" lvl="0" marL="0" rtl="0" algn="ctr">
                        <a:spcBef>
                          <a:spcPts val="0"/>
                        </a:spcBef>
                        <a:spcAft>
                          <a:spcPts val="0"/>
                        </a:spcAft>
                        <a:buNone/>
                      </a:pPr>
                      <a:r>
                        <a:rPr b="1" lang="ar" sz="1300">
                          <a:solidFill>
                            <a:schemeClr val="accent1"/>
                          </a:solidFill>
                          <a:latin typeface="Mada"/>
                          <a:ea typeface="Mada"/>
                          <a:cs typeface="Mada"/>
                          <a:sym typeface="Mada"/>
                        </a:rPr>
                        <a:t>Stage IE</a:t>
                      </a:r>
                      <a:endParaRPr b="1" sz="1300">
                        <a:solidFill>
                          <a:schemeClr val="accent1"/>
                        </a:solidFill>
                        <a:latin typeface="Mada"/>
                        <a:ea typeface="Mada"/>
                        <a:cs typeface="Mada"/>
                        <a:sym typeface="Mada"/>
                      </a:endParaRPr>
                    </a:p>
                    <a:p>
                      <a:pPr indent="0" lvl="0" marL="0" rtl="0" algn="ctr">
                        <a:spcBef>
                          <a:spcPts val="0"/>
                        </a:spcBef>
                        <a:spcAft>
                          <a:spcPts val="0"/>
                        </a:spcAft>
                        <a:buNone/>
                      </a:pPr>
                      <a:r>
                        <a:rPr b="1" lang="ar" sz="1100">
                          <a:solidFill>
                            <a:schemeClr val="accent1"/>
                          </a:solidFill>
                          <a:latin typeface="Mada"/>
                          <a:ea typeface="Mada"/>
                          <a:cs typeface="Mada"/>
                          <a:sym typeface="Mada"/>
                        </a:rPr>
                        <a:t>(H. pylori +ve)</a:t>
                      </a:r>
                      <a:endParaRPr b="1" sz="1100">
                        <a:solidFill>
                          <a:schemeClr val="accent1"/>
                        </a:solidFill>
                        <a:latin typeface="Mada"/>
                        <a:ea typeface="Mada"/>
                        <a:cs typeface="Mada"/>
                        <a:sym typeface="Mada"/>
                      </a:endParaRPr>
                    </a:p>
                  </a:txBody>
                  <a:tcPr marT="91425" marB="91425" marR="91425" marL="91425">
                    <a:solidFill>
                      <a:schemeClr val="accent4"/>
                    </a:solidFill>
                  </a:tcPr>
                </a:tc>
                <a:tc>
                  <a:txBody>
                    <a:bodyPr/>
                    <a:lstStyle/>
                    <a:p>
                      <a:pPr indent="0" lvl="0" marL="0" rtl="0" algn="ctr">
                        <a:spcBef>
                          <a:spcPts val="0"/>
                        </a:spcBef>
                        <a:spcAft>
                          <a:spcPts val="0"/>
                        </a:spcAft>
                        <a:buNone/>
                      </a:pPr>
                      <a:r>
                        <a:rPr b="1" lang="ar" sz="1300">
                          <a:solidFill>
                            <a:schemeClr val="accent1"/>
                          </a:solidFill>
                          <a:latin typeface="Mada"/>
                          <a:ea typeface="Mada"/>
                          <a:cs typeface="Mada"/>
                          <a:sym typeface="Mada"/>
                        </a:rPr>
                        <a:t>Stage IE</a:t>
                      </a:r>
                      <a:endParaRPr b="1" sz="1300">
                        <a:solidFill>
                          <a:schemeClr val="accent1"/>
                        </a:solidFill>
                        <a:latin typeface="Mada"/>
                        <a:ea typeface="Mada"/>
                        <a:cs typeface="Mada"/>
                        <a:sym typeface="Mada"/>
                      </a:endParaRPr>
                    </a:p>
                    <a:p>
                      <a:pPr indent="0" lvl="0" marL="0" rtl="0" algn="ctr">
                        <a:spcBef>
                          <a:spcPts val="0"/>
                        </a:spcBef>
                        <a:spcAft>
                          <a:spcPts val="0"/>
                        </a:spcAft>
                        <a:buNone/>
                      </a:pPr>
                      <a:r>
                        <a:rPr b="1" lang="ar" sz="1100">
                          <a:solidFill>
                            <a:schemeClr val="accent1"/>
                          </a:solidFill>
                          <a:latin typeface="Mada"/>
                          <a:ea typeface="Mada"/>
                          <a:cs typeface="Mada"/>
                          <a:sym typeface="Mada"/>
                        </a:rPr>
                        <a:t>(H. pylori -ve or antibiotic failure)</a:t>
                      </a:r>
                      <a:endParaRPr b="1" sz="1100">
                        <a:solidFill>
                          <a:schemeClr val="accent1"/>
                        </a:solidFill>
                        <a:latin typeface="Mada"/>
                        <a:ea typeface="Mada"/>
                        <a:cs typeface="Mada"/>
                        <a:sym typeface="Mada"/>
                      </a:endParaRPr>
                    </a:p>
                  </a:txBody>
                  <a:tcPr marT="91425" marB="91425" marR="91425" marL="91425">
                    <a:solidFill>
                      <a:schemeClr val="accent4"/>
                    </a:solidFill>
                  </a:tcPr>
                </a:tc>
                <a:tc>
                  <a:txBody>
                    <a:bodyPr/>
                    <a:lstStyle/>
                    <a:p>
                      <a:pPr indent="0" lvl="0" marL="0" rtl="0" algn="ctr">
                        <a:spcBef>
                          <a:spcPts val="0"/>
                        </a:spcBef>
                        <a:spcAft>
                          <a:spcPts val="0"/>
                        </a:spcAft>
                        <a:buNone/>
                      </a:pPr>
                      <a:r>
                        <a:rPr b="1" lang="ar" sz="1300">
                          <a:solidFill>
                            <a:schemeClr val="accent1"/>
                          </a:solidFill>
                          <a:latin typeface="Mada"/>
                          <a:ea typeface="Mada"/>
                          <a:cs typeface="Mada"/>
                          <a:sym typeface="Mada"/>
                        </a:rPr>
                        <a:t>Stage 2 or higher</a:t>
                      </a:r>
                      <a:endParaRPr b="1" sz="1300">
                        <a:solidFill>
                          <a:schemeClr val="accent1"/>
                        </a:solidFill>
                        <a:latin typeface="Mada"/>
                        <a:ea typeface="Mada"/>
                        <a:cs typeface="Mada"/>
                        <a:sym typeface="Mada"/>
                      </a:endParaRPr>
                    </a:p>
                  </a:txBody>
                  <a:tcPr marT="91425" marB="91425" marR="91425" marL="91425">
                    <a:solidFill>
                      <a:schemeClr val="accent4"/>
                    </a:solidFill>
                  </a:tcPr>
                </a:tc>
              </a:tr>
              <a:tr h="381000">
                <a:tc>
                  <a:txBody>
                    <a:bodyPr/>
                    <a:lstStyle/>
                    <a:p>
                      <a:pPr indent="-156249" lvl="0" marL="208799" rtl="0" algn="l">
                        <a:spcBef>
                          <a:spcPts val="0"/>
                        </a:spcBef>
                        <a:spcAft>
                          <a:spcPts val="0"/>
                        </a:spcAft>
                        <a:buClr>
                          <a:schemeClr val="accent6"/>
                        </a:buClr>
                        <a:buSzPts val="1100"/>
                        <a:buFont typeface="Mada"/>
                        <a:buChar char="●"/>
                      </a:pPr>
                      <a:r>
                        <a:rPr b="1" lang="ar" sz="1100">
                          <a:solidFill>
                            <a:schemeClr val="accent6"/>
                          </a:solidFill>
                          <a:latin typeface="Mada"/>
                          <a:ea typeface="Mada"/>
                          <a:cs typeface="Mada"/>
                          <a:sym typeface="Mada"/>
                        </a:rPr>
                        <a:t>PPI, 2 antibiotics (e.g. clarithromycin, amoxicillin) (H.pylori eradication) </a:t>
                      </a:r>
                      <a:endParaRPr b="1" sz="1100">
                        <a:solidFill>
                          <a:schemeClr val="accent6"/>
                        </a:solidFill>
                        <a:latin typeface="Mada"/>
                        <a:ea typeface="Mada"/>
                        <a:cs typeface="Mada"/>
                        <a:sym typeface="Mada"/>
                      </a:endParaRPr>
                    </a:p>
                    <a:p>
                      <a:pPr indent="-156249" lvl="0" marL="208799" rtl="0" algn="l">
                        <a:spcBef>
                          <a:spcPts val="0"/>
                        </a:spcBef>
                        <a:spcAft>
                          <a:spcPts val="0"/>
                        </a:spcAft>
                        <a:buSzPts val="1100"/>
                        <a:buFont typeface="Mada"/>
                        <a:buChar char="●"/>
                      </a:pPr>
                      <a:r>
                        <a:rPr lang="ar" sz="1100">
                          <a:latin typeface="Mada"/>
                          <a:ea typeface="Mada"/>
                          <a:cs typeface="Mada"/>
                          <a:sym typeface="Mada"/>
                        </a:rPr>
                        <a:t>Follow up gastroscopy with Biopsy every 6 month for 2 yrs, then every 1 year</a:t>
                      </a:r>
                      <a:endParaRPr sz="1100">
                        <a:latin typeface="Mada"/>
                        <a:ea typeface="Mada"/>
                        <a:cs typeface="Mada"/>
                        <a:sym typeface="Mada"/>
                      </a:endParaRPr>
                    </a:p>
                  </a:txBody>
                  <a:tcPr marT="91425" marB="91425" marR="91425" marL="91425"/>
                </a:tc>
                <a:tc>
                  <a:txBody>
                    <a:bodyPr/>
                    <a:lstStyle/>
                    <a:p>
                      <a:pPr indent="-156249" lvl="0" marL="208799" rtl="0" algn="l">
                        <a:spcBef>
                          <a:spcPts val="0"/>
                        </a:spcBef>
                        <a:spcAft>
                          <a:spcPts val="0"/>
                        </a:spcAft>
                        <a:buSzPts val="1100"/>
                        <a:buFont typeface="Mada"/>
                        <a:buChar char="●"/>
                      </a:pPr>
                      <a:r>
                        <a:rPr lang="ar" sz="1100">
                          <a:latin typeface="Mada"/>
                          <a:ea typeface="Mada"/>
                          <a:cs typeface="Mada"/>
                          <a:sym typeface="Mada"/>
                        </a:rPr>
                        <a:t>IFRT 30 Gy (95% local control) </a:t>
                      </a:r>
                      <a:r>
                        <a:rPr b="1" lang="ar" sz="1100">
                          <a:solidFill>
                            <a:srgbClr val="6AA84F"/>
                          </a:solidFill>
                          <a:latin typeface="Mada"/>
                          <a:ea typeface="Mada"/>
                          <a:cs typeface="Mada"/>
                          <a:sym typeface="Mada"/>
                        </a:rPr>
                        <a:t>(Local radiotherapy only)</a:t>
                      </a:r>
                      <a:endParaRPr b="1" sz="1100">
                        <a:solidFill>
                          <a:srgbClr val="6AA84F"/>
                        </a:solidFill>
                        <a:latin typeface="Mada"/>
                        <a:ea typeface="Mada"/>
                        <a:cs typeface="Mada"/>
                        <a:sym typeface="Mada"/>
                      </a:endParaRPr>
                    </a:p>
                  </a:txBody>
                  <a:tcPr marT="91425" marB="91425" marR="91425" marL="91425"/>
                </a:tc>
                <a:tc>
                  <a:txBody>
                    <a:bodyPr/>
                    <a:lstStyle/>
                    <a:p>
                      <a:pPr indent="-156249" lvl="0" marL="208799" rtl="0" algn="l">
                        <a:spcBef>
                          <a:spcPts val="0"/>
                        </a:spcBef>
                        <a:spcAft>
                          <a:spcPts val="0"/>
                        </a:spcAft>
                        <a:buSzPts val="1100"/>
                        <a:buFont typeface="Mada"/>
                        <a:buChar char="●"/>
                      </a:pPr>
                      <a:r>
                        <a:rPr lang="ar" sz="1100">
                          <a:latin typeface="Mada"/>
                          <a:ea typeface="Mada"/>
                          <a:cs typeface="Mada"/>
                          <a:sym typeface="Mada"/>
                        </a:rPr>
                        <a:t>Treat as indolent lymphoma + H. pylori eradication</a:t>
                      </a:r>
                      <a:endParaRPr sz="1100">
                        <a:latin typeface="Mada"/>
                        <a:ea typeface="Mada"/>
                        <a:cs typeface="Mada"/>
                        <a:sym typeface="Mada"/>
                      </a:endParaRPr>
                    </a:p>
                  </a:txBody>
                  <a:tcPr marT="91425" marB="91425" marR="91425" marL="91425"/>
                </a:tc>
              </a:tr>
            </a:tbl>
          </a:graphicData>
        </a:graphic>
      </p:graphicFrame>
      <p:sp>
        <p:nvSpPr>
          <p:cNvPr id="304" name="Google Shape;304;p30"/>
          <p:cNvSpPr/>
          <p:nvPr/>
        </p:nvSpPr>
        <p:spPr>
          <a:xfrm>
            <a:off x="2749118" y="6790329"/>
            <a:ext cx="342900" cy="340500"/>
          </a:xfrm>
          <a:prstGeom prst="star5">
            <a:avLst>
              <a:gd fmla="val 19098" name="adj"/>
              <a:gd fmla="val 105146" name="hf"/>
              <a:gd fmla="val 110557" name="vf"/>
            </a:avLst>
          </a:prstGeom>
          <a:solidFill>
            <a:srgbClr val="CC0000"/>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0"/>
          <p:cNvSpPr/>
          <p:nvPr/>
        </p:nvSpPr>
        <p:spPr>
          <a:xfrm>
            <a:off x="4567200" y="7658100"/>
            <a:ext cx="342900" cy="562200"/>
          </a:xfrm>
          <a:prstGeom prst="rightBrace">
            <a:avLst>
              <a:gd fmla="val 50000" name="adj1"/>
              <a:gd fmla="val 50000" name="adj2"/>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0"/>
          <p:cNvSpPr txBox="1"/>
          <p:nvPr/>
        </p:nvSpPr>
        <p:spPr>
          <a:xfrm>
            <a:off x="5000625" y="7781925"/>
            <a:ext cx="2009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100">
                <a:latin typeface="Mada"/>
                <a:ea typeface="Mada"/>
                <a:cs typeface="Mada"/>
                <a:sym typeface="Mada"/>
              </a:rPr>
              <a:t>Chronic antigen stimulation</a:t>
            </a:r>
            <a:endParaRPr b="1" sz="1100">
              <a:latin typeface="Mada"/>
              <a:ea typeface="Mada"/>
              <a:cs typeface="Mada"/>
              <a:sym typeface="Mad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C76114"/>
      </a:accent1>
      <a:accent2>
        <a:srgbClr val="ED8E47"/>
      </a:accent2>
      <a:accent3>
        <a:srgbClr val="F5BF97"/>
      </a:accent3>
      <a:accent4>
        <a:srgbClr val="FDF1E8"/>
      </a:accent4>
      <a:accent5>
        <a:srgbClr val="0097A7"/>
      </a:accent5>
      <a:accent6>
        <a:srgbClr val="CEA32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C76114"/>
      </a:accent1>
      <a:accent2>
        <a:srgbClr val="ED8E47"/>
      </a:accent2>
      <a:accent3>
        <a:srgbClr val="F5BF97"/>
      </a:accent3>
      <a:accent4>
        <a:srgbClr val="FAD7BD"/>
      </a:accent4>
      <a:accent5>
        <a:srgbClr val="0097A7"/>
      </a:accent5>
      <a:accent6>
        <a:srgbClr val="CEA32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