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10692000" cx="7560000"/>
  <p:notesSz cx="6858000" cy="9144000"/>
  <p:embeddedFontLst>
    <p:embeddedFont>
      <p:font typeface="Cabin"/>
      <p:regular r:id="rId19"/>
      <p:bold r:id="rId20"/>
      <p:italic r:id="rId21"/>
      <p:boldItalic r:id="rId22"/>
    </p:embeddedFont>
    <p:embeddedFont>
      <p:font typeface="Mada"/>
      <p:regular r:id="rId23"/>
      <p:bold r:id="rId24"/>
    </p:embeddedFont>
    <p:embeddedFont>
      <p:font typeface="Mada Black"/>
      <p:bold r:id="rId25"/>
    </p:embeddedFont>
    <p:embeddedFont>
      <p:font typeface="Pacifico"/>
      <p:regular r:id="rId26"/>
    </p:embeddedFont>
    <p:embeddedFont>
      <p:font typeface="Exo Thin"/>
      <p:bold r:id="rId27"/>
      <p:boldItalic r:id="rId28"/>
    </p:embeddedFont>
    <p:embeddedFont>
      <p:font typeface="Exo"/>
      <p:regular r:id="rId29"/>
      <p:bold r:id="rId30"/>
      <p:italic r:id="rId31"/>
      <p:boldItalic r:id="rId32"/>
    </p:embeddedFont>
    <p:embeddedFont>
      <p:font typeface="Alegreya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DC011C-39D2-4146-9933-6FB969EB53F8}">
  <a:tblStyle styleId="{B0DC011C-39D2-4146-9933-6FB969EB53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22" Type="http://schemas.openxmlformats.org/officeDocument/2006/relationships/font" Target="fonts/Cabin-boldItalic.fntdata"/><Relationship Id="rId21" Type="http://schemas.openxmlformats.org/officeDocument/2006/relationships/font" Target="fonts/Cabin-italic.fntdata"/><Relationship Id="rId24" Type="http://schemas.openxmlformats.org/officeDocument/2006/relationships/font" Target="fonts/Mada-bold.fntdata"/><Relationship Id="rId23" Type="http://schemas.openxmlformats.org/officeDocument/2006/relationships/font" Target="fonts/Mad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acifico-regular.fntdata"/><Relationship Id="rId25" Type="http://schemas.openxmlformats.org/officeDocument/2006/relationships/font" Target="fonts/MadaBlack-bold.fntdata"/><Relationship Id="rId28" Type="http://schemas.openxmlformats.org/officeDocument/2006/relationships/font" Target="fonts/ExoThin-boldItalic.fntdata"/><Relationship Id="rId27" Type="http://schemas.openxmlformats.org/officeDocument/2006/relationships/font" Target="fonts/ExoThin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x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Exo-italic.fntdata"/><Relationship Id="rId30" Type="http://schemas.openxmlformats.org/officeDocument/2006/relationships/font" Target="fonts/Exo-bold.fntdata"/><Relationship Id="rId11" Type="http://schemas.openxmlformats.org/officeDocument/2006/relationships/slide" Target="slides/slide4.xml"/><Relationship Id="rId33" Type="http://schemas.openxmlformats.org/officeDocument/2006/relationships/font" Target="fonts/Alegreya-regular.fntdata"/><Relationship Id="rId10" Type="http://schemas.openxmlformats.org/officeDocument/2006/relationships/slide" Target="slides/slide3.xml"/><Relationship Id="rId32" Type="http://schemas.openxmlformats.org/officeDocument/2006/relationships/font" Target="fonts/Exo-boldItalic.fntdata"/><Relationship Id="rId13" Type="http://schemas.openxmlformats.org/officeDocument/2006/relationships/slide" Target="slides/slide6.xml"/><Relationship Id="rId35" Type="http://schemas.openxmlformats.org/officeDocument/2006/relationships/font" Target="fonts/Alegreya-italic.fntdata"/><Relationship Id="rId12" Type="http://schemas.openxmlformats.org/officeDocument/2006/relationships/slide" Target="slides/slide5.xml"/><Relationship Id="rId34" Type="http://schemas.openxmlformats.org/officeDocument/2006/relationships/font" Target="fonts/Alegreya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Alegreya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Cabin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9c74c109f_0_369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9c74c109f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b9c74c109f_0_451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b9c74c109f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9c74c109f_0_463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9c74c109f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eb4cf1733_0_0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eb4cf17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307675a4fa46390_0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307675a4fa4639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a556b265f_0_18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a556b265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1974b0d38b1ce59_0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1974b0d38b1ce5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eaa045661_0_418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eaa045661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ceaa045661_0_615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ceaa045661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eec6bbc59d0dd94_30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eec6bbc59d0dd9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eaa045661_0_765:notes"/>
          <p:cNvSpPr/>
          <p:nvPr>
            <p:ph idx="2" type="sldImg"/>
          </p:nvPr>
        </p:nvSpPr>
        <p:spPr>
          <a:xfrm>
            <a:off x="221704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ceaa045661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106400" y="-68"/>
            <a:ext cx="453600" cy="5622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>
              <a:buNone/>
              <a:defRPr sz="2500">
                <a:latin typeface="Exo"/>
                <a:ea typeface="Exo"/>
                <a:cs typeface="Exo"/>
                <a:sym typeface="Exo"/>
              </a:defRPr>
            </a:lvl1pPr>
            <a:lvl2pPr lvl="1">
              <a:buNone/>
              <a:defRPr sz="2500">
                <a:latin typeface="Exo"/>
                <a:ea typeface="Exo"/>
                <a:cs typeface="Exo"/>
                <a:sym typeface="Exo"/>
              </a:defRPr>
            </a:lvl2pPr>
            <a:lvl3pPr lvl="2">
              <a:buNone/>
              <a:defRPr sz="2500">
                <a:latin typeface="Exo"/>
                <a:ea typeface="Exo"/>
                <a:cs typeface="Exo"/>
                <a:sym typeface="Exo"/>
              </a:defRPr>
            </a:lvl3pPr>
            <a:lvl4pPr lvl="3">
              <a:buNone/>
              <a:defRPr sz="2500">
                <a:latin typeface="Exo"/>
                <a:ea typeface="Exo"/>
                <a:cs typeface="Exo"/>
                <a:sym typeface="Exo"/>
              </a:defRPr>
            </a:lvl4pPr>
            <a:lvl5pPr lvl="4">
              <a:buNone/>
              <a:defRPr sz="2500">
                <a:latin typeface="Exo"/>
                <a:ea typeface="Exo"/>
                <a:cs typeface="Exo"/>
                <a:sym typeface="Exo"/>
              </a:defRPr>
            </a:lvl5pPr>
            <a:lvl6pPr lvl="5">
              <a:buNone/>
              <a:defRPr sz="2500">
                <a:latin typeface="Exo"/>
                <a:ea typeface="Exo"/>
                <a:cs typeface="Exo"/>
                <a:sym typeface="Exo"/>
              </a:defRPr>
            </a:lvl6pPr>
            <a:lvl7pPr lvl="6">
              <a:buNone/>
              <a:defRPr sz="2500">
                <a:latin typeface="Exo"/>
                <a:ea typeface="Exo"/>
                <a:cs typeface="Exo"/>
                <a:sym typeface="Exo"/>
              </a:defRPr>
            </a:lvl7pPr>
            <a:lvl8pPr lvl="7">
              <a:buNone/>
              <a:defRPr sz="2500">
                <a:latin typeface="Exo"/>
                <a:ea typeface="Exo"/>
                <a:cs typeface="Exo"/>
                <a:sym typeface="Exo"/>
              </a:defRPr>
            </a:lvl8pPr>
            <a:lvl9pPr lvl="8">
              <a:buNone/>
              <a:defRPr sz="2500"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-10799591">
            <a:off x="1747" y="382"/>
            <a:ext cx="7556400" cy="396000"/>
          </a:xfrm>
          <a:prstGeom prst="snip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232875" lIns="232875" spcFirstLastPara="1" rIns="232875" wrap="square" tIns="23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" name="Google Shape;12;p2"/>
          <p:cNvSpPr/>
          <p:nvPr/>
        </p:nvSpPr>
        <p:spPr>
          <a:xfrm>
            <a:off x="-95250" y="847725"/>
            <a:ext cx="1677000" cy="50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95252" y="1566127"/>
            <a:ext cx="1677000" cy="50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7127800" y="2"/>
            <a:ext cx="453600" cy="56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cxnSp>
        <p:nvCxnSpPr>
          <p:cNvPr id="49" name="Google Shape;49;p12"/>
          <p:cNvCxnSpPr/>
          <p:nvPr/>
        </p:nvCxnSpPr>
        <p:spPr>
          <a:xfrm flipH="1" rot="10800000">
            <a:off x="1355300" y="588250"/>
            <a:ext cx="48270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50" name="Google Shape;50;p12"/>
          <p:cNvCxnSpPr/>
          <p:nvPr/>
        </p:nvCxnSpPr>
        <p:spPr>
          <a:xfrm>
            <a:off x="205413" y="904850"/>
            <a:ext cx="7132500" cy="0"/>
          </a:xfrm>
          <a:prstGeom prst="straightConnector1">
            <a:avLst/>
          </a:prstGeom>
          <a:noFill/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12"/>
          <p:cNvCxnSpPr/>
          <p:nvPr/>
        </p:nvCxnSpPr>
        <p:spPr>
          <a:xfrm>
            <a:off x="217813" y="9596628"/>
            <a:ext cx="7132500" cy="0"/>
          </a:xfrm>
          <a:prstGeom prst="straightConnector1">
            <a:avLst/>
          </a:prstGeom>
          <a:noFill/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" name="Google Shape;52;p12"/>
          <p:cNvCxnSpPr/>
          <p:nvPr/>
        </p:nvCxnSpPr>
        <p:spPr>
          <a:xfrm>
            <a:off x="7354588" y="904850"/>
            <a:ext cx="0" cy="8714700"/>
          </a:xfrm>
          <a:prstGeom prst="straightConnector1">
            <a:avLst/>
          </a:prstGeom>
          <a:noFill/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3" name="Google Shape;53;p12"/>
          <p:cNvGrpSpPr/>
          <p:nvPr/>
        </p:nvGrpSpPr>
        <p:grpSpPr>
          <a:xfrm>
            <a:off x="205413" y="904850"/>
            <a:ext cx="7149175" cy="8714700"/>
            <a:chOff x="217025" y="916300"/>
            <a:chExt cx="7149175" cy="8714700"/>
          </a:xfrm>
        </p:grpSpPr>
        <p:cxnSp>
          <p:nvCxnSpPr>
            <p:cNvPr id="54" name="Google Shape;54;p12"/>
            <p:cNvCxnSpPr/>
            <p:nvPr/>
          </p:nvCxnSpPr>
          <p:spPr>
            <a:xfrm>
              <a:off x="217025" y="916300"/>
              <a:ext cx="7132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Google Shape;55;p12"/>
            <p:cNvCxnSpPr/>
            <p:nvPr/>
          </p:nvCxnSpPr>
          <p:spPr>
            <a:xfrm>
              <a:off x="222600" y="916300"/>
              <a:ext cx="0" cy="86832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2"/>
            <p:cNvCxnSpPr/>
            <p:nvPr/>
          </p:nvCxnSpPr>
          <p:spPr>
            <a:xfrm>
              <a:off x="7366200" y="916300"/>
              <a:ext cx="0" cy="87147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2"/>
            <p:cNvCxnSpPr/>
            <p:nvPr/>
          </p:nvCxnSpPr>
          <p:spPr>
            <a:xfrm>
              <a:off x="229425" y="9608078"/>
              <a:ext cx="7132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" name="Google Shape;58;p12"/>
          <p:cNvCxnSpPr/>
          <p:nvPr/>
        </p:nvCxnSpPr>
        <p:spPr>
          <a:xfrm rot="10800000">
            <a:off x="8900" y="9773450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</p:spPr>
        <p:txBody>
          <a:bodyPr anchorCtr="0" anchor="t" bIns="111700" lIns="111700" spcFirstLastPara="1" rIns="111700" wrap="square" tIns="111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257705" y="2395696"/>
            <a:ext cx="7044900" cy="7102200"/>
          </a:xfrm>
          <a:prstGeom prst="rect">
            <a:avLst/>
          </a:prstGeom>
        </p:spPr>
        <p:txBody>
          <a:bodyPr anchorCtr="0" anchor="t" bIns="111700" lIns="111700" spcFirstLastPara="1" rIns="111700" wrap="square" tIns="111700">
            <a:no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7106400" y="2"/>
            <a:ext cx="453600" cy="56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57705" y="1154948"/>
            <a:ext cx="2321400" cy="1570500"/>
          </a:xfrm>
          <a:prstGeom prst="rect">
            <a:avLst/>
          </a:prstGeom>
        </p:spPr>
        <p:txBody>
          <a:bodyPr anchorCtr="0" anchor="b" bIns="111700" lIns="111700" spcFirstLastPara="1" rIns="111700" wrap="square" tIns="111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57705" y="2888617"/>
            <a:ext cx="2321400" cy="6608700"/>
          </a:xfrm>
          <a:prstGeom prst="rect">
            <a:avLst/>
          </a:prstGeom>
        </p:spPr>
        <p:txBody>
          <a:bodyPr anchorCtr="0" anchor="t" bIns="111700" lIns="111700" spcFirstLastPara="1" rIns="111700" wrap="square" tIns="1117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نقطة رئيسية 1">
  <p:cSld name="MAIN_POINT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 flipH="1" rot="-273">
            <a:off x="-3463" y="10303462"/>
            <a:ext cx="7566900" cy="388200"/>
          </a:xfrm>
          <a:prstGeom prst="snip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1" name="Google Shape;71;p16"/>
          <p:cNvSpPr txBox="1"/>
          <p:nvPr/>
        </p:nvSpPr>
        <p:spPr>
          <a:xfrm>
            <a:off x="996329" y="105779"/>
            <a:ext cx="556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175" lIns="91175" spcFirstLastPara="1" rIns="91175" wrap="square" tIns="9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500">
                <a:latin typeface="Mada"/>
                <a:ea typeface="Mada"/>
                <a:cs typeface="Mada"/>
                <a:sym typeface="Mada"/>
              </a:rPr>
              <a:t>Lecture Quiz</a:t>
            </a:r>
            <a:endParaRPr b="1" sz="25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72" name="Google Shape;72;p16"/>
          <p:cNvCxnSpPr/>
          <p:nvPr/>
        </p:nvCxnSpPr>
        <p:spPr>
          <a:xfrm flipH="1" rot="10800000">
            <a:off x="1376930" y="663995"/>
            <a:ext cx="48087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73" name="Google Shape;73;p16"/>
          <p:cNvSpPr/>
          <p:nvPr/>
        </p:nvSpPr>
        <p:spPr>
          <a:xfrm>
            <a:off x="138722" y="818449"/>
            <a:ext cx="7281000" cy="9207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ح 1">
  <p:cSld name="CAPTION_ONL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7"/>
          <p:cNvCxnSpPr/>
          <p:nvPr/>
        </p:nvCxnSpPr>
        <p:spPr>
          <a:xfrm flipH="1" rot="10800000">
            <a:off x="1355300" y="588250"/>
            <a:ext cx="48270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76" name="Google Shape;76;p17"/>
          <p:cNvSpPr txBox="1"/>
          <p:nvPr/>
        </p:nvSpPr>
        <p:spPr>
          <a:xfrm>
            <a:off x="1355300" y="0"/>
            <a:ext cx="5085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Mada"/>
                <a:ea typeface="Mada"/>
                <a:cs typeface="Mada"/>
                <a:sym typeface="Mada"/>
              </a:rPr>
              <a:t>Summary</a:t>
            </a:r>
            <a:endParaRPr b="1" sz="26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-91200" y="-91200"/>
            <a:ext cx="7751100" cy="1089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 1">
  <p:cSld name="TITLE_ONL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</p:spPr>
        <p:txBody>
          <a:bodyPr anchorCtr="0" anchor="t" bIns="111700" lIns="111700" spcFirstLastPara="1" rIns="111700" wrap="square" tIns="111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83" name="Google Shape;83;p19"/>
          <p:cNvSpPr txBox="1"/>
          <p:nvPr>
            <p:ph idx="2" type="sldNum"/>
          </p:nvPr>
        </p:nvSpPr>
        <p:spPr>
          <a:xfrm>
            <a:off x="7106400" y="2"/>
            <a:ext cx="453600" cy="56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رأس قسم 1">
  <p:cSld name="SECTION_HEADER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7106400" y="0"/>
            <a:ext cx="453600" cy="5622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32875" lIns="232875" spcFirstLastPara="1" rIns="232875" wrap="square" tIns="23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7106400" y="2"/>
            <a:ext cx="453600" cy="56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87" name="Google Shape;87;p20"/>
          <p:cNvSpPr txBox="1"/>
          <p:nvPr>
            <p:ph type="title"/>
          </p:nvPr>
        </p:nvSpPr>
        <p:spPr>
          <a:xfrm>
            <a:off x="257705" y="4471058"/>
            <a:ext cx="7044900" cy="17496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cxnSp>
        <p:nvCxnSpPr>
          <p:cNvPr id="88" name="Google Shape;88;p20"/>
          <p:cNvCxnSpPr/>
          <p:nvPr/>
        </p:nvCxnSpPr>
        <p:spPr>
          <a:xfrm flipH="1" rot="10800000">
            <a:off x="1355300" y="588250"/>
            <a:ext cx="48270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89" name="Google Shape;89;p20"/>
          <p:cNvCxnSpPr/>
          <p:nvPr/>
        </p:nvCxnSpPr>
        <p:spPr>
          <a:xfrm>
            <a:off x="205413" y="904850"/>
            <a:ext cx="7132500" cy="0"/>
          </a:xfrm>
          <a:prstGeom prst="straightConnector1">
            <a:avLst/>
          </a:prstGeom>
          <a:noFill/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20"/>
          <p:cNvCxnSpPr/>
          <p:nvPr/>
        </p:nvCxnSpPr>
        <p:spPr>
          <a:xfrm>
            <a:off x="217813" y="9596628"/>
            <a:ext cx="7132500" cy="0"/>
          </a:xfrm>
          <a:prstGeom prst="straightConnector1">
            <a:avLst/>
          </a:prstGeom>
          <a:noFill/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20"/>
          <p:cNvCxnSpPr/>
          <p:nvPr/>
        </p:nvCxnSpPr>
        <p:spPr>
          <a:xfrm>
            <a:off x="7354588" y="904850"/>
            <a:ext cx="0" cy="8714700"/>
          </a:xfrm>
          <a:prstGeom prst="straightConnector1">
            <a:avLst/>
          </a:prstGeom>
          <a:noFill/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2" name="Google Shape;92;p20"/>
          <p:cNvGrpSpPr/>
          <p:nvPr/>
        </p:nvGrpSpPr>
        <p:grpSpPr>
          <a:xfrm>
            <a:off x="205413" y="904850"/>
            <a:ext cx="7149175" cy="8714700"/>
            <a:chOff x="217025" y="916300"/>
            <a:chExt cx="7149175" cy="8714700"/>
          </a:xfrm>
        </p:grpSpPr>
        <p:cxnSp>
          <p:nvCxnSpPr>
            <p:cNvPr id="93" name="Google Shape;93;p20"/>
            <p:cNvCxnSpPr/>
            <p:nvPr/>
          </p:nvCxnSpPr>
          <p:spPr>
            <a:xfrm>
              <a:off x="217025" y="916300"/>
              <a:ext cx="7132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20"/>
            <p:cNvCxnSpPr/>
            <p:nvPr/>
          </p:nvCxnSpPr>
          <p:spPr>
            <a:xfrm>
              <a:off x="222600" y="916300"/>
              <a:ext cx="0" cy="86832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20"/>
            <p:cNvCxnSpPr/>
            <p:nvPr/>
          </p:nvCxnSpPr>
          <p:spPr>
            <a:xfrm>
              <a:off x="7366200" y="916300"/>
              <a:ext cx="0" cy="87147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20"/>
            <p:cNvCxnSpPr/>
            <p:nvPr/>
          </p:nvCxnSpPr>
          <p:spPr>
            <a:xfrm>
              <a:off x="229425" y="9608078"/>
              <a:ext cx="7132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7" name="Google Shape;97;p20"/>
          <p:cNvCxnSpPr/>
          <p:nvPr/>
        </p:nvCxnSpPr>
        <p:spPr>
          <a:xfrm rot="10800000">
            <a:off x="8900" y="9773450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_2">
  <p:cSld name="MAIN_POINT_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 flipH="1" rot="-273">
            <a:off x="-3463" y="10303462"/>
            <a:ext cx="7566900" cy="388200"/>
          </a:xfrm>
          <a:prstGeom prst="snip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0" name="Google Shape;100;p21"/>
          <p:cNvSpPr txBox="1"/>
          <p:nvPr/>
        </p:nvSpPr>
        <p:spPr>
          <a:xfrm>
            <a:off x="996329" y="105779"/>
            <a:ext cx="556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175" lIns="91175" spcFirstLastPara="1" rIns="91175" wrap="square" tIns="9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500">
                <a:latin typeface="Mada"/>
                <a:ea typeface="Mada"/>
                <a:cs typeface="Mada"/>
                <a:sym typeface="Mada"/>
              </a:rPr>
              <a:t>Lecture Quiz</a:t>
            </a:r>
            <a:endParaRPr b="1" sz="25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01" name="Google Shape;101;p21"/>
          <p:cNvCxnSpPr/>
          <p:nvPr/>
        </p:nvCxnSpPr>
        <p:spPr>
          <a:xfrm flipH="1" rot="10800000">
            <a:off x="1376930" y="663995"/>
            <a:ext cx="48087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02" name="Google Shape;102;p21"/>
          <p:cNvSpPr/>
          <p:nvPr/>
        </p:nvSpPr>
        <p:spPr>
          <a:xfrm>
            <a:off x="138722" y="818449"/>
            <a:ext cx="7281000" cy="9207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127800" y="2"/>
            <a:ext cx="453600" cy="56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 flipH="1" rot="10800000">
            <a:off x="1355300" y="588250"/>
            <a:ext cx="48270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</p:spPr>
        <p:txBody>
          <a:bodyPr anchorCtr="0" anchor="t" bIns="111700" lIns="111700" spcFirstLastPara="1" rIns="111700" wrap="square" tIns="111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57705" y="2395696"/>
            <a:ext cx="7044900" cy="7102200"/>
          </a:xfrm>
          <a:prstGeom prst="rect">
            <a:avLst/>
          </a:prstGeom>
        </p:spPr>
        <p:txBody>
          <a:bodyPr anchorCtr="0" anchor="t" bIns="111700" lIns="111700" spcFirstLastPara="1" rIns="111700" wrap="square" tIns="11170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7106400" y="2"/>
            <a:ext cx="453600" cy="56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buNone/>
              <a:defRPr b="1" sz="1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57705" y="1154948"/>
            <a:ext cx="2321400" cy="1570500"/>
          </a:xfrm>
          <a:prstGeom prst="rect">
            <a:avLst/>
          </a:prstGeom>
        </p:spPr>
        <p:txBody>
          <a:bodyPr anchorCtr="0" anchor="b" bIns="111700" lIns="111700" spcFirstLastPara="1" rIns="111700" wrap="square" tIns="111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57705" y="2888617"/>
            <a:ext cx="2321400" cy="6608700"/>
          </a:xfrm>
          <a:prstGeom prst="rect">
            <a:avLst/>
          </a:prstGeom>
        </p:spPr>
        <p:txBody>
          <a:bodyPr anchorCtr="0" anchor="t" bIns="111700" lIns="111700" spcFirstLastPara="1" rIns="111700" wrap="square" tIns="1117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نقطة رئيسية 1">
  <p:cSld name="MAIN_POINT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 flipH="1" rot="-273">
            <a:off x="-3463" y="10303462"/>
            <a:ext cx="7566900" cy="388200"/>
          </a:xfrm>
          <a:prstGeom prst="snip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9" name="Google Shape;29;p7"/>
          <p:cNvSpPr txBox="1"/>
          <p:nvPr/>
        </p:nvSpPr>
        <p:spPr>
          <a:xfrm>
            <a:off x="996329" y="105779"/>
            <a:ext cx="556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175" lIns="91175" spcFirstLastPara="1" rIns="91175" wrap="square" tIns="9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500">
                <a:latin typeface="Alegreya"/>
                <a:ea typeface="Alegreya"/>
                <a:cs typeface="Alegreya"/>
                <a:sym typeface="Alegreya"/>
              </a:rPr>
              <a:t>Lecture Quiz</a:t>
            </a:r>
            <a:endParaRPr b="1" sz="2500">
              <a:latin typeface="Alegreya"/>
              <a:ea typeface="Alegreya"/>
              <a:cs typeface="Alegreya"/>
              <a:sym typeface="Alegreya"/>
            </a:endParaRPr>
          </a:p>
        </p:txBody>
      </p:sp>
      <p:cxnSp>
        <p:nvCxnSpPr>
          <p:cNvPr id="30" name="Google Shape;30;p7"/>
          <p:cNvCxnSpPr/>
          <p:nvPr/>
        </p:nvCxnSpPr>
        <p:spPr>
          <a:xfrm flipH="1" rot="10800000">
            <a:off x="1376930" y="663995"/>
            <a:ext cx="48087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1" name="Google Shape;31;p7"/>
          <p:cNvSpPr/>
          <p:nvPr/>
        </p:nvSpPr>
        <p:spPr>
          <a:xfrm>
            <a:off x="138722" y="818449"/>
            <a:ext cx="7281000" cy="9207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ح 1">
  <p:cSld name="CAPTION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8"/>
          <p:cNvCxnSpPr/>
          <p:nvPr/>
        </p:nvCxnSpPr>
        <p:spPr>
          <a:xfrm flipH="1" rot="10800000">
            <a:off x="1355300" y="588250"/>
            <a:ext cx="48270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4" name="Google Shape;34;p8"/>
          <p:cNvSpPr txBox="1"/>
          <p:nvPr/>
        </p:nvSpPr>
        <p:spPr>
          <a:xfrm>
            <a:off x="1355300" y="0"/>
            <a:ext cx="5085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Mada"/>
                <a:ea typeface="Mada"/>
                <a:cs typeface="Mada"/>
                <a:sym typeface="Mada"/>
              </a:rPr>
              <a:t>Summary</a:t>
            </a:r>
            <a:endParaRPr b="1" sz="26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7" name="Google Shape;37;p9"/>
          <p:cNvSpPr/>
          <p:nvPr/>
        </p:nvSpPr>
        <p:spPr>
          <a:xfrm>
            <a:off x="-91200" y="-91200"/>
            <a:ext cx="7751100" cy="1089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7106400" y="-68"/>
            <a:ext cx="453600" cy="5622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>
              <a:buNone/>
              <a:defRPr sz="2500">
                <a:latin typeface="Exo"/>
                <a:ea typeface="Exo"/>
                <a:cs typeface="Exo"/>
                <a:sym typeface="Exo"/>
              </a:defRPr>
            </a:lvl1pPr>
            <a:lvl2pPr lvl="1" rtl="0">
              <a:buNone/>
              <a:defRPr sz="2500">
                <a:latin typeface="Exo"/>
                <a:ea typeface="Exo"/>
                <a:cs typeface="Exo"/>
                <a:sym typeface="Exo"/>
              </a:defRPr>
            </a:lvl2pPr>
            <a:lvl3pPr lvl="2" rtl="0">
              <a:buNone/>
              <a:defRPr sz="2500">
                <a:latin typeface="Exo"/>
                <a:ea typeface="Exo"/>
                <a:cs typeface="Exo"/>
                <a:sym typeface="Exo"/>
              </a:defRPr>
            </a:lvl3pPr>
            <a:lvl4pPr lvl="3" rtl="0">
              <a:buNone/>
              <a:defRPr sz="2500">
                <a:latin typeface="Exo"/>
                <a:ea typeface="Exo"/>
                <a:cs typeface="Exo"/>
                <a:sym typeface="Exo"/>
              </a:defRPr>
            </a:lvl4pPr>
            <a:lvl5pPr lvl="4" rtl="0">
              <a:buNone/>
              <a:defRPr sz="2500">
                <a:latin typeface="Exo"/>
                <a:ea typeface="Exo"/>
                <a:cs typeface="Exo"/>
                <a:sym typeface="Exo"/>
              </a:defRPr>
            </a:lvl5pPr>
            <a:lvl6pPr lvl="5" rtl="0">
              <a:buNone/>
              <a:defRPr sz="2500">
                <a:latin typeface="Exo"/>
                <a:ea typeface="Exo"/>
                <a:cs typeface="Exo"/>
                <a:sym typeface="Exo"/>
              </a:defRPr>
            </a:lvl6pPr>
            <a:lvl7pPr lvl="6" rtl="0">
              <a:buNone/>
              <a:defRPr sz="2500">
                <a:latin typeface="Exo"/>
                <a:ea typeface="Exo"/>
                <a:cs typeface="Exo"/>
                <a:sym typeface="Exo"/>
              </a:defRPr>
            </a:lvl7pPr>
            <a:lvl8pPr lvl="7" rtl="0">
              <a:buNone/>
              <a:defRPr sz="2500">
                <a:latin typeface="Exo"/>
                <a:ea typeface="Exo"/>
                <a:cs typeface="Exo"/>
                <a:sym typeface="Exo"/>
              </a:defRPr>
            </a:lvl8pPr>
            <a:lvl9pPr lvl="8" rtl="0">
              <a:buNone/>
              <a:defRPr sz="2500"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44" name="Google Shape;44;p11"/>
          <p:cNvSpPr/>
          <p:nvPr/>
        </p:nvSpPr>
        <p:spPr>
          <a:xfrm rot="-10799591">
            <a:off x="1747" y="382"/>
            <a:ext cx="7556400" cy="396000"/>
          </a:xfrm>
          <a:prstGeom prst="snip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232875" lIns="232875" spcFirstLastPara="1" rIns="232875" wrap="square" tIns="23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45" name="Google Shape;45;p11"/>
          <p:cNvSpPr/>
          <p:nvPr/>
        </p:nvSpPr>
        <p:spPr>
          <a:xfrm>
            <a:off x="-95250" y="847725"/>
            <a:ext cx="1677000" cy="50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1"/>
          <p:cNvSpPr/>
          <p:nvPr/>
        </p:nvSpPr>
        <p:spPr>
          <a:xfrm>
            <a:off x="-95252" y="1566127"/>
            <a:ext cx="1677000" cy="50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00" lIns="111700" spcFirstLastPara="1" rIns="111700" wrap="square" tIns="111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900" cy="7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00" lIns="111700" spcFirstLastPara="1" rIns="111700" wrap="square" tIns="11170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00" lIns="111700" spcFirstLastPara="1" rIns="111700" wrap="square" tIns="111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257705" y="2395696"/>
            <a:ext cx="7044900" cy="7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00" lIns="111700" spcFirstLastPara="1" rIns="111700" wrap="square" tIns="111700">
            <a:noAutofit/>
          </a:bodyPr>
          <a:lstStyle>
            <a:lvl1pPr indent="-3746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KjgKmuF8-7aGjiAgt-2f6dUWPkTI7rnH1d3RF0xuIw/edit" TargetMode="External"/><Relationship Id="rId4" Type="http://schemas.openxmlformats.org/officeDocument/2006/relationships/hyperlink" Target="https://docs.google.com/presentation/u/0/d/1TKjgKmuF8-7aGjiAgt-2f6dUWPkTI7rnH1d3RF0xuIw/edit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orms.gle/5bhKW2hufJ2NrmJP7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9.png"/><Relationship Id="rId13" Type="http://schemas.openxmlformats.org/officeDocument/2006/relationships/image" Target="../media/image21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9" Type="http://schemas.openxmlformats.org/officeDocument/2006/relationships/image" Target="../media/image11.png"/><Relationship Id="rId5" Type="http://schemas.openxmlformats.org/officeDocument/2006/relationships/image" Target="../media/image18.jpg"/><Relationship Id="rId6" Type="http://schemas.openxmlformats.org/officeDocument/2006/relationships/image" Target="../media/image25.jp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>
            <a:hlinkClick r:id="rId3"/>
          </p:cNvPr>
          <p:cNvSpPr/>
          <p:nvPr/>
        </p:nvSpPr>
        <p:spPr>
          <a:xfrm>
            <a:off x="-42747" y="1627153"/>
            <a:ext cx="1677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 u="sng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Editing file</a:t>
            </a:r>
            <a:endParaRPr b="1" sz="2000" u="sng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0" y="812399"/>
            <a:ext cx="15915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Lecture 64</a:t>
            </a:r>
            <a:endParaRPr sz="2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0" y="9562694"/>
            <a:ext cx="2085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Color index:</a:t>
            </a:r>
            <a:endParaRPr b="1" sz="21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0" name="Google Shape;110;p22"/>
          <p:cNvSpPr/>
          <p:nvPr/>
        </p:nvSpPr>
        <p:spPr>
          <a:xfrm rot="566">
            <a:off x="1046687" y="9890250"/>
            <a:ext cx="5466600" cy="801300"/>
          </a:xfrm>
          <a:prstGeom prst="snip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232875" lIns="232875" spcFirstLastPara="1" rIns="232875" wrap="square" tIns="23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11" name="Google Shape;111;p22"/>
          <p:cNvSpPr txBox="1"/>
          <p:nvPr/>
        </p:nvSpPr>
        <p:spPr>
          <a:xfrm>
            <a:off x="2822850" y="9399952"/>
            <a:ext cx="19143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sz="22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12" name="Google Shape;112;p22"/>
          <p:cNvGrpSpPr/>
          <p:nvPr/>
        </p:nvGrpSpPr>
        <p:grpSpPr>
          <a:xfrm>
            <a:off x="1046700" y="9957725"/>
            <a:ext cx="5434699" cy="734050"/>
            <a:chOff x="1442323" y="11224701"/>
            <a:chExt cx="7792800" cy="734050"/>
          </a:xfrm>
        </p:grpSpPr>
        <p:sp>
          <p:nvSpPr>
            <p:cNvPr id="113" name="Google Shape;113;p22"/>
            <p:cNvSpPr txBox="1"/>
            <p:nvPr/>
          </p:nvSpPr>
          <p:spPr>
            <a:xfrm>
              <a:off x="1442323" y="11482351"/>
              <a:ext cx="77928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600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Doctor’s notes </a:t>
              </a:r>
              <a:r>
                <a:rPr lang="ar" sz="1600">
                  <a:solidFill>
                    <a:srgbClr val="1C4588"/>
                  </a:solidFill>
                  <a:latin typeface="Mada"/>
                  <a:ea typeface="Mada"/>
                  <a:cs typeface="Mada"/>
                  <a:sym typeface="Mada"/>
                </a:rPr>
                <a:t>Textbook</a:t>
              </a:r>
              <a:r>
                <a:rPr lang="ar" sz="1600">
                  <a:latin typeface="Mada"/>
                  <a:ea typeface="Mada"/>
                  <a:cs typeface="Mada"/>
                  <a:sym typeface="Mada"/>
                </a:rPr>
                <a:t> </a:t>
              </a:r>
              <a:r>
                <a:rPr lang="ar" sz="1600">
                  <a:solidFill>
                    <a:srgbClr val="CC0000"/>
                  </a:solidFill>
                  <a:latin typeface="Mada"/>
                  <a:ea typeface="Mada"/>
                  <a:cs typeface="Mada"/>
                  <a:sym typeface="Mada"/>
                </a:rPr>
                <a:t>Important</a:t>
              </a:r>
              <a:r>
                <a:rPr lang="ar" sz="1600">
                  <a:latin typeface="Mada"/>
                  <a:ea typeface="Mada"/>
                  <a:cs typeface="Mada"/>
                  <a:sym typeface="Mada"/>
                </a:rPr>
                <a:t> </a:t>
              </a:r>
              <a:r>
                <a:rPr lang="ar" sz="1600">
                  <a:solidFill>
                    <a:srgbClr val="CEA320"/>
                  </a:solidFill>
                  <a:latin typeface="Mada"/>
                  <a:ea typeface="Mada"/>
                  <a:cs typeface="Mada"/>
                  <a:sym typeface="Mada"/>
                </a:rPr>
                <a:t>Golden notes</a:t>
              </a:r>
              <a:r>
                <a:rPr lang="ar" sz="1600">
                  <a:latin typeface="Mada"/>
                  <a:ea typeface="Mada"/>
                  <a:cs typeface="Mada"/>
                  <a:sym typeface="Mada"/>
                </a:rPr>
                <a:t> </a:t>
              </a:r>
              <a:r>
                <a:rPr lang="ar" sz="1600">
                  <a:solidFill>
                    <a:srgbClr val="999999"/>
                  </a:solidFill>
                  <a:latin typeface="Mada"/>
                  <a:ea typeface="Mada"/>
                  <a:cs typeface="Mada"/>
                  <a:sym typeface="Mada"/>
                </a:rPr>
                <a:t>Extra</a:t>
              </a:r>
              <a:endParaRPr sz="16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14" name="Google Shape;114;p22"/>
            <p:cNvSpPr txBox="1"/>
            <p:nvPr/>
          </p:nvSpPr>
          <p:spPr>
            <a:xfrm>
              <a:off x="1603888" y="11224701"/>
              <a:ext cx="7560000" cy="3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" sz="1600">
                  <a:solidFill>
                    <a:srgbClr val="000000"/>
                  </a:solidFill>
                  <a:latin typeface="Mada"/>
                  <a:ea typeface="Mada"/>
                  <a:cs typeface="Mada"/>
                  <a:sym typeface="Mada"/>
                </a:rPr>
                <a:t>Original text </a:t>
              </a:r>
              <a:r>
                <a:rPr lang="ar" sz="1600">
                  <a:solidFill>
                    <a:srgbClr val="A64D79"/>
                  </a:solidFill>
                  <a:latin typeface="Mada"/>
                  <a:ea typeface="Mada"/>
                  <a:cs typeface="Mada"/>
                  <a:sym typeface="Mada"/>
                </a:rPr>
                <a:t>Females slides</a:t>
              </a:r>
              <a:r>
                <a:rPr lang="ar" sz="1600">
                  <a:solidFill>
                    <a:srgbClr val="000000"/>
                  </a:solidFill>
                  <a:latin typeface="Mada"/>
                  <a:ea typeface="Mada"/>
                  <a:cs typeface="Mada"/>
                  <a:sym typeface="Mada"/>
                </a:rPr>
                <a:t> </a:t>
              </a:r>
              <a:r>
                <a:rPr lang="ar" sz="1600">
                  <a:solidFill>
                    <a:srgbClr val="6D9EEB"/>
                  </a:solidFill>
                  <a:latin typeface="Mada"/>
                  <a:ea typeface="Mada"/>
                  <a:cs typeface="Mada"/>
                  <a:sym typeface="Mada"/>
                </a:rPr>
                <a:t>Males slides </a:t>
              </a:r>
              <a:endParaRPr sz="16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15" name="Google Shape;115;p22"/>
          <p:cNvSpPr txBox="1"/>
          <p:nvPr/>
        </p:nvSpPr>
        <p:spPr>
          <a:xfrm>
            <a:off x="693275" y="5768925"/>
            <a:ext cx="6502500" cy="3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solidFill>
                  <a:schemeClr val="accent1"/>
                </a:solidFill>
                <a:latin typeface="Mada Black"/>
                <a:ea typeface="Mada Black"/>
                <a:cs typeface="Mada Black"/>
                <a:sym typeface="Mada Black"/>
              </a:rPr>
              <a:t>Objectives:</a:t>
            </a:r>
            <a:endParaRPr sz="2400">
              <a:solidFill>
                <a:schemeClr val="accent1"/>
              </a:solidFill>
              <a:latin typeface="Mada Black"/>
              <a:ea typeface="Mada Black"/>
              <a:cs typeface="Mada Black"/>
              <a:sym typeface="Mada Black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Mada"/>
              <a:buChar char="★"/>
            </a:pPr>
            <a:r>
              <a:rPr lang="ar" sz="1700">
                <a:latin typeface="Mada"/>
                <a:ea typeface="Mada"/>
                <a:cs typeface="Mada"/>
                <a:sym typeface="Mada"/>
              </a:rPr>
              <a:t>Definition of cancer.</a:t>
            </a:r>
            <a:endParaRPr sz="1700">
              <a:latin typeface="Mada"/>
              <a:ea typeface="Mada"/>
              <a:cs typeface="Mada"/>
              <a:sym typeface="Mad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ada"/>
              <a:buChar char="★"/>
            </a:pPr>
            <a:r>
              <a:rPr lang="ar" sz="1700">
                <a:latin typeface="Mada"/>
                <a:ea typeface="Mada"/>
                <a:cs typeface="Mada"/>
                <a:sym typeface="Mada"/>
              </a:rPr>
              <a:t>Etiology of cancer.</a:t>
            </a:r>
            <a:endParaRPr sz="1700">
              <a:latin typeface="Mada"/>
              <a:ea typeface="Mada"/>
              <a:cs typeface="Mada"/>
              <a:sym typeface="Mad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ada"/>
              <a:buChar char="★"/>
            </a:pPr>
            <a:r>
              <a:rPr lang="ar" sz="1700">
                <a:latin typeface="Mada"/>
                <a:ea typeface="Mada"/>
                <a:cs typeface="Mada"/>
                <a:sym typeface="Mada"/>
              </a:rPr>
              <a:t>Staging of malignant diseases.</a:t>
            </a:r>
            <a:endParaRPr sz="1700">
              <a:latin typeface="Mada"/>
              <a:ea typeface="Mada"/>
              <a:cs typeface="Mada"/>
              <a:sym typeface="Mad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ada"/>
              <a:buChar char="★"/>
            </a:pPr>
            <a:r>
              <a:rPr lang="ar" sz="1700">
                <a:latin typeface="Mada"/>
                <a:ea typeface="Mada"/>
                <a:cs typeface="Mada"/>
                <a:sym typeface="Mada"/>
              </a:rPr>
              <a:t>Principles of pathological classification of malignant diseases.</a:t>
            </a:r>
            <a:endParaRPr sz="1700">
              <a:latin typeface="Mada"/>
              <a:ea typeface="Mada"/>
              <a:cs typeface="Mada"/>
              <a:sym typeface="Mad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ada"/>
              <a:buChar char="★"/>
            </a:pPr>
            <a:r>
              <a:rPr lang="ar" sz="1700">
                <a:latin typeface="Mada"/>
                <a:ea typeface="Mada"/>
                <a:cs typeface="Mada"/>
                <a:sym typeface="Mada"/>
              </a:rPr>
              <a:t>General symptoms and signs of malignancy.</a:t>
            </a:r>
            <a:endParaRPr sz="1700">
              <a:latin typeface="Mada"/>
              <a:ea typeface="Mada"/>
              <a:cs typeface="Mada"/>
              <a:sym typeface="Mad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ada"/>
              <a:buChar char="★"/>
            </a:pPr>
            <a:r>
              <a:rPr lang="ar" sz="1700">
                <a:latin typeface="Mada"/>
                <a:ea typeface="Mada"/>
                <a:cs typeface="Mada"/>
                <a:sym typeface="Mada"/>
              </a:rPr>
              <a:t>Principles of cancer management (curative Vs palliative concept).</a:t>
            </a:r>
            <a:endParaRPr sz="1700">
              <a:latin typeface="Mada"/>
              <a:ea typeface="Mada"/>
              <a:cs typeface="Mada"/>
              <a:sym typeface="Mad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ada"/>
              <a:buChar char="★"/>
            </a:pPr>
            <a:r>
              <a:rPr lang="ar" sz="1700">
                <a:latin typeface="Mada"/>
                <a:ea typeface="Mada"/>
                <a:cs typeface="Mada"/>
                <a:sym typeface="Mada"/>
              </a:rPr>
              <a:t>Principles of immuno- oncology.</a:t>
            </a:r>
            <a:endParaRPr sz="17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6" name="Google Shape;116;p22"/>
          <p:cNvSpPr/>
          <p:nvPr/>
        </p:nvSpPr>
        <p:spPr>
          <a:xfrm>
            <a:off x="880125" y="4467225"/>
            <a:ext cx="5829300" cy="11493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8575">
            <a:solidFill>
              <a:schemeClr val="accen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600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Introduction To Cancer Diagnosis &amp; Treatment </a:t>
            </a:r>
            <a:endParaRPr b="1" sz="36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5">
            <a:alphaModFix/>
          </a:blip>
          <a:srcRect b="15002" l="0" r="0" t="0"/>
          <a:stretch/>
        </p:blipFill>
        <p:spPr>
          <a:xfrm>
            <a:off x="5181150" y="482025"/>
            <a:ext cx="872675" cy="4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3825" y="482025"/>
            <a:ext cx="1478450" cy="114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6051" y="1818251"/>
            <a:ext cx="962351" cy="9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04138" y="1123200"/>
            <a:ext cx="2519826" cy="299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1"/>
          <p:cNvSpPr/>
          <p:nvPr/>
        </p:nvSpPr>
        <p:spPr>
          <a:xfrm>
            <a:off x="1034725" y="10307950"/>
            <a:ext cx="5760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Answers: Q1:D | Q2:A | Q3:A | Q4:D | Q5:A</a:t>
            </a:r>
            <a:r>
              <a:rPr lang="ar" sz="1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1" name="Google Shape;501;p31"/>
          <p:cNvSpPr/>
          <p:nvPr/>
        </p:nvSpPr>
        <p:spPr>
          <a:xfrm>
            <a:off x="138722" y="-248351"/>
            <a:ext cx="7281000" cy="92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600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Q1:</a:t>
            </a: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 Cancer is diagnosed:</a:t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A- Clinically.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B- Radiologically.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C- Serologically.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D- Tissue &amp; Pathology.</a:t>
            </a:r>
            <a:endParaRPr b="1" sz="16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Q2: Which ONE of the following is a characteristic of locally malignant tumors? </a:t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A) Invade locally but cannot send distant metastasis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B) Invade locally and can send distant metastasis 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C) Cannot invade locally but can send distant metastasis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D) Cannot invade locally and cannot send distant metastasis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Q3: Which ONE of the following is considered a characteristic of malignant tumors? </a:t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A) Ability to form their own blood vessels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B) Consuming and responding to the host growth factors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C) High apoptotic activity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D) Low mitotic activity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Q4: All of the following are hallmarks of cancer , except:</a:t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A- Sustained angiogenesis 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B- Tissue invasion 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C- Insensitivity to growth inhibitory signal 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D- Presence of apoptosis .</a:t>
            </a:r>
            <a:endParaRPr sz="12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Q5: In liquid malignancies , the proper treatment is:</a:t>
            </a:r>
            <a:endParaRPr sz="12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A- Systemic therapy 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B- Local therapy 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C- Local &amp; systemic 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D- Local , +/- systemic .</a:t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"/>
          <p:cNvSpPr/>
          <p:nvPr/>
        </p:nvSpPr>
        <p:spPr>
          <a:xfrm rot="1038027">
            <a:off x="-1032094" y="-70897"/>
            <a:ext cx="9170855" cy="6380359"/>
          </a:xfrm>
          <a:custGeom>
            <a:rect b="b" l="l" r="r" t="t"/>
            <a:pathLst>
              <a:path extrusionOk="0" h="85839" w="147419">
                <a:moveTo>
                  <a:pt x="91438" y="1"/>
                </a:moveTo>
                <a:cubicBezTo>
                  <a:pt x="85124" y="1"/>
                  <a:pt x="78560" y="733"/>
                  <a:pt x="71909" y="2340"/>
                </a:cubicBezTo>
                <a:cubicBezTo>
                  <a:pt x="32978" y="11742"/>
                  <a:pt x="1" y="57078"/>
                  <a:pt x="26152" y="80739"/>
                </a:cubicBezTo>
                <a:cubicBezTo>
                  <a:pt x="30212" y="84412"/>
                  <a:pt x="34137" y="85839"/>
                  <a:pt x="38055" y="85839"/>
                </a:cubicBezTo>
                <a:cubicBezTo>
                  <a:pt x="44874" y="85839"/>
                  <a:pt x="51672" y="81518"/>
                  <a:pt x="59118" y="77197"/>
                </a:cubicBezTo>
                <a:cubicBezTo>
                  <a:pt x="66562" y="72878"/>
                  <a:pt x="74655" y="68559"/>
                  <a:pt x="84062" y="68559"/>
                </a:cubicBezTo>
                <a:cubicBezTo>
                  <a:pt x="84374" y="68559"/>
                  <a:pt x="84688" y="68563"/>
                  <a:pt x="85003" y="68573"/>
                </a:cubicBezTo>
                <a:cubicBezTo>
                  <a:pt x="86667" y="68624"/>
                  <a:pt x="88304" y="68650"/>
                  <a:pt x="89914" y="68650"/>
                </a:cubicBezTo>
                <a:cubicBezTo>
                  <a:pt x="125227" y="68650"/>
                  <a:pt x="147419" y="56430"/>
                  <a:pt x="147113" y="35448"/>
                </a:cubicBezTo>
                <a:cubicBezTo>
                  <a:pt x="146850" y="17252"/>
                  <a:pt x="122087" y="1"/>
                  <a:pt x="914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07" name="Google Shape;507;p32"/>
          <p:cNvSpPr/>
          <p:nvPr/>
        </p:nvSpPr>
        <p:spPr>
          <a:xfrm>
            <a:off x="5947693" y="3613243"/>
            <a:ext cx="358560" cy="334175"/>
          </a:xfrm>
          <a:custGeom>
            <a:rect b="b" l="l" r="r" t="t"/>
            <a:pathLst>
              <a:path extrusionOk="0" h="7296" w="7293">
                <a:moveTo>
                  <a:pt x="4475" y="369"/>
                </a:moveTo>
                <a:lnTo>
                  <a:pt x="4475" y="2640"/>
                </a:lnTo>
                <a:cubicBezTo>
                  <a:pt x="4475" y="2738"/>
                  <a:pt x="4555" y="2822"/>
                  <a:pt x="4658" y="2822"/>
                </a:cubicBezTo>
                <a:lnTo>
                  <a:pt x="6925" y="2822"/>
                </a:lnTo>
                <a:lnTo>
                  <a:pt x="6925" y="4475"/>
                </a:lnTo>
                <a:lnTo>
                  <a:pt x="4658" y="4475"/>
                </a:lnTo>
                <a:cubicBezTo>
                  <a:pt x="4555" y="4475"/>
                  <a:pt x="4475" y="4558"/>
                  <a:pt x="4475" y="4656"/>
                </a:cubicBezTo>
                <a:lnTo>
                  <a:pt x="4475" y="6928"/>
                </a:lnTo>
                <a:lnTo>
                  <a:pt x="2823" y="6928"/>
                </a:lnTo>
                <a:lnTo>
                  <a:pt x="2823" y="4656"/>
                </a:lnTo>
                <a:cubicBezTo>
                  <a:pt x="2823" y="4558"/>
                  <a:pt x="2739" y="4475"/>
                  <a:pt x="2637" y="4475"/>
                </a:cubicBezTo>
                <a:lnTo>
                  <a:pt x="369" y="4475"/>
                </a:lnTo>
                <a:lnTo>
                  <a:pt x="369" y="2822"/>
                </a:lnTo>
                <a:lnTo>
                  <a:pt x="2637" y="2822"/>
                </a:lnTo>
                <a:cubicBezTo>
                  <a:pt x="2739" y="2822"/>
                  <a:pt x="2823" y="2738"/>
                  <a:pt x="2823" y="2640"/>
                </a:cubicBezTo>
                <a:lnTo>
                  <a:pt x="2823" y="369"/>
                </a:lnTo>
                <a:close/>
                <a:moveTo>
                  <a:pt x="2637" y="1"/>
                </a:moveTo>
                <a:cubicBezTo>
                  <a:pt x="2535" y="1"/>
                  <a:pt x="2455" y="85"/>
                  <a:pt x="2455" y="186"/>
                </a:cubicBezTo>
                <a:lnTo>
                  <a:pt x="2455" y="2454"/>
                </a:lnTo>
                <a:lnTo>
                  <a:pt x="187" y="2454"/>
                </a:lnTo>
                <a:cubicBezTo>
                  <a:pt x="85" y="2454"/>
                  <a:pt x="1" y="2538"/>
                  <a:pt x="1" y="2640"/>
                </a:cubicBezTo>
                <a:lnTo>
                  <a:pt x="1" y="4656"/>
                </a:lnTo>
                <a:cubicBezTo>
                  <a:pt x="1" y="4759"/>
                  <a:pt x="85" y="4842"/>
                  <a:pt x="187" y="4842"/>
                </a:cubicBezTo>
                <a:lnTo>
                  <a:pt x="2455" y="4842"/>
                </a:lnTo>
                <a:lnTo>
                  <a:pt x="2455" y="7110"/>
                </a:lnTo>
                <a:cubicBezTo>
                  <a:pt x="2455" y="7212"/>
                  <a:pt x="2535" y="7296"/>
                  <a:pt x="2637" y="7296"/>
                </a:cubicBezTo>
                <a:lnTo>
                  <a:pt x="4658" y="7296"/>
                </a:lnTo>
                <a:cubicBezTo>
                  <a:pt x="4759" y="7296"/>
                  <a:pt x="4839" y="7212"/>
                  <a:pt x="4839" y="7110"/>
                </a:cubicBezTo>
                <a:lnTo>
                  <a:pt x="4839" y="4842"/>
                </a:lnTo>
                <a:lnTo>
                  <a:pt x="7111" y="4842"/>
                </a:lnTo>
                <a:cubicBezTo>
                  <a:pt x="7213" y="4842"/>
                  <a:pt x="7292" y="4759"/>
                  <a:pt x="7292" y="4656"/>
                </a:cubicBezTo>
                <a:lnTo>
                  <a:pt x="7292" y="2640"/>
                </a:lnTo>
                <a:cubicBezTo>
                  <a:pt x="7292" y="2538"/>
                  <a:pt x="7213" y="2454"/>
                  <a:pt x="7111" y="2454"/>
                </a:cubicBezTo>
                <a:lnTo>
                  <a:pt x="4839" y="2454"/>
                </a:lnTo>
                <a:lnTo>
                  <a:pt x="4839" y="186"/>
                </a:lnTo>
                <a:cubicBezTo>
                  <a:pt x="4839" y="85"/>
                  <a:pt x="4759" y="1"/>
                  <a:pt x="4658" y="1"/>
                </a:cubicBezTo>
                <a:close/>
              </a:path>
            </a:pathLst>
          </a:custGeom>
          <a:solidFill>
            <a:srgbClr val="373A5A"/>
          </a:solidFill>
          <a:ln>
            <a:noFill/>
          </a:ln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8" name="Google Shape;508;p32"/>
          <p:cNvGrpSpPr/>
          <p:nvPr/>
        </p:nvGrpSpPr>
        <p:grpSpPr>
          <a:xfrm>
            <a:off x="6209422" y="4496566"/>
            <a:ext cx="293559" cy="273484"/>
            <a:chOff x="4786297" y="2980907"/>
            <a:chExt cx="189564" cy="189564"/>
          </a:xfrm>
        </p:grpSpPr>
        <p:sp>
          <p:nvSpPr>
            <p:cNvPr id="509" name="Google Shape;509;p32"/>
            <p:cNvSpPr/>
            <p:nvPr/>
          </p:nvSpPr>
          <p:spPr>
            <a:xfrm>
              <a:off x="4792203" y="2986812"/>
              <a:ext cx="177881" cy="177881"/>
            </a:xfrm>
            <a:custGeom>
              <a:rect b="b" l="l" r="r" t="t"/>
              <a:pathLst>
                <a:path extrusionOk="0" h="5603" w="5603">
                  <a:moveTo>
                    <a:pt x="2800" y="0"/>
                  </a:moveTo>
                  <a:cubicBezTo>
                    <a:pt x="1253" y="0"/>
                    <a:pt x="1" y="1252"/>
                    <a:pt x="1" y="2799"/>
                  </a:cubicBezTo>
                  <a:cubicBezTo>
                    <a:pt x="1" y="4347"/>
                    <a:pt x="1253" y="5602"/>
                    <a:pt x="2800" y="5602"/>
                  </a:cubicBezTo>
                  <a:cubicBezTo>
                    <a:pt x="4347" y="5602"/>
                    <a:pt x="5603" y="4347"/>
                    <a:pt x="5603" y="2799"/>
                  </a:cubicBezTo>
                  <a:cubicBezTo>
                    <a:pt x="5603" y="1252"/>
                    <a:pt x="4347" y="0"/>
                    <a:pt x="2800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4786297" y="2980907"/>
              <a:ext cx="189564" cy="189564"/>
            </a:xfrm>
            <a:custGeom>
              <a:rect b="b" l="l" r="r" t="t"/>
              <a:pathLst>
                <a:path extrusionOk="0" h="5971" w="5971">
                  <a:moveTo>
                    <a:pt x="2986" y="368"/>
                  </a:moveTo>
                  <a:cubicBezTo>
                    <a:pt x="4431" y="368"/>
                    <a:pt x="5607" y="1544"/>
                    <a:pt x="5607" y="2989"/>
                  </a:cubicBezTo>
                  <a:cubicBezTo>
                    <a:pt x="5607" y="4430"/>
                    <a:pt x="4431" y="5606"/>
                    <a:pt x="2986" y="5606"/>
                  </a:cubicBezTo>
                  <a:cubicBezTo>
                    <a:pt x="1545" y="5606"/>
                    <a:pt x="369" y="4430"/>
                    <a:pt x="369" y="2989"/>
                  </a:cubicBezTo>
                  <a:cubicBezTo>
                    <a:pt x="369" y="1544"/>
                    <a:pt x="1545" y="368"/>
                    <a:pt x="2986" y="368"/>
                  </a:cubicBezTo>
                  <a:close/>
                  <a:moveTo>
                    <a:pt x="2986" y="0"/>
                  </a:moveTo>
                  <a:cubicBezTo>
                    <a:pt x="1340" y="0"/>
                    <a:pt x="1" y="1340"/>
                    <a:pt x="1" y="2989"/>
                  </a:cubicBezTo>
                  <a:cubicBezTo>
                    <a:pt x="1" y="4635"/>
                    <a:pt x="1340" y="5971"/>
                    <a:pt x="2986" y="5971"/>
                  </a:cubicBezTo>
                  <a:cubicBezTo>
                    <a:pt x="4635" y="5971"/>
                    <a:pt x="5970" y="4635"/>
                    <a:pt x="5970" y="2989"/>
                  </a:cubicBezTo>
                  <a:cubicBezTo>
                    <a:pt x="5970" y="1340"/>
                    <a:pt x="4635" y="0"/>
                    <a:pt x="2986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4809188" y="3069898"/>
              <a:ext cx="143784" cy="11715"/>
            </a:xfrm>
            <a:custGeom>
              <a:rect b="b" l="l" r="r" t="t"/>
              <a:pathLst>
                <a:path extrusionOk="0" h="369" w="4529">
                  <a:moveTo>
                    <a:pt x="187" y="1"/>
                  </a:moveTo>
                  <a:cubicBezTo>
                    <a:pt x="84" y="1"/>
                    <a:pt x="1" y="85"/>
                    <a:pt x="1" y="186"/>
                  </a:cubicBezTo>
                  <a:cubicBezTo>
                    <a:pt x="1" y="285"/>
                    <a:pt x="84" y="369"/>
                    <a:pt x="187" y="369"/>
                  </a:cubicBezTo>
                  <a:lnTo>
                    <a:pt x="4347" y="369"/>
                  </a:lnTo>
                  <a:cubicBezTo>
                    <a:pt x="4449" y="369"/>
                    <a:pt x="4529" y="285"/>
                    <a:pt x="4529" y="186"/>
                  </a:cubicBezTo>
                  <a:cubicBezTo>
                    <a:pt x="4529" y="85"/>
                    <a:pt x="4449" y="1"/>
                    <a:pt x="4347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32"/>
          <p:cNvGrpSpPr/>
          <p:nvPr/>
        </p:nvGrpSpPr>
        <p:grpSpPr>
          <a:xfrm>
            <a:off x="6704840" y="2552164"/>
            <a:ext cx="322057" cy="273505"/>
            <a:chOff x="5099945" y="1562040"/>
            <a:chExt cx="215986" cy="196894"/>
          </a:xfrm>
        </p:grpSpPr>
        <p:sp>
          <p:nvSpPr>
            <p:cNvPr id="513" name="Google Shape;513;p32"/>
            <p:cNvSpPr/>
            <p:nvPr/>
          </p:nvSpPr>
          <p:spPr>
            <a:xfrm>
              <a:off x="5106408" y="1568074"/>
              <a:ext cx="202928" cy="184825"/>
            </a:xfrm>
            <a:custGeom>
              <a:rect b="b" l="l" r="r" t="t"/>
              <a:pathLst>
                <a:path extrusionOk="0" h="5605" w="6154">
                  <a:moveTo>
                    <a:pt x="3077" y="0"/>
                  </a:moveTo>
                  <a:cubicBezTo>
                    <a:pt x="2360" y="0"/>
                    <a:pt x="1642" y="274"/>
                    <a:pt x="1096" y="822"/>
                  </a:cubicBezTo>
                  <a:cubicBezTo>
                    <a:pt x="1" y="1918"/>
                    <a:pt x="1" y="3690"/>
                    <a:pt x="1096" y="4782"/>
                  </a:cubicBezTo>
                  <a:cubicBezTo>
                    <a:pt x="1642" y="5330"/>
                    <a:pt x="2360" y="5604"/>
                    <a:pt x="3077" y="5604"/>
                  </a:cubicBezTo>
                  <a:cubicBezTo>
                    <a:pt x="3794" y="5604"/>
                    <a:pt x="4511" y="5330"/>
                    <a:pt x="5058" y="4782"/>
                  </a:cubicBezTo>
                  <a:cubicBezTo>
                    <a:pt x="6153" y="3690"/>
                    <a:pt x="6153" y="1918"/>
                    <a:pt x="5058" y="822"/>
                  </a:cubicBezTo>
                  <a:cubicBezTo>
                    <a:pt x="4511" y="274"/>
                    <a:pt x="3794" y="0"/>
                    <a:pt x="307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099945" y="1562040"/>
              <a:ext cx="215986" cy="196894"/>
            </a:xfrm>
            <a:custGeom>
              <a:rect b="b" l="l" r="r" t="t"/>
              <a:pathLst>
                <a:path extrusionOk="0" h="5971" w="6550">
                  <a:moveTo>
                    <a:pt x="3273" y="368"/>
                  </a:moveTo>
                  <a:cubicBezTo>
                    <a:pt x="3972" y="368"/>
                    <a:pt x="4631" y="641"/>
                    <a:pt x="5126" y="1136"/>
                  </a:cubicBezTo>
                  <a:cubicBezTo>
                    <a:pt x="6146" y="2156"/>
                    <a:pt x="6146" y="3816"/>
                    <a:pt x="5126" y="4838"/>
                  </a:cubicBezTo>
                  <a:cubicBezTo>
                    <a:pt x="4614" y="5348"/>
                    <a:pt x="3944" y="5603"/>
                    <a:pt x="3273" y="5603"/>
                  </a:cubicBezTo>
                  <a:cubicBezTo>
                    <a:pt x="2603" y="5603"/>
                    <a:pt x="1933" y="5348"/>
                    <a:pt x="1423" y="4838"/>
                  </a:cubicBezTo>
                  <a:cubicBezTo>
                    <a:pt x="401" y="3816"/>
                    <a:pt x="401" y="2156"/>
                    <a:pt x="1423" y="1136"/>
                  </a:cubicBezTo>
                  <a:cubicBezTo>
                    <a:pt x="1915" y="641"/>
                    <a:pt x="2574" y="368"/>
                    <a:pt x="3273" y="368"/>
                  </a:cubicBezTo>
                  <a:close/>
                  <a:moveTo>
                    <a:pt x="3273" y="0"/>
                  </a:moveTo>
                  <a:cubicBezTo>
                    <a:pt x="2476" y="0"/>
                    <a:pt x="1726" y="313"/>
                    <a:pt x="1161" y="874"/>
                  </a:cubicBezTo>
                  <a:cubicBezTo>
                    <a:pt x="0" y="2039"/>
                    <a:pt x="0" y="3932"/>
                    <a:pt x="1161" y="5096"/>
                  </a:cubicBezTo>
                  <a:cubicBezTo>
                    <a:pt x="1744" y="5679"/>
                    <a:pt x="2508" y="5970"/>
                    <a:pt x="3273" y="5970"/>
                  </a:cubicBezTo>
                  <a:cubicBezTo>
                    <a:pt x="4037" y="5970"/>
                    <a:pt x="4802" y="5679"/>
                    <a:pt x="5385" y="5096"/>
                  </a:cubicBezTo>
                  <a:cubicBezTo>
                    <a:pt x="6549" y="3932"/>
                    <a:pt x="6549" y="2039"/>
                    <a:pt x="5385" y="874"/>
                  </a:cubicBezTo>
                  <a:cubicBezTo>
                    <a:pt x="4820" y="313"/>
                    <a:pt x="4071" y="0"/>
                    <a:pt x="3273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152771" y="1605930"/>
              <a:ext cx="110334" cy="109180"/>
            </a:xfrm>
            <a:custGeom>
              <a:rect b="b" l="l" r="r" t="t"/>
              <a:pathLst>
                <a:path extrusionOk="0" h="3311" w="3346">
                  <a:moveTo>
                    <a:pt x="200" y="1"/>
                  </a:moveTo>
                  <a:cubicBezTo>
                    <a:pt x="153" y="1"/>
                    <a:pt x="106" y="18"/>
                    <a:pt x="70" y="52"/>
                  </a:cubicBezTo>
                  <a:cubicBezTo>
                    <a:pt x="1" y="126"/>
                    <a:pt x="1" y="242"/>
                    <a:pt x="70" y="315"/>
                  </a:cubicBezTo>
                  <a:lnTo>
                    <a:pt x="3015" y="3256"/>
                  </a:lnTo>
                  <a:cubicBezTo>
                    <a:pt x="3050" y="3293"/>
                    <a:pt x="3094" y="3310"/>
                    <a:pt x="3141" y="3310"/>
                  </a:cubicBezTo>
                  <a:cubicBezTo>
                    <a:pt x="3189" y="3310"/>
                    <a:pt x="3237" y="3293"/>
                    <a:pt x="3272" y="3256"/>
                  </a:cubicBezTo>
                  <a:cubicBezTo>
                    <a:pt x="3346" y="3184"/>
                    <a:pt x="3346" y="3067"/>
                    <a:pt x="3272" y="2998"/>
                  </a:cubicBezTo>
                  <a:lnTo>
                    <a:pt x="328" y="52"/>
                  </a:lnTo>
                  <a:cubicBezTo>
                    <a:pt x="293" y="18"/>
                    <a:pt x="247" y="1"/>
                    <a:pt x="200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32"/>
          <p:cNvGrpSpPr/>
          <p:nvPr/>
        </p:nvGrpSpPr>
        <p:grpSpPr>
          <a:xfrm>
            <a:off x="5488874" y="5203886"/>
            <a:ext cx="458751" cy="192781"/>
            <a:chOff x="5427392" y="3652956"/>
            <a:chExt cx="296236" cy="133625"/>
          </a:xfrm>
        </p:grpSpPr>
        <p:sp>
          <p:nvSpPr>
            <p:cNvPr id="517" name="Google Shape;517;p32"/>
            <p:cNvSpPr/>
            <p:nvPr/>
          </p:nvSpPr>
          <p:spPr>
            <a:xfrm>
              <a:off x="5433170" y="3658734"/>
              <a:ext cx="284648" cy="122069"/>
            </a:xfrm>
            <a:custGeom>
              <a:rect b="b" l="l" r="r" t="t"/>
              <a:pathLst>
                <a:path extrusionOk="0" h="3845" w="8966">
                  <a:moveTo>
                    <a:pt x="4485" y="0"/>
                  </a:moveTo>
                  <a:cubicBezTo>
                    <a:pt x="2010" y="0"/>
                    <a:pt x="0" y="859"/>
                    <a:pt x="0" y="1923"/>
                  </a:cubicBezTo>
                  <a:cubicBezTo>
                    <a:pt x="0" y="2981"/>
                    <a:pt x="2010" y="3845"/>
                    <a:pt x="4485" y="3845"/>
                  </a:cubicBezTo>
                  <a:cubicBezTo>
                    <a:pt x="6961" y="3845"/>
                    <a:pt x="8966" y="2981"/>
                    <a:pt x="8966" y="1923"/>
                  </a:cubicBezTo>
                  <a:cubicBezTo>
                    <a:pt x="8966" y="859"/>
                    <a:pt x="6961" y="0"/>
                    <a:pt x="448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5427392" y="3652956"/>
              <a:ext cx="296236" cy="133625"/>
            </a:xfrm>
            <a:custGeom>
              <a:rect b="b" l="l" r="r" t="t"/>
              <a:pathLst>
                <a:path extrusionOk="0" h="4209" w="9331">
                  <a:moveTo>
                    <a:pt x="4667" y="368"/>
                  </a:moveTo>
                  <a:cubicBezTo>
                    <a:pt x="6997" y="368"/>
                    <a:pt x="8966" y="1162"/>
                    <a:pt x="8966" y="2105"/>
                  </a:cubicBezTo>
                  <a:cubicBezTo>
                    <a:pt x="8966" y="3047"/>
                    <a:pt x="6997" y="3840"/>
                    <a:pt x="4667" y="3840"/>
                  </a:cubicBezTo>
                  <a:cubicBezTo>
                    <a:pt x="2338" y="3840"/>
                    <a:pt x="367" y="3047"/>
                    <a:pt x="367" y="2105"/>
                  </a:cubicBezTo>
                  <a:cubicBezTo>
                    <a:pt x="367" y="1162"/>
                    <a:pt x="2338" y="368"/>
                    <a:pt x="4667" y="368"/>
                  </a:cubicBezTo>
                  <a:close/>
                  <a:moveTo>
                    <a:pt x="4667" y="1"/>
                  </a:moveTo>
                  <a:cubicBezTo>
                    <a:pt x="2049" y="1"/>
                    <a:pt x="1" y="925"/>
                    <a:pt x="1" y="2105"/>
                  </a:cubicBezTo>
                  <a:cubicBezTo>
                    <a:pt x="1" y="3284"/>
                    <a:pt x="2049" y="4208"/>
                    <a:pt x="4667" y="4208"/>
                  </a:cubicBezTo>
                  <a:cubicBezTo>
                    <a:pt x="7281" y="4208"/>
                    <a:pt x="9330" y="3284"/>
                    <a:pt x="9330" y="2105"/>
                  </a:cubicBezTo>
                  <a:cubicBezTo>
                    <a:pt x="9330" y="925"/>
                    <a:pt x="7281" y="1"/>
                    <a:pt x="4667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5569656" y="3679529"/>
              <a:ext cx="11715" cy="83718"/>
            </a:xfrm>
            <a:custGeom>
              <a:rect b="b" l="l" r="r" t="t"/>
              <a:pathLst>
                <a:path extrusionOk="0" h="2637" w="369">
                  <a:moveTo>
                    <a:pt x="186" y="1"/>
                  </a:moveTo>
                  <a:cubicBezTo>
                    <a:pt x="84" y="1"/>
                    <a:pt x="0" y="85"/>
                    <a:pt x="0" y="186"/>
                  </a:cubicBezTo>
                  <a:lnTo>
                    <a:pt x="0" y="2454"/>
                  </a:lnTo>
                  <a:cubicBezTo>
                    <a:pt x="0" y="2556"/>
                    <a:pt x="84" y="2637"/>
                    <a:pt x="186" y="2637"/>
                  </a:cubicBezTo>
                  <a:cubicBezTo>
                    <a:pt x="288" y="2637"/>
                    <a:pt x="368" y="2556"/>
                    <a:pt x="368" y="2454"/>
                  </a:cubicBezTo>
                  <a:lnTo>
                    <a:pt x="368" y="186"/>
                  </a:lnTo>
                  <a:cubicBezTo>
                    <a:pt x="368" y="85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32"/>
          <p:cNvGrpSpPr/>
          <p:nvPr/>
        </p:nvGrpSpPr>
        <p:grpSpPr>
          <a:xfrm>
            <a:off x="7172143" y="2638192"/>
            <a:ext cx="270649" cy="241377"/>
            <a:chOff x="7456777" y="1936895"/>
            <a:chExt cx="174770" cy="167309"/>
          </a:xfrm>
        </p:grpSpPr>
        <p:sp>
          <p:nvSpPr>
            <p:cNvPr id="521" name="Google Shape;521;p32"/>
            <p:cNvSpPr/>
            <p:nvPr/>
          </p:nvSpPr>
          <p:spPr>
            <a:xfrm>
              <a:off x="7463158" y="1942705"/>
              <a:ext cx="162039" cy="155626"/>
            </a:xfrm>
            <a:custGeom>
              <a:rect b="b" l="l" r="r" t="t"/>
              <a:pathLst>
                <a:path extrusionOk="0" h="4902" w="5104">
                  <a:moveTo>
                    <a:pt x="1133" y="1"/>
                  </a:moveTo>
                  <a:cubicBezTo>
                    <a:pt x="868" y="1"/>
                    <a:pt x="605" y="102"/>
                    <a:pt x="405" y="303"/>
                  </a:cubicBezTo>
                  <a:cubicBezTo>
                    <a:pt x="0" y="708"/>
                    <a:pt x="0" y="1359"/>
                    <a:pt x="405" y="1763"/>
                  </a:cubicBezTo>
                  <a:lnTo>
                    <a:pt x="3240" y="4599"/>
                  </a:lnTo>
                  <a:cubicBezTo>
                    <a:pt x="3442" y="4801"/>
                    <a:pt x="3706" y="4902"/>
                    <a:pt x="3970" y="4902"/>
                  </a:cubicBezTo>
                  <a:cubicBezTo>
                    <a:pt x="4234" y="4902"/>
                    <a:pt x="4498" y="4801"/>
                    <a:pt x="4700" y="4599"/>
                  </a:cubicBezTo>
                  <a:cubicBezTo>
                    <a:pt x="5104" y="4198"/>
                    <a:pt x="5104" y="3543"/>
                    <a:pt x="4700" y="3139"/>
                  </a:cubicBezTo>
                  <a:lnTo>
                    <a:pt x="1864" y="303"/>
                  </a:lnTo>
                  <a:cubicBezTo>
                    <a:pt x="1662" y="102"/>
                    <a:pt x="1397" y="1"/>
                    <a:pt x="1133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7456777" y="1936895"/>
              <a:ext cx="174770" cy="167309"/>
            </a:xfrm>
            <a:custGeom>
              <a:rect b="b" l="l" r="r" t="t"/>
              <a:pathLst>
                <a:path extrusionOk="0" h="5270" w="5505">
                  <a:moveTo>
                    <a:pt x="1333" y="367"/>
                  </a:moveTo>
                  <a:cubicBezTo>
                    <a:pt x="1552" y="367"/>
                    <a:pt x="1770" y="450"/>
                    <a:pt x="1934" y="618"/>
                  </a:cubicBezTo>
                  <a:lnTo>
                    <a:pt x="4770" y="3453"/>
                  </a:lnTo>
                  <a:cubicBezTo>
                    <a:pt x="5101" y="3785"/>
                    <a:pt x="5101" y="4324"/>
                    <a:pt x="4770" y="4655"/>
                  </a:cubicBezTo>
                  <a:cubicBezTo>
                    <a:pt x="4612" y="4815"/>
                    <a:pt x="4392" y="4895"/>
                    <a:pt x="4172" y="4895"/>
                  </a:cubicBezTo>
                  <a:cubicBezTo>
                    <a:pt x="3952" y="4895"/>
                    <a:pt x="3732" y="4815"/>
                    <a:pt x="3572" y="4655"/>
                  </a:cubicBezTo>
                  <a:lnTo>
                    <a:pt x="733" y="1815"/>
                  </a:lnTo>
                  <a:cubicBezTo>
                    <a:pt x="402" y="1484"/>
                    <a:pt x="402" y="949"/>
                    <a:pt x="733" y="618"/>
                  </a:cubicBezTo>
                  <a:cubicBezTo>
                    <a:pt x="900" y="450"/>
                    <a:pt x="1115" y="367"/>
                    <a:pt x="1333" y="367"/>
                  </a:cubicBezTo>
                  <a:close/>
                  <a:moveTo>
                    <a:pt x="1334" y="0"/>
                  </a:moveTo>
                  <a:cubicBezTo>
                    <a:pt x="1022" y="0"/>
                    <a:pt x="711" y="119"/>
                    <a:pt x="474" y="355"/>
                  </a:cubicBezTo>
                  <a:cubicBezTo>
                    <a:pt x="1" y="832"/>
                    <a:pt x="1" y="1600"/>
                    <a:pt x="474" y="2077"/>
                  </a:cubicBezTo>
                  <a:lnTo>
                    <a:pt x="3310" y="4913"/>
                  </a:lnTo>
                  <a:cubicBezTo>
                    <a:pt x="3547" y="5150"/>
                    <a:pt x="3860" y="5270"/>
                    <a:pt x="4173" y="5270"/>
                  </a:cubicBezTo>
                  <a:cubicBezTo>
                    <a:pt x="4482" y="5270"/>
                    <a:pt x="4796" y="5150"/>
                    <a:pt x="5032" y="4913"/>
                  </a:cubicBezTo>
                  <a:cubicBezTo>
                    <a:pt x="5505" y="4440"/>
                    <a:pt x="5505" y="3668"/>
                    <a:pt x="5032" y="3195"/>
                  </a:cubicBezTo>
                  <a:lnTo>
                    <a:pt x="2193" y="355"/>
                  </a:lnTo>
                  <a:cubicBezTo>
                    <a:pt x="1956" y="119"/>
                    <a:pt x="1645" y="0"/>
                    <a:pt x="1334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7463158" y="1942705"/>
              <a:ext cx="105084" cy="101878"/>
            </a:xfrm>
            <a:custGeom>
              <a:rect b="b" l="l" r="r" t="t"/>
              <a:pathLst>
                <a:path extrusionOk="0" h="3209" w="3310">
                  <a:moveTo>
                    <a:pt x="1133" y="1"/>
                  </a:moveTo>
                  <a:cubicBezTo>
                    <a:pt x="868" y="1"/>
                    <a:pt x="605" y="102"/>
                    <a:pt x="405" y="303"/>
                  </a:cubicBezTo>
                  <a:cubicBezTo>
                    <a:pt x="0" y="708"/>
                    <a:pt x="0" y="1359"/>
                    <a:pt x="405" y="1763"/>
                  </a:cubicBezTo>
                  <a:lnTo>
                    <a:pt x="1850" y="3208"/>
                  </a:lnTo>
                  <a:lnTo>
                    <a:pt x="3309" y="1748"/>
                  </a:lnTo>
                  <a:lnTo>
                    <a:pt x="1864" y="303"/>
                  </a:lnTo>
                  <a:cubicBezTo>
                    <a:pt x="1662" y="102"/>
                    <a:pt x="1397" y="1"/>
                    <a:pt x="1133" y="1"/>
                  </a:cubicBezTo>
                  <a:close/>
                </a:path>
              </a:pathLst>
            </a:custGeom>
            <a:solidFill>
              <a:srgbClr val="3CC999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456777" y="1937244"/>
              <a:ext cx="117244" cy="113243"/>
            </a:xfrm>
            <a:custGeom>
              <a:rect b="b" l="l" r="r" t="t"/>
              <a:pathLst>
                <a:path extrusionOk="0" h="3567" w="3693">
                  <a:moveTo>
                    <a:pt x="1333" y="356"/>
                  </a:moveTo>
                  <a:cubicBezTo>
                    <a:pt x="1552" y="356"/>
                    <a:pt x="1770" y="439"/>
                    <a:pt x="1934" y="607"/>
                  </a:cubicBezTo>
                  <a:lnTo>
                    <a:pt x="3252" y="1920"/>
                  </a:lnTo>
                  <a:lnTo>
                    <a:pt x="2051" y="3122"/>
                  </a:lnTo>
                  <a:lnTo>
                    <a:pt x="733" y="1804"/>
                  </a:lnTo>
                  <a:cubicBezTo>
                    <a:pt x="402" y="1473"/>
                    <a:pt x="402" y="938"/>
                    <a:pt x="733" y="607"/>
                  </a:cubicBezTo>
                  <a:cubicBezTo>
                    <a:pt x="900" y="439"/>
                    <a:pt x="1115" y="356"/>
                    <a:pt x="1333" y="356"/>
                  </a:cubicBezTo>
                  <a:close/>
                  <a:moveTo>
                    <a:pt x="1334" y="0"/>
                  </a:moveTo>
                  <a:cubicBezTo>
                    <a:pt x="1019" y="0"/>
                    <a:pt x="704" y="115"/>
                    <a:pt x="474" y="344"/>
                  </a:cubicBezTo>
                  <a:cubicBezTo>
                    <a:pt x="1" y="821"/>
                    <a:pt x="1" y="1589"/>
                    <a:pt x="474" y="2066"/>
                  </a:cubicBezTo>
                  <a:lnTo>
                    <a:pt x="1919" y="3511"/>
                  </a:lnTo>
                  <a:cubicBezTo>
                    <a:pt x="1956" y="3548"/>
                    <a:pt x="2003" y="3566"/>
                    <a:pt x="2051" y="3566"/>
                  </a:cubicBezTo>
                  <a:cubicBezTo>
                    <a:pt x="2098" y="3566"/>
                    <a:pt x="2145" y="3548"/>
                    <a:pt x="2182" y="3511"/>
                  </a:cubicBezTo>
                  <a:lnTo>
                    <a:pt x="3641" y="2052"/>
                  </a:lnTo>
                  <a:cubicBezTo>
                    <a:pt x="3674" y="2016"/>
                    <a:pt x="3692" y="1972"/>
                    <a:pt x="3692" y="1920"/>
                  </a:cubicBezTo>
                  <a:cubicBezTo>
                    <a:pt x="3692" y="1873"/>
                    <a:pt x="3674" y="1826"/>
                    <a:pt x="3641" y="1793"/>
                  </a:cubicBezTo>
                  <a:lnTo>
                    <a:pt x="2193" y="344"/>
                  </a:lnTo>
                  <a:cubicBezTo>
                    <a:pt x="1964" y="115"/>
                    <a:pt x="1649" y="0"/>
                    <a:pt x="1334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32"/>
          <p:cNvGrpSpPr/>
          <p:nvPr/>
        </p:nvGrpSpPr>
        <p:grpSpPr>
          <a:xfrm>
            <a:off x="6163360" y="5033579"/>
            <a:ext cx="264946" cy="241240"/>
            <a:chOff x="3923092" y="3421606"/>
            <a:chExt cx="171087" cy="167214"/>
          </a:xfrm>
        </p:grpSpPr>
        <p:sp>
          <p:nvSpPr>
            <p:cNvPr id="526" name="Google Shape;526;p32"/>
            <p:cNvSpPr/>
            <p:nvPr/>
          </p:nvSpPr>
          <p:spPr>
            <a:xfrm>
              <a:off x="3925759" y="3427448"/>
              <a:ext cx="162071" cy="155626"/>
            </a:xfrm>
            <a:custGeom>
              <a:rect b="b" l="l" r="r" t="t"/>
              <a:pathLst>
                <a:path extrusionOk="0" h="4902" w="5105">
                  <a:moveTo>
                    <a:pt x="1134" y="1"/>
                  </a:moveTo>
                  <a:cubicBezTo>
                    <a:pt x="869" y="1"/>
                    <a:pt x="605" y="101"/>
                    <a:pt x="405" y="303"/>
                  </a:cubicBezTo>
                  <a:cubicBezTo>
                    <a:pt x="1" y="704"/>
                    <a:pt x="1" y="1359"/>
                    <a:pt x="405" y="1763"/>
                  </a:cubicBezTo>
                  <a:lnTo>
                    <a:pt x="3240" y="4599"/>
                  </a:lnTo>
                  <a:cubicBezTo>
                    <a:pt x="3443" y="4801"/>
                    <a:pt x="3707" y="4902"/>
                    <a:pt x="3971" y="4902"/>
                  </a:cubicBezTo>
                  <a:cubicBezTo>
                    <a:pt x="4235" y="4902"/>
                    <a:pt x="4498" y="4801"/>
                    <a:pt x="4700" y="4599"/>
                  </a:cubicBezTo>
                  <a:cubicBezTo>
                    <a:pt x="5105" y="4194"/>
                    <a:pt x="5105" y="3544"/>
                    <a:pt x="4700" y="3139"/>
                  </a:cubicBezTo>
                  <a:lnTo>
                    <a:pt x="1864" y="303"/>
                  </a:lnTo>
                  <a:cubicBezTo>
                    <a:pt x="1663" y="101"/>
                    <a:pt x="1398" y="1"/>
                    <a:pt x="113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3923092" y="3421606"/>
              <a:ext cx="171087" cy="167214"/>
            </a:xfrm>
            <a:custGeom>
              <a:rect b="b" l="l" r="r" t="t"/>
              <a:pathLst>
                <a:path extrusionOk="0" h="5267" w="5389">
                  <a:moveTo>
                    <a:pt x="1217" y="368"/>
                  </a:moveTo>
                  <a:cubicBezTo>
                    <a:pt x="1436" y="368"/>
                    <a:pt x="1654" y="451"/>
                    <a:pt x="1817" y="615"/>
                  </a:cubicBezTo>
                  <a:lnTo>
                    <a:pt x="4653" y="3454"/>
                  </a:lnTo>
                  <a:cubicBezTo>
                    <a:pt x="4984" y="3782"/>
                    <a:pt x="4984" y="4321"/>
                    <a:pt x="4653" y="4652"/>
                  </a:cubicBezTo>
                  <a:cubicBezTo>
                    <a:pt x="4488" y="4817"/>
                    <a:pt x="4270" y="4900"/>
                    <a:pt x="4053" y="4900"/>
                  </a:cubicBezTo>
                  <a:cubicBezTo>
                    <a:pt x="3835" y="4900"/>
                    <a:pt x="3617" y="4817"/>
                    <a:pt x="3452" y="4652"/>
                  </a:cubicBezTo>
                  <a:lnTo>
                    <a:pt x="616" y="1816"/>
                  </a:lnTo>
                  <a:cubicBezTo>
                    <a:pt x="456" y="1656"/>
                    <a:pt x="369" y="1441"/>
                    <a:pt x="369" y="1216"/>
                  </a:cubicBezTo>
                  <a:cubicBezTo>
                    <a:pt x="369" y="990"/>
                    <a:pt x="456" y="775"/>
                    <a:pt x="616" y="615"/>
                  </a:cubicBezTo>
                  <a:cubicBezTo>
                    <a:pt x="784" y="451"/>
                    <a:pt x="999" y="368"/>
                    <a:pt x="1217" y="368"/>
                  </a:cubicBezTo>
                  <a:close/>
                  <a:moveTo>
                    <a:pt x="1215" y="0"/>
                  </a:moveTo>
                  <a:cubicBezTo>
                    <a:pt x="904" y="0"/>
                    <a:pt x="594" y="118"/>
                    <a:pt x="358" y="356"/>
                  </a:cubicBezTo>
                  <a:cubicBezTo>
                    <a:pt x="129" y="586"/>
                    <a:pt x="1" y="892"/>
                    <a:pt x="1" y="1216"/>
                  </a:cubicBezTo>
                  <a:cubicBezTo>
                    <a:pt x="1" y="1539"/>
                    <a:pt x="129" y="1845"/>
                    <a:pt x="358" y="2075"/>
                  </a:cubicBezTo>
                  <a:lnTo>
                    <a:pt x="3193" y="4914"/>
                  </a:lnTo>
                  <a:cubicBezTo>
                    <a:pt x="3430" y="5151"/>
                    <a:pt x="3744" y="5267"/>
                    <a:pt x="4053" y="5267"/>
                  </a:cubicBezTo>
                  <a:cubicBezTo>
                    <a:pt x="4366" y="5267"/>
                    <a:pt x="4679" y="5151"/>
                    <a:pt x="4915" y="4914"/>
                  </a:cubicBezTo>
                  <a:cubicBezTo>
                    <a:pt x="5389" y="4437"/>
                    <a:pt x="5389" y="3666"/>
                    <a:pt x="4915" y="3192"/>
                  </a:cubicBezTo>
                  <a:lnTo>
                    <a:pt x="2076" y="356"/>
                  </a:lnTo>
                  <a:cubicBezTo>
                    <a:pt x="1839" y="119"/>
                    <a:pt x="1527" y="0"/>
                    <a:pt x="1215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3925759" y="3427448"/>
              <a:ext cx="105116" cy="101878"/>
            </a:xfrm>
            <a:custGeom>
              <a:rect b="b" l="l" r="r" t="t"/>
              <a:pathLst>
                <a:path extrusionOk="0" h="3209" w="3311">
                  <a:moveTo>
                    <a:pt x="1134" y="1"/>
                  </a:moveTo>
                  <a:cubicBezTo>
                    <a:pt x="869" y="1"/>
                    <a:pt x="605" y="101"/>
                    <a:pt x="405" y="303"/>
                  </a:cubicBezTo>
                  <a:cubicBezTo>
                    <a:pt x="1" y="704"/>
                    <a:pt x="1" y="1359"/>
                    <a:pt x="405" y="1763"/>
                  </a:cubicBezTo>
                  <a:lnTo>
                    <a:pt x="1850" y="3208"/>
                  </a:lnTo>
                  <a:lnTo>
                    <a:pt x="3310" y="1748"/>
                  </a:lnTo>
                  <a:lnTo>
                    <a:pt x="1864" y="303"/>
                  </a:lnTo>
                  <a:cubicBezTo>
                    <a:pt x="1663" y="101"/>
                    <a:pt x="1398" y="1"/>
                    <a:pt x="1134" y="1"/>
                  </a:cubicBezTo>
                  <a:close/>
                </a:path>
              </a:pathLst>
            </a:custGeom>
            <a:solidFill>
              <a:srgbClr val="3CC999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923092" y="3421606"/>
              <a:ext cx="114132" cy="113497"/>
            </a:xfrm>
            <a:custGeom>
              <a:rect b="b" l="l" r="r" t="t"/>
              <a:pathLst>
                <a:path extrusionOk="0" h="3575" w="3595">
                  <a:moveTo>
                    <a:pt x="1217" y="368"/>
                  </a:moveTo>
                  <a:cubicBezTo>
                    <a:pt x="1436" y="368"/>
                    <a:pt x="1654" y="451"/>
                    <a:pt x="1817" y="615"/>
                  </a:cubicBezTo>
                  <a:lnTo>
                    <a:pt x="3136" y="1932"/>
                  </a:lnTo>
                  <a:lnTo>
                    <a:pt x="1934" y="3134"/>
                  </a:lnTo>
                  <a:lnTo>
                    <a:pt x="616" y="1816"/>
                  </a:lnTo>
                  <a:cubicBezTo>
                    <a:pt x="456" y="1656"/>
                    <a:pt x="369" y="1441"/>
                    <a:pt x="369" y="1216"/>
                  </a:cubicBezTo>
                  <a:cubicBezTo>
                    <a:pt x="369" y="990"/>
                    <a:pt x="456" y="775"/>
                    <a:pt x="616" y="615"/>
                  </a:cubicBezTo>
                  <a:cubicBezTo>
                    <a:pt x="784" y="451"/>
                    <a:pt x="999" y="368"/>
                    <a:pt x="1217" y="368"/>
                  </a:cubicBezTo>
                  <a:close/>
                  <a:moveTo>
                    <a:pt x="1215" y="0"/>
                  </a:moveTo>
                  <a:cubicBezTo>
                    <a:pt x="904" y="0"/>
                    <a:pt x="594" y="118"/>
                    <a:pt x="358" y="356"/>
                  </a:cubicBezTo>
                  <a:cubicBezTo>
                    <a:pt x="129" y="586"/>
                    <a:pt x="1" y="892"/>
                    <a:pt x="1" y="1216"/>
                  </a:cubicBezTo>
                  <a:cubicBezTo>
                    <a:pt x="1" y="1539"/>
                    <a:pt x="129" y="1845"/>
                    <a:pt x="358" y="2075"/>
                  </a:cubicBezTo>
                  <a:lnTo>
                    <a:pt x="1803" y="3523"/>
                  </a:lnTo>
                  <a:cubicBezTo>
                    <a:pt x="1839" y="3556"/>
                    <a:pt x="1883" y="3575"/>
                    <a:pt x="1934" y="3575"/>
                  </a:cubicBezTo>
                  <a:cubicBezTo>
                    <a:pt x="1982" y="3575"/>
                    <a:pt x="2029" y="3556"/>
                    <a:pt x="2062" y="3523"/>
                  </a:cubicBezTo>
                  <a:lnTo>
                    <a:pt x="3525" y="2063"/>
                  </a:lnTo>
                  <a:cubicBezTo>
                    <a:pt x="3594" y="1991"/>
                    <a:pt x="3594" y="1875"/>
                    <a:pt x="3525" y="1801"/>
                  </a:cubicBezTo>
                  <a:lnTo>
                    <a:pt x="2076" y="356"/>
                  </a:lnTo>
                  <a:cubicBezTo>
                    <a:pt x="1839" y="119"/>
                    <a:pt x="1527" y="0"/>
                    <a:pt x="1215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32"/>
          <p:cNvGrpSpPr/>
          <p:nvPr/>
        </p:nvGrpSpPr>
        <p:grpSpPr>
          <a:xfrm>
            <a:off x="5778511" y="4598858"/>
            <a:ext cx="119616" cy="295152"/>
            <a:chOff x="6689991" y="3974566"/>
            <a:chExt cx="77242" cy="204583"/>
          </a:xfrm>
        </p:grpSpPr>
        <p:sp>
          <p:nvSpPr>
            <p:cNvPr id="531" name="Google Shape;531;p32"/>
            <p:cNvSpPr/>
            <p:nvPr/>
          </p:nvSpPr>
          <p:spPr>
            <a:xfrm>
              <a:off x="6695896" y="3980376"/>
              <a:ext cx="65527" cy="193025"/>
            </a:xfrm>
            <a:custGeom>
              <a:rect b="b" l="l" r="r" t="t"/>
              <a:pathLst>
                <a:path extrusionOk="0" h="6080" w="2064">
                  <a:moveTo>
                    <a:pt x="1030" y="0"/>
                  </a:moveTo>
                  <a:cubicBezTo>
                    <a:pt x="462" y="0"/>
                    <a:pt x="0" y="463"/>
                    <a:pt x="0" y="1034"/>
                  </a:cubicBezTo>
                  <a:lnTo>
                    <a:pt x="0" y="5046"/>
                  </a:lnTo>
                  <a:cubicBezTo>
                    <a:pt x="0" y="5617"/>
                    <a:pt x="462" y="6079"/>
                    <a:pt x="1030" y="6079"/>
                  </a:cubicBezTo>
                  <a:cubicBezTo>
                    <a:pt x="1602" y="6079"/>
                    <a:pt x="2064" y="5617"/>
                    <a:pt x="2064" y="5046"/>
                  </a:cubicBezTo>
                  <a:lnTo>
                    <a:pt x="2064" y="1034"/>
                  </a:lnTo>
                  <a:cubicBezTo>
                    <a:pt x="2064" y="463"/>
                    <a:pt x="1602" y="0"/>
                    <a:pt x="1030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6689991" y="3974566"/>
              <a:ext cx="77242" cy="204581"/>
            </a:xfrm>
            <a:custGeom>
              <a:rect b="b" l="l" r="r" t="t"/>
              <a:pathLst>
                <a:path extrusionOk="0" h="6444" w="2433">
                  <a:moveTo>
                    <a:pt x="1216" y="369"/>
                  </a:moveTo>
                  <a:cubicBezTo>
                    <a:pt x="1686" y="369"/>
                    <a:pt x="2068" y="748"/>
                    <a:pt x="2068" y="1217"/>
                  </a:cubicBezTo>
                  <a:lnTo>
                    <a:pt x="2068" y="5229"/>
                  </a:lnTo>
                  <a:cubicBezTo>
                    <a:pt x="2068" y="5698"/>
                    <a:pt x="1686" y="6081"/>
                    <a:pt x="1216" y="6081"/>
                  </a:cubicBezTo>
                  <a:cubicBezTo>
                    <a:pt x="750" y="6081"/>
                    <a:pt x="368" y="5698"/>
                    <a:pt x="368" y="5229"/>
                  </a:cubicBezTo>
                  <a:lnTo>
                    <a:pt x="368" y="1217"/>
                  </a:lnTo>
                  <a:cubicBezTo>
                    <a:pt x="368" y="748"/>
                    <a:pt x="750" y="369"/>
                    <a:pt x="1216" y="369"/>
                  </a:cubicBezTo>
                  <a:close/>
                  <a:moveTo>
                    <a:pt x="1216" y="1"/>
                  </a:moveTo>
                  <a:cubicBezTo>
                    <a:pt x="546" y="1"/>
                    <a:pt x="0" y="547"/>
                    <a:pt x="0" y="1217"/>
                  </a:cubicBezTo>
                  <a:lnTo>
                    <a:pt x="0" y="5229"/>
                  </a:lnTo>
                  <a:cubicBezTo>
                    <a:pt x="0" y="5898"/>
                    <a:pt x="546" y="6444"/>
                    <a:pt x="1216" y="6444"/>
                  </a:cubicBezTo>
                  <a:cubicBezTo>
                    <a:pt x="1890" y="6444"/>
                    <a:pt x="2432" y="5898"/>
                    <a:pt x="2432" y="5229"/>
                  </a:cubicBezTo>
                  <a:lnTo>
                    <a:pt x="2432" y="1217"/>
                  </a:lnTo>
                  <a:cubicBezTo>
                    <a:pt x="2432" y="547"/>
                    <a:pt x="1890" y="1"/>
                    <a:pt x="1216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6695896" y="4075590"/>
              <a:ext cx="65527" cy="97814"/>
            </a:xfrm>
            <a:custGeom>
              <a:rect b="b" l="l" r="r" t="t"/>
              <a:pathLst>
                <a:path extrusionOk="0" h="3081" w="2064">
                  <a:moveTo>
                    <a:pt x="0" y="1"/>
                  </a:moveTo>
                  <a:lnTo>
                    <a:pt x="0" y="2047"/>
                  </a:lnTo>
                  <a:cubicBezTo>
                    <a:pt x="0" y="2618"/>
                    <a:pt x="462" y="3080"/>
                    <a:pt x="1030" y="3080"/>
                  </a:cubicBezTo>
                  <a:cubicBezTo>
                    <a:pt x="1602" y="3080"/>
                    <a:pt x="2064" y="2618"/>
                    <a:pt x="2064" y="2047"/>
                  </a:cubicBezTo>
                  <a:lnTo>
                    <a:pt x="2064" y="1"/>
                  </a:lnTo>
                  <a:close/>
                </a:path>
              </a:pathLst>
            </a:custGeom>
            <a:solidFill>
              <a:srgbClr val="F16880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6689991" y="4069811"/>
              <a:ext cx="77242" cy="109338"/>
            </a:xfrm>
            <a:custGeom>
              <a:rect b="b" l="l" r="r" t="t"/>
              <a:pathLst>
                <a:path extrusionOk="0" h="3444" w="2433">
                  <a:moveTo>
                    <a:pt x="2068" y="369"/>
                  </a:moveTo>
                  <a:lnTo>
                    <a:pt x="2068" y="2229"/>
                  </a:lnTo>
                  <a:cubicBezTo>
                    <a:pt x="2068" y="2698"/>
                    <a:pt x="1686" y="3081"/>
                    <a:pt x="1216" y="3081"/>
                  </a:cubicBezTo>
                  <a:cubicBezTo>
                    <a:pt x="750" y="3081"/>
                    <a:pt x="368" y="2698"/>
                    <a:pt x="368" y="2229"/>
                  </a:cubicBezTo>
                  <a:lnTo>
                    <a:pt x="368" y="369"/>
                  </a:lnTo>
                  <a:close/>
                  <a:moveTo>
                    <a:pt x="186" y="1"/>
                  </a:moveTo>
                  <a:cubicBezTo>
                    <a:pt x="84" y="1"/>
                    <a:pt x="0" y="85"/>
                    <a:pt x="0" y="183"/>
                  </a:cubicBezTo>
                  <a:lnTo>
                    <a:pt x="0" y="2229"/>
                  </a:lnTo>
                  <a:cubicBezTo>
                    <a:pt x="0" y="2898"/>
                    <a:pt x="546" y="3444"/>
                    <a:pt x="1216" y="3444"/>
                  </a:cubicBezTo>
                  <a:cubicBezTo>
                    <a:pt x="1890" y="3444"/>
                    <a:pt x="2432" y="2898"/>
                    <a:pt x="2432" y="2229"/>
                  </a:cubicBezTo>
                  <a:lnTo>
                    <a:pt x="2432" y="183"/>
                  </a:lnTo>
                  <a:cubicBezTo>
                    <a:pt x="2432" y="85"/>
                    <a:pt x="2352" y="1"/>
                    <a:pt x="2250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32"/>
          <p:cNvGrpSpPr/>
          <p:nvPr/>
        </p:nvGrpSpPr>
        <p:grpSpPr>
          <a:xfrm>
            <a:off x="5172773" y="5101445"/>
            <a:ext cx="119567" cy="295195"/>
            <a:chOff x="4308549" y="4159596"/>
            <a:chExt cx="77210" cy="204613"/>
          </a:xfrm>
        </p:grpSpPr>
        <p:sp>
          <p:nvSpPr>
            <p:cNvPr id="536" name="Google Shape;536;p32"/>
            <p:cNvSpPr/>
            <p:nvPr/>
          </p:nvSpPr>
          <p:spPr>
            <a:xfrm>
              <a:off x="4314454" y="4165406"/>
              <a:ext cx="65527" cy="193025"/>
            </a:xfrm>
            <a:custGeom>
              <a:rect b="b" l="l" r="r" t="t"/>
              <a:pathLst>
                <a:path extrusionOk="0" h="6080" w="2064">
                  <a:moveTo>
                    <a:pt x="1030" y="0"/>
                  </a:moveTo>
                  <a:cubicBezTo>
                    <a:pt x="462" y="0"/>
                    <a:pt x="0" y="463"/>
                    <a:pt x="0" y="1034"/>
                  </a:cubicBezTo>
                  <a:lnTo>
                    <a:pt x="0" y="5046"/>
                  </a:lnTo>
                  <a:cubicBezTo>
                    <a:pt x="0" y="5617"/>
                    <a:pt x="462" y="6079"/>
                    <a:pt x="1030" y="6079"/>
                  </a:cubicBezTo>
                  <a:cubicBezTo>
                    <a:pt x="1602" y="6079"/>
                    <a:pt x="2064" y="5617"/>
                    <a:pt x="2064" y="5046"/>
                  </a:cubicBezTo>
                  <a:lnTo>
                    <a:pt x="2064" y="1034"/>
                  </a:lnTo>
                  <a:cubicBezTo>
                    <a:pt x="2064" y="463"/>
                    <a:pt x="1602" y="0"/>
                    <a:pt x="10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4308549" y="4159596"/>
              <a:ext cx="77210" cy="204613"/>
            </a:xfrm>
            <a:custGeom>
              <a:rect b="b" l="l" r="r" t="t"/>
              <a:pathLst>
                <a:path extrusionOk="0" h="6445" w="2432">
                  <a:moveTo>
                    <a:pt x="1216" y="369"/>
                  </a:moveTo>
                  <a:cubicBezTo>
                    <a:pt x="1685" y="369"/>
                    <a:pt x="2068" y="747"/>
                    <a:pt x="2068" y="1217"/>
                  </a:cubicBezTo>
                  <a:lnTo>
                    <a:pt x="2068" y="5229"/>
                  </a:lnTo>
                  <a:cubicBezTo>
                    <a:pt x="2068" y="5698"/>
                    <a:pt x="1685" y="6076"/>
                    <a:pt x="1216" y="6076"/>
                  </a:cubicBezTo>
                  <a:cubicBezTo>
                    <a:pt x="750" y="6076"/>
                    <a:pt x="368" y="5698"/>
                    <a:pt x="368" y="5229"/>
                  </a:cubicBezTo>
                  <a:lnTo>
                    <a:pt x="368" y="1217"/>
                  </a:lnTo>
                  <a:cubicBezTo>
                    <a:pt x="368" y="747"/>
                    <a:pt x="750" y="369"/>
                    <a:pt x="1216" y="369"/>
                  </a:cubicBezTo>
                  <a:close/>
                  <a:moveTo>
                    <a:pt x="1216" y="1"/>
                  </a:moveTo>
                  <a:cubicBezTo>
                    <a:pt x="546" y="1"/>
                    <a:pt x="0" y="547"/>
                    <a:pt x="0" y="1217"/>
                  </a:cubicBezTo>
                  <a:lnTo>
                    <a:pt x="0" y="5229"/>
                  </a:lnTo>
                  <a:cubicBezTo>
                    <a:pt x="0" y="5898"/>
                    <a:pt x="546" y="6444"/>
                    <a:pt x="1216" y="6444"/>
                  </a:cubicBezTo>
                  <a:cubicBezTo>
                    <a:pt x="1890" y="6444"/>
                    <a:pt x="2432" y="5898"/>
                    <a:pt x="2432" y="5229"/>
                  </a:cubicBezTo>
                  <a:lnTo>
                    <a:pt x="2432" y="1217"/>
                  </a:lnTo>
                  <a:cubicBezTo>
                    <a:pt x="2432" y="547"/>
                    <a:pt x="1890" y="1"/>
                    <a:pt x="1216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4314454" y="4165406"/>
              <a:ext cx="65527" cy="97814"/>
            </a:xfrm>
            <a:custGeom>
              <a:rect b="b" l="l" r="r" t="t"/>
              <a:pathLst>
                <a:path extrusionOk="0" h="3081" w="2064">
                  <a:moveTo>
                    <a:pt x="1030" y="0"/>
                  </a:moveTo>
                  <a:cubicBezTo>
                    <a:pt x="462" y="0"/>
                    <a:pt x="0" y="463"/>
                    <a:pt x="0" y="1034"/>
                  </a:cubicBezTo>
                  <a:lnTo>
                    <a:pt x="0" y="3080"/>
                  </a:lnTo>
                  <a:lnTo>
                    <a:pt x="2064" y="3080"/>
                  </a:lnTo>
                  <a:lnTo>
                    <a:pt x="2064" y="1034"/>
                  </a:lnTo>
                  <a:cubicBezTo>
                    <a:pt x="2064" y="463"/>
                    <a:pt x="1602" y="0"/>
                    <a:pt x="1030" y="0"/>
                  </a:cubicBezTo>
                  <a:close/>
                </a:path>
              </a:pathLst>
            </a:custGeom>
            <a:solidFill>
              <a:srgbClr val="8AACDD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4308549" y="4159596"/>
              <a:ext cx="77210" cy="109370"/>
            </a:xfrm>
            <a:custGeom>
              <a:rect b="b" l="l" r="r" t="t"/>
              <a:pathLst>
                <a:path extrusionOk="0" h="3445" w="2432">
                  <a:moveTo>
                    <a:pt x="1216" y="369"/>
                  </a:moveTo>
                  <a:cubicBezTo>
                    <a:pt x="1685" y="369"/>
                    <a:pt x="2068" y="747"/>
                    <a:pt x="2068" y="1217"/>
                  </a:cubicBezTo>
                  <a:lnTo>
                    <a:pt x="2068" y="3077"/>
                  </a:lnTo>
                  <a:lnTo>
                    <a:pt x="368" y="3077"/>
                  </a:lnTo>
                  <a:lnTo>
                    <a:pt x="368" y="1217"/>
                  </a:lnTo>
                  <a:cubicBezTo>
                    <a:pt x="368" y="747"/>
                    <a:pt x="750" y="369"/>
                    <a:pt x="1216" y="369"/>
                  </a:cubicBezTo>
                  <a:close/>
                  <a:moveTo>
                    <a:pt x="1216" y="1"/>
                  </a:moveTo>
                  <a:cubicBezTo>
                    <a:pt x="546" y="1"/>
                    <a:pt x="0" y="547"/>
                    <a:pt x="0" y="1217"/>
                  </a:cubicBezTo>
                  <a:lnTo>
                    <a:pt x="0" y="3263"/>
                  </a:lnTo>
                  <a:cubicBezTo>
                    <a:pt x="0" y="3361"/>
                    <a:pt x="84" y="3445"/>
                    <a:pt x="186" y="3445"/>
                  </a:cubicBezTo>
                  <a:lnTo>
                    <a:pt x="2250" y="3445"/>
                  </a:lnTo>
                  <a:cubicBezTo>
                    <a:pt x="2352" y="3445"/>
                    <a:pt x="2432" y="3361"/>
                    <a:pt x="2432" y="3263"/>
                  </a:cubicBezTo>
                  <a:lnTo>
                    <a:pt x="2432" y="1217"/>
                  </a:lnTo>
                  <a:cubicBezTo>
                    <a:pt x="2432" y="547"/>
                    <a:pt x="1890" y="1"/>
                    <a:pt x="1216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2"/>
          <p:cNvGrpSpPr/>
          <p:nvPr/>
        </p:nvGrpSpPr>
        <p:grpSpPr>
          <a:xfrm>
            <a:off x="6605204" y="3485273"/>
            <a:ext cx="264691" cy="232289"/>
            <a:chOff x="4366946" y="1834186"/>
            <a:chExt cx="177537" cy="173778"/>
          </a:xfrm>
        </p:grpSpPr>
        <p:sp>
          <p:nvSpPr>
            <p:cNvPr id="541" name="Google Shape;541;p32"/>
            <p:cNvSpPr/>
            <p:nvPr/>
          </p:nvSpPr>
          <p:spPr>
            <a:xfrm>
              <a:off x="4369584" y="1840187"/>
              <a:ext cx="168304" cy="161676"/>
            </a:xfrm>
            <a:custGeom>
              <a:rect b="b" l="l" r="r" t="t"/>
              <a:pathLst>
                <a:path extrusionOk="0" h="4903" w="5104">
                  <a:moveTo>
                    <a:pt x="1134" y="1"/>
                  </a:moveTo>
                  <a:cubicBezTo>
                    <a:pt x="871" y="1"/>
                    <a:pt x="607" y="102"/>
                    <a:pt x="404" y="304"/>
                  </a:cubicBezTo>
                  <a:cubicBezTo>
                    <a:pt x="1" y="704"/>
                    <a:pt x="1" y="1360"/>
                    <a:pt x="404" y="1764"/>
                  </a:cubicBezTo>
                  <a:lnTo>
                    <a:pt x="3240" y="4600"/>
                  </a:lnTo>
                  <a:cubicBezTo>
                    <a:pt x="3442" y="4802"/>
                    <a:pt x="3707" y="4903"/>
                    <a:pt x="3972" y="4903"/>
                  </a:cubicBezTo>
                  <a:cubicBezTo>
                    <a:pt x="4237" y="4903"/>
                    <a:pt x="4501" y="4802"/>
                    <a:pt x="4704" y="4600"/>
                  </a:cubicBezTo>
                  <a:cubicBezTo>
                    <a:pt x="5104" y="4195"/>
                    <a:pt x="5104" y="3544"/>
                    <a:pt x="4704" y="3140"/>
                  </a:cubicBezTo>
                  <a:lnTo>
                    <a:pt x="1864" y="304"/>
                  </a:lnTo>
                  <a:cubicBezTo>
                    <a:pt x="1662" y="102"/>
                    <a:pt x="1398" y="1"/>
                    <a:pt x="113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4366946" y="1834186"/>
              <a:ext cx="177537" cy="173778"/>
            </a:xfrm>
            <a:custGeom>
              <a:rect b="b" l="l" r="r" t="t"/>
              <a:pathLst>
                <a:path extrusionOk="0" h="5270" w="5384">
                  <a:moveTo>
                    <a:pt x="1217" y="366"/>
                  </a:moveTo>
                  <a:cubicBezTo>
                    <a:pt x="1431" y="366"/>
                    <a:pt x="1649" y="450"/>
                    <a:pt x="1817" y="614"/>
                  </a:cubicBezTo>
                  <a:lnTo>
                    <a:pt x="4653" y="3453"/>
                  </a:lnTo>
                  <a:cubicBezTo>
                    <a:pt x="4984" y="3784"/>
                    <a:pt x="4984" y="4323"/>
                    <a:pt x="4653" y="4654"/>
                  </a:cubicBezTo>
                  <a:cubicBezTo>
                    <a:pt x="4487" y="4819"/>
                    <a:pt x="4268" y="4901"/>
                    <a:pt x="4050" y="4901"/>
                  </a:cubicBezTo>
                  <a:cubicBezTo>
                    <a:pt x="3833" y="4901"/>
                    <a:pt x="3616" y="4820"/>
                    <a:pt x="3451" y="4654"/>
                  </a:cubicBezTo>
                  <a:lnTo>
                    <a:pt x="616" y="1815"/>
                  </a:lnTo>
                  <a:cubicBezTo>
                    <a:pt x="456" y="1654"/>
                    <a:pt x="365" y="1444"/>
                    <a:pt x="365" y="1214"/>
                  </a:cubicBezTo>
                  <a:cubicBezTo>
                    <a:pt x="365" y="989"/>
                    <a:pt x="456" y="774"/>
                    <a:pt x="616" y="614"/>
                  </a:cubicBezTo>
                  <a:cubicBezTo>
                    <a:pt x="780" y="450"/>
                    <a:pt x="998" y="366"/>
                    <a:pt x="1217" y="366"/>
                  </a:cubicBezTo>
                  <a:close/>
                  <a:moveTo>
                    <a:pt x="1216" y="0"/>
                  </a:moveTo>
                  <a:cubicBezTo>
                    <a:pt x="904" y="0"/>
                    <a:pt x="592" y="118"/>
                    <a:pt x="353" y="355"/>
                  </a:cubicBezTo>
                  <a:cubicBezTo>
                    <a:pt x="125" y="584"/>
                    <a:pt x="0" y="890"/>
                    <a:pt x="0" y="1214"/>
                  </a:cubicBezTo>
                  <a:cubicBezTo>
                    <a:pt x="0" y="1538"/>
                    <a:pt x="125" y="1844"/>
                    <a:pt x="357" y="2074"/>
                  </a:cubicBezTo>
                  <a:lnTo>
                    <a:pt x="3193" y="4913"/>
                  </a:lnTo>
                  <a:cubicBezTo>
                    <a:pt x="3423" y="5142"/>
                    <a:pt x="3728" y="5269"/>
                    <a:pt x="4052" y="5269"/>
                  </a:cubicBezTo>
                  <a:cubicBezTo>
                    <a:pt x="4376" y="5269"/>
                    <a:pt x="4681" y="5142"/>
                    <a:pt x="4911" y="4913"/>
                  </a:cubicBezTo>
                  <a:cubicBezTo>
                    <a:pt x="5384" y="4439"/>
                    <a:pt x="5384" y="3668"/>
                    <a:pt x="4911" y="3191"/>
                  </a:cubicBezTo>
                  <a:lnTo>
                    <a:pt x="2075" y="355"/>
                  </a:lnTo>
                  <a:cubicBezTo>
                    <a:pt x="1839" y="118"/>
                    <a:pt x="1527" y="0"/>
                    <a:pt x="1216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4428774" y="1896080"/>
              <a:ext cx="109114" cy="105784"/>
            </a:xfrm>
            <a:custGeom>
              <a:rect b="b" l="l" r="r" t="t"/>
              <a:pathLst>
                <a:path extrusionOk="0" h="3208" w="3309">
                  <a:moveTo>
                    <a:pt x="1460" y="0"/>
                  </a:moveTo>
                  <a:lnTo>
                    <a:pt x="0" y="1459"/>
                  </a:lnTo>
                  <a:lnTo>
                    <a:pt x="1445" y="2905"/>
                  </a:lnTo>
                  <a:cubicBezTo>
                    <a:pt x="1647" y="3107"/>
                    <a:pt x="1912" y="3208"/>
                    <a:pt x="2177" y="3208"/>
                  </a:cubicBezTo>
                  <a:cubicBezTo>
                    <a:pt x="2442" y="3208"/>
                    <a:pt x="2706" y="3107"/>
                    <a:pt x="2909" y="2905"/>
                  </a:cubicBezTo>
                  <a:cubicBezTo>
                    <a:pt x="3309" y="2500"/>
                    <a:pt x="3309" y="1849"/>
                    <a:pt x="2909" y="1445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rgbClr val="8AACDD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4422179" y="1889914"/>
              <a:ext cx="122304" cy="118051"/>
            </a:xfrm>
            <a:custGeom>
              <a:rect b="b" l="l" r="r" t="t"/>
              <a:pathLst>
                <a:path extrusionOk="0" h="3580" w="3709">
                  <a:moveTo>
                    <a:pt x="1660" y="445"/>
                  </a:moveTo>
                  <a:lnTo>
                    <a:pt x="2978" y="1763"/>
                  </a:lnTo>
                  <a:cubicBezTo>
                    <a:pt x="3309" y="2094"/>
                    <a:pt x="3309" y="2633"/>
                    <a:pt x="2978" y="2964"/>
                  </a:cubicBezTo>
                  <a:cubicBezTo>
                    <a:pt x="2812" y="3129"/>
                    <a:pt x="2593" y="3211"/>
                    <a:pt x="2375" y="3211"/>
                  </a:cubicBezTo>
                  <a:cubicBezTo>
                    <a:pt x="2158" y="3211"/>
                    <a:pt x="1941" y="3130"/>
                    <a:pt x="1776" y="2964"/>
                  </a:cubicBezTo>
                  <a:lnTo>
                    <a:pt x="459" y="1646"/>
                  </a:lnTo>
                  <a:lnTo>
                    <a:pt x="1660" y="445"/>
                  </a:lnTo>
                  <a:close/>
                  <a:moveTo>
                    <a:pt x="1660" y="1"/>
                  </a:moveTo>
                  <a:cubicBezTo>
                    <a:pt x="1612" y="1"/>
                    <a:pt x="1565" y="23"/>
                    <a:pt x="1533" y="56"/>
                  </a:cubicBezTo>
                  <a:lnTo>
                    <a:pt x="73" y="1515"/>
                  </a:lnTo>
                  <a:cubicBezTo>
                    <a:pt x="0" y="1588"/>
                    <a:pt x="0" y="1705"/>
                    <a:pt x="73" y="1774"/>
                  </a:cubicBezTo>
                  <a:lnTo>
                    <a:pt x="1518" y="3223"/>
                  </a:lnTo>
                  <a:cubicBezTo>
                    <a:pt x="1755" y="3459"/>
                    <a:pt x="2064" y="3579"/>
                    <a:pt x="2377" y="3579"/>
                  </a:cubicBezTo>
                  <a:cubicBezTo>
                    <a:pt x="2690" y="3579"/>
                    <a:pt x="2999" y="3459"/>
                    <a:pt x="3236" y="3223"/>
                  </a:cubicBezTo>
                  <a:cubicBezTo>
                    <a:pt x="3709" y="2749"/>
                    <a:pt x="3709" y="1978"/>
                    <a:pt x="3236" y="1501"/>
                  </a:cubicBezTo>
                  <a:lnTo>
                    <a:pt x="1791" y="56"/>
                  </a:lnTo>
                  <a:cubicBezTo>
                    <a:pt x="1755" y="23"/>
                    <a:pt x="1711" y="1"/>
                    <a:pt x="1660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6667556" y="4914767"/>
            <a:ext cx="270649" cy="241379"/>
            <a:chOff x="7373945" y="2491538"/>
            <a:chExt cx="174770" cy="167311"/>
          </a:xfrm>
        </p:grpSpPr>
        <p:sp>
          <p:nvSpPr>
            <p:cNvPr id="546" name="Google Shape;546;p32"/>
            <p:cNvSpPr/>
            <p:nvPr/>
          </p:nvSpPr>
          <p:spPr>
            <a:xfrm>
              <a:off x="7380295" y="2497317"/>
              <a:ext cx="162071" cy="155690"/>
            </a:xfrm>
            <a:custGeom>
              <a:rect b="b" l="l" r="r" t="t"/>
              <a:pathLst>
                <a:path extrusionOk="0" h="4904" w="5105">
                  <a:moveTo>
                    <a:pt x="3971" y="1"/>
                  </a:moveTo>
                  <a:cubicBezTo>
                    <a:pt x="3707" y="1"/>
                    <a:pt x="3442" y="102"/>
                    <a:pt x="3240" y="304"/>
                  </a:cubicBezTo>
                  <a:lnTo>
                    <a:pt x="404" y="3143"/>
                  </a:lnTo>
                  <a:cubicBezTo>
                    <a:pt x="0" y="3544"/>
                    <a:pt x="0" y="4199"/>
                    <a:pt x="404" y="4603"/>
                  </a:cubicBezTo>
                  <a:cubicBezTo>
                    <a:pt x="606" y="4803"/>
                    <a:pt x="870" y="4903"/>
                    <a:pt x="1134" y="4903"/>
                  </a:cubicBezTo>
                  <a:cubicBezTo>
                    <a:pt x="1398" y="4903"/>
                    <a:pt x="1662" y="4803"/>
                    <a:pt x="1864" y="4603"/>
                  </a:cubicBezTo>
                  <a:lnTo>
                    <a:pt x="4700" y="1764"/>
                  </a:lnTo>
                  <a:cubicBezTo>
                    <a:pt x="5104" y="1363"/>
                    <a:pt x="5104" y="708"/>
                    <a:pt x="4700" y="304"/>
                  </a:cubicBezTo>
                  <a:cubicBezTo>
                    <a:pt x="4500" y="102"/>
                    <a:pt x="4236" y="1"/>
                    <a:pt x="3971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7373945" y="2491538"/>
              <a:ext cx="174770" cy="167309"/>
            </a:xfrm>
            <a:custGeom>
              <a:rect b="b" l="l" r="r" t="t"/>
              <a:pathLst>
                <a:path extrusionOk="0" h="5270" w="5505">
                  <a:moveTo>
                    <a:pt x="4172" y="370"/>
                  </a:moveTo>
                  <a:cubicBezTo>
                    <a:pt x="4387" y="370"/>
                    <a:pt x="4605" y="449"/>
                    <a:pt x="4772" y="617"/>
                  </a:cubicBezTo>
                  <a:cubicBezTo>
                    <a:pt x="5103" y="948"/>
                    <a:pt x="5103" y="1487"/>
                    <a:pt x="4772" y="1818"/>
                  </a:cubicBezTo>
                  <a:lnTo>
                    <a:pt x="1933" y="4654"/>
                  </a:lnTo>
                  <a:cubicBezTo>
                    <a:pt x="1767" y="4820"/>
                    <a:pt x="1550" y="4903"/>
                    <a:pt x="1333" y="4903"/>
                  </a:cubicBezTo>
                  <a:cubicBezTo>
                    <a:pt x="1116" y="4903"/>
                    <a:pt x="899" y="4820"/>
                    <a:pt x="735" y="4654"/>
                  </a:cubicBezTo>
                  <a:cubicBezTo>
                    <a:pt x="404" y="4323"/>
                    <a:pt x="404" y="3784"/>
                    <a:pt x="735" y="3453"/>
                  </a:cubicBezTo>
                  <a:lnTo>
                    <a:pt x="3571" y="617"/>
                  </a:lnTo>
                  <a:cubicBezTo>
                    <a:pt x="3735" y="449"/>
                    <a:pt x="3954" y="370"/>
                    <a:pt x="4172" y="370"/>
                  </a:cubicBezTo>
                  <a:close/>
                  <a:moveTo>
                    <a:pt x="4170" y="1"/>
                  </a:moveTo>
                  <a:cubicBezTo>
                    <a:pt x="3859" y="1"/>
                    <a:pt x="3547" y="120"/>
                    <a:pt x="3309" y="358"/>
                  </a:cubicBezTo>
                  <a:lnTo>
                    <a:pt x="473" y="3194"/>
                  </a:lnTo>
                  <a:cubicBezTo>
                    <a:pt x="0" y="3668"/>
                    <a:pt x="0" y="4439"/>
                    <a:pt x="473" y="4913"/>
                  </a:cubicBezTo>
                  <a:cubicBezTo>
                    <a:pt x="710" y="5149"/>
                    <a:pt x="1023" y="5269"/>
                    <a:pt x="1333" y="5269"/>
                  </a:cubicBezTo>
                  <a:cubicBezTo>
                    <a:pt x="1645" y="5269"/>
                    <a:pt x="1955" y="5149"/>
                    <a:pt x="2195" y="4913"/>
                  </a:cubicBezTo>
                  <a:lnTo>
                    <a:pt x="5031" y="2077"/>
                  </a:lnTo>
                  <a:cubicBezTo>
                    <a:pt x="5504" y="1603"/>
                    <a:pt x="5504" y="832"/>
                    <a:pt x="5031" y="358"/>
                  </a:cubicBezTo>
                  <a:cubicBezTo>
                    <a:pt x="4792" y="120"/>
                    <a:pt x="4481" y="1"/>
                    <a:pt x="4170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7380295" y="2551098"/>
              <a:ext cx="105052" cy="101909"/>
            </a:xfrm>
            <a:custGeom>
              <a:rect b="b" l="l" r="r" t="t"/>
              <a:pathLst>
                <a:path extrusionOk="0" h="3210" w="3309">
                  <a:moveTo>
                    <a:pt x="1850" y="1"/>
                  </a:moveTo>
                  <a:lnTo>
                    <a:pt x="404" y="1449"/>
                  </a:lnTo>
                  <a:cubicBezTo>
                    <a:pt x="0" y="1850"/>
                    <a:pt x="0" y="2505"/>
                    <a:pt x="404" y="2909"/>
                  </a:cubicBezTo>
                  <a:cubicBezTo>
                    <a:pt x="606" y="3109"/>
                    <a:pt x="870" y="3209"/>
                    <a:pt x="1134" y="3209"/>
                  </a:cubicBezTo>
                  <a:cubicBezTo>
                    <a:pt x="1398" y="3209"/>
                    <a:pt x="1662" y="3109"/>
                    <a:pt x="1864" y="2909"/>
                  </a:cubicBezTo>
                  <a:lnTo>
                    <a:pt x="3309" y="1460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8AACDD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7373945" y="2545415"/>
              <a:ext cx="117307" cy="113434"/>
            </a:xfrm>
            <a:custGeom>
              <a:rect b="b" l="l" r="r" t="t"/>
              <a:pathLst>
                <a:path extrusionOk="0" h="3573" w="3695">
                  <a:moveTo>
                    <a:pt x="2050" y="442"/>
                  </a:moveTo>
                  <a:lnTo>
                    <a:pt x="3251" y="1639"/>
                  </a:lnTo>
                  <a:lnTo>
                    <a:pt x="1933" y="2957"/>
                  </a:lnTo>
                  <a:cubicBezTo>
                    <a:pt x="1767" y="3123"/>
                    <a:pt x="1550" y="3206"/>
                    <a:pt x="1333" y="3206"/>
                  </a:cubicBezTo>
                  <a:cubicBezTo>
                    <a:pt x="1116" y="3206"/>
                    <a:pt x="899" y="3123"/>
                    <a:pt x="735" y="2957"/>
                  </a:cubicBezTo>
                  <a:cubicBezTo>
                    <a:pt x="404" y="2626"/>
                    <a:pt x="404" y="2087"/>
                    <a:pt x="735" y="1756"/>
                  </a:cubicBezTo>
                  <a:lnTo>
                    <a:pt x="2050" y="442"/>
                  </a:lnTo>
                  <a:close/>
                  <a:moveTo>
                    <a:pt x="2050" y="1"/>
                  </a:moveTo>
                  <a:cubicBezTo>
                    <a:pt x="2001" y="1"/>
                    <a:pt x="1953" y="18"/>
                    <a:pt x="1919" y="52"/>
                  </a:cubicBezTo>
                  <a:lnTo>
                    <a:pt x="473" y="1497"/>
                  </a:lnTo>
                  <a:cubicBezTo>
                    <a:pt x="0" y="1971"/>
                    <a:pt x="0" y="2742"/>
                    <a:pt x="473" y="3216"/>
                  </a:cubicBezTo>
                  <a:cubicBezTo>
                    <a:pt x="710" y="3452"/>
                    <a:pt x="1023" y="3572"/>
                    <a:pt x="1333" y="3572"/>
                  </a:cubicBezTo>
                  <a:cubicBezTo>
                    <a:pt x="1645" y="3572"/>
                    <a:pt x="1955" y="3452"/>
                    <a:pt x="2195" y="3216"/>
                  </a:cubicBezTo>
                  <a:lnTo>
                    <a:pt x="3640" y="1770"/>
                  </a:lnTo>
                  <a:cubicBezTo>
                    <a:pt x="3673" y="1738"/>
                    <a:pt x="3695" y="1690"/>
                    <a:pt x="3695" y="1639"/>
                  </a:cubicBezTo>
                  <a:cubicBezTo>
                    <a:pt x="3695" y="1592"/>
                    <a:pt x="3673" y="1545"/>
                    <a:pt x="3640" y="1512"/>
                  </a:cubicBezTo>
                  <a:lnTo>
                    <a:pt x="2181" y="52"/>
                  </a:lnTo>
                  <a:cubicBezTo>
                    <a:pt x="2146" y="18"/>
                    <a:pt x="2098" y="1"/>
                    <a:pt x="2050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2"/>
          <p:cNvGrpSpPr/>
          <p:nvPr/>
        </p:nvGrpSpPr>
        <p:grpSpPr>
          <a:xfrm>
            <a:off x="7081749" y="3128196"/>
            <a:ext cx="119616" cy="295152"/>
            <a:chOff x="7089311" y="1211098"/>
            <a:chExt cx="77242" cy="204583"/>
          </a:xfrm>
        </p:grpSpPr>
        <p:sp>
          <p:nvSpPr>
            <p:cNvPr id="551" name="Google Shape;551;p32"/>
            <p:cNvSpPr/>
            <p:nvPr/>
          </p:nvSpPr>
          <p:spPr>
            <a:xfrm>
              <a:off x="7095216" y="1216908"/>
              <a:ext cx="65527" cy="193025"/>
            </a:xfrm>
            <a:custGeom>
              <a:rect b="b" l="l" r="r" t="t"/>
              <a:pathLst>
                <a:path extrusionOk="0" h="6080" w="2064">
                  <a:moveTo>
                    <a:pt x="1030" y="0"/>
                  </a:moveTo>
                  <a:cubicBezTo>
                    <a:pt x="462" y="0"/>
                    <a:pt x="0" y="463"/>
                    <a:pt x="0" y="1034"/>
                  </a:cubicBezTo>
                  <a:lnTo>
                    <a:pt x="0" y="5046"/>
                  </a:lnTo>
                  <a:cubicBezTo>
                    <a:pt x="0" y="5617"/>
                    <a:pt x="462" y="6079"/>
                    <a:pt x="1030" y="6079"/>
                  </a:cubicBezTo>
                  <a:cubicBezTo>
                    <a:pt x="1602" y="6079"/>
                    <a:pt x="2064" y="5617"/>
                    <a:pt x="2064" y="5046"/>
                  </a:cubicBezTo>
                  <a:lnTo>
                    <a:pt x="2064" y="1034"/>
                  </a:lnTo>
                  <a:cubicBezTo>
                    <a:pt x="2064" y="463"/>
                    <a:pt x="1602" y="0"/>
                    <a:pt x="1030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7089311" y="1211098"/>
              <a:ext cx="77242" cy="204581"/>
            </a:xfrm>
            <a:custGeom>
              <a:rect b="b" l="l" r="r" t="t"/>
              <a:pathLst>
                <a:path extrusionOk="0" h="6444" w="2433">
                  <a:moveTo>
                    <a:pt x="1216" y="369"/>
                  </a:moveTo>
                  <a:cubicBezTo>
                    <a:pt x="1686" y="369"/>
                    <a:pt x="2068" y="748"/>
                    <a:pt x="2068" y="1217"/>
                  </a:cubicBezTo>
                  <a:lnTo>
                    <a:pt x="2068" y="5229"/>
                  </a:lnTo>
                  <a:cubicBezTo>
                    <a:pt x="2068" y="5698"/>
                    <a:pt x="1686" y="6081"/>
                    <a:pt x="1216" y="6081"/>
                  </a:cubicBezTo>
                  <a:cubicBezTo>
                    <a:pt x="750" y="6081"/>
                    <a:pt x="368" y="5698"/>
                    <a:pt x="368" y="5229"/>
                  </a:cubicBezTo>
                  <a:lnTo>
                    <a:pt x="368" y="1217"/>
                  </a:lnTo>
                  <a:cubicBezTo>
                    <a:pt x="368" y="748"/>
                    <a:pt x="750" y="369"/>
                    <a:pt x="1216" y="369"/>
                  </a:cubicBezTo>
                  <a:close/>
                  <a:moveTo>
                    <a:pt x="1216" y="1"/>
                  </a:moveTo>
                  <a:cubicBezTo>
                    <a:pt x="546" y="1"/>
                    <a:pt x="0" y="547"/>
                    <a:pt x="0" y="1217"/>
                  </a:cubicBezTo>
                  <a:lnTo>
                    <a:pt x="0" y="5229"/>
                  </a:lnTo>
                  <a:cubicBezTo>
                    <a:pt x="0" y="5898"/>
                    <a:pt x="546" y="6444"/>
                    <a:pt x="1216" y="6444"/>
                  </a:cubicBezTo>
                  <a:cubicBezTo>
                    <a:pt x="1890" y="6444"/>
                    <a:pt x="2432" y="5898"/>
                    <a:pt x="2432" y="5229"/>
                  </a:cubicBezTo>
                  <a:lnTo>
                    <a:pt x="2432" y="1217"/>
                  </a:lnTo>
                  <a:cubicBezTo>
                    <a:pt x="2432" y="547"/>
                    <a:pt x="1890" y="1"/>
                    <a:pt x="1216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7095216" y="1312122"/>
              <a:ext cx="65527" cy="97814"/>
            </a:xfrm>
            <a:custGeom>
              <a:rect b="b" l="l" r="r" t="t"/>
              <a:pathLst>
                <a:path extrusionOk="0" h="3081" w="2064">
                  <a:moveTo>
                    <a:pt x="0" y="1"/>
                  </a:moveTo>
                  <a:lnTo>
                    <a:pt x="0" y="2047"/>
                  </a:lnTo>
                  <a:cubicBezTo>
                    <a:pt x="0" y="2618"/>
                    <a:pt x="462" y="3080"/>
                    <a:pt x="1030" y="3080"/>
                  </a:cubicBezTo>
                  <a:cubicBezTo>
                    <a:pt x="1602" y="3080"/>
                    <a:pt x="2064" y="2618"/>
                    <a:pt x="2064" y="2047"/>
                  </a:cubicBezTo>
                  <a:lnTo>
                    <a:pt x="2064" y="1"/>
                  </a:lnTo>
                  <a:close/>
                </a:path>
              </a:pathLst>
            </a:custGeom>
            <a:solidFill>
              <a:srgbClr val="F16880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7089311" y="1306343"/>
              <a:ext cx="77242" cy="109338"/>
            </a:xfrm>
            <a:custGeom>
              <a:rect b="b" l="l" r="r" t="t"/>
              <a:pathLst>
                <a:path extrusionOk="0" h="3444" w="2433">
                  <a:moveTo>
                    <a:pt x="2068" y="369"/>
                  </a:moveTo>
                  <a:lnTo>
                    <a:pt x="2068" y="2229"/>
                  </a:lnTo>
                  <a:cubicBezTo>
                    <a:pt x="2068" y="2698"/>
                    <a:pt x="1686" y="3081"/>
                    <a:pt x="1216" y="3081"/>
                  </a:cubicBezTo>
                  <a:cubicBezTo>
                    <a:pt x="750" y="3081"/>
                    <a:pt x="368" y="2698"/>
                    <a:pt x="368" y="2229"/>
                  </a:cubicBezTo>
                  <a:lnTo>
                    <a:pt x="368" y="369"/>
                  </a:lnTo>
                  <a:close/>
                  <a:moveTo>
                    <a:pt x="186" y="1"/>
                  </a:moveTo>
                  <a:cubicBezTo>
                    <a:pt x="84" y="1"/>
                    <a:pt x="0" y="85"/>
                    <a:pt x="0" y="183"/>
                  </a:cubicBezTo>
                  <a:lnTo>
                    <a:pt x="0" y="2229"/>
                  </a:lnTo>
                  <a:cubicBezTo>
                    <a:pt x="0" y="2898"/>
                    <a:pt x="546" y="3444"/>
                    <a:pt x="1216" y="3444"/>
                  </a:cubicBezTo>
                  <a:cubicBezTo>
                    <a:pt x="1890" y="3444"/>
                    <a:pt x="2432" y="2898"/>
                    <a:pt x="2432" y="2229"/>
                  </a:cubicBezTo>
                  <a:lnTo>
                    <a:pt x="2432" y="183"/>
                  </a:lnTo>
                  <a:cubicBezTo>
                    <a:pt x="2432" y="85"/>
                    <a:pt x="2352" y="1"/>
                    <a:pt x="2250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2"/>
          <p:cNvGrpSpPr/>
          <p:nvPr/>
        </p:nvGrpSpPr>
        <p:grpSpPr>
          <a:xfrm>
            <a:off x="6365407" y="3811305"/>
            <a:ext cx="1077922" cy="1072348"/>
            <a:chOff x="4332233" y="3324392"/>
            <a:chExt cx="1191206" cy="1180090"/>
          </a:xfrm>
        </p:grpSpPr>
        <p:sp>
          <p:nvSpPr>
            <p:cNvPr id="556" name="Google Shape;556;p32"/>
            <p:cNvSpPr/>
            <p:nvPr/>
          </p:nvSpPr>
          <p:spPr>
            <a:xfrm>
              <a:off x="4952024" y="4241729"/>
              <a:ext cx="170992" cy="167214"/>
            </a:xfrm>
            <a:custGeom>
              <a:rect b="b" l="l" r="r" t="t"/>
              <a:pathLst>
                <a:path extrusionOk="0" h="5267" w="5386">
                  <a:moveTo>
                    <a:pt x="1333" y="366"/>
                  </a:moveTo>
                  <a:cubicBezTo>
                    <a:pt x="1552" y="366"/>
                    <a:pt x="1767" y="450"/>
                    <a:pt x="1934" y="614"/>
                  </a:cubicBezTo>
                  <a:lnTo>
                    <a:pt x="4769" y="3453"/>
                  </a:lnTo>
                  <a:cubicBezTo>
                    <a:pt x="5101" y="3781"/>
                    <a:pt x="5101" y="4319"/>
                    <a:pt x="4769" y="4651"/>
                  </a:cubicBezTo>
                  <a:cubicBezTo>
                    <a:pt x="4604" y="4817"/>
                    <a:pt x="4386" y="4900"/>
                    <a:pt x="4169" y="4900"/>
                  </a:cubicBezTo>
                  <a:cubicBezTo>
                    <a:pt x="3952" y="4900"/>
                    <a:pt x="3734" y="4817"/>
                    <a:pt x="3568" y="4651"/>
                  </a:cubicBezTo>
                  <a:lnTo>
                    <a:pt x="733" y="1815"/>
                  </a:lnTo>
                  <a:cubicBezTo>
                    <a:pt x="401" y="1484"/>
                    <a:pt x="401" y="945"/>
                    <a:pt x="733" y="614"/>
                  </a:cubicBezTo>
                  <a:cubicBezTo>
                    <a:pt x="900" y="450"/>
                    <a:pt x="1115" y="366"/>
                    <a:pt x="1333" y="366"/>
                  </a:cubicBezTo>
                  <a:close/>
                  <a:moveTo>
                    <a:pt x="1333" y="0"/>
                  </a:moveTo>
                  <a:cubicBezTo>
                    <a:pt x="1022" y="0"/>
                    <a:pt x="711" y="119"/>
                    <a:pt x="474" y="355"/>
                  </a:cubicBezTo>
                  <a:cubicBezTo>
                    <a:pt x="1" y="829"/>
                    <a:pt x="1" y="1600"/>
                    <a:pt x="474" y="2074"/>
                  </a:cubicBezTo>
                  <a:lnTo>
                    <a:pt x="3310" y="4913"/>
                  </a:lnTo>
                  <a:cubicBezTo>
                    <a:pt x="3546" y="5149"/>
                    <a:pt x="3860" y="5266"/>
                    <a:pt x="4169" y="5266"/>
                  </a:cubicBezTo>
                  <a:cubicBezTo>
                    <a:pt x="4482" y="5266"/>
                    <a:pt x="4791" y="5149"/>
                    <a:pt x="5028" y="4913"/>
                  </a:cubicBezTo>
                  <a:cubicBezTo>
                    <a:pt x="5261" y="4680"/>
                    <a:pt x="5385" y="4378"/>
                    <a:pt x="5385" y="4050"/>
                  </a:cubicBezTo>
                  <a:cubicBezTo>
                    <a:pt x="5385" y="3726"/>
                    <a:pt x="5261" y="3420"/>
                    <a:pt x="5028" y="3191"/>
                  </a:cubicBezTo>
                  <a:lnTo>
                    <a:pt x="2192" y="355"/>
                  </a:lnTo>
                  <a:cubicBezTo>
                    <a:pt x="1956" y="119"/>
                    <a:pt x="1644" y="0"/>
                    <a:pt x="1333" y="0"/>
                  </a:cubicBezTo>
                  <a:close/>
                </a:path>
              </a:pathLst>
            </a:custGeom>
            <a:solidFill>
              <a:srgbClr val="2F497E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4952024" y="4241729"/>
              <a:ext cx="117815" cy="113466"/>
            </a:xfrm>
            <a:custGeom>
              <a:rect b="b" l="l" r="r" t="t"/>
              <a:pathLst>
                <a:path extrusionOk="0" h="3574" w="3711">
                  <a:moveTo>
                    <a:pt x="1333" y="366"/>
                  </a:moveTo>
                  <a:cubicBezTo>
                    <a:pt x="1552" y="366"/>
                    <a:pt x="1767" y="450"/>
                    <a:pt x="1934" y="614"/>
                  </a:cubicBezTo>
                  <a:lnTo>
                    <a:pt x="3252" y="1932"/>
                  </a:lnTo>
                  <a:lnTo>
                    <a:pt x="2050" y="3133"/>
                  </a:lnTo>
                  <a:lnTo>
                    <a:pt x="733" y="1815"/>
                  </a:lnTo>
                  <a:cubicBezTo>
                    <a:pt x="401" y="1484"/>
                    <a:pt x="401" y="945"/>
                    <a:pt x="733" y="614"/>
                  </a:cubicBezTo>
                  <a:cubicBezTo>
                    <a:pt x="900" y="450"/>
                    <a:pt x="1115" y="366"/>
                    <a:pt x="1333" y="366"/>
                  </a:cubicBezTo>
                  <a:close/>
                  <a:moveTo>
                    <a:pt x="1333" y="0"/>
                  </a:moveTo>
                  <a:cubicBezTo>
                    <a:pt x="1022" y="0"/>
                    <a:pt x="711" y="119"/>
                    <a:pt x="474" y="355"/>
                  </a:cubicBezTo>
                  <a:cubicBezTo>
                    <a:pt x="1" y="829"/>
                    <a:pt x="1" y="1600"/>
                    <a:pt x="474" y="2074"/>
                  </a:cubicBezTo>
                  <a:lnTo>
                    <a:pt x="1919" y="3522"/>
                  </a:lnTo>
                  <a:cubicBezTo>
                    <a:pt x="1956" y="3555"/>
                    <a:pt x="2000" y="3573"/>
                    <a:pt x="2050" y="3573"/>
                  </a:cubicBezTo>
                  <a:cubicBezTo>
                    <a:pt x="2098" y="3573"/>
                    <a:pt x="2145" y="3555"/>
                    <a:pt x="2178" y="3522"/>
                  </a:cubicBezTo>
                  <a:lnTo>
                    <a:pt x="3638" y="2059"/>
                  </a:lnTo>
                  <a:cubicBezTo>
                    <a:pt x="3710" y="1990"/>
                    <a:pt x="3710" y="1873"/>
                    <a:pt x="3638" y="1801"/>
                  </a:cubicBezTo>
                  <a:lnTo>
                    <a:pt x="2192" y="355"/>
                  </a:lnTo>
                  <a:cubicBezTo>
                    <a:pt x="1956" y="119"/>
                    <a:pt x="1644" y="0"/>
                    <a:pt x="1333" y="0"/>
                  </a:cubicBezTo>
                  <a:close/>
                </a:path>
              </a:pathLst>
            </a:custGeom>
            <a:solidFill>
              <a:srgbClr val="2F497E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429415" y="3468498"/>
              <a:ext cx="1094019" cy="1030270"/>
            </a:xfrm>
            <a:custGeom>
              <a:rect b="b" l="l" r="r" t="t"/>
              <a:pathLst>
                <a:path extrusionOk="0" h="32452" w="34460">
                  <a:moveTo>
                    <a:pt x="8706" y="0"/>
                  </a:moveTo>
                  <a:cubicBezTo>
                    <a:pt x="7704" y="0"/>
                    <a:pt x="6842" y="241"/>
                    <a:pt x="6262" y="820"/>
                  </a:cubicBezTo>
                  <a:lnTo>
                    <a:pt x="2302" y="4784"/>
                  </a:lnTo>
                  <a:cubicBezTo>
                    <a:pt x="1" y="7085"/>
                    <a:pt x="3037" y="13855"/>
                    <a:pt x="5338" y="16159"/>
                  </a:cubicBezTo>
                  <a:lnTo>
                    <a:pt x="20055" y="30873"/>
                  </a:lnTo>
                  <a:cubicBezTo>
                    <a:pt x="21107" y="31925"/>
                    <a:pt x="22486" y="32451"/>
                    <a:pt x="23865" y="32451"/>
                  </a:cubicBezTo>
                  <a:cubicBezTo>
                    <a:pt x="25244" y="32451"/>
                    <a:pt x="26624" y="31925"/>
                    <a:pt x="27678" y="30873"/>
                  </a:cubicBezTo>
                  <a:lnTo>
                    <a:pt x="32355" y="26196"/>
                  </a:lnTo>
                  <a:cubicBezTo>
                    <a:pt x="34459" y="24092"/>
                    <a:pt x="34459" y="20677"/>
                    <a:pt x="32355" y="18573"/>
                  </a:cubicBezTo>
                  <a:lnTo>
                    <a:pt x="17641" y="3859"/>
                  </a:lnTo>
                  <a:cubicBezTo>
                    <a:pt x="15917" y="2135"/>
                    <a:pt x="11690" y="0"/>
                    <a:pt x="870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419477" y="3462498"/>
              <a:ext cx="1093066" cy="1041985"/>
            </a:xfrm>
            <a:custGeom>
              <a:rect b="b" l="l" r="r" t="t"/>
              <a:pathLst>
                <a:path extrusionOk="0" h="32821" w="34430">
                  <a:moveTo>
                    <a:pt x="9025" y="372"/>
                  </a:moveTo>
                  <a:cubicBezTo>
                    <a:pt x="11911" y="372"/>
                    <a:pt x="16072" y="2428"/>
                    <a:pt x="17823" y="4176"/>
                  </a:cubicBezTo>
                  <a:lnTo>
                    <a:pt x="32537" y="18893"/>
                  </a:lnTo>
                  <a:cubicBezTo>
                    <a:pt x="33520" y="19876"/>
                    <a:pt x="34063" y="21183"/>
                    <a:pt x="34063" y="22573"/>
                  </a:cubicBezTo>
                  <a:cubicBezTo>
                    <a:pt x="34063" y="23964"/>
                    <a:pt x="33520" y="25271"/>
                    <a:pt x="32537" y="26254"/>
                  </a:cubicBezTo>
                  <a:lnTo>
                    <a:pt x="27860" y="30931"/>
                  </a:lnTo>
                  <a:cubicBezTo>
                    <a:pt x="26844" y="31947"/>
                    <a:pt x="25511" y="32455"/>
                    <a:pt x="24177" y="32455"/>
                  </a:cubicBezTo>
                  <a:cubicBezTo>
                    <a:pt x="22844" y="32455"/>
                    <a:pt x="21511" y="31947"/>
                    <a:pt x="20495" y="30931"/>
                  </a:cubicBezTo>
                  <a:lnTo>
                    <a:pt x="5782" y="16217"/>
                  </a:lnTo>
                  <a:cubicBezTo>
                    <a:pt x="3452" y="13888"/>
                    <a:pt x="576" y="7270"/>
                    <a:pt x="2746" y="5100"/>
                  </a:cubicBezTo>
                  <a:lnTo>
                    <a:pt x="6706" y="1140"/>
                  </a:lnTo>
                  <a:cubicBezTo>
                    <a:pt x="7249" y="597"/>
                    <a:pt x="8064" y="372"/>
                    <a:pt x="9025" y="372"/>
                  </a:cubicBezTo>
                  <a:close/>
                  <a:moveTo>
                    <a:pt x="9021" y="1"/>
                  </a:moveTo>
                  <a:cubicBezTo>
                    <a:pt x="7978" y="1"/>
                    <a:pt x="7071" y="257"/>
                    <a:pt x="6447" y="881"/>
                  </a:cubicBezTo>
                  <a:lnTo>
                    <a:pt x="2484" y="4842"/>
                  </a:lnTo>
                  <a:cubicBezTo>
                    <a:pt x="1" y="7324"/>
                    <a:pt x="3336" y="14288"/>
                    <a:pt x="5523" y="16476"/>
                  </a:cubicBezTo>
                  <a:lnTo>
                    <a:pt x="20237" y="31193"/>
                  </a:lnTo>
                  <a:cubicBezTo>
                    <a:pt x="21325" y="32278"/>
                    <a:pt x="22752" y="32821"/>
                    <a:pt x="24179" y="32821"/>
                  </a:cubicBezTo>
                  <a:cubicBezTo>
                    <a:pt x="25606" y="32821"/>
                    <a:pt x="27033" y="32278"/>
                    <a:pt x="28117" y="31193"/>
                  </a:cubicBezTo>
                  <a:lnTo>
                    <a:pt x="32799" y="26512"/>
                  </a:lnTo>
                  <a:cubicBezTo>
                    <a:pt x="33851" y="25460"/>
                    <a:pt x="34430" y="24063"/>
                    <a:pt x="34430" y="22573"/>
                  </a:cubicBezTo>
                  <a:cubicBezTo>
                    <a:pt x="34430" y="21084"/>
                    <a:pt x="33851" y="19686"/>
                    <a:pt x="32799" y="18631"/>
                  </a:cubicBezTo>
                  <a:lnTo>
                    <a:pt x="18082" y="3917"/>
                  </a:lnTo>
                  <a:cubicBezTo>
                    <a:pt x="16444" y="2279"/>
                    <a:pt x="12129" y="1"/>
                    <a:pt x="9021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635239" y="3945104"/>
              <a:ext cx="831689" cy="502309"/>
            </a:xfrm>
            <a:custGeom>
              <a:rect b="b" l="l" r="r" t="t"/>
              <a:pathLst>
                <a:path extrusionOk="0" h="15822" w="26197">
                  <a:moveTo>
                    <a:pt x="1" y="1"/>
                  </a:moveTo>
                  <a:lnTo>
                    <a:pt x="14715" y="14718"/>
                  </a:lnTo>
                  <a:cubicBezTo>
                    <a:pt x="15450" y="15454"/>
                    <a:pt x="16416" y="15821"/>
                    <a:pt x="17381" y="15821"/>
                  </a:cubicBezTo>
                  <a:cubicBezTo>
                    <a:pt x="18347" y="15821"/>
                    <a:pt x="19313" y="15454"/>
                    <a:pt x="20048" y="14718"/>
                  </a:cubicBezTo>
                  <a:lnTo>
                    <a:pt x="24729" y="10037"/>
                  </a:lnTo>
                  <a:cubicBezTo>
                    <a:pt x="26196" y="8570"/>
                    <a:pt x="26196" y="6175"/>
                    <a:pt x="24725" y="4704"/>
                  </a:cubicBezTo>
                  <a:lnTo>
                    <a:pt x="20048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6880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626826" y="3474276"/>
              <a:ext cx="874072" cy="838578"/>
            </a:xfrm>
            <a:custGeom>
              <a:rect b="b" l="l" r="r" t="t"/>
              <a:pathLst>
                <a:path extrusionOk="0" h="26414" w="27532">
                  <a:moveTo>
                    <a:pt x="2494" y="1"/>
                  </a:moveTo>
                  <a:cubicBezTo>
                    <a:pt x="1533" y="1"/>
                    <a:pt x="718" y="226"/>
                    <a:pt x="175" y="769"/>
                  </a:cubicBezTo>
                  <a:lnTo>
                    <a:pt x="0" y="943"/>
                  </a:lnTo>
                  <a:lnTo>
                    <a:pt x="13910" y="14849"/>
                  </a:lnTo>
                  <a:lnTo>
                    <a:pt x="20313" y="14856"/>
                  </a:lnTo>
                  <a:lnTo>
                    <a:pt x="24990" y="19534"/>
                  </a:lnTo>
                  <a:cubicBezTo>
                    <a:pt x="26461" y="21005"/>
                    <a:pt x="26461" y="23400"/>
                    <a:pt x="24994" y="24867"/>
                  </a:cubicBezTo>
                  <a:lnTo>
                    <a:pt x="24459" y="25402"/>
                  </a:lnTo>
                  <a:lnTo>
                    <a:pt x="25474" y="26414"/>
                  </a:lnTo>
                  <a:lnTo>
                    <a:pt x="26006" y="25883"/>
                  </a:lnTo>
                  <a:cubicBezTo>
                    <a:pt x="26989" y="24900"/>
                    <a:pt x="27532" y="23593"/>
                    <a:pt x="27532" y="22202"/>
                  </a:cubicBezTo>
                  <a:cubicBezTo>
                    <a:pt x="27532" y="20812"/>
                    <a:pt x="26989" y="19505"/>
                    <a:pt x="26006" y="18522"/>
                  </a:cubicBezTo>
                  <a:lnTo>
                    <a:pt x="11292" y="3805"/>
                  </a:lnTo>
                  <a:cubicBezTo>
                    <a:pt x="9541" y="2057"/>
                    <a:pt x="5380" y="1"/>
                    <a:pt x="24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622762" y="3468498"/>
              <a:ext cx="900677" cy="848515"/>
            </a:xfrm>
            <a:custGeom>
              <a:rect b="b" l="l" r="r" t="t"/>
              <a:pathLst>
                <a:path extrusionOk="0" h="26727" w="28370">
                  <a:moveTo>
                    <a:pt x="2618" y="1"/>
                  </a:moveTo>
                  <a:cubicBezTo>
                    <a:pt x="1614" y="1"/>
                    <a:pt x="755" y="241"/>
                    <a:pt x="172" y="820"/>
                  </a:cubicBezTo>
                  <a:lnTo>
                    <a:pt x="1" y="994"/>
                  </a:lnTo>
                  <a:lnTo>
                    <a:pt x="128" y="1125"/>
                  </a:lnTo>
                  <a:lnTo>
                    <a:pt x="303" y="951"/>
                  </a:lnTo>
                  <a:cubicBezTo>
                    <a:pt x="846" y="408"/>
                    <a:pt x="1661" y="183"/>
                    <a:pt x="2622" y="183"/>
                  </a:cubicBezTo>
                  <a:cubicBezTo>
                    <a:pt x="5508" y="183"/>
                    <a:pt x="9669" y="2239"/>
                    <a:pt x="11420" y="3987"/>
                  </a:cubicBezTo>
                  <a:lnTo>
                    <a:pt x="26134" y="18704"/>
                  </a:lnTo>
                  <a:cubicBezTo>
                    <a:pt x="27117" y="19687"/>
                    <a:pt x="27660" y="20994"/>
                    <a:pt x="27660" y="22384"/>
                  </a:cubicBezTo>
                  <a:cubicBezTo>
                    <a:pt x="27660" y="23775"/>
                    <a:pt x="27117" y="25082"/>
                    <a:pt x="26134" y="26065"/>
                  </a:cubicBezTo>
                  <a:lnTo>
                    <a:pt x="25602" y="26596"/>
                  </a:lnTo>
                  <a:lnTo>
                    <a:pt x="25733" y="26727"/>
                  </a:lnTo>
                  <a:lnTo>
                    <a:pt x="26265" y="26196"/>
                  </a:lnTo>
                  <a:cubicBezTo>
                    <a:pt x="28369" y="24092"/>
                    <a:pt x="28369" y="20677"/>
                    <a:pt x="26265" y="18573"/>
                  </a:cubicBezTo>
                  <a:lnTo>
                    <a:pt x="11551" y="3859"/>
                  </a:lnTo>
                  <a:cubicBezTo>
                    <a:pt x="9826" y="2134"/>
                    <a:pt x="5600" y="1"/>
                    <a:pt x="2618" y="1"/>
                  </a:cubicBezTo>
                  <a:close/>
                </a:path>
              </a:pathLst>
            </a:custGeom>
            <a:solidFill>
              <a:srgbClr val="2A4271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5068413" y="3945707"/>
              <a:ext cx="398526" cy="335063"/>
            </a:xfrm>
            <a:custGeom>
              <a:rect b="b" l="l" r="r" t="t"/>
              <a:pathLst>
                <a:path extrusionOk="0" h="10554" w="12553">
                  <a:moveTo>
                    <a:pt x="1" y="0"/>
                  </a:moveTo>
                  <a:lnTo>
                    <a:pt x="10550" y="10553"/>
                  </a:lnTo>
                  <a:lnTo>
                    <a:pt x="11085" y="10018"/>
                  </a:lnTo>
                  <a:cubicBezTo>
                    <a:pt x="12552" y="8551"/>
                    <a:pt x="12552" y="6156"/>
                    <a:pt x="11081" y="4685"/>
                  </a:cubicBezTo>
                  <a:lnTo>
                    <a:pt x="640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5D73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4526628" y="3740200"/>
              <a:ext cx="601552" cy="692508"/>
            </a:xfrm>
            <a:custGeom>
              <a:rect b="b" l="l" r="r" t="t"/>
              <a:pathLst>
                <a:path extrusionOk="0" h="21813" w="18948">
                  <a:moveTo>
                    <a:pt x="1369" y="0"/>
                  </a:moveTo>
                  <a:cubicBezTo>
                    <a:pt x="1238" y="0"/>
                    <a:pt x="1103" y="19"/>
                    <a:pt x="972" y="66"/>
                  </a:cubicBezTo>
                  <a:cubicBezTo>
                    <a:pt x="339" y="284"/>
                    <a:pt x="1" y="976"/>
                    <a:pt x="219" y="1610"/>
                  </a:cubicBezTo>
                  <a:cubicBezTo>
                    <a:pt x="947" y="3725"/>
                    <a:pt x="2039" y="5643"/>
                    <a:pt x="3135" y="6742"/>
                  </a:cubicBezTo>
                  <a:lnTo>
                    <a:pt x="17852" y="21456"/>
                  </a:lnTo>
                  <a:cubicBezTo>
                    <a:pt x="18089" y="21693"/>
                    <a:pt x="18398" y="21813"/>
                    <a:pt x="18707" y="21813"/>
                  </a:cubicBezTo>
                  <a:cubicBezTo>
                    <a:pt x="18791" y="21813"/>
                    <a:pt x="18872" y="21806"/>
                    <a:pt x="18948" y="21788"/>
                  </a:cubicBezTo>
                  <a:cubicBezTo>
                    <a:pt x="18660" y="21623"/>
                    <a:pt x="18383" y="21420"/>
                    <a:pt x="18136" y="21172"/>
                  </a:cubicBezTo>
                  <a:lnTo>
                    <a:pt x="3422" y="6455"/>
                  </a:lnTo>
                  <a:lnTo>
                    <a:pt x="6287" y="6458"/>
                  </a:lnTo>
                  <a:lnTo>
                    <a:pt x="4853" y="5024"/>
                  </a:lnTo>
                  <a:cubicBezTo>
                    <a:pt x="4027" y="4202"/>
                    <a:pt x="3109" y="2549"/>
                    <a:pt x="2516" y="820"/>
                  </a:cubicBezTo>
                  <a:cubicBezTo>
                    <a:pt x="2341" y="314"/>
                    <a:pt x="1871" y="0"/>
                    <a:pt x="1369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4635239" y="3945104"/>
              <a:ext cx="527739" cy="486816"/>
            </a:xfrm>
            <a:custGeom>
              <a:rect b="b" l="l" r="r" t="t"/>
              <a:pathLst>
                <a:path extrusionOk="0" h="15334" w="16623">
                  <a:moveTo>
                    <a:pt x="1" y="1"/>
                  </a:moveTo>
                  <a:lnTo>
                    <a:pt x="14715" y="14718"/>
                  </a:lnTo>
                  <a:cubicBezTo>
                    <a:pt x="14962" y="14966"/>
                    <a:pt x="15239" y="15169"/>
                    <a:pt x="15527" y="15334"/>
                  </a:cubicBezTo>
                  <a:cubicBezTo>
                    <a:pt x="15756" y="15290"/>
                    <a:pt x="15970" y="15177"/>
                    <a:pt x="16145" y="15002"/>
                  </a:cubicBezTo>
                  <a:cubicBezTo>
                    <a:pt x="16619" y="14529"/>
                    <a:pt x="16622" y="13761"/>
                    <a:pt x="16145" y="13287"/>
                  </a:cubicBezTo>
                  <a:lnTo>
                    <a:pt x="2866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4332233" y="3324392"/>
              <a:ext cx="354143" cy="354016"/>
            </a:xfrm>
            <a:custGeom>
              <a:rect b="b" l="l" r="r" t="t"/>
              <a:pathLst>
                <a:path extrusionOk="0" h="11151" w="11155">
                  <a:moveTo>
                    <a:pt x="7607" y="0"/>
                  </a:moveTo>
                  <a:cubicBezTo>
                    <a:pt x="7597" y="0"/>
                    <a:pt x="7587" y="4"/>
                    <a:pt x="7579" y="11"/>
                  </a:cubicBezTo>
                  <a:lnTo>
                    <a:pt x="15" y="7576"/>
                  </a:lnTo>
                  <a:cubicBezTo>
                    <a:pt x="0" y="7590"/>
                    <a:pt x="0" y="7620"/>
                    <a:pt x="15" y="7634"/>
                  </a:cubicBezTo>
                  <a:lnTo>
                    <a:pt x="3532" y="11150"/>
                  </a:lnTo>
                  <a:lnTo>
                    <a:pt x="11154" y="3531"/>
                  </a:lnTo>
                  <a:lnTo>
                    <a:pt x="7638" y="11"/>
                  </a:lnTo>
                  <a:cubicBezTo>
                    <a:pt x="7629" y="4"/>
                    <a:pt x="7618" y="0"/>
                    <a:pt x="7607" y="0"/>
                  </a:cubicBezTo>
                  <a:close/>
                </a:path>
              </a:pathLst>
            </a:custGeom>
            <a:solidFill>
              <a:srgbClr val="8AACDD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4510119" y="3341918"/>
              <a:ext cx="176262" cy="158166"/>
            </a:xfrm>
            <a:custGeom>
              <a:rect b="b" l="l" r="r" t="t"/>
              <a:pathLst>
                <a:path extrusionOk="0" h="4982" w="5552">
                  <a:moveTo>
                    <a:pt x="2004" y="1"/>
                  </a:moveTo>
                  <a:cubicBezTo>
                    <a:pt x="1653" y="1"/>
                    <a:pt x="1301" y="134"/>
                    <a:pt x="1034" y="402"/>
                  </a:cubicBezTo>
                  <a:lnTo>
                    <a:pt x="0" y="1436"/>
                  </a:lnTo>
                  <a:lnTo>
                    <a:pt x="3549" y="4981"/>
                  </a:lnTo>
                  <a:lnTo>
                    <a:pt x="5551" y="2979"/>
                  </a:lnTo>
                  <a:lnTo>
                    <a:pt x="2977" y="402"/>
                  </a:lnTo>
                  <a:cubicBezTo>
                    <a:pt x="2708" y="134"/>
                    <a:pt x="2356" y="1"/>
                    <a:pt x="2004" y="1"/>
                  </a:cubicBezTo>
                  <a:close/>
                </a:path>
              </a:pathLst>
            </a:custGeom>
            <a:solidFill>
              <a:srgbClr val="6194D6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339154" y="3336108"/>
              <a:ext cx="353096" cy="348207"/>
            </a:xfrm>
            <a:custGeom>
              <a:rect b="b" l="l" r="r" t="t"/>
              <a:pathLst>
                <a:path extrusionOk="0" h="10968" w="11122">
                  <a:moveTo>
                    <a:pt x="7391" y="366"/>
                  </a:moveTo>
                  <a:cubicBezTo>
                    <a:pt x="7697" y="366"/>
                    <a:pt x="7998" y="483"/>
                    <a:pt x="8231" y="716"/>
                  </a:cubicBezTo>
                  <a:lnTo>
                    <a:pt x="10678" y="3158"/>
                  </a:lnTo>
                  <a:lnTo>
                    <a:pt x="3314" y="10522"/>
                  </a:lnTo>
                  <a:lnTo>
                    <a:pt x="871" y="8076"/>
                  </a:lnTo>
                  <a:cubicBezTo>
                    <a:pt x="645" y="7851"/>
                    <a:pt x="521" y="7552"/>
                    <a:pt x="521" y="7236"/>
                  </a:cubicBezTo>
                  <a:cubicBezTo>
                    <a:pt x="521" y="6919"/>
                    <a:pt x="645" y="6617"/>
                    <a:pt x="871" y="6394"/>
                  </a:cubicBezTo>
                  <a:lnTo>
                    <a:pt x="6550" y="716"/>
                  </a:lnTo>
                  <a:cubicBezTo>
                    <a:pt x="6779" y="483"/>
                    <a:pt x="7085" y="366"/>
                    <a:pt x="7391" y="366"/>
                  </a:cubicBezTo>
                  <a:close/>
                  <a:moveTo>
                    <a:pt x="7390" y="1"/>
                  </a:moveTo>
                  <a:cubicBezTo>
                    <a:pt x="6991" y="1"/>
                    <a:pt x="6592" y="152"/>
                    <a:pt x="6288" y="454"/>
                  </a:cubicBezTo>
                  <a:lnTo>
                    <a:pt x="609" y="6132"/>
                  </a:lnTo>
                  <a:cubicBezTo>
                    <a:pt x="1" y="6740"/>
                    <a:pt x="1" y="7731"/>
                    <a:pt x="609" y="8335"/>
                  </a:cubicBezTo>
                  <a:lnTo>
                    <a:pt x="3186" y="10912"/>
                  </a:lnTo>
                  <a:cubicBezTo>
                    <a:pt x="3219" y="10945"/>
                    <a:pt x="3266" y="10967"/>
                    <a:pt x="3314" y="10967"/>
                  </a:cubicBezTo>
                  <a:cubicBezTo>
                    <a:pt x="3364" y="10967"/>
                    <a:pt x="3411" y="10945"/>
                    <a:pt x="3445" y="10912"/>
                  </a:cubicBezTo>
                  <a:lnTo>
                    <a:pt x="11067" y="3289"/>
                  </a:lnTo>
                  <a:cubicBezTo>
                    <a:pt x="11100" y="3257"/>
                    <a:pt x="11121" y="3210"/>
                    <a:pt x="11121" y="3158"/>
                  </a:cubicBezTo>
                  <a:cubicBezTo>
                    <a:pt x="11121" y="3111"/>
                    <a:pt x="11100" y="3064"/>
                    <a:pt x="11067" y="3031"/>
                  </a:cubicBezTo>
                  <a:lnTo>
                    <a:pt x="8490" y="454"/>
                  </a:lnTo>
                  <a:cubicBezTo>
                    <a:pt x="8188" y="152"/>
                    <a:pt x="7789" y="1"/>
                    <a:pt x="7390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446432" y="3439004"/>
              <a:ext cx="125403" cy="124291"/>
            </a:xfrm>
            <a:custGeom>
              <a:rect b="b" l="l" r="r" t="t"/>
              <a:pathLst>
                <a:path extrusionOk="0" h="3915" w="3950">
                  <a:moveTo>
                    <a:pt x="200" y="0"/>
                  </a:moveTo>
                  <a:cubicBezTo>
                    <a:pt x="153" y="0"/>
                    <a:pt x="105" y="17"/>
                    <a:pt x="69" y="52"/>
                  </a:cubicBezTo>
                  <a:cubicBezTo>
                    <a:pt x="0" y="125"/>
                    <a:pt x="0" y="242"/>
                    <a:pt x="69" y="314"/>
                  </a:cubicBezTo>
                  <a:lnTo>
                    <a:pt x="3619" y="3860"/>
                  </a:lnTo>
                  <a:cubicBezTo>
                    <a:pt x="3651" y="3896"/>
                    <a:pt x="3698" y="3914"/>
                    <a:pt x="3745" y="3914"/>
                  </a:cubicBezTo>
                  <a:cubicBezTo>
                    <a:pt x="3794" y="3914"/>
                    <a:pt x="3841" y="3896"/>
                    <a:pt x="3877" y="3860"/>
                  </a:cubicBezTo>
                  <a:cubicBezTo>
                    <a:pt x="3950" y="3787"/>
                    <a:pt x="3950" y="3671"/>
                    <a:pt x="3877" y="3602"/>
                  </a:cubicBezTo>
                  <a:lnTo>
                    <a:pt x="331" y="52"/>
                  </a:lnTo>
                  <a:cubicBezTo>
                    <a:pt x="295" y="17"/>
                    <a:pt x="248" y="0"/>
                    <a:pt x="200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15223" y="3470117"/>
              <a:ext cx="125434" cy="124260"/>
            </a:xfrm>
            <a:custGeom>
              <a:rect b="b" l="l" r="r" t="t"/>
              <a:pathLst>
                <a:path extrusionOk="0" h="3914" w="3951">
                  <a:moveTo>
                    <a:pt x="201" y="0"/>
                  </a:moveTo>
                  <a:cubicBezTo>
                    <a:pt x="154" y="0"/>
                    <a:pt x="107" y="19"/>
                    <a:pt x="73" y="55"/>
                  </a:cubicBezTo>
                  <a:cubicBezTo>
                    <a:pt x="0" y="128"/>
                    <a:pt x="0" y="244"/>
                    <a:pt x="73" y="313"/>
                  </a:cubicBezTo>
                  <a:lnTo>
                    <a:pt x="3619" y="3863"/>
                  </a:lnTo>
                  <a:cubicBezTo>
                    <a:pt x="3655" y="3895"/>
                    <a:pt x="3702" y="3914"/>
                    <a:pt x="3750" y="3914"/>
                  </a:cubicBezTo>
                  <a:cubicBezTo>
                    <a:pt x="3797" y="3914"/>
                    <a:pt x="3844" y="3895"/>
                    <a:pt x="3877" y="3863"/>
                  </a:cubicBezTo>
                  <a:cubicBezTo>
                    <a:pt x="3950" y="3790"/>
                    <a:pt x="3950" y="3673"/>
                    <a:pt x="3877" y="3601"/>
                  </a:cubicBezTo>
                  <a:lnTo>
                    <a:pt x="331" y="55"/>
                  </a:lnTo>
                  <a:cubicBezTo>
                    <a:pt x="295" y="19"/>
                    <a:pt x="248" y="0"/>
                    <a:pt x="201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384110" y="3501294"/>
              <a:ext cx="125434" cy="124291"/>
            </a:xfrm>
            <a:custGeom>
              <a:rect b="b" l="l" r="r" t="t"/>
              <a:pathLst>
                <a:path extrusionOk="0" h="3915" w="3951">
                  <a:moveTo>
                    <a:pt x="201" y="0"/>
                  </a:moveTo>
                  <a:cubicBezTo>
                    <a:pt x="154" y="0"/>
                    <a:pt x="107" y="18"/>
                    <a:pt x="70" y="52"/>
                  </a:cubicBezTo>
                  <a:cubicBezTo>
                    <a:pt x="1" y="126"/>
                    <a:pt x="1" y="242"/>
                    <a:pt x="70" y="314"/>
                  </a:cubicBezTo>
                  <a:lnTo>
                    <a:pt x="3620" y="3860"/>
                  </a:lnTo>
                  <a:cubicBezTo>
                    <a:pt x="3652" y="3896"/>
                    <a:pt x="3699" y="3915"/>
                    <a:pt x="3747" y="3915"/>
                  </a:cubicBezTo>
                  <a:cubicBezTo>
                    <a:pt x="3794" y="3915"/>
                    <a:pt x="3841" y="3896"/>
                    <a:pt x="3878" y="3860"/>
                  </a:cubicBezTo>
                  <a:cubicBezTo>
                    <a:pt x="3951" y="3787"/>
                    <a:pt x="3951" y="3671"/>
                    <a:pt x="3878" y="3602"/>
                  </a:cubicBezTo>
                  <a:lnTo>
                    <a:pt x="332" y="52"/>
                  </a:lnTo>
                  <a:cubicBezTo>
                    <a:pt x="296" y="18"/>
                    <a:pt x="249" y="0"/>
                    <a:pt x="201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52933" y="3532407"/>
              <a:ext cx="125403" cy="124260"/>
            </a:xfrm>
            <a:custGeom>
              <a:rect b="b" l="l" r="r" t="t"/>
              <a:pathLst>
                <a:path extrusionOk="0" h="3914" w="3950">
                  <a:moveTo>
                    <a:pt x="201" y="1"/>
                  </a:moveTo>
                  <a:cubicBezTo>
                    <a:pt x="154" y="1"/>
                    <a:pt x="108" y="19"/>
                    <a:pt x="73" y="55"/>
                  </a:cubicBezTo>
                  <a:cubicBezTo>
                    <a:pt x="0" y="128"/>
                    <a:pt x="0" y="245"/>
                    <a:pt x="73" y="314"/>
                  </a:cubicBezTo>
                  <a:lnTo>
                    <a:pt x="3619" y="3863"/>
                  </a:lnTo>
                  <a:cubicBezTo>
                    <a:pt x="3655" y="3896"/>
                    <a:pt x="3703" y="3914"/>
                    <a:pt x="3750" y="3914"/>
                  </a:cubicBezTo>
                  <a:cubicBezTo>
                    <a:pt x="3797" y="3914"/>
                    <a:pt x="3844" y="3896"/>
                    <a:pt x="3877" y="3863"/>
                  </a:cubicBezTo>
                  <a:cubicBezTo>
                    <a:pt x="3950" y="3790"/>
                    <a:pt x="3950" y="3674"/>
                    <a:pt x="3877" y="3601"/>
                  </a:cubicBezTo>
                  <a:lnTo>
                    <a:pt x="331" y="55"/>
                  </a:lnTo>
                  <a:cubicBezTo>
                    <a:pt x="295" y="19"/>
                    <a:pt x="248" y="1"/>
                    <a:pt x="201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539803" y="3345537"/>
              <a:ext cx="125403" cy="124260"/>
            </a:xfrm>
            <a:custGeom>
              <a:rect b="b" l="l" r="r" t="t"/>
              <a:pathLst>
                <a:path extrusionOk="0" h="3914" w="3950">
                  <a:moveTo>
                    <a:pt x="201" y="0"/>
                  </a:moveTo>
                  <a:cubicBezTo>
                    <a:pt x="154" y="0"/>
                    <a:pt x="108" y="19"/>
                    <a:pt x="73" y="55"/>
                  </a:cubicBezTo>
                  <a:cubicBezTo>
                    <a:pt x="1" y="128"/>
                    <a:pt x="1" y="244"/>
                    <a:pt x="73" y="314"/>
                  </a:cubicBezTo>
                  <a:lnTo>
                    <a:pt x="3619" y="3863"/>
                  </a:lnTo>
                  <a:cubicBezTo>
                    <a:pt x="3655" y="3896"/>
                    <a:pt x="3702" y="3913"/>
                    <a:pt x="3750" y="3913"/>
                  </a:cubicBezTo>
                  <a:cubicBezTo>
                    <a:pt x="3797" y="3913"/>
                    <a:pt x="3845" y="3896"/>
                    <a:pt x="3877" y="3863"/>
                  </a:cubicBezTo>
                  <a:cubicBezTo>
                    <a:pt x="3950" y="3790"/>
                    <a:pt x="3950" y="3673"/>
                    <a:pt x="3877" y="3601"/>
                  </a:cubicBezTo>
                  <a:lnTo>
                    <a:pt x="332" y="55"/>
                  </a:lnTo>
                  <a:cubicBezTo>
                    <a:pt x="295" y="19"/>
                    <a:pt x="248" y="0"/>
                    <a:pt x="201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4508722" y="3376714"/>
              <a:ext cx="125434" cy="124291"/>
            </a:xfrm>
            <a:custGeom>
              <a:rect b="b" l="l" r="r" t="t"/>
              <a:pathLst>
                <a:path extrusionOk="0" h="3915" w="3951">
                  <a:moveTo>
                    <a:pt x="200" y="0"/>
                  </a:moveTo>
                  <a:cubicBezTo>
                    <a:pt x="153" y="0"/>
                    <a:pt x="106" y="18"/>
                    <a:pt x="69" y="53"/>
                  </a:cubicBezTo>
                  <a:cubicBezTo>
                    <a:pt x="0" y="125"/>
                    <a:pt x="0" y="241"/>
                    <a:pt x="69" y="315"/>
                  </a:cubicBezTo>
                  <a:lnTo>
                    <a:pt x="3618" y="3860"/>
                  </a:lnTo>
                  <a:cubicBezTo>
                    <a:pt x="3651" y="3897"/>
                    <a:pt x="3699" y="3914"/>
                    <a:pt x="3746" y="3914"/>
                  </a:cubicBezTo>
                  <a:cubicBezTo>
                    <a:pt x="3793" y="3914"/>
                    <a:pt x="3841" y="3897"/>
                    <a:pt x="3877" y="3860"/>
                  </a:cubicBezTo>
                  <a:cubicBezTo>
                    <a:pt x="3950" y="3787"/>
                    <a:pt x="3950" y="3670"/>
                    <a:pt x="3877" y="3601"/>
                  </a:cubicBezTo>
                  <a:lnTo>
                    <a:pt x="331" y="53"/>
                  </a:lnTo>
                  <a:cubicBezTo>
                    <a:pt x="295" y="18"/>
                    <a:pt x="248" y="0"/>
                    <a:pt x="200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4477513" y="3407827"/>
              <a:ext cx="125434" cy="124260"/>
            </a:xfrm>
            <a:custGeom>
              <a:rect b="b" l="l" r="r" t="t"/>
              <a:pathLst>
                <a:path extrusionOk="0" h="3914" w="3951">
                  <a:moveTo>
                    <a:pt x="202" y="0"/>
                  </a:moveTo>
                  <a:cubicBezTo>
                    <a:pt x="156" y="0"/>
                    <a:pt x="109" y="19"/>
                    <a:pt x="73" y="55"/>
                  </a:cubicBezTo>
                  <a:cubicBezTo>
                    <a:pt x="0" y="128"/>
                    <a:pt x="0" y="244"/>
                    <a:pt x="73" y="313"/>
                  </a:cubicBezTo>
                  <a:lnTo>
                    <a:pt x="3618" y="3863"/>
                  </a:lnTo>
                  <a:cubicBezTo>
                    <a:pt x="3655" y="3895"/>
                    <a:pt x="3702" y="3914"/>
                    <a:pt x="3749" y="3914"/>
                  </a:cubicBezTo>
                  <a:cubicBezTo>
                    <a:pt x="3797" y="3914"/>
                    <a:pt x="3845" y="3895"/>
                    <a:pt x="3877" y="3863"/>
                  </a:cubicBezTo>
                  <a:cubicBezTo>
                    <a:pt x="3950" y="3790"/>
                    <a:pt x="3950" y="3673"/>
                    <a:pt x="3877" y="3601"/>
                  </a:cubicBezTo>
                  <a:lnTo>
                    <a:pt x="332" y="55"/>
                  </a:lnTo>
                  <a:cubicBezTo>
                    <a:pt x="295" y="19"/>
                    <a:pt x="249" y="0"/>
                    <a:pt x="202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4814522" y="3680799"/>
              <a:ext cx="493610" cy="493515"/>
            </a:xfrm>
            <a:custGeom>
              <a:rect b="b" l="l" r="r" t="t"/>
              <a:pathLst>
                <a:path extrusionOk="0" h="15545" w="15548">
                  <a:moveTo>
                    <a:pt x="8340" y="1"/>
                  </a:moveTo>
                  <a:lnTo>
                    <a:pt x="0" y="8341"/>
                  </a:lnTo>
                  <a:lnTo>
                    <a:pt x="7208" y="15544"/>
                  </a:lnTo>
                  <a:lnTo>
                    <a:pt x="15548" y="72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8AACDD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941420" y="3680799"/>
              <a:ext cx="366715" cy="366747"/>
            </a:xfrm>
            <a:custGeom>
              <a:rect b="b" l="l" r="r" t="t"/>
              <a:pathLst>
                <a:path extrusionOk="0" h="11552" w="11551">
                  <a:moveTo>
                    <a:pt x="4343" y="1"/>
                  </a:moveTo>
                  <a:lnTo>
                    <a:pt x="0" y="4344"/>
                  </a:lnTo>
                  <a:lnTo>
                    <a:pt x="7208" y="11551"/>
                  </a:lnTo>
                  <a:lnTo>
                    <a:pt x="11551" y="7209"/>
                  </a:lnTo>
                  <a:lnTo>
                    <a:pt x="4343" y="1"/>
                  </a:lnTo>
                  <a:close/>
                </a:path>
              </a:pathLst>
            </a:custGeom>
            <a:solidFill>
              <a:srgbClr val="6194D6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808712" y="3675021"/>
              <a:ext cx="505198" cy="505198"/>
            </a:xfrm>
            <a:custGeom>
              <a:rect b="b" l="l" r="r" t="t"/>
              <a:pathLst>
                <a:path extrusionOk="0" h="15913" w="15913">
                  <a:moveTo>
                    <a:pt x="8523" y="442"/>
                  </a:moveTo>
                  <a:lnTo>
                    <a:pt x="15469" y="7391"/>
                  </a:lnTo>
                  <a:lnTo>
                    <a:pt x="7391" y="15468"/>
                  </a:lnTo>
                  <a:lnTo>
                    <a:pt x="442" y="8523"/>
                  </a:lnTo>
                  <a:lnTo>
                    <a:pt x="8523" y="442"/>
                  </a:lnTo>
                  <a:close/>
                  <a:moveTo>
                    <a:pt x="8523" y="0"/>
                  </a:moveTo>
                  <a:cubicBezTo>
                    <a:pt x="8476" y="0"/>
                    <a:pt x="8428" y="17"/>
                    <a:pt x="8392" y="52"/>
                  </a:cubicBezTo>
                  <a:lnTo>
                    <a:pt x="56" y="8392"/>
                  </a:lnTo>
                  <a:cubicBezTo>
                    <a:pt x="19" y="8424"/>
                    <a:pt x="1" y="8471"/>
                    <a:pt x="1" y="8523"/>
                  </a:cubicBezTo>
                  <a:cubicBezTo>
                    <a:pt x="1" y="8570"/>
                    <a:pt x="19" y="8617"/>
                    <a:pt x="56" y="8649"/>
                  </a:cubicBezTo>
                  <a:lnTo>
                    <a:pt x="7260" y="15857"/>
                  </a:lnTo>
                  <a:cubicBezTo>
                    <a:pt x="7296" y="15894"/>
                    <a:pt x="7344" y="15912"/>
                    <a:pt x="7391" y="15912"/>
                  </a:cubicBezTo>
                  <a:cubicBezTo>
                    <a:pt x="7438" y="15912"/>
                    <a:pt x="7485" y="15894"/>
                    <a:pt x="7522" y="15857"/>
                  </a:cubicBezTo>
                  <a:lnTo>
                    <a:pt x="15857" y="7518"/>
                  </a:lnTo>
                  <a:cubicBezTo>
                    <a:pt x="15894" y="7485"/>
                    <a:pt x="15913" y="7438"/>
                    <a:pt x="15913" y="7391"/>
                  </a:cubicBezTo>
                  <a:cubicBezTo>
                    <a:pt x="15913" y="7339"/>
                    <a:pt x="15894" y="7295"/>
                    <a:pt x="15857" y="7259"/>
                  </a:cubicBezTo>
                  <a:lnTo>
                    <a:pt x="8654" y="52"/>
                  </a:lnTo>
                  <a:cubicBezTo>
                    <a:pt x="8618" y="17"/>
                    <a:pt x="8570" y="0"/>
                    <a:pt x="8523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974343" y="3820619"/>
              <a:ext cx="200771" cy="200898"/>
            </a:xfrm>
            <a:custGeom>
              <a:rect b="b" l="l" r="r" t="t"/>
              <a:pathLst>
                <a:path extrusionOk="0" h="6328" w="6324">
                  <a:moveTo>
                    <a:pt x="1428" y="1"/>
                  </a:moveTo>
                  <a:lnTo>
                    <a:pt x="0" y="1429"/>
                  </a:lnTo>
                  <a:lnTo>
                    <a:pt x="1734" y="3164"/>
                  </a:lnTo>
                  <a:lnTo>
                    <a:pt x="0" y="4898"/>
                  </a:lnTo>
                  <a:lnTo>
                    <a:pt x="1428" y="6328"/>
                  </a:lnTo>
                  <a:lnTo>
                    <a:pt x="3164" y="4592"/>
                  </a:lnTo>
                  <a:lnTo>
                    <a:pt x="4896" y="6328"/>
                  </a:lnTo>
                  <a:lnTo>
                    <a:pt x="6324" y="4898"/>
                  </a:lnTo>
                  <a:lnTo>
                    <a:pt x="4590" y="3164"/>
                  </a:lnTo>
                  <a:lnTo>
                    <a:pt x="6324" y="1429"/>
                  </a:lnTo>
                  <a:lnTo>
                    <a:pt x="4896" y="1"/>
                  </a:lnTo>
                  <a:lnTo>
                    <a:pt x="3164" y="1738"/>
                  </a:lnTo>
                  <a:lnTo>
                    <a:pt x="1428" y="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981518" y="3820619"/>
              <a:ext cx="193596" cy="193660"/>
            </a:xfrm>
            <a:custGeom>
              <a:rect b="b" l="l" r="r" t="t"/>
              <a:pathLst>
                <a:path extrusionOk="0" h="6100" w="6098">
                  <a:moveTo>
                    <a:pt x="1202" y="1"/>
                  </a:moveTo>
                  <a:lnTo>
                    <a:pt x="1" y="1202"/>
                  </a:lnTo>
                  <a:lnTo>
                    <a:pt x="4897" y="6099"/>
                  </a:lnTo>
                  <a:lnTo>
                    <a:pt x="6098" y="4898"/>
                  </a:lnTo>
                  <a:lnTo>
                    <a:pt x="4364" y="3164"/>
                  </a:lnTo>
                  <a:lnTo>
                    <a:pt x="6098" y="1429"/>
                  </a:lnTo>
                  <a:lnTo>
                    <a:pt x="4670" y="1"/>
                  </a:lnTo>
                  <a:lnTo>
                    <a:pt x="2938" y="1738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D0E0FC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967993" y="3814872"/>
              <a:ext cx="213597" cy="212423"/>
            </a:xfrm>
            <a:custGeom>
              <a:rect b="b" l="l" r="r" t="t"/>
              <a:pathLst>
                <a:path extrusionOk="0" h="6691" w="6728">
                  <a:moveTo>
                    <a:pt x="5096" y="441"/>
                  </a:moveTo>
                  <a:lnTo>
                    <a:pt x="6265" y="1610"/>
                  </a:lnTo>
                  <a:lnTo>
                    <a:pt x="4659" y="3214"/>
                  </a:lnTo>
                  <a:cubicBezTo>
                    <a:pt x="4590" y="3288"/>
                    <a:pt x="4590" y="3404"/>
                    <a:pt x="4659" y="3477"/>
                  </a:cubicBezTo>
                  <a:lnTo>
                    <a:pt x="6265" y="5079"/>
                  </a:lnTo>
                  <a:lnTo>
                    <a:pt x="5096" y="6247"/>
                  </a:lnTo>
                  <a:lnTo>
                    <a:pt x="3491" y="4645"/>
                  </a:lnTo>
                  <a:cubicBezTo>
                    <a:pt x="3457" y="4609"/>
                    <a:pt x="3410" y="4590"/>
                    <a:pt x="3363" y="4590"/>
                  </a:cubicBezTo>
                  <a:cubicBezTo>
                    <a:pt x="3316" y="4590"/>
                    <a:pt x="3269" y="4609"/>
                    <a:pt x="3233" y="4645"/>
                  </a:cubicBezTo>
                  <a:lnTo>
                    <a:pt x="1628" y="6247"/>
                  </a:lnTo>
                  <a:lnTo>
                    <a:pt x="459" y="5079"/>
                  </a:lnTo>
                  <a:lnTo>
                    <a:pt x="2065" y="3477"/>
                  </a:lnTo>
                  <a:cubicBezTo>
                    <a:pt x="2137" y="3404"/>
                    <a:pt x="2137" y="3288"/>
                    <a:pt x="2065" y="3214"/>
                  </a:cubicBezTo>
                  <a:lnTo>
                    <a:pt x="459" y="1610"/>
                  </a:lnTo>
                  <a:lnTo>
                    <a:pt x="1628" y="441"/>
                  </a:lnTo>
                  <a:lnTo>
                    <a:pt x="3233" y="2046"/>
                  </a:lnTo>
                  <a:cubicBezTo>
                    <a:pt x="3269" y="2083"/>
                    <a:pt x="3316" y="2101"/>
                    <a:pt x="3363" y="2101"/>
                  </a:cubicBezTo>
                  <a:cubicBezTo>
                    <a:pt x="3410" y="2101"/>
                    <a:pt x="3457" y="2083"/>
                    <a:pt x="3491" y="2046"/>
                  </a:cubicBezTo>
                  <a:lnTo>
                    <a:pt x="5096" y="441"/>
                  </a:lnTo>
                  <a:close/>
                  <a:moveTo>
                    <a:pt x="5096" y="0"/>
                  </a:moveTo>
                  <a:cubicBezTo>
                    <a:pt x="5049" y="0"/>
                    <a:pt x="5002" y="19"/>
                    <a:pt x="4965" y="51"/>
                  </a:cubicBezTo>
                  <a:lnTo>
                    <a:pt x="3364" y="1657"/>
                  </a:lnTo>
                  <a:lnTo>
                    <a:pt x="1759" y="51"/>
                  </a:lnTo>
                  <a:cubicBezTo>
                    <a:pt x="1724" y="18"/>
                    <a:pt x="1676" y="2"/>
                    <a:pt x="1628" y="2"/>
                  </a:cubicBezTo>
                  <a:cubicBezTo>
                    <a:pt x="1580" y="2"/>
                    <a:pt x="1533" y="18"/>
                    <a:pt x="1500" y="51"/>
                  </a:cubicBezTo>
                  <a:lnTo>
                    <a:pt x="69" y="1482"/>
                  </a:lnTo>
                  <a:cubicBezTo>
                    <a:pt x="0" y="1551"/>
                    <a:pt x="0" y="1667"/>
                    <a:pt x="69" y="1741"/>
                  </a:cubicBezTo>
                  <a:lnTo>
                    <a:pt x="1675" y="3345"/>
                  </a:lnTo>
                  <a:lnTo>
                    <a:pt x="69" y="4951"/>
                  </a:lnTo>
                  <a:cubicBezTo>
                    <a:pt x="0" y="5020"/>
                    <a:pt x="0" y="5136"/>
                    <a:pt x="69" y="5210"/>
                  </a:cubicBezTo>
                  <a:lnTo>
                    <a:pt x="1500" y="6637"/>
                  </a:lnTo>
                  <a:cubicBezTo>
                    <a:pt x="1533" y="6673"/>
                    <a:pt x="1580" y="6691"/>
                    <a:pt x="1628" y="6691"/>
                  </a:cubicBezTo>
                  <a:cubicBezTo>
                    <a:pt x="1679" y="6691"/>
                    <a:pt x="1722" y="6673"/>
                    <a:pt x="1759" y="6637"/>
                  </a:cubicBezTo>
                  <a:lnTo>
                    <a:pt x="3364" y="5031"/>
                  </a:lnTo>
                  <a:lnTo>
                    <a:pt x="4965" y="6637"/>
                  </a:lnTo>
                  <a:cubicBezTo>
                    <a:pt x="5002" y="6673"/>
                    <a:pt x="5049" y="6691"/>
                    <a:pt x="5096" y="6691"/>
                  </a:cubicBezTo>
                  <a:cubicBezTo>
                    <a:pt x="5144" y="6691"/>
                    <a:pt x="5191" y="6673"/>
                    <a:pt x="5227" y="6637"/>
                  </a:cubicBezTo>
                  <a:lnTo>
                    <a:pt x="6655" y="5210"/>
                  </a:lnTo>
                  <a:cubicBezTo>
                    <a:pt x="6727" y="5136"/>
                    <a:pt x="6727" y="5020"/>
                    <a:pt x="6655" y="4951"/>
                  </a:cubicBezTo>
                  <a:lnTo>
                    <a:pt x="5049" y="3345"/>
                  </a:lnTo>
                  <a:lnTo>
                    <a:pt x="6655" y="1741"/>
                  </a:lnTo>
                  <a:cubicBezTo>
                    <a:pt x="6727" y="1667"/>
                    <a:pt x="6727" y="1551"/>
                    <a:pt x="6655" y="1482"/>
                  </a:cubicBezTo>
                  <a:lnTo>
                    <a:pt x="5227" y="51"/>
                  </a:lnTo>
                  <a:cubicBezTo>
                    <a:pt x="5191" y="19"/>
                    <a:pt x="5144" y="0"/>
                    <a:pt x="5096" y="0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2"/>
          <p:cNvGrpSpPr/>
          <p:nvPr/>
        </p:nvGrpSpPr>
        <p:grpSpPr>
          <a:xfrm>
            <a:off x="6975080" y="3754525"/>
            <a:ext cx="458751" cy="192781"/>
            <a:chOff x="5427392" y="3652956"/>
            <a:chExt cx="296236" cy="133625"/>
          </a:xfrm>
        </p:grpSpPr>
        <p:sp>
          <p:nvSpPr>
            <p:cNvPr id="583" name="Google Shape;583;p32"/>
            <p:cNvSpPr/>
            <p:nvPr/>
          </p:nvSpPr>
          <p:spPr>
            <a:xfrm>
              <a:off x="5433170" y="3658734"/>
              <a:ext cx="284648" cy="122069"/>
            </a:xfrm>
            <a:custGeom>
              <a:rect b="b" l="l" r="r" t="t"/>
              <a:pathLst>
                <a:path extrusionOk="0" h="3845" w="8966">
                  <a:moveTo>
                    <a:pt x="4485" y="0"/>
                  </a:moveTo>
                  <a:cubicBezTo>
                    <a:pt x="2010" y="0"/>
                    <a:pt x="0" y="859"/>
                    <a:pt x="0" y="1923"/>
                  </a:cubicBezTo>
                  <a:cubicBezTo>
                    <a:pt x="0" y="2981"/>
                    <a:pt x="2010" y="3845"/>
                    <a:pt x="4485" y="3845"/>
                  </a:cubicBezTo>
                  <a:cubicBezTo>
                    <a:pt x="6961" y="3845"/>
                    <a:pt x="8966" y="2981"/>
                    <a:pt x="8966" y="1923"/>
                  </a:cubicBezTo>
                  <a:cubicBezTo>
                    <a:pt x="8966" y="859"/>
                    <a:pt x="6961" y="0"/>
                    <a:pt x="448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427392" y="3652956"/>
              <a:ext cx="296236" cy="133625"/>
            </a:xfrm>
            <a:custGeom>
              <a:rect b="b" l="l" r="r" t="t"/>
              <a:pathLst>
                <a:path extrusionOk="0" h="4209" w="9331">
                  <a:moveTo>
                    <a:pt x="4667" y="368"/>
                  </a:moveTo>
                  <a:cubicBezTo>
                    <a:pt x="6997" y="368"/>
                    <a:pt x="8966" y="1162"/>
                    <a:pt x="8966" y="2105"/>
                  </a:cubicBezTo>
                  <a:cubicBezTo>
                    <a:pt x="8966" y="3047"/>
                    <a:pt x="6997" y="3840"/>
                    <a:pt x="4667" y="3840"/>
                  </a:cubicBezTo>
                  <a:cubicBezTo>
                    <a:pt x="2338" y="3840"/>
                    <a:pt x="367" y="3047"/>
                    <a:pt x="367" y="2105"/>
                  </a:cubicBezTo>
                  <a:cubicBezTo>
                    <a:pt x="367" y="1162"/>
                    <a:pt x="2338" y="368"/>
                    <a:pt x="4667" y="368"/>
                  </a:cubicBezTo>
                  <a:close/>
                  <a:moveTo>
                    <a:pt x="4667" y="1"/>
                  </a:moveTo>
                  <a:cubicBezTo>
                    <a:pt x="2049" y="1"/>
                    <a:pt x="1" y="925"/>
                    <a:pt x="1" y="2105"/>
                  </a:cubicBezTo>
                  <a:cubicBezTo>
                    <a:pt x="1" y="3284"/>
                    <a:pt x="2049" y="4208"/>
                    <a:pt x="4667" y="4208"/>
                  </a:cubicBezTo>
                  <a:cubicBezTo>
                    <a:pt x="7281" y="4208"/>
                    <a:pt x="9330" y="3284"/>
                    <a:pt x="9330" y="2105"/>
                  </a:cubicBezTo>
                  <a:cubicBezTo>
                    <a:pt x="9330" y="925"/>
                    <a:pt x="7281" y="1"/>
                    <a:pt x="4667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569656" y="3679529"/>
              <a:ext cx="11715" cy="83718"/>
            </a:xfrm>
            <a:custGeom>
              <a:rect b="b" l="l" r="r" t="t"/>
              <a:pathLst>
                <a:path extrusionOk="0" h="2637" w="369">
                  <a:moveTo>
                    <a:pt x="186" y="1"/>
                  </a:moveTo>
                  <a:cubicBezTo>
                    <a:pt x="84" y="1"/>
                    <a:pt x="0" y="85"/>
                    <a:pt x="0" y="186"/>
                  </a:cubicBezTo>
                  <a:lnTo>
                    <a:pt x="0" y="2454"/>
                  </a:lnTo>
                  <a:cubicBezTo>
                    <a:pt x="0" y="2556"/>
                    <a:pt x="84" y="2637"/>
                    <a:pt x="186" y="2637"/>
                  </a:cubicBezTo>
                  <a:cubicBezTo>
                    <a:pt x="288" y="2637"/>
                    <a:pt x="368" y="2556"/>
                    <a:pt x="368" y="2454"/>
                  </a:cubicBezTo>
                  <a:lnTo>
                    <a:pt x="368" y="186"/>
                  </a:lnTo>
                  <a:cubicBezTo>
                    <a:pt x="368" y="85"/>
                    <a:pt x="288" y="1"/>
                    <a:pt x="186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32"/>
          <p:cNvSpPr txBox="1"/>
          <p:nvPr/>
        </p:nvSpPr>
        <p:spPr>
          <a:xfrm>
            <a:off x="1984100" y="260850"/>
            <a:ext cx="41400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175" lIns="91175" spcFirstLastPara="1" rIns="91175" wrap="square" tIns="9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5000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THANKS!!</a:t>
            </a:r>
            <a:endParaRPr b="1" sz="5000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587" name="Google Shape;587;p32"/>
          <p:cNvGrpSpPr/>
          <p:nvPr/>
        </p:nvGrpSpPr>
        <p:grpSpPr>
          <a:xfrm>
            <a:off x="795950" y="1012050"/>
            <a:ext cx="6516287" cy="1958268"/>
            <a:chOff x="799041" y="1280613"/>
            <a:chExt cx="6541800" cy="1700919"/>
          </a:xfrm>
        </p:grpSpPr>
        <p:sp>
          <p:nvSpPr>
            <p:cNvPr id="588" name="Google Shape;588;p32"/>
            <p:cNvSpPr txBox="1"/>
            <p:nvPr/>
          </p:nvSpPr>
          <p:spPr>
            <a:xfrm>
              <a:off x="799041" y="1280613"/>
              <a:ext cx="6541800" cy="9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175" lIns="91175" spcFirstLastPara="1" rIns="91175" wrap="square" tIns="9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400">
                  <a:latin typeface="Pacifico"/>
                  <a:ea typeface="Pacifico"/>
                  <a:cs typeface="Pacifico"/>
                  <a:sym typeface="Pacifico"/>
                </a:rPr>
                <a:t>This lecture was done by:</a:t>
              </a:r>
              <a:endParaRPr sz="24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89" name="Google Shape;589;p32"/>
            <p:cNvSpPr txBox="1"/>
            <p:nvPr/>
          </p:nvSpPr>
          <p:spPr>
            <a:xfrm>
              <a:off x="1518924" y="2455633"/>
              <a:ext cx="51021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175" lIns="91175" spcFirstLastPara="1" rIns="91175" wrap="square" tIns="9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400">
                  <a:latin typeface="Pacifico"/>
                  <a:ea typeface="Pacifico"/>
                  <a:cs typeface="Pacifico"/>
                  <a:sym typeface="Pacifico"/>
                </a:rPr>
                <a:t>Note taker:</a:t>
              </a:r>
              <a:endParaRPr sz="2400"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590" name="Google Shape;590;p32"/>
          <p:cNvGrpSpPr/>
          <p:nvPr/>
        </p:nvGrpSpPr>
        <p:grpSpPr>
          <a:xfrm>
            <a:off x="-1679310" y="5750031"/>
            <a:ext cx="10343669" cy="4602603"/>
            <a:chOff x="-1557559" y="5606217"/>
            <a:chExt cx="10384167" cy="4605366"/>
          </a:xfrm>
        </p:grpSpPr>
        <p:sp>
          <p:nvSpPr>
            <p:cNvPr id="591" name="Google Shape;591;p32"/>
            <p:cNvSpPr/>
            <p:nvPr/>
          </p:nvSpPr>
          <p:spPr>
            <a:xfrm rot="844026">
              <a:off x="-1318394" y="6118960"/>
              <a:ext cx="4315373" cy="2502029"/>
            </a:xfrm>
            <a:custGeom>
              <a:rect b="b" l="l" r="r" t="t"/>
              <a:pathLst>
                <a:path extrusionOk="0" h="85839" w="147419">
                  <a:moveTo>
                    <a:pt x="91438" y="1"/>
                  </a:moveTo>
                  <a:cubicBezTo>
                    <a:pt x="85124" y="1"/>
                    <a:pt x="78560" y="733"/>
                    <a:pt x="71909" y="2340"/>
                  </a:cubicBezTo>
                  <a:cubicBezTo>
                    <a:pt x="32978" y="11742"/>
                    <a:pt x="1" y="57078"/>
                    <a:pt x="26152" y="80739"/>
                  </a:cubicBezTo>
                  <a:cubicBezTo>
                    <a:pt x="30212" y="84412"/>
                    <a:pt x="34137" y="85839"/>
                    <a:pt x="38055" y="85839"/>
                  </a:cubicBezTo>
                  <a:cubicBezTo>
                    <a:pt x="44874" y="85839"/>
                    <a:pt x="51672" y="81518"/>
                    <a:pt x="59118" y="77197"/>
                  </a:cubicBezTo>
                  <a:cubicBezTo>
                    <a:pt x="66562" y="72878"/>
                    <a:pt x="74655" y="68559"/>
                    <a:pt x="84062" y="68559"/>
                  </a:cubicBezTo>
                  <a:cubicBezTo>
                    <a:pt x="84374" y="68559"/>
                    <a:pt x="84688" y="68563"/>
                    <a:pt x="85003" y="68573"/>
                  </a:cubicBezTo>
                  <a:cubicBezTo>
                    <a:pt x="86667" y="68624"/>
                    <a:pt x="88304" y="68650"/>
                    <a:pt x="89914" y="68650"/>
                  </a:cubicBezTo>
                  <a:cubicBezTo>
                    <a:pt x="125227" y="68650"/>
                    <a:pt x="147419" y="56430"/>
                    <a:pt x="147113" y="35448"/>
                  </a:cubicBezTo>
                  <a:cubicBezTo>
                    <a:pt x="146850" y="17252"/>
                    <a:pt x="122087" y="1"/>
                    <a:pt x="9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592" name="Google Shape;592;p32"/>
            <p:cNvSpPr/>
            <p:nvPr/>
          </p:nvSpPr>
          <p:spPr>
            <a:xfrm rot="-9658027">
              <a:off x="4500214" y="6206605"/>
              <a:ext cx="4065076" cy="2283739"/>
            </a:xfrm>
            <a:custGeom>
              <a:rect b="b" l="l" r="r" t="t"/>
              <a:pathLst>
                <a:path extrusionOk="0" h="85839" w="147419">
                  <a:moveTo>
                    <a:pt x="91438" y="1"/>
                  </a:moveTo>
                  <a:cubicBezTo>
                    <a:pt x="85124" y="1"/>
                    <a:pt x="78560" y="733"/>
                    <a:pt x="71909" y="2340"/>
                  </a:cubicBezTo>
                  <a:cubicBezTo>
                    <a:pt x="32978" y="11742"/>
                    <a:pt x="1" y="57078"/>
                    <a:pt x="26152" y="80739"/>
                  </a:cubicBezTo>
                  <a:cubicBezTo>
                    <a:pt x="30212" y="84412"/>
                    <a:pt x="34137" y="85839"/>
                    <a:pt x="38055" y="85839"/>
                  </a:cubicBezTo>
                  <a:cubicBezTo>
                    <a:pt x="44874" y="85839"/>
                    <a:pt x="51672" y="81518"/>
                    <a:pt x="59118" y="77197"/>
                  </a:cubicBezTo>
                  <a:cubicBezTo>
                    <a:pt x="66562" y="72878"/>
                    <a:pt x="74655" y="68559"/>
                    <a:pt x="84062" y="68559"/>
                  </a:cubicBezTo>
                  <a:cubicBezTo>
                    <a:pt x="84374" y="68559"/>
                    <a:pt x="84688" y="68563"/>
                    <a:pt x="85003" y="68573"/>
                  </a:cubicBezTo>
                  <a:cubicBezTo>
                    <a:pt x="86667" y="68624"/>
                    <a:pt x="88304" y="68650"/>
                    <a:pt x="89914" y="68650"/>
                  </a:cubicBezTo>
                  <a:cubicBezTo>
                    <a:pt x="125227" y="68650"/>
                    <a:pt x="147419" y="56430"/>
                    <a:pt x="147113" y="35448"/>
                  </a:cubicBezTo>
                  <a:cubicBezTo>
                    <a:pt x="146850" y="17252"/>
                    <a:pt x="122087" y="1"/>
                    <a:pt x="9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593" name="Google Shape;593;p32"/>
            <p:cNvSpPr/>
            <p:nvPr/>
          </p:nvSpPr>
          <p:spPr>
            <a:xfrm rot="-10142682">
              <a:off x="2186869" y="8368856"/>
              <a:ext cx="3760268" cy="1499130"/>
            </a:xfrm>
            <a:custGeom>
              <a:rect b="b" l="l" r="r" t="t"/>
              <a:pathLst>
                <a:path extrusionOk="0" h="85839" w="147419">
                  <a:moveTo>
                    <a:pt x="91438" y="1"/>
                  </a:moveTo>
                  <a:cubicBezTo>
                    <a:pt x="85124" y="1"/>
                    <a:pt x="78560" y="733"/>
                    <a:pt x="71909" y="2340"/>
                  </a:cubicBezTo>
                  <a:cubicBezTo>
                    <a:pt x="32978" y="11742"/>
                    <a:pt x="1" y="57078"/>
                    <a:pt x="26152" y="80739"/>
                  </a:cubicBezTo>
                  <a:cubicBezTo>
                    <a:pt x="30212" y="84412"/>
                    <a:pt x="34137" y="85839"/>
                    <a:pt x="38055" y="85839"/>
                  </a:cubicBezTo>
                  <a:cubicBezTo>
                    <a:pt x="44874" y="85839"/>
                    <a:pt x="51672" y="81518"/>
                    <a:pt x="59118" y="77197"/>
                  </a:cubicBezTo>
                  <a:cubicBezTo>
                    <a:pt x="66562" y="72878"/>
                    <a:pt x="74655" y="68559"/>
                    <a:pt x="84062" y="68559"/>
                  </a:cubicBezTo>
                  <a:cubicBezTo>
                    <a:pt x="84374" y="68559"/>
                    <a:pt x="84688" y="68563"/>
                    <a:pt x="85003" y="68573"/>
                  </a:cubicBezTo>
                  <a:cubicBezTo>
                    <a:pt x="86667" y="68624"/>
                    <a:pt x="88304" y="68650"/>
                    <a:pt x="89914" y="68650"/>
                  </a:cubicBezTo>
                  <a:cubicBezTo>
                    <a:pt x="125227" y="68650"/>
                    <a:pt x="147419" y="56430"/>
                    <a:pt x="147113" y="35448"/>
                  </a:cubicBezTo>
                  <a:cubicBezTo>
                    <a:pt x="146850" y="17252"/>
                    <a:pt x="122087" y="1"/>
                    <a:pt x="9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175" lIns="91175" spcFirstLastPara="1" rIns="91175" wrap="square" tIns="911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594" name="Google Shape;594;p32"/>
            <p:cNvSpPr txBox="1"/>
            <p:nvPr/>
          </p:nvSpPr>
          <p:spPr>
            <a:xfrm>
              <a:off x="136688" y="6779083"/>
              <a:ext cx="2783400" cy="122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175" lIns="91175" spcFirstLastPara="1" rIns="91175" wrap="square" tIns="9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000">
                  <a:latin typeface="Mada"/>
                  <a:ea typeface="Mada"/>
                  <a:cs typeface="Mada"/>
                  <a:sym typeface="Mada"/>
                </a:rPr>
                <a:t>Females co-leaders:</a:t>
              </a:r>
              <a:endParaRPr b="1" sz="20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000">
                  <a:latin typeface="Mada"/>
                  <a:ea typeface="Mada"/>
                  <a:cs typeface="Mada"/>
                  <a:sym typeface="Mada"/>
                </a:rPr>
                <a:t>Raghad AlKhashan </a:t>
              </a:r>
              <a:endParaRPr sz="20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000">
                  <a:latin typeface="Mada"/>
                  <a:ea typeface="Mada"/>
                  <a:cs typeface="Mada"/>
                  <a:sym typeface="Mada"/>
                </a:rPr>
                <a:t>Amirah Aldakhilallah</a:t>
              </a:r>
              <a:endParaRPr sz="20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595" name="Google Shape;595;p32"/>
            <p:cNvSpPr txBox="1"/>
            <p:nvPr/>
          </p:nvSpPr>
          <p:spPr>
            <a:xfrm>
              <a:off x="4663425" y="6779086"/>
              <a:ext cx="2783400" cy="16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175" lIns="91175" spcFirstLastPara="1" rIns="91175" wrap="square" tIns="9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000">
                  <a:latin typeface="Mada"/>
                  <a:ea typeface="Mada"/>
                  <a:cs typeface="Mada"/>
                  <a:sym typeface="Mada"/>
                </a:rPr>
                <a:t>Males co-leaders:</a:t>
              </a:r>
              <a:endParaRPr sz="20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000">
                  <a:latin typeface="Mada"/>
                  <a:ea typeface="Mada"/>
                  <a:cs typeface="Mada"/>
                  <a:sym typeface="Mada"/>
                </a:rPr>
                <a:t>Mashal AbaAlkhail</a:t>
              </a:r>
              <a:endParaRPr sz="20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" sz="20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Nawaf Albhijan</a:t>
              </a:r>
              <a:endParaRPr sz="20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latin typeface="Mada"/>
                <a:ea typeface="Mada"/>
                <a:cs typeface="Mada"/>
                <a:sym typeface="Mada"/>
              </a:endParaRPr>
            </a:p>
          </p:txBody>
        </p:sp>
        <p:grpSp>
          <p:nvGrpSpPr>
            <p:cNvPr id="596" name="Google Shape;596;p32"/>
            <p:cNvGrpSpPr/>
            <p:nvPr/>
          </p:nvGrpSpPr>
          <p:grpSpPr>
            <a:xfrm>
              <a:off x="1656025" y="8761125"/>
              <a:ext cx="4020900" cy="998700"/>
              <a:chOff x="1656025" y="8761125"/>
              <a:chExt cx="4020900" cy="998700"/>
            </a:xfrm>
          </p:grpSpPr>
          <p:sp>
            <p:nvSpPr>
              <p:cNvPr id="597" name="Google Shape;597;p32"/>
              <p:cNvSpPr txBox="1"/>
              <p:nvPr/>
            </p:nvSpPr>
            <p:spPr>
              <a:xfrm>
                <a:off x="1656025" y="8761125"/>
                <a:ext cx="4020900" cy="9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" sz="2000">
                    <a:latin typeface="Pacifico"/>
                    <a:ea typeface="Pacifico"/>
                    <a:cs typeface="Pacifico"/>
                    <a:sym typeface="Pacifico"/>
                  </a:rPr>
                  <a:t>Send us your feedback:</a:t>
                </a:r>
                <a:endParaRPr sz="2000">
                  <a:latin typeface="Pacifico"/>
                  <a:ea typeface="Pacifico"/>
                  <a:cs typeface="Pacifico"/>
                  <a:sym typeface="Pacific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" sz="2000">
                    <a:latin typeface="Pacifico"/>
                    <a:ea typeface="Pacifico"/>
                    <a:cs typeface="Pacifico"/>
                    <a:sym typeface="Pacifico"/>
                  </a:rPr>
                  <a:t>We are all ears!</a:t>
                </a:r>
                <a:endParaRPr sz="2000"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pic>
            <p:nvPicPr>
              <p:cNvPr id="598" name="Google Shape;598;p32">
                <a:hlinkClick r:id="rId3"/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035175" y="8789299"/>
                <a:ext cx="347000" cy="4775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99" name="Google Shape;599;p32"/>
          <p:cNvGrpSpPr/>
          <p:nvPr/>
        </p:nvGrpSpPr>
        <p:grpSpPr>
          <a:xfrm>
            <a:off x="258081" y="3971276"/>
            <a:ext cx="1131856" cy="1357967"/>
            <a:chOff x="876055" y="2338940"/>
            <a:chExt cx="862498" cy="998652"/>
          </a:xfrm>
        </p:grpSpPr>
        <p:grpSp>
          <p:nvGrpSpPr>
            <p:cNvPr id="600" name="Google Shape;600;p32"/>
            <p:cNvGrpSpPr/>
            <p:nvPr/>
          </p:nvGrpSpPr>
          <p:grpSpPr>
            <a:xfrm>
              <a:off x="876055" y="2338940"/>
              <a:ext cx="431131" cy="998652"/>
              <a:chOff x="6094678" y="3600952"/>
              <a:chExt cx="431131" cy="998652"/>
            </a:xfrm>
          </p:grpSpPr>
          <p:sp>
            <p:nvSpPr>
              <p:cNvPr id="601" name="Google Shape;601;p32"/>
              <p:cNvSpPr/>
              <p:nvPr/>
            </p:nvSpPr>
            <p:spPr>
              <a:xfrm>
                <a:off x="6100456" y="3716294"/>
                <a:ext cx="419543" cy="877533"/>
              </a:xfrm>
              <a:custGeom>
                <a:rect b="b" l="l" r="r" t="t"/>
                <a:pathLst>
                  <a:path extrusionOk="0" h="27641" w="13215">
                    <a:moveTo>
                      <a:pt x="4481" y="0"/>
                    </a:moveTo>
                    <a:cubicBezTo>
                      <a:pt x="2006" y="0"/>
                      <a:pt x="0" y="5268"/>
                      <a:pt x="0" y="7739"/>
                    </a:cubicBezTo>
                    <a:lnTo>
                      <a:pt x="0" y="23545"/>
                    </a:lnTo>
                    <a:cubicBezTo>
                      <a:pt x="0" y="25805"/>
                      <a:pt x="1835" y="27640"/>
                      <a:pt x="4096" y="27640"/>
                    </a:cubicBezTo>
                    <a:lnTo>
                      <a:pt x="9120" y="27640"/>
                    </a:lnTo>
                    <a:cubicBezTo>
                      <a:pt x="11380" y="27640"/>
                      <a:pt x="13214" y="25805"/>
                      <a:pt x="13214" y="23545"/>
                    </a:cubicBezTo>
                    <a:lnTo>
                      <a:pt x="13214" y="7739"/>
                    </a:lnTo>
                    <a:cubicBezTo>
                      <a:pt x="13214" y="5268"/>
                      <a:pt x="11209" y="0"/>
                      <a:pt x="8737" y="0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6111790" y="3719754"/>
                <a:ext cx="408209" cy="874072"/>
              </a:xfrm>
              <a:custGeom>
                <a:rect b="b" l="l" r="r" t="t"/>
                <a:pathLst>
                  <a:path extrusionOk="0" h="27532" w="12858">
                    <a:moveTo>
                      <a:pt x="8992" y="1"/>
                    </a:moveTo>
                    <a:lnTo>
                      <a:pt x="8992" y="22981"/>
                    </a:lnTo>
                    <a:cubicBezTo>
                      <a:pt x="8992" y="24154"/>
                      <a:pt x="8042" y="25100"/>
                      <a:pt x="6873" y="25100"/>
                    </a:cubicBezTo>
                    <a:lnTo>
                      <a:pt x="1" y="25100"/>
                    </a:lnTo>
                    <a:cubicBezTo>
                      <a:pt x="641" y="26531"/>
                      <a:pt x="2071" y="27531"/>
                      <a:pt x="3739" y="27531"/>
                    </a:cubicBezTo>
                    <a:lnTo>
                      <a:pt x="8763" y="27531"/>
                    </a:lnTo>
                    <a:cubicBezTo>
                      <a:pt x="8842" y="27531"/>
                      <a:pt x="8916" y="27517"/>
                      <a:pt x="8992" y="27514"/>
                    </a:cubicBezTo>
                    <a:lnTo>
                      <a:pt x="8992" y="27517"/>
                    </a:lnTo>
                    <a:cubicBezTo>
                      <a:pt x="9054" y="27514"/>
                      <a:pt x="9116" y="27506"/>
                      <a:pt x="9178" y="27499"/>
                    </a:cubicBezTo>
                    <a:cubicBezTo>
                      <a:pt x="9312" y="27484"/>
                      <a:pt x="9443" y="27466"/>
                      <a:pt x="9571" y="27440"/>
                    </a:cubicBezTo>
                    <a:cubicBezTo>
                      <a:pt x="9662" y="27422"/>
                      <a:pt x="9749" y="27404"/>
                      <a:pt x="9836" y="27378"/>
                    </a:cubicBezTo>
                    <a:cubicBezTo>
                      <a:pt x="9920" y="27356"/>
                      <a:pt x="10000" y="27331"/>
                      <a:pt x="10080" y="27306"/>
                    </a:cubicBezTo>
                    <a:cubicBezTo>
                      <a:pt x="10179" y="27273"/>
                      <a:pt x="10273" y="27233"/>
                      <a:pt x="10368" y="27193"/>
                    </a:cubicBezTo>
                    <a:cubicBezTo>
                      <a:pt x="10455" y="27156"/>
                      <a:pt x="10546" y="27116"/>
                      <a:pt x="10630" y="27069"/>
                    </a:cubicBezTo>
                    <a:cubicBezTo>
                      <a:pt x="10732" y="27018"/>
                      <a:pt x="10834" y="26963"/>
                      <a:pt x="10928" y="26902"/>
                    </a:cubicBezTo>
                    <a:cubicBezTo>
                      <a:pt x="10983" y="26869"/>
                      <a:pt x="11034" y="26837"/>
                      <a:pt x="11088" y="26800"/>
                    </a:cubicBezTo>
                    <a:cubicBezTo>
                      <a:pt x="11219" y="26709"/>
                      <a:pt x="11343" y="26614"/>
                      <a:pt x="11463" y="26509"/>
                    </a:cubicBezTo>
                    <a:cubicBezTo>
                      <a:pt x="11481" y="26494"/>
                      <a:pt x="11500" y="26472"/>
                      <a:pt x="11518" y="26457"/>
                    </a:cubicBezTo>
                    <a:cubicBezTo>
                      <a:pt x="11631" y="26352"/>
                      <a:pt x="11737" y="26242"/>
                      <a:pt x="11839" y="26126"/>
                    </a:cubicBezTo>
                    <a:cubicBezTo>
                      <a:pt x="11864" y="26101"/>
                      <a:pt x="11886" y="26076"/>
                      <a:pt x="11908" y="26050"/>
                    </a:cubicBezTo>
                    <a:cubicBezTo>
                      <a:pt x="12024" y="25911"/>
                      <a:pt x="12130" y="25770"/>
                      <a:pt x="12224" y="25617"/>
                    </a:cubicBezTo>
                    <a:lnTo>
                      <a:pt x="12228" y="25613"/>
                    </a:lnTo>
                    <a:cubicBezTo>
                      <a:pt x="12326" y="25456"/>
                      <a:pt x="12410" y="25296"/>
                      <a:pt x="12486" y="25129"/>
                    </a:cubicBezTo>
                    <a:cubicBezTo>
                      <a:pt x="12490" y="25118"/>
                      <a:pt x="12497" y="25111"/>
                      <a:pt x="12501" y="25100"/>
                    </a:cubicBezTo>
                    <a:lnTo>
                      <a:pt x="12497" y="25100"/>
                    </a:lnTo>
                    <a:cubicBezTo>
                      <a:pt x="12726" y="24594"/>
                      <a:pt x="12857" y="24029"/>
                      <a:pt x="12857" y="23436"/>
                    </a:cubicBezTo>
                    <a:lnTo>
                      <a:pt x="12857" y="7630"/>
                    </a:lnTo>
                    <a:cubicBezTo>
                      <a:pt x="12857" y="5366"/>
                      <a:pt x="11176" y="758"/>
                      <a:pt x="8992" y="1"/>
                    </a:cubicBezTo>
                    <a:close/>
                  </a:path>
                </a:pathLst>
              </a:custGeom>
              <a:solidFill>
                <a:srgbClr val="373A5A">
                  <a:alpha val="18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2"/>
              <p:cNvSpPr/>
              <p:nvPr/>
            </p:nvSpPr>
            <p:spPr>
              <a:xfrm>
                <a:off x="6094678" y="3710389"/>
                <a:ext cx="431131" cy="889216"/>
              </a:xfrm>
              <a:custGeom>
                <a:rect b="b" l="l" r="r" t="t"/>
                <a:pathLst>
                  <a:path extrusionOk="0" h="28009" w="13580">
                    <a:moveTo>
                      <a:pt x="8919" y="368"/>
                    </a:moveTo>
                    <a:cubicBezTo>
                      <a:pt x="11224" y="368"/>
                      <a:pt x="13211" y="5439"/>
                      <a:pt x="13211" y="7925"/>
                    </a:cubicBezTo>
                    <a:lnTo>
                      <a:pt x="13211" y="23731"/>
                    </a:lnTo>
                    <a:cubicBezTo>
                      <a:pt x="13211" y="25887"/>
                      <a:pt x="11460" y="27641"/>
                      <a:pt x="9302" y="27641"/>
                    </a:cubicBezTo>
                    <a:lnTo>
                      <a:pt x="4278" y="27641"/>
                    </a:lnTo>
                    <a:cubicBezTo>
                      <a:pt x="2123" y="27641"/>
                      <a:pt x="369" y="25887"/>
                      <a:pt x="369" y="23731"/>
                    </a:cubicBezTo>
                    <a:lnTo>
                      <a:pt x="369" y="7925"/>
                    </a:lnTo>
                    <a:cubicBezTo>
                      <a:pt x="369" y="5439"/>
                      <a:pt x="2356" y="368"/>
                      <a:pt x="4663" y="368"/>
                    </a:cubicBezTo>
                    <a:close/>
                    <a:moveTo>
                      <a:pt x="4663" y="0"/>
                    </a:moveTo>
                    <a:cubicBezTo>
                      <a:pt x="1970" y="0"/>
                      <a:pt x="1" y="5563"/>
                      <a:pt x="1" y="7925"/>
                    </a:cubicBezTo>
                    <a:lnTo>
                      <a:pt x="1" y="23731"/>
                    </a:lnTo>
                    <a:cubicBezTo>
                      <a:pt x="1" y="26090"/>
                      <a:pt x="1919" y="28009"/>
                      <a:pt x="4278" y="28009"/>
                    </a:cubicBezTo>
                    <a:lnTo>
                      <a:pt x="9302" y="28009"/>
                    </a:lnTo>
                    <a:cubicBezTo>
                      <a:pt x="11660" y="28009"/>
                      <a:pt x="13579" y="26090"/>
                      <a:pt x="13579" y="23731"/>
                    </a:cubicBezTo>
                    <a:lnTo>
                      <a:pt x="13579" y="7925"/>
                    </a:lnTo>
                    <a:cubicBezTo>
                      <a:pt x="13579" y="5563"/>
                      <a:pt x="11609" y="0"/>
                      <a:pt x="8919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2"/>
              <p:cNvSpPr/>
              <p:nvPr/>
            </p:nvSpPr>
            <p:spPr>
              <a:xfrm>
                <a:off x="6141253" y="3606730"/>
                <a:ext cx="337952" cy="157309"/>
              </a:xfrm>
              <a:custGeom>
                <a:rect b="b" l="l" r="r" t="t"/>
                <a:pathLst>
                  <a:path extrusionOk="0" h="4955" w="10645">
                    <a:moveTo>
                      <a:pt x="1795" y="0"/>
                    </a:moveTo>
                    <a:cubicBezTo>
                      <a:pt x="805" y="0"/>
                      <a:pt x="1" y="805"/>
                      <a:pt x="1" y="1795"/>
                    </a:cubicBezTo>
                    <a:lnTo>
                      <a:pt x="1" y="3171"/>
                    </a:lnTo>
                    <a:cubicBezTo>
                      <a:pt x="1" y="4157"/>
                      <a:pt x="798" y="4955"/>
                      <a:pt x="1785" y="4955"/>
                    </a:cubicBezTo>
                    <a:lnTo>
                      <a:pt x="8865" y="4955"/>
                    </a:lnTo>
                    <a:cubicBezTo>
                      <a:pt x="9848" y="4955"/>
                      <a:pt x="10644" y="4157"/>
                      <a:pt x="10644" y="3171"/>
                    </a:cubicBezTo>
                    <a:lnTo>
                      <a:pt x="10644" y="1795"/>
                    </a:lnTo>
                    <a:cubicBezTo>
                      <a:pt x="10644" y="805"/>
                      <a:pt x="9844" y="0"/>
                      <a:pt x="8850" y="0"/>
                    </a:cubicBezTo>
                    <a:close/>
                  </a:path>
                </a:pathLst>
              </a:custGeom>
              <a:solidFill>
                <a:srgbClr val="F168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6397239" y="3606730"/>
                <a:ext cx="81972" cy="157309"/>
              </a:xfrm>
              <a:custGeom>
                <a:rect b="b" l="l" r="r" t="t"/>
                <a:pathLst>
                  <a:path extrusionOk="0" h="4955" w="2582">
                    <a:moveTo>
                      <a:pt x="1" y="0"/>
                    </a:moveTo>
                    <a:lnTo>
                      <a:pt x="1" y="4955"/>
                    </a:lnTo>
                    <a:lnTo>
                      <a:pt x="1632" y="4955"/>
                    </a:lnTo>
                    <a:cubicBezTo>
                      <a:pt x="2156" y="4955"/>
                      <a:pt x="2581" y="4529"/>
                      <a:pt x="2581" y="4004"/>
                    </a:cubicBezTo>
                    <a:lnTo>
                      <a:pt x="2581" y="1358"/>
                    </a:lnTo>
                    <a:cubicBezTo>
                      <a:pt x="2581" y="608"/>
                      <a:pt x="1978" y="0"/>
                      <a:pt x="1227" y="0"/>
                    </a:cubicBezTo>
                    <a:close/>
                  </a:path>
                </a:pathLst>
              </a:custGeom>
              <a:solidFill>
                <a:srgbClr val="D8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6304439" y="3600952"/>
                <a:ext cx="11715" cy="168992"/>
              </a:xfrm>
              <a:custGeom>
                <a:rect b="b" l="l" r="r" t="t"/>
                <a:pathLst>
                  <a:path extrusionOk="0" h="5323" w="369">
                    <a:moveTo>
                      <a:pt x="183" y="1"/>
                    </a:moveTo>
                    <a:cubicBezTo>
                      <a:pt x="81" y="1"/>
                      <a:pt x="0" y="80"/>
                      <a:pt x="0" y="182"/>
                    </a:cubicBezTo>
                    <a:lnTo>
                      <a:pt x="0" y="5137"/>
                    </a:lnTo>
                    <a:cubicBezTo>
                      <a:pt x="0" y="5238"/>
                      <a:pt x="81" y="5322"/>
                      <a:pt x="183" y="5322"/>
                    </a:cubicBezTo>
                    <a:cubicBezTo>
                      <a:pt x="284" y="5322"/>
                      <a:pt x="368" y="5238"/>
                      <a:pt x="368" y="5137"/>
                    </a:cubicBezTo>
                    <a:lnTo>
                      <a:pt x="368" y="182"/>
                    </a:lnTo>
                    <a:cubicBezTo>
                      <a:pt x="368" y="80"/>
                      <a:pt x="284" y="1"/>
                      <a:pt x="183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2"/>
              <p:cNvSpPr/>
              <p:nvPr/>
            </p:nvSpPr>
            <p:spPr>
              <a:xfrm>
                <a:off x="6260880" y="3600952"/>
                <a:ext cx="11683" cy="168992"/>
              </a:xfrm>
              <a:custGeom>
                <a:rect b="b" l="l" r="r" t="t"/>
                <a:pathLst>
                  <a:path extrusionOk="0" h="5323" w="368">
                    <a:moveTo>
                      <a:pt x="186" y="1"/>
                    </a:moveTo>
                    <a:cubicBezTo>
                      <a:pt x="84" y="1"/>
                      <a:pt x="1" y="80"/>
                      <a:pt x="1" y="182"/>
                    </a:cubicBezTo>
                    <a:lnTo>
                      <a:pt x="1" y="5137"/>
                    </a:lnTo>
                    <a:cubicBezTo>
                      <a:pt x="1" y="5238"/>
                      <a:pt x="84" y="5322"/>
                      <a:pt x="186" y="5322"/>
                    </a:cubicBezTo>
                    <a:cubicBezTo>
                      <a:pt x="285" y="5322"/>
                      <a:pt x="368" y="5238"/>
                      <a:pt x="368" y="5137"/>
                    </a:cubicBezTo>
                    <a:lnTo>
                      <a:pt x="368" y="182"/>
                    </a:lnTo>
                    <a:cubicBezTo>
                      <a:pt x="368" y="80"/>
                      <a:pt x="285" y="1"/>
                      <a:pt x="186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6217417" y="3600952"/>
                <a:ext cx="11715" cy="168992"/>
              </a:xfrm>
              <a:custGeom>
                <a:rect b="b" l="l" r="r" t="t"/>
                <a:pathLst>
                  <a:path extrusionOk="0" h="5323" w="369">
                    <a:moveTo>
                      <a:pt x="182" y="1"/>
                    </a:moveTo>
                    <a:cubicBezTo>
                      <a:pt x="81" y="1"/>
                      <a:pt x="1" y="80"/>
                      <a:pt x="1" y="182"/>
                    </a:cubicBezTo>
                    <a:lnTo>
                      <a:pt x="1" y="5137"/>
                    </a:lnTo>
                    <a:cubicBezTo>
                      <a:pt x="1" y="5238"/>
                      <a:pt x="81" y="5322"/>
                      <a:pt x="182" y="5322"/>
                    </a:cubicBezTo>
                    <a:cubicBezTo>
                      <a:pt x="285" y="5322"/>
                      <a:pt x="368" y="5238"/>
                      <a:pt x="368" y="5137"/>
                    </a:cubicBezTo>
                    <a:lnTo>
                      <a:pt x="368" y="182"/>
                    </a:lnTo>
                    <a:cubicBezTo>
                      <a:pt x="368" y="80"/>
                      <a:pt x="285" y="1"/>
                      <a:pt x="182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2"/>
              <p:cNvSpPr/>
              <p:nvPr/>
            </p:nvSpPr>
            <p:spPr>
              <a:xfrm>
                <a:off x="6173858" y="3600952"/>
                <a:ext cx="11683" cy="168992"/>
              </a:xfrm>
              <a:custGeom>
                <a:rect b="b" l="l" r="r" t="t"/>
                <a:pathLst>
                  <a:path extrusionOk="0" h="5323" w="368">
                    <a:moveTo>
                      <a:pt x="186" y="1"/>
                    </a:moveTo>
                    <a:cubicBezTo>
                      <a:pt x="84" y="1"/>
                      <a:pt x="0" y="80"/>
                      <a:pt x="0" y="182"/>
                    </a:cubicBezTo>
                    <a:lnTo>
                      <a:pt x="0" y="5137"/>
                    </a:lnTo>
                    <a:cubicBezTo>
                      <a:pt x="0" y="5238"/>
                      <a:pt x="84" y="5322"/>
                      <a:pt x="186" y="5322"/>
                    </a:cubicBezTo>
                    <a:cubicBezTo>
                      <a:pt x="288" y="5322"/>
                      <a:pt x="368" y="5238"/>
                      <a:pt x="368" y="5137"/>
                    </a:cubicBezTo>
                    <a:lnTo>
                      <a:pt x="368" y="182"/>
                    </a:lnTo>
                    <a:cubicBezTo>
                      <a:pt x="368" y="80"/>
                      <a:pt x="288" y="1"/>
                      <a:pt x="186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2"/>
              <p:cNvSpPr/>
              <p:nvPr/>
            </p:nvSpPr>
            <p:spPr>
              <a:xfrm>
                <a:off x="6434925" y="3600952"/>
                <a:ext cx="11683" cy="168992"/>
              </a:xfrm>
              <a:custGeom>
                <a:rect b="b" l="l" r="r" t="t"/>
                <a:pathLst>
                  <a:path extrusionOk="0" h="5323" w="368">
                    <a:moveTo>
                      <a:pt x="183" y="1"/>
                    </a:moveTo>
                    <a:cubicBezTo>
                      <a:pt x="84" y="1"/>
                      <a:pt x="1" y="80"/>
                      <a:pt x="1" y="182"/>
                    </a:cubicBezTo>
                    <a:lnTo>
                      <a:pt x="1" y="5137"/>
                    </a:lnTo>
                    <a:cubicBezTo>
                      <a:pt x="1" y="5238"/>
                      <a:pt x="84" y="5322"/>
                      <a:pt x="183" y="5322"/>
                    </a:cubicBezTo>
                    <a:cubicBezTo>
                      <a:pt x="285" y="5322"/>
                      <a:pt x="368" y="5238"/>
                      <a:pt x="368" y="5137"/>
                    </a:cubicBezTo>
                    <a:lnTo>
                      <a:pt x="368" y="182"/>
                    </a:lnTo>
                    <a:cubicBezTo>
                      <a:pt x="368" y="80"/>
                      <a:pt x="285" y="1"/>
                      <a:pt x="183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2"/>
              <p:cNvSpPr/>
              <p:nvPr/>
            </p:nvSpPr>
            <p:spPr>
              <a:xfrm>
                <a:off x="6391461" y="3600952"/>
                <a:ext cx="11620" cy="168992"/>
              </a:xfrm>
              <a:custGeom>
                <a:rect b="b" l="l" r="r" t="t"/>
                <a:pathLst>
                  <a:path extrusionOk="0" h="5323" w="366">
                    <a:moveTo>
                      <a:pt x="183" y="1"/>
                    </a:moveTo>
                    <a:cubicBezTo>
                      <a:pt x="81" y="1"/>
                      <a:pt x="1" y="80"/>
                      <a:pt x="1" y="182"/>
                    </a:cubicBezTo>
                    <a:lnTo>
                      <a:pt x="1" y="5137"/>
                    </a:lnTo>
                    <a:cubicBezTo>
                      <a:pt x="1" y="5238"/>
                      <a:pt x="81" y="5322"/>
                      <a:pt x="183" y="5322"/>
                    </a:cubicBezTo>
                    <a:cubicBezTo>
                      <a:pt x="285" y="5322"/>
                      <a:pt x="365" y="5238"/>
                      <a:pt x="365" y="5137"/>
                    </a:cubicBezTo>
                    <a:lnTo>
                      <a:pt x="365" y="182"/>
                    </a:lnTo>
                    <a:cubicBezTo>
                      <a:pt x="365" y="80"/>
                      <a:pt x="285" y="1"/>
                      <a:pt x="183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6347903" y="3600952"/>
                <a:ext cx="11715" cy="168992"/>
              </a:xfrm>
              <a:custGeom>
                <a:rect b="b" l="l" r="r" t="t"/>
                <a:pathLst>
                  <a:path extrusionOk="0" h="5323" w="369">
                    <a:moveTo>
                      <a:pt x="186" y="1"/>
                    </a:moveTo>
                    <a:cubicBezTo>
                      <a:pt x="84" y="1"/>
                      <a:pt x="0" y="80"/>
                      <a:pt x="0" y="182"/>
                    </a:cubicBezTo>
                    <a:lnTo>
                      <a:pt x="0" y="5137"/>
                    </a:lnTo>
                    <a:cubicBezTo>
                      <a:pt x="0" y="5238"/>
                      <a:pt x="84" y="5322"/>
                      <a:pt x="186" y="5322"/>
                    </a:cubicBezTo>
                    <a:cubicBezTo>
                      <a:pt x="284" y="5322"/>
                      <a:pt x="368" y="5238"/>
                      <a:pt x="368" y="5137"/>
                    </a:cubicBezTo>
                    <a:lnTo>
                      <a:pt x="368" y="182"/>
                    </a:lnTo>
                    <a:cubicBezTo>
                      <a:pt x="368" y="80"/>
                      <a:pt x="284" y="1"/>
                      <a:pt x="186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2"/>
              <p:cNvSpPr/>
              <p:nvPr/>
            </p:nvSpPr>
            <p:spPr>
              <a:xfrm>
                <a:off x="6135379" y="3600952"/>
                <a:ext cx="349730" cy="168992"/>
              </a:xfrm>
              <a:custGeom>
                <a:rect b="b" l="l" r="r" t="t"/>
                <a:pathLst>
                  <a:path extrusionOk="0" h="5323" w="11016">
                    <a:moveTo>
                      <a:pt x="9475" y="368"/>
                    </a:moveTo>
                    <a:cubicBezTo>
                      <a:pt x="10120" y="368"/>
                      <a:pt x="10648" y="892"/>
                      <a:pt x="10648" y="1540"/>
                    </a:cubicBezTo>
                    <a:lnTo>
                      <a:pt x="10648" y="4186"/>
                    </a:lnTo>
                    <a:cubicBezTo>
                      <a:pt x="10648" y="4609"/>
                      <a:pt x="10302" y="4954"/>
                      <a:pt x="9880" y="4954"/>
                    </a:cubicBezTo>
                    <a:lnTo>
                      <a:pt x="1136" y="4954"/>
                    </a:lnTo>
                    <a:cubicBezTo>
                      <a:pt x="713" y="4954"/>
                      <a:pt x="367" y="4609"/>
                      <a:pt x="367" y="4186"/>
                    </a:cubicBezTo>
                    <a:lnTo>
                      <a:pt x="367" y="1540"/>
                    </a:lnTo>
                    <a:cubicBezTo>
                      <a:pt x="367" y="892"/>
                      <a:pt x="896" y="368"/>
                      <a:pt x="1543" y="368"/>
                    </a:cubicBezTo>
                    <a:close/>
                    <a:moveTo>
                      <a:pt x="1543" y="1"/>
                    </a:moveTo>
                    <a:cubicBezTo>
                      <a:pt x="691" y="1"/>
                      <a:pt x="0" y="692"/>
                      <a:pt x="0" y="1540"/>
                    </a:cubicBezTo>
                    <a:lnTo>
                      <a:pt x="0" y="4186"/>
                    </a:lnTo>
                    <a:cubicBezTo>
                      <a:pt x="0" y="4813"/>
                      <a:pt x="510" y="5322"/>
                      <a:pt x="1136" y="5322"/>
                    </a:cubicBezTo>
                    <a:lnTo>
                      <a:pt x="9880" y="5322"/>
                    </a:lnTo>
                    <a:cubicBezTo>
                      <a:pt x="10506" y="5322"/>
                      <a:pt x="11015" y="4813"/>
                      <a:pt x="11015" y="4186"/>
                    </a:cubicBezTo>
                    <a:lnTo>
                      <a:pt x="11015" y="1540"/>
                    </a:lnTo>
                    <a:cubicBezTo>
                      <a:pt x="11015" y="692"/>
                      <a:pt x="10323" y="1"/>
                      <a:pt x="9475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6100456" y="3979329"/>
                <a:ext cx="149912" cy="470847"/>
              </a:xfrm>
              <a:custGeom>
                <a:rect b="b" l="l" r="r" t="t"/>
                <a:pathLst>
                  <a:path extrusionOk="0" h="14831" w="4722">
                    <a:moveTo>
                      <a:pt x="0" y="0"/>
                    </a:moveTo>
                    <a:lnTo>
                      <a:pt x="0" y="14830"/>
                    </a:lnTo>
                    <a:lnTo>
                      <a:pt x="4722" y="14830"/>
                    </a:lnTo>
                    <a:lnTo>
                      <a:pt x="4722" y="0"/>
                    </a:lnTo>
                    <a:close/>
                  </a:path>
                </a:pathLst>
              </a:custGeom>
              <a:solidFill>
                <a:srgbClr val="8AA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2"/>
              <p:cNvSpPr/>
              <p:nvPr/>
            </p:nvSpPr>
            <p:spPr>
              <a:xfrm>
                <a:off x="6094678" y="3973424"/>
                <a:ext cx="161595" cy="482657"/>
              </a:xfrm>
              <a:custGeom>
                <a:rect b="b" l="l" r="r" t="t"/>
                <a:pathLst>
                  <a:path extrusionOk="0" h="15203" w="5090">
                    <a:moveTo>
                      <a:pt x="4722" y="369"/>
                    </a:moveTo>
                    <a:lnTo>
                      <a:pt x="4722" y="14835"/>
                    </a:lnTo>
                    <a:lnTo>
                      <a:pt x="369" y="14835"/>
                    </a:lnTo>
                    <a:lnTo>
                      <a:pt x="369" y="369"/>
                    </a:lnTo>
                    <a:close/>
                    <a:moveTo>
                      <a:pt x="182" y="1"/>
                    </a:moveTo>
                    <a:cubicBezTo>
                      <a:pt x="85" y="1"/>
                      <a:pt x="1" y="85"/>
                      <a:pt x="1" y="186"/>
                    </a:cubicBezTo>
                    <a:lnTo>
                      <a:pt x="1" y="15016"/>
                    </a:lnTo>
                    <a:cubicBezTo>
                      <a:pt x="1" y="15119"/>
                      <a:pt x="85" y="15202"/>
                      <a:pt x="182" y="15202"/>
                    </a:cubicBezTo>
                    <a:lnTo>
                      <a:pt x="4904" y="15202"/>
                    </a:lnTo>
                    <a:cubicBezTo>
                      <a:pt x="5006" y="15202"/>
                      <a:pt x="5090" y="15119"/>
                      <a:pt x="5090" y="15016"/>
                    </a:cubicBezTo>
                    <a:lnTo>
                      <a:pt x="5090" y="186"/>
                    </a:lnTo>
                    <a:cubicBezTo>
                      <a:pt x="5090" y="85"/>
                      <a:pt x="5006" y="1"/>
                      <a:pt x="4904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>
                <a:off x="6100456" y="3979329"/>
                <a:ext cx="149912" cy="121625"/>
              </a:xfrm>
              <a:custGeom>
                <a:rect b="b" l="l" r="r" t="t"/>
                <a:pathLst>
                  <a:path extrusionOk="0" h="3831" w="4722">
                    <a:moveTo>
                      <a:pt x="0" y="0"/>
                    </a:moveTo>
                    <a:lnTo>
                      <a:pt x="0" y="3830"/>
                    </a:lnTo>
                    <a:lnTo>
                      <a:pt x="4722" y="3830"/>
                    </a:lnTo>
                    <a:lnTo>
                      <a:pt x="4722" y="0"/>
                    </a:ln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>
                <a:off x="6094678" y="3973424"/>
                <a:ext cx="161595" cy="133403"/>
              </a:xfrm>
              <a:custGeom>
                <a:rect b="b" l="l" r="r" t="t"/>
                <a:pathLst>
                  <a:path extrusionOk="0" h="4202" w="5090">
                    <a:moveTo>
                      <a:pt x="4722" y="369"/>
                    </a:moveTo>
                    <a:lnTo>
                      <a:pt x="4722" y="3834"/>
                    </a:lnTo>
                    <a:lnTo>
                      <a:pt x="369" y="3834"/>
                    </a:lnTo>
                    <a:lnTo>
                      <a:pt x="369" y="369"/>
                    </a:lnTo>
                    <a:close/>
                    <a:moveTo>
                      <a:pt x="182" y="1"/>
                    </a:moveTo>
                    <a:cubicBezTo>
                      <a:pt x="85" y="1"/>
                      <a:pt x="1" y="85"/>
                      <a:pt x="1" y="186"/>
                    </a:cubicBezTo>
                    <a:lnTo>
                      <a:pt x="1" y="4016"/>
                    </a:lnTo>
                    <a:cubicBezTo>
                      <a:pt x="1" y="4118"/>
                      <a:pt x="85" y="4201"/>
                      <a:pt x="182" y="4201"/>
                    </a:cubicBezTo>
                    <a:lnTo>
                      <a:pt x="4904" y="4201"/>
                    </a:lnTo>
                    <a:cubicBezTo>
                      <a:pt x="5006" y="4201"/>
                      <a:pt x="5090" y="4118"/>
                      <a:pt x="5090" y="4016"/>
                    </a:cubicBezTo>
                    <a:lnTo>
                      <a:pt x="5090" y="186"/>
                    </a:lnTo>
                    <a:cubicBezTo>
                      <a:pt x="5090" y="85"/>
                      <a:pt x="5006" y="1"/>
                      <a:pt x="4904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8" name="Google Shape;618;p32"/>
            <p:cNvGrpSpPr/>
            <p:nvPr/>
          </p:nvGrpSpPr>
          <p:grpSpPr>
            <a:xfrm>
              <a:off x="1396606" y="2521080"/>
              <a:ext cx="341947" cy="634395"/>
              <a:chOff x="5257252" y="2296731"/>
              <a:chExt cx="543549" cy="1048934"/>
            </a:xfrm>
          </p:grpSpPr>
          <p:sp>
            <p:nvSpPr>
              <p:cNvPr id="619" name="Google Shape;619;p32"/>
              <p:cNvSpPr/>
              <p:nvPr/>
            </p:nvSpPr>
            <p:spPr>
              <a:xfrm>
                <a:off x="5291675" y="2427700"/>
                <a:ext cx="477900" cy="912000"/>
              </a:xfrm>
              <a:prstGeom prst="roundRect">
                <a:avLst>
                  <a:gd fmla="val 16667" name="adj"/>
                </a:avLst>
              </a:prstGeom>
              <a:solidFill>
                <a:srgbClr val="F3F3F3"/>
              </a:solidFill>
              <a:ln cap="flat" cmpd="sng" w="9525">
                <a:solidFill>
                  <a:srgbClr val="8AAC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2"/>
              <p:cNvSpPr/>
              <p:nvPr/>
            </p:nvSpPr>
            <p:spPr>
              <a:xfrm>
                <a:off x="5364720" y="2583799"/>
                <a:ext cx="192930" cy="65559"/>
              </a:xfrm>
              <a:custGeom>
                <a:rect b="b" l="l" r="r" t="t"/>
                <a:pathLst>
                  <a:path extrusionOk="0" h="2065" w="6077">
                    <a:moveTo>
                      <a:pt x="1035" y="1"/>
                    </a:moveTo>
                    <a:cubicBezTo>
                      <a:pt x="463" y="1"/>
                      <a:pt x="1" y="463"/>
                      <a:pt x="1" y="1031"/>
                    </a:cubicBezTo>
                    <a:cubicBezTo>
                      <a:pt x="1" y="1602"/>
                      <a:pt x="463" y="2064"/>
                      <a:pt x="1035" y="2064"/>
                    </a:cubicBezTo>
                    <a:lnTo>
                      <a:pt x="5046" y="2064"/>
                    </a:lnTo>
                    <a:cubicBezTo>
                      <a:pt x="5614" y="2064"/>
                      <a:pt x="6076" y="1602"/>
                      <a:pt x="6076" y="1031"/>
                    </a:cubicBezTo>
                    <a:cubicBezTo>
                      <a:pt x="6076" y="463"/>
                      <a:pt x="5614" y="1"/>
                      <a:pt x="5046" y="1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2"/>
              <p:cNvSpPr/>
              <p:nvPr/>
            </p:nvSpPr>
            <p:spPr>
              <a:xfrm>
                <a:off x="5358974" y="2577894"/>
                <a:ext cx="204581" cy="77273"/>
              </a:xfrm>
              <a:custGeom>
                <a:rect b="b" l="l" r="r" t="t"/>
                <a:pathLst>
                  <a:path extrusionOk="0" h="2434" w="6444">
                    <a:moveTo>
                      <a:pt x="5227" y="369"/>
                    </a:moveTo>
                    <a:cubicBezTo>
                      <a:pt x="5694" y="369"/>
                      <a:pt x="6076" y="751"/>
                      <a:pt x="6076" y="1217"/>
                    </a:cubicBezTo>
                    <a:cubicBezTo>
                      <a:pt x="6076" y="1686"/>
                      <a:pt x="5694" y="2065"/>
                      <a:pt x="5227" y="2065"/>
                    </a:cubicBezTo>
                    <a:lnTo>
                      <a:pt x="1216" y="2065"/>
                    </a:lnTo>
                    <a:cubicBezTo>
                      <a:pt x="746" y="2065"/>
                      <a:pt x="365" y="1686"/>
                      <a:pt x="365" y="1217"/>
                    </a:cubicBezTo>
                    <a:cubicBezTo>
                      <a:pt x="365" y="751"/>
                      <a:pt x="746" y="369"/>
                      <a:pt x="1216" y="369"/>
                    </a:cubicBezTo>
                    <a:close/>
                    <a:moveTo>
                      <a:pt x="1216" y="1"/>
                    </a:moveTo>
                    <a:cubicBezTo>
                      <a:pt x="543" y="1"/>
                      <a:pt x="0" y="547"/>
                      <a:pt x="0" y="1217"/>
                    </a:cubicBezTo>
                    <a:cubicBezTo>
                      <a:pt x="0" y="1887"/>
                      <a:pt x="543" y="2433"/>
                      <a:pt x="1216" y="2433"/>
                    </a:cubicBezTo>
                    <a:lnTo>
                      <a:pt x="5227" y="2433"/>
                    </a:lnTo>
                    <a:cubicBezTo>
                      <a:pt x="5897" y="2433"/>
                      <a:pt x="6443" y="1887"/>
                      <a:pt x="6443" y="1217"/>
                    </a:cubicBezTo>
                    <a:cubicBezTo>
                      <a:pt x="6443" y="547"/>
                      <a:pt x="5897" y="1"/>
                      <a:pt x="5227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2"/>
              <p:cNvSpPr/>
              <p:nvPr/>
            </p:nvSpPr>
            <p:spPr>
              <a:xfrm>
                <a:off x="5364720" y="2583799"/>
                <a:ext cx="97814" cy="65559"/>
              </a:xfrm>
              <a:custGeom>
                <a:rect b="b" l="l" r="r" t="t"/>
                <a:pathLst>
                  <a:path extrusionOk="0" h="2065" w="3081">
                    <a:moveTo>
                      <a:pt x="1035" y="1"/>
                    </a:moveTo>
                    <a:cubicBezTo>
                      <a:pt x="463" y="1"/>
                      <a:pt x="1" y="463"/>
                      <a:pt x="1" y="1031"/>
                    </a:cubicBezTo>
                    <a:cubicBezTo>
                      <a:pt x="1" y="1602"/>
                      <a:pt x="463" y="2064"/>
                      <a:pt x="1035" y="2064"/>
                    </a:cubicBezTo>
                    <a:lnTo>
                      <a:pt x="3081" y="2064"/>
                    </a:lnTo>
                    <a:lnTo>
                      <a:pt x="3081" y="1"/>
                    </a:lnTo>
                    <a:close/>
                  </a:path>
                </a:pathLst>
              </a:custGeom>
              <a:solidFill>
                <a:srgbClr val="F168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2"/>
              <p:cNvSpPr/>
              <p:nvPr/>
            </p:nvSpPr>
            <p:spPr>
              <a:xfrm>
                <a:off x="5358974" y="2577894"/>
                <a:ext cx="109370" cy="77273"/>
              </a:xfrm>
              <a:custGeom>
                <a:rect b="b" l="l" r="r" t="t"/>
                <a:pathLst>
                  <a:path extrusionOk="0" h="2434" w="3445">
                    <a:moveTo>
                      <a:pt x="3076" y="369"/>
                    </a:moveTo>
                    <a:lnTo>
                      <a:pt x="3076" y="2065"/>
                    </a:lnTo>
                    <a:lnTo>
                      <a:pt x="1216" y="2065"/>
                    </a:lnTo>
                    <a:cubicBezTo>
                      <a:pt x="746" y="2065"/>
                      <a:pt x="365" y="1686"/>
                      <a:pt x="365" y="1217"/>
                    </a:cubicBezTo>
                    <a:cubicBezTo>
                      <a:pt x="365" y="751"/>
                      <a:pt x="746" y="369"/>
                      <a:pt x="1216" y="369"/>
                    </a:cubicBezTo>
                    <a:close/>
                    <a:moveTo>
                      <a:pt x="1216" y="1"/>
                    </a:moveTo>
                    <a:cubicBezTo>
                      <a:pt x="543" y="1"/>
                      <a:pt x="0" y="547"/>
                      <a:pt x="0" y="1217"/>
                    </a:cubicBezTo>
                    <a:cubicBezTo>
                      <a:pt x="0" y="1887"/>
                      <a:pt x="543" y="2433"/>
                      <a:pt x="1216" y="2433"/>
                    </a:cubicBezTo>
                    <a:lnTo>
                      <a:pt x="3262" y="2433"/>
                    </a:lnTo>
                    <a:cubicBezTo>
                      <a:pt x="3360" y="2433"/>
                      <a:pt x="3444" y="2353"/>
                      <a:pt x="3444" y="2250"/>
                    </a:cubicBezTo>
                    <a:lnTo>
                      <a:pt x="3444" y="187"/>
                    </a:lnTo>
                    <a:cubicBezTo>
                      <a:pt x="3444" y="85"/>
                      <a:pt x="3360" y="1"/>
                      <a:pt x="3262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2"/>
              <p:cNvSpPr/>
              <p:nvPr/>
            </p:nvSpPr>
            <p:spPr>
              <a:xfrm>
                <a:off x="5448060" y="2955667"/>
                <a:ext cx="162071" cy="155658"/>
              </a:xfrm>
              <a:custGeom>
                <a:rect b="b" l="l" r="r" t="t"/>
                <a:pathLst>
                  <a:path extrusionOk="0" h="4903" w="5105">
                    <a:moveTo>
                      <a:pt x="1133" y="1"/>
                    </a:moveTo>
                    <a:cubicBezTo>
                      <a:pt x="868" y="1"/>
                      <a:pt x="603" y="102"/>
                      <a:pt x="401" y="304"/>
                    </a:cubicBezTo>
                    <a:cubicBezTo>
                      <a:pt x="0" y="708"/>
                      <a:pt x="0" y="1360"/>
                      <a:pt x="401" y="1764"/>
                    </a:cubicBezTo>
                    <a:lnTo>
                      <a:pt x="3241" y="4600"/>
                    </a:lnTo>
                    <a:cubicBezTo>
                      <a:pt x="3443" y="4802"/>
                      <a:pt x="3706" y="4903"/>
                      <a:pt x="3970" y="4903"/>
                    </a:cubicBezTo>
                    <a:cubicBezTo>
                      <a:pt x="4234" y="4903"/>
                      <a:pt x="4498" y="4802"/>
                      <a:pt x="4701" y="4600"/>
                    </a:cubicBezTo>
                    <a:cubicBezTo>
                      <a:pt x="5104" y="4199"/>
                      <a:pt x="5104" y="3544"/>
                      <a:pt x="4701" y="3140"/>
                    </a:cubicBezTo>
                    <a:lnTo>
                      <a:pt x="1865" y="304"/>
                    </a:lnTo>
                    <a:cubicBezTo>
                      <a:pt x="1662" y="102"/>
                      <a:pt x="1398" y="1"/>
                      <a:pt x="1133" y="1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2"/>
              <p:cNvSpPr/>
              <p:nvPr/>
            </p:nvSpPr>
            <p:spPr>
              <a:xfrm>
                <a:off x="5441710" y="2949857"/>
                <a:ext cx="174770" cy="167341"/>
              </a:xfrm>
              <a:custGeom>
                <a:rect b="b" l="l" r="r" t="t"/>
                <a:pathLst>
                  <a:path extrusionOk="0" h="5271" w="5505">
                    <a:moveTo>
                      <a:pt x="1333" y="367"/>
                    </a:moveTo>
                    <a:cubicBezTo>
                      <a:pt x="1551" y="367"/>
                      <a:pt x="1766" y="450"/>
                      <a:pt x="1934" y="618"/>
                    </a:cubicBezTo>
                    <a:lnTo>
                      <a:pt x="4770" y="3454"/>
                    </a:lnTo>
                    <a:cubicBezTo>
                      <a:pt x="5101" y="3785"/>
                      <a:pt x="5101" y="4324"/>
                      <a:pt x="4770" y="4655"/>
                    </a:cubicBezTo>
                    <a:cubicBezTo>
                      <a:pt x="4604" y="4821"/>
                      <a:pt x="4386" y="4904"/>
                      <a:pt x="4169" y="4904"/>
                    </a:cubicBezTo>
                    <a:cubicBezTo>
                      <a:pt x="3952" y="4904"/>
                      <a:pt x="3736" y="4821"/>
                      <a:pt x="3572" y="4655"/>
                    </a:cubicBezTo>
                    <a:lnTo>
                      <a:pt x="732" y="1816"/>
                    </a:lnTo>
                    <a:cubicBezTo>
                      <a:pt x="401" y="1488"/>
                      <a:pt x="401" y="949"/>
                      <a:pt x="732" y="618"/>
                    </a:cubicBezTo>
                    <a:cubicBezTo>
                      <a:pt x="899" y="450"/>
                      <a:pt x="1114" y="367"/>
                      <a:pt x="1333" y="367"/>
                    </a:cubicBezTo>
                    <a:close/>
                    <a:moveTo>
                      <a:pt x="1333" y="1"/>
                    </a:moveTo>
                    <a:cubicBezTo>
                      <a:pt x="1022" y="1"/>
                      <a:pt x="711" y="119"/>
                      <a:pt x="474" y="356"/>
                    </a:cubicBezTo>
                    <a:cubicBezTo>
                      <a:pt x="0" y="833"/>
                      <a:pt x="0" y="1601"/>
                      <a:pt x="474" y="2078"/>
                    </a:cubicBezTo>
                    <a:lnTo>
                      <a:pt x="3310" y="4914"/>
                    </a:lnTo>
                    <a:cubicBezTo>
                      <a:pt x="3546" y="5150"/>
                      <a:pt x="3859" y="5270"/>
                      <a:pt x="4168" y="5270"/>
                    </a:cubicBezTo>
                    <a:cubicBezTo>
                      <a:pt x="4481" y="5270"/>
                      <a:pt x="4791" y="5150"/>
                      <a:pt x="5032" y="4914"/>
                    </a:cubicBezTo>
                    <a:cubicBezTo>
                      <a:pt x="5504" y="4440"/>
                      <a:pt x="5504" y="3669"/>
                      <a:pt x="5032" y="3195"/>
                    </a:cubicBezTo>
                    <a:lnTo>
                      <a:pt x="2192" y="356"/>
                    </a:lnTo>
                    <a:cubicBezTo>
                      <a:pt x="1956" y="119"/>
                      <a:pt x="1644" y="1"/>
                      <a:pt x="1333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2"/>
              <p:cNvSpPr/>
              <p:nvPr/>
            </p:nvSpPr>
            <p:spPr>
              <a:xfrm>
                <a:off x="5505048" y="3009481"/>
                <a:ext cx="105084" cy="101846"/>
              </a:xfrm>
              <a:custGeom>
                <a:rect b="b" l="l" r="r" t="t"/>
                <a:pathLst>
                  <a:path extrusionOk="0" h="3208" w="3310">
                    <a:moveTo>
                      <a:pt x="1460" y="0"/>
                    </a:moveTo>
                    <a:lnTo>
                      <a:pt x="1" y="1459"/>
                    </a:lnTo>
                    <a:lnTo>
                      <a:pt x="1446" y="2905"/>
                    </a:lnTo>
                    <a:cubicBezTo>
                      <a:pt x="1648" y="3107"/>
                      <a:pt x="1911" y="3208"/>
                      <a:pt x="2175" y="3208"/>
                    </a:cubicBezTo>
                    <a:cubicBezTo>
                      <a:pt x="2439" y="3208"/>
                      <a:pt x="2703" y="3107"/>
                      <a:pt x="2906" y="2905"/>
                    </a:cubicBezTo>
                    <a:cubicBezTo>
                      <a:pt x="3309" y="2504"/>
                      <a:pt x="3309" y="1849"/>
                      <a:pt x="2906" y="1445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168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2"/>
              <p:cNvSpPr/>
              <p:nvPr/>
            </p:nvSpPr>
            <p:spPr>
              <a:xfrm>
                <a:off x="5499143" y="3003671"/>
                <a:ext cx="117339" cy="113529"/>
              </a:xfrm>
              <a:custGeom>
                <a:rect b="b" l="l" r="r" t="t"/>
                <a:pathLst>
                  <a:path extrusionOk="0" h="3576" w="3696">
                    <a:moveTo>
                      <a:pt x="1646" y="441"/>
                    </a:moveTo>
                    <a:lnTo>
                      <a:pt x="2961" y="1759"/>
                    </a:lnTo>
                    <a:cubicBezTo>
                      <a:pt x="3292" y="2090"/>
                      <a:pt x="3292" y="2629"/>
                      <a:pt x="2961" y="2960"/>
                    </a:cubicBezTo>
                    <a:cubicBezTo>
                      <a:pt x="2795" y="3126"/>
                      <a:pt x="2577" y="3209"/>
                      <a:pt x="2360" y="3209"/>
                    </a:cubicBezTo>
                    <a:cubicBezTo>
                      <a:pt x="2143" y="3209"/>
                      <a:pt x="1927" y="3126"/>
                      <a:pt x="1763" y="2960"/>
                    </a:cubicBezTo>
                    <a:lnTo>
                      <a:pt x="444" y="1642"/>
                    </a:lnTo>
                    <a:lnTo>
                      <a:pt x="1646" y="441"/>
                    </a:lnTo>
                    <a:close/>
                    <a:moveTo>
                      <a:pt x="1646" y="0"/>
                    </a:moveTo>
                    <a:cubicBezTo>
                      <a:pt x="1595" y="0"/>
                      <a:pt x="1551" y="19"/>
                      <a:pt x="1515" y="52"/>
                    </a:cubicBezTo>
                    <a:lnTo>
                      <a:pt x="56" y="1511"/>
                    </a:lnTo>
                    <a:cubicBezTo>
                      <a:pt x="19" y="1548"/>
                      <a:pt x="1" y="1595"/>
                      <a:pt x="1" y="1642"/>
                    </a:cubicBezTo>
                    <a:cubicBezTo>
                      <a:pt x="1" y="1690"/>
                      <a:pt x="19" y="1737"/>
                      <a:pt x="56" y="1773"/>
                    </a:cubicBezTo>
                    <a:lnTo>
                      <a:pt x="1501" y="3219"/>
                    </a:lnTo>
                    <a:cubicBezTo>
                      <a:pt x="1737" y="3455"/>
                      <a:pt x="2050" y="3575"/>
                      <a:pt x="2359" y="3575"/>
                    </a:cubicBezTo>
                    <a:cubicBezTo>
                      <a:pt x="2672" y="3575"/>
                      <a:pt x="2982" y="3455"/>
                      <a:pt x="3223" y="3219"/>
                    </a:cubicBezTo>
                    <a:cubicBezTo>
                      <a:pt x="3695" y="2745"/>
                      <a:pt x="3695" y="1974"/>
                      <a:pt x="3223" y="1500"/>
                    </a:cubicBezTo>
                    <a:lnTo>
                      <a:pt x="1773" y="52"/>
                    </a:lnTo>
                    <a:cubicBezTo>
                      <a:pt x="1741" y="19"/>
                      <a:pt x="1694" y="0"/>
                      <a:pt x="1646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2"/>
              <p:cNvSpPr/>
              <p:nvPr/>
            </p:nvSpPr>
            <p:spPr>
              <a:xfrm>
                <a:off x="5391071" y="3085740"/>
                <a:ext cx="65590" cy="193025"/>
              </a:xfrm>
              <a:custGeom>
                <a:rect b="b" l="l" r="r" t="t"/>
                <a:pathLst>
                  <a:path extrusionOk="0" h="6080" w="2066">
                    <a:moveTo>
                      <a:pt x="1031" y="1"/>
                    </a:moveTo>
                    <a:cubicBezTo>
                      <a:pt x="463" y="1"/>
                      <a:pt x="1" y="463"/>
                      <a:pt x="1" y="1034"/>
                    </a:cubicBezTo>
                    <a:lnTo>
                      <a:pt x="1" y="5046"/>
                    </a:lnTo>
                    <a:cubicBezTo>
                      <a:pt x="1" y="5617"/>
                      <a:pt x="463" y="6079"/>
                      <a:pt x="1031" y="6079"/>
                    </a:cubicBezTo>
                    <a:cubicBezTo>
                      <a:pt x="1603" y="6079"/>
                      <a:pt x="2065" y="5617"/>
                      <a:pt x="2065" y="5046"/>
                    </a:cubicBezTo>
                    <a:lnTo>
                      <a:pt x="2065" y="1034"/>
                    </a:lnTo>
                    <a:cubicBezTo>
                      <a:pt x="2065" y="463"/>
                      <a:pt x="1603" y="1"/>
                      <a:pt x="1031" y="1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2"/>
              <p:cNvSpPr/>
              <p:nvPr/>
            </p:nvSpPr>
            <p:spPr>
              <a:xfrm>
                <a:off x="5385198" y="3079930"/>
                <a:ext cx="77242" cy="204613"/>
              </a:xfrm>
              <a:custGeom>
                <a:rect b="b" l="l" r="r" t="t"/>
                <a:pathLst>
                  <a:path extrusionOk="0" h="6445" w="2433">
                    <a:moveTo>
                      <a:pt x="1216" y="369"/>
                    </a:moveTo>
                    <a:cubicBezTo>
                      <a:pt x="1686" y="369"/>
                      <a:pt x="2064" y="747"/>
                      <a:pt x="2064" y="1217"/>
                    </a:cubicBezTo>
                    <a:lnTo>
                      <a:pt x="2064" y="5229"/>
                    </a:lnTo>
                    <a:cubicBezTo>
                      <a:pt x="2064" y="5698"/>
                      <a:pt x="1686" y="6076"/>
                      <a:pt x="1216" y="6076"/>
                    </a:cubicBezTo>
                    <a:cubicBezTo>
                      <a:pt x="750" y="6076"/>
                      <a:pt x="368" y="5698"/>
                      <a:pt x="368" y="5229"/>
                    </a:cubicBezTo>
                    <a:lnTo>
                      <a:pt x="368" y="1217"/>
                    </a:lnTo>
                    <a:cubicBezTo>
                      <a:pt x="368" y="747"/>
                      <a:pt x="750" y="369"/>
                      <a:pt x="1216" y="369"/>
                    </a:cubicBezTo>
                    <a:close/>
                    <a:moveTo>
                      <a:pt x="1216" y="1"/>
                    </a:moveTo>
                    <a:cubicBezTo>
                      <a:pt x="547" y="1"/>
                      <a:pt x="1" y="547"/>
                      <a:pt x="1" y="1217"/>
                    </a:cubicBezTo>
                    <a:lnTo>
                      <a:pt x="1" y="5229"/>
                    </a:lnTo>
                    <a:cubicBezTo>
                      <a:pt x="1" y="5898"/>
                      <a:pt x="547" y="6444"/>
                      <a:pt x="1216" y="6444"/>
                    </a:cubicBezTo>
                    <a:cubicBezTo>
                      <a:pt x="1886" y="6444"/>
                      <a:pt x="2432" y="5898"/>
                      <a:pt x="2432" y="5229"/>
                    </a:cubicBezTo>
                    <a:lnTo>
                      <a:pt x="2432" y="1217"/>
                    </a:lnTo>
                    <a:cubicBezTo>
                      <a:pt x="2432" y="547"/>
                      <a:pt x="1886" y="1"/>
                      <a:pt x="1216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2"/>
              <p:cNvSpPr/>
              <p:nvPr/>
            </p:nvSpPr>
            <p:spPr>
              <a:xfrm>
                <a:off x="5391071" y="3085740"/>
                <a:ext cx="65590" cy="97814"/>
              </a:xfrm>
              <a:custGeom>
                <a:rect b="b" l="l" r="r" t="t"/>
                <a:pathLst>
                  <a:path extrusionOk="0" h="3081" w="2066">
                    <a:moveTo>
                      <a:pt x="1031" y="1"/>
                    </a:moveTo>
                    <a:cubicBezTo>
                      <a:pt x="463" y="1"/>
                      <a:pt x="1" y="463"/>
                      <a:pt x="1" y="1034"/>
                    </a:cubicBezTo>
                    <a:lnTo>
                      <a:pt x="1" y="3080"/>
                    </a:lnTo>
                    <a:lnTo>
                      <a:pt x="2065" y="3080"/>
                    </a:lnTo>
                    <a:lnTo>
                      <a:pt x="2065" y="1034"/>
                    </a:lnTo>
                    <a:cubicBezTo>
                      <a:pt x="2065" y="463"/>
                      <a:pt x="1603" y="1"/>
                      <a:pt x="1031" y="1"/>
                    </a:cubicBezTo>
                    <a:close/>
                  </a:path>
                </a:pathLst>
              </a:custGeom>
              <a:solidFill>
                <a:srgbClr val="8AA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2"/>
              <p:cNvSpPr/>
              <p:nvPr/>
            </p:nvSpPr>
            <p:spPr>
              <a:xfrm>
                <a:off x="5385198" y="3079930"/>
                <a:ext cx="77242" cy="109370"/>
              </a:xfrm>
              <a:custGeom>
                <a:rect b="b" l="l" r="r" t="t"/>
                <a:pathLst>
                  <a:path extrusionOk="0" h="3445" w="2433">
                    <a:moveTo>
                      <a:pt x="1216" y="369"/>
                    </a:moveTo>
                    <a:cubicBezTo>
                      <a:pt x="1686" y="369"/>
                      <a:pt x="2064" y="747"/>
                      <a:pt x="2064" y="1217"/>
                    </a:cubicBezTo>
                    <a:lnTo>
                      <a:pt x="2064" y="3077"/>
                    </a:lnTo>
                    <a:lnTo>
                      <a:pt x="368" y="3077"/>
                    </a:lnTo>
                    <a:lnTo>
                      <a:pt x="368" y="1217"/>
                    </a:lnTo>
                    <a:cubicBezTo>
                      <a:pt x="368" y="747"/>
                      <a:pt x="750" y="369"/>
                      <a:pt x="1216" y="369"/>
                    </a:cubicBezTo>
                    <a:close/>
                    <a:moveTo>
                      <a:pt x="1216" y="1"/>
                    </a:moveTo>
                    <a:cubicBezTo>
                      <a:pt x="547" y="1"/>
                      <a:pt x="1" y="547"/>
                      <a:pt x="1" y="1217"/>
                    </a:cubicBezTo>
                    <a:lnTo>
                      <a:pt x="1" y="3263"/>
                    </a:lnTo>
                    <a:cubicBezTo>
                      <a:pt x="1" y="3365"/>
                      <a:pt x="85" y="3445"/>
                      <a:pt x="186" y="3445"/>
                    </a:cubicBezTo>
                    <a:lnTo>
                      <a:pt x="2250" y="3445"/>
                    </a:lnTo>
                    <a:cubicBezTo>
                      <a:pt x="2352" y="3445"/>
                      <a:pt x="2432" y="3365"/>
                      <a:pt x="2432" y="3263"/>
                    </a:cubicBezTo>
                    <a:lnTo>
                      <a:pt x="2432" y="1217"/>
                    </a:lnTo>
                    <a:cubicBezTo>
                      <a:pt x="2432" y="547"/>
                      <a:pt x="1886" y="1"/>
                      <a:pt x="1216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2"/>
              <p:cNvSpPr/>
              <p:nvPr/>
            </p:nvSpPr>
            <p:spPr>
              <a:xfrm>
                <a:off x="5657472" y="2918363"/>
                <a:ext cx="65559" cy="193057"/>
              </a:xfrm>
              <a:custGeom>
                <a:rect b="b" l="l" r="r" t="t"/>
                <a:pathLst>
                  <a:path extrusionOk="0" h="6081" w="2065">
                    <a:moveTo>
                      <a:pt x="1035" y="1"/>
                    </a:moveTo>
                    <a:cubicBezTo>
                      <a:pt x="463" y="1"/>
                      <a:pt x="0" y="463"/>
                      <a:pt x="0" y="1035"/>
                    </a:cubicBezTo>
                    <a:lnTo>
                      <a:pt x="0" y="5046"/>
                    </a:lnTo>
                    <a:cubicBezTo>
                      <a:pt x="0" y="5618"/>
                      <a:pt x="463" y="6081"/>
                      <a:pt x="1035" y="6081"/>
                    </a:cubicBezTo>
                    <a:cubicBezTo>
                      <a:pt x="1603" y="6081"/>
                      <a:pt x="2065" y="5618"/>
                      <a:pt x="2065" y="5046"/>
                    </a:cubicBezTo>
                    <a:lnTo>
                      <a:pt x="2065" y="1035"/>
                    </a:lnTo>
                    <a:cubicBezTo>
                      <a:pt x="2065" y="463"/>
                      <a:pt x="1603" y="1"/>
                      <a:pt x="1035" y="1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2"/>
              <p:cNvSpPr/>
              <p:nvPr/>
            </p:nvSpPr>
            <p:spPr>
              <a:xfrm>
                <a:off x="5651693" y="2912617"/>
                <a:ext cx="77242" cy="204581"/>
              </a:xfrm>
              <a:custGeom>
                <a:rect b="b" l="l" r="r" t="t"/>
                <a:pathLst>
                  <a:path extrusionOk="0" h="6444" w="2433">
                    <a:moveTo>
                      <a:pt x="1217" y="365"/>
                    </a:moveTo>
                    <a:cubicBezTo>
                      <a:pt x="1686" y="365"/>
                      <a:pt x="2065" y="746"/>
                      <a:pt x="2065" y="1216"/>
                    </a:cubicBezTo>
                    <a:lnTo>
                      <a:pt x="2065" y="5227"/>
                    </a:lnTo>
                    <a:cubicBezTo>
                      <a:pt x="2065" y="5697"/>
                      <a:pt x="1686" y="6076"/>
                      <a:pt x="1217" y="6076"/>
                    </a:cubicBezTo>
                    <a:cubicBezTo>
                      <a:pt x="747" y="6076"/>
                      <a:pt x="369" y="5697"/>
                      <a:pt x="369" y="5227"/>
                    </a:cubicBezTo>
                    <a:lnTo>
                      <a:pt x="369" y="1216"/>
                    </a:lnTo>
                    <a:cubicBezTo>
                      <a:pt x="369" y="746"/>
                      <a:pt x="747" y="365"/>
                      <a:pt x="1217" y="365"/>
                    </a:cubicBezTo>
                    <a:close/>
                    <a:moveTo>
                      <a:pt x="1217" y="0"/>
                    </a:moveTo>
                    <a:cubicBezTo>
                      <a:pt x="547" y="0"/>
                      <a:pt x="1" y="546"/>
                      <a:pt x="1" y="1216"/>
                    </a:cubicBezTo>
                    <a:lnTo>
                      <a:pt x="1" y="5227"/>
                    </a:lnTo>
                    <a:cubicBezTo>
                      <a:pt x="1" y="5897"/>
                      <a:pt x="547" y="6443"/>
                      <a:pt x="1217" y="6443"/>
                    </a:cubicBezTo>
                    <a:cubicBezTo>
                      <a:pt x="1886" y="6443"/>
                      <a:pt x="2432" y="5897"/>
                      <a:pt x="2432" y="5227"/>
                    </a:cubicBezTo>
                    <a:lnTo>
                      <a:pt x="2432" y="1216"/>
                    </a:lnTo>
                    <a:cubicBezTo>
                      <a:pt x="2432" y="546"/>
                      <a:pt x="1886" y="0"/>
                      <a:pt x="1217" y="0"/>
                    </a:cubicBezTo>
                    <a:close/>
                  </a:path>
                </a:pathLst>
              </a:custGeom>
              <a:solidFill>
                <a:srgbClr val="2F49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2"/>
              <p:cNvSpPr/>
              <p:nvPr/>
            </p:nvSpPr>
            <p:spPr>
              <a:xfrm>
                <a:off x="5657472" y="3013640"/>
                <a:ext cx="65559" cy="97782"/>
              </a:xfrm>
              <a:custGeom>
                <a:rect b="b" l="l" r="r" t="t"/>
                <a:pathLst>
                  <a:path extrusionOk="0" h="3080" w="2065">
                    <a:moveTo>
                      <a:pt x="0" y="0"/>
                    </a:moveTo>
                    <a:lnTo>
                      <a:pt x="0" y="2045"/>
                    </a:lnTo>
                    <a:cubicBezTo>
                      <a:pt x="0" y="2617"/>
                      <a:pt x="463" y="3080"/>
                      <a:pt x="1035" y="3080"/>
                    </a:cubicBezTo>
                    <a:cubicBezTo>
                      <a:pt x="1603" y="3080"/>
                      <a:pt x="2065" y="2617"/>
                      <a:pt x="2065" y="2045"/>
                    </a:cubicBezTo>
                    <a:lnTo>
                      <a:pt x="2065" y="0"/>
                    </a:lnTo>
                    <a:close/>
                  </a:path>
                </a:pathLst>
              </a:custGeom>
              <a:solidFill>
                <a:srgbClr val="8AA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2"/>
              <p:cNvSpPr/>
              <p:nvPr/>
            </p:nvSpPr>
            <p:spPr>
              <a:xfrm>
                <a:off x="5651693" y="3007830"/>
                <a:ext cx="77242" cy="109370"/>
              </a:xfrm>
              <a:custGeom>
                <a:rect b="b" l="l" r="r" t="t"/>
                <a:pathLst>
                  <a:path extrusionOk="0" h="3445" w="2433">
                    <a:moveTo>
                      <a:pt x="2065" y="365"/>
                    </a:moveTo>
                    <a:lnTo>
                      <a:pt x="2065" y="2228"/>
                    </a:lnTo>
                    <a:cubicBezTo>
                      <a:pt x="2065" y="2698"/>
                      <a:pt x="1686" y="3077"/>
                      <a:pt x="1217" y="3077"/>
                    </a:cubicBezTo>
                    <a:cubicBezTo>
                      <a:pt x="747" y="3077"/>
                      <a:pt x="369" y="2698"/>
                      <a:pt x="369" y="2228"/>
                    </a:cubicBezTo>
                    <a:lnTo>
                      <a:pt x="369" y="365"/>
                    </a:lnTo>
                    <a:close/>
                    <a:moveTo>
                      <a:pt x="182" y="0"/>
                    </a:moveTo>
                    <a:cubicBezTo>
                      <a:pt x="81" y="0"/>
                      <a:pt x="1" y="81"/>
                      <a:pt x="1" y="183"/>
                    </a:cubicBezTo>
                    <a:lnTo>
                      <a:pt x="1" y="2228"/>
                    </a:lnTo>
                    <a:cubicBezTo>
                      <a:pt x="1" y="2898"/>
                      <a:pt x="547" y="3444"/>
                      <a:pt x="1217" y="3444"/>
                    </a:cubicBezTo>
                    <a:cubicBezTo>
                      <a:pt x="1886" y="3444"/>
                      <a:pt x="2432" y="2898"/>
                      <a:pt x="2432" y="2228"/>
                    </a:cubicBezTo>
                    <a:lnTo>
                      <a:pt x="2432" y="183"/>
                    </a:lnTo>
                    <a:cubicBezTo>
                      <a:pt x="2432" y="81"/>
                      <a:pt x="2349" y="0"/>
                      <a:pt x="2247" y="0"/>
                    </a:cubicBezTo>
                    <a:close/>
                  </a:path>
                </a:pathLst>
              </a:custGeom>
              <a:solidFill>
                <a:srgbClr val="2F49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2"/>
              <p:cNvSpPr/>
              <p:nvPr/>
            </p:nvSpPr>
            <p:spPr>
              <a:xfrm>
                <a:off x="5549654" y="2616468"/>
                <a:ext cx="162071" cy="155690"/>
              </a:xfrm>
              <a:custGeom>
                <a:rect b="b" l="l" r="r" t="t"/>
                <a:pathLst>
                  <a:path extrusionOk="0" h="4904" w="5105">
                    <a:moveTo>
                      <a:pt x="3970" y="1"/>
                    </a:moveTo>
                    <a:cubicBezTo>
                      <a:pt x="3706" y="1"/>
                      <a:pt x="3442" y="102"/>
                      <a:pt x="3240" y="304"/>
                    </a:cubicBezTo>
                    <a:lnTo>
                      <a:pt x="401" y="3144"/>
                    </a:lnTo>
                    <a:cubicBezTo>
                      <a:pt x="1" y="3544"/>
                      <a:pt x="1" y="4199"/>
                      <a:pt x="401" y="4603"/>
                    </a:cubicBezTo>
                    <a:cubicBezTo>
                      <a:pt x="603" y="4804"/>
                      <a:pt x="868" y="4904"/>
                      <a:pt x="1133" y="4904"/>
                    </a:cubicBezTo>
                    <a:cubicBezTo>
                      <a:pt x="1398" y="4904"/>
                      <a:pt x="1662" y="4804"/>
                      <a:pt x="1864" y="4603"/>
                    </a:cubicBezTo>
                    <a:lnTo>
                      <a:pt x="4700" y="1764"/>
                    </a:lnTo>
                    <a:cubicBezTo>
                      <a:pt x="5104" y="1363"/>
                      <a:pt x="5104" y="708"/>
                      <a:pt x="4700" y="304"/>
                    </a:cubicBezTo>
                    <a:cubicBezTo>
                      <a:pt x="4498" y="102"/>
                      <a:pt x="4234" y="1"/>
                      <a:pt x="3970" y="1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2"/>
              <p:cNvSpPr/>
              <p:nvPr/>
            </p:nvSpPr>
            <p:spPr>
              <a:xfrm>
                <a:off x="5546987" y="2610690"/>
                <a:ext cx="171087" cy="167309"/>
              </a:xfrm>
              <a:custGeom>
                <a:rect b="b" l="l" r="r" t="t"/>
                <a:pathLst>
                  <a:path extrusionOk="0" h="5270" w="5389">
                    <a:moveTo>
                      <a:pt x="4052" y="377"/>
                    </a:moveTo>
                    <a:cubicBezTo>
                      <a:pt x="4272" y="377"/>
                      <a:pt x="4493" y="457"/>
                      <a:pt x="4653" y="617"/>
                    </a:cubicBezTo>
                    <a:cubicBezTo>
                      <a:pt x="4984" y="948"/>
                      <a:pt x="4984" y="1487"/>
                      <a:pt x="4653" y="1819"/>
                    </a:cubicBezTo>
                    <a:lnTo>
                      <a:pt x="1817" y="4654"/>
                    </a:lnTo>
                    <a:cubicBezTo>
                      <a:pt x="1651" y="4820"/>
                      <a:pt x="1434" y="4903"/>
                      <a:pt x="1216" y="4903"/>
                    </a:cubicBezTo>
                    <a:cubicBezTo>
                      <a:pt x="999" y="4903"/>
                      <a:pt x="781" y="4820"/>
                      <a:pt x="616" y="4654"/>
                    </a:cubicBezTo>
                    <a:cubicBezTo>
                      <a:pt x="456" y="4494"/>
                      <a:pt x="368" y="4283"/>
                      <a:pt x="368" y="4053"/>
                    </a:cubicBezTo>
                    <a:cubicBezTo>
                      <a:pt x="368" y="3828"/>
                      <a:pt x="456" y="3613"/>
                      <a:pt x="616" y="3453"/>
                    </a:cubicBezTo>
                    <a:lnTo>
                      <a:pt x="3452" y="617"/>
                    </a:lnTo>
                    <a:cubicBezTo>
                      <a:pt x="3612" y="457"/>
                      <a:pt x="3832" y="377"/>
                      <a:pt x="4052" y="377"/>
                    </a:cubicBezTo>
                    <a:close/>
                    <a:moveTo>
                      <a:pt x="4053" y="1"/>
                    </a:moveTo>
                    <a:cubicBezTo>
                      <a:pt x="3741" y="1"/>
                      <a:pt x="3430" y="120"/>
                      <a:pt x="3193" y="359"/>
                    </a:cubicBezTo>
                    <a:lnTo>
                      <a:pt x="357" y="3195"/>
                    </a:lnTo>
                    <a:cubicBezTo>
                      <a:pt x="128" y="3423"/>
                      <a:pt x="1" y="3729"/>
                      <a:pt x="1" y="4053"/>
                    </a:cubicBezTo>
                    <a:cubicBezTo>
                      <a:pt x="1" y="4378"/>
                      <a:pt x="128" y="4683"/>
                      <a:pt x="357" y="4912"/>
                    </a:cubicBezTo>
                    <a:cubicBezTo>
                      <a:pt x="594" y="5149"/>
                      <a:pt x="903" y="5270"/>
                      <a:pt x="1217" y="5270"/>
                    </a:cubicBezTo>
                    <a:cubicBezTo>
                      <a:pt x="1530" y="5270"/>
                      <a:pt x="1839" y="5149"/>
                      <a:pt x="2076" y="4912"/>
                    </a:cubicBezTo>
                    <a:lnTo>
                      <a:pt x="4915" y="2077"/>
                    </a:lnTo>
                    <a:cubicBezTo>
                      <a:pt x="5388" y="1604"/>
                      <a:pt x="5388" y="832"/>
                      <a:pt x="4915" y="359"/>
                    </a:cubicBezTo>
                    <a:cubicBezTo>
                      <a:pt x="4676" y="120"/>
                      <a:pt x="4364" y="1"/>
                      <a:pt x="4053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2"/>
              <p:cNvSpPr/>
              <p:nvPr/>
            </p:nvSpPr>
            <p:spPr>
              <a:xfrm>
                <a:off x="5606516" y="2616468"/>
                <a:ext cx="105211" cy="102005"/>
              </a:xfrm>
              <a:custGeom>
                <a:rect b="b" l="l" r="r" t="t"/>
                <a:pathLst>
                  <a:path extrusionOk="0" h="3213" w="3314">
                    <a:moveTo>
                      <a:pt x="2179" y="1"/>
                    </a:moveTo>
                    <a:cubicBezTo>
                      <a:pt x="1915" y="1"/>
                      <a:pt x="1651" y="102"/>
                      <a:pt x="1449" y="304"/>
                    </a:cubicBezTo>
                    <a:lnTo>
                      <a:pt x="1" y="1753"/>
                    </a:lnTo>
                    <a:lnTo>
                      <a:pt x="1464" y="3213"/>
                    </a:lnTo>
                    <a:lnTo>
                      <a:pt x="2909" y="1764"/>
                    </a:lnTo>
                    <a:cubicBezTo>
                      <a:pt x="3313" y="1363"/>
                      <a:pt x="3313" y="708"/>
                      <a:pt x="2909" y="304"/>
                    </a:cubicBezTo>
                    <a:cubicBezTo>
                      <a:pt x="2707" y="102"/>
                      <a:pt x="2443" y="1"/>
                      <a:pt x="2179" y="1"/>
                    </a:cubicBezTo>
                    <a:close/>
                  </a:path>
                </a:pathLst>
              </a:custGeom>
              <a:solidFill>
                <a:srgbClr val="32CC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2"/>
              <p:cNvSpPr/>
              <p:nvPr/>
            </p:nvSpPr>
            <p:spPr>
              <a:xfrm>
                <a:off x="5600166" y="2610690"/>
                <a:ext cx="117910" cy="113561"/>
              </a:xfrm>
              <a:custGeom>
                <a:rect b="b" l="l" r="r" t="t"/>
                <a:pathLst>
                  <a:path extrusionOk="0" h="3577" w="3714">
                    <a:moveTo>
                      <a:pt x="2377" y="369"/>
                    </a:moveTo>
                    <a:cubicBezTo>
                      <a:pt x="2595" y="369"/>
                      <a:pt x="2812" y="452"/>
                      <a:pt x="2978" y="617"/>
                    </a:cubicBezTo>
                    <a:cubicBezTo>
                      <a:pt x="3309" y="948"/>
                      <a:pt x="3309" y="1487"/>
                      <a:pt x="2978" y="1819"/>
                    </a:cubicBezTo>
                    <a:lnTo>
                      <a:pt x="1664" y="3133"/>
                    </a:lnTo>
                    <a:lnTo>
                      <a:pt x="463" y="1935"/>
                    </a:lnTo>
                    <a:lnTo>
                      <a:pt x="1777" y="617"/>
                    </a:lnTo>
                    <a:cubicBezTo>
                      <a:pt x="1942" y="452"/>
                      <a:pt x="2160" y="369"/>
                      <a:pt x="2377" y="369"/>
                    </a:cubicBezTo>
                    <a:close/>
                    <a:moveTo>
                      <a:pt x="2379" y="1"/>
                    </a:moveTo>
                    <a:cubicBezTo>
                      <a:pt x="2068" y="1"/>
                      <a:pt x="1756" y="120"/>
                      <a:pt x="1518" y="359"/>
                    </a:cubicBezTo>
                    <a:lnTo>
                      <a:pt x="73" y="1804"/>
                    </a:lnTo>
                    <a:cubicBezTo>
                      <a:pt x="0" y="1876"/>
                      <a:pt x="0" y="1993"/>
                      <a:pt x="73" y="2062"/>
                    </a:cubicBezTo>
                    <a:lnTo>
                      <a:pt x="1533" y="3522"/>
                    </a:lnTo>
                    <a:cubicBezTo>
                      <a:pt x="1570" y="3558"/>
                      <a:pt x="1617" y="3576"/>
                      <a:pt x="1664" y="3576"/>
                    </a:cubicBezTo>
                    <a:cubicBezTo>
                      <a:pt x="1708" y="3576"/>
                      <a:pt x="1755" y="3558"/>
                      <a:pt x="1791" y="3522"/>
                    </a:cubicBezTo>
                    <a:lnTo>
                      <a:pt x="3240" y="2077"/>
                    </a:lnTo>
                    <a:cubicBezTo>
                      <a:pt x="3713" y="1604"/>
                      <a:pt x="3713" y="832"/>
                      <a:pt x="3240" y="359"/>
                    </a:cubicBezTo>
                    <a:cubicBezTo>
                      <a:pt x="3001" y="120"/>
                      <a:pt x="2690" y="1"/>
                      <a:pt x="2379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32"/>
              <p:cNvSpPr/>
              <p:nvPr/>
            </p:nvSpPr>
            <p:spPr>
              <a:xfrm>
                <a:off x="5538669" y="3140379"/>
                <a:ext cx="162071" cy="155626"/>
              </a:xfrm>
              <a:custGeom>
                <a:rect b="b" l="l" r="r" t="t"/>
                <a:pathLst>
                  <a:path extrusionOk="0" h="4902" w="5105">
                    <a:moveTo>
                      <a:pt x="3970" y="0"/>
                    </a:moveTo>
                    <a:cubicBezTo>
                      <a:pt x="3706" y="0"/>
                      <a:pt x="3442" y="101"/>
                      <a:pt x="3240" y="303"/>
                    </a:cubicBezTo>
                    <a:lnTo>
                      <a:pt x="401" y="3139"/>
                    </a:lnTo>
                    <a:cubicBezTo>
                      <a:pt x="1" y="3543"/>
                      <a:pt x="1" y="4199"/>
                      <a:pt x="401" y="4599"/>
                    </a:cubicBezTo>
                    <a:cubicBezTo>
                      <a:pt x="603" y="4800"/>
                      <a:pt x="868" y="4901"/>
                      <a:pt x="1133" y="4901"/>
                    </a:cubicBezTo>
                    <a:cubicBezTo>
                      <a:pt x="1398" y="4901"/>
                      <a:pt x="1662" y="4800"/>
                      <a:pt x="1864" y="4599"/>
                    </a:cubicBezTo>
                    <a:lnTo>
                      <a:pt x="4700" y="1763"/>
                    </a:lnTo>
                    <a:cubicBezTo>
                      <a:pt x="5104" y="1359"/>
                      <a:pt x="5104" y="707"/>
                      <a:pt x="4700" y="303"/>
                    </a:cubicBezTo>
                    <a:cubicBezTo>
                      <a:pt x="4498" y="101"/>
                      <a:pt x="4234" y="0"/>
                      <a:pt x="3970" y="0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32"/>
              <p:cNvSpPr/>
              <p:nvPr/>
            </p:nvSpPr>
            <p:spPr>
              <a:xfrm>
                <a:off x="5532224" y="3134569"/>
                <a:ext cx="174865" cy="167309"/>
              </a:xfrm>
              <a:custGeom>
                <a:rect b="b" l="l" r="r" t="t"/>
                <a:pathLst>
                  <a:path extrusionOk="0" h="5270" w="5508">
                    <a:moveTo>
                      <a:pt x="4172" y="366"/>
                    </a:moveTo>
                    <a:cubicBezTo>
                      <a:pt x="4390" y="366"/>
                      <a:pt x="4609" y="450"/>
                      <a:pt x="4772" y="617"/>
                    </a:cubicBezTo>
                    <a:cubicBezTo>
                      <a:pt x="5103" y="945"/>
                      <a:pt x="5103" y="1484"/>
                      <a:pt x="4772" y="1815"/>
                    </a:cubicBezTo>
                    <a:lnTo>
                      <a:pt x="1936" y="4654"/>
                    </a:lnTo>
                    <a:cubicBezTo>
                      <a:pt x="1776" y="4814"/>
                      <a:pt x="1556" y="4895"/>
                      <a:pt x="1336" y="4895"/>
                    </a:cubicBezTo>
                    <a:cubicBezTo>
                      <a:pt x="1115" y="4895"/>
                      <a:pt x="895" y="4814"/>
                      <a:pt x="735" y="4654"/>
                    </a:cubicBezTo>
                    <a:cubicBezTo>
                      <a:pt x="404" y="4323"/>
                      <a:pt x="404" y="3784"/>
                      <a:pt x="735" y="3453"/>
                    </a:cubicBezTo>
                    <a:lnTo>
                      <a:pt x="3571" y="617"/>
                    </a:lnTo>
                    <a:cubicBezTo>
                      <a:pt x="3738" y="450"/>
                      <a:pt x="3957" y="366"/>
                      <a:pt x="4172" y="366"/>
                    </a:cubicBezTo>
                    <a:close/>
                    <a:moveTo>
                      <a:pt x="4172" y="0"/>
                    </a:moveTo>
                    <a:cubicBezTo>
                      <a:pt x="3860" y="0"/>
                      <a:pt x="3549" y="119"/>
                      <a:pt x="3312" y="355"/>
                    </a:cubicBezTo>
                    <a:lnTo>
                      <a:pt x="477" y="3194"/>
                    </a:lnTo>
                    <a:cubicBezTo>
                      <a:pt x="0" y="3668"/>
                      <a:pt x="0" y="4439"/>
                      <a:pt x="477" y="4913"/>
                    </a:cubicBezTo>
                    <a:cubicBezTo>
                      <a:pt x="713" y="5149"/>
                      <a:pt x="1023" y="5269"/>
                      <a:pt x="1336" y="5269"/>
                    </a:cubicBezTo>
                    <a:cubicBezTo>
                      <a:pt x="1645" y="5269"/>
                      <a:pt x="1958" y="5149"/>
                      <a:pt x="2195" y="4913"/>
                    </a:cubicBezTo>
                    <a:lnTo>
                      <a:pt x="5034" y="2077"/>
                    </a:lnTo>
                    <a:cubicBezTo>
                      <a:pt x="5508" y="1600"/>
                      <a:pt x="5508" y="832"/>
                      <a:pt x="5034" y="355"/>
                    </a:cubicBezTo>
                    <a:cubicBezTo>
                      <a:pt x="4795" y="119"/>
                      <a:pt x="4483" y="0"/>
                      <a:pt x="4172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2"/>
              <p:cNvSpPr/>
              <p:nvPr/>
            </p:nvSpPr>
            <p:spPr>
              <a:xfrm>
                <a:off x="5595531" y="3140379"/>
                <a:ext cx="105211" cy="101846"/>
              </a:xfrm>
              <a:custGeom>
                <a:rect b="b" l="l" r="r" t="t"/>
                <a:pathLst>
                  <a:path extrusionOk="0" h="3208" w="3314">
                    <a:moveTo>
                      <a:pt x="2179" y="0"/>
                    </a:moveTo>
                    <a:cubicBezTo>
                      <a:pt x="1915" y="0"/>
                      <a:pt x="1651" y="101"/>
                      <a:pt x="1449" y="303"/>
                    </a:cubicBezTo>
                    <a:lnTo>
                      <a:pt x="1" y="1748"/>
                    </a:lnTo>
                    <a:lnTo>
                      <a:pt x="1464" y="3208"/>
                    </a:lnTo>
                    <a:lnTo>
                      <a:pt x="2909" y="1763"/>
                    </a:lnTo>
                    <a:cubicBezTo>
                      <a:pt x="3313" y="1359"/>
                      <a:pt x="3313" y="707"/>
                      <a:pt x="2909" y="303"/>
                    </a:cubicBezTo>
                    <a:cubicBezTo>
                      <a:pt x="2707" y="101"/>
                      <a:pt x="2443" y="0"/>
                      <a:pt x="2179" y="0"/>
                    </a:cubicBezTo>
                    <a:close/>
                  </a:path>
                </a:pathLst>
              </a:custGeom>
              <a:solidFill>
                <a:srgbClr val="32CC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2"/>
              <p:cNvSpPr/>
              <p:nvPr/>
            </p:nvSpPr>
            <p:spPr>
              <a:xfrm>
                <a:off x="5589752" y="3134569"/>
                <a:ext cx="117339" cy="113561"/>
              </a:xfrm>
              <a:custGeom>
                <a:rect b="b" l="l" r="r" t="t"/>
                <a:pathLst>
                  <a:path extrusionOk="0" h="3577" w="3696">
                    <a:moveTo>
                      <a:pt x="2359" y="369"/>
                    </a:moveTo>
                    <a:cubicBezTo>
                      <a:pt x="2577" y="369"/>
                      <a:pt x="2794" y="451"/>
                      <a:pt x="2960" y="617"/>
                    </a:cubicBezTo>
                    <a:cubicBezTo>
                      <a:pt x="3291" y="945"/>
                      <a:pt x="3291" y="1484"/>
                      <a:pt x="2960" y="1815"/>
                    </a:cubicBezTo>
                    <a:lnTo>
                      <a:pt x="1646" y="3132"/>
                    </a:lnTo>
                    <a:lnTo>
                      <a:pt x="445" y="1931"/>
                    </a:lnTo>
                    <a:lnTo>
                      <a:pt x="1759" y="617"/>
                    </a:lnTo>
                    <a:cubicBezTo>
                      <a:pt x="1924" y="451"/>
                      <a:pt x="2142" y="369"/>
                      <a:pt x="2359" y="369"/>
                    </a:cubicBezTo>
                    <a:close/>
                    <a:moveTo>
                      <a:pt x="2360" y="0"/>
                    </a:moveTo>
                    <a:cubicBezTo>
                      <a:pt x="2048" y="0"/>
                      <a:pt x="1737" y="119"/>
                      <a:pt x="1500" y="355"/>
                    </a:cubicBezTo>
                    <a:lnTo>
                      <a:pt x="55" y="1804"/>
                    </a:lnTo>
                    <a:cubicBezTo>
                      <a:pt x="19" y="1837"/>
                      <a:pt x="1" y="1884"/>
                      <a:pt x="1" y="1931"/>
                    </a:cubicBezTo>
                    <a:cubicBezTo>
                      <a:pt x="1" y="1982"/>
                      <a:pt x="19" y="2030"/>
                      <a:pt x="55" y="2062"/>
                    </a:cubicBezTo>
                    <a:lnTo>
                      <a:pt x="1515" y="3522"/>
                    </a:lnTo>
                    <a:cubicBezTo>
                      <a:pt x="1552" y="3559"/>
                      <a:pt x="1599" y="3577"/>
                      <a:pt x="1646" y="3577"/>
                    </a:cubicBezTo>
                    <a:cubicBezTo>
                      <a:pt x="1690" y="3577"/>
                      <a:pt x="1737" y="3559"/>
                      <a:pt x="1773" y="3522"/>
                    </a:cubicBezTo>
                    <a:lnTo>
                      <a:pt x="3222" y="2077"/>
                    </a:lnTo>
                    <a:cubicBezTo>
                      <a:pt x="3696" y="1600"/>
                      <a:pt x="3696" y="832"/>
                      <a:pt x="3222" y="355"/>
                    </a:cubicBezTo>
                    <a:cubicBezTo>
                      <a:pt x="2983" y="119"/>
                      <a:pt x="2671" y="0"/>
                      <a:pt x="2360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32"/>
              <p:cNvSpPr/>
              <p:nvPr/>
            </p:nvSpPr>
            <p:spPr>
              <a:xfrm>
                <a:off x="5630675" y="2485200"/>
                <a:ext cx="131403" cy="231653"/>
              </a:xfrm>
              <a:custGeom>
                <a:rect b="b" l="l" r="r" t="t"/>
                <a:pathLst>
                  <a:path extrusionOk="0" h="7423" w="4139">
                    <a:moveTo>
                      <a:pt x="0" y="0"/>
                    </a:moveTo>
                    <a:lnTo>
                      <a:pt x="0" y="4994"/>
                    </a:lnTo>
                    <a:lnTo>
                      <a:pt x="557" y="4438"/>
                    </a:lnTo>
                    <a:cubicBezTo>
                      <a:pt x="557" y="4434"/>
                      <a:pt x="560" y="4434"/>
                      <a:pt x="560" y="4434"/>
                    </a:cubicBezTo>
                    <a:cubicBezTo>
                      <a:pt x="565" y="4431"/>
                      <a:pt x="565" y="4426"/>
                      <a:pt x="568" y="4426"/>
                    </a:cubicBezTo>
                    <a:lnTo>
                      <a:pt x="568" y="4423"/>
                    </a:lnTo>
                    <a:lnTo>
                      <a:pt x="572" y="4423"/>
                    </a:lnTo>
                    <a:cubicBezTo>
                      <a:pt x="809" y="4194"/>
                      <a:pt x="1114" y="4081"/>
                      <a:pt x="1417" y="4081"/>
                    </a:cubicBezTo>
                    <a:cubicBezTo>
                      <a:pt x="1726" y="4081"/>
                      <a:pt x="2032" y="4197"/>
                      <a:pt x="2268" y="4426"/>
                    </a:cubicBezTo>
                    <a:cubicBezTo>
                      <a:pt x="2272" y="4431"/>
                      <a:pt x="2272" y="4431"/>
                      <a:pt x="2275" y="4434"/>
                    </a:cubicBezTo>
                    <a:lnTo>
                      <a:pt x="2279" y="4438"/>
                    </a:lnTo>
                    <a:cubicBezTo>
                      <a:pt x="2516" y="4674"/>
                      <a:pt x="2632" y="4984"/>
                      <a:pt x="2632" y="5296"/>
                    </a:cubicBezTo>
                    <a:cubicBezTo>
                      <a:pt x="2632" y="5606"/>
                      <a:pt x="2516" y="5919"/>
                      <a:pt x="2279" y="6156"/>
                    </a:cubicBezTo>
                    <a:lnTo>
                      <a:pt x="1009" y="7423"/>
                    </a:lnTo>
                    <a:lnTo>
                      <a:pt x="4139" y="7423"/>
                    </a:lnTo>
                    <a:lnTo>
                      <a:pt x="4139" y="2454"/>
                    </a:lnTo>
                    <a:cubicBezTo>
                      <a:pt x="3764" y="1293"/>
                      <a:pt x="2847" y="375"/>
                      <a:pt x="168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2"/>
              <p:cNvSpPr/>
              <p:nvPr/>
            </p:nvSpPr>
            <p:spPr>
              <a:xfrm>
                <a:off x="5630676" y="2704348"/>
                <a:ext cx="12509" cy="12509"/>
              </a:xfrm>
              <a:custGeom>
                <a:rect b="b" l="l" r="r" t="t"/>
                <a:pathLst>
                  <a:path extrusionOk="0" h="394" w="394">
                    <a:moveTo>
                      <a:pt x="0" y="1"/>
                    </a:moveTo>
                    <a:lnTo>
                      <a:pt x="0" y="394"/>
                    </a:lnTo>
                    <a:lnTo>
                      <a:pt x="394" y="39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1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2"/>
              <p:cNvSpPr/>
              <p:nvPr/>
            </p:nvSpPr>
            <p:spPr>
              <a:xfrm>
                <a:off x="5630676" y="2610753"/>
                <a:ext cx="72353" cy="29017"/>
              </a:xfrm>
              <a:custGeom>
                <a:rect b="b" l="l" r="r" t="t"/>
                <a:pathLst>
                  <a:path extrusionOk="0" h="914" w="2279">
                    <a:moveTo>
                      <a:pt x="557" y="357"/>
                    </a:moveTo>
                    <a:lnTo>
                      <a:pt x="0" y="913"/>
                    </a:lnTo>
                    <a:lnTo>
                      <a:pt x="0" y="913"/>
                    </a:lnTo>
                    <a:lnTo>
                      <a:pt x="557" y="357"/>
                    </a:lnTo>
                    <a:close/>
                    <a:moveTo>
                      <a:pt x="2275" y="353"/>
                    </a:moveTo>
                    <a:lnTo>
                      <a:pt x="2279" y="357"/>
                    </a:lnTo>
                    <a:lnTo>
                      <a:pt x="2275" y="353"/>
                    </a:lnTo>
                    <a:close/>
                    <a:moveTo>
                      <a:pt x="568" y="345"/>
                    </a:moveTo>
                    <a:cubicBezTo>
                      <a:pt x="565" y="345"/>
                      <a:pt x="565" y="350"/>
                      <a:pt x="560" y="353"/>
                    </a:cubicBezTo>
                    <a:cubicBezTo>
                      <a:pt x="565" y="350"/>
                      <a:pt x="565" y="345"/>
                      <a:pt x="568" y="345"/>
                    </a:cubicBezTo>
                    <a:close/>
                    <a:moveTo>
                      <a:pt x="572" y="342"/>
                    </a:moveTo>
                    <a:lnTo>
                      <a:pt x="568" y="342"/>
                    </a:lnTo>
                    <a:lnTo>
                      <a:pt x="572" y="342"/>
                    </a:lnTo>
                    <a:close/>
                    <a:moveTo>
                      <a:pt x="1417" y="0"/>
                    </a:moveTo>
                    <a:lnTo>
                      <a:pt x="1417" y="0"/>
                    </a:lnTo>
                    <a:cubicBezTo>
                      <a:pt x="1726" y="0"/>
                      <a:pt x="2032" y="116"/>
                      <a:pt x="2268" y="345"/>
                    </a:cubicBezTo>
                    <a:cubicBezTo>
                      <a:pt x="2032" y="116"/>
                      <a:pt x="1726" y="0"/>
                      <a:pt x="1417" y="0"/>
                    </a:cubicBezTo>
                    <a:close/>
                  </a:path>
                </a:pathLst>
              </a:custGeom>
              <a:solidFill>
                <a:srgbClr val="2A42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2"/>
              <p:cNvSpPr/>
              <p:nvPr/>
            </p:nvSpPr>
            <p:spPr>
              <a:xfrm>
                <a:off x="5630676" y="2622405"/>
                <a:ext cx="74543" cy="87750"/>
              </a:xfrm>
              <a:custGeom>
                <a:rect b="b" l="l" r="r" t="t"/>
                <a:pathLst>
                  <a:path extrusionOk="0" h="2764" w="2348">
                    <a:moveTo>
                      <a:pt x="1417" y="0"/>
                    </a:moveTo>
                    <a:cubicBezTo>
                      <a:pt x="1202" y="0"/>
                      <a:pt x="983" y="81"/>
                      <a:pt x="816" y="248"/>
                    </a:cubicBezTo>
                    <a:lnTo>
                      <a:pt x="0" y="1067"/>
                    </a:lnTo>
                    <a:lnTo>
                      <a:pt x="0" y="2061"/>
                    </a:lnTo>
                    <a:lnTo>
                      <a:pt x="703" y="2764"/>
                    </a:lnTo>
                    <a:lnTo>
                      <a:pt x="2017" y="1450"/>
                    </a:lnTo>
                    <a:cubicBezTo>
                      <a:pt x="2348" y="1118"/>
                      <a:pt x="2348" y="579"/>
                      <a:pt x="2017" y="248"/>
                    </a:cubicBezTo>
                    <a:cubicBezTo>
                      <a:pt x="1853" y="81"/>
                      <a:pt x="1635" y="0"/>
                      <a:pt x="1417" y="0"/>
                    </a:cubicBezTo>
                    <a:close/>
                  </a:path>
                </a:pathLst>
              </a:custGeom>
              <a:solidFill>
                <a:srgbClr val="2DB7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2"/>
              <p:cNvSpPr/>
              <p:nvPr/>
            </p:nvSpPr>
            <p:spPr>
              <a:xfrm>
                <a:off x="5630676" y="2610753"/>
                <a:ext cx="83559" cy="106100"/>
              </a:xfrm>
              <a:custGeom>
                <a:rect b="b" l="l" r="r" t="t"/>
                <a:pathLst>
                  <a:path extrusionOk="0" h="3342" w="2632">
                    <a:moveTo>
                      <a:pt x="1417" y="0"/>
                    </a:moveTo>
                    <a:cubicBezTo>
                      <a:pt x="1114" y="0"/>
                      <a:pt x="809" y="113"/>
                      <a:pt x="572" y="342"/>
                    </a:cubicBezTo>
                    <a:lnTo>
                      <a:pt x="568" y="342"/>
                    </a:lnTo>
                    <a:lnTo>
                      <a:pt x="568" y="345"/>
                    </a:lnTo>
                    <a:cubicBezTo>
                      <a:pt x="565" y="345"/>
                      <a:pt x="565" y="350"/>
                      <a:pt x="560" y="353"/>
                    </a:cubicBezTo>
                    <a:cubicBezTo>
                      <a:pt x="560" y="353"/>
                      <a:pt x="557" y="353"/>
                      <a:pt x="557" y="357"/>
                    </a:cubicBezTo>
                    <a:lnTo>
                      <a:pt x="0" y="913"/>
                    </a:lnTo>
                    <a:lnTo>
                      <a:pt x="0" y="1434"/>
                    </a:lnTo>
                    <a:lnTo>
                      <a:pt x="816" y="615"/>
                    </a:lnTo>
                    <a:cubicBezTo>
                      <a:pt x="983" y="448"/>
                      <a:pt x="1202" y="367"/>
                      <a:pt x="1417" y="367"/>
                    </a:cubicBezTo>
                    <a:cubicBezTo>
                      <a:pt x="1635" y="367"/>
                      <a:pt x="1853" y="448"/>
                      <a:pt x="2017" y="615"/>
                    </a:cubicBezTo>
                    <a:cubicBezTo>
                      <a:pt x="2348" y="946"/>
                      <a:pt x="2348" y="1485"/>
                      <a:pt x="2017" y="1817"/>
                    </a:cubicBezTo>
                    <a:lnTo>
                      <a:pt x="703" y="3131"/>
                    </a:lnTo>
                    <a:lnTo>
                      <a:pt x="0" y="2428"/>
                    </a:lnTo>
                    <a:lnTo>
                      <a:pt x="0" y="2949"/>
                    </a:lnTo>
                    <a:lnTo>
                      <a:pt x="394" y="3342"/>
                    </a:lnTo>
                    <a:lnTo>
                      <a:pt x="1009" y="3342"/>
                    </a:lnTo>
                    <a:lnTo>
                      <a:pt x="2279" y="2075"/>
                    </a:lnTo>
                    <a:cubicBezTo>
                      <a:pt x="2516" y="1838"/>
                      <a:pt x="2632" y="1525"/>
                      <a:pt x="2632" y="1215"/>
                    </a:cubicBezTo>
                    <a:cubicBezTo>
                      <a:pt x="2632" y="903"/>
                      <a:pt x="2516" y="593"/>
                      <a:pt x="2279" y="357"/>
                    </a:cubicBezTo>
                    <a:lnTo>
                      <a:pt x="2275" y="353"/>
                    </a:lnTo>
                    <a:cubicBezTo>
                      <a:pt x="2272" y="350"/>
                      <a:pt x="2272" y="350"/>
                      <a:pt x="2268" y="345"/>
                    </a:cubicBezTo>
                    <a:cubicBezTo>
                      <a:pt x="2032" y="116"/>
                      <a:pt x="1726" y="0"/>
                      <a:pt x="1417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2"/>
              <p:cNvSpPr/>
              <p:nvPr/>
            </p:nvSpPr>
            <p:spPr>
              <a:xfrm>
                <a:off x="5630688" y="2992810"/>
                <a:ext cx="131403" cy="352855"/>
              </a:xfrm>
              <a:custGeom>
                <a:rect b="b" l="l" r="r" t="t"/>
                <a:pathLst>
                  <a:path extrusionOk="0" h="10813" w="4139">
                    <a:moveTo>
                      <a:pt x="0" y="1"/>
                    </a:moveTo>
                    <a:lnTo>
                      <a:pt x="0" y="5035"/>
                    </a:lnTo>
                    <a:lnTo>
                      <a:pt x="211" y="4820"/>
                    </a:lnTo>
                    <a:cubicBezTo>
                      <a:pt x="448" y="4583"/>
                      <a:pt x="761" y="4467"/>
                      <a:pt x="1071" y="4467"/>
                    </a:cubicBezTo>
                    <a:cubicBezTo>
                      <a:pt x="1383" y="4467"/>
                      <a:pt x="1693" y="4583"/>
                      <a:pt x="1933" y="4820"/>
                    </a:cubicBezTo>
                    <a:cubicBezTo>
                      <a:pt x="2170" y="5057"/>
                      <a:pt x="2286" y="5369"/>
                      <a:pt x="2286" y="5680"/>
                    </a:cubicBezTo>
                    <a:cubicBezTo>
                      <a:pt x="2286" y="5992"/>
                      <a:pt x="2170" y="6302"/>
                      <a:pt x="1933" y="6542"/>
                    </a:cubicBezTo>
                    <a:lnTo>
                      <a:pt x="0" y="8475"/>
                    </a:lnTo>
                    <a:lnTo>
                      <a:pt x="0" y="10812"/>
                    </a:lnTo>
                    <a:lnTo>
                      <a:pt x="1362" y="10812"/>
                    </a:lnTo>
                    <a:cubicBezTo>
                      <a:pt x="1464" y="10812"/>
                      <a:pt x="1565" y="10808"/>
                      <a:pt x="1664" y="10797"/>
                    </a:cubicBezTo>
                    <a:cubicBezTo>
                      <a:pt x="2821" y="10408"/>
                      <a:pt x="3735" y="9494"/>
                      <a:pt x="4125" y="8336"/>
                    </a:cubicBezTo>
                    <a:cubicBezTo>
                      <a:pt x="4135" y="8238"/>
                      <a:pt x="4139" y="8136"/>
                      <a:pt x="4139" y="8034"/>
                    </a:cubicBezTo>
                    <a:lnTo>
                      <a:pt x="4139" y="1"/>
                    </a:lnTo>
                    <a:lnTo>
                      <a:pt x="3094" y="1"/>
                    </a:lnTo>
                    <a:lnTo>
                      <a:pt x="3094" y="656"/>
                    </a:lnTo>
                    <a:lnTo>
                      <a:pt x="3094" y="2701"/>
                    </a:lnTo>
                    <a:cubicBezTo>
                      <a:pt x="3094" y="3371"/>
                      <a:pt x="2548" y="3917"/>
                      <a:pt x="1879" y="3917"/>
                    </a:cubicBezTo>
                    <a:cubicBezTo>
                      <a:pt x="1209" y="3917"/>
                      <a:pt x="663" y="3371"/>
                      <a:pt x="663" y="2701"/>
                    </a:cubicBezTo>
                    <a:lnTo>
                      <a:pt x="663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2"/>
              <p:cNvSpPr/>
              <p:nvPr/>
            </p:nvSpPr>
            <p:spPr>
              <a:xfrm>
                <a:off x="5663377" y="2992813"/>
                <a:ext cx="53907" cy="15048"/>
              </a:xfrm>
              <a:custGeom>
                <a:rect b="b" l="l" r="r" t="t"/>
                <a:pathLst>
                  <a:path extrusionOk="0" h="474" w="1698">
                    <a:moveTo>
                      <a:pt x="1" y="1"/>
                    </a:moveTo>
                    <a:lnTo>
                      <a:pt x="1" y="473"/>
                    </a:lnTo>
                    <a:lnTo>
                      <a:pt x="1697" y="473"/>
                    </a:lnTo>
                    <a:lnTo>
                      <a:pt x="1697" y="1"/>
                    </a:lnTo>
                    <a:close/>
                  </a:path>
                </a:pathLst>
              </a:custGeom>
              <a:solidFill>
                <a:srgbClr val="E0E1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2"/>
              <p:cNvSpPr/>
              <p:nvPr/>
            </p:nvSpPr>
            <p:spPr>
              <a:xfrm>
                <a:off x="5651693" y="2992813"/>
                <a:ext cx="77242" cy="20858"/>
              </a:xfrm>
              <a:custGeom>
                <a:rect b="b" l="l" r="r" t="t"/>
                <a:pathLst>
                  <a:path extrusionOk="0" h="657" w="2433">
                    <a:moveTo>
                      <a:pt x="1" y="1"/>
                    </a:moveTo>
                    <a:lnTo>
                      <a:pt x="1" y="656"/>
                    </a:lnTo>
                    <a:cubicBezTo>
                      <a:pt x="1" y="554"/>
                      <a:pt x="81" y="473"/>
                      <a:pt x="182" y="473"/>
                    </a:cubicBezTo>
                    <a:lnTo>
                      <a:pt x="369" y="473"/>
                    </a:lnTo>
                    <a:lnTo>
                      <a:pt x="369" y="1"/>
                    </a:lnTo>
                    <a:close/>
                    <a:moveTo>
                      <a:pt x="2065" y="1"/>
                    </a:moveTo>
                    <a:lnTo>
                      <a:pt x="2065" y="473"/>
                    </a:lnTo>
                    <a:lnTo>
                      <a:pt x="2247" y="473"/>
                    </a:lnTo>
                    <a:cubicBezTo>
                      <a:pt x="2349" y="473"/>
                      <a:pt x="2432" y="554"/>
                      <a:pt x="2432" y="656"/>
                    </a:cubicBezTo>
                    <a:lnTo>
                      <a:pt x="2432" y="1"/>
                    </a:ln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2"/>
              <p:cNvSpPr/>
              <p:nvPr/>
            </p:nvSpPr>
            <p:spPr>
              <a:xfrm>
                <a:off x="5663377" y="3019386"/>
                <a:ext cx="53907" cy="86131"/>
              </a:xfrm>
              <a:custGeom>
                <a:rect b="b" l="l" r="r" t="t"/>
                <a:pathLst>
                  <a:path extrusionOk="0" h="2713" w="1698">
                    <a:moveTo>
                      <a:pt x="1" y="1"/>
                    </a:moveTo>
                    <a:lnTo>
                      <a:pt x="1" y="1864"/>
                    </a:lnTo>
                    <a:cubicBezTo>
                      <a:pt x="1" y="2334"/>
                      <a:pt x="379" y="2713"/>
                      <a:pt x="849" y="2713"/>
                    </a:cubicBezTo>
                    <a:cubicBezTo>
                      <a:pt x="1318" y="2713"/>
                      <a:pt x="1697" y="2334"/>
                      <a:pt x="1697" y="1864"/>
                    </a:cubicBezTo>
                    <a:lnTo>
                      <a:pt x="1697" y="1"/>
                    </a:lnTo>
                    <a:close/>
                  </a:path>
                </a:pathLst>
              </a:custGeom>
              <a:solidFill>
                <a:srgbClr val="8AA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2"/>
              <p:cNvSpPr/>
              <p:nvPr/>
            </p:nvSpPr>
            <p:spPr>
              <a:xfrm>
                <a:off x="5651693" y="3007830"/>
                <a:ext cx="77242" cy="109370"/>
              </a:xfrm>
              <a:custGeom>
                <a:rect b="b" l="l" r="r" t="t"/>
                <a:pathLst>
                  <a:path extrusionOk="0" h="3445" w="2433">
                    <a:moveTo>
                      <a:pt x="2065" y="365"/>
                    </a:moveTo>
                    <a:lnTo>
                      <a:pt x="2065" y="2228"/>
                    </a:lnTo>
                    <a:cubicBezTo>
                      <a:pt x="2065" y="2698"/>
                      <a:pt x="1686" y="3077"/>
                      <a:pt x="1217" y="3077"/>
                    </a:cubicBezTo>
                    <a:cubicBezTo>
                      <a:pt x="747" y="3077"/>
                      <a:pt x="369" y="2698"/>
                      <a:pt x="369" y="2228"/>
                    </a:cubicBezTo>
                    <a:lnTo>
                      <a:pt x="369" y="365"/>
                    </a:lnTo>
                    <a:close/>
                    <a:moveTo>
                      <a:pt x="182" y="0"/>
                    </a:moveTo>
                    <a:cubicBezTo>
                      <a:pt x="81" y="0"/>
                      <a:pt x="1" y="81"/>
                      <a:pt x="1" y="183"/>
                    </a:cubicBezTo>
                    <a:lnTo>
                      <a:pt x="1" y="2228"/>
                    </a:lnTo>
                    <a:cubicBezTo>
                      <a:pt x="1" y="2898"/>
                      <a:pt x="547" y="3444"/>
                      <a:pt x="1217" y="3444"/>
                    </a:cubicBezTo>
                    <a:cubicBezTo>
                      <a:pt x="1886" y="3444"/>
                      <a:pt x="2432" y="2898"/>
                      <a:pt x="2432" y="2228"/>
                    </a:cubicBezTo>
                    <a:lnTo>
                      <a:pt x="2432" y="183"/>
                    </a:lnTo>
                    <a:cubicBezTo>
                      <a:pt x="2432" y="81"/>
                      <a:pt x="2349" y="0"/>
                      <a:pt x="2247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2"/>
              <p:cNvSpPr/>
              <p:nvPr/>
            </p:nvSpPr>
            <p:spPr>
              <a:xfrm>
                <a:off x="5630676" y="3239212"/>
                <a:ext cx="3016" cy="6159"/>
              </a:xfrm>
              <a:custGeom>
                <a:rect b="b" l="l" r="r" t="t"/>
                <a:pathLst>
                  <a:path extrusionOk="0" h="194" w="95">
                    <a:moveTo>
                      <a:pt x="0" y="0"/>
                    </a:moveTo>
                    <a:lnTo>
                      <a:pt x="0" y="194"/>
                    </a:lnTo>
                    <a:lnTo>
                      <a:pt x="95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1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2"/>
              <p:cNvSpPr/>
              <p:nvPr/>
            </p:nvSpPr>
            <p:spPr>
              <a:xfrm>
                <a:off x="5630676" y="3200479"/>
                <a:ext cx="61368" cy="61431"/>
              </a:xfrm>
              <a:custGeom>
                <a:rect b="b" l="l" r="r" t="t"/>
                <a:pathLst>
                  <a:path extrusionOk="0" h="1935" w="1933">
                    <a:moveTo>
                      <a:pt x="1933" y="1"/>
                    </a:moveTo>
                    <a:lnTo>
                      <a:pt x="484" y="1446"/>
                    </a:lnTo>
                    <a:cubicBezTo>
                      <a:pt x="448" y="1483"/>
                      <a:pt x="401" y="1501"/>
                      <a:pt x="357" y="1501"/>
                    </a:cubicBezTo>
                    <a:cubicBezTo>
                      <a:pt x="310" y="1501"/>
                      <a:pt x="263" y="1483"/>
                      <a:pt x="226" y="1446"/>
                    </a:cubicBezTo>
                    <a:lnTo>
                      <a:pt x="95" y="1315"/>
                    </a:lnTo>
                    <a:lnTo>
                      <a:pt x="0" y="1414"/>
                    </a:lnTo>
                    <a:lnTo>
                      <a:pt x="0" y="1934"/>
                    </a:lnTo>
                    <a:lnTo>
                      <a:pt x="1933" y="1"/>
                    </a:lnTo>
                    <a:close/>
                  </a:path>
                </a:pathLst>
              </a:custGeom>
              <a:solidFill>
                <a:srgbClr val="2A42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2"/>
              <p:cNvSpPr/>
              <p:nvPr/>
            </p:nvSpPr>
            <p:spPr>
              <a:xfrm>
                <a:off x="5630676" y="3146189"/>
                <a:ext cx="63558" cy="87845"/>
              </a:xfrm>
              <a:custGeom>
                <a:rect b="b" l="l" r="r" t="t"/>
                <a:pathLst>
                  <a:path extrusionOk="0" h="2767" w="2002">
                    <a:moveTo>
                      <a:pt x="1071" y="0"/>
                    </a:moveTo>
                    <a:cubicBezTo>
                      <a:pt x="852" y="0"/>
                      <a:pt x="637" y="84"/>
                      <a:pt x="470" y="251"/>
                    </a:cubicBezTo>
                    <a:lnTo>
                      <a:pt x="0" y="721"/>
                    </a:lnTo>
                    <a:lnTo>
                      <a:pt x="0" y="2410"/>
                    </a:lnTo>
                    <a:lnTo>
                      <a:pt x="357" y="2766"/>
                    </a:lnTo>
                    <a:lnTo>
                      <a:pt x="1671" y="1449"/>
                    </a:lnTo>
                    <a:cubicBezTo>
                      <a:pt x="2002" y="1118"/>
                      <a:pt x="2002" y="579"/>
                      <a:pt x="1671" y="251"/>
                    </a:cubicBezTo>
                    <a:cubicBezTo>
                      <a:pt x="1508" y="84"/>
                      <a:pt x="1289" y="0"/>
                      <a:pt x="1071" y="0"/>
                    </a:cubicBezTo>
                    <a:close/>
                  </a:path>
                </a:pathLst>
              </a:custGeom>
              <a:solidFill>
                <a:srgbClr val="2DB7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2"/>
              <p:cNvSpPr/>
              <p:nvPr/>
            </p:nvSpPr>
            <p:spPr>
              <a:xfrm>
                <a:off x="5630676" y="3134601"/>
                <a:ext cx="72575" cy="113529"/>
              </a:xfrm>
              <a:custGeom>
                <a:rect b="b" l="l" r="r" t="t"/>
                <a:pathLst>
                  <a:path extrusionOk="0" h="3576" w="2286">
                    <a:moveTo>
                      <a:pt x="1071" y="1"/>
                    </a:moveTo>
                    <a:cubicBezTo>
                      <a:pt x="761" y="1"/>
                      <a:pt x="448" y="117"/>
                      <a:pt x="211" y="354"/>
                    </a:cubicBezTo>
                    <a:lnTo>
                      <a:pt x="0" y="569"/>
                    </a:lnTo>
                    <a:lnTo>
                      <a:pt x="0" y="1086"/>
                    </a:lnTo>
                    <a:lnTo>
                      <a:pt x="470" y="616"/>
                    </a:lnTo>
                    <a:cubicBezTo>
                      <a:pt x="637" y="449"/>
                      <a:pt x="852" y="365"/>
                      <a:pt x="1071" y="365"/>
                    </a:cubicBezTo>
                    <a:cubicBezTo>
                      <a:pt x="1289" y="365"/>
                      <a:pt x="1508" y="449"/>
                      <a:pt x="1671" y="616"/>
                    </a:cubicBezTo>
                    <a:cubicBezTo>
                      <a:pt x="2002" y="944"/>
                      <a:pt x="2002" y="1483"/>
                      <a:pt x="1671" y="1814"/>
                    </a:cubicBezTo>
                    <a:lnTo>
                      <a:pt x="357" y="3131"/>
                    </a:lnTo>
                    <a:lnTo>
                      <a:pt x="0" y="2775"/>
                    </a:lnTo>
                    <a:lnTo>
                      <a:pt x="0" y="3295"/>
                    </a:lnTo>
                    <a:lnTo>
                      <a:pt x="95" y="3390"/>
                    </a:lnTo>
                    <a:lnTo>
                      <a:pt x="226" y="3521"/>
                    </a:lnTo>
                    <a:cubicBezTo>
                      <a:pt x="263" y="3558"/>
                      <a:pt x="310" y="3576"/>
                      <a:pt x="357" y="3576"/>
                    </a:cubicBezTo>
                    <a:cubicBezTo>
                      <a:pt x="401" y="3576"/>
                      <a:pt x="448" y="3558"/>
                      <a:pt x="484" y="3521"/>
                    </a:cubicBezTo>
                    <a:lnTo>
                      <a:pt x="1933" y="2076"/>
                    </a:lnTo>
                    <a:cubicBezTo>
                      <a:pt x="2170" y="1836"/>
                      <a:pt x="2286" y="1526"/>
                      <a:pt x="2286" y="1214"/>
                    </a:cubicBezTo>
                    <a:cubicBezTo>
                      <a:pt x="2286" y="903"/>
                      <a:pt x="2170" y="591"/>
                      <a:pt x="1933" y="354"/>
                    </a:cubicBezTo>
                    <a:cubicBezTo>
                      <a:pt x="1693" y="117"/>
                      <a:pt x="1383" y="1"/>
                      <a:pt x="1071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2"/>
              <p:cNvSpPr/>
              <p:nvPr/>
            </p:nvSpPr>
            <p:spPr>
              <a:xfrm>
                <a:off x="5284313" y="2475386"/>
                <a:ext cx="489451" cy="870278"/>
              </a:xfrm>
              <a:custGeom>
                <a:rect b="b" l="l" r="r" t="t"/>
                <a:pathLst>
                  <a:path extrusionOk="0" h="27663" w="15417">
                    <a:moveTo>
                      <a:pt x="15049" y="368"/>
                    </a:moveTo>
                    <a:lnTo>
                      <a:pt x="15049" y="24517"/>
                    </a:lnTo>
                    <a:cubicBezTo>
                      <a:pt x="15049" y="26050"/>
                      <a:pt x="13804" y="27295"/>
                      <a:pt x="12272" y="27295"/>
                    </a:cubicBezTo>
                    <a:lnTo>
                      <a:pt x="3145" y="27295"/>
                    </a:lnTo>
                    <a:cubicBezTo>
                      <a:pt x="1617" y="27295"/>
                      <a:pt x="368" y="26050"/>
                      <a:pt x="368" y="24517"/>
                    </a:cubicBezTo>
                    <a:lnTo>
                      <a:pt x="368" y="368"/>
                    </a:lnTo>
                    <a:close/>
                    <a:moveTo>
                      <a:pt x="186" y="1"/>
                    </a:moveTo>
                    <a:cubicBezTo>
                      <a:pt x="84" y="1"/>
                      <a:pt x="0" y="84"/>
                      <a:pt x="0" y="186"/>
                    </a:cubicBezTo>
                    <a:lnTo>
                      <a:pt x="0" y="24517"/>
                    </a:lnTo>
                    <a:cubicBezTo>
                      <a:pt x="0" y="26250"/>
                      <a:pt x="1413" y="27662"/>
                      <a:pt x="3145" y="27662"/>
                    </a:cubicBezTo>
                    <a:lnTo>
                      <a:pt x="12272" y="27662"/>
                    </a:lnTo>
                    <a:cubicBezTo>
                      <a:pt x="14004" y="27662"/>
                      <a:pt x="15417" y="26250"/>
                      <a:pt x="15417" y="24517"/>
                    </a:cubicBezTo>
                    <a:lnTo>
                      <a:pt x="15417" y="186"/>
                    </a:lnTo>
                    <a:cubicBezTo>
                      <a:pt x="15417" y="84"/>
                      <a:pt x="15333" y="1"/>
                      <a:pt x="15235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2"/>
              <p:cNvSpPr/>
              <p:nvPr/>
            </p:nvSpPr>
            <p:spPr>
              <a:xfrm>
                <a:off x="5284080" y="2302604"/>
                <a:ext cx="490054" cy="130863"/>
              </a:xfrm>
              <a:custGeom>
                <a:rect b="b" l="l" r="r" t="t"/>
                <a:pathLst>
                  <a:path extrusionOk="0" h="4122" w="15436">
                    <a:moveTo>
                      <a:pt x="1351" y="1"/>
                    </a:moveTo>
                    <a:cubicBezTo>
                      <a:pt x="605" y="1"/>
                      <a:pt x="0" y="605"/>
                      <a:pt x="0" y="1352"/>
                    </a:cubicBezTo>
                    <a:lnTo>
                      <a:pt x="0" y="4122"/>
                    </a:lnTo>
                    <a:lnTo>
                      <a:pt x="15435" y="4122"/>
                    </a:lnTo>
                    <a:lnTo>
                      <a:pt x="15435" y="1352"/>
                    </a:lnTo>
                    <a:cubicBezTo>
                      <a:pt x="15435" y="605"/>
                      <a:pt x="14827" y="1"/>
                      <a:pt x="14081" y="1"/>
                    </a:cubicBezTo>
                    <a:close/>
                  </a:path>
                </a:pathLst>
              </a:custGeom>
              <a:solidFill>
                <a:srgbClr val="8AA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2"/>
              <p:cNvSpPr/>
              <p:nvPr/>
            </p:nvSpPr>
            <p:spPr>
              <a:xfrm>
                <a:off x="5630676" y="2302604"/>
                <a:ext cx="143467" cy="130863"/>
              </a:xfrm>
              <a:custGeom>
                <a:rect b="b" l="l" r="r" t="t"/>
                <a:pathLst>
                  <a:path extrusionOk="0" h="4122" w="4519">
                    <a:moveTo>
                      <a:pt x="0" y="1"/>
                    </a:moveTo>
                    <a:lnTo>
                      <a:pt x="0" y="4122"/>
                    </a:lnTo>
                    <a:lnTo>
                      <a:pt x="4518" y="4122"/>
                    </a:lnTo>
                    <a:lnTo>
                      <a:pt x="4518" y="1188"/>
                    </a:lnTo>
                    <a:cubicBezTo>
                      <a:pt x="4518" y="533"/>
                      <a:pt x="3986" y="1"/>
                      <a:pt x="3331" y="1"/>
                    </a:cubicBezTo>
                    <a:close/>
                  </a:path>
                </a:pathLst>
              </a:custGeom>
              <a:solidFill>
                <a:srgbClr val="373A5A">
                  <a:alpha val="18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2"/>
              <p:cNvSpPr/>
              <p:nvPr/>
            </p:nvSpPr>
            <p:spPr>
              <a:xfrm>
                <a:off x="5523208" y="2296731"/>
                <a:ext cx="11683" cy="142515"/>
              </a:xfrm>
              <a:custGeom>
                <a:rect b="b" l="l" r="r" t="t"/>
                <a:pathLst>
                  <a:path extrusionOk="0" h="4489" w="368">
                    <a:moveTo>
                      <a:pt x="185" y="1"/>
                    </a:moveTo>
                    <a:cubicBezTo>
                      <a:pt x="84" y="1"/>
                      <a:pt x="0" y="84"/>
                      <a:pt x="0" y="186"/>
                    </a:cubicBezTo>
                    <a:lnTo>
                      <a:pt x="0" y="4307"/>
                    </a:lnTo>
                    <a:cubicBezTo>
                      <a:pt x="0" y="4409"/>
                      <a:pt x="84" y="4489"/>
                      <a:pt x="185" y="4489"/>
                    </a:cubicBezTo>
                    <a:cubicBezTo>
                      <a:pt x="288" y="4489"/>
                      <a:pt x="368" y="4409"/>
                      <a:pt x="368" y="4307"/>
                    </a:cubicBezTo>
                    <a:lnTo>
                      <a:pt x="368" y="186"/>
                    </a:lnTo>
                    <a:cubicBezTo>
                      <a:pt x="368" y="84"/>
                      <a:pt x="288" y="1"/>
                      <a:pt x="185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2"/>
              <p:cNvSpPr/>
              <p:nvPr/>
            </p:nvSpPr>
            <p:spPr>
              <a:xfrm>
                <a:off x="5479141" y="2296731"/>
                <a:ext cx="11715" cy="142515"/>
              </a:xfrm>
              <a:custGeom>
                <a:rect b="b" l="l" r="r" t="t"/>
                <a:pathLst>
                  <a:path extrusionOk="0" h="4489" w="369">
                    <a:moveTo>
                      <a:pt x="187" y="1"/>
                    </a:moveTo>
                    <a:cubicBezTo>
                      <a:pt x="85" y="1"/>
                      <a:pt x="1" y="84"/>
                      <a:pt x="1" y="186"/>
                    </a:cubicBezTo>
                    <a:lnTo>
                      <a:pt x="1" y="4307"/>
                    </a:lnTo>
                    <a:cubicBezTo>
                      <a:pt x="1" y="4409"/>
                      <a:pt x="85" y="4489"/>
                      <a:pt x="187" y="4489"/>
                    </a:cubicBezTo>
                    <a:cubicBezTo>
                      <a:pt x="285" y="4489"/>
                      <a:pt x="369" y="4409"/>
                      <a:pt x="369" y="4307"/>
                    </a:cubicBezTo>
                    <a:lnTo>
                      <a:pt x="369" y="186"/>
                    </a:lnTo>
                    <a:cubicBezTo>
                      <a:pt x="369" y="84"/>
                      <a:pt x="285" y="1"/>
                      <a:pt x="187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2"/>
              <p:cNvSpPr/>
              <p:nvPr/>
            </p:nvSpPr>
            <p:spPr>
              <a:xfrm>
                <a:off x="5435138" y="2296731"/>
                <a:ext cx="11715" cy="142515"/>
              </a:xfrm>
              <a:custGeom>
                <a:rect b="b" l="l" r="r" t="t"/>
                <a:pathLst>
                  <a:path extrusionOk="0" h="4489" w="369">
                    <a:moveTo>
                      <a:pt x="182" y="1"/>
                    </a:moveTo>
                    <a:cubicBezTo>
                      <a:pt x="84" y="1"/>
                      <a:pt x="0" y="84"/>
                      <a:pt x="0" y="186"/>
                    </a:cubicBezTo>
                    <a:lnTo>
                      <a:pt x="0" y="4307"/>
                    </a:lnTo>
                    <a:cubicBezTo>
                      <a:pt x="0" y="4409"/>
                      <a:pt x="84" y="4489"/>
                      <a:pt x="182" y="4489"/>
                    </a:cubicBezTo>
                    <a:cubicBezTo>
                      <a:pt x="284" y="4489"/>
                      <a:pt x="368" y="4409"/>
                      <a:pt x="368" y="4307"/>
                    </a:cubicBezTo>
                    <a:lnTo>
                      <a:pt x="368" y="186"/>
                    </a:lnTo>
                    <a:cubicBezTo>
                      <a:pt x="368" y="84"/>
                      <a:pt x="284" y="1"/>
                      <a:pt x="182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2"/>
              <p:cNvSpPr/>
              <p:nvPr/>
            </p:nvSpPr>
            <p:spPr>
              <a:xfrm>
                <a:off x="5391071" y="2296731"/>
                <a:ext cx="11715" cy="142515"/>
              </a:xfrm>
              <a:custGeom>
                <a:rect b="b" l="l" r="r" t="t"/>
                <a:pathLst>
                  <a:path extrusionOk="0" h="4489" w="369">
                    <a:moveTo>
                      <a:pt x="183" y="1"/>
                    </a:moveTo>
                    <a:cubicBezTo>
                      <a:pt x="85" y="1"/>
                      <a:pt x="1" y="84"/>
                      <a:pt x="1" y="186"/>
                    </a:cubicBezTo>
                    <a:lnTo>
                      <a:pt x="1" y="4307"/>
                    </a:lnTo>
                    <a:cubicBezTo>
                      <a:pt x="1" y="4409"/>
                      <a:pt x="85" y="4489"/>
                      <a:pt x="183" y="4489"/>
                    </a:cubicBezTo>
                    <a:cubicBezTo>
                      <a:pt x="285" y="4489"/>
                      <a:pt x="369" y="4409"/>
                      <a:pt x="369" y="4307"/>
                    </a:cubicBezTo>
                    <a:lnTo>
                      <a:pt x="369" y="186"/>
                    </a:lnTo>
                    <a:cubicBezTo>
                      <a:pt x="369" y="84"/>
                      <a:pt x="285" y="1"/>
                      <a:pt x="183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5347068" y="2296731"/>
                <a:ext cx="11715" cy="142515"/>
              </a:xfrm>
              <a:custGeom>
                <a:rect b="b" l="l" r="r" t="t"/>
                <a:pathLst>
                  <a:path extrusionOk="0" h="4489" w="369">
                    <a:moveTo>
                      <a:pt x="182" y="1"/>
                    </a:moveTo>
                    <a:cubicBezTo>
                      <a:pt x="80" y="1"/>
                      <a:pt x="0" y="84"/>
                      <a:pt x="0" y="186"/>
                    </a:cubicBezTo>
                    <a:lnTo>
                      <a:pt x="0" y="4307"/>
                    </a:lnTo>
                    <a:cubicBezTo>
                      <a:pt x="0" y="4409"/>
                      <a:pt x="80" y="4489"/>
                      <a:pt x="182" y="4489"/>
                    </a:cubicBezTo>
                    <a:cubicBezTo>
                      <a:pt x="284" y="4489"/>
                      <a:pt x="368" y="4409"/>
                      <a:pt x="368" y="4307"/>
                    </a:cubicBezTo>
                    <a:lnTo>
                      <a:pt x="368" y="186"/>
                    </a:lnTo>
                    <a:cubicBezTo>
                      <a:pt x="368" y="84"/>
                      <a:pt x="284" y="1"/>
                      <a:pt x="182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2"/>
              <p:cNvSpPr/>
              <p:nvPr/>
            </p:nvSpPr>
            <p:spPr>
              <a:xfrm>
                <a:off x="5303033" y="2299048"/>
                <a:ext cx="11588" cy="140197"/>
              </a:xfrm>
              <a:custGeom>
                <a:rect b="b" l="l" r="r" t="t"/>
                <a:pathLst>
                  <a:path extrusionOk="0" h="4416" w="365">
                    <a:moveTo>
                      <a:pt x="183" y="0"/>
                    </a:moveTo>
                    <a:cubicBezTo>
                      <a:pt x="80" y="0"/>
                      <a:pt x="0" y="84"/>
                      <a:pt x="0" y="182"/>
                    </a:cubicBezTo>
                    <a:lnTo>
                      <a:pt x="0" y="4234"/>
                    </a:lnTo>
                    <a:cubicBezTo>
                      <a:pt x="0" y="4336"/>
                      <a:pt x="80" y="4416"/>
                      <a:pt x="183" y="4416"/>
                    </a:cubicBezTo>
                    <a:cubicBezTo>
                      <a:pt x="284" y="4416"/>
                      <a:pt x="364" y="4336"/>
                      <a:pt x="364" y="4234"/>
                    </a:cubicBezTo>
                    <a:lnTo>
                      <a:pt x="364" y="182"/>
                    </a:lnTo>
                    <a:cubicBezTo>
                      <a:pt x="364" y="84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2"/>
              <p:cNvSpPr/>
              <p:nvPr/>
            </p:nvSpPr>
            <p:spPr>
              <a:xfrm>
                <a:off x="5655376" y="2296731"/>
                <a:ext cx="11620" cy="142515"/>
              </a:xfrm>
              <a:custGeom>
                <a:rect b="b" l="l" r="r" t="t"/>
                <a:pathLst>
                  <a:path extrusionOk="0" h="4489" w="366">
                    <a:moveTo>
                      <a:pt x="183" y="1"/>
                    </a:moveTo>
                    <a:cubicBezTo>
                      <a:pt x="81" y="1"/>
                      <a:pt x="1" y="84"/>
                      <a:pt x="1" y="186"/>
                    </a:cubicBezTo>
                    <a:lnTo>
                      <a:pt x="1" y="4307"/>
                    </a:lnTo>
                    <a:cubicBezTo>
                      <a:pt x="1" y="4409"/>
                      <a:pt x="81" y="4489"/>
                      <a:pt x="183" y="4489"/>
                    </a:cubicBezTo>
                    <a:cubicBezTo>
                      <a:pt x="285" y="4489"/>
                      <a:pt x="365" y="4409"/>
                      <a:pt x="365" y="4307"/>
                    </a:cubicBezTo>
                    <a:lnTo>
                      <a:pt x="365" y="186"/>
                    </a:lnTo>
                    <a:cubicBezTo>
                      <a:pt x="365" y="84"/>
                      <a:pt x="285" y="1"/>
                      <a:pt x="183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5611373" y="2296731"/>
                <a:ext cx="11588" cy="142515"/>
              </a:xfrm>
              <a:custGeom>
                <a:rect b="b" l="l" r="r" t="t"/>
                <a:pathLst>
                  <a:path extrusionOk="0" h="4489" w="365">
                    <a:moveTo>
                      <a:pt x="182" y="1"/>
                    </a:moveTo>
                    <a:cubicBezTo>
                      <a:pt x="81" y="1"/>
                      <a:pt x="0" y="84"/>
                      <a:pt x="0" y="186"/>
                    </a:cubicBezTo>
                    <a:lnTo>
                      <a:pt x="0" y="4307"/>
                    </a:lnTo>
                    <a:cubicBezTo>
                      <a:pt x="0" y="4409"/>
                      <a:pt x="81" y="4489"/>
                      <a:pt x="182" y="4489"/>
                    </a:cubicBezTo>
                    <a:cubicBezTo>
                      <a:pt x="284" y="4489"/>
                      <a:pt x="365" y="4409"/>
                      <a:pt x="365" y="4307"/>
                    </a:cubicBezTo>
                    <a:lnTo>
                      <a:pt x="365" y="186"/>
                    </a:lnTo>
                    <a:cubicBezTo>
                      <a:pt x="365" y="84"/>
                      <a:pt x="284" y="1"/>
                      <a:pt x="182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2"/>
              <p:cNvSpPr/>
              <p:nvPr/>
            </p:nvSpPr>
            <p:spPr>
              <a:xfrm>
                <a:off x="5567211" y="2296731"/>
                <a:ext cx="11715" cy="142515"/>
              </a:xfrm>
              <a:custGeom>
                <a:rect b="b" l="l" r="r" t="t"/>
                <a:pathLst>
                  <a:path extrusionOk="0" h="4489" w="369">
                    <a:moveTo>
                      <a:pt x="187" y="1"/>
                    </a:moveTo>
                    <a:cubicBezTo>
                      <a:pt x="84" y="1"/>
                      <a:pt x="1" y="84"/>
                      <a:pt x="1" y="186"/>
                    </a:cubicBezTo>
                    <a:lnTo>
                      <a:pt x="1" y="4307"/>
                    </a:lnTo>
                    <a:cubicBezTo>
                      <a:pt x="1" y="4409"/>
                      <a:pt x="84" y="4489"/>
                      <a:pt x="187" y="4489"/>
                    </a:cubicBezTo>
                    <a:cubicBezTo>
                      <a:pt x="288" y="4489"/>
                      <a:pt x="368" y="4409"/>
                      <a:pt x="368" y="4307"/>
                    </a:cubicBezTo>
                    <a:lnTo>
                      <a:pt x="368" y="186"/>
                    </a:lnTo>
                    <a:cubicBezTo>
                      <a:pt x="368" y="84"/>
                      <a:pt x="288" y="1"/>
                      <a:pt x="187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2"/>
              <p:cNvSpPr/>
              <p:nvPr/>
            </p:nvSpPr>
            <p:spPr>
              <a:xfrm>
                <a:off x="5743446" y="2298699"/>
                <a:ext cx="11715" cy="140546"/>
              </a:xfrm>
              <a:custGeom>
                <a:rect b="b" l="l" r="r" t="t"/>
                <a:pathLst>
                  <a:path extrusionOk="0" h="4427" w="369">
                    <a:moveTo>
                      <a:pt x="183" y="1"/>
                    </a:moveTo>
                    <a:cubicBezTo>
                      <a:pt x="81" y="1"/>
                      <a:pt x="1" y="80"/>
                      <a:pt x="1" y="182"/>
                    </a:cubicBezTo>
                    <a:lnTo>
                      <a:pt x="1" y="4245"/>
                    </a:lnTo>
                    <a:cubicBezTo>
                      <a:pt x="1" y="4347"/>
                      <a:pt x="81" y="4427"/>
                      <a:pt x="183" y="4427"/>
                    </a:cubicBezTo>
                    <a:cubicBezTo>
                      <a:pt x="285" y="4427"/>
                      <a:pt x="369" y="4347"/>
                      <a:pt x="369" y="4245"/>
                    </a:cubicBezTo>
                    <a:lnTo>
                      <a:pt x="369" y="182"/>
                    </a:lnTo>
                    <a:cubicBezTo>
                      <a:pt x="369" y="80"/>
                      <a:pt x="285" y="1"/>
                      <a:pt x="183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2"/>
              <p:cNvSpPr/>
              <p:nvPr/>
            </p:nvSpPr>
            <p:spPr>
              <a:xfrm>
                <a:off x="5699443" y="2296731"/>
                <a:ext cx="11715" cy="142515"/>
              </a:xfrm>
              <a:custGeom>
                <a:rect b="b" l="l" r="r" t="t"/>
                <a:pathLst>
                  <a:path extrusionOk="0" h="4489" w="369">
                    <a:moveTo>
                      <a:pt x="182" y="1"/>
                    </a:moveTo>
                    <a:cubicBezTo>
                      <a:pt x="81" y="1"/>
                      <a:pt x="0" y="84"/>
                      <a:pt x="0" y="186"/>
                    </a:cubicBezTo>
                    <a:lnTo>
                      <a:pt x="0" y="4307"/>
                    </a:lnTo>
                    <a:cubicBezTo>
                      <a:pt x="0" y="4409"/>
                      <a:pt x="81" y="4489"/>
                      <a:pt x="182" y="4489"/>
                    </a:cubicBezTo>
                    <a:cubicBezTo>
                      <a:pt x="284" y="4489"/>
                      <a:pt x="368" y="4409"/>
                      <a:pt x="368" y="4307"/>
                    </a:cubicBezTo>
                    <a:lnTo>
                      <a:pt x="368" y="186"/>
                    </a:lnTo>
                    <a:cubicBezTo>
                      <a:pt x="368" y="84"/>
                      <a:pt x="284" y="1"/>
                      <a:pt x="182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32"/>
              <p:cNvSpPr/>
              <p:nvPr/>
            </p:nvSpPr>
            <p:spPr>
              <a:xfrm>
                <a:off x="5263062" y="2433439"/>
                <a:ext cx="531961" cy="41970"/>
              </a:xfrm>
              <a:custGeom>
                <a:rect b="b" l="l" r="r" t="t"/>
                <a:pathLst>
                  <a:path extrusionOk="0" h="1322" w="16756">
                    <a:moveTo>
                      <a:pt x="662" y="1"/>
                    </a:moveTo>
                    <a:cubicBezTo>
                      <a:pt x="298" y="1"/>
                      <a:pt x="0" y="295"/>
                      <a:pt x="0" y="660"/>
                    </a:cubicBezTo>
                    <a:cubicBezTo>
                      <a:pt x="0" y="1027"/>
                      <a:pt x="298" y="1322"/>
                      <a:pt x="662" y="1322"/>
                    </a:cubicBezTo>
                    <a:lnTo>
                      <a:pt x="16097" y="1322"/>
                    </a:lnTo>
                    <a:cubicBezTo>
                      <a:pt x="16461" y="1322"/>
                      <a:pt x="16756" y="1027"/>
                      <a:pt x="16756" y="660"/>
                    </a:cubicBezTo>
                    <a:cubicBezTo>
                      <a:pt x="16756" y="295"/>
                      <a:pt x="16461" y="1"/>
                      <a:pt x="16097" y="1"/>
                    </a:cubicBezTo>
                    <a:close/>
                  </a:path>
                </a:pathLst>
              </a:custGeom>
              <a:solidFill>
                <a:srgbClr val="8AA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2"/>
              <p:cNvSpPr/>
              <p:nvPr/>
            </p:nvSpPr>
            <p:spPr>
              <a:xfrm>
                <a:off x="5630676" y="2433439"/>
                <a:ext cx="164357" cy="41970"/>
              </a:xfrm>
              <a:custGeom>
                <a:rect b="b" l="l" r="r" t="t"/>
                <a:pathLst>
                  <a:path extrusionOk="0" h="1322" w="5177">
                    <a:moveTo>
                      <a:pt x="0" y="1"/>
                    </a:moveTo>
                    <a:lnTo>
                      <a:pt x="0" y="1322"/>
                    </a:lnTo>
                    <a:lnTo>
                      <a:pt x="4518" y="1322"/>
                    </a:lnTo>
                    <a:cubicBezTo>
                      <a:pt x="4882" y="1322"/>
                      <a:pt x="5177" y="1027"/>
                      <a:pt x="5177" y="660"/>
                    </a:cubicBezTo>
                    <a:cubicBezTo>
                      <a:pt x="5177" y="295"/>
                      <a:pt x="4882" y="1"/>
                      <a:pt x="4518" y="1"/>
                    </a:cubicBezTo>
                    <a:close/>
                  </a:path>
                </a:pathLst>
              </a:custGeom>
              <a:solidFill>
                <a:srgbClr val="373A5A">
                  <a:alpha val="18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2"/>
              <p:cNvSpPr/>
              <p:nvPr/>
            </p:nvSpPr>
            <p:spPr>
              <a:xfrm>
                <a:off x="5257252" y="2427693"/>
                <a:ext cx="543549" cy="53526"/>
              </a:xfrm>
              <a:custGeom>
                <a:rect b="b" l="l" r="r" t="t"/>
                <a:pathLst>
                  <a:path extrusionOk="0" h="1686" w="17121">
                    <a:moveTo>
                      <a:pt x="16280" y="364"/>
                    </a:moveTo>
                    <a:cubicBezTo>
                      <a:pt x="16542" y="364"/>
                      <a:pt x="16756" y="578"/>
                      <a:pt x="16756" y="841"/>
                    </a:cubicBezTo>
                    <a:cubicBezTo>
                      <a:pt x="16756" y="1106"/>
                      <a:pt x="16542" y="1318"/>
                      <a:pt x="16280" y="1318"/>
                    </a:cubicBezTo>
                    <a:lnTo>
                      <a:pt x="845" y="1318"/>
                    </a:lnTo>
                    <a:cubicBezTo>
                      <a:pt x="580" y="1318"/>
                      <a:pt x="368" y="1106"/>
                      <a:pt x="368" y="841"/>
                    </a:cubicBezTo>
                    <a:cubicBezTo>
                      <a:pt x="368" y="578"/>
                      <a:pt x="580" y="364"/>
                      <a:pt x="845" y="364"/>
                    </a:cubicBezTo>
                    <a:close/>
                    <a:moveTo>
                      <a:pt x="845" y="0"/>
                    </a:moveTo>
                    <a:cubicBezTo>
                      <a:pt x="380" y="0"/>
                      <a:pt x="1" y="378"/>
                      <a:pt x="1" y="841"/>
                    </a:cubicBezTo>
                    <a:cubicBezTo>
                      <a:pt x="1" y="1306"/>
                      <a:pt x="380" y="1685"/>
                      <a:pt x="845" y="1685"/>
                    </a:cubicBezTo>
                    <a:lnTo>
                      <a:pt x="16280" y="1685"/>
                    </a:lnTo>
                    <a:cubicBezTo>
                      <a:pt x="16746" y="1685"/>
                      <a:pt x="17121" y="1306"/>
                      <a:pt x="17121" y="841"/>
                    </a:cubicBezTo>
                    <a:cubicBezTo>
                      <a:pt x="17121" y="378"/>
                      <a:pt x="16746" y="0"/>
                      <a:pt x="16280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2"/>
              <p:cNvSpPr/>
              <p:nvPr/>
            </p:nvSpPr>
            <p:spPr>
              <a:xfrm>
                <a:off x="5278174" y="2296731"/>
                <a:ext cx="501706" cy="142515"/>
              </a:xfrm>
              <a:custGeom>
                <a:rect b="b" l="l" r="r" t="t"/>
                <a:pathLst>
                  <a:path extrusionOk="0" h="4489" w="15803">
                    <a:moveTo>
                      <a:pt x="14434" y="368"/>
                    </a:moveTo>
                    <a:cubicBezTo>
                      <a:pt x="14988" y="368"/>
                      <a:pt x="15435" y="819"/>
                      <a:pt x="15435" y="1373"/>
                    </a:cubicBezTo>
                    <a:lnTo>
                      <a:pt x="15435" y="4125"/>
                    </a:lnTo>
                    <a:lnTo>
                      <a:pt x="368" y="4125"/>
                    </a:lnTo>
                    <a:lnTo>
                      <a:pt x="368" y="1373"/>
                    </a:lnTo>
                    <a:cubicBezTo>
                      <a:pt x="368" y="819"/>
                      <a:pt x="820" y="368"/>
                      <a:pt x="1373" y="368"/>
                    </a:cubicBezTo>
                    <a:close/>
                    <a:moveTo>
                      <a:pt x="1373" y="1"/>
                    </a:moveTo>
                    <a:cubicBezTo>
                      <a:pt x="616" y="1"/>
                      <a:pt x="0" y="616"/>
                      <a:pt x="0" y="1373"/>
                    </a:cubicBezTo>
                    <a:lnTo>
                      <a:pt x="0" y="4307"/>
                    </a:lnTo>
                    <a:cubicBezTo>
                      <a:pt x="0" y="4409"/>
                      <a:pt x="84" y="4489"/>
                      <a:pt x="186" y="4489"/>
                    </a:cubicBezTo>
                    <a:lnTo>
                      <a:pt x="15621" y="4489"/>
                    </a:lnTo>
                    <a:cubicBezTo>
                      <a:pt x="15722" y="4489"/>
                      <a:pt x="15803" y="4409"/>
                      <a:pt x="15803" y="4307"/>
                    </a:cubicBezTo>
                    <a:lnTo>
                      <a:pt x="15803" y="1373"/>
                    </a:lnTo>
                    <a:cubicBezTo>
                      <a:pt x="15803" y="616"/>
                      <a:pt x="15188" y="1"/>
                      <a:pt x="14434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32"/>
              <p:cNvSpPr/>
              <p:nvPr/>
            </p:nvSpPr>
            <p:spPr>
              <a:xfrm>
                <a:off x="5290207" y="2722730"/>
                <a:ext cx="477800" cy="264330"/>
              </a:xfrm>
              <a:custGeom>
                <a:rect b="b" l="l" r="r" t="t"/>
                <a:pathLst>
                  <a:path extrusionOk="0" h="8326" w="15050">
                    <a:moveTo>
                      <a:pt x="0" y="0"/>
                    </a:moveTo>
                    <a:lnTo>
                      <a:pt x="0" y="8325"/>
                    </a:lnTo>
                    <a:lnTo>
                      <a:pt x="15049" y="8325"/>
                    </a:lnTo>
                    <a:lnTo>
                      <a:pt x="15049" y="0"/>
                    </a:lnTo>
                    <a:close/>
                  </a:path>
                </a:pathLst>
              </a:custGeom>
              <a:solidFill>
                <a:srgbClr val="F168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2"/>
              <p:cNvSpPr/>
              <p:nvPr/>
            </p:nvSpPr>
            <p:spPr>
              <a:xfrm>
                <a:off x="5284302" y="2716825"/>
                <a:ext cx="489451" cy="276013"/>
              </a:xfrm>
              <a:custGeom>
                <a:rect b="b" l="l" r="r" t="t"/>
                <a:pathLst>
                  <a:path extrusionOk="0" h="8694" w="15417">
                    <a:moveTo>
                      <a:pt x="15049" y="368"/>
                    </a:moveTo>
                    <a:lnTo>
                      <a:pt x="15049" y="8326"/>
                    </a:lnTo>
                    <a:lnTo>
                      <a:pt x="368" y="8326"/>
                    </a:lnTo>
                    <a:lnTo>
                      <a:pt x="368" y="368"/>
                    </a:lnTo>
                    <a:close/>
                    <a:moveTo>
                      <a:pt x="186" y="1"/>
                    </a:moveTo>
                    <a:cubicBezTo>
                      <a:pt x="84" y="1"/>
                      <a:pt x="0" y="84"/>
                      <a:pt x="0" y="186"/>
                    </a:cubicBezTo>
                    <a:lnTo>
                      <a:pt x="0" y="8511"/>
                    </a:lnTo>
                    <a:cubicBezTo>
                      <a:pt x="0" y="8610"/>
                      <a:pt x="84" y="8694"/>
                      <a:pt x="186" y="8694"/>
                    </a:cubicBezTo>
                    <a:lnTo>
                      <a:pt x="15235" y="8694"/>
                    </a:lnTo>
                    <a:cubicBezTo>
                      <a:pt x="15333" y="8694"/>
                      <a:pt x="15417" y="8610"/>
                      <a:pt x="15417" y="8511"/>
                    </a:cubicBezTo>
                    <a:lnTo>
                      <a:pt x="15417" y="186"/>
                    </a:lnTo>
                    <a:cubicBezTo>
                      <a:pt x="15417" y="84"/>
                      <a:pt x="15333" y="1"/>
                      <a:pt x="15235" y="1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2"/>
              <p:cNvSpPr/>
              <p:nvPr/>
            </p:nvSpPr>
            <p:spPr>
              <a:xfrm>
                <a:off x="5625225" y="2729025"/>
                <a:ext cx="137350" cy="251882"/>
              </a:xfrm>
              <a:custGeom>
                <a:rect b="b" l="l" r="r" t="t"/>
                <a:pathLst>
                  <a:path extrusionOk="0" h="8326" w="4326">
                    <a:moveTo>
                      <a:pt x="0" y="0"/>
                    </a:moveTo>
                    <a:lnTo>
                      <a:pt x="0" y="8325"/>
                    </a:lnTo>
                    <a:lnTo>
                      <a:pt x="4325" y="8325"/>
                    </a:lnTo>
                    <a:lnTo>
                      <a:pt x="4325" y="0"/>
                    </a:lnTo>
                    <a:close/>
                  </a:path>
                </a:pathLst>
              </a:custGeom>
              <a:solidFill>
                <a:srgbClr val="D8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2"/>
              <p:cNvSpPr/>
              <p:nvPr/>
            </p:nvSpPr>
            <p:spPr>
              <a:xfrm>
                <a:off x="5377801" y="2778988"/>
                <a:ext cx="302458" cy="60035"/>
              </a:xfrm>
              <a:custGeom>
                <a:rect b="b" l="l" r="r" t="t"/>
                <a:pathLst>
                  <a:path extrusionOk="0" h="1891" w="9527">
                    <a:moveTo>
                      <a:pt x="0" y="1"/>
                    </a:moveTo>
                    <a:lnTo>
                      <a:pt x="0" y="1891"/>
                    </a:lnTo>
                    <a:lnTo>
                      <a:pt x="9527" y="1891"/>
                    </a:lnTo>
                    <a:lnTo>
                      <a:pt x="9527" y="1"/>
                    </a:lnTo>
                    <a:close/>
                  </a:path>
                </a:pathLst>
              </a:custGeom>
              <a:solidFill>
                <a:srgbClr val="8AA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2"/>
              <p:cNvSpPr/>
              <p:nvPr/>
            </p:nvSpPr>
            <p:spPr>
              <a:xfrm>
                <a:off x="5372022" y="2773241"/>
                <a:ext cx="314046" cy="71559"/>
              </a:xfrm>
              <a:custGeom>
                <a:rect b="b" l="l" r="r" t="t"/>
                <a:pathLst>
                  <a:path extrusionOk="0" h="2254" w="9892">
                    <a:moveTo>
                      <a:pt x="9527" y="368"/>
                    </a:moveTo>
                    <a:lnTo>
                      <a:pt x="9527" y="1889"/>
                    </a:lnTo>
                    <a:lnTo>
                      <a:pt x="369" y="1889"/>
                    </a:lnTo>
                    <a:lnTo>
                      <a:pt x="369" y="368"/>
                    </a:lnTo>
                    <a:close/>
                    <a:moveTo>
                      <a:pt x="182" y="0"/>
                    </a:moveTo>
                    <a:cubicBezTo>
                      <a:pt x="85" y="0"/>
                      <a:pt x="1" y="80"/>
                      <a:pt x="1" y="182"/>
                    </a:cubicBezTo>
                    <a:lnTo>
                      <a:pt x="1" y="2072"/>
                    </a:lnTo>
                    <a:cubicBezTo>
                      <a:pt x="1" y="2173"/>
                      <a:pt x="85" y="2253"/>
                      <a:pt x="182" y="2253"/>
                    </a:cubicBezTo>
                    <a:lnTo>
                      <a:pt x="9709" y="2253"/>
                    </a:lnTo>
                    <a:cubicBezTo>
                      <a:pt x="9811" y="2253"/>
                      <a:pt x="9891" y="2173"/>
                      <a:pt x="9891" y="2072"/>
                    </a:cubicBezTo>
                    <a:lnTo>
                      <a:pt x="9891" y="182"/>
                    </a:lnTo>
                    <a:cubicBezTo>
                      <a:pt x="9891" y="80"/>
                      <a:pt x="9811" y="0"/>
                      <a:pt x="9709" y="0"/>
                    </a:cubicBez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2"/>
              <p:cNvSpPr/>
              <p:nvPr/>
            </p:nvSpPr>
            <p:spPr>
              <a:xfrm>
                <a:off x="5396881" y="3189272"/>
                <a:ext cx="8921" cy="73559"/>
              </a:xfrm>
              <a:custGeom>
                <a:rect b="b" l="l" r="r" t="t"/>
                <a:pathLst>
                  <a:path extrusionOk="0" h="2317" w="281">
                    <a:moveTo>
                      <a:pt x="0" y="1"/>
                    </a:moveTo>
                    <a:lnTo>
                      <a:pt x="0" y="1785"/>
                    </a:lnTo>
                    <a:cubicBezTo>
                      <a:pt x="0" y="1985"/>
                      <a:pt x="70" y="2170"/>
                      <a:pt x="186" y="2316"/>
                    </a:cubicBezTo>
                    <a:cubicBezTo>
                      <a:pt x="248" y="2170"/>
                      <a:pt x="280" y="2014"/>
                      <a:pt x="280" y="1846"/>
                    </a:cubicBezTo>
                    <a:lnTo>
                      <a:pt x="280" y="1"/>
                    </a:lnTo>
                    <a:close/>
                  </a:path>
                </a:pathLst>
              </a:custGeom>
              <a:solidFill>
                <a:srgbClr val="FBFC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2"/>
              <p:cNvSpPr/>
              <p:nvPr/>
            </p:nvSpPr>
            <p:spPr>
              <a:xfrm>
                <a:off x="5383706" y="2784893"/>
                <a:ext cx="22096" cy="48320"/>
              </a:xfrm>
              <a:custGeom>
                <a:rect b="b" l="l" r="r" t="t"/>
                <a:pathLst>
                  <a:path extrusionOk="0" h="1522" w="696">
                    <a:moveTo>
                      <a:pt x="1" y="1"/>
                    </a:moveTo>
                    <a:lnTo>
                      <a:pt x="1" y="1522"/>
                    </a:lnTo>
                    <a:lnTo>
                      <a:pt x="695" y="1522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rgbClr val="373A5A">
                  <a:alpha val="18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2"/>
              <p:cNvSpPr/>
              <p:nvPr/>
            </p:nvSpPr>
            <p:spPr>
              <a:xfrm>
                <a:off x="5372022" y="2773241"/>
                <a:ext cx="33779" cy="71559"/>
              </a:xfrm>
              <a:custGeom>
                <a:rect b="b" l="l" r="r" t="t"/>
                <a:pathLst>
                  <a:path extrusionOk="0" h="2254" w="1064">
                    <a:moveTo>
                      <a:pt x="182" y="0"/>
                    </a:moveTo>
                    <a:cubicBezTo>
                      <a:pt x="85" y="0"/>
                      <a:pt x="1" y="80"/>
                      <a:pt x="1" y="182"/>
                    </a:cubicBezTo>
                    <a:lnTo>
                      <a:pt x="1" y="2072"/>
                    </a:lnTo>
                    <a:cubicBezTo>
                      <a:pt x="1" y="2173"/>
                      <a:pt x="85" y="2253"/>
                      <a:pt x="182" y="2253"/>
                    </a:cubicBezTo>
                    <a:lnTo>
                      <a:pt x="1063" y="2253"/>
                    </a:lnTo>
                    <a:lnTo>
                      <a:pt x="1063" y="1889"/>
                    </a:lnTo>
                    <a:lnTo>
                      <a:pt x="369" y="1889"/>
                    </a:lnTo>
                    <a:lnTo>
                      <a:pt x="369" y="368"/>
                    </a:lnTo>
                    <a:lnTo>
                      <a:pt x="1063" y="368"/>
                    </a:lnTo>
                    <a:lnTo>
                      <a:pt x="1063" y="0"/>
                    </a:lnTo>
                    <a:close/>
                  </a:path>
                </a:pathLst>
              </a:custGeom>
              <a:solidFill>
                <a:srgbClr val="373A5A">
                  <a:alpha val="18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2"/>
              <p:cNvSpPr/>
              <p:nvPr/>
            </p:nvSpPr>
            <p:spPr>
              <a:xfrm>
                <a:off x="5358974" y="2577894"/>
                <a:ext cx="46828" cy="77273"/>
              </a:xfrm>
              <a:custGeom>
                <a:rect b="b" l="l" r="r" t="t"/>
                <a:pathLst>
                  <a:path extrusionOk="0" h="2434" w="1475">
                    <a:moveTo>
                      <a:pt x="1216" y="1"/>
                    </a:moveTo>
                    <a:cubicBezTo>
                      <a:pt x="543" y="1"/>
                      <a:pt x="0" y="547"/>
                      <a:pt x="0" y="1217"/>
                    </a:cubicBezTo>
                    <a:cubicBezTo>
                      <a:pt x="0" y="1887"/>
                      <a:pt x="543" y="2433"/>
                      <a:pt x="1216" y="2433"/>
                    </a:cubicBezTo>
                    <a:lnTo>
                      <a:pt x="1474" y="2433"/>
                    </a:lnTo>
                    <a:lnTo>
                      <a:pt x="1474" y="2065"/>
                    </a:lnTo>
                    <a:lnTo>
                      <a:pt x="1216" y="2065"/>
                    </a:lnTo>
                    <a:cubicBezTo>
                      <a:pt x="746" y="2065"/>
                      <a:pt x="365" y="1686"/>
                      <a:pt x="365" y="1217"/>
                    </a:cubicBezTo>
                    <a:cubicBezTo>
                      <a:pt x="365" y="751"/>
                      <a:pt x="746" y="369"/>
                      <a:pt x="1216" y="369"/>
                    </a:cubicBezTo>
                    <a:lnTo>
                      <a:pt x="1474" y="369"/>
                    </a:lnTo>
                    <a:lnTo>
                      <a:pt x="1474" y="1"/>
                    </a:lnTo>
                    <a:close/>
                  </a:path>
                </a:pathLst>
              </a:custGeom>
              <a:solidFill>
                <a:srgbClr val="373A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85" name="Google Shape;685;p32"/>
          <p:cNvSpPr txBox="1"/>
          <p:nvPr/>
        </p:nvSpPr>
        <p:spPr>
          <a:xfrm>
            <a:off x="2272800" y="1437574"/>
            <a:ext cx="3014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175" lIns="91175" spcFirstLastPara="1" rIns="91175" wrap="square" tIns="9117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Mada"/>
              <a:buChar char="-"/>
            </a:pPr>
            <a:r>
              <a:rPr lang="ar" sz="1800">
                <a:latin typeface="Mada"/>
                <a:ea typeface="Mada"/>
                <a:cs typeface="Mada"/>
                <a:sym typeface="Mada"/>
              </a:rPr>
              <a:t>Nawaf Albhijan</a:t>
            </a:r>
            <a:endParaRPr sz="1800">
              <a:latin typeface="Mada"/>
              <a:ea typeface="Mada"/>
              <a:cs typeface="Mada"/>
              <a:sym typeface="Mada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Mada"/>
              <a:buChar char="-"/>
            </a:pPr>
            <a:r>
              <a:rPr lang="ar" sz="1800">
                <a:latin typeface="Mada"/>
                <a:ea typeface="Mada"/>
                <a:cs typeface="Mada"/>
                <a:sym typeface="Mada"/>
              </a:rPr>
              <a:t>Faisal AlMusaeed</a:t>
            </a:r>
            <a:endParaRPr sz="1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86" name="Google Shape;686;p32"/>
          <p:cNvSpPr txBox="1"/>
          <p:nvPr/>
        </p:nvSpPr>
        <p:spPr>
          <a:xfrm>
            <a:off x="2264475" y="2775049"/>
            <a:ext cx="3014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175" lIns="91175" spcFirstLastPara="1" rIns="91175" wrap="square" tIns="9117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Mada"/>
              <a:buChar char="-"/>
            </a:pPr>
            <a:r>
              <a:rPr lang="ar" sz="1800">
                <a:latin typeface="Mada"/>
                <a:ea typeface="Mada"/>
                <a:cs typeface="Mada"/>
                <a:sym typeface="Mada"/>
              </a:rPr>
              <a:t>Nawaf Albhijan</a:t>
            </a:r>
            <a:endParaRPr sz="18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129750" y="0"/>
            <a:ext cx="6995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Mada"/>
                <a:ea typeface="Mada"/>
                <a:cs typeface="Mada"/>
                <a:sym typeface="Mada"/>
              </a:rPr>
              <a:t>Introduction To Cancer Diagnosis &amp; Treatment</a:t>
            </a:r>
            <a:endParaRPr b="1" sz="26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247500" y="2428850"/>
            <a:ext cx="3225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Defining Cancer</a:t>
            </a:r>
            <a:endParaRPr b="1" sz="2200"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7127800" y="2"/>
            <a:ext cx="453600" cy="5622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285575" y="974813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History</a:t>
            </a:r>
            <a:endParaRPr b="1" sz="2200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313450" y="1345600"/>
            <a:ext cx="711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The origin of the word ‘‘cancer’’ is credited to the Hippocratic physicians, who used the terms karkinos and karkinoma.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Claims that cancer is only a ‘modern, man-made disease’ are false and misleading.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This is not only scientifically incorrect, but misleading.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Cancer has always been with us, from ancient civilizations to today.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30" name="Google Shape;130;p23"/>
          <p:cNvGrpSpPr/>
          <p:nvPr/>
        </p:nvGrpSpPr>
        <p:grpSpPr>
          <a:xfrm>
            <a:off x="855400" y="3008718"/>
            <a:ext cx="5957966" cy="1669714"/>
            <a:chOff x="259046" y="1692390"/>
            <a:chExt cx="6457800" cy="1864353"/>
          </a:xfrm>
        </p:grpSpPr>
        <p:sp>
          <p:nvSpPr>
            <p:cNvPr id="131" name="Google Shape;131;p23"/>
            <p:cNvSpPr/>
            <p:nvPr/>
          </p:nvSpPr>
          <p:spPr>
            <a:xfrm>
              <a:off x="259046" y="1899243"/>
              <a:ext cx="6457800" cy="165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A term used for diseases in which abnormal cells divide and escape the body control, </a:t>
              </a:r>
              <a:r>
                <a:rPr b="1" lang="ar" sz="1200">
                  <a:solidFill>
                    <a:srgbClr val="CC0000"/>
                  </a:solidFill>
                  <a:latin typeface="Mada"/>
                  <a:ea typeface="Mada"/>
                  <a:cs typeface="Mada"/>
                  <a:sym typeface="Mada"/>
                </a:rPr>
                <a:t>these cells are able to:</a:t>
              </a:r>
              <a:endParaRPr b="1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endParaRPr>
            </a:p>
            <a:p>
              <a:pPr indent="-234599" lvl="0" marL="424799" rtl="0" algn="l"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AutoNum type="arabicPeriod"/>
              </a:pPr>
              <a:r>
                <a:rPr lang="ar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Invade surrounding tissues </a:t>
              </a:r>
              <a:r>
                <a:rPr lang="ar" sz="1100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(</a:t>
              </a:r>
              <a:r>
                <a:rPr lang="ar" sz="1100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benign tumors like lipoma and fibroma cannot invade. </a:t>
              </a:r>
              <a:r>
                <a:rPr lang="ar" sz="1100">
                  <a:solidFill>
                    <a:srgbClr val="CEA320"/>
                  </a:solidFill>
                  <a:latin typeface="Mada"/>
                  <a:ea typeface="Mada"/>
                  <a:cs typeface="Mada"/>
                  <a:sym typeface="Mada"/>
                </a:rPr>
                <a:t>Locally malignant tumors like </a:t>
              </a:r>
              <a:r>
                <a:rPr lang="ar" sz="1100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Osteoclastoma </a:t>
              </a:r>
              <a:r>
                <a:rPr lang="ar" sz="1100">
                  <a:solidFill>
                    <a:srgbClr val="CEA320"/>
                  </a:solidFill>
                  <a:latin typeface="Mada"/>
                  <a:ea typeface="Mada"/>
                  <a:cs typeface="Mada"/>
                  <a:sym typeface="Mada"/>
                </a:rPr>
                <a:t>can invade locally but cannot send distant metastasis.</a:t>
              </a:r>
              <a:r>
                <a:rPr lang="ar" sz="1100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 The ture malignant tumors can both invade locally and send metastasis.)</a:t>
              </a:r>
              <a:endParaRPr sz="13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endParaRPr>
            </a:p>
            <a:p>
              <a:pPr indent="-234599" lvl="0" marL="424799" rtl="0" algn="l"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AutoNum type="arabicPeriod"/>
              </a:pPr>
              <a:r>
                <a:rPr lang="ar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Send distant metastases.</a:t>
              </a:r>
              <a:endParaRPr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endParaRPr>
            </a:p>
            <a:p>
              <a:pPr indent="-234599" lvl="0" marL="424799" rtl="0" algn="l"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AutoNum type="arabicPeriod"/>
              </a:pPr>
              <a:r>
                <a:rPr lang="ar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Lose their functions.</a:t>
              </a:r>
              <a:endParaRPr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5329" y="1692390"/>
              <a:ext cx="2115000" cy="310800"/>
            </a:xfrm>
            <a:prstGeom prst="flowChartAlternateProcess">
              <a:avLst/>
            </a:prstGeom>
            <a:solidFill>
              <a:srgbClr val="F5BF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Cancer</a:t>
              </a:r>
              <a:endParaRPr b="1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33" name="Google Shape;133;p23"/>
          <p:cNvSpPr txBox="1"/>
          <p:nvPr/>
        </p:nvSpPr>
        <p:spPr>
          <a:xfrm>
            <a:off x="313450" y="4725650"/>
            <a:ext cx="7112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Mada"/>
                <a:ea typeface="Mada"/>
                <a:cs typeface="Mada"/>
                <a:sym typeface="Mada"/>
              </a:rPr>
              <a:t>Primary tumors:</a:t>
            </a:r>
            <a:endParaRPr b="1"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Represent </a:t>
            </a: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 novo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tumors in their initial site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e.g. Breast cancer inside the breast tissue.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Mada"/>
                <a:ea typeface="Mada"/>
                <a:cs typeface="Mada"/>
                <a:sym typeface="Mada"/>
              </a:rPr>
              <a:t>Metastatic tumors:</a:t>
            </a:r>
            <a:endParaRPr b="1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Originate from the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distant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growth of the primary tumors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to lymph nodes 				or other organs like liver, lung, bone, brain, etc..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285575" y="5943600"/>
            <a:ext cx="562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Basic structure of human body</a:t>
            </a:r>
            <a:endParaRPr b="1" sz="2200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240350" y="6364300"/>
            <a:ext cx="524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The body is made of different systems 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→ The systems are made of organs → The organs are made of tissues  → The tissues are made of cells → The cell is made of cytoplasm + nucleus → The nucleus has chromosomes which carry the genes which are made of DNA →   DNA controls cell functions → Cell division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967" y="5486400"/>
            <a:ext cx="1488057" cy="101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2975" y="6544350"/>
            <a:ext cx="1488051" cy="101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8" name="Google Shape;138;p23"/>
          <p:cNvGrpSpPr/>
          <p:nvPr/>
        </p:nvGrpSpPr>
        <p:grpSpPr>
          <a:xfrm rot="10800000">
            <a:off x="2102980" y="7937266"/>
            <a:ext cx="1525223" cy="1044230"/>
            <a:chOff x="735226" y="4050810"/>
            <a:chExt cx="2108700" cy="1890352"/>
          </a:xfrm>
        </p:grpSpPr>
        <p:sp>
          <p:nvSpPr>
            <p:cNvPr id="139" name="Google Shape;139;p23"/>
            <p:cNvSpPr/>
            <p:nvPr/>
          </p:nvSpPr>
          <p:spPr>
            <a:xfrm rot="-5400000">
              <a:off x="1501450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FAD7BD"/>
            </a:solidFill>
            <a:ln cap="flat" cmpd="sng" w="9525">
              <a:solidFill>
                <a:srgbClr val="FAD7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735226" y="4422262"/>
              <a:ext cx="2108700" cy="1518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FAD7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cxnSp>
        <p:nvCxnSpPr>
          <p:cNvPr id="141" name="Google Shape;141;p23"/>
          <p:cNvCxnSpPr/>
          <p:nvPr/>
        </p:nvCxnSpPr>
        <p:spPr>
          <a:xfrm>
            <a:off x="49772" y="9125993"/>
            <a:ext cx="7460400" cy="0"/>
          </a:xfrm>
          <a:prstGeom prst="straightConnector1">
            <a:avLst/>
          </a:prstGeom>
          <a:noFill/>
          <a:ln cap="flat" cmpd="sng" w="63500">
            <a:solidFill>
              <a:srgbClr val="D9D9D9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grpSp>
        <p:nvGrpSpPr>
          <p:cNvPr id="142" name="Google Shape;142;p23"/>
          <p:cNvGrpSpPr/>
          <p:nvPr/>
        </p:nvGrpSpPr>
        <p:grpSpPr>
          <a:xfrm>
            <a:off x="761227" y="9279630"/>
            <a:ext cx="1525223" cy="846066"/>
            <a:chOff x="735224" y="4050810"/>
            <a:chExt cx="2108700" cy="1890650"/>
          </a:xfrm>
        </p:grpSpPr>
        <p:sp>
          <p:nvSpPr>
            <p:cNvPr id="143" name="Google Shape;143;p23"/>
            <p:cNvSpPr/>
            <p:nvPr/>
          </p:nvSpPr>
          <p:spPr>
            <a:xfrm rot="-5400000">
              <a:off x="1501450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EFEFEF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735224" y="4422260"/>
              <a:ext cx="2108700" cy="1519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EEEE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45" name="Google Shape;145;p23"/>
          <p:cNvSpPr txBox="1"/>
          <p:nvPr/>
        </p:nvSpPr>
        <p:spPr>
          <a:xfrm>
            <a:off x="811302" y="9621517"/>
            <a:ext cx="14751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Stem cell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1219578" y="9033040"/>
            <a:ext cx="607800" cy="217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01</a:t>
            </a:r>
            <a:endParaRPr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2553894" y="9026220"/>
            <a:ext cx="616800" cy="217500"/>
          </a:xfrm>
          <a:prstGeom prst="rect">
            <a:avLst/>
          </a:prstGeom>
          <a:solidFill>
            <a:srgbClr val="FAD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02</a:t>
            </a:r>
            <a:endParaRPr b="1"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3897139" y="9026220"/>
            <a:ext cx="616800" cy="217500"/>
          </a:xfrm>
          <a:prstGeom prst="rect">
            <a:avLst/>
          </a:prstGeom>
          <a:solidFill>
            <a:srgbClr val="F5BF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03</a:t>
            </a:r>
            <a:endParaRPr b="1"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103195" y="8097189"/>
            <a:ext cx="1524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Activation of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pro=oncogene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5240384" y="9026220"/>
            <a:ext cx="616800" cy="217500"/>
          </a:xfrm>
          <a:prstGeom prst="rect">
            <a:avLst/>
          </a:prstGeom>
          <a:solidFill>
            <a:srgbClr val="ED8E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04</a:t>
            </a:r>
            <a:endParaRPr b="1"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51" name="Google Shape;151;p23"/>
          <p:cNvGrpSpPr/>
          <p:nvPr/>
        </p:nvGrpSpPr>
        <p:grpSpPr>
          <a:xfrm>
            <a:off x="3445665" y="9279630"/>
            <a:ext cx="1525223" cy="846066"/>
            <a:chOff x="3517708" y="4050810"/>
            <a:chExt cx="2108700" cy="1890650"/>
          </a:xfrm>
        </p:grpSpPr>
        <p:sp>
          <p:nvSpPr>
            <p:cNvPr id="152" name="Google Shape;152;p23"/>
            <p:cNvSpPr/>
            <p:nvPr/>
          </p:nvSpPr>
          <p:spPr>
            <a:xfrm rot="-5400000">
              <a:off x="4283934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F5BF97"/>
            </a:solidFill>
            <a:ln cap="flat" cmpd="sng" w="9525">
              <a:solidFill>
                <a:srgbClr val="F5BF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3517708" y="4422260"/>
              <a:ext cx="2108700" cy="1519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F5B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154" name="Google Shape;154;p23"/>
          <p:cNvGrpSpPr/>
          <p:nvPr/>
        </p:nvGrpSpPr>
        <p:grpSpPr>
          <a:xfrm rot="10800000">
            <a:off x="4787204" y="7926860"/>
            <a:ext cx="1525223" cy="1044230"/>
            <a:chOff x="735226" y="4050810"/>
            <a:chExt cx="2108700" cy="1890352"/>
          </a:xfrm>
        </p:grpSpPr>
        <p:sp>
          <p:nvSpPr>
            <p:cNvPr id="155" name="Google Shape;155;p23"/>
            <p:cNvSpPr/>
            <p:nvPr/>
          </p:nvSpPr>
          <p:spPr>
            <a:xfrm rot="-5400000">
              <a:off x="1501450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ED8E47"/>
            </a:solidFill>
            <a:ln cap="flat" cmpd="sng" w="9525">
              <a:solidFill>
                <a:srgbClr val="ED8E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735226" y="4422262"/>
              <a:ext cx="2108700" cy="1518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ED8E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157" name="Google Shape;157;p23"/>
          <p:cNvSpPr txBox="1"/>
          <p:nvPr/>
        </p:nvSpPr>
        <p:spPr>
          <a:xfrm>
            <a:off x="277450" y="7340750"/>
            <a:ext cx="502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Development of Malignant Disease</a:t>
            </a:r>
            <a:endParaRPr b="1" sz="2200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4787619" y="8098116"/>
            <a:ext cx="1524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Cell Arrest &amp; clonal expansion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482843" y="9621298"/>
            <a:ext cx="14751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Genetic mutation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5925" y="9418975"/>
            <a:ext cx="1475098" cy="1054589"/>
          </a:xfrm>
          <a:prstGeom prst="rect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7127800" y="2"/>
            <a:ext cx="453600" cy="5622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129750" y="0"/>
            <a:ext cx="6995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Mada"/>
                <a:ea typeface="Mada"/>
                <a:cs typeface="Mada"/>
                <a:sym typeface="Mada"/>
              </a:rPr>
              <a:t>Introduction To Cancer Diagnosis &amp; Treatment</a:t>
            </a:r>
            <a:endParaRPr b="1" sz="26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247500" y="1133450"/>
            <a:ext cx="3225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ada"/>
              <a:buChar char="◄"/>
            </a:pPr>
            <a:r>
              <a:rPr b="1" lang="ar" sz="2200"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Causes of Cancer</a:t>
            </a:r>
            <a:endParaRPr b="1" sz="2200"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247900" y="2559675"/>
            <a:ext cx="7017900" cy="1633575"/>
          </a:xfrm>
          <a:prstGeom prst="flowChartPunchedCard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247500" y="2493975"/>
            <a:ext cx="4799000" cy="412200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334200" y="2443225"/>
            <a:ext cx="430800" cy="3897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388950" y="2491075"/>
            <a:ext cx="321300" cy="29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18050" y="2437975"/>
            <a:ext cx="2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867200" y="2492325"/>
            <a:ext cx="417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Mada"/>
                <a:ea typeface="Mada"/>
                <a:cs typeface="Mada"/>
                <a:sym typeface="Mada"/>
              </a:rPr>
              <a:t>DNA Mutations</a:t>
            </a:r>
            <a:endParaRPr b="1" sz="15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289175" y="2900250"/>
            <a:ext cx="6904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Cancer arises from the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mutation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of a normal gene.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Mutated genes that cause cancer are called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oncogenes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What causes DNA to be mutated?</a:t>
            </a:r>
            <a:endParaRPr b="1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Radiation and other environmental factors (Tobacco, Alcohol, Radon, Asbestos, etc).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Random somatic mutations.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Inherited germline mutations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(Not every pt carrying germline mutation will develop cancer)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247900" y="4617075"/>
            <a:ext cx="7017900" cy="709875"/>
          </a:xfrm>
          <a:prstGeom prst="flowChartPunchedCard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247500" y="4551375"/>
            <a:ext cx="4799000" cy="412200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334200" y="4500625"/>
            <a:ext cx="430800" cy="3897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388950" y="4548475"/>
            <a:ext cx="321300" cy="29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418050" y="4495375"/>
            <a:ext cx="2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867200" y="4549725"/>
            <a:ext cx="417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Mada"/>
                <a:ea typeface="Mada"/>
                <a:cs typeface="Mada"/>
                <a:sym typeface="Mada"/>
              </a:rPr>
              <a:t>Genetic Predisposition</a:t>
            </a:r>
            <a:endParaRPr b="1" sz="15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289175" y="4957650"/>
            <a:ext cx="690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Retinoblastoma, p53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(tumor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suppressor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gene)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, APC, CDKN2A, BRCA1, BRCA2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247900" y="5760075"/>
            <a:ext cx="7017900" cy="1633575"/>
          </a:xfrm>
          <a:prstGeom prst="flowChartPunchedCard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247500" y="5694375"/>
            <a:ext cx="4799000" cy="412200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334200" y="5643625"/>
            <a:ext cx="430800" cy="3897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388950" y="5691475"/>
            <a:ext cx="321300" cy="29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418050" y="5638375"/>
            <a:ext cx="2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867200" y="5692725"/>
            <a:ext cx="417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Mada"/>
                <a:ea typeface="Mada"/>
                <a:cs typeface="Mada"/>
                <a:sym typeface="Mada"/>
              </a:rPr>
              <a:t>Infectious agents </a:t>
            </a:r>
            <a:endParaRPr b="1" sz="15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289175" y="6100650"/>
            <a:ext cx="6904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Viral: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HPV – cervical cancer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Hepatitis – liver cancer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EBV - Lymphoma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Bacterial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H. pylori – stomach cancer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703082" y="4460284"/>
            <a:ext cx="709894" cy="7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6703101" y="2524287"/>
            <a:ext cx="709875" cy="7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8025" y="5498650"/>
            <a:ext cx="1003924" cy="10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247900" y="7498125"/>
            <a:ext cx="47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rgbClr val="CC0000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Hallmarks of Cancer</a:t>
            </a:r>
            <a:endParaRPr b="1" sz="2200">
              <a:solidFill>
                <a:srgbClr val="CC0000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93" name="Google Shape;193;p24"/>
          <p:cNvGrpSpPr/>
          <p:nvPr/>
        </p:nvGrpSpPr>
        <p:grpSpPr>
          <a:xfrm>
            <a:off x="5852738" y="2080075"/>
            <a:ext cx="75821" cy="70027"/>
            <a:chOff x="219906" y="1124884"/>
            <a:chExt cx="502455" cy="736349"/>
          </a:xfrm>
        </p:grpSpPr>
        <p:grpSp>
          <p:nvGrpSpPr>
            <p:cNvPr id="194" name="Google Shape;194;p24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95" name="Google Shape;195;p24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761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196" name="Google Shape;196;p24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sp>
          <p:nvSpPr>
            <p:cNvPr id="197" name="Google Shape;197;p24"/>
            <p:cNvSpPr txBox="1"/>
            <p:nvPr/>
          </p:nvSpPr>
          <p:spPr>
            <a:xfrm>
              <a:off x="294533" y="1209921"/>
              <a:ext cx="315600" cy="2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700">
                  <a:latin typeface="Mada"/>
                  <a:ea typeface="Mada"/>
                  <a:cs typeface="Mada"/>
                  <a:sym typeface="Mada"/>
                </a:rPr>
                <a:t>1</a:t>
              </a:r>
              <a:endParaRPr b="1" sz="17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198" name="Google Shape;198;p24"/>
          <p:cNvGrpSpPr/>
          <p:nvPr/>
        </p:nvGrpSpPr>
        <p:grpSpPr>
          <a:xfrm>
            <a:off x="2337457" y="8151085"/>
            <a:ext cx="418947" cy="380471"/>
            <a:chOff x="219906" y="1124884"/>
            <a:chExt cx="502455" cy="736349"/>
          </a:xfrm>
        </p:grpSpPr>
        <p:grpSp>
          <p:nvGrpSpPr>
            <p:cNvPr id="199" name="Google Shape;199;p24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00" name="Google Shape;200;p24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ED8E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sp>
          <p:nvSpPr>
            <p:cNvPr id="202" name="Google Shape;202;p24"/>
            <p:cNvSpPr txBox="1"/>
            <p:nvPr/>
          </p:nvSpPr>
          <p:spPr>
            <a:xfrm>
              <a:off x="294782" y="1209189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700">
                  <a:latin typeface="Mada"/>
                  <a:ea typeface="Mada"/>
                  <a:cs typeface="Mada"/>
                  <a:sym typeface="Mada"/>
                </a:rPr>
                <a:t>2</a:t>
              </a:r>
              <a:endParaRPr b="1" sz="17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203" name="Google Shape;203;p24"/>
          <p:cNvGrpSpPr/>
          <p:nvPr/>
        </p:nvGrpSpPr>
        <p:grpSpPr>
          <a:xfrm>
            <a:off x="4473815" y="8184936"/>
            <a:ext cx="418947" cy="380471"/>
            <a:chOff x="219906" y="1124884"/>
            <a:chExt cx="502455" cy="736349"/>
          </a:xfrm>
        </p:grpSpPr>
        <p:grpSp>
          <p:nvGrpSpPr>
            <p:cNvPr id="204" name="Google Shape;204;p24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05" name="Google Shape;205;p24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5BF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06" name="Google Shape;206;p24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sp>
          <p:nvSpPr>
            <p:cNvPr id="207" name="Google Shape;207;p24"/>
            <p:cNvSpPr txBox="1"/>
            <p:nvPr/>
          </p:nvSpPr>
          <p:spPr>
            <a:xfrm>
              <a:off x="281752" y="1209188"/>
              <a:ext cx="3255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700">
                  <a:latin typeface="Mada"/>
                  <a:ea typeface="Mada"/>
                  <a:cs typeface="Mada"/>
                  <a:sym typeface="Mada"/>
                </a:rPr>
                <a:t>3</a:t>
              </a:r>
              <a:endParaRPr b="1" sz="17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208" name="Google Shape;208;p24"/>
          <p:cNvGrpSpPr/>
          <p:nvPr/>
        </p:nvGrpSpPr>
        <p:grpSpPr>
          <a:xfrm>
            <a:off x="149950" y="8977979"/>
            <a:ext cx="418947" cy="380471"/>
            <a:chOff x="219906" y="1124884"/>
            <a:chExt cx="502455" cy="736349"/>
          </a:xfrm>
        </p:grpSpPr>
        <p:grpSp>
          <p:nvGrpSpPr>
            <p:cNvPr id="209" name="Google Shape;209;p24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10" name="Google Shape;210;p24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761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sp>
          <p:nvSpPr>
            <p:cNvPr id="212" name="Google Shape;212;p24"/>
            <p:cNvSpPr txBox="1"/>
            <p:nvPr/>
          </p:nvSpPr>
          <p:spPr>
            <a:xfrm>
              <a:off x="293191" y="1209215"/>
              <a:ext cx="2988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700">
                  <a:latin typeface="Mada"/>
                  <a:ea typeface="Mada"/>
                  <a:cs typeface="Mada"/>
                  <a:sym typeface="Mada"/>
                </a:rPr>
                <a:t>4</a:t>
              </a:r>
              <a:endParaRPr b="1" sz="17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213" name="Google Shape;213;p24"/>
          <p:cNvGrpSpPr/>
          <p:nvPr/>
        </p:nvGrpSpPr>
        <p:grpSpPr>
          <a:xfrm>
            <a:off x="2337447" y="8979027"/>
            <a:ext cx="418947" cy="380471"/>
            <a:chOff x="219906" y="1124884"/>
            <a:chExt cx="502455" cy="736349"/>
          </a:xfrm>
        </p:grpSpPr>
        <p:grpSp>
          <p:nvGrpSpPr>
            <p:cNvPr id="214" name="Google Shape;214;p24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15" name="Google Shape;215;p24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ED8E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sp>
          <p:nvSpPr>
            <p:cNvPr id="217" name="Google Shape;217;p24"/>
            <p:cNvSpPr txBox="1"/>
            <p:nvPr/>
          </p:nvSpPr>
          <p:spPr>
            <a:xfrm>
              <a:off x="307548" y="120920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700">
                  <a:latin typeface="Mada"/>
                  <a:ea typeface="Mada"/>
                  <a:cs typeface="Mada"/>
                  <a:sym typeface="Mada"/>
                </a:rPr>
                <a:t>5</a:t>
              </a:r>
              <a:endParaRPr b="1" sz="17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218" name="Google Shape;218;p24"/>
          <p:cNvGrpSpPr/>
          <p:nvPr/>
        </p:nvGrpSpPr>
        <p:grpSpPr>
          <a:xfrm>
            <a:off x="4492950" y="8945167"/>
            <a:ext cx="418947" cy="380471"/>
            <a:chOff x="219906" y="1124884"/>
            <a:chExt cx="502455" cy="736349"/>
          </a:xfrm>
        </p:grpSpPr>
        <p:grpSp>
          <p:nvGrpSpPr>
            <p:cNvPr id="219" name="Google Shape;219;p24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20" name="Google Shape;220;p24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5BF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sp>
          <p:nvSpPr>
            <p:cNvPr id="222" name="Google Shape;222;p24"/>
            <p:cNvSpPr txBox="1"/>
            <p:nvPr/>
          </p:nvSpPr>
          <p:spPr>
            <a:xfrm>
              <a:off x="279703" y="123500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700">
                  <a:latin typeface="Mada"/>
                  <a:ea typeface="Mada"/>
                  <a:cs typeface="Mada"/>
                  <a:sym typeface="Mada"/>
                </a:rPr>
                <a:t>6</a:t>
              </a:r>
              <a:endParaRPr b="1" sz="17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23" name="Google Shape;223;p24"/>
          <p:cNvSpPr txBox="1"/>
          <p:nvPr/>
        </p:nvSpPr>
        <p:spPr>
          <a:xfrm>
            <a:off x="568951" y="8150059"/>
            <a:ext cx="1736100" cy="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Self-sufficiency in growth signals. </a:t>
            </a:r>
            <a:endParaRPr b="1"/>
          </a:p>
        </p:txBody>
      </p:sp>
      <p:sp>
        <p:nvSpPr>
          <p:cNvPr id="224" name="Google Shape;224;p24"/>
          <p:cNvSpPr txBox="1"/>
          <p:nvPr/>
        </p:nvSpPr>
        <p:spPr>
          <a:xfrm>
            <a:off x="569916" y="8968912"/>
            <a:ext cx="1756200" cy="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Limitless proliferative capacity.</a:t>
            </a:r>
            <a:endParaRPr b="1"/>
          </a:p>
        </p:txBody>
      </p:sp>
      <p:sp>
        <p:nvSpPr>
          <p:cNvPr id="225" name="Google Shape;225;p24"/>
          <p:cNvSpPr txBox="1"/>
          <p:nvPr/>
        </p:nvSpPr>
        <p:spPr>
          <a:xfrm>
            <a:off x="2756451" y="8150073"/>
            <a:ext cx="17361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Insensitivity to growth inhibitory signals . </a:t>
            </a:r>
            <a:endParaRPr b="1"/>
          </a:p>
        </p:txBody>
      </p:sp>
      <p:sp>
        <p:nvSpPr>
          <p:cNvPr id="226" name="Google Shape;226;p24"/>
          <p:cNvSpPr txBox="1"/>
          <p:nvPr/>
        </p:nvSpPr>
        <p:spPr>
          <a:xfrm>
            <a:off x="2756460" y="8968885"/>
            <a:ext cx="1736100" cy="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CEA320"/>
                </a:solidFill>
                <a:latin typeface="Mada"/>
                <a:ea typeface="Mada"/>
                <a:cs typeface="Mada"/>
                <a:sym typeface="Mada"/>
              </a:rPr>
              <a:t>Sustained angiogenesis </a:t>
            </a:r>
            <a:endParaRPr b="1">
              <a:solidFill>
                <a:srgbClr val="CEA320"/>
              </a:solidFill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4911958" y="8150050"/>
            <a:ext cx="1492800" cy="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Absence of apoptosis.</a:t>
            </a:r>
            <a:endParaRPr b="1"/>
          </a:p>
        </p:txBody>
      </p:sp>
      <p:sp>
        <p:nvSpPr>
          <p:cNvPr id="228" name="Google Shape;228;p24"/>
          <p:cNvSpPr txBox="1"/>
          <p:nvPr/>
        </p:nvSpPr>
        <p:spPr>
          <a:xfrm>
            <a:off x="4911950" y="8919275"/>
            <a:ext cx="1492800" cy="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Tissue invasion and metastasis.</a:t>
            </a:r>
            <a:endParaRPr b="1"/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7458" y="8001425"/>
            <a:ext cx="1162833" cy="1448775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24"/>
          <p:cNvSpPr txBox="1"/>
          <p:nvPr/>
        </p:nvSpPr>
        <p:spPr>
          <a:xfrm>
            <a:off x="261200" y="1574800"/>
            <a:ext cx="53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❖"/>
            </a:pP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Alter in immunity in cases of autoimmune or immunodeficiency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diseases (e.g. AIDS)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will alter the process of capturing cancer cells and killing it which can predispose to cancer.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31" name="Google Shape;231;p24"/>
          <p:cNvCxnSpPr/>
          <p:nvPr/>
        </p:nvCxnSpPr>
        <p:spPr>
          <a:xfrm rot="10800000">
            <a:off x="8900" y="9773450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32" name="Google Shape;23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2750" y="1177125"/>
            <a:ext cx="1443877" cy="1169602"/>
          </a:xfrm>
          <a:prstGeom prst="rect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33" name="Google Shape;233;p24"/>
          <p:cNvGrpSpPr/>
          <p:nvPr/>
        </p:nvGrpSpPr>
        <p:grpSpPr>
          <a:xfrm>
            <a:off x="105400" y="8184937"/>
            <a:ext cx="418947" cy="380471"/>
            <a:chOff x="219906" y="1124884"/>
            <a:chExt cx="502455" cy="736349"/>
          </a:xfrm>
        </p:grpSpPr>
        <p:grpSp>
          <p:nvGrpSpPr>
            <p:cNvPr id="234" name="Google Shape;234;p24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35" name="Google Shape;235;p24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C761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sp>
          <p:nvSpPr>
            <p:cNvPr id="237" name="Google Shape;237;p24"/>
            <p:cNvSpPr txBox="1"/>
            <p:nvPr/>
          </p:nvSpPr>
          <p:spPr>
            <a:xfrm>
              <a:off x="330338" y="1152210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700">
                  <a:latin typeface="Mada"/>
                  <a:ea typeface="Mada"/>
                  <a:cs typeface="Mada"/>
                  <a:sym typeface="Mada"/>
                </a:rPr>
                <a:t>1</a:t>
              </a:r>
              <a:endParaRPr b="1" sz="17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38" name="Google Shape;238;p24"/>
          <p:cNvSpPr txBox="1"/>
          <p:nvPr/>
        </p:nvSpPr>
        <p:spPr>
          <a:xfrm>
            <a:off x="8900" y="9808075"/>
            <a:ext cx="756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In order of occurrence, the most common cancers in </a:t>
            </a:r>
            <a:r>
              <a:rPr b="1"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males </a:t>
            </a: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are prostate, lung, and colon. The cancer with the highest mortality in </a:t>
            </a:r>
            <a:r>
              <a:rPr b="1"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males </a:t>
            </a: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is lung, followed by prostate and colon. 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In order of occurrence, the most common cancers in </a:t>
            </a:r>
            <a:r>
              <a:rPr b="1"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females </a:t>
            </a: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are breast, lung, and colon. The cancer with the highest mortality in </a:t>
            </a:r>
            <a:r>
              <a:rPr b="1"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females </a:t>
            </a: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is lung, followed by breast and colon.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-4898100" y="4348225"/>
            <a:ext cx="42558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Cancer Prevention and Screening Breast cancer—mammogram every 2 years beginning at age 40 years for females Cervical cancer—HPV vaccine (Gardasil) approved for males and females ages 9 to 26; pap smears every 3 years for females ages 21 to 30 (even if not sexually active) and every 5 years with HPV co-testing for females ages 30 to 65 Colorectal cancer (CRC)—colonoscopy every 10 years for average risk individuals starting at age 50; if first-degree relative with CRC, begin screening at age 40 or 10 years before the age of diagnosis of relative (whichever is earlier) Prostate cancer—no consensus that screening with prostate-specific antigen (PSA) testing decreases mortality Lung cancer—screen any previous or current smoker with minimum 30 pack year history ages 55 to 80 using low-dose CT annually (NLST trial showed 20%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reduction in mortality in CT cohort vs. chest x-ray cohort)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>
            <a:off x="49800" y="5220175"/>
            <a:ext cx="7421100" cy="5204700"/>
          </a:xfrm>
          <a:prstGeom prst="roundRect">
            <a:avLst>
              <a:gd fmla="val 12462" name="adj"/>
            </a:avLst>
          </a:prstGeom>
          <a:noFill/>
          <a:ln cap="flat" cmpd="sng" w="2857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5"/>
          <p:cNvSpPr txBox="1"/>
          <p:nvPr>
            <p:ph idx="12" type="sldNum"/>
          </p:nvPr>
        </p:nvSpPr>
        <p:spPr>
          <a:xfrm>
            <a:off x="7127800" y="2"/>
            <a:ext cx="453600" cy="5622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46" name="Google Shape;246;p25"/>
          <p:cNvSpPr txBox="1"/>
          <p:nvPr/>
        </p:nvSpPr>
        <p:spPr>
          <a:xfrm>
            <a:off x="129750" y="0"/>
            <a:ext cx="6995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Mada"/>
                <a:ea typeface="Mada"/>
                <a:cs typeface="Mada"/>
                <a:sym typeface="Mada"/>
              </a:rPr>
              <a:t>Introduction To Cancer Diagnosis &amp; Treatment</a:t>
            </a:r>
            <a:endParaRPr b="1" sz="26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205950" y="4603650"/>
            <a:ext cx="727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Q1: When to suspect cancer?</a:t>
            </a:r>
            <a:endParaRPr sz="2200"/>
          </a:p>
        </p:txBody>
      </p:sp>
      <p:sp>
        <p:nvSpPr>
          <p:cNvPr id="248" name="Google Shape;248;p25"/>
          <p:cNvSpPr txBox="1"/>
          <p:nvPr/>
        </p:nvSpPr>
        <p:spPr>
          <a:xfrm>
            <a:off x="133800" y="5346913"/>
            <a:ext cx="7421100" cy="5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u="sng">
                <a:latin typeface="Mada"/>
                <a:ea typeface="Mada"/>
                <a:cs typeface="Mada"/>
                <a:sym typeface="Mada"/>
              </a:rPr>
              <a:t>Cancer Signs and Symptoms:</a:t>
            </a:r>
            <a:endParaRPr b="1" u="sng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Cancer gives most people </a:t>
            </a:r>
            <a:r>
              <a:rPr b="1" lang="ar" sz="1200" u="sng">
                <a:latin typeface="Mada"/>
                <a:ea typeface="Mada"/>
                <a:cs typeface="Mada"/>
                <a:sym typeface="Mada"/>
              </a:rPr>
              <a:t>no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symptoms or signs that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exclusively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	indicate				      the disease.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Unfortunately,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every complaint or symptom of cancer can be explained by a 				harmless condition as well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for example: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○"/>
            </a:pP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most common cause of hemoptysis is not lung cancer or TB, it’s bronchitis.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○"/>
            </a:pP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most common cause of hematemesis is not stomach cancer or peptic ulcer, it’s gastritis.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Do not forget the constitutional symptoms: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Fatigue, fever, sweating, weight loss.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○"/>
            </a:pP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Sometimes cancer patients present only with constitutional symptoms,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especially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leukemia and lymphoma patients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What are the clues?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b="1"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Persistent</a:t>
            </a:r>
            <a:r>
              <a:rPr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, </a:t>
            </a:r>
            <a:r>
              <a:rPr b="1"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Progressive</a:t>
            </a:r>
            <a:r>
              <a:rPr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, </a:t>
            </a:r>
            <a:r>
              <a:rPr b="1"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Disabling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(prevent the patients from doing daily activity)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Symptoms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&amp;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Signs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changes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according to the site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 of origin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e.g. stomach cancer causing hematemesis, colon cancer causes bleeding per rectum.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Think about the pathology and site: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The Mass is able to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invade locally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 and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spread distantly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 → To bone, brain, lung, liver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■"/>
            </a:pPr>
            <a:r>
              <a:rPr b="1"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Mass (lump):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Pressure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on vital organs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e.g. cancer in stomach will cause abdominal discomfort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Obstruction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of lumens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e.g. cancer in colon will cause constipation or obstruction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■"/>
            </a:pPr>
            <a:r>
              <a:rPr b="1"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Invasion :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Blood vessels →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bleeding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Nerves →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pain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(if sensory), weakness or paralysis (if motor).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138850" y="1145325"/>
            <a:ext cx="687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If  you decided to be an oncologist , what should you know ?</a:t>
            </a:r>
            <a:endParaRPr sz="2200"/>
          </a:p>
        </p:txBody>
      </p:sp>
      <p:grpSp>
        <p:nvGrpSpPr>
          <p:cNvPr id="250" name="Google Shape;250;p25"/>
          <p:cNvGrpSpPr/>
          <p:nvPr/>
        </p:nvGrpSpPr>
        <p:grpSpPr>
          <a:xfrm>
            <a:off x="5748896" y="3332757"/>
            <a:ext cx="1525223" cy="906756"/>
            <a:chOff x="3517708" y="4050810"/>
            <a:chExt cx="2108700" cy="1890650"/>
          </a:xfrm>
        </p:grpSpPr>
        <p:sp>
          <p:nvSpPr>
            <p:cNvPr id="251" name="Google Shape;251;p25"/>
            <p:cNvSpPr/>
            <p:nvPr/>
          </p:nvSpPr>
          <p:spPr>
            <a:xfrm rot="-5400000">
              <a:off x="4283934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C76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3517708" y="4422260"/>
              <a:ext cx="2108700" cy="1519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C7611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53" name="Google Shape;253;p25"/>
          <p:cNvSpPr txBox="1"/>
          <p:nvPr/>
        </p:nvSpPr>
        <p:spPr>
          <a:xfrm>
            <a:off x="5748720" y="3778475"/>
            <a:ext cx="14751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What is the prognosis of your patient ?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54" name="Google Shape;254;p25"/>
          <p:cNvGrpSpPr/>
          <p:nvPr/>
        </p:nvGrpSpPr>
        <p:grpSpPr>
          <a:xfrm rot="10800000">
            <a:off x="1721980" y="2203270"/>
            <a:ext cx="1525223" cy="906613"/>
            <a:chOff x="735226" y="4050810"/>
            <a:chExt cx="2108700" cy="1890352"/>
          </a:xfrm>
        </p:grpSpPr>
        <p:sp>
          <p:nvSpPr>
            <p:cNvPr id="255" name="Google Shape;255;p25"/>
            <p:cNvSpPr/>
            <p:nvPr/>
          </p:nvSpPr>
          <p:spPr>
            <a:xfrm rot="-5400000">
              <a:off x="1501450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FAD7BD"/>
            </a:solidFill>
            <a:ln cap="flat" cmpd="sng" w="9525">
              <a:solidFill>
                <a:srgbClr val="FAD7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735226" y="4422262"/>
              <a:ext cx="2108700" cy="1518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FAD7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57" name="Google Shape;257;p25"/>
          <p:cNvSpPr txBox="1"/>
          <p:nvPr/>
        </p:nvSpPr>
        <p:spPr>
          <a:xfrm>
            <a:off x="1722198" y="2467955"/>
            <a:ext cx="15249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How to diagnose cancer 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58" name="Google Shape;258;p25"/>
          <p:cNvCxnSpPr/>
          <p:nvPr/>
        </p:nvCxnSpPr>
        <p:spPr>
          <a:xfrm>
            <a:off x="49775" y="3217869"/>
            <a:ext cx="7460400" cy="0"/>
          </a:xfrm>
          <a:prstGeom prst="straightConnector1">
            <a:avLst/>
          </a:prstGeom>
          <a:noFill/>
          <a:ln cap="flat" cmpd="sng" w="63500">
            <a:solidFill>
              <a:srgbClr val="D9D9D9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grpSp>
        <p:nvGrpSpPr>
          <p:cNvPr id="259" name="Google Shape;259;p25"/>
          <p:cNvGrpSpPr/>
          <p:nvPr/>
        </p:nvGrpSpPr>
        <p:grpSpPr>
          <a:xfrm>
            <a:off x="380241" y="3332757"/>
            <a:ext cx="1525223" cy="906756"/>
            <a:chOff x="735224" y="4050810"/>
            <a:chExt cx="2108700" cy="1890650"/>
          </a:xfrm>
        </p:grpSpPr>
        <p:sp>
          <p:nvSpPr>
            <p:cNvPr id="260" name="Google Shape;260;p25"/>
            <p:cNvSpPr/>
            <p:nvPr/>
          </p:nvSpPr>
          <p:spPr>
            <a:xfrm rot="-5400000">
              <a:off x="1501450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EFEFEF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735224" y="4422260"/>
              <a:ext cx="2108700" cy="1519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EEEE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62" name="Google Shape;262;p25"/>
          <p:cNvSpPr txBox="1"/>
          <p:nvPr/>
        </p:nvSpPr>
        <p:spPr>
          <a:xfrm>
            <a:off x="430306" y="3702275"/>
            <a:ext cx="14751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When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&amp; how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to suspect cancer ?</a:t>
            </a:r>
            <a:endParaRPr i="0" sz="1000" u="none" cap="none" strike="noStrike">
              <a:solidFill>
                <a:srgbClr val="3F3F3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838581" y="3148376"/>
            <a:ext cx="607800" cy="162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01</a:t>
            </a:r>
            <a:endParaRPr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2172897" y="3143277"/>
            <a:ext cx="616800" cy="162600"/>
          </a:xfrm>
          <a:prstGeom prst="rect">
            <a:avLst/>
          </a:prstGeom>
          <a:solidFill>
            <a:srgbClr val="FAD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02</a:t>
            </a:r>
            <a:endParaRPr b="1"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3516142" y="3143277"/>
            <a:ext cx="616800" cy="162600"/>
          </a:xfrm>
          <a:prstGeom prst="rect">
            <a:avLst/>
          </a:prstGeom>
          <a:solidFill>
            <a:srgbClr val="F5BF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03</a:t>
            </a:r>
            <a:endParaRPr b="1"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4859387" y="3143277"/>
            <a:ext cx="616800" cy="162600"/>
          </a:xfrm>
          <a:prstGeom prst="rect">
            <a:avLst/>
          </a:prstGeom>
          <a:solidFill>
            <a:srgbClr val="ED8E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04</a:t>
            </a:r>
            <a:endParaRPr b="1"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25"/>
          <p:cNvSpPr txBox="1"/>
          <p:nvPr/>
        </p:nvSpPr>
        <p:spPr>
          <a:xfrm>
            <a:off x="6202634" y="3148376"/>
            <a:ext cx="616800" cy="162600"/>
          </a:xfrm>
          <a:prstGeom prst="rect">
            <a:avLst/>
          </a:prstGeom>
          <a:solidFill>
            <a:srgbClr val="C761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05</a:t>
            </a:r>
            <a:endParaRPr b="1" i="0" sz="1600" u="none" cap="none" strike="noStrike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68" name="Google Shape;268;p25"/>
          <p:cNvGrpSpPr/>
          <p:nvPr/>
        </p:nvGrpSpPr>
        <p:grpSpPr>
          <a:xfrm>
            <a:off x="3064679" y="3332757"/>
            <a:ext cx="1525223" cy="906756"/>
            <a:chOff x="3517708" y="4050810"/>
            <a:chExt cx="2108700" cy="1890650"/>
          </a:xfrm>
        </p:grpSpPr>
        <p:sp>
          <p:nvSpPr>
            <p:cNvPr id="269" name="Google Shape;269;p25"/>
            <p:cNvSpPr/>
            <p:nvPr/>
          </p:nvSpPr>
          <p:spPr>
            <a:xfrm rot="-5400000">
              <a:off x="4283934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F5BF97"/>
            </a:solidFill>
            <a:ln cap="flat" cmpd="sng" w="9525">
              <a:solidFill>
                <a:srgbClr val="F5BF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3517708" y="4422260"/>
              <a:ext cx="2108700" cy="1519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F5B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71" name="Google Shape;271;p25"/>
          <p:cNvSpPr txBox="1"/>
          <p:nvPr/>
        </p:nvSpPr>
        <p:spPr>
          <a:xfrm>
            <a:off x="3101850" y="3778300"/>
            <a:ext cx="15249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What the essential work up for staging 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72" name="Google Shape;272;p25"/>
          <p:cNvGrpSpPr/>
          <p:nvPr/>
        </p:nvGrpSpPr>
        <p:grpSpPr>
          <a:xfrm rot="10800000">
            <a:off x="4406197" y="2194235"/>
            <a:ext cx="1525223" cy="906613"/>
            <a:chOff x="735226" y="4050810"/>
            <a:chExt cx="2108700" cy="1890352"/>
          </a:xfrm>
        </p:grpSpPr>
        <p:sp>
          <p:nvSpPr>
            <p:cNvPr id="273" name="Google Shape;273;p25"/>
            <p:cNvSpPr/>
            <p:nvPr/>
          </p:nvSpPr>
          <p:spPr>
            <a:xfrm rot="-5400000">
              <a:off x="1501450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ED8E47"/>
            </a:solidFill>
            <a:ln cap="flat" cmpd="sng" w="9525">
              <a:solidFill>
                <a:srgbClr val="ED8E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735226" y="4422262"/>
              <a:ext cx="2108700" cy="1518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ED8E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75" name="Google Shape;275;p25"/>
          <p:cNvSpPr txBox="1"/>
          <p:nvPr/>
        </p:nvSpPr>
        <p:spPr>
          <a:xfrm>
            <a:off x="4406623" y="2468648"/>
            <a:ext cx="15249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How to treat cancer 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76" name="Google Shape;276;p25"/>
          <p:cNvCxnSpPr/>
          <p:nvPr/>
        </p:nvCxnSpPr>
        <p:spPr>
          <a:xfrm rot="10800000">
            <a:off x="8900" y="11145050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25"/>
          <p:cNvCxnSpPr/>
          <p:nvPr/>
        </p:nvCxnSpPr>
        <p:spPr>
          <a:xfrm rot="10800000">
            <a:off x="8900" y="10916450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5"/>
          <p:cNvCxnSpPr/>
          <p:nvPr/>
        </p:nvCxnSpPr>
        <p:spPr>
          <a:xfrm rot="10800000">
            <a:off x="18150" y="11001391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79" name="Google Shape;2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525" y="4861675"/>
            <a:ext cx="1342600" cy="1367345"/>
          </a:xfrm>
          <a:prstGeom prst="rect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idx="12" type="sldNum"/>
          </p:nvPr>
        </p:nvSpPr>
        <p:spPr>
          <a:xfrm>
            <a:off x="7127800" y="2"/>
            <a:ext cx="453600" cy="5622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285" name="Google Shape;2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076" y="5989784"/>
            <a:ext cx="1100649" cy="11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4481" y="5989766"/>
            <a:ext cx="941836" cy="11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6"/>
          <p:cNvSpPr txBox="1"/>
          <p:nvPr/>
        </p:nvSpPr>
        <p:spPr>
          <a:xfrm>
            <a:off x="8369075" y="7139350"/>
            <a:ext cx="11238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Left lump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further tests CT scan + Biopsy.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9974475" y="7139350"/>
            <a:ext cx="9417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Left Hilar Lymph node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probably malignancy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89" name="Google Shape;2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1422" y="7718286"/>
            <a:ext cx="755966" cy="11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74399" y="7809682"/>
            <a:ext cx="941851" cy="116631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8380625" y="8976000"/>
            <a:ext cx="1100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Breast lesion on Mammogram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9786375" y="8901000"/>
            <a:ext cx="1317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Multiple metastasis in the liver on CT scan</a:t>
            </a:r>
            <a:endParaRPr sz="10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129750" y="0"/>
            <a:ext cx="6995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Mada"/>
                <a:ea typeface="Mada"/>
                <a:cs typeface="Mada"/>
                <a:sym typeface="Mada"/>
              </a:rPr>
              <a:t>Introduction To Cancer Diagnosis &amp; Treatment</a:t>
            </a:r>
            <a:endParaRPr b="1" sz="26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4" name="Google Shape;294;p26"/>
          <p:cNvSpPr/>
          <p:nvPr/>
        </p:nvSpPr>
        <p:spPr>
          <a:xfrm>
            <a:off x="9369725" y="1063550"/>
            <a:ext cx="3245700" cy="3132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General Staging of solid malignancies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8380625" y="1615875"/>
            <a:ext cx="1566300" cy="354900"/>
          </a:xfrm>
          <a:prstGeom prst="roundRect">
            <a:avLst>
              <a:gd fmla="val 16667" name="adj"/>
            </a:avLst>
          </a:prstGeom>
          <a:solidFill>
            <a:srgbClr val="F5BF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Early</a:t>
            </a:r>
            <a:endParaRPr b="1" sz="115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8380625" y="2209900"/>
            <a:ext cx="1566300" cy="35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local +/- Systemic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12038225" y="2208575"/>
            <a:ext cx="1566300" cy="35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Systemic +/- Local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98" name="Google Shape;298;p26"/>
          <p:cNvCxnSpPr>
            <a:stCxn id="294" idx="2"/>
            <a:endCxn id="295" idx="0"/>
          </p:cNvCxnSpPr>
          <p:nvPr/>
        </p:nvCxnSpPr>
        <p:spPr>
          <a:xfrm rot="5400000">
            <a:off x="9958625" y="581900"/>
            <a:ext cx="239100" cy="18288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26"/>
          <p:cNvSpPr/>
          <p:nvPr/>
        </p:nvSpPr>
        <p:spPr>
          <a:xfrm>
            <a:off x="10207050" y="2209900"/>
            <a:ext cx="1566300" cy="35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local &amp; Systemic 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0" name="Google Shape;300;p26"/>
          <p:cNvSpPr/>
          <p:nvPr/>
        </p:nvSpPr>
        <p:spPr>
          <a:xfrm>
            <a:off x="10209425" y="1615875"/>
            <a:ext cx="1566300" cy="354900"/>
          </a:xfrm>
          <a:prstGeom prst="roundRect">
            <a:avLst>
              <a:gd fmla="val 16667" name="adj"/>
            </a:avLst>
          </a:prstGeom>
          <a:solidFill>
            <a:srgbClr val="F5BF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Locally Advanced</a:t>
            </a:r>
            <a:endParaRPr b="1" sz="115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1" name="Google Shape;301;p26"/>
          <p:cNvSpPr/>
          <p:nvPr/>
        </p:nvSpPr>
        <p:spPr>
          <a:xfrm>
            <a:off x="12038225" y="1615875"/>
            <a:ext cx="1566300" cy="354900"/>
          </a:xfrm>
          <a:prstGeom prst="roundRect">
            <a:avLst>
              <a:gd fmla="val 16667" name="adj"/>
            </a:avLst>
          </a:prstGeom>
          <a:solidFill>
            <a:srgbClr val="F5BF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Metastatic</a:t>
            </a:r>
            <a:endParaRPr b="1" sz="115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02" name="Google Shape;302;p26"/>
          <p:cNvCxnSpPr>
            <a:stCxn id="294" idx="2"/>
            <a:endCxn id="300" idx="0"/>
          </p:cNvCxnSpPr>
          <p:nvPr/>
        </p:nvCxnSpPr>
        <p:spPr>
          <a:xfrm flipH="1" rot="-5400000">
            <a:off x="10873325" y="1496000"/>
            <a:ext cx="2391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6"/>
          <p:cNvCxnSpPr>
            <a:stCxn id="294" idx="2"/>
            <a:endCxn id="301" idx="0"/>
          </p:cNvCxnSpPr>
          <p:nvPr/>
        </p:nvCxnSpPr>
        <p:spPr>
          <a:xfrm flipH="1" rot="-5400000">
            <a:off x="11787425" y="581900"/>
            <a:ext cx="239100" cy="18288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6"/>
          <p:cNvCxnSpPr>
            <a:stCxn id="295" idx="2"/>
            <a:endCxn id="296" idx="0"/>
          </p:cNvCxnSpPr>
          <p:nvPr/>
        </p:nvCxnSpPr>
        <p:spPr>
          <a:xfrm flipH="1" rot="-5400000">
            <a:off x="9044525" y="2090025"/>
            <a:ext cx="2391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26"/>
          <p:cNvCxnSpPr>
            <a:stCxn id="300" idx="2"/>
            <a:endCxn id="299" idx="0"/>
          </p:cNvCxnSpPr>
          <p:nvPr/>
        </p:nvCxnSpPr>
        <p:spPr>
          <a:xfrm rot="5400000">
            <a:off x="10871825" y="2089125"/>
            <a:ext cx="239100" cy="24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26"/>
          <p:cNvCxnSpPr>
            <a:stCxn id="301" idx="2"/>
            <a:endCxn id="297" idx="0"/>
          </p:cNvCxnSpPr>
          <p:nvPr/>
        </p:nvCxnSpPr>
        <p:spPr>
          <a:xfrm flipH="1" rot="-5400000">
            <a:off x="12702725" y="2089425"/>
            <a:ext cx="237900" cy="6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7" name="Google Shape;30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6422" y="3618187"/>
            <a:ext cx="4083516" cy="11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215050" y="1034150"/>
            <a:ext cx="542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Q2: How to diagnose cancer?</a:t>
            </a:r>
            <a:endParaRPr sz="2200">
              <a:solidFill>
                <a:schemeClr val="dk1"/>
              </a:solidFill>
            </a:endParaRPr>
          </a:p>
        </p:txBody>
      </p:sp>
      <p:grpSp>
        <p:nvGrpSpPr>
          <p:cNvPr id="309" name="Google Shape;309;p26"/>
          <p:cNvGrpSpPr/>
          <p:nvPr/>
        </p:nvGrpSpPr>
        <p:grpSpPr>
          <a:xfrm>
            <a:off x="258155" y="1846010"/>
            <a:ext cx="3867523" cy="1451339"/>
            <a:chOff x="486685" y="4825731"/>
            <a:chExt cx="3867523" cy="1451339"/>
          </a:xfrm>
        </p:grpSpPr>
        <p:grpSp>
          <p:nvGrpSpPr>
            <p:cNvPr id="310" name="Google Shape;310;p26"/>
            <p:cNvGrpSpPr/>
            <p:nvPr/>
          </p:nvGrpSpPr>
          <p:grpSpPr>
            <a:xfrm>
              <a:off x="486685" y="4825731"/>
              <a:ext cx="3867523" cy="291373"/>
              <a:chOff x="1592996" y="2322571"/>
              <a:chExt cx="2422956" cy="643493"/>
            </a:xfrm>
          </p:grpSpPr>
          <p:sp>
            <p:nvSpPr>
              <p:cNvPr id="311" name="Google Shape;311;p26"/>
              <p:cNvSpPr/>
              <p:nvPr/>
            </p:nvSpPr>
            <p:spPr>
              <a:xfrm>
                <a:off x="1592996" y="2322571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>
                <a:off x="1592997" y="2322571"/>
                <a:ext cx="386700" cy="6426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1</a:t>
                </a:r>
                <a:endParaRPr b="1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13" name="Google Shape;313;p26"/>
              <p:cNvSpPr/>
              <p:nvPr/>
            </p:nvSpPr>
            <p:spPr>
              <a:xfrm>
                <a:off x="2014353" y="2323763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</a:t>
                </a:r>
                <a:r>
                  <a:rPr b="1" lang="ar" sz="12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NOT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A CLINICAL DIAGNOSIS</a:t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grpSp>
          <p:nvGrpSpPr>
            <p:cNvPr id="314" name="Google Shape;314;p26"/>
            <p:cNvGrpSpPr/>
            <p:nvPr/>
          </p:nvGrpSpPr>
          <p:grpSpPr>
            <a:xfrm>
              <a:off x="486685" y="5117103"/>
              <a:ext cx="3867523" cy="291369"/>
              <a:chOff x="1592997" y="2322582"/>
              <a:chExt cx="2422956" cy="643483"/>
            </a:xfrm>
          </p:grpSpPr>
          <p:sp>
            <p:nvSpPr>
              <p:cNvPr id="315" name="Google Shape;315;p26"/>
              <p:cNvSpPr/>
              <p:nvPr/>
            </p:nvSpPr>
            <p:spPr>
              <a:xfrm>
                <a:off x="1592997" y="2322582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>
                <a:off x="1592997" y="2322582"/>
                <a:ext cx="386700" cy="6426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2</a:t>
                </a:r>
                <a:endParaRPr b="1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>
                <a:off x="2014353" y="2323765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</a:t>
                </a:r>
                <a:r>
                  <a:rPr b="1" lang="ar" sz="12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NOT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A RADIOLOGICAL DIAGNOSIS</a:t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grpSp>
          <p:nvGrpSpPr>
            <p:cNvPr id="318" name="Google Shape;318;p26"/>
            <p:cNvGrpSpPr/>
            <p:nvPr/>
          </p:nvGrpSpPr>
          <p:grpSpPr>
            <a:xfrm>
              <a:off x="486685" y="5407373"/>
              <a:ext cx="3867523" cy="291375"/>
              <a:chOff x="1592996" y="2322571"/>
              <a:chExt cx="2422956" cy="643495"/>
            </a:xfrm>
          </p:grpSpPr>
          <p:sp>
            <p:nvSpPr>
              <p:cNvPr id="319" name="Google Shape;319;p26"/>
              <p:cNvSpPr/>
              <p:nvPr/>
            </p:nvSpPr>
            <p:spPr>
              <a:xfrm>
                <a:off x="1592996" y="2322571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20" name="Google Shape;320;p26"/>
              <p:cNvSpPr/>
              <p:nvPr/>
            </p:nvSpPr>
            <p:spPr>
              <a:xfrm>
                <a:off x="1592997" y="2322571"/>
                <a:ext cx="386700" cy="6426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3</a:t>
                </a:r>
                <a:endParaRPr b="1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2014353" y="2323766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</a:t>
                </a:r>
                <a:r>
                  <a:rPr b="1" lang="ar" sz="12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NOT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SEROLOGICAL DIAGNOSIS</a:t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grpSp>
          <p:nvGrpSpPr>
            <p:cNvPr id="322" name="Google Shape;322;p26"/>
            <p:cNvGrpSpPr/>
            <p:nvPr/>
          </p:nvGrpSpPr>
          <p:grpSpPr>
            <a:xfrm>
              <a:off x="486685" y="5698745"/>
              <a:ext cx="3867523" cy="291370"/>
              <a:chOff x="1592997" y="2322582"/>
              <a:chExt cx="2422956" cy="643485"/>
            </a:xfrm>
          </p:grpSpPr>
          <p:sp>
            <p:nvSpPr>
              <p:cNvPr id="323" name="Google Shape;323;p26"/>
              <p:cNvSpPr/>
              <p:nvPr/>
            </p:nvSpPr>
            <p:spPr>
              <a:xfrm>
                <a:off x="1592997" y="2322582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24" name="Google Shape;324;p26"/>
              <p:cNvSpPr/>
              <p:nvPr/>
            </p:nvSpPr>
            <p:spPr>
              <a:xfrm>
                <a:off x="1592997" y="2322582"/>
                <a:ext cx="386700" cy="6426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4</a:t>
                </a:r>
                <a:endParaRPr b="1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25" name="Google Shape;325;p26"/>
              <p:cNvSpPr/>
              <p:nvPr/>
            </p:nvSpPr>
            <p:spPr>
              <a:xfrm>
                <a:off x="2014353" y="2323767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A </a:t>
                </a:r>
                <a:r>
                  <a:rPr b="1" lang="ar" sz="1200">
                    <a:solidFill>
                      <a:srgbClr val="38761D"/>
                    </a:solidFill>
                    <a:latin typeface="Mada"/>
                    <a:ea typeface="Mada"/>
                    <a:cs typeface="Mada"/>
                    <a:sym typeface="Mada"/>
                  </a:rPr>
                  <a:t>PATHOLOGICAL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DIAGNOSIS</a:t>
                </a:r>
                <a:endParaRPr b="1" baseline="30000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grpSp>
          <p:nvGrpSpPr>
            <p:cNvPr id="326" name="Google Shape;326;p26"/>
            <p:cNvGrpSpPr/>
            <p:nvPr/>
          </p:nvGrpSpPr>
          <p:grpSpPr>
            <a:xfrm>
              <a:off x="486685" y="5985694"/>
              <a:ext cx="3867523" cy="291376"/>
              <a:chOff x="1592996" y="2322571"/>
              <a:chExt cx="2422956" cy="643498"/>
            </a:xfrm>
          </p:grpSpPr>
          <p:sp>
            <p:nvSpPr>
              <p:cNvPr id="327" name="Google Shape;327;p26"/>
              <p:cNvSpPr/>
              <p:nvPr/>
            </p:nvSpPr>
            <p:spPr>
              <a:xfrm>
                <a:off x="1592996" y="2322571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28" name="Google Shape;328;p26"/>
              <p:cNvSpPr/>
              <p:nvPr/>
            </p:nvSpPr>
            <p:spPr>
              <a:xfrm>
                <a:off x="1592997" y="2322571"/>
                <a:ext cx="386700" cy="6426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5</a:t>
                </a:r>
                <a:endParaRPr b="1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329" name="Google Shape;329;p26"/>
              <p:cNvSpPr/>
              <p:nvPr/>
            </p:nvSpPr>
            <p:spPr>
              <a:xfrm>
                <a:off x="2014353" y="2323769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A </a:t>
                </a:r>
                <a:r>
                  <a:rPr b="1" lang="ar" sz="1200">
                    <a:solidFill>
                      <a:srgbClr val="38761D"/>
                    </a:solidFill>
                    <a:latin typeface="Mada"/>
                    <a:ea typeface="Mada"/>
                    <a:cs typeface="Mada"/>
                    <a:sym typeface="Mada"/>
                  </a:rPr>
                  <a:t>TISSUE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DIAGNOSIS</a:t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</p:grpSp>
      <p:sp>
        <p:nvSpPr>
          <p:cNvPr id="330" name="Google Shape;330;p26"/>
          <p:cNvSpPr/>
          <p:nvPr/>
        </p:nvSpPr>
        <p:spPr>
          <a:xfrm>
            <a:off x="3926975" y="1649150"/>
            <a:ext cx="376800" cy="360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6839" y="3611279"/>
            <a:ext cx="1356191" cy="140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6700" y="3611280"/>
            <a:ext cx="1356195" cy="140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26982" y="3611275"/>
            <a:ext cx="1356193" cy="140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77107" y="3611275"/>
            <a:ext cx="1356193" cy="14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90900" y="1719676"/>
            <a:ext cx="1277625" cy="122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68525" y="1719688"/>
            <a:ext cx="1277625" cy="12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6"/>
          <p:cNvSpPr/>
          <p:nvPr/>
        </p:nvSpPr>
        <p:spPr>
          <a:xfrm>
            <a:off x="4709325" y="2910977"/>
            <a:ext cx="2516100" cy="412200"/>
          </a:xfrm>
          <a:prstGeom prst="rect">
            <a:avLst/>
          </a:prstGeom>
          <a:noFill/>
          <a:ln cap="flat" cmpd="sng" w="9525">
            <a:solidFill>
              <a:srgbClr val="B45F0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Mada"/>
                <a:ea typeface="Mada"/>
                <a:cs typeface="Mada"/>
                <a:sym typeface="Mada"/>
              </a:rPr>
              <a:t>GROSS AND MICROSCOPIC PICTURE OF Renal Cell Carcinoma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644051" y="5014556"/>
            <a:ext cx="1321800" cy="564600"/>
          </a:xfrm>
          <a:prstGeom prst="rect">
            <a:avLst/>
          </a:prstGeom>
          <a:noFill/>
          <a:ln cap="flat" cmpd="sng" w="9525">
            <a:solidFill>
              <a:srgbClr val="B45F0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Lung cancer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2290642" y="5014556"/>
            <a:ext cx="1321800" cy="564600"/>
          </a:xfrm>
          <a:prstGeom prst="rect">
            <a:avLst/>
          </a:prstGeom>
          <a:noFill/>
          <a:ln cap="flat" cmpd="sng" w="9525">
            <a:solidFill>
              <a:srgbClr val="B45F0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Lump in the neck (lymphoma)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3937232" y="5014556"/>
            <a:ext cx="1321800" cy="564600"/>
          </a:xfrm>
          <a:prstGeom prst="rect">
            <a:avLst/>
          </a:prstGeom>
          <a:noFill/>
          <a:ln cap="flat" cmpd="sng" w="9525">
            <a:solidFill>
              <a:srgbClr val="B45F0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Breast cancer with nodule in the breast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1" name="Google Shape;341;p26"/>
          <p:cNvSpPr/>
          <p:nvPr/>
        </p:nvSpPr>
        <p:spPr>
          <a:xfrm>
            <a:off x="5577119" y="4996463"/>
            <a:ext cx="1321800" cy="564600"/>
          </a:xfrm>
          <a:prstGeom prst="rect">
            <a:avLst/>
          </a:prstGeom>
          <a:noFill/>
          <a:ln cap="flat" cmpd="sng" w="9525">
            <a:solidFill>
              <a:srgbClr val="B45F0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liver metastasis in the left and right lobes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42" name="Google Shape;342;p26"/>
          <p:cNvCxnSpPr/>
          <p:nvPr/>
        </p:nvCxnSpPr>
        <p:spPr>
          <a:xfrm rot="10800000">
            <a:off x="8900" y="11526050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43" name="Google Shape;343;p26"/>
          <p:cNvSpPr txBox="1"/>
          <p:nvPr/>
        </p:nvSpPr>
        <p:spPr>
          <a:xfrm>
            <a:off x="215050" y="5641125"/>
            <a:ext cx="727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Categories of malignant disorders</a:t>
            </a:r>
            <a:endParaRPr sz="2200"/>
          </a:p>
        </p:txBody>
      </p:sp>
      <p:sp>
        <p:nvSpPr>
          <p:cNvPr id="344" name="Google Shape;344;p26"/>
          <p:cNvSpPr/>
          <p:nvPr/>
        </p:nvSpPr>
        <p:spPr>
          <a:xfrm>
            <a:off x="2218950" y="6394475"/>
            <a:ext cx="3122100" cy="3132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Categories of malignant disorders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5" name="Google Shape;345;p26"/>
          <p:cNvSpPr/>
          <p:nvPr/>
        </p:nvSpPr>
        <p:spPr>
          <a:xfrm>
            <a:off x="761850" y="6946800"/>
            <a:ext cx="2196900" cy="354900"/>
          </a:xfrm>
          <a:prstGeom prst="roundRect">
            <a:avLst>
              <a:gd fmla="val 16667" name="adj"/>
            </a:avLst>
          </a:prstGeom>
          <a:solidFill>
            <a:srgbClr val="F5BF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Liquid malignancies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50">
                <a:latin typeface="Mada"/>
                <a:ea typeface="Mada"/>
                <a:cs typeface="Mada"/>
                <a:sym typeface="Mada"/>
              </a:rPr>
              <a:t>(leukemia)</a:t>
            </a:r>
            <a:endParaRPr b="1" sz="115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6" name="Google Shape;346;p26"/>
          <p:cNvSpPr/>
          <p:nvPr/>
        </p:nvSpPr>
        <p:spPr>
          <a:xfrm>
            <a:off x="4517540" y="6946800"/>
            <a:ext cx="2196900" cy="354900"/>
          </a:xfrm>
          <a:prstGeom prst="roundRect">
            <a:avLst>
              <a:gd fmla="val 16667" name="adj"/>
            </a:avLst>
          </a:prstGeom>
          <a:solidFill>
            <a:srgbClr val="F5BF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Solid malignancies</a:t>
            </a:r>
            <a:endParaRPr b="1" sz="115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7" name="Google Shape;347;p26"/>
          <p:cNvSpPr/>
          <p:nvPr/>
        </p:nvSpPr>
        <p:spPr>
          <a:xfrm>
            <a:off x="137725" y="7540825"/>
            <a:ext cx="1566300" cy="609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Myeloproliferative disorders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(CML, AML)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8" name="Google Shape;348;p26"/>
          <p:cNvSpPr/>
          <p:nvPr/>
        </p:nvSpPr>
        <p:spPr>
          <a:xfrm>
            <a:off x="5794075" y="7540825"/>
            <a:ext cx="1566300" cy="609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Connective tissues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(Sarcoma)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9" name="Google Shape;349;p26"/>
          <p:cNvSpPr/>
          <p:nvPr/>
        </p:nvSpPr>
        <p:spPr>
          <a:xfrm>
            <a:off x="2002525" y="7540825"/>
            <a:ext cx="1566300" cy="609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Lymphoproliferative disorders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(CLL, ALL)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50" name="Google Shape;350;p26"/>
          <p:cNvCxnSpPr>
            <a:stCxn id="345" idx="2"/>
            <a:endCxn id="347" idx="0"/>
          </p:cNvCxnSpPr>
          <p:nvPr/>
        </p:nvCxnSpPr>
        <p:spPr>
          <a:xfrm rot="5400000">
            <a:off x="1271100" y="6951600"/>
            <a:ext cx="239100" cy="9393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26"/>
          <p:cNvCxnSpPr>
            <a:stCxn id="345" idx="2"/>
            <a:endCxn id="349" idx="0"/>
          </p:cNvCxnSpPr>
          <p:nvPr/>
        </p:nvCxnSpPr>
        <p:spPr>
          <a:xfrm flipH="1" rot="-5400000">
            <a:off x="2203500" y="6958500"/>
            <a:ext cx="239100" cy="9255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26"/>
          <p:cNvCxnSpPr>
            <a:stCxn id="344" idx="2"/>
            <a:endCxn id="345" idx="0"/>
          </p:cNvCxnSpPr>
          <p:nvPr/>
        </p:nvCxnSpPr>
        <p:spPr>
          <a:xfrm rot="5400000">
            <a:off x="2700600" y="5867375"/>
            <a:ext cx="239100" cy="19197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26"/>
          <p:cNvCxnSpPr>
            <a:stCxn id="344" idx="2"/>
            <a:endCxn id="346" idx="0"/>
          </p:cNvCxnSpPr>
          <p:nvPr/>
        </p:nvCxnSpPr>
        <p:spPr>
          <a:xfrm flipH="1" rot="-5400000">
            <a:off x="4578450" y="5909225"/>
            <a:ext cx="239100" cy="18360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Google Shape;354;p26"/>
          <p:cNvSpPr/>
          <p:nvPr/>
        </p:nvSpPr>
        <p:spPr>
          <a:xfrm>
            <a:off x="3898300" y="7540825"/>
            <a:ext cx="1566300" cy="609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Epithelial tissues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(Carcinoma)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55" name="Google Shape;355;p26"/>
          <p:cNvCxnSpPr>
            <a:stCxn id="346" idx="2"/>
            <a:endCxn id="348" idx="0"/>
          </p:cNvCxnSpPr>
          <p:nvPr/>
        </p:nvCxnSpPr>
        <p:spPr>
          <a:xfrm flipH="1" rot="-5400000">
            <a:off x="5977040" y="6940650"/>
            <a:ext cx="239100" cy="9612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6"/>
          <p:cNvCxnSpPr>
            <a:stCxn id="346" idx="2"/>
            <a:endCxn id="354" idx="0"/>
          </p:cNvCxnSpPr>
          <p:nvPr/>
        </p:nvCxnSpPr>
        <p:spPr>
          <a:xfrm rot="5400000">
            <a:off x="5029190" y="6954000"/>
            <a:ext cx="239100" cy="9345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7" name="Google Shape;357;p26"/>
          <p:cNvSpPr/>
          <p:nvPr/>
        </p:nvSpPr>
        <p:spPr>
          <a:xfrm>
            <a:off x="3705975" y="8455225"/>
            <a:ext cx="985200" cy="35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Mada"/>
                <a:ea typeface="Mada"/>
                <a:cs typeface="Mada"/>
                <a:sym typeface="Mada"/>
              </a:rPr>
              <a:t>Surface Tissue</a:t>
            </a:r>
            <a:endParaRPr sz="10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(Squamous cell carcinoma)</a:t>
            </a:r>
            <a:endParaRPr sz="5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58" name="Google Shape;358;p26"/>
          <p:cNvCxnSpPr>
            <a:stCxn id="354" idx="2"/>
            <a:endCxn id="359" idx="0"/>
          </p:cNvCxnSpPr>
          <p:nvPr/>
        </p:nvCxnSpPr>
        <p:spPr>
          <a:xfrm flipH="1" rot="-5400000">
            <a:off x="4782100" y="8049775"/>
            <a:ext cx="304800" cy="506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26"/>
          <p:cNvCxnSpPr>
            <a:stCxn id="354" idx="2"/>
            <a:endCxn id="357" idx="0"/>
          </p:cNvCxnSpPr>
          <p:nvPr/>
        </p:nvCxnSpPr>
        <p:spPr>
          <a:xfrm rot="5400000">
            <a:off x="4287550" y="8061325"/>
            <a:ext cx="304800" cy="483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26"/>
          <p:cNvCxnSpPr>
            <a:stCxn id="348" idx="2"/>
            <a:endCxn id="362" idx="0"/>
          </p:cNvCxnSpPr>
          <p:nvPr/>
        </p:nvCxnSpPr>
        <p:spPr>
          <a:xfrm rot="5400000">
            <a:off x="6187075" y="8065075"/>
            <a:ext cx="304800" cy="47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26"/>
          <p:cNvCxnSpPr>
            <a:stCxn id="348" idx="2"/>
            <a:endCxn id="364" idx="0"/>
          </p:cNvCxnSpPr>
          <p:nvPr/>
        </p:nvCxnSpPr>
        <p:spPr>
          <a:xfrm flipH="1" rot="-5400000">
            <a:off x="6682375" y="8045275"/>
            <a:ext cx="304800" cy="51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Google Shape;365;p26"/>
          <p:cNvSpPr/>
          <p:nvPr/>
        </p:nvSpPr>
        <p:spPr>
          <a:xfrm>
            <a:off x="217650" y="8976000"/>
            <a:ext cx="7124700" cy="150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2000">
                <a:solidFill>
                  <a:srgbClr val="F3F3F3"/>
                </a:solidFill>
                <a:latin typeface="Pacifico"/>
                <a:ea typeface="Pacifico"/>
                <a:cs typeface="Pacifico"/>
                <a:sym typeface="Pacifico"/>
              </a:rPr>
              <a:t>An area for your notes or something..</a:t>
            </a:r>
            <a:endParaRPr sz="2000">
              <a:solidFill>
                <a:srgbClr val="F3F3F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3F3F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3F3F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9" name="Google Shape;359;p26"/>
          <p:cNvSpPr/>
          <p:nvPr/>
        </p:nvSpPr>
        <p:spPr>
          <a:xfrm>
            <a:off x="4809450" y="8455225"/>
            <a:ext cx="756000" cy="35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Mada"/>
                <a:ea typeface="Mada"/>
                <a:cs typeface="Mada"/>
                <a:sym typeface="Mada"/>
              </a:rPr>
              <a:t>Glandular</a:t>
            </a:r>
            <a:endParaRPr sz="10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(Adenocarcinoma)</a:t>
            </a:r>
            <a:endParaRPr sz="5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2" name="Google Shape;362;p26"/>
          <p:cNvSpPr/>
          <p:nvPr/>
        </p:nvSpPr>
        <p:spPr>
          <a:xfrm>
            <a:off x="5723850" y="8455225"/>
            <a:ext cx="756000" cy="35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Mada"/>
                <a:ea typeface="Mada"/>
                <a:cs typeface="Mada"/>
                <a:sym typeface="Mada"/>
              </a:rPr>
              <a:t>Bone</a:t>
            </a:r>
            <a:endParaRPr sz="10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</a:t>
            </a:r>
            <a:r>
              <a:rPr lang="ar" sz="5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Osteosarcoma)</a:t>
            </a:r>
            <a:endParaRPr sz="5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4" name="Google Shape;364;p26"/>
          <p:cNvSpPr/>
          <p:nvPr/>
        </p:nvSpPr>
        <p:spPr>
          <a:xfrm>
            <a:off x="6714450" y="8455225"/>
            <a:ext cx="756000" cy="35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Mada"/>
                <a:ea typeface="Mada"/>
                <a:cs typeface="Mada"/>
                <a:sym typeface="Mada"/>
              </a:rPr>
              <a:t>Soft</a:t>
            </a:r>
            <a:endParaRPr sz="10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Eg. </a:t>
            </a:r>
            <a:r>
              <a:rPr lang="ar" sz="5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(Fibrosarcoma)</a:t>
            </a:r>
            <a:endParaRPr sz="5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/>
          <p:nvPr/>
        </p:nvSpPr>
        <p:spPr>
          <a:xfrm>
            <a:off x="135300" y="1223125"/>
            <a:ext cx="7276800" cy="3324600"/>
          </a:xfrm>
          <a:prstGeom prst="roundRect">
            <a:avLst>
              <a:gd fmla="val 12462" name="adj"/>
            </a:avLst>
          </a:prstGeom>
          <a:noFill/>
          <a:ln cap="flat" cmpd="sng" w="2857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7"/>
          <p:cNvSpPr txBox="1"/>
          <p:nvPr>
            <p:ph idx="12" type="sldNum"/>
          </p:nvPr>
        </p:nvSpPr>
        <p:spPr>
          <a:xfrm>
            <a:off x="7127800" y="2"/>
            <a:ext cx="453600" cy="5622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72" name="Google Shape;372;p27"/>
          <p:cNvSpPr txBox="1"/>
          <p:nvPr/>
        </p:nvSpPr>
        <p:spPr>
          <a:xfrm>
            <a:off x="129750" y="0"/>
            <a:ext cx="6995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Mada"/>
                <a:ea typeface="Mada"/>
                <a:cs typeface="Mada"/>
                <a:sym typeface="Mada"/>
              </a:rPr>
              <a:t>Introduction To Cancer Diagnosis &amp; Treatment</a:t>
            </a:r>
            <a:endParaRPr b="1" sz="26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3" name="Google Shape;373;p27"/>
          <p:cNvSpPr txBox="1"/>
          <p:nvPr/>
        </p:nvSpPr>
        <p:spPr>
          <a:xfrm>
            <a:off x="215050" y="4572000"/>
            <a:ext cx="64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Q4: How to treat cancer?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74" name="Google Shape;374;p27"/>
          <p:cNvSpPr txBox="1"/>
          <p:nvPr/>
        </p:nvSpPr>
        <p:spPr>
          <a:xfrm>
            <a:off x="292500" y="5055550"/>
            <a:ext cx="4011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C76114"/>
                </a:solidFill>
                <a:latin typeface="Mada"/>
                <a:ea typeface="Mada"/>
                <a:cs typeface="Mada"/>
                <a:sym typeface="Mada"/>
              </a:rPr>
              <a:t>1) </a:t>
            </a:r>
            <a:r>
              <a:rPr b="1" lang="ar">
                <a:solidFill>
                  <a:srgbClr val="C76114"/>
                </a:solidFill>
                <a:latin typeface="Mada"/>
                <a:ea typeface="Mada"/>
                <a:cs typeface="Mada"/>
                <a:sym typeface="Mada"/>
              </a:rPr>
              <a:t>Types of oncology problems:</a:t>
            </a:r>
            <a:endParaRPr b="1">
              <a:solidFill>
                <a:srgbClr val="C7611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Patient with Suspected Cancer diagnosis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Patient with Established Cancer diagnosis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(Answer the following questions):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Does the patient have cancer?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What type of cancer?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What stage of cancer?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75" name="Google Shape;375;p27"/>
          <p:cNvGraphicFramePr/>
          <p:nvPr/>
        </p:nvGraphicFramePr>
        <p:xfrm>
          <a:off x="292500" y="744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{B0DC011C-39D2-4146-9933-6FB969EB53F8}</a:tableStyleId>
              </a:tblPr>
              <a:tblGrid>
                <a:gridCol w="3376475"/>
              </a:tblGrid>
              <a:tr h="25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Mada"/>
                          <a:ea typeface="Mada"/>
                          <a:cs typeface="Mada"/>
                          <a:sym typeface="Mada"/>
                        </a:rPr>
                        <a:t>Curative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</a:tr>
              <a:tr h="56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Therapy: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Aggressive, Expensive, recent, updated, complex.</a:t>
                      </a:r>
                      <a:endParaRPr sz="1200">
                        <a:solidFill>
                          <a:srgbClr val="CC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Toxicity: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Long term, irreversible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6" name="Google Shape;376;p27"/>
          <p:cNvGraphicFramePr/>
          <p:nvPr/>
        </p:nvGraphicFramePr>
        <p:xfrm>
          <a:off x="1237350" y="907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{B0DC011C-39D2-4146-9933-6FB969EB53F8}</a:tableStyleId>
              </a:tblPr>
              <a:tblGrid>
                <a:gridCol w="2542650"/>
                <a:gridCol w="2542650"/>
              </a:tblGrid>
              <a:tr h="664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Mada"/>
                          <a:ea typeface="Mada"/>
                          <a:cs typeface="Mada"/>
                          <a:sym typeface="Mada"/>
                        </a:rPr>
                        <a:t>Different Treatment Modalities 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 hMerge="1"/>
              </a:tr>
              <a:tr h="17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Local therapy: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Surgery &amp; Radiation therapy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Systemic therapy: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Chemotherapy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Hormones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Biologicals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Immune therapy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7" name="Google Shape;377;p27"/>
          <p:cNvGraphicFramePr/>
          <p:nvPr/>
        </p:nvGraphicFramePr>
        <p:xfrm>
          <a:off x="3873900" y="744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{B0DC011C-39D2-4146-9933-6FB969EB53F8}</a:tableStyleId>
              </a:tblPr>
              <a:tblGrid>
                <a:gridCol w="3555100"/>
              </a:tblGrid>
              <a:tr h="226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Mada"/>
                          <a:ea typeface="Mada"/>
                          <a:cs typeface="Mada"/>
                          <a:sym typeface="Mada"/>
                        </a:rPr>
                        <a:t>Palliative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5BF97"/>
                    </a:solidFill>
                  </a:tcPr>
                </a:tc>
              </a:tr>
              <a:tr h="60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Therapy: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Simplest , Avoid hospitalization, Availability Least toxic </a:t>
                      </a:r>
                      <a:endParaRPr sz="1200">
                        <a:solidFill>
                          <a:srgbClr val="CC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Toxicity: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Short term, </a:t>
                      </a:r>
                      <a:r>
                        <a:rPr lang="ar" sz="115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acute</a:t>
                      </a:r>
                      <a:r>
                        <a:rPr lang="ar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quality of life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378" name="Google Shape;378;p27"/>
          <p:cNvCxnSpPr/>
          <p:nvPr/>
        </p:nvCxnSpPr>
        <p:spPr>
          <a:xfrm rot="10800000">
            <a:off x="8900" y="11221250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79" name="Google Shape;379;p27"/>
          <p:cNvSpPr txBox="1"/>
          <p:nvPr/>
        </p:nvSpPr>
        <p:spPr>
          <a:xfrm>
            <a:off x="215050" y="688125"/>
            <a:ext cx="727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Q3: What the essential work up for staging?</a:t>
            </a:r>
            <a:endParaRPr sz="2200"/>
          </a:p>
        </p:txBody>
      </p:sp>
      <p:sp>
        <p:nvSpPr>
          <p:cNvPr id="380" name="Google Shape;380;p27"/>
          <p:cNvSpPr txBox="1"/>
          <p:nvPr/>
        </p:nvSpPr>
        <p:spPr>
          <a:xfrm>
            <a:off x="282125" y="1223125"/>
            <a:ext cx="68391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TNM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(T= tumor, N= Node, M= Metastases)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Clinical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TNM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Radiological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TNM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Pathological 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TNM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Radiology: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XRay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MRI: </a:t>
            </a:r>
            <a:r>
              <a:rPr lang="ar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preferred technique for brain and pelvic imaging. It is widely employed		    for the staging of rectal, cervical and prostate cancers.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CT: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ar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is a key investigation in cancer patients and is particularly useful in imaging the thorax and abdomen.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US: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ar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is useful in characterising lesions within the liver, kidney, pancreas and reproductive organs. Endoscopic ultrasound is helpful in staging upper gastrointestinal and pancreatic cancers.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PET scan: </a:t>
            </a:r>
            <a:r>
              <a:rPr lang="ar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It can accurately assess the severity and spread of cancer by detecting tumour metabolic activity following injection of small amounts of radioactive tracers such as fluorodeoxyglucose (FDG).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Surgical Staging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81" name="Google Shape;3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826" y="1118825"/>
            <a:ext cx="1185850" cy="1224325"/>
          </a:xfrm>
          <a:prstGeom prst="rect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2" name="Google Shape;382;p27"/>
          <p:cNvSpPr txBox="1"/>
          <p:nvPr/>
        </p:nvSpPr>
        <p:spPr>
          <a:xfrm>
            <a:off x="4304400" y="5055550"/>
            <a:ext cx="30000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2) </a:t>
            </a: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Management Multidisciplinary:</a:t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Surgery, Radiation, Medical ONC.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Others Disciplines: Radiology, Pathology, Lab, Combined clinics, Tumor board.</a:t>
            </a:r>
            <a:endParaRPr/>
          </a:p>
        </p:txBody>
      </p:sp>
      <p:sp>
        <p:nvSpPr>
          <p:cNvPr id="383" name="Google Shape;383;p27"/>
          <p:cNvSpPr txBox="1"/>
          <p:nvPr/>
        </p:nvSpPr>
        <p:spPr>
          <a:xfrm>
            <a:off x="1558650" y="6561075"/>
            <a:ext cx="45354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3) </a:t>
            </a:r>
            <a:r>
              <a:rPr b="1" lang="ar">
                <a:solidFill>
                  <a:schemeClr val="accent1"/>
                </a:solidFill>
                <a:latin typeface="Mada"/>
                <a:ea typeface="Mada"/>
                <a:cs typeface="Mada"/>
                <a:sym typeface="Mada"/>
              </a:rPr>
              <a:t>Determine the treatment Objective:</a:t>
            </a:r>
            <a:endParaRPr b="1">
              <a:solidFill>
                <a:schemeClr val="accent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Either </a:t>
            </a: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Curative 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 </a:t>
            </a: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Palliative </a:t>
            </a:r>
            <a:r>
              <a:rPr lang="ar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(Surgical procedures are often the quickest and most effective way of palliating symptoms.)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"/>
          <p:cNvSpPr txBox="1"/>
          <p:nvPr>
            <p:ph idx="12" type="sldNum"/>
          </p:nvPr>
        </p:nvSpPr>
        <p:spPr>
          <a:xfrm>
            <a:off x="7127800" y="2"/>
            <a:ext cx="453600" cy="562200"/>
          </a:xfrm>
          <a:prstGeom prst="rect">
            <a:avLst/>
          </a:prstGeom>
        </p:spPr>
        <p:txBody>
          <a:bodyPr anchorCtr="0" anchor="ctr" bIns="111700" lIns="111700" spcFirstLastPara="1" rIns="111700" wrap="square" tIns="111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89" name="Google Shape;389;p28"/>
          <p:cNvSpPr/>
          <p:nvPr/>
        </p:nvSpPr>
        <p:spPr>
          <a:xfrm>
            <a:off x="2157150" y="5341150"/>
            <a:ext cx="3245700" cy="3132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General Staging of solid malignancies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1168050" y="5893475"/>
            <a:ext cx="1566300" cy="354900"/>
          </a:xfrm>
          <a:prstGeom prst="roundRect">
            <a:avLst>
              <a:gd fmla="val 16667" name="adj"/>
            </a:avLst>
          </a:prstGeom>
          <a:solidFill>
            <a:srgbClr val="F5BF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Early</a:t>
            </a:r>
            <a:endParaRPr b="1" baseline="30000" sz="115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1" name="Google Shape;391;p28"/>
          <p:cNvSpPr/>
          <p:nvPr/>
        </p:nvSpPr>
        <p:spPr>
          <a:xfrm>
            <a:off x="1168050" y="6487500"/>
            <a:ext cx="1566300" cy="35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local +/- Systemic</a:t>
            </a:r>
            <a:r>
              <a:rPr b="1" baseline="30000"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4825650" y="6486175"/>
            <a:ext cx="1566300" cy="35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Systemic +/- Local</a:t>
            </a:r>
            <a:r>
              <a:rPr b="1" baseline="30000"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93" name="Google Shape;393;p28"/>
          <p:cNvCxnSpPr>
            <a:stCxn id="389" idx="2"/>
            <a:endCxn id="390" idx="0"/>
          </p:cNvCxnSpPr>
          <p:nvPr/>
        </p:nvCxnSpPr>
        <p:spPr>
          <a:xfrm rot="5400000">
            <a:off x="2746050" y="4859500"/>
            <a:ext cx="239100" cy="18288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4" name="Google Shape;394;p28"/>
          <p:cNvSpPr/>
          <p:nvPr/>
        </p:nvSpPr>
        <p:spPr>
          <a:xfrm>
            <a:off x="2994475" y="6487500"/>
            <a:ext cx="1566300" cy="354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783F0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local &amp; Systemic</a:t>
            </a:r>
            <a:r>
              <a:rPr b="1" baseline="30000"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b="1"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b="1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2996850" y="5893475"/>
            <a:ext cx="1566300" cy="354900"/>
          </a:xfrm>
          <a:prstGeom prst="roundRect">
            <a:avLst>
              <a:gd fmla="val 16667" name="adj"/>
            </a:avLst>
          </a:prstGeom>
          <a:solidFill>
            <a:srgbClr val="F5BF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Locally Advanced</a:t>
            </a:r>
            <a:endParaRPr b="1" sz="115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4825650" y="5893475"/>
            <a:ext cx="1566300" cy="354900"/>
          </a:xfrm>
          <a:prstGeom prst="roundRect">
            <a:avLst>
              <a:gd fmla="val 16667" name="adj"/>
            </a:avLst>
          </a:prstGeom>
          <a:solidFill>
            <a:srgbClr val="F5BF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Metastatic</a:t>
            </a:r>
            <a:endParaRPr b="1" sz="115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97" name="Google Shape;397;p28"/>
          <p:cNvCxnSpPr>
            <a:stCxn id="389" idx="2"/>
            <a:endCxn id="395" idx="0"/>
          </p:cNvCxnSpPr>
          <p:nvPr/>
        </p:nvCxnSpPr>
        <p:spPr>
          <a:xfrm flipH="1" rot="-5400000">
            <a:off x="3660750" y="5773600"/>
            <a:ext cx="2391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28"/>
          <p:cNvCxnSpPr>
            <a:stCxn id="389" idx="2"/>
            <a:endCxn id="396" idx="0"/>
          </p:cNvCxnSpPr>
          <p:nvPr/>
        </p:nvCxnSpPr>
        <p:spPr>
          <a:xfrm flipH="1" rot="-5400000">
            <a:off x="4574850" y="4859500"/>
            <a:ext cx="239100" cy="18288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28"/>
          <p:cNvCxnSpPr>
            <a:stCxn id="390" idx="2"/>
            <a:endCxn id="391" idx="0"/>
          </p:cNvCxnSpPr>
          <p:nvPr/>
        </p:nvCxnSpPr>
        <p:spPr>
          <a:xfrm flipH="1" rot="-5400000">
            <a:off x="1831950" y="6367625"/>
            <a:ext cx="2391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28"/>
          <p:cNvCxnSpPr>
            <a:stCxn id="395" idx="2"/>
            <a:endCxn id="394" idx="0"/>
          </p:cNvCxnSpPr>
          <p:nvPr/>
        </p:nvCxnSpPr>
        <p:spPr>
          <a:xfrm rot="5400000">
            <a:off x="3659250" y="6366725"/>
            <a:ext cx="239100" cy="24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Google Shape;401;p28"/>
          <p:cNvCxnSpPr>
            <a:stCxn id="396" idx="2"/>
            <a:endCxn id="392" idx="0"/>
          </p:cNvCxnSpPr>
          <p:nvPr/>
        </p:nvCxnSpPr>
        <p:spPr>
          <a:xfrm flipH="1" rot="-5400000">
            <a:off x="5490150" y="6367025"/>
            <a:ext cx="237900" cy="6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2" name="Google Shape;402;p28"/>
          <p:cNvSpPr txBox="1"/>
          <p:nvPr/>
        </p:nvSpPr>
        <p:spPr>
          <a:xfrm>
            <a:off x="215050" y="7010400"/>
            <a:ext cx="64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Q5: What is the prognosis of your patient?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03" name="Google Shape;403;p28"/>
          <p:cNvSpPr txBox="1"/>
          <p:nvPr/>
        </p:nvSpPr>
        <p:spPr>
          <a:xfrm>
            <a:off x="240350" y="7426650"/>
            <a:ext cx="693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❖"/>
            </a:pPr>
            <a:r>
              <a:rPr b="1" lang="ar">
                <a:latin typeface="Mada"/>
                <a:ea typeface="Mada"/>
                <a:cs typeface="Mada"/>
                <a:sym typeface="Mada"/>
              </a:rPr>
              <a:t>What can medicine offer the cancer patient?</a:t>
            </a:r>
            <a:endParaRPr b="1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The cancer type &amp; extent ( stage)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The host factors (age, sex, comorbidities)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The available tools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4" name="Google Shape;404;p28"/>
          <p:cNvSpPr/>
          <p:nvPr/>
        </p:nvSpPr>
        <p:spPr>
          <a:xfrm>
            <a:off x="87950" y="8514631"/>
            <a:ext cx="2358900" cy="1079100"/>
          </a:xfrm>
          <a:prstGeom prst="rect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8"/>
          <p:cNvSpPr/>
          <p:nvPr/>
        </p:nvSpPr>
        <p:spPr>
          <a:xfrm>
            <a:off x="90618" y="8449705"/>
            <a:ext cx="2358816" cy="339833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"/>
          <p:cNvSpPr txBox="1"/>
          <p:nvPr/>
        </p:nvSpPr>
        <p:spPr>
          <a:xfrm>
            <a:off x="462134" y="8410816"/>
            <a:ext cx="218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Tumors that can be cured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106123" y="8784641"/>
            <a:ext cx="235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lymphomas, leukemia, early solid tumors.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8" name="Google Shape;408;p28"/>
          <p:cNvSpPr/>
          <p:nvPr/>
        </p:nvSpPr>
        <p:spPr>
          <a:xfrm>
            <a:off x="2598173" y="8514631"/>
            <a:ext cx="2358900" cy="1079100"/>
          </a:xfrm>
          <a:prstGeom prst="rect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8"/>
          <p:cNvSpPr/>
          <p:nvPr/>
        </p:nvSpPr>
        <p:spPr>
          <a:xfrm>
            <a:off x="2600838" y="8449705"/>
            <a:ext cx="2358816" cy="339833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8"/>
          <p:cNvSpPr txBox="1"/>
          <p:nvPr/>
        </p:nvSpPr>
        <p:spPr>
          <a:xfrm>
            <a:off x="3064500" y="8341100"/>
            <a:ext cx="226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Tumors that can have prolonged survival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1" name="Google Shape;411;p28"/>
          <p:cNvSpPr txBox="1"/>
          <p:nvPr/>
        </p:nvSpPr>
        <p:spPr>
          <a:xfrm>
            <a:off x="2616349" y="8784650"/>
            <a:ext cx="235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Locally advanced and some of the metastatic tumors.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2" name="Google Shape;412;p28"/>
          <p:cNvSpPr/>
          <p:nvPr/>
        </p:nvSpPr>
        <p:spPr>
          <a:xfrm>
            <a:off x="5089672" y="8514631"/>
            <a:ext cx="2358900" cy="1079100"/>
          </a:xfrm>
          <a:prstGeom prst="rect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8"/>
          <p:cNvSpPr/>
          <p:nvPr/>
        </p:nvSpPr>
        <p:spPr>
          <a:xfrm>
            <a:off x="5092334" y="8449705"/>
            <a:ext cx="2358816" cy="339833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8"/>
          <p:cNvSpPr txBox="1"/>
          <p:nvPr/>
        </p:nvSpPr>
        <p:spPr>
          <a:xfrm>
            <a:off x="5389625" y="8410816"/>
            <a:ext cx="218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Tumors that can be palliated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5" name="Google Shape;415;p28"/>
          <p:cNvSpPr txBox="1"/>
          <p:nvPr/>
        </p:nvSpPr>
        <p:spPr>
          <a:xfrm>
            <a:off x="5107850" y="8870810"/>
            <a:ext cx="226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Metastatic solid tumors.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146375" y="8400305"/>
            <a:ext cx="297300" cy="2508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8"/>
          <p:cNvSpPr/>
          <p:nvPr/>
        </p:nvSpPr>
        <p:spPr>
          <a:xfrm>
            <a:off x="184182" y="8431109"/>
            <a:ext cx="222000" cy="18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162502" y="8341100"/>
            <a:ext cx="1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2660975" y="8400305"/>
            <a:ext cx="297300" cy="2508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8"/>
          <p:cNvSpPr/>
          <p:nvPr/>
        </p:nvSpPr>
        <p:spPr>
          <a:xfrm>
            <a:off x="2698782" y="8431109"/>
            <a:ext cx="222000" cy="18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1" name="Google Shape;421;p28"/>
          <p:cNvSpPr txBox="1"/>
          <p:nvPr/>
        </p:nvSpPr>
        <p:spPr>
          <a:xfrm>
            <a:off x="2677102" y="8341100"/>
            <a:ext cx="1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5129825" y="8400305"/>
            <a:ext cx="297300" cy="2508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8"/>
          <p:cNvSpPr/>
          <p:nvPr/>
        </p:nvSpPr>
        <p:spPr>
          <a:xfrm>
            <a:off x="5167632" y="8431109"/>
            <a:ext cx="222000" cy="18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4" name="Google Shape;424;p28"/>
          <p:cNvSpPr txBox="1"/>
          <p:nvPr/>
        </p:nvSpPr>
        <p:spPr>
          <a:xfrm>
            <a:off x="5145952" y="8341100"/>
            <a:ext cx="1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5" name="Google Shape;425;p28"/>
          <p:cNvSpPr txBox="1"/>
          <p:nvPr/>
        </p:nvSpPr>
        <p:spPr>
          <a:xfrm>
            <a:off x="129750" y="0"/>
            <a:ext cx="6995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latin typeface="Mada"/>
                <a:ea typeface="Mada"/>
                <a:cs typeface="Mada"/>
                <a:sym typeface="Mada"/>
              </a:rPr>
              <a:t>Introduction To Cancer Diagnosis &amp; Treatment</a:t>
            </a:r>
            <a:endParaRPr b="1" sz="26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6" name="Google Shape;426;p28"/>
          <p:cNvSpPr txBox="1"/>
          <p:nvPr/>
        </p:nvSpPr>
        <p:spPr>
          <a:xfrm>
            <a:off x="240350" y="913400"/>
            <a:ext cx="447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da"/>
              <a:buChar char="◄"/>
            </a:pPr>
            <a:r>
              <a:rPr b="1" lang="ar" sz="2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Q4: How to treat cancer? cont.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27" name="Google Shape;427;p28"/>
          <p:cNvSpPr txBox="1"/>
          <p:nvPr/>
        </p:nvSpPr>
        <p:spPr>
          <a:xfrm>
            <a:off x="271650" y="4139600"/>
            <a:ext cx="28173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da"/>
              <a:buChar char="●"/>
            </a:pPr>
            <a:r>
              <a:rPr b="1" lang="ar" sz="1500">
                <a:latin typeface="Mada"/>
                <a:ea typeface="Mada"/>
                <a:cs typeface="Mada"/>
                <a:sym typeface="Mada"/>
              </a:rPr>
              <a:t>Liquid malignancies:</a:t>
            </a:r>
            <a:endParaRPr b="1" sz="15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Treated systemically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da"/>
              <a:buChar char="●"/>
            </a:pPr>
            <a:r>
              <a:rPr b="1" lang="ar" sz="1500">
                <a:latin typeface="Mada"/>
                <a:ea typeface="Mada"/>
                <a:cs typeface="Mada"/>
                <a:sym typeface="Mada"/>
              </a:rPr>
              <a:t>Solid malignancies:</a:t>
            </a:r>
            <a:endParaRPr b="1" sz="15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Treated according to stage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8" name="Google Shape;428;p28"/>
          <p:cNvSpPr txBox="1"/>
          <p:nvPr/>
        </p:nvSpPr>
        <p:spPr>
          <a:xfrm>
            <a:off x="0" y="10020875"/>
            <a:ext cx="75600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1- local treatment mainly, systemic treatment is </a:t>
            </a:r>
            <a:r>
              <a:rPr lang="ar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adjuvant.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2- start systemic to decrease the size then local to remove it.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3- mainly systemic, local for symptoms control.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429" name="Google Shape;429;p28"/>
          <p:cNvCxnSpPr/>
          <p:nvPr/>
        </p:nvCxnSpPr>
        <p:spPr>
          <a:xfrm rot="10800000">
            <a:off x="8900" y="10002050"/>
            <a:ext cx="7612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30" name="Google Shape;430;p28"/>
          <p:cNvSpPr/>
          <p:nvPr/>
        </p:nvSpPr>
        <p:spPr>
          <a:xfrm>
            <a:off x="-7376900" y="7085625"/>
            <a:ext cx="7124700" cy="2805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2000">
                <a:solidFill>
                  <a:srgbClr val="F3F3F3"/>
                </a:solidFill>
                <a:latin typeface="Pacifico"/>
                <a:ea typeface="Pacifico"/>
                <a:cs typeface="Pacifico"/>
                <a:sym typeface="Pacifico"/>
              </a:rPr>
              <a:t>An area for your notes or something..</a:t>
            </a:r>
            <a:endParaRPr sz="2000">
              <a:solidFill>
                <a:srgbClr val="F3F3F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3F3F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3F3F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1" name="Google Shape;431;p28"/>
          <p:cNvSpPr/>
          <p:nvPr/>
        </p:nvSpPr>
        <p:spPr>
          <a:xfrm>
            <a:off x="240350" y="1582125"/>
            <a:ext cx="7027200" cy="2437800"/>
          </a:xfrm>
          <a:prstGeom prst="rect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8"/>
          <p:cNvSpPr/>
          <p:nvPr/>
        </p:nvSpPr>
        <p:spPr>
          <a:xfrm>
            <a:off x="247500" y="1503375"/>
            <a:ext cx="4799000" cy="412200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8"/>
          <p:cNvSpPr txBox="1"/>
          <p:nvPr/>
        </p:nvSpPr>
        <p:spPr>
          <a:xfrm>
            <a:off x="486200" y="1501725"/>
            <a:ext cx="417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Mada"/>
                <a:ea typeface="Mada"/>
                <a:cs typeface="Mada"/>
                <a:sym typeface="Mada"/>
              </a:rPr>
              <a:t>Mechanism of Action of Immunomodulators</a:t>
            </a:r>
            <a:endParaRPr b="1" sz="15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34" name="Google Shape;434;p28"/>
          <p:cNvSpPr txBox="1"/>
          <p:nvPr/>
        </p:nvSpPr>
        <p:spPr>
          <a:xfrm>
            <a:off x="289175" y="1909650"/>
            <a:ext cx="5085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theory is to use the immune system (which is inhibited by the tumor) by removing the inhibition and allowing the cytotoxic T cells kill the cancer cells.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PD-1 (cell receptor) is overexpressed on tumor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infiltrating 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T cell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s and these are functionally exhausted cells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Ligands: PDL-1 and PDL-2 (</a:t>
            </a:r>
            <a:r>
              <a:rPr b="1" lang="ar" sz="1200">
                <a:latin typeface="Mada"/>
                <a:ea typeface="Mada"/>
                <a:cs typeface="Mada"/>
                <a:sym typeface="Mada"/>
              </a:rPr>
              <a:t>tumor cell</a:t>
            </a:r>
            <a:r>
              <a:rPr lang="ar" sz="1200">
                <a:latin typeface="Mada"/>
                <a:ea typeface="Mada"/>
                <a:cs typeface="Mada"/>
                <a:sym typeface="Mada"/>
              </a:rPr>
              <a:t> /APC)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Higher tumoral PDL-1 expression correlates with decreased OS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Rationale: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Blocking the PD-1 or PDL-1 pathway would restore/promote the function of chronically exhausted tumor-specific T cells and decrease tumor-induced immune suppression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435" name="Google Shape;4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675" y="1873475"/>
            <a:ext cx="1524049" cy="65880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6" name="Google Shape;4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691" y="2532280"/>
            <a:ext cx="1524020" cy="563939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7" name="Google Shape;43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7691" y="3089437"/>
            <a:ext cx="1524020" cy="648738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"/>
          <p:cNvSpPr txBox="1"/>
          <p:nvPr/>
        </p:nvSpPr>
        <p:spPr>
          <a:xfrm>
            <a:off x="76200" y="838200"/>
            <a:ext cx="7483800" cy="9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Cancer Definition:</a:t>
            </a:r>
            <a:endParaRPr b="1"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 term used for diseases in which abnormal cells divide and escape the body control, these cells are able to: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Invade surrounding tissues </a:t>
            </a:r>
            <a:r>
              <a:rPr lang="ar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(benign tumors like lipoma and fibroma cannot invade. </a:t>
            </a:r>
            <a:r>
              <a:rPr lang="ar" sz="1100">
                <a:solidFill>
                  <a:srgbClr val="CEA320"/>
                </a:solidFill>
                <a:latin typeface="Mada"/>
                <a:ea typeface="Mada"/>
                <a:cs typeface="Mada"/>
                <a:sym typeface="Mada"/>
              </a:rPr>
              <a:t>Locally malignant tumors like </a:t>
            </a:r>
            <a:r>
              <a:rPr lang="ar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Osteoclastoma </a:t>
            </a:r>
            <a:r>
              <a:rPr lang="ar" sz="1100">
                <a:solidFill>
                  <a:srgbClr val="CEA320"/>
                </a:solidFill>
                <a:latin typeface="Mada"/>
                <a:ea typeface="Mada"/>
                <a:cs typeface="Mada"/>
                <a:sym typeface="Mada"/>
              </a:rPr>
              <a:t>can invade locally but cannot send distant metastasis.</a:t>
            </a:r>
            <a:r>
              <a:rPr lang="ar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The ture malignant tumors can both invade locally and send metastasis.)</a:t>
            </a:r>
            <a:r>
              <a:rPr lang="ar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Send distant metastases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Lose their functions.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Primary tumors: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Represent de novo tumors in their initial site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e.g. Breast cancer inside the breast tissue.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Metastatic tumors: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Originate from the distant growth of the primary tumors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to lymph nodes 				or other organs like liver, lung, bone, brain, etc..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Causes of Cancer</a:t>
            </a:r>
            <a:endParaRPr b="1"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DNA Mutations: 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Cancer arises from the mutation of a normal gene.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Mutated genes that cause cancer are called oncogenes.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Radiation and other environmental factors (Tobacco, Alcohol, Radon, Asbestos, etc).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Random somatic mutations.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Inherited germline mutations.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Genetic Predisposition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Retinoblastoma, p53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(tumor suppressor gene)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APC, CDKN2A, BRCA1, BRCA2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Infectious agents 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Viral: 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HPV – cervical cancer, Hepatitis – liver cancer, EBV - Lymphoma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Bacterial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: H. pylori – stomach cancer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Hallmarks of Cancer:</a:t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Self-sufficiency in growth signals, Insensitivity to growth inhibitory signals, Absence of apoptosis, Limitless proliferative capacity, </a:t>
            </a:r>
            <a:r>
              <a:rPr lang="ar" sz="1200">
                <a:solidFill>
                  <a:srgbClr val="CEA320"/>
                </a:solidFill>
                <a:latin typeface="Mada"/>
                <a:ea typeface="Mada"/>
                <a:cs typeface="Mada"/>
                <a:sym typeface="Mada"/>
              </a:rPr>
              <a:t>Sustained angiogenesis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Tissue invasion and metastasis.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Q1: When to suspect cancer?</a:t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Cancer Signs and Symptoms: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Cancer gives most people no symptoms or signs that exclusively indicate the disease.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Unfortunately, every complaint or symptom of cancer can be explained by a harmless condition as well.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Do not forget the constitutional symptoms: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■"/>
            </a:pPr>
            <a:r>
              <a:rPr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Fatigue, fever, sweating, weight loss.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What are the clues?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■"/>
            </a:pPr>
            <a:r>
              <a:rPr lang="ar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Persistent, Progressive, Disabling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and prevents it’s patients from doing daily activity.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■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Symptoms &amp; Signs changes according to the site of origin.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Think about the pathology and site: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■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Mass is able to </a:t>
            </a:r>
            <a:r>
              <a:rPr lang="ar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invade locally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and</a:t>
            </a:r>
            <a:r>
              <a:rPr lang="ar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spread distantly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→ To bone, brain, lung, liver 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Q2: How to diagnose cancer?					        Categories of malignant disorders</a:t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443" name="Google Shape;443;p29"/>
          <p:cNvGrpSpPr/>
          <p:nvPr/>
        </p:nvGrpSpPr>
        <p:grpSpPr>
          <a:xfrm>
            <a:off x="124805" y="9123110"/>
            <a:ext cx="3867523" cy="1451339"/>
            <a:chOff x="486685" y="4825731"/>
            <a:chExt cx="3867523" cy="1451339"/>
          </a:xfrm>
        </p:grpSpPr>
        <p:grpSp>
          <p:nvGrpSpPr>
            <p:cNvPr id="444" name="Google Shape;444;p29"/>
            <p:cNvGrpSpPr/>
            <p:nvPr/>
          </p:nvGrpSpPr>
          <p:grpSpPr>
            <a:xfrm>
              <a:off x="486685" y="4825731"/>
              <a:ext cx="3867523" cy="291373"/>
              <a:chOff x="1592996" y="2322571"/>
              <a:chExt cx="2422956" cy="643493"/>
            </a:xfrm>
          </p:grpSpPr>
          <p:sp>
            <p:nvSpPr>
              <p:cNvPr id="445" name="Google Shape;445;p29"/>
              <p:cNvSpPr/>
              <p:nvPr/>
            </p:nvSpPr>
            <p:spPr>
              <a:xfrm>
                <a:off x="1592996" y="2322571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1592997" y="2322571"/>
                <a:ext cx="386700" cy="6426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1</a:t>
                </a:r>
                <a:endParaRPr b="1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2014353" y="2323763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</a:t>
                </a:r>
                <a:r>
                  <a:rPr b="1" lang="ar" sz="12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NOT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A CLINICAL DIAGNOSIS</a:t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grpSp>
          <p:nvGrpSpPr>
            <p:cNvPr id="448" name="Google Shape;448;p29"/>
            <p:cNvGrpSpPr/>
            <p:nvPr/>
          </p:nvGrpSpPr>
          <p:grpSpPr>
            <a:xfrm>
              <a:off x="486685" y="5117103"/>
              <a:ext cx="3867523" cy="291369"/>
              <a:chOff x="1592997" y="2322582"/>
              <a:chExt cx="2422956" cy="643483"/>
            </a:xfrm>
          </p:grpSpPr>
          <p:sp>
            <p:nvSpPr>
              <p:cNvPr id="449" name="Google Shape;449;p29"/>
              <p:cNvSpPr/>
              <p:nvPr/>
            </p:nvSpPr>
            <p:spPr>
              <a:xfrm>
                <a:off x="1592997" y="2322582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1592997" y="2322582"/>
                <a:ext cx="386700" cy="6426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2</a:t>
                </a:r>
                <a:endParaRPr b="1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2014353" y="2323765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</a:t>
                </a:r>
                <a:r>
                  <a:rPr b="1" lang="ar" sz="12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NOT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A RADIOLOGICAL DIAGNOSIS</a:t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grpSp>
          <p:nvGrpSpPr>
            <p:cNvPr id="452" name="Google Shape;452;p29"/>
            <p:cNvGrpSpPr/>
            <p:nvPr/>
          </p:nvGrpSpPr>
          <p:grpSpPr>
            <a:xfrm>
              <a:off x="486685" y="5407373"/>
              <a:ext cx="3867523" cy="291375"/>
              <a:chOff x="1592996" y="2322571"/>
              <a:chExt cx="2422956" cy="643495"/>
            </a:xfrm>
          </p:grpSpPr>
          <p:sp>
            <p:nvSpPr>
              <p:cNvPr id="453" name="Google Shape;453;p29"/>
              <p:cNvSpPr/>
              <p:nvPr/>
            </p:nvSpPr>
            <p:spPr>
              <a:xfrm>
                <a:off x="1592996" y="2322571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1592997" y="2322571"/>
                <a:ext cx="386700" cy="6426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3</a:t>
                </a:r>
                <a:endParaRPr b="1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2014353" y="2323766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</a:t>
                </a:r>
                <a:r>
                  <a:rPr b="1" lang="ar" sz="12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NOT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SEROLOGICAL DIAGNOSIS</a:t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grpSp>
          <p:nvGrpSpPr>
            <p:cNvPr id="456" name="Google Shape;456;p29"/>
            <p:cNvGrpSpPr/>
            <p:nvPr/>
          </p:nvGrpSpPr>
          <p:grpSpPr>
            <a:xfrm>
              <a:off x="486685" y="5698745"/>
              <a:ext cx="3867523" cy="291370"/>
              <a:chOff x="1592997" y="2322582"/>
              <a:chExt cx="2422956" cy="643485"/>
            </a:xfrm>
          </p:grpSpPr>
          <p:sp>
            <p:nvSpPr>
              <p:cNvPr id="457" name="Google Shape;457;p29"/>
              <p:cNvSpPr/>
              <p:nvPr/>
            </p:nvSpPr>
            <p:spPr>
              <a:xfrm>
                <a:off x="1592997" y="2322582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1592997" y="2322582"/>
                <a:ext cx="386700" cy="6426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4</a:t>
                </a:r>
                <a:endParaRPr b="1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2014353" y="2323767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A </a:t>
                </a:r>
                <a:r>
                  <a:rPr b="1" lang="ar" sz="1200">
                    <a:solidFill>
                      <a:srgbClr val="38761D"/>
                    </a:solidFill>
                    <a:latin typeface="Mada"/>
                    <a:ea typeface="Mada"/>
                    <a:cs typeface="Mada"/>
                    <a:sym typeface="Mada"/>
                  </a:rPr>
                  <a:t>PATHOLOGICAL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DIAGNOSIS</a:t>
                </a:r>
                <a:endParaRPr b="1" baseline="30000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grpSp>
          <p:nvGrpSpPr>
            <p:cNvPr id="460" name="Google Shape;460;p29"/>
            <p:cNvGrpSpPr/>
            <p:nvPr/>
          </p:nvGrpSpPr>
          <p:grpSpPr>
            <a:xfrm>
              <a:off x="486685" y="5985694"/>
              <a:ext cx="3867523" cy="291376"/>
              <a:chOff x="1592996" y="2322571"/>
              <a:chExt cx="2422956" cy="643498"/>
            </a:xfrm>
          </p:grpSpPr>
          <p:sp>
            <p:nvSpPr>
              <p:cNvPr id="461" name="Google Shape;461;p29"/>
              <p:cNvSpPr/>
              <p:nvPr/>
            </p:nvSpPr>
            <p:spPr>
              <a:xfrm>
                <a:off x="1592996" y="2322571"/>
                <a:ext cx="3867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1592997" y="2322571"/>
                <a:ext cx="386700" cy="6426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800">
                    <a:solidFill>
                      <a:srgbClr val="FFFFFF"/>
                    </a:solidFill>
                    <a:latin typeface="Mada"/>
                    <a:ea typeface="Mada"/>
                    <a:cs typeface="Mada"/>
                    <a:sym typeface="Mada"/>
                  </a:rPr>
                  <a:t>5</a:t>
                </a:r>
                <a:endParaRPr b="1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2014353" y="2323769"/>
                <a:ext cx="2001600" cy="6423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175" lIns="91175" spcFirstLastPara="1" rIns="91175" wrap="square" tIns="91175">
                <a:noAutofit/>
              </a:bodyPr>
              <a:lstStyle/>
              <a:p>
                <a:pPr indent="-203200" lvl="0" marL="3175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Font typeface="Mada"/>
                  <a:buChar char="●"/>
                </a:pP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IT IS A </a:t>
                </a:r>
                <a:r>
                  <a:rPr b="1" lang="ar" sz="1200">
                    <a:solidFill>
                      <a:srgbClr val="38761D"/>
                    </a:solidFill>
                    <a:latin typeface="Mada"/>
                    <a:ea typeface="Mada"/>
                    <a:cs typeface="Mada"/>
                    <a:sym typeface="Mada"/>
                  </a:rPr>
                  <a:t>TISSUE </a:t>
                </a:r>
                <a:r>
                  <a:rPr b="1" lang="ar" sz="1200">
                    <a:latin typeface="Mada"/>
                    <a:ea typeface="Mada"/>
                    <a:cs typeface="Mada"/>
                    <a:sym typeface="Mada"/>
                  </a:rPr>
                  <a:t>DIAGNOSIS</a:t>
                </a:r>
                <a:endParaRPr b="1" sz="12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</p:grpSp>
      <p:sp>
        <p:nvSpPr>
          <p:cNvPr id="464" name="Google Shape;464;p29"/>
          <p:cNvSpPr/>
          <p:nvPr/>
        </p:nvSpPr>
        <p:spPr>
          <a:xfrm>
            <a:off x="3719525" y="8880100"/>
            <a:ext cx="430800" cy="41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5" name="Google Shape;4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325" y="9123100"/>
            <a:ext cx="3409675" cy="1122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"/>
          <p:cNvSpPr txBox="1"/>
          <p:nvPr/>
        </p:nvSpPr>
        <p:spPr>
          <a:xfrm>
            <a:off x="76200" y="685800"/>
            <a:ext cx="7483800" cy="9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Q3: What the essential work up for staging?</a:t>
            </a:r>
            <a:endParaRPr b="1"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TNM 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(T= tumor, N= Node, M= Metastases)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Clinical 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TNM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Radiological 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TNM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Pathological 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TNM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Radiology: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XRay, MRI, CT, US, </a:t>
            </a:r>
            <a:r>
              <a:rPr lang="ar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PET scan.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Surgical staging.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Q4: How to treat cancer?</a:t>
            </a:r>
            <a:endParaRPr b="1"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Types of oncology problems: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Patient with Suspected Cancer diagnosis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Patient with Established Cancer diagnosis</a:t>
            </a: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(Answer the following questions):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■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Does the patient have cancer?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■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What type of cancer?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■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What stage of cancer?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Management Multidisciplinary: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Surgery, Radiation, Medical.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Others Disciplines: Radiology, Pathology, Lab, Combined clinics, Tumor board.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Determine the treatment Objective: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Either Curative or Palliative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Mechanism of Action of Immunomodulators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Blocking the PD-1 or PDL-1 pathway would restore/promote the function of chronically exhausted tumor-specific T cells and decrease tumor-induced immune suppression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Liquid malignancies: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Treated systemically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Solid malignancies: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Treated according to stage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highlight>
                  <a:schemeClr val="accent4"/>
                </a:highlight>
                <a:latin typeface="Mada"/>
                <a:ea typeface="Mada"/>
                <a:cs typeface="Mada"/>
                <a:sym typeface="Mada"/>
              </a:rPr>
              <a:t>Q5: What is the prognosis of your patient?</a:t>
            </a:r>
            <a:endParaRPr b="1" sz="1200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What can medicine offer the cancer patient?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cancer type &amp; extent ( stage)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host factors (age, sex, comorbidities)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ar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available tools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accent4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471" name="Google Shape;471;p30"/>
          <p:cNvGraphicFramePr/>
          <p:nvPr/>
        </p:nvGraphicFramePr>
        <p:xfrm>
          <a:off x="292500" y="462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{B0DC011C-39D2-4146-9933-6FB969EB53F8}</a:tableStyleId>
              </a:tblPr>
              <a:tblGrid>
                <a:gridCol w="3376475"/>
              </a:tblGrid>
              <a:tr h="25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Curative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</a:tr>
              <a:tr h="56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Therapy: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ada"/>
                        <a:buChar char="●"/>
                      </a:pPr>
                      <a:r>
                        <a:rPr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Aggressive, Expensive, recent, updated, complex.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Toxicity: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ada"/>
                        <a:buChar char="●"/>
                      </a:pPr>
                      <a:r>
                        <a:rPr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Long term, irreversible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72" name="Google Shape;472;p30"/>
          <p:cNvGraphicFramePr/>
          <p:nvPr/>
        </p:nvGraphicFramePr>
        <p:xfrm>
          <a:off x="1237350" y="587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{B0DC011C-39D2-4146-9933-6FB969EB53F8}</a:tableStyleId>
              </a:tblPr>
              <a:tblGrid>
                <a:gridCol w="2542650"/>
                <a:gridCol w="2542650"/>
              </a:tblGrid>
              <a:tr h="664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Different Treatment Modalities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 hMerge="1"/>
              </a:tr>
              <a:tr h="17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Local therapy: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ada"/>
                        <a:buChar char="●"/>
                      </a:pPr>
                      <a:r>
                        <a:rPr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Surgery &amp; Radiation therapy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Systemic therapy: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ada"/>
                        <a:buChar char="●"/>
                      </a:pPr>
                      <a:r>
                        <a:rPr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Chemotherapy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ada"/>
                        <a:buChar char="●"/>
                      </a:pPr>
                      <a:r>
                        <a:rPr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Hormones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ada"/>
                        <a:buChar char="●"/>
                      </a:pPr>
                      <a:r>
                        <a:rPr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Biologicals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ada"/>
                        <a:buChar char="●"/>
                      </a:pPr>
                      <a:r>
                        <a:rPr lang="ar" sz="1000">
                          <a:latin typeface="Mada"/>
                          <a:ea typeface="Mada"/>
                          <a:cs typeface="Mada"/>
                          <a:sym typeface="Mada"/>
                        </a:rPr>
                        <a:t>Immune therapy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73" name="Google Shape;473;p30"/>
          <p:cNvGraphicFramePr/>
          <p:nvPr/>
        </p:nvGraphicFramePr>
        <p:xfrm>
          <a:off x="3873900" y="462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{B0DC011C-39D2-4146-9933-6FB969EB53F8}</a:tableStyleId>
              </a:tblPr>
              <a:tblGrid>
                <a:gridCol w="3555100"/>
              </a:tblGrid>
              <a:tr h="11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Palliative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5BF97"/>
                    </a:solidFill>
                  </a:tcPr>
                </a:tc>
              </a:tr>
              <a:tr h="44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Therapy:</a:t>
                      </a:r>
                      <a:endParaRPr b="1" sz="10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ada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Simplest , Avoid hospitalization, Availability Least toxic </a:t>
                      </a:r>
                      <a:endParaRPr sz="10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Toxicity:</a:t>
                      </a:r>
                      <a:endParaRPr b="1" sz="10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Short term, </a:t>
                      </a:r>
                      <a:r>
                        <a:rPr lang="ar" sz="95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acute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quality of life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4" name="Google Shape;4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900" y="8124952"/>
            <a:ext cx="3555100" cy="978202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0"/>
          <p:cNvSpPr/>
          <p:nvPr/>
        </p:nvSpPr>
        <p:spPr>
          <a:xfrm>
            <a:off x="171600" y="9687700"/>
            <a:ext cx="2358900" cy="922500"/>
          </a:xfrm>
          <a:prstGeom prst="rect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0"/>
          <p:cNvSpPr/>
          <p:nvPr/>
        </p:nvSpPr>
        <p:spPr>
          <a:xfrm>
            <a:off x="174268" y="9622780"/>
            <a:ext cx="2358816" cy="339833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0"/>
          <p:cNvSpPr txBox="1"/>
          <p:nvPr/>
        </p:nvSpPr>
        <p:spPr>
          <a:xfrm>
            <a:off x="545784" y="9583891"/>
            <a:ext cx="218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Tumors that can be cured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8" name="Google Shape;478;p30"/>
          <p:cNvSpPr txBox="1"/>
          <p:nvPr/>
        </p:nvSpPr>
        <p:spPr>
          <a:xfrm>
            <a:off x="189773" y="9957716"/>
            <a:ext cx="235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lymphomas, leukemia, early solid tumors.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9" name="Google Shape;479;p30"/>
          <p:cNvSpPr/>
          <p:nvPr/>
        </p:nvSpPr>
        <p:spPr>
          <a:xfrm>
            <a:off x="2681825" y="9687700"/>
            <a:ext cx="2358900" cy="922500"/>
          </a:xfrm>
          <a:prstGeom prst="rect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0"/>
          <p:cNvSpPr/>
          <p:nvPr/>
        </p:nvSpPr>
        <p:spPr>
          <a:xfrm>
            <a:off x="2684488" y="9622780"/>
            <a:ext cx="2358816" cy="339833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0"/>
          <p:cNvSpPr txBox="1"/>
          <p:nvPr/>
        </p:nvSpPr>
        <p:spPr>
          <a:xfrm>
            <a:off x="3148150" y="9514175"/>
            <a:ext cx="226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Tumors that can have prolonged survival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82" name="Google Shape;482;p30"/>
          <p:cNvSpPr txBox="1"/>
          <p:nvPr/>
        </p:nvSpPr>
        <p:spPr>
          <a:xfrm>
            <a:off x="2699999" y="9957725"/>
            <a:ext cx="235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Locally advanced and some of the metastatic tumors.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5173325" y="9687700"/>
            <a:ext cx="2358900" cy="922500"/>
          </a:xfrm>
          <a:prstGeom prst="rect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0"/>
          <p:cNvSpPr/>
          <p:nvPr/>
        </p:nvSpPr>
        <p:spPr>
          <a:xfrm>
            <a:off x="5175984" y="9622780"/>
            <a:ext cx="2358816" cy="339833"/>
          </a:xfrm>
          <a:prstGeom prst="flowChartPunchedCard">
            <a:avLst/>
          </a:prstGeom>
          <a:solidFill>
            <a:srgbClr val="FFE0C8"/>
          </a:solidFill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0"/>
          <p:cNvSpPr txBox="1"/>
          <p:nvPr/>
        </p:nvSpPr>
        <p:spPr>
          <a:xfrm>
            <a:off x="5473275" y="9583891"/>
            <a:ext cx="218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Mada"/>
                <a:ea typeface="Mada"/>
                <a:cs typeface="Mada"/>
                <a:sym typeface="Mada"/>
              </a:rPr>
              <a:t>Tumors that can be palliated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86" name="Google Shape;486;p30"/>
          <p:cNvSpPr txBox="1"/>
          <p:nvPr/>
        </p:nvSpPr>
        <p:spPr>
          <a:xfrm>
            <a:off x="5191500" y="10043885"/>
            <a:ext cx="226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ar" sz="1200">
                <a:latin typeface="Mada"/>
                <a:ea typeface="Mada"/>
                <a:cs typeface="Mada"/>
                <a:sym typeface="Mada"/>
              </a:rPr>
              <a:t>Metastatic solid tumors.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87" name="Google Shape;487;p30"/>
          <p:cNvSpPr/>
          <p:nvPr/>
        </p:nvSpPr>
        <p:spPr>
          <a:xfrm>
            <a:off x="230025" y="9649580"/>
            <a:ext cx="297300" cy="2508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0"/>
          <p:cNvSpPr/>
          <p:nvPr/>
        </p:nvSpPr>
        <p:spPr>
          <a:xfrm>
            <a:off x="267832" y="9680384"/>
            <a:ext cx="222000" cy="18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89" name="Google Shape;489;p30"/>
          <p:cNvSpPr txBox="1"/>
          <p:nvPr/>
        </p:nvSpPr>
        <p:spPr>
          <a:xfrm>
            <a:off x="246152" y="9590375"/>
            <a:ext cx="1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90" name="Google Shape;490;p30"/>
          <p:cNvSpPr/>
          <p:nvPr/>
        </p:nvSpPr>
        <p:spPr>
          <a:xfrm>
            <a:off x="2744625" y="9573380"/>
            <a:ext cx="297300" cy="2508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0"/>
          <p:cNvSpPr/>
          <p:nvPr/>
        </p:nvSpPr>
        <p:spPr>
          <a:xfrm>
            <a:off x="2782432" y="9604184"/>
            <a:ext cx="222000" cy="18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92" name="Google Shape;492;p30"/>
          <p:cNvSpPr txBox="1"/>
          <p:nvPr/>
        </p:nvSpPr>
        <p:spPr>
          <a:xfrm>
            <a:off x="2760752" y="9514175"/>
            <a:ext cx="1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93" name="Google Shape;493;p30"/>
          <p:cNvSpPr/>
          <p:nvPr/>
        </p:nvSpPr>
        <p:spPr>
          <a:xfrm>
            <a:off x="5213475" y="9573380"/>
            <a:ext cx="297300" cy="2508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0"/>
          <p:cNvSpPr/>
          <p:nvPr/>
        </p:nvSpPr>
        <p:spPr>
          <a:xfrm>
            <a:off x="5251282" y="9604184"/>
            <a:ext cx="222000" cy="18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95" name="Google Shape;495;p30"/>
          <p:cNvSpPr txBox="1"/>
          <p:nvPr/>
        </p:nvSpPr>
        <p:spPr>
          <a:xfrm>
            <a:off x="5229602" y="9514175"/>
            <a:ext cx="1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76114"/>
      </a:accent1>
      <a:accent2>
        <a:srgbClr val="ED8E47"/>
      </a:accent2>
      <a:accent3>
        <a:srgbClr val="F5BF97"/>
      </a:accent3>
      <a:accent4>
        <a:srgbClr val="FDF1E8"/>
      </a:accent4>
      <a:accent5>
        <a:srgbClr val="0097A7"/>
      </a:accent5>
      <a:accent6>
        <a:srgbClr val="CEA32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76114"/>
      </a:accent1>
      <a:accent2>
        <a:srgbClr val="ED8E47"/>
      </a:accent2>
      <a:accent3>
        <a:srgbClr val="F5BF97"/>
      </a:accent3>
      <a:accent4>
        <a:srgbClr val="FAD7BD"/>
      </a:accent4>
      <a:accent5>
        <a:srgbClr val="0097A7"/>
      </a:accent5>
      <a:accent6>
        <a:srgbClr val="CEA32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