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7" r:id="rId5"/>
    <p:sldMasterId id="2147483668" r:id="rId6"/>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y="10692000" cx="7560000"/>
  <p:notesSz cx="6858000" cy="9144000"/>
  <p:embeddedFontLst>
    <p:embeddedFont>
      <p:font typeface="Proxima Nova"/>
      <p:regular r:id="rId33"/>
      <p:bold r:id="rId34"/>
      <p:italic r:id="rId35"/>
      <p:boldItalic r:id="rId36"/>
    </p:embeddedFont>
    <p:embeddedFont>
      <p:font typeface="Cabin"/>
      <p:regular r:id="rId37"/>
      <p:bold r:id="rId38"/>
      <p:italic r:id="rId39"/>
      <p:boldItalic r:id="rId40"/>
    </p:embeddedFont>
    <p:embeddedFont>
      <p:font typeface="Mada"/>
      <p:regular r:id="rId41"/>
      <p:bold r:id="rId42"/>
    </p:embeddedFont>
    <p:embeddedFont>
      <p:font typeface="Mada Black"/>
      <p:bold r:id="rId43"/>
    </p:embeddedFont>
    <p:embeddedFont>
      <p:font typeface="Pacifico"/>
      <p:regular r:id="rId44"/>
    </p:embeddedFont>
    <p:embeddedFont>
      <p:font typeface="Lilita One"/>
      <p:regular r:id="rId45"/>
    </p:embeddedFont>
    <p:embeddedFont>
      <p:font typeface="Mada SemiBold"/>
      <p:regular r:id="rId46"/>
      <p:bold r:id="rId47"/>
    </p:embeddedFont>
    <p:embeddedFont>
      <p:font typeface="Exo"/>
      <p:regular r:id="rId48"/>
      <p:bold r:id="rId49"/>
      <p:italic r:id="rId50"/>
      <p:boldItalic r:id="rId51"/>
    </p:embeddedFont>
    <p:embeddedFont>
      <p:font typeface="Alegreya"/>
      <p:regular r:id="rId52"/>
      <p:bold r:id="rId53"/>
      <p:italic r:id="rId54"/>
      <p:boldItalic r:id="rId55"/>
    </p:embeddedFont>
    <p:embeddedFont>
      <p:font typeface="Century Gothic"/>
      <p:regular r:id="rId56"/>
      <p:bold r:id="rId57"/>
      <p:italic r:id="rId58"/>
      <p:boldItalic r:id="rId59"/>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6063">
          <p15:clr>
            <a:srgbClr val="A4A3A4"/>
          </p15:clr>
        </p15:guide>
        <p15:guide id="2" pos="4762">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82A0D522-77D8-4D48-9ACD-A68FFDE78AEE}">
  <a:tblStyle styleId="{82A0D522-77D8-4D48-9ACD-A68FFDE78AEE}"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6063" orient="horz"/>
        <p:guide pos="4762"/>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bin-boldItalic.fntdata"/><Relationship Id="rId42" Type="http://schemas.openxmlformats.org/officeDocument/2006/relationships/font" Target="fonts/Mada-bold.fntdata"/><Relationship Id="rId41" Type="http://schemas.openxmlformats.org/officeDocument/2006/relationships/font" Target="fonts/Mada-regular.fntdata"/><Relationship Id="rId44" Type="http://schemas.openxmlformats.org/officeDocument/2006/relationships/font" Target="fonts/Pacifico-regular.fntdata"/><Relationship Id="rId43" Type="http://schemas.openxmlformats.org/officeDocument/2006/relationships/font" Target="fonts/MadaBlack-bold.fntdata"/><Relationship Id="rId46" Type="http://schemas.openxmlformats.org/officeDocument/2006/relationships/font" Target="fonts/MadaSemiBold-regular.fntdata"/><Relationship Id="rId45" Type="http://schemas.openxmlformats.org/officeDocument/2006/relationships/font" Target="fonts/LilitaOne-regular.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2.xml"/><Relationship Id="rId48" Type="http://schemas.openxmlformats.org/officeDocument/2006/relationships/font" Target="fonts/Exo-regular.fntdata"/><Relationship Id="rId47" Type="http://schemas.openxmlformats.org/officeDocument/2006/relationships/font" Target="fonts/MadaSemiBold-bold.fntdata"/><Relationship Id="rId49" Type="http://schemas.openxmlformats.org/officeDocument/2006/relationships/font" Target="fonts/Exo-bold.fntdata"/><Relationship Id="rId5" Type="http://schemas.openxmlformats.org/officeDocument/2006/relationships/slideMaster" Target="slideMasters/slideMaster1.xml"/><Relationship Id="rId6" Type="http://schemas.openxmlformats.org/officeDocument/2006/relationships/slideMaster" Target="slideMasters/slideMaster2.xml"/><Relationship Id="rId7" Type="http://schemas.openxmlformats.org/officeDocument/2006/relationships/notesMaster" Target="notesMasters/notesMaster1.xml"/><Relationship Id="rId8" Type="http://schemas.openxmlformats.org/officeDocument/2006/relationships/slide" Target="slides/slide1.xml"/><Relationship Id="rId31" Type="http://schemas.openxmlformats.org/officeDocument/2006/relationships/slide" Target="slides/slide24.xml"/><Relationship Id="rId30" Type="http://schemas.openxmlformats.org/officeDocument/2006/relationships/slide" Target="slides/slide23.xml"/><Relationship Id="rId33" Type="http://schemas.openxmlformats.org/officeDocument/2006/relationships/font" Target="fonts/ProximaNova-regular.fntdata"/><Relationship Id="rId32" Type="http://schemas.openxmlformats.org/officeDocument/2006/relationships/slide" Target="slides/slide25.xml"/><Relationship Id="rId35" Type="http://schemas.openxmlformats.org/officeDocument/2006/relationships/font" Target="fonts/ProximaNova-italic.fntdata"/><Relationship Id="rId34" Type="http://schemas.openxmlformats.org/officeDocument/2006/relationships/font" Target="fonts/ProximaNova-bold.fntdata"/><Relationship Id="rId37" Type="http://schemas.openxmlformats.org/officeDocument/2006/relationships/font" Target="fonts/Cabin-regular.fntdata"/><Relationship Id="rId36" Type="http://schemas.openxmlformats.org/officeDocument/2006/relationships/font" Target="fonts/ProximaNova-boldItalic.fntdata"/><Relationship Id="rId39" Type="http://schemas.openxmlformats.org/officeDocument/2006/relationships/font" Target="fonts/Cabin-italic.fntdata"/><Relationship Id="rId38" Type="http://schemas.openxmlformats.org/officeDocument/2006/relationships/font" Target="fonts/Cabin-bold.fntdata"/><Relationship Id="rId20" Type="http://schemas.openxmlformats.org/officeDocument/2006/relationships/slide" Target="slides/slide13.xml"/><Relationship Id="rId22" Type="http://schemas.openxmlformats.org/officeDocument/2006/relationships/slide" Target="slides/slide15.xml"/><Relationship Id="rId21" Type="http://schemas.openxmlformats.org/officeDocument/2006/relationships/slide" Target="slides/slide14.xml"/><Relationship Id="rId24" Type="http://schemas.openxmlformats.org/officeDocument/2006/relationships/slide" Target="slides/slide17.xml"/><Relationship Id="rId23" Type="http://schemas.openxmlformats.org/officeDocument/2006/relationships/slide" Target="slides/slide16.xml"/><Relationship Id="rId26" Type="http://schemas.openxmlformats.org/officeDocument/2006/relationships/slide" Target="slides/slide19.xml"/><Relationship Id="rId25" Type="http://schemas.openxmlformats.org/officeDocument/2006/relationships/slide" Target="slides/slide18.xml"/><Relationship Id="rId28" Type="http://schemas.openxmlformats.org/officeDocument/2006/relationships/slide" Target="slides/slide21.xml"/><Relationship Id="rId27" Type="http://schemas.openxmlformats.org/officeDocument/2006/relationships/slide" Target="slides/slide20.xml"/><Relationship Id="rId29" Type="http://schemas.openxmlformats.org/officeDocument/2006/relationships/slide" Target="slides/slide22.xml"/><Relationship Id="rId51" Type="http://schemas.openxmlformats.org/officeDocument/2006/relationships/font" Target="fonts/Exo-boldItalic.fntdata"/><Relationship Id="rId50" Type="http://schemas.openxmlformats.org/officeDocument/2006/relationships/font" Target="fonts/Exo-italic.fntdata"/><Relationship Id="rId53" Type="http://schemas.openxmlformats.org/officeDocument/2006/relationships/font" Target="fonts/Alegreya-bold.fntdata"/><Relationship Id="rId52" Type="http://schemas.openxmlformats.org/officeDocument/2006/relationships/font" Target="fonts/Alegreya-regular.fntdata"/><Relationship Id="rId11" Type="http://schemas.openxmlformats.org/officeDocument/2006/relationships/slide" Target="slides/slide4.xml"/><Relationship Id="rId55" Type="http://schemas.openxmlformats.org/officeDocument/2006/relationships/font" Target="fonts/Alegreya-boldItalic.fntdata"/><Relationship Id="rId10" Type="http://schemas.openxmlformats.org/officeDocument/2006/relationships/slide" Target="slides/slide3.xml"/><Relationship Id="rId54" Type="http://schemas.openxmlformats.org/officeDocument/2006/relationships/font" Target="fonts/Alegreya-italic.fntdata"/><Relationship Id="rId13" Type="http://schemas.openxmlformats.org/officeDocument/2006/relationships/slide" Target="slides/slide6.xml"/><Relationship Id="rId57" Type="http://schemas.openxmlformats.org/officeDocument/2006/relationships/font" Target="fonts/CenturyGothic-bold.fntdata"/><Relationship Id="rId12" Type="http://schemas.openxmlformats.org/officeDocument/2006/relationships/slide" Target="slides/slide5.xml"/><Relationship Id="rId56" Type="http://schemas.openxmlformats.org/officeDocument/2006/relationships/font" Target="fonts/CenturyGothic-regular.fntdata"/><Relationship Id="rId15" Type="http://schemas.openxmlformats.org/officeDocument/2006/relationships/slide" Target="slides/slide8.xml"/><Relationship Id="rId59" Type="http://schemas.openxmlformats.org/officeDocument/2006/relationships/font" Target="fonts/CenturyGothic-boldItalic.fntdata"/><Relationship Id="rId14" Type="http://schemas.openxmlformats.org/officeDocument/2006/relationships/slide" Target="slides/slide7.xml"/><Relationship Id="rId58" Type="http://schemas.openxmlformats.org/officeDocument/2006/relationships/font" Target="fonts/CenturyGothic-italic.fntdata"/><Relationship Id="rId17" Type="http://schemas.openxmlformats.org/officeDocument/2006/relationships/slide" Target="slides/slide10.xml"/><Relationship Id="rId16" Type="http://schemas.openxmlformats.org/officeDocument/2006/relationships/slide" Target="slides/slide9.xml"/><Relationship Id="rId19" Type="http://schemas.openxmlformats.org/officeDocument/2006/relationships/slide" Target="slides/slide12.xml"/><Relationship Id="rId18"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b9eb9761ef_0_36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b9eb9761ef_0_3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g7e0f27b26aeceeb0_6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73" name="Google Shape;373;g7e0f27b26aeceeb0_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g7e0f27b26aeceeb0_14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95" name="Google Shape;395;g7e0f27b26aeceeb0_1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9" name="Shape 419"/>
        <p:cNvGrpSpPr/>
        <p:nvPr/>
      </p:nvGrpSpPr>
      <p:grpSpPr>
        <a:xfrm>
          <a:off x="0" y="0"/>
          <a:ext cx="0" cy="0"/>
          <a:chOff x="0" y="0"/>
          <a:chExt cx="0" cy="0"/>
        </a:xfrm>
      </p:grpSpPr>
      <p:sp>
        <p:nvSpPr>
          <p:cNvPr id="420" name="Google Shape;420;g4533878824c06c61_5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21" name="Google Shape;421;g4533878824c06c61_5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7" name="Shape 487"/>
        <p:cNvGrpSpPr/>
        <p:nvPr/>
      </p:nvGrpSpPr>
      <p:grpSpPr>
        <a:xfrm>
          <a:off x="0" y="0"/>
          <a:ext cx="0" cy="0"/>
          <a:chOff x="0" y="0"/>
          <a:chExt cx="0" cy="0"/>
        </a:xfrm>
      </p:grpSpPr>
      <p:sp>
        <p:nvSpPr>
          <p:cNvPr id="488" name="Google Shape;488;g62c827364e9b276b_24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489" name="Google Shape;489;g62c827364e9b276b_2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0" name="Shape 520"/>
        <p:cNvGrpSpPr/>
        <p:nvPr/>
      </p:nvGrpSpPr>
      <p:grpSpPr>
        <a:xfrm>
          <a:off x="0" y="0"/>
          <a:ext cx="0" cy="0"/>
          <a:chOff x="0" y="0"/>
          <a:chExt cx="0" cy="0"/>
        </a:xfrm>
      </p:grpSpPr>
      <p:sp>
        <p:nvSpPr>
          <p:cNvPr id="521" name="Google Shape;521;g62c827364e9b276b_26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22" name="Google Shape;522;g62c827364e9b276b_26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4" name="Shape 544"/>
        <p:cNvGrpSpPr/>
        <p:nvPr/>
      </p:nvGrpSpPr>
      <p:grpSpPr>
        <a:xfrm>
          <a:off x="0" y="0"/>
          <a:ext cx="0" cy="0"/>
          <a:chOff x="0" y="0"/>
          <a:chExt cx="0" cy="0"/>
        </a:xfrm>
      </p:grpSpPr>
      <p:sp>
        <p:nvSpPr>
          <p:cNvPr id="545" name="Google Shape;545;gcf4a9ae453_0_15: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46" name="Google Shape;546;gcf4a9ae453_0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69" name="Shape 569"/>
        <p:cNvGrpSpPr/>
        <p:nvPr/>
      </p:nvGrpSpPr>
      <p:grpSpPr>
        <a:xfrm>
          <a:off x="0" y="0"/>
          <a:ext cx="0" cy="0"/>
          <a:chOff x="0" y="0"/>
          <a:chExt cx="0" cy="0"/>
        </a:xfrm>
      </p:grpSpPr>
      <p:sp>
        <p:nvSpPr>
          <p:cNvPr id="570" name="Google Shape;570;g62c827364e9b276b_32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571" name="Google Shape;571;g62c827364e9b276b_3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1" name="Shape 611"/>
        <p:cNvGrpSpPr/>
        <p:nvPr/>
      </p:nvGrpSpPr>
      <p:grpSpPr>
        <a:xfrm>
          <a:off x="0" y="0"/>
          <a:ext cx="0" cy="0"/>
          <a:chOff x="0" y="0"/>
          <a:chExt cx="0" cy="0"/>
        </a:xfrm>
      </p:grpSpPr>
      <p:sp>
        <p:nvSpPr>
          <p:cNvPr id="612" name="Google Shape;612;g62c827364e9b276b_34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13" name="Google Shape;613;g62c827364e9b276b_34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3" name="Shape 653"/>
        <p:cNvGrpSpPr/>
        <p:nvPr/>
      </p:nvGrpSpPr>
      <p:grpSpPr>
        <a:xfrm>
          <a:off x="0" y="0"/>
          <a:ext cx="0" cy="0"/>
          <a:chOff x="0" y="0"/>
          <a:chExt cx="0" cy="0"/>
        </a:xfrm>
      </p:grpSpPr>
      <p:sp>
        <p:nvSpPr>
          <p:cNvPr id="654" name="Google Shape;654;g657b65313b7997a6_9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655" name="Google Shape;655;g657b65313b7997a6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10" name="Shape 710"/>
        <p:cNvGrpSpPr/>
        <p:nvPr/>
      </p:nvGrpSpPr>
      <p:grpSpPr>
        <a:xfrm>
          <a:off x="0" y="0"/>
          <a:ext cx="0" cy="0"/>
          <a:chOff x="0" y="0"/>
          <a:chExt cx="0" cy="0"/>
        </a:xfrm>
      </p:grpSpPr>
      <p:sp>
        <p:nvSpPr>
          <p:cNvPr id="711" name="Google Shape;711;gcf50243f89_0_27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12" name="Google Shape;712;gcf50243f89_0_27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5" name="Shape 105"/>
        <p:cNvGrpSpPr/>
        <p:nvPr/>
      </p:nvGrpSpPr>
      <p:grpSpPr>
        <a:xfrm>
          <a:off x="0" y="0"/>
          <a:ext cx="0" cy="0"/>
          <a:chOff x="0" y="0"/>
          <a:chExt cx="0" cy="0"/>
        </a:xfrm>
      </p:grpSpPr>
      <p:sp>
        <p:nvSpPr>
          <p:cNvPr id="106" name="Google Shape;106;g543bae8fdc61e0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07" name="Google Shape;107;g543bae8fdc61e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3" name="Shape 753"/>
        <p:cNvGrpSpPr/>
        <p:nvPr/>
      </p:nvGrpSpPr>
      <p:grpSpPr>
        <a:xfrm>
          <a:off x="0" y="0"/>
          <a:ext cx="0" cy="0"/>
          <a:chOff x="0" y="0"/>
          <a:chExt cx="0" cy="0"/>
        </a:xfrm>
      </p:grpSpPr>
      <p:sp>
        <p:nvSpPr>
          <p:cNvPr id="754" name="Google Shape;754;g657b65313b7997a6_16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755" name="Google Shape;755;g657b65313b7997a6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g657b65313b7997a6_18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15" name="Google Shape;815;g657b65313b7997a6_18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g657b65313b7997a6_339: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56" name="Google Shape;856;g657b65313b7997a6_3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6" name="Shape 876"/>
        <p:cNvGrpSpPr/>
        <p:nvPr/>
      </p:nvGrpSpPr>
      <p:grpSpPr>
        <a:xfrm>
          <a:off x="0" y="0"/>
          <a:ext cx="0" cy="0"/>
          <a:chOff x="0" y="0"/>
          <a:chExt cx="0" cy="0"/>
        </a:xfrm>
      </p:grpSpPr>
      <p:sp>
        <p:nvSpPr>
          <p:cNvPr id="877" name="Google Shape;877;g3eec6bbc59d0dd94_3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78" name="Google Shape;878;g3eec6bbc59d0dd94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2" name="Shape 882"/>
        <p:cNvGrpSpPr/>
        <p:nvPr/>
      </p:nvGrpSpPr>
      <p:grpSpPr>
        <a:xfrm>
          <a:off x="0" y="0"/>
          <a:ext cx="0" cy="0"/>
          <a:chOff x="0" y="0"/>
          <a:chExt cx="0" cy="0"/>
        </a:xfrm>
      </p:grpSpPr>
      <p:sp>
        <p:nvSpPr>
          <p:cNvPr id="883" name="Google Shape;883;g770792d013aebd8e_5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84" name="Google Shape;884;g770792d013aebd8e_5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5" name="Shape 895"/>
        <p:cNvGrpSpPr/>
        <p:nvPr/>
      </p:nvGrpSpPr>
      <p:grpSpPr>
        <a:xfrm>
          <a:off x="0" y="0"/>
          <a:ext cx="0" cy="0"/>
          <a:chOff x="0" y="0"/>
          <a:chExt cx="0" cy="0"/>
        </a:xfrm>
      </p:grpSpPr>
      <p:sp>
        <p:nvSpPr>
          <p:cNvPr id="896" name="Google Shape;896;g770792d013aebd8e_68: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897" name="Google Shape;897;g770792d013aebd8e_6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746f606e6e665f4d_1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193" name="Google Shape;193;g746f606e6e665f4d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62c827364e9b276b_9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62c827364e9b276b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g62c827364e9b276b_102: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29" name="Google Shape;229;g62c827364e9b276b_10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1" name="Shape 261"/>
        <p:cNvGrpSpPr/>
        <p:nvPr/>
      </p:nvGrpSpPr>
      <p:grpSpPr>
        <a:xfrm>
          <a:off x="0" y="0"/>
          <a:ext cx="0" cy="0"/>
          <a:chOff x="0" y="0"/>
          <a:chExt cx="0" cy="0"/>
        </a:xfrm>
      </p:grpSpPr>
      <p:sp>
        <p:nvSpPr>
          <p:cNvPr id="262" name="Google Shape;262;g62c827364e9b276b_154: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63" name="Google Shape;263;g62c827364e9b276b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62c827364e9b276b_166: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285" name="Google Shape;285;g62c827364e9b276b_1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g4885184f59c2e6c1_0: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16" name="Google Shape;316;g4885184f59c2e6c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5" name="Shape 335"/>
        <p:cNvGrpSpPr/>
        <p:nvPr/>
      </p:nvGrpSpPr>
      <p:grpSpPr>
        <a:xfrm>
          <a:off x="0" y="0"/>
          <a:ext cx="0" cy="0"/>
          <a:chOff x="0" y="0"/>
          <a:chExt cx="0" cy="0"/>
        </a:xfrm>
      </p:grpSpPr>
      <p:sp>
        <p:nvSpPr>
          <p:cNvPr id="336" name="Google Shape;336;g1a57534f7ed02c96_7:notes"/>
          <p:cNvSpPr/>
          <p:nvPr>
            <p:ph idx="2" type="sldImg"/>
          </p:nvPr>
        </p:nvSpPr>
        <p:spPr>
          <a:xfrm>
            <a:off x="2217045" y="685800"/>
            <a:ext cx="2424600" cy="3429000"/>
          </a:xfrm>
          <a:custGeom>
            <a:rect b="b" l="l" r="r" t="t"/>
            <a:pathLst>
              <a:path extrusionOk="0" h="120000" w="120000">
                <a:moveTo>
                  <a:pt x="0" y="0"/>
                </a:moveTo>
                <a:lnTo>
                  <a:pt x="120000" y="0"/>
                </a:lnTo>
                <a:lnTo>
                  <a:pt x="120000" y="120000"/>
                </a:lnTo>
                <a:lnTo>
                  <a:pt x="0" y="120000"/>
                </a:lnTo>
                <a:close/>
              </a:path>
            </a:pathLst>
          </a:custGeom>
        </p:spPr>
      </p:sp>
      <p:sp>
        <p:nvSpPr>
          <p:cNvPr id="337" name="Google Shape;337;g1a57534f7ed02c96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a:buNone/>
              <a:defRPr sz="2500">
                <a:latin typeface="Exo"/>
                <a:ea typeface="Exo"/>
                <a:cs typeface="Exo"/>
                <a:sym typeface="Exo"/>
              </a:defRPr>
            </a:lvl1pPr>
            <a:lvl2pPr lvl="1">
              <a:buNone/>
              <a:defRPr sz="2500">
                <a:latin typeface="Exo"/>
                <a:ea typeface="Exo"/>
                <a:cs typeface="Exo"/>
                <a:sym typeface="Exo"/>
              </a:defRPr>
            </a:lvl2pPr>
            <a:lvl3pPr lvl="2">
              <a:buNone/>
              <a:defRPr sz="2500">
                <a:latin typeface="Exo"/>
                <a:ea typeface="Exo"/>
                <a:cs typeface="Exo"/>
                <a:sym typeface="Exo"/>
              </a:defRPr>
            </a:lvl3pPr>
            <a:lvl4pPr lvl="3">
              <a:buNone/>
              <a:defRPr sz="2500">
                <a:latin typeface="Exo"/>
                <a:ea typeface="Exo"/>
                <a:cs typeface="Exo"/>
                <a:sym typeface="Exo"/>
              </a:defRPr>
            </a:lvl4pPr>
            <a:lvl5pPr lvl="4">
              <a:buNone/>
              <a:defRPr sz="2500">
                <a:latin typeface="Exo"/>
                <a:ea typeface="Exo"/>
                <a:cs typeface="Exo"/>
                <a:sym typeface="Exo"/>
              </a:defRPr>
            </a:lvl5pPr>
            <a:lvl6pPr lvl="5">
              <a:buNone/>
              <a:defRPr sz="2500">
                <a:latin typeface="Exo"/>
                <a:ea typeface="Exo"/>
                <a:cs typeface="Exo"/>
                <a:sym typeface="Exo"/>
              </a:defRPr>
            </a:lvl6pPr>
            <a:lvl7pPr lvl="6">
              <a:buNone/>
              <a:defRPr sz="2500">
                <a:latin typeface="Exo"/>
                <a:ea typeface="Exo"/>
                <a:cs typeface="Exo"/>
                <a:sym typeface="Exo"/>
              </a:defRPr>
            </a:lvl7pPr>
            <a:lvl8pPr lvl="7">
              <a:buNone/>
              <a:defRPr sz="2500">
                <a:latin typeface="Exo"/>
                <a:ea typeface="Exo"/>
                <a:cs typeface="Exo"/>
                <a:sym typeface="Exo"/>
              </a:defRPr>
            </a:lvl8pPr>
            <a:lvl9pPr lvl="8">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11" name="Google Shape;11;p2"/>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12" name="Google Shape;12;p2"/>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8" name="Shape 48"/>
        <p:cNvGrpSpPr/>
        <p:nvPr/>
      </p:nvGrpSpPr>
      <p:grpSpPr>
        <a:xfrm>
          <a:off x="0" y="0"/>
          <a:ext cx="0" cy="0"/>
          <a:chOff x="0" y="0"/>
          <a:chExt cx="0" cy="0"/>
        </a:xfrm>
      </p:grpSpPr>
      <p:sp>
        <p:nvSpPr>
          <p:cNvPr id="49" name="Google Shape;49;p12"/>
          <p:cNvSpPr txBox="1"/>
          <p:nvPr>
            <p:ph idx="12" type="sldNum"/>
          </p:nvPr>
        </p:nvSpPr>
        <p:spPr>
          <a:xfrm>
            <a:off x="71278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400">
                <a:solidFill>
                  <a:schemeClr val="lt1"/>
                </a:solidFill>
                <a:latin typeface="Exo"/>
                <a:ea typeface="Exo"/>
                <a:cs typeface="Exo"/>
                <a:sym typeface="Exo"/>
              </a:defRPr>
            </a:lvl1pPr>
            <a:lvl2pPr lvl="1" rtl="0" algn="ctr">
              <a:buNone/>
              <a:defRPr b="1" sz="1400">
                <a:solidFill>
                  <a:schemeClr val="lt1"/>
                </a:solidFill>
                <a:latin typeface="Exo"/>
                <a:ea typeface="Exo"/>
                <a:cs typeface="Exo"/>
                <a:sym typeface="Exo"/>
              </a:defRPr>
            </a:lvl2pPr>
            <a:lvl3pPr lvl="2" rtl="0" algn="ctr">
              <a:buNone/>
              <a:defRPr b="1" sz="1400">
                <a:solidFill>
                  <a:schemeClr val="lt1"/>
                </a:solidFill>
                <a:latin typeface="Exo"/>
                <a:ea typeface="Exo"/>
                <a:cs typeface="Exo"/>
                <a:sym typeface="Exo"/>
              </a:defRPr>
            </a:lvl3pPr>
            <a:lvl4pPr lvl="3" rtl="0" algn="ctr">
              <a:buNone/>
              <a:defRPr b="1" sz="1400">
                <a:solidFill>
                  <a:schemeClr val="lt1"/>
                </a:solidFill>
                <a:latin typeface="Exo"/>
                <a:ea typeface="Exo"/>
                <a:cs typeface="Exo"/>
                <a:sym typeface="Exo"/>
              </a:defRPr>
            </a:lvl4pPr>
            <a:lvl5pPr lvl="4" rtl="0" algn="ctr">
              <a:buNone/>
              <a:defRPr b="1" sz="1400">
                <a:solidFill>
                  <a:schemeClr val="lt1"/>
                </a:solidFill>
                <a:latin typeface="Exo"/>
                <a:ea typeface="Exo"/>
                <a:cs typeface="Exo"/>
                <a:sym typeface="Exo"/>
              </a:defRPr>
            </a:lvl5pPr>
            <a:lvl6pPr lvl="5" rtl="0" algn="ctr">
              <a:buNone/>
              <a:defRPr b="1" sz="1400">
                <a:solidFill>
                  <a:schemeClr val="lt1"/>
                </a:solidFill>
                <a:latin typeface="Exo"/>
                <a:ea typeface="Exo"/>
                <a:cs typeface="Exo"/>
                <a:sym typeface="Exo"/>
              </a:defRPr>
            </a:lvl6pPr>
            <a:lvl7pPr lvl="6" rtl="0" algn="ctr">
              <a:buNone/>
              <a:defRPr b="1" sz="1400">
                <a:solidFill>
                  <a:schemeClr val="lt1"/>
                </a:solidFill>
                <a:latin typeface="Exo"/>
                <a:ea typeface="Exo"/>
                <a:cs typeface="Exo"/>
                <a:sym typeface="Exo"/>
              </a:defRPr>
            </a:lvl7pPr>
            <a:lvl8pPr lvl="7" rtl="0" algn="ctr">
              <a:buNone/>
              <a:defRPr b="1" sz="1400">
                <a:solidFill>
                  <a:schemeClr val="lt1"/>
                </a:solidFill>
                <a:latin typeface="Exo"/>
                <a:ea typeface="Exo"/>
                <a:cs typeface="Exo"/>
                <a:sym typeface="Exo"/>
              </a:defRPr>
            </a:lvl8pPr>
            <a:lvl9pPr lvl="8" rtl="0" algn="ctr">
              <a:buNone/>
              <a:defRPr b="1" sz="14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cxnSp>
        <p:nvCxnSpPr>
          <p:cNvPr id="50" name="Google Shape;50;p1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1" name="Google Shape;51;p12"/>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52" name="Shape 52"/>
        <p:cNvGrpSpPr/>
        <p:nvPr/>
      </p:nvGrpSpPr>
      <p:grpSpPr>
        <a:xfrm>
          <a:off x="0" y="0"/>
          <a:ext cx="0" cy="0"/>
          <a:chOff x="0" y="0"/>
          <a:chExt cx="0" cy="0"/>
        </a:xfrm>
      </p:grpSpPr>
      <p:sp>
        <p:nvSpPr>
          <p:cNvPr id="53" name="Google Shape;53;p13"/>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54" name="Google Shape;54;p13"/>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rtl="0">
              <a:spcBef>
                <a:spcPts val="0"/>
              </a:spcBef>
              <a:spcAft>
                <a:spcPts val="0"/>
              </a:spcAft>
              <a:buSzPts val="2300"/>
              <a:buChar char="●"/>
              <a:defRPr/>
            </a:lvl1pPr>
            <a:lvl2pPr indent="-342900" lvl="1" marL="914400" rtl="0">
              <a:spcBef>
                <a:spcPts val="2000"/>
              </a:spcBef>
              <a:spcAft>
                <a:spcPts val="0"/>
              </a:spcAft>
              <a:buSzPts val="1800"/>
              <a:buChar char="○"/>
              <a:defRPr/>
            </a:lvl2pPr>
            <a:lvl3pPr indent="-342900" lvl="2" marL="1371600" rtl="0">
              <a:spcBef>
                <a:spcPts val="2000"/>
              </a:spcBef>
              <a:spcAft>
                <a:spcPts val="0"/>
              </a:spcAft>
              <a:buSzPts val="1800"/>
              <a:buChar char="■"/>
              <a:defRPr/>
            </a:lvl3pPr>
            <a:lvl4pPr indent="-342900" lvl="3" marL="1828800" rtl="0">
              <a:spcBef>
                <a:spcPts val="2000"/>
              </a:spcBef>
              <a:spcAft>
                <a:spcPts val="0"/>
              </a:spcAft>
              <a:buSzPts val="1800"/>
              <a:buChar char="●"/>
              <a:defRPr/>
            </a:lvl4pPr>
            <a:lvl5pPr indent="-342900" lvl="4" marL="2286000" rtl="0">
              <a:spcBef>
                <a:spcPts val="2000"/>
              </a:spcBef>
              <a:spcAft>
                <a:spcPts val="0"/>
              </a:spcAft>
              <a:buSzPts val="1800"/>
              <a:buChar char="○"/>
              <a:defRPr/>
            </a:lvl5pPr>
            <a:lvl6pPr indent="-342900" lvl="5" marL="2743200" rtl="0">
              <a:spcBef>
                <a:spcPts val="2000"/>
              </a:spcBef>
              <a:spcAft>
                <a:spcPts val="0"/>
              </a:spcAft>
              <a:buSzPts val="1800"/>
              <a:buChar char="■"/>
              <a:defRPr/>
            </a:lvl6pPr>
            <a:lvl7pPr indent="-342900" lvl="6" marL="3200400" rtl="0">
              <a:spcBef>
                <a:spcPts val="2000"/>
              </a:spcBef>
              <a:spcAft>
                <a:spcPts val="0"/>
              </a:spcAft>
              <a:buSzPts val="1800"/>
              <a:buChar char="●"/>
              <a:defRPr/>
            </a:lvl7pPr>
            <a:lvl8pPr indent="-342900" lvl="7" marL="3657600" rtl="0">
              <a:spcBef>
                <a:spcPts val="2000"/>
              </a:spcBef>
              <a:spcAft>
                <a:spcPts val="0"/>
              </a:spcAft>
              <a:buSzPts val="1800"/>
              <a:buChar char="○"/>
              <a:defRPr/>
            </a:lvl8pPr>
            <a:lvl9pPr indent="-342900" lvl="8" marL="4114800" rtl="0">
              <a:spcBef>
                <a:spcPts val="2000"/>
              </a:spcBef>
              <a:spcAft>
                <a:spcPts val="2000"/>
              </a:spcAft>
              <a:buSzPts val="1800"/>
              <a:buChar char="■"/>
              <a:defRPr/>
            </a:lvl9pPr>
          </a:lstStyle>
          <a:p/>
        </p:txBody>
      </p:sp>
      <p:sp>
        <p:nvSpPr>
          <p:cNvPr id="55" name="Google Shape;55;p13"/>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6" name="Shape 56"/>
        <p:cNvGrpSpPr/>
        <p:nvPr/>
      </p:nvGrpSpPr>
      <p:grpSpPr>
        <a:xfrm>
          <a:off x="0" y="0"/>
          <a:ext cx="0" cy="0"/>
          <a:chOff x="0" y="0"/>
          <a:chExt cx="0" cy="0"/>
        </a:xfrm>
      </p:grpSpPr>
      <p:sp>
        <p:nvSpPr>
          <p:cNvPr id="57" name="Google Shape;57;p14"/>
          <p:cNvSpPr txBox="1"/>
          <p:nvPr>
            <p:ph idx="12" type="sldNum"/>
          </p:nvPr>
        </p:nvSpPr>
        <p:spPr>
          <a:xfrm>
            <a:off x="71278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400">
                <a:solidFill>
                  <a:schemeClr val="lt1"/>
                </a:solidFill>
                <a:latin typeface="Exo"/>
                <a:ea typeface="Exo"/>
                <a:cs typeface="Exo"/>
                <a:sym typeface="Exo"/>
              </a:defRPr>
            </a:lvl1pPr>
            <a:lvl2pPr lvl="1" rtl="0" algn="ctr">
              <a:buNone/>
              <a:defRPr b="1" sz="1400">
                <a:solidFill>
                  <a:schemeClr val="lt1"/>
                </a:solidFill>
                <a:latin typeface="Exo"/>
                <a:ea typeface="Exo"/>
                <a:cs typeface="Exo"/>
                <a:sym typeface="Exo"/>
              </a:defRPr>
            </a:lvl2pPr>
            <a:lvl3pPr lvl="2" rtl="0" algn="ctr">
              <a:buNone/>
              <a:defRPr b="1" sz="1400">
                <a:solidFill>
                  <a:schemeClr val="lt1"/>
                </a:solidFill>
                <a:latin typeface="Exo"/>
                <a:ea typeface="Exo"/>
                <a:cs typeface="Exo"/>
                <a:sym typeface="Exo"/>
              </a:defRPr>
            </a:lvl3pPr>
            <a:lvl4pPr lvl="3" rtl="0" algn="ctr">
              <a:buNone/>
              <a:defRPr b="1" sz="1400">
                <a:solidFill>
                  <a:schemeClr val="lt1"/>
                </a:solidFill>
                <a:latin typeface="Exo"/>
                <a:ea typeface="Exo"/>
                <a:cs typeface="Exo"/>
                <a:sym typeface="Exo"/>
              </a:defRPr>
            </a:lvl4pPr>
            <a:lvl5pPr lvl="4" rtl="0" algn="ctr">
              <a:buNone/>
              <a:defRPr b="1" sz="1400">
                <a:solidFill>
                  <a:schemeClr val="lt1"/>
                </a:solidFill>
                <a:latin typeface="Exo"/>
                <a:ea typeface="Exo"/>
                <a:cs typeface="Exo"/>
                <a:sym typeface="Exo"/>
              </a:defRPr>
            </a:lvl5pPr>
            <a:lvl6pPr lvl="5" rtl="0" algn="ctr">
              <a:buNone/>
              <a:defRPr b="1" sz="1400">
                <a:solidFill>
                  <a:schemeClr val="lt1"/>
                </a:solidFill>
                <a:latin typeface="Exo"/>
                <a:ea typeface="Exo"/>
                <a:cs typeface="Exo"/>
                <a:sym typeface="Exo"/>
              </a:defRPr>
            </a:lvl6pPr>
            <a:lvl7pPr lvl="6" rtl="0" algn="ctr">
              <a:buNone/>
              <a:defRPr b="1" sz="1400">
                <a:solidFill>
                  <a:schemeClr val="lt1"/>
                </a:solidFill>
                <a:latin typeface="Exo"/>
                <a:ea typeface="Exo"/>
                <a:cs typeface="Exo"/>
                <a:sym typeface="Exo"/>
              </a:defRPr>
            </a:lvl7pPr>
            <a:lvl8pPr lvl="7" rtl="0" algn="ctr">
              <a:buNone/>
              <a:defRPr b="1" sz="1400">
                <a:solidFill>
                  <a:schemeClr val="lt1"/>
                </a:solidFill>
                <a:latin typeface="Exo"/>
                <a:ea typeface="Exo"/>
                <a:cs typeface="Exo"/>
                <a:sym typeface="Exo"/>
              </a:defRPr>
            </a:lvl8pPr>
            <a:lvl9pPr lvl="8" rtl="0" algn="ctr">
              <a:buNone/>
              <a:defRPr b="1" sz="14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58" name="Shape 58"/>
        <p:cNvGrpSpPr/>
        <p:nvPr/>
      </p:nvGrpSpPr>
      <p:grpSpPr>
        <a:xfrm>
          <a:off x="0" y="0"/>
          <a:ext cx="0" cy="0"/>
          <a:chOff x="0" y="0"/>
          <a:chExt cx="0" cy="0"/>
        </a:xfrm>
      </p:grpSpPr>
      <p:sp>
        <p:nvSpPr>
          <p:cNvPr id="59" name="Google Shape;59;p15"/>
          <p:cNvSpPr txBox="1"/>
          <p:nvPr>
            <p:ph type="title"/>
          </p:nvPr>
        </p:nvSpPr>
        <p:spPr>
          <a:xfrm>
            <a:off x="257705" y="1154948"/>
            <a:ext cx="2321400" cy="1570500"/>
          </a:xfrm>
          <a:prstGeom prst="rect">
            <a:avLst/>
          </a:prstGeom>
        </p:spPr>
        <p:txBody>
          <a:bodyPr anchorCtr="0" anchor="b" bIns="111700" lIns="111700" spcFirstLastPara="1" rIns="111700" wrap="square" tIns="111700">
            <a:noAutofit/>
          </a:bodyPr>
          <a:lstStyle>
            <a:lvl1pPr lvl="0" rtl="0">
              <a:spcBef>
                <a:spcPts val="0"/>
              </a:spcBef>
              <a:spcAft>
                <a:spcPts val="0"/>
              </a:spcAft>
              <a:buSzPts val="3100"/>
              <a:buNone/>
              <a:defRPr sz="3100"/>
            </a:lvl1pPr>
            <a:lvl2pPr lvl="1" rtl="0">
              <a:spcBef>
                <a:spcPts val="0"/>
              </a:spcBef>
              <a:spcAft>
                <a:spcPts val="0"/>
              </a:spcAft>
              <a:buSzPts val="3100"/>
              <a:buNone/>
              <a:defRPr sz="3100"/>
            </a:lvl2pPr>
            <a:lvl3pPr lvl="2" rtl="0">
              <a:spcBef>
                <a:spcPts val="0"/>
              </a:spcBef>
              <a:spcAft>
                <a:spcPts val="0"/>
              </a:spcAft>
              <a:buSzPts val="3100"/>
              <a:buNone/>
              <a:defRPr sz="3100"/>
            </a:lvl3pPr>
            <a:lvl4pPr lvl="3" rtl="0">
              <a:spcBef>
                <a:spcPts val="0"/>
              </a:spcBef>
              <a:spcAft>
                <a:spcPts val="0"/>
              </a:spcAft>
              <a:buSzPts val="3100"/>
              <a:buNone/>
              <a:defRPr sz="3100"/>
            </a:lvl4pPr>
            <a:lvl5pPr lvl="4" rtl="0">
              <a:spcBef>
                <a:spcPts val="0"/>
              </a:spcBef>
              <a:spcAft>
                <a:spcPts val="0"/>
              </a:spcAft>
              <a:buSzPts val="3100"/>
              <a:buNone/>
              <a:defRPr sz="3100"/>
            </a:lvl5pPr>
            <a:lvl6pPr lvl="5" rtl="0">
              <a:spcBef>
                <a:spcPts val="0"/>
              </a:spcBef>
              <a:spcAft>
                <a:spcPts val="0"/>
              </a:spcAft>
              <a:buSzPts val="3100"/>
              <a:buNone/>
              <a:defRPr sz="3100"/>
            </a:lvl6pPr>
            <a:lvl7pPr lvl="6" rtl="0">
              <a:spcBef>
                <a:spcPts val="0"/>
              </a:spcBef>
              <a:spcAft>
                <a:spcPts val="0"/>
              </a:spcAft>
              <a:buSzPts val="3100"/>
              <a:buNone/>
              <a:defRPr sz="3100"/>
            </a:lvl7pPr>
            <a:lvl8pPr lvl="7" rtl="0">
              <a:spcBef>
                <a:spcPts val="0"/>
              </a:spcBef>
              <a:spcAft>
                <a:spcPts val="0"/>
              </a:spcAft>
              <a:buSzPts val="3100"/>
              <a:buNone/>
              <a:defRPr sz="3100"/>
            </a:lvl8pPr>
            <a:lvl9pPr lvl="8" rtl="0">
              <a:spcBef>
                <a:spcPts val="0"/>
              </a:spcBef>
              <a:spcAft>
                <a:spcPts val="0"/>
              </a:spcAft>
              <a:buSzPts val="3100"/>
              <a:buNone/>
              <a:defRPr sz="3100"/>
            </a:lvl9pPr>
          </a:lstStyle>
          <a:p/>
        </p:txBody>
      </p:sp>
      <p:sp>
        <p:nvSpPr>
          <p:cNvPr id="60" name="Google Shape;60;p15"/>
          <p:cNvSpPr txBox="1"/>
          <p:nvPr>
            <p:ph idx="1" type="body"/>
          </p:nvPr>
        </p:nvSpPr>
        <p:spPr>
          <a:xfrm>
            <a:off x="257705" y="2888617"/>
            <a:ext cx="2321400" cy="6608700"/>
          </a:xfrm>
          <a:prstGeom prst="rect">
            <a:avLst/>
          </a:prstGeom>
        </p:spPr>
        <p:txBody>
          <a:bodyPr anchorCtr="0" anchor="t" bIns="111700" lIns="111700" spcFirstLastPara="1" rIns="111700" wrap="square" tIns="111700">
            <a:noAutofit/>
          </a:bodyPr>
          <a:lstStyle>
            <a:lvl1pPr indent="-323850" lvl="0" marL="457200" rtl="0">
              <a:spcBef>
                <a:spcPts val="0"/>
              </a:spcBef>
              <a:spcAft>
                <a:spcPts val="0"/>
              </a:spcAft>
              <a:buSzPts val="1500"/>
              <a:buChar char="●"/>
              <a:defRPr sz="1500"/>
            </a:lvl1pPr>
            <a:lvl2pPr indent="-323850" lvl="1" marL="914400" rtl="0">
              <a:spcBef>
                <a:spcPts val="2000"/>
              </a:spcBef>
              <a:spcAft>
                <a:spcPts val="0"/>
              </a:spcAft>
              <a:buSzPts val="1500"/>
              <a:buChar char="○"/>
              <a:defRPr sz="1500"/>
            </a:lvl2pPr>
            <a:lvl3pPr indent="-323850" lvl="2" marL="1371600" rtl="0">
              <a:spcBef>
                <a:spcPts val="2000"/>
              </a:spcBef>
              <a:spcAft>
                <a:spcPts val="0"/>
              </a:spcAft>
              <a:buSzPts val="1500"/>
              <a:buChar char="■"/>
              <a:defRPr sz="1500"/>
            </a:lvl3pPr>
            <a:lvl4pPr indent="-323850" lvl="3" marL="1828800" rtl="0">
              <a:spcBef>
                <a:spcPts val="2000"/>
              </a:spcBef>
              <a:spcAft>
                <a:spcPts val="0"/>
              </a:spcAft>
              <a:buSzPts val="1500"/>
              <a:buChar char="●"/>
              <a:defRPr sz="1500"/>
            </a:lvl4pPr>
            <a:lvl5pPr indent="-323850" lvl="4" marL="2286000" rtl="0">
              <a:spcBef>
                <a:spcPts val="2000"/>
              </a:spcBef>
              <a:spcAft>
                <a:spcPts val="0"/>
              </a:spcAft>
              <a:buSzPts val="1500"/>
              <a:buChar char="○"/>
              <a:defRPr sz="1500"/>
            </a:lvl5pPr>
            <a:lvl6pPr indent="-323850" lvl="5" marL="2743200" rtl="0">
              <a:spcBef>
                <a:spcPts val="2000"/>
              </a:spcBef>
              <a:spcAft>
                <a:spcPts val="0"/>
              </a:spcAft>
              <a:buSzPts val="1500"/>
              <a:buChar char="■"/>
              <a:defRPr sz="1500"/>
            </a:lvl6pPr>
            <a:lvl7pPr indent="-323850" lvl="6" marL="3200400" rtl="0">
              <a:spcBef>
                <a:spcPts val="2000"/>
              </a:spcBef>
              <a:spcAft>
                <a:spcPts val="0"/>
              </a:spcAft>
              <a:buSzPts val="1500"/>
              <a:buChar char="●"/>
              <a:defRPr sz="1500"/>
            </a:lvl7pPr>
            <a:lvl8pPr indent="-323850" lvl="7" marL="3657600" rtl="0">
              <a:spcBef>
                <a:spcPts val="2000"/>
              </a:spcBef>
              <a:spcAft>
                <a:spcPts val="0"/>
              </a:spcAft>
              <a:buSzPts val="1500"/>
              <a:buChar char="○"/>
              <a:defRPr sz="1500"/>
            </a:lvl8pPr>
            <a:lvl9pPr indent="-323850" lvl="8" marL="4114800" rtl="0">
              <a:spcBef>
                <a:spcPts val="2000"/>
              </a:spcBef>
              <a:spcAft>
                <a:spcPts val="2000"/>
              </a:spcAft>
              <a:buSzPts val="1500"/>
              <a:buChar char="■"/>
              <a:defRPr sz="1500"/>
            </a:lvl9pPr>
          </a:lstStyle>
          <a:p/>
        </p:txBody>
      </p:sp>
      <p:sp>
        <p:nvSpPr>
          <p:cNvPr id="61" name="Google Shape;61;p15"/>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نقطة رئيسية 1">
  <p:cSld name="MAIN_POINT_1">
    <p:spTree>
      <p:nvGrpSpPr>
        <p:cNvPr id="62" name="Shape 62"/>
        <p:cNvGrpSpPr/>
        <p:nvPr/>
      </p:nvGrpSpPr>
      <p:grpSpPr>
        <a:xfrm>
          <a:off x="0" y="0"/>
          <a:ext cx="0" cy="0"/>
          <a:chOff x="0" y="0"/>
          <a:chExt cx="0" cy="0"/>
        </a:xfrm>
      </p:grpSpPr>
      <p:sp>
        <p:nvSpPr>
          <p:cNvPr id="63" name="Google Shape;63;p16"/>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64" name="Google Shape;64;p16"/>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65" name="Google Shape;65;p16"/>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66" name="Google Shape;66;p16"/>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67" name="Shape 67"/>
        <p:cNvGrpSpPr/>
        <p:nvPr/>
      </p:nvGrpSpPr>
      <p:grpSpPr>
        <a:xfrm>
          <a:off x="0" y="0"/>
          <a:ext cx="0" cy="0"/>
          <a:chOff x="0" y="0"/>
          <a:chExt cx="0" cy="0"/>
        </a:xfrm>
      </p:grpSpPr>
      <p:cxnSp>
        <p:nvCxnSpPr>
          <p:cNvPr id="68" name="Google Shape;68;p1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69" name="Google Shape;69;p17"/>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Summary</a:t>
            </a:r>
            <a:endParaRPr b="1" sz="2600">
              <a:latin typeface="Mada"/>
              <a:ea typeface="Mada"/>
              <a:cs typeface="Mada"/>
              <a:sym typeface="Mada"/>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70" name="Shape 70"/>
        <p:cNvGrpSpPr/>
        <p:nvPr/>
      </p:nvGrpSpPr>
      <p:grpSpPr>
        <a:xfrm>
          <a:off x="0" y="0"/>
          <a:ext cx="0" cy="0"/>
          <a:chOff x="0" y="0"/>
          <a:chExt cx="0" cy="0"/>
        </a:xfrm>
      </p:grpSpPr>
      <p:sp>
        <p:nvSpPr>
          <p:cNvPr id="71" name="Google Shape;71;p18"/>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72" name="Google Shape;72;p18"/>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عنوان فقط 1">
  <p:cSld name="TITLE_ONLY_1">
    <p:spTree>
      <p:nvGrpSpPr>
        <p:cNvPr id="73" name="Shape 73"/>
        <p:cNvGrpSpPr/>
        <p:nvPr/>
      </p:nvGrpSpPr>
      <p:grpSpPr>
        <a:xfrm>
          <a:off x="0" y="0"/>
          <a:ext cx="0" cy="0"/>
          <a:chOff x="0" y="0"/>
          <a:chExt cx="0" cy="0"/>
        </a:xfrm>
      </p:grpSpPr>
      <p:sp>
        <p:nvSpPr>
          <p:cNvPr id="74" name="Google Shape;74;p19"/>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rtl="0">
              <a:spcBef>
                <a:spcPts val="0"/>
              </a:spcBef>
              <a:spcAft>
                <a:spcPts val="0"/>
              </a:spcAft>
              <a:buSzPts val="3300"/>
              <a:buNone/>
              <a:defRPr/>
            </a:lvl1pPr>
            <a:lvl2pPr lvl="1" rtl="0">
              <a:spcBef>
                <a:spcPts val="0"/>
              </a:spcBef>
              <a:spcAft>
                <a:spcPts val="0"/>
              </a:spcAft>
              <a:buSzPts val="3300"/>
              <a:buNone/>
              <a:defRPr/>
            </a:lvl2pPr>
            <a:lvl3pPr lvl="2" rtl="0">
              <a:spcBef>
                <a:spcPts val="0"/>
              </a:spcBef>
              <a:spcAft>
                <a:spcPts val="0"/>
              </a:spcAft>
              <a:buSzPts val="3300"/>
              <a:buNone/>
              <a:defRPr/>
            </a:lvl3pPr>
            <a:lvl4pPr lvl="3" rtl="0">
              <a:spcBef>
                <a:spcPts val="0"/>
              </a:spcBef>
              <a:spcAft>
                <a:spcPts val="0"/>
              </a:spcAft>
              <a:buSzPts val="3300"/>
              <a:buNone/>
              <a:defRPr/>
            </a:lvl4pPr>
            <a:lvl5pPr lvl="4" rtl="0">
              <a:spcBef>
                <a:spcPts val="0"/>
              </a:spcBef>
              <a:spcAft>
                <a:spcPts val="0"/>
              </a:spcAft>
              <a:buSzPts val="3300"/>
              <a:buNone/>
              <a:defRPr/>
            </a:lvl5pPr>
            <a:lvl6pPr lvl="5" rtl="0">
              <a:spcBef>
                <a:spcPts val="0"/>
              </a:spcBef>
              <a:spcAft>
                <a:spcPts val="0"/>
              </a:spcAft>
              <a:buSzPts val="3300"/>
              <a:buNone/>
              <a:defRPr/>
            </a:lvl6pPr>
            <a:lvl7pPr lvl="6" rtl="0">
              <a:spcBef>
                <a:spcPts val="0"/>
              </a:spcBef>
              <a:spcAft>
                <a:spcPts val="0"/>
              </a:spcAft>
              <a:buSzPts val="3300"/>
              <a:buNone/>
              <a:defRPr/>
            </a:lvl7pPr>
            <a:lvl8pPr lvl="7" rtl="0">
              <a:spcBef>
                <a:spcPts val="0"/>
              </a:spcBef>
              <a:spcAft>
                <a:spcPts val="0"/>
              </a:spcAft>
              <a:buSzPts val="3300"/>
              <a:buNone/>
              <a:defRPr/>
            </a:lvl8pPr>
            <a:lvl9pPr lvl="8" rtl="0">
              <a:spcBef>
                <a:spcPts val="0"/>
              </a:spcBef>
              <a:spcAft>
                <a:spcPts val="0"/>
              </a:spcAft>
              <a:buSzPts val="3300"/>
              <a:buNone/>
              <a:defRPr/>
            </a:lvl9pPr>
          </a:lstStyle>
          <a:p/>
        </p:txBody>
      </p:sp>
      <p:sp>
        <p:nvSpPr>
          <p:cNvPr id="75" name="Google Shape;75;p1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ar"/>
              <a:t>‹#›</a:t>
            </a:fld>
            <a:endParaRPr/>
          </a:p>
        </p:txBody>
      </p:sp>
      <p:sp>
        <p:nvSpPr>
          <p:cNvPr id="76" name="Google Shape;76;p19"/>
          <p:cNvSpPr txBox="1"/>
          <p:nvPr>
            <p:ph idx="2" type="sldNum"/>
          </p:nvPr>
        </p:nvSpPr>
        <p:spPr>
          <a:xfrm>
            <a:off x="71278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400">
                <a:solidFill>
                  <a:schemeClr val="lt1"/>
                </a:solidFill>
                <a:latin typeface="Exo"/>
                <a:ea typeface="Exo"/>
                <a:cs typeface="Exo"/>
                <a:sym typeface="Exo"/>
              </a:defRPr>
            </a:lvl1pPr>
            <a:lvl2pPr lvl="1" rtl="0" algn="ctr">
              <a:buNone/>
              <a:defRPr b="1" sz="1400">
                <a:solidFill>
                  <a:schemeClr val="lt1"/>
                </a:solidFill>
                <a:latin typeface="Exo"/>
                <a:ea typeface="Exo"/>
                <a:cs typeface="Exo"/>
                <a:sym typeface="Exo"/>
              </a:defRPr>
            </a:lvl2pPr>
            <a:lvl3pPr lvl="2" rtl="0" algn="ctr">
              <a:buNone/>
              <a:defRPr b="1" sz="1400">
                <a:solidFill>
                  <a:schemeClr val="lt1"/>
                </a:solidFill>
                <a:latin typeface="Exo"/>
                <a:ea typeface="Exo"/>
                <a:cs typeface="Exo"/>
                <a:sym typeface="Exo"/>
              </a:defRPr>
            </a:lvl3pPr>
            <a:lvl4pPr lvl="3" rtl="0" algn="ctr">
              <a:buNone/>
              <a:defRPr b="1" sz="1400">
                <a:solidFill>
                  <a:schemeClr val="lt1"/>
                </a:solidFill>
                <a:latin typeface="Exo"/>
                <a:ea typeface="Exo"/>
                <a:cs typeface="Exo"/>
                <a:sym typeface="Exo"/>
              </a:defRPr>
            </a:lvl4pPr>
            <a:lvl5pPr lvl="4" rtl="0" algn="ctr">
              <a:buNone/>
              <a:defRPr b="1" sz="1400">
                <a:solidFill>
                  <a:schemeClr val="lt1"/>
                </a:solidFill>
                <a:latin typeface="Exo"/>
                <a:ea typeface="Exo"/>
                <a:cs typeface="Exo"/>
                <a:sym typeface="Exo"/>
              </a:defRPr>
            </a:lvl5pPr>
            <a:lvl6pPr lvl="5" rtl="0" algn="ctr">
              <a:buNone/>
              <a:defRPr b="1" sz="1400">
                <a:solidFill>
                  <a:schemeClr val="lt1"/>
                </a:solidFill>
                <a:latin typeface="Exo"/>
                <a:ea typeface="Exo"/>
                <a:cs typeface="Exo"/>
                <a:sym typeface="Exo"/>
              </a:defRPr>
            </a:lvl6pPr>
            <a:lvl7pPr lvl="6" rtl="0" algn="ctr">
              <a:buNone/>
              <a:defRPr b="1" sz="1400">
                <a:solidFill>
                  <a:schemeClr val="lt1"/>
                </a:solidFill>
                <a:latin typeface="Exo"/>
                <a:ea typeface="Exo"/>
                <a:cs typeface="Exo"/>
                <a:sym typeface="Exo"/>
              </a:defRPr>
            </a:lvl7pPr>
            <a:lvl8pPr lvl="7" rtl="0" algn="ctr">
              <a:buNone/>
              <a:defRPr b="1" sz="1400">
                <a:solidFill>
                  <a:schemeClr val="lt1"/>
                </a:solidFill>
                <a:latin typeface="Exo"/>
                <a:ea typeface="Exo"/>
                <a:cs typeface="Exo"/>
                <a:sym typeface="Exo"/>
              </a:defRPr>
            </a:lvl8pPr>
            <a:lvl9pPr lvl="8" rtl="0" algn="ctr">
              <a:buNone/>
              <a:defRPr b="1" sz="14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رأس قسم 1">
  <p:cSld name="SECTION_HEADER_1">
    <p:spTree>
      <p:nvGrpSpPr>
        <p:cNvPr id="77" name="Shape 77"/>
        <p:cNvGrpSpPr/>
        <p:nvPr/>
      </p:nvGrpSpPr>
      <p:grpSpPr>
        <a:xfrm>
          <a:off x="0" y="0"/>
          <a:ext cx="0" cy="0"/>
          <a:chOff x="0" y="0"/>
          <a:chExt cx="0" cy="0"/>
        </a:xfrm>
      </p:grpSpPr>
      <p:sp>
        <p:nvSpPr>
          <p:cNvPr id="78" name="Google Shape;78;p20"/>
          <p:cNvSpPr txBox="1"/>
          <p:nvPr>
            <p:ph type="title"/>
          </p:nvPr>
        </p:nvSpPr>
        <p:spPr>
          <a:xfrm>
            <a:off x="257705" y="4471058"/>
            <a:ext cx="7044900" cy="1749600"/>
          </a:xfrm>
          <a:prstGeom prst="rect">
            <a:avLst/>
          </a:prstGeom>
        </p:spPr>
        <p:txBody>
          <a:bodyPr anchorCtr="0" anchor="ctr" bIns="111700" lIns="111700" spcFirstLastPara="1" rIns="111700" wrap="square" tIns="111700">
            <a:noAutofit/>
          </a:bodyPr>
          <a:lstStyle>
            <a:lvl1pPr lvl="0" rtl="0" algn="ctr">
              <a:spcBef>
                <a:spcPts val="0"/>
              </a:spcBef>
              <a:spcAft>
                <a:spcPts val="0"/>
              </a:spcAft>
              <a:buSzPts val="4300"/>
              <a:buNone/>
              <a:defRPr sz="4300"/>
            </a:lvl1pPr>
            <a:lvl2pPr lvl="1" rtl="0" algn="ctr">
              <a:spcBef>
                <a:spcPts val="0"/>
              </a:spcBef>
              <a:spcAft>
                <a:spcPts val="0"/>
              </a:spcAft>
              <a:buSzPts val="4300"/>
              <a:buNone/>
              <a:defRPr sz="4300"/>
            </a:lvl2pPr>
            <a:lvl3pPr lvl="2" rtl="0" algn="ctr">
              <a:spcBef>
                <a:spcPts val="0"/>
              </a:spcBef>
              <a:spcAft>
                <a:spcPts val="0"/>
              </a:spcAft>
              <a:buSzPts val="4300"/>
              <a:buNone/>
              <a:defRPr sz="4300"/>
            </a:lvl3pPr>
            <a:lvl4pPr lvl="3" rtl="0" algn="ctr">
              <a:spcBef>
                <a:spcPts val="0"/>
              </a:spcBef>
              <a:spcAft>
                <a:spcPts val="0"/>
              </a:spcAft>
              <a:buSzPts val="4300"/>
              <a:buNone/>
              <a:defRPr sz="4300"/>
            </a:lvl4pPr>
            <a:lvl5pPr lvl="4" rtl="0" algn="ctr">
              <a:spcBef>
                <a:spcPts val="0"/>
              </a:spcBef>
              <a:spcAft>
                <a:spcPts val="0"/>
              </a:spcAft>
              <a:buSzPts val="4300"/>
              <a:buNone/>
              <a:defRPr sz="4300"/>
            </a:lvl5pPr>
            <a:lvl6pPr lvl="5" rtl="0" algn="ctr">
              <a:spcBef>
                <a:spcPts val="0"/>
              </a:spcBef>
              <a:spcAft>
                <a:spcPts val="0"/>
              </a:spcAft>
              <a:buSzPts val="4300"/>
              <a:buNone/>
              <a:defRPr sz="4300"/>
            </a:lvl6pPr>
            <a:lvl7pPr lvl="6" rtl="0" algn="ctr">
              <a:spcBef>
                <a:spcPts val="0"/>
              </a:spcBef>
              <a:spcAft>
                <a:spcPts val="0"/>
              </a:spcAft>
              <a:buSzPts val="4300"/>
              <a:buNone/>
              <a:defRPr sz="4300"/>
            </a:lvl7pPr>
            <a:lvl8pPr lvl="7" rtl="0" algn="ctr">
              <a:spcBef>
                <a:spcPts val="0"/>
              </a:spcBef>
              <a:spcAft>
                <a:spcPts val="0"/>
              </a:spcAft>
              <a:buSzPts val="4300"/>
              <a:buNone/>
              <a:defRPr sz="4300"/>
            </a:lvl8pPr>
            <a:lvl9pPr lvl="8" rtl="0" algn="ctr">
              <a:spcBef>
                <a:spcPts val="0"/>
              </a:spcBef>
              <a:spcAft>
                <a:spcPts val="0"/>
              </a:spcAft>
              <a:buSzPts val="4300"/>
              <a:buNone/>
              <a:defRPr sz="4300"/>
            </a:lvl9pPr>
          </a:lstStyle>
          <a:p/>
        </p:txBody>
      </p:sp>
      <p:cxnSp>
        <p:nvCxnSpPr>
          <p:cNvPr id="79" name="Google Shape;79;p2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80" name="Google Shape;80;p20"/>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81" name="Google Shape;81;p20"/>
          <p:cNvSpPr txBox="1"/>
          <p:nvPr>
            <p:ph idx="12" type="sldNum"/>
          </p:nvPr>
        </p:nvSpPr>
        <p:spPr>
          <a:xfrm>
            <a:off x="71064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400">
                <a:solidFill>
                  <a:schemeClr val="lt1"/>
                </a:solidFill>
                <a:latin typeface="Exo"/>
                <a:ea typeface="Exo"/>
                <a:cs typeface="Exo"/>
                <a:sym typeface="Exo"/>
              </a:defRPr>
            </a:lvl1pPr>
            <a:lvl2pPr lvl="1" rtl="0" algn="ctr">
              <a:buNone/>
              <a:defRPr b="1" sz="1400">
                <a:solidFill>
                  <a:schemeClr val="lt1"/>
                </a:solidFill>
                <a:latin typeface="Exo"/>
                <a:ea typeface="Exo"/>
                <a:cs typeface="Exo"/>
                <a:sym typeface="Exo"/>
              </a:defRPr>
            </a:lvl2pPr>
            <a:lvl3pPr lvl="2" rtl="0" algn="ctr">
              <a:buNone/>
              <a:defRPr b="1" sz="1400">
                <a:solidFill>
                  <a:schemeClr val="lt1"/>
                </a:solidFill>
                <a:latin typeface="Exo"/>
                <a:ea typeface="Exo"/>
                <a:cs typeface="Exo"/>
                <a:sym typeface="Exo"/>
              </a:defRPr>
            </a:lvl3pPr>
            <a:lvl4pPr lvl="3" rtl="0" algn="ctr">
              <a:buNone/>
              <a:defRPr b="1" sz="1400">
                <a:solidFill>
                  <a:schemeClr val="lt1"/>
                </a:solidFill>
                <a:latin typeface="Exo"/>
                <a:ea typeface="Exo"/>
                <a:cs typeface="Exo"/>
                <a:sym typeface="Exo"/>
              </a:defRPr>
            </a:lvl4pPr>
            <a:lvl5pPr lvl="4" rtl="0" algn="ctr">
              <a:buNone/>
              <a:defRPr b="1" sz="1400">
                <a:solidFill>
                  <a:schemeClr val="lt1"/>
                </a:solidFill>
                <a:latin typeface="Exo"/>
                <a:ea typeface="Exo"/>
                <a:cs typeface="Exo"/>
                <a:sym typeface="Exo"/>
              </a:defRPr>
            </a:lvl5pPr>
            <a:lvl6pPr lvl="5" rtl="0" algn="ctr">
              <a:buNone/>
              <a:defRPr b="1" sz="1400">
                <a:solidFill>
                  <a:schemeClr val="lt1"/>
                </a:solidFill>
                <a:latin typeface="Exo"/>
                <a:ea typeface="Exo"/>
                <a:cs typeface="Exo"/>
                <a:sym typeface="Exo"/>
              </a:defRPr>
            </a:lvl6pPr>
            <a:lvl7pPr lvl="6" rtl="0" algn="ctr">
              <a:buNone/>
              <a:defRPr b="1" sz="1400">
                <a:solidFill>
                  <a:schemeClr val="lt1"/>
                </a:solidFill>
                <a:latin typeface="Exo"/>
                <a:ea typeface="Exo"/>
                <a:cs typeface="Exo"/>
                <a:sym typeface="Exo"/>
              </a:defRPr>
            </a:lvl7pPr>
            <a:lvl8pPr lvl="7" rtl="0" algn="ctr">
              <a:buNone/>
              <a:defRPr b="1" sz="1400">
                <a:solidFill>
                  <a:schemeClr val="lt1"/>
                </a:solidFill>
                <a:latin typeface="Exo"/>
                <a:ea typeface="Exo"/>
                <a:cs typeface="Exo"/>
                <a:sym typeface="Exo"/>
              </a:defRPr>
            </a:lvl8pPr>
            <a:lvl9pPr lvl="8" rtl="0" algn="ctr">
              <a:buNone/>
              <a:defRPr b="1" sz="14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_POINT_2">
  <p:cSld name="MAIN_POINT_2">
    <p:spTree>
      <p:nvGrpSpPr>
        <p:cNvPr id="82" name="Shape 82"/>
        <p:cNvGrpSpPr/>
        <p:nvPr/>
      </p:nvGrpSpPr>
      <p:grpSpPr>
        <a:xfrm>
          <a:off x="0" y="0"/>
          <a:ext cx="0" cy="0"/>
          <a:chOff x="0" y="0"/>
          <a:chExt cx="0" cy="0"/>
        </a:xfrm>
      </p:grpSpPr>
      <p:sp>
        <p:nvSpPr>
          <p:cNvPr id="83" name="Google Shape;83;p21"/>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84" name="Google Shape;84;p21"/>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Mada"/>
                <a:ea typeface="Mada"/>
                <a:cs typeface="Mada"/>
                <a:sym typeface="Mada"/>
              </a:rPr>
              <a:t>Lecture Quiz</a:t>
            </a:r>
            <a:endParaRPr b="1" sz="2500">
              <a:latin typeface="Mada"/>
              <a:ea typeface="Mada"/>
              <a:cs typeface="Mada"/>
              <a:sym typeface="Mada"/>
            </a:endParaRPr>
          </a:p>
        </p:txBody>
      </p:sp>
      <p:cxnSp>
        <p:nvCxnSpPr>
          <p:cNvPr id="85" name="Google Shape;85;p21"/>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86" name="Google Shape;86;p21"/>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4" name="Shape 14"/>
        <p:cNvGrpSpPr/>
        <p:nvPr/>
      </p:nvGrpSpPr>
      <p:grpSpPr>
        <a:xfrm>
          <a:off x="0" y="0"/>
          <a:ext cx="0" cy="0"/>
          <a:chOff x="0" y="0"/>
          <a:chExt cx="0" cy="0"/>
        </a:xfrm>
      </p:grpSpPr>
      <p:sp>
        <p:nvSpPr>
          <p:cNvPr id="15" name="Google Shape;15;p3"/>
          <p:cNvSpPr txBox="1"/>
          <p:nvPr>
            <p:ph idx="12" type="sldNum"/>
          </p:nvPr>
        </p:nvSpPr>
        <p:spPr>
          <a:xfrm>
            <a:off x="71278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400">
                <a:solidFill>
                  <a:schemeClr val="lt1"/>
                </a:solidFill>
                <a:latin typeface="Exo"/>
                <a:ea typeface="Exo"/>
                <a:cs typeface="Exo"/>
                <a:sym typeface="Exo"/>
              </a:defRPr>
            </a:lvl1pPr>
            <a:lvl2pPr lvl="1" rtl="0" algn="ctr">
              <a:buNone/>
              <a:defRPr b="1" sz="1400">
                <a:solidFill>
                  <a:schemeClr val="lt1"/>
                </a:solidFill>
                <a:latin typeface="Exo"/>
                <a:ea typeface="Exo"/>
                <a:cs typeface="Exo"/>
                <a:sym typeface="Exo"/>
              </a:defRPr>
            </a:lvl2pPr>
            <a:lvl3pPr lvl="2" rtl="0" algn="ctr">
              <a:buNone/>
              <a:defRPr b="1" sz="1400">
                <a:solidFill>
                  <a:schemeClr val="lt1"/>
                </a:solidFill>
                <a:latin typeface="Exo"/>
                <a:ea typeface="Exo"/>
                <a:cs typeface="Exo"/>
                <a:sym typeface="Exo"/>
              </a:defRPr>
            </a:lvl3pPr>
            <a:lvl4pPr lvl="3" rtl="0" algn="ctr">
              <a:buNone/>
              <a:defRPr b="1" sz="1400">
                <a:solidFill>
                  <a:schemeClr val="lt1"/>
                </a:solidFill>
                <a:latin typeface="Exo"/>
                <a:ea typeface="Exo"/>
                <a:cs typeface="Exo"/>
                <a:sym typeface="Exo"/>
              </a:defRPr>
            </a:lvl4pPr>
            <a:lvl5pPr lvl="4" rtl="0" algn="ctr">
              <a:buNone/>
              <a:defRPr b="1" sz="1400">
                <a:solidFill>
                  <a:schemeClr val="lt1"/>
                </a:solidFill>
                <a:latin typeface="Exo"/>
                <a:ea typeface="Exo"/>
                <a:cs typeface="Exo"/>
                <a:sym typeface="Exo"/>
              </a:defRPr>
            </a:lvl5pPr>
            <a:lvl6pPr lvl="5" rtl="0" algn="ctr">
              <a:buNone/>
              <a:defRPr b="1" sz="1400">
                <a:solidFill>
                  <a:schemeClr val="lt1"/>
                </a:solidFill>
                <a:latin typeface="Exo"/>
                <a:ea typeface="Exo"/>
                <a:cs typeface="Exo"/>
                <a:sym typeface="Exo"/>
              </a:defRPr>
            </a:lvl6pPr>
            <a:lvl7pPr lvl="6" rtl="0" algn="ctr">
              <a:buNone/>
              <a:defRPr b="1" sz="1400">
                <a:solidFill>
                  <a:schemeClr val="lt1"/>
                </a:solidFill>
                <a:latin typeface="Exo"/>
                <a:ea typeface="Exo"/>
                <a:cs typeface="Exo"/>
                <a:sym typeface="Exo"/>
              </a:defRPr>
            </a:lvl7pPr>
            <a:lvl8pPr lvl="7" rtl="0" algn="ctr">
              <a:buNone/>
              <a:defRPr b="1" sz="1400">
                <a:solidFill>
                  <a:schemeClr val="lt1"/>
                </a:solidFill>
                <a:latin typeface="Exo"/>
                <a:ea typeface="Exo"/>
                <a:cs typeface="Exo"/>
                <a:sym typeface="Exo"/>
              </a:defRPr>
            </a:lvl8pPr>
            <a:lvl9pPr lvl="8" rtl="0" algn="ctr">
              <a:buNone/>
              <a:defRPr b="1" sz="14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cxnSp>
        <p:nvCxnSpPr>
          <p:cNvPr id="16" name="Google Shape;16;p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17" name="Google Shape;17;p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8" name="Shape 18"/>
        <p:cNvGrpSpPr/>
        <p:nvPr/>
      </p:nvGrpSpPr>
      <p:grpSpPr>
        <a:xfrm>
          <a:off x="0" y="0"/>
          <a:ext cx="0" cy="0"/>
          <a:chOff x="0" y="0"/>
          <a:chExt cx="0" cy="0"/>
        </a:xfrm>
      </p:grpSpPr>
      <p:sp>
        <p:nvSpPr>
          <p:cNvPr id="19" name="Google Shape;19;p4"/>
          <p:cNvSpPr txBox="1"/>
          <p:nvPr>
            <p:ph type="title"/>
          </p:nvPr>
        </p:nvSpPr>
        <p:spPr>
          <a:xfrm>
            <a:off x="257705" y="925091"/>
            <a:ext cx="7044900" cy="1190700"/>
          </a:xfrm>
          <a:prstGeom prst="rect">
            <a:avLst/>
          </a:prstGeom>
        </p:spPr>
        <p:txBody>
          <a:bodyPr anchorCtr="0" anchor="t" bIns="111700" lIns="111700" spcFirstLastPara="1" rIns="111700" wrap="square" tIns="111700">
            <a:noAutofit/>
          </a:bodyPr>
          <a:lstStyle>
            <a:lvl1pPr lvl="0">
              <a:spcBef>
                <a:spcPts val="0"/>
              </a:spcBef>
              <a:spcAft>
                <a:spcPts val="0"/>
              </a:spcAft>
              <a:buSzPts val="3300"/>
              <a:buNone/>
              <a:defRPr/>
            </a:lvl1pPr>
            <a:lvl2pPr lvl="1">
              <a:spcBef>
                <a:spcPts val="0"/>
              </a:spcBef>
              <a:spcAft>
                <a:spcPts val="0"/>
              </a:spcAft>
              <a:buSzPts val="3300"/>
              <a:buNone/>
              <a:defRPr/>
            </a:lvl2pPr>
            <a:lvl3pPr lvl="2">
              <a:spcBef>
                <a:spcPts val="0"/>
              </a:spcBef>
              <a:spcAft>
                <a:spcPts val="0"/>
              </a:spcAft>
              <a:buSzPts val="3300"/>
              <a:buNone/>
              <a:defRPr/>
            </a:lvl3pPr>
            <a:lvl4pPr lvl="3">
              <a:spcBef>
                <a:spcPts val="0"/>
              </a:spcBef>
              <a:spcAft>
                <a:spcPts val="0"/>
              </a:spcAft>
              <a:buSzPts val="3300"/>
              <a:buNone/>
              <a:defRPr/>
            </a:lvl4pPr>
            <a:lvl5pPr lvl="4">
              <a:spcBef>
                <a:spcPts val="0"/>
              </a:spcBef>
              <a:spcAft>
                <a:spcPts val="0"/>
              </a:spcAft>
              <a:buSzPts val="3300"/>
              <a:buNone/>
              <a:defRPr/>
            </a:lvl5pPr>
            <a:lvl6pPr lvl="5">
              <a:spcBef>
                <a:spcPts val="0"/>
              </a:spcBef>
              <a:spcAft>
                <a:spcPts val="0"/>
              </a:spcAft>
              <a:buSzPts val="3300"/>
              <a:buNone/>
              <a:defRPr/>
            </a:lvl6pPr>
            <a:lvl7pPr lvl="6">
              <a:spcBef>
                <a:spcPts val="0"/>
              </a:spcBef>
              <a:spcAft>
                <a:spcPts val="0"/>
              </a:spcAft>
              <a:buSzPts val="3300"/>
              <a:buNone/>
              <a:defRPr/>
            </a:lvl7pPr>
            <a:lvl8pPr lvl="7">
              <a:spcBef>
                <a:spcPts val="0"/>
              </a:spcBef>
              <a:spcAft>
                <a:spcPts val="0"/>
              </a:spcAft>
              <a:buSzPts val="3300"/>
              <a:buNone/>
              <a:defRPr/>
            </a:lvl8pPr>
            <a:lvl9pPr lvl="8">
              <a:spcBef>
                <a:spcPts val="0"/>
              </a:spcBef>
              <a:spcAft>
                <a:spcPts val="0"/>
              </a:spcAft>
              <a:buSzPts val="3300"/>
              <a:buNone/>
              <a:defRPr/>
            </a:lvl9pPr>
          </a:lstStyle>
          <a:p/>
        </p:txBody>
      </p:sp>
      <p:sp>
        <p:nvSpPr>
          <p:cNvPr id="20" name="Google Shape;20;p4"/>
          <p:cNvSpPr txBox="1"/>
          <p:nvPr>
            <p:ph idx="1" type="body"/>
          </p:nvPr>
        </p:nvSpPr>
        <p:spPr>
          <a:xfrm>
            <a:off x="257705" y="2395696"/>
            <a:ext cx="7044900" cy="7102200"/>
          </a:xfrm>
          <a:prstGeom prst="rect">
            <a:avLst/>
          </a:prstGeom>
        </p:spPr>
        <p:txBody>
          <a:bodyPr anchorCtr="0" anchor="t" bIns="111700" lIns="111700" spcFirstLastPara="1" rIns="111700" wrap="square" tIns="111700">
            <a:noAutofit/>
          </a:bodyPr>
          <a:lstStyle>
            <a:lvl1pPr indent="-374650" lvl="0" marL="457200">
              <a:spcBef>
                <a:spcPts val="0"/>
              </a:spcBef>
              <a:spcAft>
                <a:spcPts val="0"/>
              </a:spcAft>
              <a:buSzPts val="2300"/>
              <a:buChar char="●"/>
              <a:defRPr/>
            </a:lvl1pPr>
            <a:lvl2pPr indent="-342900" lvl="1" marL="914400">
              <a:spcBef>
                <a:spcPts val="2000"/>
              </a:spcBef>
              <a:spcAft>
                <a:spcPts val="0"/>
              </a:spcAft>
              <a:buSzPts val="1800"/>
              <a:buChar char="○"/>
              <a:defRPr/>
            </a:lvl2pPr>
            <a:lvl3pPr indent="-342900" lvl="2" marL="1371600">
              <a:spcBef>
                <a:spcPts val="2000"/>
              </a:spcBef>
              <a:spcAft>
                <a:spcPts val="0"/>
              </a:spcAft>
              <a:buSzPts val="1800"/>
              <a:buChar char="■"/>
              <a:defRPr/>
            </a:lvl3pPr>
            <a:lvl4pPr indent="-342900" lvl="3" marL="1828800">
              <a:spcBef>
                <a:spcPts val="2000"/>
              </a:spcBef>
              <a:spcAft>
                <a:spcPts val="0"/>
              </a:spcAft>
              <a:buSzPts val="1800"/>
              <a:buChar char="●"/>
              <a:defRPr/>
            </a:lvl4pPr>
            <a:lvl5pPr indent="-342900" lvl="4" marL="2286000">
              <a:spcBef>
                <a:spcPts val="2000"/>
              </a:spcBef>
              <a:spcAft>
                <a:spcPts val="0"/>
              </a:spcAft>
              <a:buSzPts val="1800"/>
              <a:buChar char="○"/>
              <a:defRPr/>
            </a:lvl5pPr>
            <a:lvl6pPr indent="-342900" lvl="5" marL="2743200">
              <a:spcBef>
                <a:spcPts val="2000"/>
              </a:spcBef>
              <a:spcAft>
                <a:spcPts val="0"/>
              </a:spcAft>
              <a:buSzPts val="1800"/>
              <a:buChar char="■"/>
              <a:defRPr/>
            </a:lvl6pPr>
            <a:lvl7pPr indent="-342900" lvl="6" marL="3200400">
              <a:spcBef>
                <a:spcPts val="2000"/>
              </a:spcBef>
              <a:spcAft>
                <a:spcPts val="0"/>
              </a:spcAft>
              <a:buSzPts val="1800"/>
              <a:buChar char="●"/>
              <a:defRPr/>
            </a:lvl7pPr>
            <a:lvl8pPr indent="-342900" lvl="7" marL="3657600">
              <a:spcBef>
                <a:spcPts val="2000"/>
              </a:spcBef>
              <a:spcAft>
                <a:spcPts val="0"/>
              </a:spcAft>
              <a:buSzPts val="1800"/>
              <a:buChar char="○"/>
              <a:defRPr/>
            </a:lvl8pPr>
            <a:lvl9pPr indent="-342900" lvl="8" marL="4114800">
              <a:spcBef>
                <a:spcPts val="2000"/>
              </a:spcBef>
              <a:spcAft>
                <a:spcPts val="2000"/>
              </a:spcAft>
              <a:buSzPts val="1800"/>
              <a:buChar char="■"/>
              <a:defRPr/>
            </a:lvl9pPr>
          </a:lstStyle>
          <a:p/>
        </p:txBody>
      </p:sp>
      <p:sp>
        <p:nvSpPr>
          <p:cNvPr id="21" name="Google Shape;21;p4"/>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2" name="Shape 22"/>
        <p:cNvGrpSpPr/>
        <p:nvPr/>
      </p:nvGrpSpPr>
      <p:grpSpPr>
        <a:xfrm>
          <a:off x="0" y="0"/>
          <a:ext cx="0" cy="0"/>
          <a:chOff x="0" y="0"/>
          <a:chExt cx="0" cy="0"/>
        </a:xfrm>
      </p:grpSpPr>
      <p:sp>
        <p:nvSpPr>
          <p:cNvPr id="23" name="Google Shape;23;p5"/>
          <p:cNvSpPr txBox="1"/>
          <p:nvPr>
            <p:ph idx="12" type="sldNum"/>
          </p:nvPr>
        </p:nvSpPr>
        <p:spPr>
          <a:xfrm>
            <a:off x="7127800" y="2"/>
            <a:ext cx="453600" cy="562200"/>
          </a:xfrm>
          <a:prstGeom prst="rect">
            <a:avLst/>
          </a:prstGeom>
          <a:solidFill>
            <a:schemeClr val="accent2"/>
          </a:solidFill>
          <a:ln>
            <a:noFill/>
          </a:ln>
        </p:spPr>
        <p:txBody>
          <a:bodyPr anchorCtr="0" anchor="ctr" bIns="111700" lIns="111700" spcFirstLastPara="1" rIns="111700" wrap="square" tIns="111700">
            <a:noAutofit/>
          </a:bodyPr>
          <a:lstStyle>
            <a:lvl1pPr lvl="0" rtl="0" algn="ctr">
              <a:buNone/>
              <a:defRPr b="1" sz="1400">
                <a:solidFill>
                  <a:schemeClr val="lt1"/>
                </a:solidFill>
                <a:latin typeface="Exo"/>
                <a:ea typeface="Exo"/>
                <a:cs typeface="Exo"/>
                <a:sym typeface="Exo"/>
              </a:defRPr>
            </a:lvl1pPr>
            <a:lvl2pPr lvl="1" rtl="0" algn="ctr">
              <a:buNone/>
              <a:defRPr b="1" sz="1400">
                <a:solidFill>
                  <a:schemeClr val="lt1"/>
                </a:solidFill>
                <a:latin typeface="Exo"/>
                <a:ea typeface="Exo"/>
                <a:cs typeface="Exo"/>
                <a:sym typeface="Exo"/>
              </a:defRPr>
            </a:lvl2pPr>
            <a:lvl3pPr lvl="2" rtl="0" algn="ctr">
              <a:buNone/>
              <a:defRPr b="1" sz="1400">
                <a:solidFill>
                  <a:schemeClr val="lt1"/>
                </a:solidFill>
                <a:latin typeface="Exo"/>
                <a:ea typeface="Exo"/>
                <a:cs typeface="Exo"/>
                <a:sym typeface="Exo"/>
              </a:defRPr>
            </a:lvl3pPr>
            <a:lvl4pPr lvl="3" rtl="0" algn="ctr">
              <a:buNone/>
              <a:defRPr b="1" sz="1400">
                <a:solidFill>
                  <a:schemeClr val="lt1"/>
                </a:solidFill>
                <a:latin typeface="Exo"/>
                <a:ea typeface="Exo"/>
                <a:cs typeface="Exo"/>
                <a:sym typeface="Exo"/>
              </a:defRPr>
            </a:lvl4pPr>
            <a:lvl5pPr lvl="4" rtl="0" algn="ctr">
              <a:buNone/>
              <a:defRPr b="1" sz="1400">
                <a:solidFill>
                  <a:schemeClr val="lt1"/>
                </a:solidFill>
                <a:latin typeface="Exo"/>
                <a:ea typeface="Exo"/>
                <a:cs typeface="Exo"/>
                <a:sym typeface="Exo"/>
              </a:defRPr>
            </a:lvl5pPr>
            <a:lvl6pPr lvl="5" rtl="0" algn="ctr">
              <a:buNone/>
              <a:defRPr b="1" sz="1400">
                <a:solidFill>
                  <a:schemeClr val="lt1"/>
                </a:solidFill>
                <a:latin typeface="Exo"/>
                <a:ea typeface="Exo"/>
                <a:cs typeface="Exo"/>
                <a:sym typeface="Exo"/>
              </a:defRPr>
            </a:lvl6pPr>
            <a:lvl7pPr lvl="6" rtl="0" algn="ctr">
              <a:buNone/>
              <a:defRPr b="1" sz="1400">
                <a:solidFill>
                  <a:schemeClr val="lt1"/>
                </a:solidFill>
                <a:latin typeface="Exo"/>
                <a:ea typeface="Exo"/>
                <a:cs typeface="Exo"/>
                <a:sym typeface="Exo"/>
              </a:defRPr>
            </a:lvl7pPr>
            <a:lvl8pPr lvl="7" rtl="0" algn="ctr">
              <a:buNone/>
              <a:defRPr b="1" sz="1400">
                <a:solidFill>
                  <a:schemeClr val="lt1"/>
                </a:solidFill>
                <a:latin typeface="Exo"/>
                <a:ea typeface="Exo"/>
                <a:cs typeface="Exo"/>
                <a:sym typeface="Exo"/>
              </a:defRPr>
            </a:lvl8pPr>
            <a:lvl9pPr lvl="8" rtl="0" algn="ctr">
              <a:buNone/>
              <a:defRPr b="1" sz="1400">
                <a:solidFill>
                  <a:schemeClr val="lt1"/>
                </a:solidFill>
                <a:latin typeface="Exo"/>
                <a:ea typeface="Exo"/>
                <a:cs typeface="Exo"/>
                <a:sym typeface="Exo"/>
              </a:defRPr>
            </a:lvl9pPr>
          </a:lstStyle>
          <a:p>
            <a:pPr indent="0" lvl="0" marL="0" rtl="0" algn="ct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4" name="Shape 24"/>
        <p:cNvGrpSpPr/>
        <p:nvPr/>
      </p:nvGrpSpPr>
      <p:grpSpPr>
        <a:xfrm>
          <a:off x="0" y="0"/>
          <a:ext cx="0" cy="0"/>
          <a:chOff x="0" y="0"/>
          <a:chExt cx="0" cy="0"/>
        </a:xfrm>
      </p:grpSpPr>
      <p:sp>
        <p:nvSpPr>
          <p:cNvPr id="25" name="Google Shape;25;p6"/>
          <p:cNvSpPr txBox="1"/>
          <p:nvPr>
            <p:ph type="title"/>
          </p:nvPr>
        </p:nvSpPr>
        <p:spPr>
          <a:xfrm>
            <a:off x="257705" y="1154948"/>
            <a:ext cx="2321400" cy="1570500"/>
          </a:xfrm>
          <a:prstGeom prst="rect">
            <a:avLst/>
          </a:prstGeom>
        </p:spPr>
        <p:txBody>
          <a:bodyPr anchorCtr="0" anchor="b" bIns="111700" lIns="111700" spcFirstLastPara="1" rIns="111700" wrap="square" tIns="111700">
            <a:noAutofit/>
          </a:bodyPr>
          <a:lstStyle>
            <a:lvl1pPr lvl="0">
              <a:spcBef>
                <a:spcPts val="0"/>
              </a:spcBef>
              <a:spcAft>
                <a:spcPts val="0"/>
              </a:spcAft>
              <a:buSzPts val="3100"/>
              <a:buNone/>
              <a:defRPr sz="3100"/>
            </a:lvl1pPr>
            <a:lvl2pPr lvl="1">
              <a:spcBef>
                <a:spcPts val="0"/>
              </a:spcBef>
              <a:spcAft>
                <a:spcPts val="0"/>
              </a:spcAft>
              <a:buSzPts val="3100"/>
              <a:buNone/>
              <a:defRPr sz="3100"/>
            </a:lvl2pPr>
            <a:lvl3pPr lvl="2">
              <a:spcBef>
                <a:spcPts val="0"/>
              </a:spcBef>
              <a:spcAft>
                <a:spcPts val="0"/>
              </a:spcAft>
              <a:buSzPts val="3100"/>
              <a:buNone/>
              <a:defRPr sz="3100"/>
            </a:lvl3pPr>
            <a:lvl4pPr lvl="3">
              <a:spcBef>
                <a:spcPts val="0"/>
              </a:spcBef>
              <a:spcAft>
                <a:spcPts val="0"/>
              </a:spcAft>
              <a:buSzPts val="3100"/>
              <a:buNone/>
              <a:defRPr sz="3100"/>
            </a:lvl4pPr>
            <a:lvl5pPr lvl="4">
              <a:spcBef>
                <a:spcPts val="0"/>
              </a:spcBef>
              <a:spcAft>
                <a:spcPts val="0"/>
              </a:spcAft>
              <a:buSzPts val="3100"/>
              <a:buNone/>
              <a:defRPr sz="3100"/>
            </a:lvl5pPr>
            <a:lvl6pPr lvl="5">
              <a:spcBef>
                <a:spcPts val="0"/>
              </a:spcBef>
              <a:spcAft>
                <a:spcPts val="0"/>
              </a:spcAft>
              <a:buSzPts val="3100"/>
              <a:buNone/>
              <a:defRPr sz="3100"/>
            </a:lvl6pPr>
            <a:lvl7pPr lvl="6">
              <a:spcBef>
                <a:spcPts val="0"/>
              </a:spcBef>
              <a:spcAft>
                <a:spcPts val="0"/>
              </a:spcAft>
              <a:buSzPts val="3100"/>
              <a:buNone/>
              <a:defRPr sz="3100"/>
            </a:lvl7pPr>
            <a:lvl8pPr lvl="7">
              <a:spcBef>
                <a:spcPts val="0"/>
              </a:spcBef>
              <a:spcAft>
                <a:spcPts val="0"/>
              </a:spcAft>
              <a:buSzPts val="3100"/>
              <a:buNone/>
              <a:defRPr sz="3100"/>
            </a:lvl8pPr>
            <a:lvl9pPr lvl="8">
              <a:spcBef>
                <a:spcPts val="0"/>
              </a:spcBef>
              <a:spcAft>
                <a:spcPts val="0"/>
              </a:spcAft>
              <a:buSzPts val="3100"/>
              <a:buNone/>
              <a:defRPr sz="3100"/>
            </a:lvl9pPr>
          </a:lstStyle>
          <a:p/>
        </p:txBody>
      </p:sp>
      <p:sp>
        <p:nvSpPr>
          <p:cNvPr id="26" name="Google Shape;26;p6"/>
          <p:cNvSpPr txBox="1"/>
          <p:nvPr>
            <p:ph idx="1" type="body"/>
          </p:nvPr>
        </p:nvSpPr>
        <p:spPr>
          <a:xfrm>
            <a:off x="257705" y="2888617"/>
            <a:ext cx="2321400" cy="6608700"/>
          </a:xfrm>
          <a:prstGeom prst="rect">
            <a:avLst/>
          </a:prstGeom>
        </p:spPr>
        <p:txBody>
          <a:bodyPr anchorCtr="0" anchor="t" bIns="111700" lIns="111700" spcFirstLastPara="1" rIns="111700" wrap="square" tIns="111700">
            <a:noAutofit/>
          </a:bodyPr>
          <a:lstStyle>
            <a:lvl1pPr indent="-323850" lvl="0" marL="457200">
              <a:spcBef>
                <a:spcPts val="0"/>
              </a:spcBef>
              <a:spcAft>
                <a:spcPts val="0"/>
              </a:spcAft>
              <a:buSzPts val="1500"/>
              <a:buChar char="●"/>
              <a:defRPr sz="1500"/>
            </a:lvl1pPr>
            <a:lvl2pPr indent="-323850" lvl="1" marL="914400">
              <a:spcBef>
                <a:spcPts val="2000"/>
              </a:spcBef>
              <a:spcAft>
                <a:spcPts val="0"/>
              </a:spcAft>
              <a:buSzPts val="1500"/>
              <a:buChar char="○"/>
              <a:defRPr sz="1500"/>
            </a:lvl2pPr>
            <a:lvl3pPr indent="-323850" lvl="2" marL="1371600">
              <a:spcBef>
                <a:spcPts val="2000"/>
              </a:spcBef>
              <a:spcAft>
                <a:spcPts val="0"/>
              </a:spcAft>
              <a:buSzPts val="1500"/>
              <a:buChar char="■"/>
              <a:defRPr sz="1500"/>
            </a:lvl3pPr>
            <a:lvl4pPr indent="-323850" lvl="3" marL="1828800">
              <a:spcBef>
                <a:spcPts val="2000"/>
              </a:spcBef>
              <a:spcAft>
                <a:spcPts val="0"/>
              </a:spcAft>
              <a:buSzPts val="1500"/>
              <a:buChar char="●"/>
              <a:defRPr sz="1500"/>
            </a:lvl4pPr>
            <a:lvl5pPr indent="-323850" lvl="4" marL="2286000">
              <a:spcBef>
                <a:spcPts val="2000"/>
              </a:spcBef>
              <a:spcAft>
                <a:spcPts val="0"/>
              </a:spcAft>
              <a:buSzPts val="1500"/>
              <a:buChar char="○"/>
              <a:defRPr sz="1500"/>
            </a:lvl5pPr>
            <a:lvl6pPr indent="-323850" lvl="5" marL="2743200">
              <a:spcBef>
                <a:spcPts val="2000"/>
              </a:spcBef>
              <a:spcAft>
                <a:spcPts val="0"/>
              </a:spcAft>
              <a:buSzPts val="1500"/>
              <a:buChar char="■"/>
              <a:defRPr sz="1500"/>
            </a:lvl6pPr>
            <a:lvl7pPr indent="-323850" lvl="6" marL="3200400">
              <a:spcBef>
                <a:spcPts val="2000"/>
              </a:spcBef>
              <a:spcAft>
                <a:spcPts val="0"/>
              </a:spcAft>
              <a:buSzPts val="1500"/>
              <a:buChar char="●"/>
              <a:defRPr sz="1500"/>
            </a:lvl7pPr>
            <a:lvl8pPr indent="-323850" lvl="7" marL="3657600">
              <a:spcBef>
                <a:spcPts val="2000"/>
              </a:spcBef>
              <a:spcAft>
                <a:spcPts val="0"/>
              </a:spcAft>
              <a:buSzPts val="1500"/>
              <a:buChar char="○"/>
              <a:defRPr sz="1500"/>
            </a:lvl8pPr>
            <a:lvl9pPr indent="-323850" lvl="8" marL="4114800">
              <a:spcBef>
                <a:spcPts val="2000"/>
              </a:spcBef>
              <a:spcAft>
                <a:spcPts val="2000"/>
              </a:spcAft>
              <a:buSzPts val="1500"/>
              <a:buChar char="■"/>
              <a:defRPr sz="1500"/>
            </a:lvl9pPr>
          </a:lstStyle>
          <a:p/>
        </p:txBody>
      </p:sp>
      <p:sp>
        <p:nvSpPr>
          <p:cNvPr id="27" name="Google Shape;27;p6"/>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نقطة رئيسية 1">
  <p:cSld name="MAIN_POINT_1">
    <p:spTree>
      <p:nvGrpSpPr>
        <p:cNvPr id="28" name="Shape 28"/>
        <p:cNvGrpSpPr/>
        <p:nvPr/>
      </p:nvGrpSpPr>
      <p:grpSpPr>
        <a:xfrm>
          <a:off x="0" y="0"/>
          <a:ext cx="0" cy="0"/>
          <a:chOff x="0" y="0"/>
          <a:chExt cx="0" cy="0"/>
        </a:xfrm>
      </p:grpSpPr>
      <p:sp>
        <p:nvSpPr>
          <p:cNvPr id="29" name="Google Shape;29;p7"/>
          <p:cNvSpPr/>
          <p:nvPr/>
        </p:nvSpPr>
        <p:spPr>
          <a:xfrm flipH="1" rot="-273">
            <a:off x="-3463" y="10303462"/>
            <a:ext cx="7566900" cy="3882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91175" lIns="91175" spcFirstLastPara="1" rIns="91175" wrap="square" tIns="91175">
            <a:noAutofit/>
          </a:bodyPr>
          <a:lstStyle/>
          <a:p>
            <a:pPr indent="0" lvl="0" marL="0" marR="0" rtl="0" algn="l">
              <a:lnSpc>
                <a:spcPct val="100000"/>
              </a:lnSpc>
              <a:spcBef>
                <a:spcPts val="0"/>
              </a:spcBef>
              <a:spcAft>
                <a:spcPts val="0"/>
              </a:spcAft>
              <a:buNone/>
            </a:pPr>
            <a:r>
              <a:t/>
            </a:r>
            <a:endParaRPr sz="1400"/>
          </a:p>
        </p:txBody>
      </p:sp>
      <p:sp>
        <p:nvSpPr>
          <p:cNvPr id="30" name="Google Shape;30;p7"/>
          <p:cNvSpPr txBox="1"/>
          <p:nvPr/>
        </p:nvSpPr>
        <p:spPr>
          <a:xfrm>
            <a:off x="996329" y="105779"/>
            <a:ext cx="5569800" cy="6465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500">
                <a:latin typeface="Alegreya"/>
                <a:ea typeface="Alegreya"/>
                <a:cs typeface="Alegreya"/>
                <a:sym typeface="Alegreya"/>
              </a:rPr>
              <a:t>Lecture Quiz</a:t>
            </a:r>
            <a:endParaRPr b="1" sz="2500">
              <a:latin typeface="Alegreya"/>
              <a:ea typeface="Alegreya"/>
              <a:cs typeface="Alegreya"/>
              <a:sym typeface="Alegreya"/>
            </a:endParaRPr>
          </a:p>
        </p:txBody>
      </p:sp>
      <p:cxnSp>
        <p:nvCxnSpPr>
          <p:cNvPr id="31" name="Google Shape;31;p7"/>
          <p:cNvCxnSpPr/>
          <p:nvPr/>
        </p:nvCxnSpPr>
        <p:spPr>
          <a:xfrm flipH="1" rot="10800000">
            <a:off x="1376930" y="663995"/>
            <a:ext cx="4808700" cy="12000"/>
          </a:xfrm>
          <a:prstGeom prst="straightConnector1">
            <a:avLst/>
          </a:prstGeom>
          <a:noFill/>
          <a:ln cap="flat" cmpd="sng" w="38100">
            <a:solidFill>
              <a:schemeClr val="accent1"/>
            </a:solidFill>
            <a:prstDash val="solid"/>
            <a:round/>
            <a:headEnd len="med" w="med" type="diamond"/>
            <a:tailEnd len="med" w="med" type="diamond"/>
          </a:ln>
        </p:spPr>
      </p:cxnSp>
      <p:sp>
        <p:nvSpPr>
          <p:cNvPr id="32" name="Google Shape;32;p7"/>
          <p:cNvSpPr/>
          <p:nvPr/>
        </p:nvSpPr>
        <p:spPr>
          <a:xfrm>
            <a:off x="138722" y="818449"/>
            <a:ext cx="7281000" cy="9207300"/>
          </a:xfrm>
          <a:prstGeom prst="rect">
            <a:avLst/>
          </a:prstGeom>
          <a:noFill/>
          <a:ln cap="flat" cmpd="sng" w="9525">
            <a:solidFill>
              <a:schemeClr val="accent3"/>
            </a:solidFill>
            <a:prstDash val="lgDash"/>
            <a:round/>
            <a:headEnd len="sm" w="sm" type="none"/>
            <a:tailEnd len="sm" w="sm" type="none"/>
          </a:ln>
        </p:spPr>
        <p:txBody>
          <a:bodyPr anchorCtr="0" anchor="ctr" bIns="91175" lIns="91175" spcFirstLastPara="1" rIns="91175" wrap="square" tIns="91175">
            <a:noAutofit/>
          </a:bodyPr>
          <a:lstStyle/>
          <a:p>
            <a:pPr indent="0" lvl="0" marL="0" rtl="0" algn="l">
              <a:spcBef>
                <a:spcPts val="0"/>
              </a:spcBef>
              <a:spcAft>
                <a:spcPts val="0"/>
              </a:spcAft>
              <a:buClr>
                <a:srgbClr val="000000"/>
              </a:buClr>
              <a:buSzPts val="1100"/>
              <a:buFont typeface="Arial"/>
              <a:buNone/>
            </a:pPr>
            <a:r>
              <a:t/>
            </a:r>
            <a:endParaRPr sz="800">
              <a:latin typeface="Cabin"/>
              <a:ea typeface="Cabin"/>
              <a:cs typeface="Cabin"/>
              <a:sym typeface="Cabin"/>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شرح 1">
  <p:cSld name="CAPTION_ONLY_1">
    <p:spTree>
      <p:nvGrpSpPr>
        <p:cNvPr id="33" name="Shape 33"/>
        <p:cNvGrpSpPr/>
        <p:nvPr/>
      </p:nvGrpSpPr>
      <p:grpSpPr>
        <a:xfrm>
          <a:off x="0" y="0"/>
          <a:ext cx="0" cy="0"/>
          <a:chOff x="0" y="0"/>
          <a:chExt cx="0" cy="0"/>
        </a:xfrm>
      </p:grpSpPr>
      <p:cxnSp>
        <p:nvCxnSpPr>
          <p:cNvPr id="34" name="Google Shape;34;p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35" name="Google Shape;35;p8"/>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Alegreya"/>
                <a:ea typeface="Alegreya"/>
                <a:cs typeface="Alegreya"/>
                <a:sym typeface="Alegreya"/>
              </a:rPr>
              <a:t>Summary</a:t>
            </a:r>
            <a:endParaRPr b="1" sz="2600">
              <a:latin typeface="Alegreya"/>
              <a:ea typeface="Alegreya"/>
              <a:cs typeface="Alegreya"/>
              <a:sym typeface="Alegreya"/>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6" name="Shape 36"/>
        <p:cNvGrpSpPr/>
        <p:nvPr/>
      </p:nvGrpSpPr>
      <p:grpSpPr>
        <a:xfrm>
          <a:off x="0" y="0"/>
          <a:ext cx="0" cy="0"/>
          <a:chOff x="0" y="0"/>
          <a:chExt cx="0" cy="0"/>
        </a:xfrm>
      </p:grpSpPr>
      <p:sp>
        <p:nvSpPr>
          <p:cNvPr id="37" name="Google Shape;37;p9"/>
          <p:cNvSpPr txBox="1"/>
          <p:nvPr>
            <p:ph idx="12" type="sldNum"/>
          </p:nvPr>
        </p:nvSpPr>
        <p:spPr>
          <a:xfrm>
            <a:off x="7004788" y="9693616"/>
            <a:ext cx="453600" cy="818100"/>
          </a:xfrm>
          <a:prstGeom prst="rect">
            <a:avLst/>
          </a:prstGeom>
        </p:spPr>
        <p:txBody>
          <a:bodyPr anchorCtr="0" anchor="ctr" bIns="111700" lIns="111700" spcFirstLastPara="1" rIns="111700" wrap="square" tIns="11170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ar"/>
              <a:t>‹#›</a:t>
            </a:fld>
            <a:endParaRPr/>
          </a:p>
        </p:txBody>
      </p:sp>
      <p:sp>
        <p:nvSpPr>
          <p:cNvPr id="38" name="Google Shape;38;p9"/>
          <p:cNvSpPr/>
          <p:nvPr/>
        </p:nvSpPr>
        <p:spPr>
          <a:xfrm>
            <a:off x="-91200" y="-91200"/>
            <a:ext cx="7751100" cy="108969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43" name="Shape 43"/>
        <p:cNvGrpSpPr/>
        <p:nvPr/>
      </p:nvGrpSpPr>
      <p:grpSpPr>
        <a:xfrm>
          <a:off x="0" y="0"/>
          <a:ext cx="0" cy="0"/>
          <a:chOff x="0" y="0"/>
          <a:chExt cx="0" cy="0"/>
        </a:xfrm>
      </p:grpSpPr>
      <p:sp>
        <p:nvSpPr>
          <p:cNvPr id="44" name="Google Shape;44;p11"/>
          <p:cNvSpPr txBox="1"/>
          <p:nvPr>
            <p:ph idx="12" type="sldNum"/>
          </p:nvPr>
        </p:nvSpPr>
        <p:spPr>
          <a:xfrm>
            <a:off x="7106400" y="-68"/>
            <a:ext cx="453600" cy="562200"/>
          </a:xfrm>
          <a:prstGeom prst="rect">
            <a:avLst/>
          </a:prstGeom>
        </p:spPr>
        <p:txBody>
          <a:bodyPr anchorCtr="0" anchor="ctr" bIns="111700" lIns="111700" spcFirstLastPara="1" rIns="111700" wrap="square" tIns="111700">
            <a:noAutofit/>
          </a:bodyPr>
          <a:lstStyle>
            <a:lvl1pPr lvl="0" rtl="0">
              <a:buNone/>
              <a:defRPr sz="2500">
                <a:latin typeface="Exo"/>
                <a:ea typeface="Exo"/>
                <a:cs typeface="Exo"/>
                <a:sym typeface="Exo"/>
              </a:defRPr>
            </a:lvl1pPr>
            <a:lvl2pPr lvl="1" rtl="0">
              <a:buNone/>
              <a:defRPr sz="2500">
                <a:latin typeface="Exo"/>
                <a:ea typeface="Exo"/>
                <a:cs typeface="Exo"/>
                <a:sym typeface="Exo"/>
              </a:defRPr>
            </a:lvl2pPr>
            <a:lvl3pPr lvl="2" rtl="0">
              <a:buNone/>
              <a:defRPr sz="2500">
                <a:latin typeface="Exo"/>
                <a:ea typeface="Exo"/>
                <a:cs typeface="Exo"/>
                <a:sym typeface="Exo"/>
              </a:defRPr>
            </a:lvl3pPr>
            <a:lvl4pPr lvl="3" rtl="0">
              <a:buNone/>
              <a:defRPr sz="2500">
                <a:latin typeface="Exo"/>
                <a:ea typeface="Exo"/>
                <a:cs typeface="Exo"/>
                <a:sym typeface="Exo"/>
              </a:defRPr>
            </a:lvl4pPr>
            <a:lvl5pPr lvl="4" rtl="0">
              <a:buNone/>
              <a:defRPr sz="2500">
                <a:latin typeface="Exo"/>
                <a:ea typeface="Exo"/>
                <a:cs typeface="Exo"/>
                <a:sym typeface="Exo"/>
              </a:defRPr>
            </a:lvl5pPr>
            <a:lvl6pPr lvl="5" rtl="0">
              <a:buNone/>
              <a:defRPr sz="2500">
                <a:latin typeface="Exo"/>
                <a:ea typeface="Exo"/>
                <a:cs typeface="Exo"/>
                <a:sym typeface="Exo"/>
              </a:defRPr>
            </a:lvl6pPr>
            <a:lvl7pPr lvl="6" rtl="0">
              <a:buNone/>
              <a:defRPr sz="2500">
                <a:latin typeface="Exo"/>
                <a:ea typeface="Exo"/>
                <a:cs typeface="Exo"/>
                <a:sym typeface="Exo"/>
              </a:defRPr>
            </a:lvl7pPr>
            <a:lvl8pPr lvl="7" rtl="0">
              <a:buNone/>
              <a:defRPr sz="2500">
                <a:latin typeface="Exo"/>
                <a:ea typeface="Exo"/>
                <a:cs typeface="Exo"/>
                <a:sym typeface="Exo"/>
              </a:defRPr>
            </a:lvl8pPr>
            <a:lvl9pPr lvl="8" rtl="0">
              <a:buNone/>
              <a:defRPr sz="2500">
                <a:latin typeface="Exo"/>
                <a:ea typeface="Exo"/>
                <a:cs typeface="Exo"/>
                <a:sym typeface="Exo"/>
              </a:defRPr>
            </a:lvl9pPr>
          </a:lstStyle>
          <a:p>
            <a:pPr indent="0" lvl="0" marL="0" rtl="0" algn="r">
              <a:spcBef>
                <a:spcPts val="0"/>
              </a:spcBef>
              <a:spcAft>
                <a:spcPts val="0"/>
              </a:spcAft>
              <a:buNone/>
            </a:pPr>
            <a:fld id="{00000000-1234-1234-1234-123412341234}" type="slidenum">
              <a:rPr lang="ar"/>
              <a:t>‹#›</a:t>
            </a:fld>
            <a:endParaRPr/>
          </a:p>
        </p:txBody>
      </p:sp>
      <p:sp>
        <p:nvSpPr>
          <p:cNvPr id="45" name="Google Shape;45;p11"/>
          <p:cNvSpPr/>
          <p:nvPr/>
        </p:nvSpPr>
        <p:spPr>
          <a:xfrm rot="-10799591">
            <a:off x="1747" y="382"/>
            <a:ext cx="7556400" cy="396000"/>
          </a:xfrm>
          <a:prstGeom prst="snip2SameRect">
            <a:avLst>
              <a:gd fmla="val 50000" name="adj1"/>
              <a:gd fmla="val 0" name="adj2"/>
            </a:avLst>
          </a:prstGeom>
          <a:solidFill>
            <a:schemeClr val="accent1"/>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46" name="Google Shape;46;p11"/>
          <p:cNvSpPr/>
          <p:nvPr/>
        </p:nvSpPr>
        <p:spPr>
          <a:xfrm>
            <a:off x="-95250" y="847725"/>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7" name="Google Shape;47;p11"/>
          <p:cNvSpPr/>
          <p:nvPr/>
        </p:nvSpPr>
        <p:spPr>
          <a:xfrm>
            <a:off x="-95252" y="1566127"/>
            <a:ext cx="1677000" cy="5037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slideLayout" Target="../slideLayouts/slideLayout10.xml"/><Relationship Id="rId3" Type="http://schemas.openxmlformats.org/officeDocument/2006/relationships/slideLayout" Target="../slideLayouts/slideLayout11.xml"/><Relationship Id="rId4" Type="http://schemas.openxmlformats.org/officeDocument/2006/relationships/slideLayout" Target="../slideLayouts/slideLayout12.xml"/><Relationship Id="rId11" Type="http://schemas.openxmlformats.org/officeDocument/2006/relationships/slideLayout" Target="../slideLayouts/slideLayout19.xml"/><Relationship Id="rId10" Type="http://schemas.openxmlformats.org/officeDocument/2006/relationships/slideLayout" Target="../slideLayouts/slideLayout18.xml"/><Relationship Id="rId12" Type="http://schemas.openxmlformats.org/officeDocument/2006/relationships/theme" Target="../theme/theme3.xml"/><Relationship Id="rId9" Type="http://schemas.openxmlformats.org/officeDocument/2006/relationships/slideLayout" Target="../slideLayouts/slideLayout17.xml"/><Relationship Id="rId5" Type="http://schemas.openxmlformats.org/officeDocument/2006/relationships/slideLayout" Target="../slideLayouts/slideLayout13.xml"/><Relationship Id="rId6" Type="http://schemas.openxmlformats.org/officeDocument/2006/relationships/slideLayout" Target="../slideLayouts/slideLayout14.xml"/><Relationship Id="rId7" Type="http://schemas.openxmlformats.org/officeDocument/2006/relationships/slideLayout" Target="../slideLayouts/slideLayout15.xml"/><Relationship Id="rId8"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a:spcBef>
                <a:spcPts val="0"/>
              </a:spcBef>
              <a:spcAft>
                <a:spcPts val="0"/>
              </a:spcAft>
              <a:buClr>
                <a:schemeClr val="dk1"/>
              </a:buClr>
              <a:buSzPts val="3300"/>
              <a:buNone/>
              <a:defRPr sz="3300">
                <a:solidFill>
                  <a:schemeClr val="dk1"/>
                </a:solidFill>
              </a:defRPr>
            </a:lvl1pPr>
            <a:lvl2pPr lvl="1">
              <a:spcBef>
                <a:spcPts val="0"/>
              </a:spcBef>
              <a:spcAft>
                <a:spcPts val="0"/>
              </a:spcAft>
              <a:buClr>
                <a:schemeClr val="dk1"/>
              </a:buClr>
              <a:buSzPts val="3300"/>
              <a:buNone/>
              <a:defRPr sz="3300">
                <a:solidFill>
                  <a:schemeClr val="dk1"/>
                </a:solidFill>
              </a:defRPr>
            </a:lvl2pPr>
            <a:lvl3pPr lvl="2">
              <a:spcBef>
                <a:spcPts val="0"/>
              </a:spcBef>
              <a:spcAft>
                <a:spcPts val="0"/>
              </a:spcAft>
              <a:buClr>
                <a:schemeClr val="dk1"/>
              </a:buClr>
              <a:buSzPts val="3300"/>
              <a:buNone/>
              <a:defRPr sz="3300">
                <a:solidFill>
                  <a:schemeClr val="dk1"/>
                </a:solidFill>
              </a:defRPr>
            </a:lvl3pPr>
            <a:lvl4pPr lvl="3">
              <a:spcBef>
                <a:spcPts val="0"/>
              </a:spcBef>
              <a:spcAft>
                <a:spcPts val="0"/>
              </a:spcAft>
              <a:buClr>
                <a:schemeClr val="dk1"/>
              </a:buClr>
              <a:buSzPts val="3300"/>
              <a:buNone/>
              <a:defRPr sz="3300">
                <a:solidFill>
                  <a:schemeClr val="dk1"/>
                </a:solidFill>
              </a:defRPr>
            </a:lvl4pPr>
            <a:lvl5pPr lvl="4">
              <a:spcBef>
                <a:spcPts val="0"/>
              </a:spcBef>
              <a:spcAft>
                <a:spcPts val="0"/>
              </a:spcAft>
              <a:buClr>
                <a:schemeClr val="dk1"/>
              </a:buClr>
              <a:buSzPts val="3300"/>
              <a:buNone/>
              <a:defRPr sz="3300">
                <a:solidFill>
                  <a:schemeClr val="dk1"/>
                </a:solidFill>
              </a:defRPr>
            </a:lvl5pPr>
            <a:lvl6pPr lvl="5">
              <a:spcBef>
                <a:spcPts val="0"/>
              </a:spcBef>
              <a:spcAft>
                <a:spcPts val="0"/>
              </a:spcAft>
              <a:buClr>
                <a:schemeClr val="dk1"/>
              </a:buClr>
              <a:buSzPts val="3300"/>
              <a:buNone/>
              <a:defRPr sz="3300">
                <a:solidFill>
                  <a:schemeClr val="dk1"/>
                </a:solidFill>
              </a:defRPr>
            </a:lvl6pPr>
            <a:lvl7pPr lvl="6">
              <a:spcBef>
                <a:spcPts val="0"/>
              </a:spcBef>
              <a:spcAft>
                <a:spcPts val="0"/>
              </a:spcAft>
              <a:buClr>
                <a:schemeClr val="dk1"/>
              </a:buClr>
              <a:buSzPts val="3300"/>
              <a:buNone/>
              <a:defRPr sz="3300">
                <a:solidFill>
                  <a:schemeClr val="dk1"/>
                </a:solidFill>
              </a:defRPr>
            </a:lvl7pPr>
            <a:lvl8pPr lvl="7">
              <a:spcBef>
                <a:spcPts val="0"/>
              </a:spcBef>
              <a:spcAft>
                <a:spcPts val="0"/>
              </a:spcAft>
              <a:buClr>
                <a:schemeClr val="dk1"/>
              </a:buClr>
              <a:buSzPts val="3300"/>
              <a:buNone/>
              <a:defRPr sz="3300">
                <a:solidFill>
                  <a:schemeClr val="dk1"/>
                </a:solidFill>
              </a:defRPr>
            </a:lvl8pPr>
            <a:lvl9pPr lvl="8">
              <a:spcBef>
                <a:spcPts val="0"/>
              </a:spcBef>
              <a:spcAft>
                <a:spcPts val="0"/>
              </a:spcAft>
              <a:buClr>
                <a:schemeClr val="dk1"/>
              </a:buClr>
              <a:buSzPts val="3300"/>
              <a:buNone/>
              <a:defRPr sz="3300">
                <a:solidFill>
                  <a:schemeClr val="dk1"/>
                </a:solidFill>
              </a:defRPr>
            </a:lvl9pPr>
          </a:lstStyle>
          <a:p/>
        </p:txBody>
      </p:sp>
      <p:sp>
        <p:nvSpPr>
          <p:cNvPr id="7" name="Google Shape;7;p1"/>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a:lnSpc>
                <a:spcPct val="115000"/>
              </a:lnSpc>
              <a:spcBef>
                <a:spcPts val="0"/>
              </a:spcBef>
              <a:spcAft>
                <a:spcPts val="0"/>
              </a:spcAft>
              <a:buClr>
                <a:schemeClr val="dk2"/>
              </a:buClr>
              <a:buSzPts val="2300"/>
              <a:buChar char="●"/>
              <a:defRPr sz="2300">
                <a:solidFill>
                  <a:schemeClr val="dk2"/>
                </a:solidFill>
              </a:defRPr>
            </a:lvl1pPr>
            <a:lvl2pPr indent="-342900" lvl="1" marL="914400">
              <a:lnSpc>
                <a:spcPct val="115000"/>
              </a:lnSpc>
              <a:spcBef>
                <a:spcPts val="2000"/>
              </a:spcBef>
              <a:spcAft>
                <a:spcPts val="0"/>
              </a:spcAft>
              <a:buClr>
                <a:schemeClr val="dk2"/>
              </a:buClr>
              <a:buSzPts val="1800"/>
              <a:buChar char="○"/>
              <a:defRPr sz="1800">
                <a:solidFill>
                  <a:schemeClr val="dk2"/>
                </a:solidFill>
              </a:defRPr>
            </a:lvl2pPr>
            <a:lvl3pPr indent="-342900" lvl="2" marL="1371600">
              <a:lnSpc>
                <a:spcPct val="115000"/>
              </a:lnSpc>
              <a:spcBef>
                <a:spcPts val="2000"/>
              </a:spcBef>
              <a:spcAft>
                <a:spcPts val="0"/>
              </a:spcAft>
              <a:buClr>
                <a:schemeClr val="dk2"/>
              </a:buClr>
              <a:buSzPts val="1800"/>
              <a:buChar char="■"/>
              <a:defRPr sz="1800">
                <a:solidFill>
                  <a:schemeClr val="dk2"/>
                </a:solidFill>
              </a:defRPr>
            </a:lvl3pPr>
            <a:lvl4pPr indent="-342900" lvl="3" marL="1828800">
              <a:lnSpc>
                <a:spcPct val="115000"/>
              </a:lnSpc>
              <a:spcBef>
                <a:spcPts val="2000"/>
              </a:spcBef>
              <a:spcAft>
                <a:spcPts val="0"/>
              </a:spcAft>
              <a:buClr>
                <a:schemeClr val="dk2"/>
              </a:buClr>
              <a:buSzPts val="1800"/>
              <a:buChar char="●"/>
              <a:defRPr sz="1800">
                <a:solidFill>
                  <a:schemeClr val="dk2"/>
                </a:solidFill>
              </a:defRPr>
            </a:lvl4pPr>
            <a:lvl5pPr indent="-342900" lvl="4" marL="2286000">
              <a:lnSpc>
                <a:spcPct val="115000"/>
              </a:lnSpc>
              <a:spcBef>
                <a:spcPts val="2000"/>
              </a:spcBef>
              <a:spcAft>
                <a:spcPts val="0"/>
              </a:spcAft>
              <a:buClr>
                <a:schemeClr val="dk2"/>
              </a:buClr>
              <a:buSzPts val="1800"/>
              <a:buChar char="○"/>
              <a:defRPr sz="1800">
                <a:solidFill>
                  <a:schemeClr val="dk2"/>
                </a:solidFill>
              </a:defRPr>
            </a:lvl5pPr>
            <a:lvl6pPr indent="-342900" lvl="5" marL="2743200">
              <a:lnSpc>
                <a:spcPct val="115000"/>
              </a:lnSpc>
              <a:spcBef>
                <a:spcPts val="2000"/>
              </a:spcBef>
              <a:spcAft>
                <a:spcPts val="0"/>
              </a:spcAft>
              <a:buClr>
                <a:schemeClr val="dk2"/>
              </a:buClr>
              <a:buSzPts val="1800"/>
              <a:buChar char="■"/>
              <a:defRPr sz="1800">
                <a:solidFill>
                  <a:schemeClr val="dk2"/>
                </a:solidFill>
              </a:defRPr>
            </a:lvl6pPr>
            <a:lvl7pPr indent="-342900" lvl="6" marL="3200400">
              <a:lnSpc>
                <a:spcPct val="115000"/>
              </a:lnSpc>
              <a:spcBef>
                <a:spcPts val="2000"/>
              </a:spcBef>
              <a:spcAft>
                <a:spcPts val="0"/>
              </a:spcAft>
              <a:buClr>
                <a:schemeClr val="dk2"/>
              </a:buClr>
              <a:buSzPts val="1800"/>
              <a:buChar char="●"/>
              <a:defRPr sz="1800">
                <a:solidFill>
                  <a:schemeClr val="dk2"/>
                </a:solidFill>
              </a:defRPr>
            </a:lvl7pPr>
            <a:lvl8pPr indent="-342900" lvl="7" marL="3657600">
              <a:lnSpc>
                <a:spcPct val="115000"/>
              </a:lnSpc>
              <a:spcBef>
                <a:spcPts val="2000"/>
              </a:spcBef>
              <a:spcAft>
                <a:spcPts val="0"/>
              </a:spcAft>
              <a:buClr>
                <a:schemeClr val="dk2"/>
              </a:buClr>
              <a:buSzPts val="1800"/>
              <a:buChar char="○"/>
              <a:defRPr sz="1800">
                <a:solidFill>
                  <a:schemeClr val="dk2"/>
                </a:solidFill>
              </a:defRPr>
            </a:lvl8pPr>
            <a:lvl9pPr indent="-342900" lvl="8" marL="4114800">
              <a:lnSpc>
                <a:spcPct val="115000"/>
              </a:lnSpc>
              <a:spcBef>
                <a:spcPts val="2000"/>
              </a:spcBef>
              <a:spcAft>
                <a:spcPts val="2000"/>
              </a:spcAft>
              <a:buClr>
                <a:schemeClr val="dk2"/>
              </a:buClr>
              <a:buSzPts val="1800"/>
              <a:buChar char="■"/>
              <a:defRPr sz="1800">
                <a:solidFill>
                  <a:schemeClr val="dk2"/>
                </a:solidFill>
              </a:defRPr>
            </a:lvl9pPr>
          </a:lstStyle>
          <a:p/>
        </p:txBody>
      </p:sp>
      <p:sp>
        <p:nvSpPr>
          <p:cNvPr id="8" name="Google Shape;8;p1"/>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algn="r">
              <a:buNone/>
              <a:defRPr sz="1300">
                <a:solidFill>
                  <a:schemeClr val="dk2"/>
                </a:solidFill>
              </a:defRPr>
            </a:lvl1pPr>
            <a:lvl2pPr lvl="1" algn="r">
              <a:buNone/>
              <a:defRPr sz="1300">
                <a:solidFill>
                  <a:schemeClr val="dk2"/>
                </a:solidFill>
              </a:defRPr>
            </a:lvl2pPr>
            <a:lvl3pPr lvl="2" algn="r">
              <a:buNone/>
              <a:defRPr sz="1300">
                <a:solidFill>
                  <a:schemeClr val="dk2"/>
                </a:solidFill>
              </a:defRPr>
            </a:lvl3pPr>
            <a:lvl4pPr lvl="3" algn="r">
              <a:buNone/>
              <a:defRPr sz="1300">
                <a:solidFill>
                  <a:schemeClr val="dk2"/>
                </a:solidFill>
              </a:defRPr>
            </a:lvl4pPr>
            <a:lvl5pPr lvl="4" algn="r">
              <a:buNone/>
              <a:defRPr sz="1300">
                <a:solidFill>
                  <a:schemeClr val="dk2"/>
                </a:solidFill>
              </a:defRPr>
            </a:lvl5pPr>
            <a:lvl6pPr lvl="5" algn="r">
              <a:buNone/>
              <a:defRPr sz="1300">
                <a:solidFill>
                  <a:schemeClr val="dk2"/>
                </a:solidFill>
              </a:defRPr>
            </a:lvl6pPr>
            <a:lvl7pPr lvl="6" algn="r">
              <a:buNone/>
              <a:defRPr sz="1300">
                <a:solidFill>
                  <a:schemeClr val="dk2"/>
                </a:solidFill>
              </a:defRPr>
            </a:lvl7pPr>
            <a:lvl8pPr lvl="7" algn="r">
              <a:buNone/>
              <a:defRPr sz="1300">
                <a:solidFill>
                  <a:schemeClr val="dk2"/>
                </a:solidFill>
              </a:defRPr>
            </a:lvl8pPr>
            <a:lvl9pPr lvl="8"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39" name="Shape 39"/>
        <p:cNvGrpSpPr/>
        <p:nvPr/>
      </p:nvGrpSpPr>
      <p:grpSpPr>
        <a:xfrm>
          <a:off x="0" y="0"/>
          <a:ext cx="0" cy="0"/>
          <a:chOff x="0" y="0"/>
          <a:chExt cx="0" cy="0"/>
        </a:xfrm>
      </p:grpSpPr>
      <p:sp>
        <p:nvSpPr>
          <p:cNvPr id="40" name="Google Shape;40;p10"/>
          <p:cNvSpPr txBox="1"/>
          <p:nvPr>
            <p:ph type="title"/>
          </p:nvPr>
        </p:nvSpPr>
        <p:spPr>
          <a:xfrm>
            <a:off x="257705" y="925091"/>
            <a:ext cx="7044900" cy="1190700"/>
          </a:xfrm>
          <a:prstGeom prst="rect">
            <a:avLst/>
          </a:prstGeom>
          <a:noFill/>
          <a:ln>
            <a:noFill/>
          </a:ln>
        </p:spPr>
        <p:txBody>
          <a:bodyPr anchorCtr="0" anchor="t" bIns="111700" lIns="111700" spcFirstLastPara="1" rIns="111700" wrap="square" tIns="111700">
            <a:noAutofit/>
          </a:bodyPr>
          <a:lstStyle>
            <a:lvl1pPr lvl="0" rtl="0">
              <a:spcBef>
                <a:spcPts val="0"/>
              </a:spcBef>
              <a:spcAft>
                <a:spcPts val="0"/>
              </a:spcAft>
              <a:buClr>
                <a:schemeClr val="dk1"/>
              </a:buClr>
              <a:buSzPts val="3300"/>
              <a:buNone/>
              <a:defRPr sz="3300">
                <a:solidFill>
                  <a:schemeClr val="dk1"/>
                </a:solidFill>
              </a:defRPr>
            </a:lvl1pPr>
            <a:lvl2pPr lvl="1" rtl="0">
              <a:spcBef>
                <a:spcPts val="0"/>
              </a:spcBef>
              <a:spcAft>
                <a:spcPts val="0"/>
              </a:spcAft>
              <a:buClr>
                <a:schemeClr val="dk1"/>
              </a:buClr>
              <a:buSzPts val="3300"/>
              <a:buNone/>
              <a:defRPr sz="3300">
                <a:solidFill>
                  <a:schemeClr val="dk1"/>
                </a:solidFill>
              </a:defRPr>
            </a:lvl2pPr>
            <a:lvl3pPr lvl="2" rtl="0">
              <a:spcBef>
                <a:spcPts val="0"/>
              </a:spcBef>
              <a:spcAft>
                <a:spcPts val="0"/>
              </a:spcAft>
              <a:buClr>
                <a:schemeClr val="dk1"/>
              </a:buClr>
              <a:buSzPts val="3300"/>
              <a:buNone/>
              <a:defRPr sz="3300">
                <a:solidFill>
                  <a:schemeClr val="dk1"/>
                </a:solidFill>
              </a:defRPr>
            </a:lvl3pPr>
            <a:lvl4pPr lvl="3" rtl="0">
              <a:spcBef>
                <a:spcPts val="0"/>
              </a:spcBef>
              <a:spcAft>
                <a:spcPts val="0"/>
              </a:spcAft>
              <a:buClr>
                <a:schemeClr val="dk1"/>
              </a:buClr>
              <a:buSzPts val="3300"/>
              <a:buNone/>
              <a:defRPr sz="3300">
                <a:solidFill>
                  <a:schemeClr val="dk1"/>
                </a:solidFill>
              </a:defRPr>
            </a:lvl4pPr>
            <a:lvl5pPr lvl="4" rtl="0">
              <a:spcBef>
                <a:spcPts val="0"/>
              </a:spcBef>
              <a:spcAft>
                <a:spcPts val="0"/>
              </a:spcAft>
              <a:buClr>
                <a:schemeClr val="dk1"/>
              </a:buClr>
              <a:buSzPts val="3300"/>
              <a:buNone/>
              <a:defRPr sz="3300">
                <a:solidFill>
                  <a:schemeClr val="dk1"/>
                </a:solidFill>
              </a:defRPr>
            </a:lvl5pPr>
            <a:lvl6pPr lvl="5" rtl="0">
              <a:spcBef>
                <a:spcPts val="0"/>
              </a:spcBef>
              <a:spcAft>
                <a:spcPts val="0"/>
              </a:spcAft>
              <a:buClr>
                <a:schemeClr val="dk1"/>
              </a:buClr>
              <a:buSzPts val="3300"/>
              <a:buNone/>
              <a:defRPr sz="3300">
                <a:solidFill>
                  <a:schemeClr val="dk1"/>
                </a:solidFill>
              </a:defRPr>
            </a:lvl6pPr>
            <a:lvl7pPr lvl="6" rtl="0">
              <a:spcBef>
                <a:spcPts val="0"/>
              </a:spcBef>
              <a:spcAft>
                <a:spcPts val="0"/>
              </a:spcAft>
              <a:buClr>
                <a:schemeClr val="dk1"/>
              </a:buClr>
              <a:buSzPts val="3300"/>
              <a:buNone/>
              <a:defRPr sz="3300">
                <a:solidFill>
                  <a:schemeClr val="dk1"/>
                </a:solidFill>
              </a:defRPr>
            </a:lvl7pPr>
            <a:lvl8pPr lvl="7" rtl="0">
              <a:spcBef>
                <a:spcPts val="0"/>
              </a:spcBef>
              <a:spcAft>
                <a:spcPts val="0"/>
              </a:spcAft>
              <a:buClr>
                <a:schemeClr val="dk1"/>
              </a:buClr>
              <a:buSzPts val="3300"/>
              <a:buNone/>
              <a:defRPr sz="3300">
                <a:solidFill>
                  <a:schemeClr val="dk1"/>
                </a:solidFill>
              </a:defRPr>
            </a:lvl8pPr>
            <a:lvl9pPr lvl="8" rtl="0">
              <a:spcBef>
                <a:spcPts val="0"/>
              </a:spcBef>
              <a:spcAft>
                <a:spcPts val="0"/>
              </a:spcAft>
              <a:buClr>
                <a:schemeClr val="dk1"/>
              </a:buClr>
              <a:buSzPts val="3300"/>
              <a:buNone/>
              <a:defRPr sz="3300">
                <a:solidFill>
                  <a:schemeClr val="dk1"/>
                </a:solidFill>
              </a:defRPr>
            </a:lvl9pPr>
          </a:lstStyle>
          <a:p/>
        </p:txBody>
      </p:sp>
      <p:sp>
        <p:nvSpPr>
          <p:cNvPr id="41" name="Google Shape;41;p10"/>
          <p:cNvSpPr txBox="1"/>
          <p:nvPr>
            <p:ph idx="1" type="body"/>
          </p:nvPr>
        </p:nvSpPr>
        <p:spPr>
          <a:xfrm>
            <a:off x="257705" y="2395696"/>
            <a:ext cx="7044900" cy="7102200"/>
          </a:xfrm>
          <a:prstGeom prst="rect">
            <a:avLst/>
          </a:prstGeom>
          <a:noFill/>
          <a:ln>
            <a:noFill/>
          </a:ln>
        </p:spPr>
        <p:txBody>
          <a:bodyPr anchorCtr="0" anchor="t" bIns="111700" lIns="111700" spcFirstLastPara="1" rIns="111700" wrap="square" tIns="111700">
            <a:noAutofit/>
          </a:bodyPr>
          <a:lstStyle>
            <a:lvl1pPr indent="-374650" lvl="0" marL="457200" rtl="0">
              <a:lnSpc>
                <a:spcPct val="115000"/>
              </a:lnSpc>
              <a:spcBef>
                <a:spcPts val="0"/>
              </a:spcBef>
              <a:spcAft>
                <a:spcPts val="0"/>
              </a:spcAft>
              <a:buClr>
                <a:schemeClr val="dk2"/>
              </a:buClr>
              <a:buSzPts val="2300"/>
              <a:buChar char="●"/>
              <a:defRPr sz="2300">
                <a:solidFill>
                  <a:schemeClr val="dk2"/>
                </a:solidFill>
              </a:defRPr>
            </a:lvl1pPr>
            <a:lvl2pPr indent="-342900" lvl="1" marL="914400" rtl="0">
              <a:lnSpc>
                <a:spcPct val="115000"/>
              </a:lnSpc>
              <a:spcBef>
                <a:spcPts val="2000"/>
              </a:spcBef>
              <a:spcAft>
                <a:spcPts val="0"/>
              </a:spcAft>
              <a:buClr>
                <a:schemeClr val="dk2"/>
              </a:buClr>
              <a:buSzPts val="1800"/>
              <a:buChar char="○"/>
              <a:defRPr sz="1800">
                <a:solidFill>
                  <a:schemeClr val="dk2"/>
                </a:solidFill>
              </a:defRPr>
            </a:lvl2pPr>
            <a:lvl3pPr indent="-342900" lvl="2" marL="1371600" rtl="0">
              <a:lnSpc>
                <a:spcPct val="115000"/>
              </a:lnSpc>
              <a:spcBef>
                <a:spcPts val="2000"/>
              </a:spcBef>
              <a:spcAft>
                <a:spcPts val="0"/>
              </a:spcAft>
              <a:buClr>
                <a:schemeClr val="dk2"/>
              </a:buClr>
              <a:buSzPts val="1800"/>
              <a:buChar char="■"/>
              <a:defRPr sz="1800">
                <a:solidFill>
                  <a:schemeClr val="dk2"/>
                </a:solidFill>
              </a:defRPr>
            </a:lvl3pPr>
            <a:lvl4pPr indent="-342900" lvl="3" marL="1828800" rtl="0">
              <a:lnSpc>
                <a:spcPct val="115000"/>
              </a:lnSpc>
              <a:spcBef>
                <a:spcPts val="2000"/>
              </a:spcBef>
              <a:spcAft>
                <a:spcPts val="0"/>
              </a:spcAft>
              <a:buClr>
                <a:schemeClr val="dk2"/>
              </a:buClr>
              <a:buSzPts val="1800"/>
              <a:buChar char="●"/>
              <a:defRPr sz="1800">
                <a:solidFill>
                  <a:schemeClr val="dk2"/>
                </a:solidFill>
              </a:defRPr>
            </a:lvl4pPr>
            <a:lvl5pPr indent="-342900" lvl="4" marL="2286000" rtl="0">
              <a:lnSpc>
                <a:spcPct val="115000"/>
              </a:lnSpc>
              <a:spcBef>
                <a:spcPts val="2000"/>
              </a:spcBef>
              <a:spcAft>
                <a:spcPts val="0"/>
              </a:spcAft>
              <a:buClr>
                <a:schemeClr val="dk2"/>
              </a:buClr>
              <a:buSzPts val="1800"/>
              <a:buChar char="○"/>
              <a:defRPr sz="1800">
                <a:solidFill>
                  <a:schemeClr val="dk2"/>
                </a:solidFill>
              </a:defRPr>
            </a:lvl5pPr>
            <a:lvl6pPr indent="-342900" lvl="5" marL="2743200" rtl="0">
              <a:lnSpc>
                <a:spcPct val="115000"/>
              </a:lnSpc>
              <a:spcBef>
                <a:spcPts val="2000"/>
              </a:spcBef>
              <a:spcAft>
                <a:spcPts val="0"/>
              </a:spcAft>
              <a:buClr>
                <a:schemeClr val="dk2"/>
              </a:buClr>
              <a:buSzPts val="1800"/>
              <a:buChar char="■"/>
              <a:defRPr sz="1800">
                <a:solidFill>
                  <a:schemeClr val="dk2"/>
                </a:solidFill>
              </a:defRPr>
            </a:lvl6pPr>
            <a:lvl7pPr indent="-342900" lvl="6" marL="3200400" rtl="0">
              <a:lnSpc>
                <a:spcPct val="115000"/>
              </a:lnSpc>
              <a:spcBef>
                <a:spcPts val="2000"/>
              </a:spcBef>
              <a:spcAft>
                <a:spcPts val="0"/>
              </a:spcAft>
              <a:buClr>
                <a:schemeClr val="dk2"/>
              </a:buClr>
              <a:buSzPts val="1800"/>
              <a:buChar char="●"/>
              <a:defRPr sz="1800">
                <a:solidFill>
                  <a:schemeClr val="dk2"/>
                </a:solidFill>
              </a:defRPr>
            </a:lvl7pPr>
            <a:lvl8pPr indent="-342900" lvl="7" marL="3657600" rtl="0">
              <a:lnSpc>
                <a:spcPct val="115000"/>
              </a:lnSpc>
              <a:spcBef>
                <a:spcPts val="2000"/>
              </a:spcBef>
              <a:spcAft>
                <a:spcPts val="0"/>
              </a:spcAft>
              <a:buClr>
                <a:schemeClr val="dk2"/>
              </a:buClr>
              <a:buSzPts val="1800"/>
              <a:buChar char="○"/>
              <a:defRPr sz="1800">
                <a:solidFill>
                  <a:schemeClr val="dk2"/>
                </a:solidFill>
              </a:defRPr>
            </a:lvl8pPr>
            <a:lvl9pPr indent="-342900" lvl="8" marL="4114800" rtl="0">
              <a:lnSpc>
                <a:spcPct val="115000"/>
              </a:lnSpc>
              <a:spcBef>
                <a:spcPts val="2000"/>
              </a:spcBef>
              <a:spcAft>
                <a:spcPts val="2000"/>
              </a:spcAft>
              <a:buClr>
                <a:schemeClr val="dk2"/>
              </a:buClr>
              <a:buSzPts val="1800"/>
              <a:buChar char="■"/>
              <a:defRPr sz="1800">
                <a:solidFill>
                  <a:schemeClr val="dk2"/>
                </a:solidFill>
              </a:defRPr>
            </a:lvl9pPr>
          </a:lstStyle>
          <a:p/>
        </p:txBody>
      </p:sp>
      <p:sp>
        <p:nvSpPr>
          <p:cNvPr id="42" name="Google Shape;42;p10"/>
          <p:cNvSpPr txBox="1"/>
          <p:nvPr>
            <p:ph idx="12" type="sldNum"/>
          </p:nvPr>
        </p:nvSpPr>
        <p:spPr>
          <a:xfrm>
            <a:off x="7004788" y="9693616"/>
            <a:ext cx="453600" cy="818100"/>
          </a:xfrm>
          <a:prstGeom prst="rect">
            <a:avLst/>
          </a:prstGeom>
          <a:noFill/>
          <a:ln>
            <a:noFill/>
          </a:ln>
        </p:spPr>
        <p:txBody>
          <a:bodyPr anchorCtr="0" anchor="ctr" bIns="111700" lIns="111700" spcFirstLastPara="1" rIns="111700" wrap="square" tIns="111700">
            <a:noAutofit/>
          </a:bodyPr>
          <a:lstStyle>
            <a:lvl1pPr lvl="0" rtl="0" algn="r">
              <a:buNone/>
              <a:defRPr sz="1300">
                <a:solidFill>
                  <a:schemeClr val="dk2"/>
                </a:solidFill>
              </a:defRPr>
            </a:lvl1pPr>
            <a:lvl2pPr lvl="1" rtl="0" algn="r">
              <a:buNone/>
              <a:defRPr sz="1300">
                <a:solidFill>
                  <a:schemeClr val="dk2"/>
                </a:solidFill>
              </a:defRPr>
            </a:lvl2pPr>
            <a:lvl3pPr lvl="2" rtl="0" algn="r">
              <a:buNone/>
              <a:defRPr sz="1300">
                <a:solidFill>
                  <a:schemeClr val="dk2"/>
                </a:solidFill>
              </a:defRPr>
            </a:lvl3pPr>
            <a:lvl4pPr lvl="3" rtl="0" algn="r">
              <a:buNone/>
              <a:defRPr sz="1300">
                <a:solidFill>
                  <a:schemeClr val="dk2"/>
                </a:solidFill>
              </a:defRPr>
            </a:lvl4pPr>
            <a:lvl5pPr lvl="4" rtl="0" algn="r">
              <a:buNone/>
              <a:defRPr sz="1300">
                <a:solidFill>
                  <a:schemeClr val="dk2"/>
                </a:solidFill>
              </a:defRPr>
            </a:lvl5pPr>
            <a:lvl6pPr lvl="5" rtl="0" algn="r">
              <a:buNone/>
              <a:defRPr sz="1300">
                <a:solidFill>
                  <a:schemeClr val="dk2"/>
                </a:solidFill>
              </a:defRPr>
            </a:lvl6pPr>
            <a:lvl7pPr lvl="6" rtl="0" algn="r">
              <a:buNone/>
              <a:defRPr sz="1300">
                <a:solidFill>
                  <a:schemeClr val="dk2"/>
                </a:solidFill>
              </a:defRPr>
            </a:lvl7pPr>
            <a:lvl8pPr lvl="7" rtl="0" algn="r">
              <a:buNone/>
              <a:defRPr sz="1300">
                <a:solidFill>
                  <a:schemeClr val="dk2"/>
                </a:solidFill>
              </a:defRPr>
            </a:lvl8pPr>
            <a:lvl9pPr lvl="8" rtl="0" algn="r">
              <a:buNone/>
              <a:defRPr sz="1300">
                <a:solidFill>
                  <a:schemeClr val="dk2"/>
                </a:solidFill>
              </a:defRPr>
            </a:lvl9pPr>
          </a:lstStyle>
          <a:p>
            <a:pPr indent="0" lvl="0" marL="0" rtl="0" algn="r">
              <a:spcBef>
                <a:spcPts val="0"/>
              </a:spcBef>
              <a:spcAft>
                <a:spcPts val="0"/>
              </a:spcAft>
              <a:buNone/>
            </a:pPr>
            <a:fld id="{00000000-1234-1234-1234-123412341234}" type="slidenum">
              <a:rPr lang="ar"/>
              <a:t>‹#›</a:t>
            </a:fld>
            <a:endParaRPr/>
          </a:p>
        </p:txBody>
      </p:sp>
    </p:spTree>
  </p:cSld>
  <p:clrMap accent1="accent1" accent2="accent2" accent3="accent3" accent4="accent4" accent5="accent5" accent6="accent6" bg1="lt1" bg2="dk2" tx1="dk1" tx2="lt2" folHlink="folHlink" hlink="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 id="2147483664" r:id="rId9"/>
    <p:sldLayoutId id="2147483665" r:id="rId10"/>
    <p:sldLayoutId id="2147483666" r:id="rId11"/>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1.xml"/><Relationship Id="rId3" Type="http://schemas.openxmlformats.org/officeDocument/2006/relationships/hyperlink" Target="https://docs.google.com/presentation/d/1TKjgKmuF8-7aGjiAgt-2f6dUWPkTI7rnH1d3RF0xuIw/edit" TargetMode="External"/><Relationship Id="rId4" Type="http://schemas.openxmlformats.org/officeDocument/2006/relationships/image" Target="../media/image1.png"/><Relationship Id="rId5" Type="http://schemas.openxmlformats.org/officeDocument/2006/relationships/image" Target="../media/image4.png"/><Relationship Id="rId6" Type="http://schemas.openxmlformats.org/officeDocument/2006/relationships/image" Target="../media/image3.png"/><Relationship Id="rId7"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1.png"/><Relationship Id="rId5" Type="http://schemas.openxmlformats.org/officeDocument/2006/relationships/image" Target="../media/image20.jpg"/><Relationship Id="rId6" Type="http://schemas.openxmlformats.org/officeDocument/2006/relationships/image" Target="../media/image12.png"/><Relationship Id="rId7" Type="http://schemas.openxmlformats.org/officeDocument/2006/relationships/image" Target="../media/image23.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4.xml"/><Relationship Id="rId3" Type="http://schemas.openxmlformats.org/officeDocument/2006/relationships/image" Target="../media/image13.png"/><Relationship Id="rId4" Type="http://schemas.openxmlformats.org/officeDocument/2006/relationships/image" Target="../media/image19.jpg"/><Relationship Id="rId5" Type="http://schemas.openxmlformats.org/officeDocument/2006/relationships/image" Target="../media/image3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7.xml"/><Relationship Id="rId3" Type="http://schemas.openxmlformats.org/officeDocument/2006/relationships/image" Target="../media/image14.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8.xml"/><Relationship Id="rId3" Type="http://schemas.openxmlformats.org/officeDocument/2006/relationships/image" Target="../media/image24.png"/><Relationship Id="rId4" Type="http://schemas.openxmlformats.org/officeDocument/2006/relationships/image" Target="../media/image18.png"/><Relationship Id="rId10" Type="http://schemas.openxmlformats.org/officeDocument/2006/relationships/image" Target="../media/image28.png"/><Relationship Id="rId9" Type="http://schemas.openxmlformats.org/officeDocument/2006/relationships/image" Target="../media/image27.png"/><Relationship Id="rId5" Type="http://schemas.openxmlformats.org/officeDocument/2006/relationships/image" Target="../media/image21.png"/><Relationship Id="rId6" Type="http://schemas.openxmlformats.org/officeDocument/2006/relationships/image" Target="../media/image25.png"/><Relationship Id="rId7" Type="http://schemas.openxmlformats.org/officeDocument/2006/relationships/image" Target="../media/image22.png"/><Relationship Id="rId8" Type="http://schemas.openxmlformats.org/officeDocument/2006/relationships/image" Target="../media/image26.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xml"/><Relationship Id="rId3" Type="http://schemas.openxmlformats.org/officeDocument/2006/relationships/hyperlink" Target="https://youtu.be/s4FoSf6Yi_s" TargetMode="External"/><Relationship Id="rId4" Type="http://schemas.openxmlformats.org/officeDocument/2006/relationships/image" Target="../media/image6.png"/><Relationship Id="rId5" Type="http://schemas.openxmlformats.org/officeDocument/2006/relationships/image" Target="../media/image9.jpg"/><Relationship Id="rId6" Type="http://schemas.openxmlformats.org/officeDocument/2006/relationships/image" Target="../media/image7.png"/><Relationship Id="rId7" Type="http://schemas.openxmlformats.org/officeDocument/2006/relationships/image" Target="../media/image5.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22.xml"/><Relationship Id="rId3" Type="http://schemas.openxmlformats.org/officeDocument/2006/relationships/image" Target="../media/image33.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3.xml"/><Relationship Id="rId3" Type="http://schemas.openxmlformats.org/officeDocument/2006/relationships/image" Target="../media/image34.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24.xml"/><Relationship Id="rId3" Type="http://schemas.openxmlformats.org/officeDocument/2006/relationships/image" Target="../media/image31.png"/><Relationship Id="rId4" Type="http://schemas.openxmlformats.org/officeDocument/2006/relationships/hyperlink" Target="https://docs.google.com/presentation/d/1sAJ_jtBDl2q7lr01asSwJl7SwQpgHFH5gsyUkEmUl2g/edit?usp=sharing" TargetMode="External"/><Relationship Id="rId5" Type="http://schemas.openxmlformats.org/officeDocument/2006/relationships/image" Target="../media/image3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 Id="rId3" Type="http://schemas.openxmlformats.org/officeDocument/2006/relationships/hyperlink" Target="https://forms.gle/5bhKW2hufJ2NrmJP7" TargetMode="Externa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5.xml"/><Relationship Id="rId3" Type="http://schemas.openxmlformats.org/officeDocument/2006/relationships/image" Target="../media/image36.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1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22">
            <a:hlinkClick r:id="rId3"/>
          </p:cNvPr>
          <p:cNvSpPr/>
          <p:nvPr/>
        </p:nvSpPr>
        <p:spPr>
          <a:xfrm>
            <a:off x="-42747" y="1627153"/>
            <a:ext cx="1677000" cy="4053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u="sng">
                <a:solidFill>
                  <a:srgbClr val="FFFFFF"/>
                </a:solidFill>
                <a:latin typeface="Mada"/>
                <a:ea typeface="Mada"/>
                <a:cs typeface="Mada"/>
                <a:sym typeface="Mada"/>
              </a:rPr>
              <a:t> Editing file</a:t>
            </a:r>
            <a:endParaRPr b="1" sz="2000" u="sng">
              <a:solidFill>
                <a:srgbClr val="FFFFFF"/>
              </a:solidFill>
              <a:latin typeface="Mada"/>
              <a:ea typeface="Mada"/>
              <a:cs typeface="Mada"/>
              <a:sym typeface="Mada"/>
            </a:endParaRPr>
          </a:p>
        </p:txBody>
      </p:sp>
      <p:sp>
        <p:nvSpPr>
          <p:cNvPr id="92" name="Google Shape;92;p22"/>
          <p:cNvSpPr txBox="1"/>
          <p:nvPr/>
        </p:nvSpPr>
        <p:spPr>
          <a:xfrm>
            <a:off x="0" y="812399"/>
            <a:ext cx="1591500" cy="551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chemeClr val="dk1"/>
              </a:buClr>
              <a:buSzPts val="1100"/>
              <a:buFont typeface="Arial"/>
              <a:buNone/>
            </a:pPr>
            <a:r>
              <a:rPr b="1" lang="ar" sz="2200">
                <a:solidFill>
                  <a:schemeClr val="lt1"/>
                </a:solidFill>
                <a:latin typeface="Mada"/>
                <a:ea typeface="Mada"/>
                <a:cs typeface="Mada"/>
                <a:sym typeface="Mada"/>
              </a:rPr>
              <a:t>Lecture 67 </a:t>
            </a:r>
            <a:endParaRPr sz="2200">
              <a:latin typeface="Mada"/>
              <a:ea typeface="Mada"/>
              <a:cs typeface="Mada"/>
              <a:sym typeface="Mada"/>
            </a:endParaRPr>
          </a:p>
        </p:txBody>
      </p:sp>
      <p:sp>
        <p:nvSpPr>
          <p:cNvPr id="93" name="Google Shape;93;p22"/>
          <p:cNvSpPr txBox="1"/>
          <p:nvPr/>
        </p:nvSpPr>
        <p:spPr>
          <a:xfrm>
            <a:off x="0" y="9562694"/>
            <a:ext cx="20856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100">
                <a:solidFill>
                  <a:srgbClr val="FFFFFF"/>
                </a:solidFill>
                <a:latin typeface="Exo"/>
                <a:ea typeface="Exo"/>
                <a:cs typeface="Exo"/>
                <a:sym typeface="Exo"/>
              </a:rPr>
              <a:t>Color index:</a:t>
            </a:r>
            <a:endParaRPr b="1" sz="2100">
              <a:solidFill>
                <a:srgbClr val="FFFFFF"/>
              </a:solidFill>
              <a:latin typeface="Exo"/>
              <a:ea typeface="Exo"/>
              <a:cs typeface="Exo"/>
              <a:sym typeface="Exo"/>
            </a:endParaRPr>
          </a:p>
        </p:txBody>
      </p:sp>
      <p:sp>
        <p:nvSpPr>
          <p:cNvPr id="94" name="Google Shape;94;p22"/>
          <p:cNvSpPr/>
          <p:nvPr/>
        </p:nvSpPr>
        <p:spPr>
          <a:xfrm rot="566">
            <a:off x="1046687" y="9890250"/>
            <a:ext cx="5466600" cy="801300"/>
          </a:xfrm>
          <a:prstGeom prst="snip2SameRect">
            <a:avLst>
              <a:gd fmla="val 50000" name="adj1"/>
              <a:gd fmla="val 0" name="adj2"/>
            </a:avLst>
          </a:prstGeom>
          <a:solidFill>
            <a:schemeClr val="accent4"/>
          </a:solidFill>
          <a:ln>
            <a:noFill/>
          </a:ln>
          <a:effectLst>
            <a:outerShdw blurRad="57150" rotWithShape="0" algn="bl" dir="5400000" dist="19050">
              <a:srgbClr val="000000">
                <a:alpha val="50000"/>
              </a:srgbClr>
            </a:outerShdw>
          </a:effectLst>
        </p:spPr>
        <p:txBody>
          <a:bodyPr anchorCtr="0" anchor="ctr" bIns="232875" lIns="232875" spcFirstLastPara="1" rIns="232875" wrap="square" tIns="232875">
            <a:noAutofit/>
          </a:bodyPr>
          <a:lstStyle/>
          <a:p>
            <a:pPr indent="0" lvl="0" marL="0" rtl="0" algn="l">
              <a:spcBef>
                <a:spcPts val="0"/>
              </a:spcBef>
              <a:spcAft>
                <a:spcPts val="0"/>
              </a:spcAft>
              <a:buNone/>
            </a:pPr>
            <a:r>
              <a:t/>
            </a:r>
            <a:endParaRPr sz="3600"/>
          </a:p>
        </p:txBody>
      </p:sp>
      <p:sp>
        <p:nvSpPr>
          <p:cNvPr id="95" name="Google Shape;95;p22"/>
          <p:cNvSpPr txBox="1"/>
          <p:nvPr/>
        </p:nvSpPr>
        <p:spPr>
          <a:xfrm>
            <a:off x="2822850" y="9399952"/>
            <a:ext cx="1914300" cy="10311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solidFill>
                  <a:schemeClr val="accent1"/>
                </a:solidFill>
                <a:latin typeface="Mada"/>
                <a:ea typeface="Mada"/>
                <a:cs typeface="Mada"/>
                <a:sym typeface="Mada"/>
              </a:rPr>
              <a:t>Color index:</a:t>
            </a:r>
            <a:endParaRPr b="1" sz="2200">
              <a:solidFill>
                <a:schemeClr val="accent1"/>
              </a:solidFill>
              <a:latin typeface="Mada"/>
              <a:ea typeface="Mada"/>
              <a:cs typeface="Mada"/>
              <a:sym typeface="Mada"/>
            </a:endParaRPr>
          </a:p>
        </p:txBody>
      </p:sp>
      <p:grpSp>
        <p:nvGrpSpPr>
          <p:cNvPr id="96" name="Google Shape;96;p22"/>
          <p:cNvGrpSpPr/>
          <p:nvPr/>
        </p:nvGrpSpPr>
        <p:grpSpPr>
          <a:xfrm>
            <a:off x="1046700" y="9957725"/>
            <a:ext cx="5434699" cy="734050"/>
            <a:chOff x="1442323" y="11224701"/>
            <a:chExt cx="7792800" cy="734050"/>
          </a:xfrm>
        </p:grpSpPr>
        <p:sp>
          <p:nvSpPr>
            <p:cNvPr id="97" name="Google Shape;97;p22"/>
            <p:cNvSpPr txBox="1"/>
            <p:nvPr/>
          </p:nvSpPr>
          <p:spPr>
            <a:xfrm>
              <a:off x="1442323" y="11482351"/>
              <a:ext cx="7792800" cy="476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600">
                  <a:solidFill>
                    <a:srgbClr val="6AA84F"/>
                  </a:solidFill>
                  <a:latin typeface="Mada"/>
                  <a:ea typeface="Mada"/>
                  <a:cs typeface="Mada"/>
                  <a:sym typeface="Mada"/>
                </a:rPr>
                <a:t>Doctor’s notes </a:t>
              </a:r>
              <a:r>
                <a:rPr lang="ar" sz="1600">
                  <a:solidFill>
                    <a:srgbClr val="1C4588"/>
                  </a:solidFill>
                  <a:latin typeface="Mada"/>
                  <a:ea typeface="Mada"/>
                  <a:cs typeface="Mada"/>
                  <a:sym typeface="Mada"/>
                </a:rPr>
                <a:t>Textbook</a:t>
              </a:r>
              <a:r>
                <a:rPr lang="ar" sz="1600">
                  <a:latin typeface="Mada"/>
                  <a:ea typeface="Mada"/>
                  <a:cs typeface="Mada"/>
                  <a:sym typeface="Mada"/>
                </a:rPr>
                <a:t> </a:t>
              </a:r>
              <a:r>
                <a:rPr lang="ar" sz="1600">
                  <a:solidFill>
                    <a:srgbClr val="CC0000"/>
                  </a:solidFill>
                  <a:latin typeface="Mada"/>
                  <a:ea typeface="Mada"/>
                  <a:cs typeface="Mada"/>
                  <a:sym typeface="Mada"/>
                </a:rPr>
                <a:t>Important</a:t>
              </a:r>
              <a:r>
                <a:rPr lang="ar" sz="1600">
                  <a:latin typeface="Mada"/>
                  <a:ea typeface="Mada"/>
                  <a:cs typeface="Mada"/>
                  <a:sym typeface="Mada"/>
                </a:rPr>
                <a:t> </a:t>
              </a:r>
              <a:r>
                <a:rPr lang="ar" sz="1600">
                  <a:solidFill>
                    <a:srgbClr val="CEA320"/>
                  </a:solidFill>
                  <a:latin typeface="Mada"/>
                  <a:ea typeface="Mada"/>
                  <a:cs typeface="Mada"/>
                  <a:sym typeface="Mada"/>
                </a:rPr>
                <a:t>Golden notes</a:t>
              </a:r>
              <a:r>
                <a:rPr lang="ar" sz="1600">
                  <a:latin typeface="Mada"/>
                  <a:ea typeface="Mada"/>
                  <a:cs typeface="Mada"/>
                  <a:sym typeface="Mada"/>
                </a:rPr>
                <a:t> </a:t>
              </a:r>
              <a:r>
                <a:rPr lang="ar" sz="1600">
                  <a:solidFill>
                    <a:srgbClr val="999999"/>
                  </a:solidFill>
                  <a:latin typeface="Mada"/>
                  <a:ea typeface="Mada"/>
                  <a:cs typeface="Mada"/>
                  <a:sym typeface="Mada"/>
                </a:rPr>
                <a:t>Extra</a:t>
              </a:r>
              <a:endParaRPr sz="1600">
                <a:solidFill>
                  <a:srgbClr val="999999"/>
                </a:solidFill>
                <a:latin typeface="Mada"/>
                <a:ea typeface="Mada"/>
                <a:cs typeface="Mada"/>
                <a:sym typeface="Mada"/>
              </a:endParaRPr>
            </a:p>
          </p:txBody>
        </p:sp>
        <p:sp>
          <p:nvSpPr>
            <p:cNvPr id="98" name="Google Shape;98;p22"/>
            <p:cNvSpPr txBox="1"/>
            <p:nvPr/>
          </p:nvSpPr>
          <p:spPr>
            <a:xfrm>
              <a:off x="1603888" y="11224701"/>
              <a:ext cx="7560000" cy="337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lang="ar" sz="1600">
                  <a:solidFill>
                    <a:srgbClr val="000000"/>
                  </a:solidFill>
                  <a:latin typeface="Mada"/>
                  <a:ea typeface="Mada"/>
                  <a:cs typeface="Mada"/>
                  <a:sym typeface="Mada"/>
                </a:rPr>
                <a:t>Original text </a:t>
              </a:r>
              <a:r>
                <a:rPr lang="ar" sz="1600">
                  <a:solidFill>
                    <a:srgbClr val="A64D79"/>
                  </a:solidFill>
                  <a:latin typeface="Mada"/>
                  <a:ea typeface="Mada"/>
                  <a:cs typeface="Mada"/>
                  <a:sym typeface="Mada"/>
                </a:rPr>
                <a:t>Females slides</a:t>
              </a:r>
              <a:r>
                <a:rPr lang="ar" sz="1600">
                  <a:solidFill>
                    <a:srgbClr val="000000"/>
                  </a:solidFill>
                  <a:latin typeface="Mada"/>
                  <a:ea typeface="Mada"/>
                  <a:cs typeface="Mada"/>
                  <a:sym typeface="Mada"/>
                </a:rPr>
                <a:t> </a:t>
              </a:r>
              <a:r>
                <a:rPr lang="ar" sz="1600">
                  <a:solidFill>
                    <a:srgbClr val="6D9EEB"/>
                  </a:solidFill>
                  <a:latin typeface="Mada"/>
                  <a:ea typeface="Mada"/>
                  <a:cs typeface="Mada"/>
                  <a:sym typeface="Mada"/>
                </a:rPr>
                <a:t>Males slides </a:t>
              </a:r>
              <a:endParaRPr sz="1600">
                <a:solidFill>
                  <a:srgbClr val="6D9EEB"/>
                </a:solidFill>
                <a:latin typeface="Mada"/>
                <a:ea typeface="Mada"/>
                <a:cs typeface="Mada"/>
                <a:sym typeface="Mada"/>
              </a:endParaRPr>
            </a:p>
          </p:txBody>
        </p:sp>
      </p:grpSp>
      <p:sp>
        <p:nvSpPr>
          <p:cNvPr id="99" name="Google Shape;99;p22"/>
          <p:cNvSpPr txBox="1"/>
          <p:nvPr/>
        </p:nvSpPr>
        <p:spPr>
          <a:xfrm>
            <a:off x="693275" y="5768925"/>
            <a:ext cx="6502500" cy="3279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400">
                <a:solidFill>
                  <a:schemeClr val="accent1"/>
                </a:solidFill>
                <a:latin typeface="Mada Black"/>
                <a:ea typeface="Mada Black"/>
                <a:cs typeface="Mada Black"/>
                <a:sym typeface="Mada Black"/>
              </a:rPr>
              <a:t>Objectives:</a:t>
            </a:r>
            <a:endParaRPr sz="2400">
              <a:solidFill>
                <a:schemeClr val="accent1"/>
              </a:solidFill>
              <a:latin typeface="Mada Black"/>
              <a:ea typeface="Mada Black"/>
              <a:cs typeface="Mada Black"/>
              <a:sym typeface="Mada Black"/>
            </a:endParaRPr>
          </a:p>
          <a:p>
            <a:pPr indent="-336550" lvl="0" marL="457200" rtl="0" algn="l">
              <a:lnSpc>
                <a:spcPct val="115000"/>
              </a:lnSpc>
              <a:spcBef>
                <a:spcPts val="1200"/>
              </a:spcBef>
              <a:spcAft>
                <a:spcPts val="0"/>
              </a:spcAft>
              <a:buSzPts val="1700"/>
              <a:buFont typeface="Mada"/>
              <a:buChar char="★"/>
            </a:pPr>
            <a:r>
              <a:rPr b="1" lang="ar" sz="1700">
                <a:latin typeface="Mada"/>
                <a:ea typeface="Mada"/>
                <a:cs typeface="Mada"/>
                <a:sym typeface="Mada"/>
              </a:rPr>
              <a:t>By the end of the lecture the student should be able to:</a:t>
            </a:r>
            <a:endParaRPr b="1"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Learn definition DVT/Hypercoagulable state</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Know Physiology of Hemostatic system</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Learn the Etiology of thrombosis (venous)</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Discuss Inherited thrombotic conditions</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Know the Acquired thrombotic condition</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Learn Clinical manifestations and diagnosis of thrombosis</a:t>
            </a:r>
            <a:endParaRPr sz="1700">
              <a:latin typeface="Mada"/>
              <a:ea typeface="Mada"/>
              <a:cs typeface="Mada"/>
              <a:sym typeface="Mada"/>
            </a:endParaRPr>
          </a:p>
          <a:p>
            <a:pPr indent="-336550" lvl="0" marL="457200" rtl="0" algn="l">
              <a:lnSpc>
                <a:spcPct val="115000"/>
              </a:lnSpc>
              <a:spcBef>
                <a:spcPts val="0"/>
              </a:spcBef>
              <a:spcAft>
                <a:spcPts val="0"/>
              </a:spcAft>
              <a:buSzPts val="1700"/>
              <a:buFont typeface="Mada"/>
              <a:buChar char="★"/>
            </a:pPr>
            <a:r>
              <a:rPr lang="ar" sz="1700">
                <a:latin typeface="Mada"/>
                <a:ea typeface="Mada"/>
                <a:cs typeface="Mada"/>
                <a:sym typeface="Mada"/>
              </a:rPr>
              <a:t>Learn the Treatment of thrombosis</a:t>
            </a:r>
            <a:endParaRPr sz="1700">
              <a:latin typeface="Mada"/>
              <a:ea typeface="Mada"/>
              <a:cs typeface="Mada"/>
              <a:sym typeface="Mada"/>
            </a:endParaRPr>
          </a:p>
        </p:txBody>
      </p:sp>
      <p:sp>
        <p:nvSpPr>
          <p:cNvPr id="100" name="Google Shape;100;p22"/>
          <p:cNvSpPr/>
          <p:nvPr/>
        </p:nvSpPr>
        <p:spPr>
          <a:xfrm>
            <a:off x="880125" y="4467225"/>
            <a:ext cx="5829300" cy="1149300"/>
          </a:xfrm>
          <a:prstGeom prst="snip2DiagRect">
            <a:avLst>
              <a:gd fmla="val 0" name="adj1"/>
              <a:gd fmla="val 16667" name="adj2"/>
            </a:avLst>
          </a:prstGeom>
          <a:noFill/>
          <a:ln cap="flat" cmpd="sng" w="28575">
            <a:solidFill>
              <a:schemeClr val="accent2"/>
            </a:solidFill>
            <a:prstDash val="lg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3600">
                <a:solidFill>
                  <a:schemeClr val="accent1"/>
                </a:solidFill>
                <a:latin typeface="Mada"/>
                <a:ea typeface="Mada"/>
                <a:cs typeface="Mada"/>
                <a:sym typeface="Mada"/>
              </a:rPr>
              <a:t>Hypercoagulable state \ DVT</a:t>
            </a:r>
            <a:endParaRPr b="1" sz="3600">
              <a:solidFill>
                <a:schemeClr val="accent1"/>
              </a:solidFill>
              <a:latin typeface="Mada"/>
              <a:ea typeface="Mada"/>
              <a:cs typeface="Mada"/>
              <a:sym typeface="Mada"/>
            </a:endParaRPr>
          </a:p>
        </p:txBody>
      </p:sp>
      <p:pic>
        <p:nvPicPr>
          <p:cNvPr id="101" name="Google Shape;101;p22"/>
          <p:cNvPicPr preferRelativeResize="0"/>
          <p:nvPr/>
        </p:nvPicPr>
        <p:blipFill rotWithShape="1">
          <a:blip r:embed="rId4">
            <a:alphaModFix/>
          </a:blip>
          <a:srcRect b="15002" l="0" r="0" t="0"/>
          <a:stretch/>
        </p:blipFill>
        <p:spPr>
          <a:xfrm>
            <a:off x="5181150" y="482025"/>
            <a:ext cx="872675" cy="484150"/>
          </a:xfrm>
          <a:prstGeom prst="rect">
            <a:avLst/>
          </a:prstGeom>
          <a:noFill/>
          <a:ln>
            <a:noFill/>
          </a:ln>
        </p:spPr>
      </p:pic>
      <p:pic>
        <p:nvPicPr>
          <p:cNvPr id="102" name="Google Shape;102;p22"/>
          <p:cNvPicPr preferRelativeResize="0"/>
          <p:nvPr/>
        </p:nvPicPr>
        <p:blipFill>
          <a:blip r:embed="rId5">
            <a:alphaModFix/>
          </a:blip>
          <a:stretch>
            <a:fillRect/>
          </a:stretch>
        </p:blipFill>
        <p:spPr>
          <a:xfrm>
            <a:off x="6053825" y="482025"/>
            <a:ext cx="1478450" cy="1149901"/>
          </a:xfrm>
          <a:prstGeom prst="rect">
            <a:avLst/>
          </a:prstGeom>
          <a:noFill/>
          <a:ln>
            <a:noFill/>
          </a:ln>
        </p:spPr>
      </p:pic>
      <p:pic>
        <p:nvPicPr>
          <p:cNvPr id="103" name="Google Shape;103;p22"/>
          <p:cNvPicPr preferRelativeResize="0"/>
          <p:nvPr/>
        </p:nvPicPr>
        <p:blipFill>
          <a:blip r:embed="rId6">
            <a:alphaModFix/>
          </a:blip>
          <a:stretch>
            <a:fillRect/>
          </a:stretch>
        </p:blipFill>
        <p:spPr>
          <a:xfrm>
            <a:off x="6386051" y="1818251"/>
            <a:ext cx="962351" cy="962325"/>
          </a:xfrm>
          <a:prstGeom prst="rect">
            <a:avLst/>
          </a:prstGeom>
          <a:noFill/>
          <a:ln>
            <a:noFill/>
          </a:ln>
        </p:spPr>
      </p:pic>
      <p:pic>
        <p:nvPicPr>
          <p:cNvPr id="104" name="Google Shape;104;p22"/>
          <p:cNvPicPr preferRelativeResize="0"/>
          <p:nvPr/>
        </p:nvPicPr>
        <p:blipFill>
          <a:blip r:embed="rId7">
            <a:alphaModFix/>
          </a:blip>
          <a:stretch>
            <a:fillRect/>
          </a:stretch>
        </p:blipFill>
        <p:spPr>
          <a:xfrm>
            <a:off x="2504138" y="1123200"/>
            <a:ext cx="2519826" cy="299155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4" name="Shape 374"/>
        <p:cNvGrpSpPr/>
        <p:nvPr/>
      </p:nvGrpSpPr>
      <p:grpSpPr>
        <a:xfrm>
          <a:off x="0" y="0"/>
          <a:ext cx="0" cy="0"/>
          <a:chOff x="0" y="0"/>
          <a:chExt cx="0" cy="0"/>
        </a:xfrm>
      </p:grpSpPr>
      <p:sp>
        <p:nvSpPr>
          <p:cNvPr id="375" name="Google Shape;375;p31"/>
          <p:cNvSpPr txBox="1"/>
          <p:nvPr>
            <p:ph idx="1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376" name="Google Shape;376;p31"/>
          <p:cNvSpPr txBox="1"/>
          <p:nvPr/>
        </p:nvSpPr>
        <p:spPr>
          <a:xfrm>
            <a:off x="-6902302" y="10259718"/>
            <a:ext cx="6775200" cy="9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Combined effect of inherited thrombophilias on tendency for VTE:</a:t>
            </a:r>
            <a:endParaRPr b="1" sz="2200">
              <a:highlight>
                <a:schemeClr val="accent4"/>
              </a:highlight>
              <a:latin typeface="Mada"/>
              <a:ea typeface="Mada"/>
              <a:cs typeface="Mada"/>
              <a:sym typeface="Mada"/>
            </a:endParaRPr>
          </a:p>
        </p:txBody>
      </p:sp>
      <p:sp>
        <p:nvSpPr>
          <p:cNvPr id="377" name="Google Shape;377;p31"/>
          <p:cNvSpPr txBox="1"/>
          <p:nvPr/>
        </p:nvSpPr>
        <p:spPr>
          <a:xfrm>
            <a:off x="-6789502" y="11149769"/>
            <a:ext cx="6373800" cy="1550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Pooled analysis of 2310 cases and 3204 controls amongst 8 case-control studies (from UK, Denmark, France, Italy, Sweden, Brazil) evaluating the risks in patients with FVL and/or prothrombin 20210A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Of patients with VTE,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23% were heterozygous for prothrombin gene mutation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12% were heterozygous for Factor V Leiden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2.2% were double heterozygotes</a:t>
            </a:r>
            <a:endParaRPr sz="1200">
              <a:latin typeface="Mada"/>
              <a:ea typeface="Mada"/>
              <a:cs typeface="Mada"/>
              <a:sym typeface="Mada"/>
            </a:endParaRPr>
          </a:p>
        </p:txBody>
      </p:sp>
      <p:graphicFrame>
        <p:nvGraphicFramePr>
          <p:cNvPr id="378" name="Google Shape;378;p31"/>
          <p:cNvGraphicFramePr/>
          <p:nvPr/>
        </p:nvGraphicFramePr>
        <p:xfrm>
          <a:off x="-6173860" y="12700460"/>
          <a:ext cx="3000000" cy="3000000"/>
        </p:xfrm>
        <a:graphic>
          <a:graphicData uri="http://schemas.openxmlformats.org/drawingml/2006/table">
            <a:tbl>
              <a:tblPr>
                <a:noFill/>
                <a:tableStyleId>{82A0D522-77D8-4D48-9ACD-A68FFDE78AEE}</a:tableStyleId>
              </a:tblPr>
              <a:tblGrid>
                <a:gridCol w="2665925"/>
                <a:gridCol w="2652400"/>
              </a:tblGrid>
              <a:tr h="3442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Inherited hypercoagulable state</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76114"/>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Odds ratio for VTE</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76114"/>
                    </a:solidFill>
                  </a:tcPr>
                </a:tc>
              </a:tr>
              <a:tr h="347550">
                <a:tc>
                  <a:txBody>
                    <a:bodyPr/>
                    <a:lstStyle/>
                    <a:p>
                      <a:pPr indent="0" lvl="0" marL="0" rtl="0" algn="ctr">
                        <a:spcBef>
                          <a:spcPts val="0"/>
                        </a:spcBef>
                        <a:spcAft>
                          <a:spcPts val="0"/>
                        </a:spcAft>
                        <a:buNone/>
                      </a:pPr>
                      <a:r>
                        <a:rPr lang="ar" sz="1200">
                          <a:latin typeface="Mada"/>
                          <a:ea typeface="Mada"/>
                          <a:cs typeface="Mada"/>
                          <a:sym typeface="Mada"/>
                        </a:rPr>
                        <a:t>Prothrombin gene mutation 20210A heterozygotes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3.8</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47550">
                <a:tc>
                  <a:txBody>
                    <a:bodyPr/>
                    <a:lstStyle/>
                    <a:p>
                      <a:pPr indent="0" lvl="0" marL="0" rtl="0" algn="ctr">
                        <a:spcBef>
                          <a:spcPts val="0"/>
                        </a:spcBef>
                        <a:spcAft>
                          <a:spcPts val="0"/>
                        </a:spcAft>
                        <a:buNone/>
                      </a:pPr>
                      <a:r>
                        <a:rPr lang="ar" sz="1200">
                          <a:latin typeface="Mada"/>
                          <a:ea typeface="Mada"/>
                          <a:cs typeface="Mada"/>
                          <a:sym typeface="Mada"/>
                        </a:rPr>
                        <a:t>Factor V Leiden mutation heterozygotes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4.9</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47550">
                <a:tc>
                  <a:txBody>
                    <a:bodyPr/>
                    <a:lstStyle/>
                    <a:p>
                      <a:pPr indent="0" lvl="0" marL="0" rtl="0" algn="ctr">
                        <a:spcBef>
                          <a:spcPts val="0"/>
                        </a:spcBef>
                        <a:spcAft>
                          <a:spcPts val="0"/>
                        </a:spcAft>
                        <a:buNone/>
                      </a:pPr>
                      <a:r>
                        <a:rPr lang="ar" sz="1200">
                          <a:latin typeface="Mada"/>
                          <a:ea typeface="Mada"/>
                          <a:cs typeface="Mada"/>
                          <a:sym typeface="Mada"/>
                        </a:rPr>
                        <a:t>Combined Prothrombin and Factor V Leiden heterozygotes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20.0</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379" name="Google Shape;379;p31"/>
          <p:cNvSpPr txBox="1"/>
          <p:nvPr/>
        </p:nvSpPr>
        <p:spPr>
          <a:xfrm>
            <a:off x="-5127477" y="14611730"/>
            <a:ext cx="3225600" cy="115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Odds ratio is a measure of association between an exposure and an outcome.</a:t>
            </a:r>
            <a:endParaRPr sz="1200">
              <a:latin typeface="Mada"/>
              <a:ea typeface="Mada"/>
              <a:cs typeface="Mada"/>
              <a:sym typeface="Mada"/>
            </a:endParaRPr>
          </a:p>
        </p:txBody>
      </p:sp>
      <p:sp>
        <p:nvSpPr>
          <p:cNvPr id="380" name="Google Shape;380;p31"/>
          <p:cNvSpPr txBox="1"/>
          <p:nvPr/>
        </p:nvSpPr>
        <p:spPr>
          <a:xfrm>
            <a:off x="-6902302" y="15162285"/>
            <a:ext cx="6193200" cy="1722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latin typeface="Mada"/>
                <a:ea typeface="Mada"/>
                <a:cs typeface="Mada"/>
                <a:sym typeface="Mada"/>
              </a:rPr>
              <a:t>50%  of thrombotic events in patients with inherited thrombophilia are associated with the additional presence of an acquired risk factor (eg, surgery, prolonged bed rest, pregnancy, oral contraceptive).</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Some patients have more than one form of inherited thrombophilia or more than one form of acquired thrombophilia and appear to be at even greater risk for thrombosis</a:t>
            </a:r>
            <a:endParaRPr sz="1200">
              <a:latin typeface="Mada"/>
              <a:ea typeface="Mada"/>
              <a:cs typeface="Mada"/>
              <a:sym typeface="Mada"/>
            </a:endParaRPr>
          </a:p>
        </p:txBody>
      </p:sp>
      <p:sp>
        <p:nvSpPr>
          <p:cNvPr id="381" name="Google Shape;381;p31"/>
          <p:cNvSpPr txBox="1"/>
          <p:nvPr/>
        </p:nvSpPr>
        <p:spPr>
          <a:xfrm>
            <a:off x="1368600" y="75000"/>
            <a:ext cx="50853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Acquired Hypercoagulable States</a:t>
            </a:r>
            <a:endParaRPr b="1" sz="2600">
              <a:latin typeface="Mada"/>
              <a:ea typeface="Mada"/>
              <a:cs typeface="Mada"/>
              <a:sym typeface="Mada"/>
            </a:endParaRPr>
          </a:p>
        </p:txBody>
      </p:sp>
      <p:sp>
        <p:nvSpPr>
          <p:cNvPr id="382" name="Google Shape;382;p31"/>
          <p:cNvSpPr txBox="1"/>
          <p:nvPr/>
        </p:nvSpPr>
        <p:spPr>
          <a:xfrm>
            <a:off x="202200" y="4483718"/>
            <a:ext cx="7155600" cy="328500"/>
          </a:xfrm>
          <a:prstGeom prst="rect">
            <a:avLst/>
          </a:prstGeom>
          <a:noFill/>
          <a:ln>
            <a:noFill/>
          </a:ln>
        </p:spPr>
        <p:txBody>
          <a:bodyPr anchorCtr="0" anchor="t" bIns="91425" lIns="91425" spcFirstLastPara="1" rIns="91425" wrap="square" tIns="91425">
            <a:noAutofit/>
          </a:bodyPr>
          <a:lstStyle/>
          <a:p>
            <a:pPr indent="-336550" lvl="0" marL="457200" rtl="0" algn="l">
              <a:spcBef>
                <a:spcPts val="0"/>
              </a:spcBef>
              <a:spcAft>
                <a:spcPts val="0"/>
              </a:spcAft>
              <a:buSzPts val="1700"/>
              <a:buFont typeface="Mada"/>
              <a:buChar char="◄"/>
            </a:pPr>
            <a:r>
              <a:rPr b="1" lang="ar" sz="1700">
                <a:highlight>
                  <a:schemeClr val="accent4"/>
                </a:highlight>
                <a:latin typeface="Mada"/>
                <a:ea typeface="Mada"/>
                <a:cs typeface="Mada"/>
                <a:sym typeface="Mada"/>
              </a:rPr>
              <a:t>Combined effect of inherited thrombophilias on tendency for VTE:</a:t>
            </a:r>
            <a:endParaRPr b="1" sz="1700">
              <a:highlight>
                <a:schemeClr val="accent4"/>
              </a:highlight>
              <a:latin typeface="Mada"/>
              <a:ea typeface="Mada"/>
              <a:cs typeface="Mada"/>
              <a:sym typeface="Mada"/>
            </a:endParaRPr>
          </a:p>
        </p:txBody>
      </p:sp>
      <p:sp>
        <p:nvSpPr>
          <p:cNvPr id="383" name="Google Shape;383;p31"/>
          <p:cNvSpPr txBox="1"/>
          <p:nvPr/>
        </p:nvSpPr>
        <p:spPr>
          <a:xfrm>
            <a:off x="202200" y="4905225"/>
            <a:ext cx="7155600" cy="1550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Pooled analysis of 2310 cases and 3204 controls amongst 8 case-control studies (from UK, Denmark, France, Italy, Sweden, Brazil) evaluating the risks in patients with FVL and/or prothrombin 20210A</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Of patients with VTE,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23% were heterozygous for prothrombin gene mutation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12% were heterozygous for Factor V Leiden</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2.2% were double heterozygotes</a:t>
            </a:r>
            <a:endParaRPr sz="1200">
              <a:latin typeface="Mada"/>
              <a:ea typeface="Mada"/>
              <a:cs typeface="Mada"/>
              <a:sym typeface="Mada"/>
            </a:endParaRPr>
          </a:p>
        </p:txBody>
      </p:sp>
      <p:graphicFrame>
        <p:nvGraphicFramePr>
          <p:cNvPr id="384" name="Google Shape;384;p31"/>
          <p:cNvGraphicFramePr/>
          <p:nvPr/>
        </p:nvGraphicFramePr>
        <p:xfrm>
          <a:off x="1120835" y="6365178"/>
          <a:ext cx="3000000" cy="3000000"/>
        </p:xfrm>
        <a:graphic>
          <a:graphicData uri="http://schemas.openxmlformats.org/drawingml/2006/table">
            <a:tbl>
              <a:tblPr>
                <a:noFill/>
                <a:tableStyleId>{82A0D522-77D8-4D48-9ACD-A68FFDE78AEE}</a:tableStyleId>
              </a:tblPr>
              <a:tblGrid>
                <a:gridCol w="2665925"/>
                <a:gridCol w="2652400"/>
              </a:tblGrid>
              <a:tr h="344200">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Inherited hypercoagulable state</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76114"/>
                    </a:solidFill>
                  </a:tcPr>
                </a:tc>
                <a:tc>
                  <a:txBody>
                    <a:bodyPr/>
                    <a:lstStyle/>
                    <a:p>
                      <a:pPr indent="0" lvl="0" marL="0" rtl="0" algn="ctr">
                        <a:spcBef>
                          <a:spcPts val="0"/>
                        </a:spcBef>
                        <a:spcAft>
                          <a:spcPts val="0"/>
                        </a:spcAft>
                        <a:buNone/>
                      </a:pPr>
                      <a:r>
                        <a:rPr b="1" lang="ar" sz="1200">
                          <a:solidFill>
                            <a:srgbClr val="FFFFFF"/>
                          </a:solidFill>
                          <a:latin typeface="Mada"/>
                          <a:ea typeface="Mada"/>
                          <a:cs typeface="Mada"/>
                          <a:sym typeface="Mada"/>
                        </a:rPr>
                        <a:t>Odds ratio for VTE</a:t>
                      </a:r>
                      <a:endParaRPr b="1" sz="1200">
                        <a:solidFill>
                          <a:srgbClr val="FFFFFF"/>
                        </a:solidFill>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solidFill>
                      <a:srgbClr val="C76114"/>
                    </a:solidFill>
                  </a:tcPr>
                </a:tc>
              </a:tr>
              <a:tr h="347550">
                <a:tc>
                  <a:txBody>
                    <a:bodyPr/>
                    <a:lstStyle/>
                    <a:p>
                      <a:pPr indent="0" lvl="0" marL="0" rtl="0" algn="ctr">
                        <a:spcBef>
                          <a:spcPts val="0"/>
                        </a:spcBef>
                        <a:spcAft>
                          <a:spcPts val="0"/>
                        </a:spcAft>
                        <a:buNone/>
                      </a:pPr>
                      <a:r>
                        <a:rPr lang="ar" sz="1200">
                          <a:latin typeface="Mada"/>
                          <a:ea typeface="Mada"/>
                          <a:cs typeface="Mada"/>
                          <a:sym typeface="Mada"/>
                        </a:rPr>
                        <a:t>Prothrombin gene mutation 20210A heterozygotes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3.8</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100000">
                <a:tc>
                  <a:txBody>
                    <a:bodyPr/>
                    <a:lstStyle/>
                    <a:p>
                      <a:pPr indent="0" lvl="0" marL="0" rtl="0" algn="ctr">
                        <a:spcBef>
                          <a:spcPts val="0"/>
                        </a:spcBef>
                        <a:spcAft>
                          <a:spcPts val="0"/>
                        </a:spcAft>
                        <a:buNone/>
                      </a:pPr>
                      <a:r>
                        <a:rPr lang="ar" sz="1200">
                          <a:latin typeface="Mada"/>
                          <a:ea typeface="Mada"/>
                          <a:cs typeface="Mada"/>
                          <a:sym typeface="Mada"/>
                        </a:rPr>
                        <a:t>Factor V Leiden mutation heterozygotes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4.9</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r h="347550">
                <a:tc>
                  <a:txBody>
                    <a:bodyPr/>
                    <a:lstStyle/>
                    <a:p>
                      <a:pPr indent="0" lvl="0" marL="0" rtl="0" algn="ctr">
                        <a:spcBef>
                          <a:spcPts val="0"/>
                        </a:spcBef>
                        <a:spcAft>
                          <a:spcPts val="0"/>
                        </a:spcAft>
                        <a:buNone/>
                      </a:pPr>
                      <a:r>
                        <a:rPr lang="ar" sz="1200">
                          <a:latin typeface="Mada"/>
                          <a:ea typeface="Mada"/>
                          <a:cs typeface="Mada"/>
                          <a:sym typeface="Mada"/>
                        </a:rPr>
                        <a:t>Combined Prothrombin and Factor V Leiden heterozygotes</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c>
                  <a:txBody>
                    <a:bodyPr/>
                    <a:lstStyle/>
                    <a:p>
                      <a:pPr indent="0" lvl="0" marL="0" rtl="0" algn="ctr">
                        <a:spcBef>
                          <a:spcPts val="0"/>
                        </a:spcBef>
                        <a:spcAft>
                          <a:spcPts val="0"/>
                        </a:spcAft>
                        <a:buNone/>
                      </a:pPr>
                      <a:r>
                        <a:rPr lang="ar" sz="1200">
                          <a:latin typeface="Mada"/>
                          <a:ea typeface="Mada"/>
                          <a:cs typeface="Mada"/>
                          <a:sym typeface="Mada"/>
                        </a:rPr>
                        <a:t>20.0</a:t>
                      </a:r>
                      <a:endParaRPr sz="1200">
                        <a:latin typeface="Mada"/>
                        <a:ea typeface="Mada"/>
                        <a:cs typeface="Mada"/>
                        <a:sym typeface="Mada"/>
                      </a:endParaRPr>
                    </a:p>
                  </a:txBody>
                  <a:tcPr marT="80200" marB="80200" marR="100775" marL="100775">
                    <a:lnL cap="flat" cmpd="sng" w="19050">
                      <a:solidFill>
                        <a:srgbClr val="CCCCCC"/>
                      </a:solidFill>
                      <a:prstDash val="solid"/>
                      <a:round/>
                      <a:headEnd len="sm" w="sm" type="none"/>
                      <a:tailEnd len="sm" w="sm" type="none"/>
                    </a:lnL>
                    <a:lnR cap="flat" cmpd="sng" w="19050">
                      <a:solidFill>
                        <a:srgbClr val="CCCCCC"/>
                      </a:solidFill>
                      <a:prstDash val="solid"/>
                      <a:round/>
                      <a:headEnd len="sm" w="sm" type="none"/>
                      <a:tailEnd len="sm" w="sm" type="none"/>
                    </a:lnR>
                    <a:lnT cap="flat" cmpd="sng" w="19050">
                      <a:solidFill>
                        <a:srgbClr val="CCCCCC"/>
                      </a:solidFill>
                      <a:prstDash val="solid"/>
                      <a:round/>
                      <a:headEnd len="sm" w="sm" type="none"/>
                      <a:tailEnd len="sm" w="sm" type="none"/>
                    </a:lnT>
                    <a:lnB cap="flat" cmpd="sng" w="19050">
                      <a:solidFill>
                        <a:srgbClr val="CCCCCC"/>
                      </a:solidFill>
                      <a:prstDash val="solid"/>
                      <a:round/>
                      <a:headEnd len="sm" w="sm" type="none"/>
                      <a:tailEnd len="sm" w="sm" type="none"/>
                    </a:lnB>
                  </a:tcPr>
                </a:tc>
              </a:tr>
            </a:tbl>
          </a:graphicData>
        </a:graphic>
      </p:graphicFrame>
      <p:sp>
        <p:nvSpPr>
          <p:cNvPr id="385" name="Google Shape;385;p31"/>
          <p:cNvSpPr txBox="1"/>
          <p:nvPr/>
        </p:nvSpPr>
        <p:spPr>
          <a:xfrm>
            <a:off x="202200" y="8340025"/>
            <a:ext cx="7155600" cy="1365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b="1" lang="ar" sz="1200">
                <a:solidFill>
                  <a:srgbClr val="CC0000"/>
                </a:solidFill>
                <a:latin typeface="Mada"/>
                <a:ea typeface="Mada"/>
                <a:cs typeface="Mada"/>
                <a:sym typeface="Mada"/>
              </a:rPr>
              <a:t>50%-60%</a:t>
            </a:r>
            <a:r>
              <a:rPr b="1" lang="ar" sz="1200">
                <a:latin typeface="Mada"/>
                <a:ea typeface="Mada"/>
                <a:cs typeface="Mada"/>
                <a:sym typeface="Mada"/>
              </a:rPr>
              <a:t>  of thrombotic events in patients with inherited thrombophilia are associated with the additional</a:t>
            </a:r>
            <a:r>
              <a:rPr b="1" lang="ar" sz="1200">
                <a:solidFill>
                  <a:srgbClr val="CC0000"/>
                </a:solidFill>
                <a:latin typeface="Mada"/>
                <a:ea typeface="Mada"/>
                <a:cs typeface="Mada"/>
                <a:sym typeface="Mada"/>
              </a:rPr>
              <a:t> presence of an acquired risk factor</a:t>
            </a:r>
            <a:r>
              <a:rPr b="1" lang="ar" sz="1200">
                <a:latin typeface="Mada"/>
                <a:ea typeface="Mada"/>
                <a:cs typeface="Mada"/>
                <a:sym typeface="Mada"/>
              </a:rPr>
              <a:t> (eg, surgery, prolonged bed rest, pregnancy, oral contraceptive).</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Some patients have more than one form of inherited thrombophilia or more than one form of acquired thrombophilia and appear to be at even greater risk for thrombosis</a:t>
            </a:r>
            <a:endParaRPr sz="1200">
              <a:latin typeface="Mada"/>
              <a:ea typeface="Mada"/>
              <a:cs typeface="Mada"/>
              <a:sym typeface="Mada"/>
            </a:endParaRPr>
          </a:p>
        </p:txBody>
      </p:sp>
      <p:grpSp>
        <p:nvGrpSpPr>
          <p:cNvPr id="386" name="Google Shape;386;p31"/>
          <p:cNvGrpSpPr/>
          <p:nvPr/>
        </p:nvGrpSpPr>
        <p:grpSpPr>
          <a:xfrm>
            <a:off x="202200" y="879937"/>
            <a:ext cx="453610" cy="487191"/>
            <a:chOff x="5092545" y="2782464"/>
            <a:chExt cx="423618" cy="408511"/>
          </a:xfrm>
        </p:grpSpPr>
        <p:sp>
          <p:nvSpPr>
            <p:cNvPr id="387" name="Google Shape;387;p31"/>
            <p:cNvSpPr/>
            <p:nvPr/>
          </p:nvSpPr>
          <p:spPr>
            <a:xfrm>
              <a:off x="5395737" y="2998260"/>
              <a:ext cx="84900" cy="84900"/>
            </a:xfrm>
            <a:prstGeom prst="ellipse">
              <a:avLst/>
            </a:pr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8" name="Google Shape;388;p31"/>
            <p:cNvSpPr/>
            <p:nvPr/>
          </p:nvSpPr>
          <p:spPr>
            <a:xfrm>
              <a:off x="5092551" y="2807600"/>
              <a:ext cx="106500" cy="106500"/>
            </a:xfrm>
            <a:prstGeom prst="ellipse">
              <a:avLst/>
            </a:pr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9" name="Google Shape;389;p31"/>
            <p:cNvSpPr/>
            <p:nvPr/>
          </p:nvSpPr>
          <p:spPr>
            <a:xfrm>
              <a:off x="5092545" y="3106076"/>
              <a:ext cx="84900" cy="84900"/>
            </a:xfrm>
            <a:prstGeom prst="ellipse">
              <a:avLst/>
            </a:pr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90" name="Google Shape;390;p31"/>
            <p:cNvSpPr/>
            <p:nvPr/>
          </p:nvSpPr>
          <p:spPr>
            <a:xfrm>
              <a:off x="5126466" y="2782464"/>
              <a:ext cx="389698" cy="389698"/>
            </a:xfrm>
            <a:custGeom>
              <a:rect b="b" l="l" r="r" t="t"/>
              <a:pathLst>
                <a:path extrusionOk="0" h="10734" w="10734">
                  <a:moveTo>
                    <a:pt x="1569" y="628"/>
                  </a:moveTo>
                  <a:cubicBezTo>
                    <a:pt x="2093" y="628"/>
                    <a:pt x="2511" y="1067"/>
                    <a:pt x="2511" y="1569"/>
                  </a:cubicBezTo>
                  <a:cubicBezTo>
                    <a:pt x="2511" y="2092"/>
                    <a:pt x="2093" y="2511"/>
                    <a:pt x="1569" y="2511"/>
                  </a:cubicBezTo>
                  <a:cubicBezTo>
                    <a:pt x="1067" y="2511"/>
                    <a:pt x="628" y="2092"/>
                    <a:pt x="628" y="1569"/>
                  </a:cubicBezTo>
                  <a:cubicBezTo>
                    <a:pt x="628" y="1046"/>
                    <a:pt x="1067" y="628"/>
                    <a:pt x="1569" y="628"/>
                  </a:cubicBezTo>
                  <a:close/>
                  <a:moveTo>
                    <a:pt x="9479" y="5691"/>
                  </a:moveTo>
                  <a:cubicBezTo>
                    <a:pt x="9813" y="5691"/>
                    <a:pt x="10106" y="5963"/>
                    <a:pt x="10106" y="6319"/>
                  </a:cubicBezTo>
                  <a:cubicBezTo>
                    <a:pt x="10106" y="6654"/>
                    <a:pt x="9813" y="6947"/>
                    <a:pt x="9479" y="6947"/>
                  </a:cubicBezTo>
                  <a:cubicBezTo>
                    <a:pt x="9123" y="6947"/>
                    <a:pt x="8851" y="6654"/>
                    <a:pt x="8851" y="6319"/>
                  </a:cubicBezTo>
                  <a:cubicBezTo>
                    <a:pt x="8851" y="5963"/>
                    <a:pt x="9123" y="5691"/>
                    <a:pt x="9479" y="5691"/>
                  </a:cubicBezTo>
                  <a:close/>
                  <a:moveTo>
                    <a:pt x="5064" y="4415"/>
                  </a:moveTo>
                  <a:cubicBezTo>
                    <a:pt x="6089" y="4415"/>
                    <a:pt x="6947" y="5273"/>
                    <a:pt x="6947" y="6319"/>
                  </a:cubicBezTo>
                  <a:cubicBezTo>
                    <a:pt x="6947" y="7344"/>
                    <a:pt x="6089" y="8202"/>
                    <a:pt x="5064" y="8202"/>
                  </a:cubicBezTo>
                  <a:cubicBezTo>
                    <a:pt x="4017" y="8202"/>
                    <a:pt x="3181" y="7344"/>
                    <a:pt x="3181" y="6319"/>
                  </a:cubicBezTo>
                  <a:cubicBezTo>
                    <a:pt x="3181" y="5273"/>
                    <a:pt x="4017" y="4415"/>
                    <a:pt x="5064" y="4415"/>
                  </a:cubicBezTo>
                  <a:close/>
                  <a:moveTo>
                    <a:pt x="1256" y="8851"/>
                  </a:moveTo>
                  <a:cubicBezTo>
                    <a:pt x="1611" y="8851"/>
                    <a:pt x="1883" y="9123"/>
                    <a:pt x="1883" y="9479"/>
                  </a:cubicBezTo>
                  <a:cubicBezTo>
                    <a:pt x="1904" y="9813"/>
                    <a:pt x="1611" y="10106"/>
                    <a:pt x="1256" y="10106"/>
                  </a:cubicBezTo>
                  <a:cubicBezTo>
                    <a:pt x="921" y="10106"/>
                    <a:pt x="628" y="9813"/>
                    <a:pt x="628" y="9479"/>
                  </a:cubicBezTo>
                  <a:cubicBezTo>
                    <a:pt x="628" y="9123"/>
                    <a:pt x="921" y="8851"/>
                    <a:pt x="1256" y="8851"/>
                  </a:cubicBezTo>
                  <a:close/>
                  <a:moveTo>
                    <a:pt x="1569" y="0"/>
                  </a:moveTo>
                  <a:cubicBezTo>
                    <a:pt x="712" y="0"/>
                    <a:pt x="0" y="712"/>
                    <a:pt x="0" y="1569"/>
                  </a:cubicBezTo>
                  <a:cubicBezTo>
                    <a:pt x="0" y="2448"/>
                    <a:pt x="712" y="3139"/>
                    <a:pt x="1569" y="3139"/>
                  </a:cubicBezTo>
                  <a:cubicBezTo>
                    <a:pt x="1821" y="3139"/>
                    <a:pt x="2030" y="3097"/>
                    <a:pt x="2239" y="3013"/>
                  </a:cubicBezTo>
                  <a:lnTo>
                    <a:pt x="3327" y="4478"/>
                  </a:lnTo>
                  <a:cubicBezTo>
                    <a:pt x="2846" y="4938"/>
                    <a:pt x="2532" y="5587"/>
                    <a:pt x="2532" y="6319"/>
                  </a:cubicBezTo>
                  <a:cubicBezTo>
                    <a:pt x="2532" y="6800"/>
                    <a:pt x="2678" y="7261"/>
                    <a:pt x="2929" y="7637"/>
                  </a:cubicBezTo>
                  <a:lnTo>
                    <a:pt x="1967" y="8432"/>
                  </a:lnTo>
                  <a:cubicBezTo>
                    <a:pt x="1758" y="8307"/>
                    <a:pt x="1528" y="8223"/>
                    <a:pt x="1256" y="8223"/>
                  </a:cubicBezTo>
                  <a:cubicBezTo>
                    <a:pt x="565" y="8223"/>
                    <a:pt x="0" y="8788"/>
                    <a:pt x="0" y="9479"/>
                  </a:cubicBezTo>
                  <a:cubicBezTo>
                    <a:pt x="0" y="10169"/>
                    <a:pt x="565" y="10734"/>
                    <a:pt x="1256" y="10734"/>
                  </a:cubicBezTo>
                  <a:cubicBezTo>
                    <a:pt x="1967" y="10734"/>
                    <a:pt x="2532" y="10169"/>
                    <a:pt x="2532" y="9479"/>
                  </a:cubicBezTo>
                  <a:cubicBezTo>
                    <a:pt x="2532" y="9269"/>
                    <a:pt x="2469" y="9081"/>
                    <a:pt x="2385" y="8914"/>
                  </a:cubicBezTo>
                  <a:lnTo>
                    <a:pt x="3327" y="8139"/>
                  </a:lnTo>
                  <a:cubicBezTo>
                    <a:pt x="3787" y="8558"/>
                    <a:pt x="4394" y="8830"/>
                    <a:pt x="5064" y="8830"/>
                  </a:cubicBezTo>
                  <a:cubicBezTo>
                    <a:pt x="6340" y="8830"/>
                    <a:pt x="7386" y="7867"/>
                    <a:pt x="7554" y="6633"/>
                  </a:cubicBezTo>
                  <a:lnTo>
                    <a:pt x="8265" y="6633"/>
                  </a:lnTo>
                  <a:cubicBezTo>
                    <a:pt x="8411" y="7177"/>
                    <a:pt x="8893" y="7574"/>
                    <a:pt x="9479" y="7574"/>
                  </a:cubicBezTo>
                  <a:cubicBezTo>
                    <a:pt x="10169" y="7574"/>
                    <a:pt x="10734" y="7010"/>
                    <a:pt x="10734" y="6319"/>
                  </a:cubicBezTo>
                  <a:cubicBezTo>
                    <a:pt x="10734" y="5608"/>
                    <a:pt x="10169" y="5064"/>
                    <a:pt x="9479" y="5064"/>
                  </a:cubicBezTo>
                  <a:cubicBezTo>
                    <a:pt x="8893" y="5064"/>
                    <a:pt x="8391" y="5461"/>
                    <a:pt x="8265" y="6005"/>
                  </a:cubicBezTo>
                  <a:lnTo>
                    <a:pt x="7554" y="6005"/>
                  </a:lnTo>
                  <a:cubicBezTo>
                    <a:pt x="7407" y="4750"/>
                    <a:pt x="6340" y="3787"/>
                    <a:pt x="5064" y="3787"/>
                  </a:cubicBezTo>
                  <a:cubicBezTo>
                    <a:pt x="4603" y="3787"/>
                    <a:pt x="4206" y="3913"/>
                    <a:pt x="3829" y="4122"/>
                  </a:cubicBezTo>
                  <a:lnTo>
                    <a:pt x="2741" y="2636"/>
                  </a:lnTo>
                  <a:cubicBezTo>
                    <a:pt x="2992" y="2344"/>
                    <a:pt x="3139" y="1988"/>
                    <a:pt x="3139" y="1569"/>
                  </a:cubicBezTo>
                  <a:cubicBezTo>
                    <a:pt x="3139" y="712"/>
                    <a:pt x="2448" y="0"/>
                    <a:pt x="1569"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91" name="Google Shape;391;p31"/>
          <p:cNvSpPr txBox="1"/>
          <p:nvPr/>
        </p:nvSpPr>
        <p:spPr>
          <a:xfrm>
            <a:off x="607431" y="917413"/>
            <a:ext cx="33618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highlight>
                  <a:schemeClr val="accent4"/>
                </a:highlight>
                <a:latin typeface="Mada"/>
                <a:ea typeface="Mada"/>
                <a:cs typeface="Mada"/>
                <a:sym typeface="Mada"/>
              </a:rPr>
              <a:t>Hyperhomocysteinemia </a:t>
            </a:r>
            <a:endParaRPr b="1" sz="2000">
              <a:highlight>
                <a:schemeClr val="accent4"/>
              </a:highlight>
              <a:latin typeface="Mada"/>
              <a:ea typeface="Mada"/>
              <a:cs typeface="Mada"/>
              <a:sym typeface="Mada"/>
            </a:endParaRPr>
          </a:p>
          <a:p>
            <a:pPr indent="0" lvl="0" marL="0" rtl="0" algn="l">
              <a:spcBef>
                <a:spcPts val="0"/>
              </a:spcBef>
              <a:spcAft>
                <a:spcPts val="0"/>
              </a:spcAft>
              <a:buNone/>
            </a:pPr>
            <a:r>
              <a:t/>
            </a:r>
            <a:endParaRPr b="1" sz="2000">
              <a:highlight>
                <a:schemeClr val="accent4"/>
              </a:highlight>
              <a:latin typeface="Mada"/>
              <a:ea typeface="Mada"/>
              <a:cs typeface="Mada"/>
              <a:sym typeface="Mada"/>
            </a:endParaRPr>
          </a:p>
          <a:p>
            <a:pPr indent="0" lvl="0" marL="0" rtl="0" algn="l">
              <a:spcBef>
                <a:spcPts val="0"/>
              </a:spcBef>
              <a:spcAft>
                <a:spcPts val="0"/>
              </a:spcAft>
              <a:buNone/>
            </a:pPr>
            <a:r>
              <a:t/>
            </a:r>
            <a:endParaRPr b="1" sz="2000">
              <a:highlight>
                <a:schemeClr val="accent4"/>
              </a:highlight>
              <a:latin typeface="Mada"/>
              <a:ea typeface="Mada"/>
              <a:cs typeface="Mada"/>
              <a:sym typeface="Mada"/>
            </a:endParaRPr>
          </a:p>
          <a:p>
            <a:pPr indent="0" lvl="0" marL="0" rtl="0" algn="l">
              <a:spcBef>
                <a:spcPts val="0"/>
              </a:spcBef>
              <a:spcAft>
                <a:spcPts val="0"/>
              </a:spcAft>
              <a:buNone/>
            </a:pPr>
            <a:r>
              <a:t/>
            </a:r>
            <a:endParaRPr b="1" sz="2000">
              <a:highlight>
                <a:schemeClr val="accent4"/>
              </a:highlight>
              <a:latin typeface="Mada"/>
              <a:ea typeface="Mada"/>
              <a:cs typeface="Mada"/>
              <a:sym typeface="Mada"/>
            </a:endParaRPr>
          </a:p>
        </p:txBody>
      </p:sp>
      <p:sp>
        <p:nvSpPr>
          <p:cNvPr id="392" name="Google Shape;392;p31"/>
          <p:cNvSpPr txBox="1"/>
          <p:nvPr/>
        </p:nvSpPr>
        <p:spPr>
          <a:xfrm>
            <a:off x="202200" y="1480038"/>
            <a:ext cx="7155600" cy="2918100"/>
          </a:xfrm>
          <a:prstGeom prst="rect">
            <a:avLst/>
          </a:prstGeom>
          <a:noFill/>
          <a:ln cap="flat" cmpd="sng" w="9525">
            <a:solidFill>
              <a:schemeClr val="accent3"/>
            </a:solidFill>
            <a:prstDash val="dot"/>
            <a:round/>
            <a:headEnd len="sm" w="sm" type="none"/>
            <a:tailEnd len="sm" w="sm" type="none"/>
          </a:ln>
        </p:spPr>
        <p:txBody>
          <a:bodyPr anchorCtr="0" anchor="t"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not very common</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Homocystinuria or severe hyperhomocysteinemia is a rare autosomal </a:t>
            </a:r>
            <a:r>
              <a:rPr b="1" lang="ar" sz="1200">
                <a:solidFill>
                  <a:schemeClr val="dk1"/>
                </a:solidFill>
                <a:latin typeface="Mada"/>
                <a:ea typeface="Mada"/>
                <a:cs typeface="Mada"/>
                <a:sym typeface="Mada"/>
              </a:rPr>
              <a:t>recessive disorder characterized by developmental delay, osteoporosis, ocular abnormalities, VTE, and severe premature CAD.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Endothelial damage leading to</a:t>
            </a:r>
            <a:r>
              <a:rPr lang="ar" sz="1200">
                <a:solidFill>
                  <a:srgbClr val="CC0000"/>
                </a:solidFill>
                <a:latin typeface="Mada"/>
                <a:ea typeface="Mada"/>
                <a:cs typeface="Mada"/>
                <a:sym typeface="Mada"/>
              </a:rPr>
              <a:t> </a:t>
            </a:r>
            <a:r>
              <a:rPr b="1" lang="ar" sz="1200">
                <a:solidFill>
                  <a:srgbClr val="CC0000"/>
                </a:solidFill>
                <a:latin typeface="Mada"/>
                <a:ea typeface="Mada"/>
                <a:cs typeface="Mada"/>
                <a:sym typeface="Mada"/>
              </a:rPr>
              <a:t>increased arteriosclerosis. </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 Very common risk factor for both venous and arterial disease.</a:t>
            </a:r>
            <a:r>
              <a:rPr b="1" lang="ar"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Modest elevations (&gt; 11.0 nmol / L) associated with increased risk of atherosclerosis Levels over 18 nmol / L associated with increased risk of venous thrombosis High homocysteine levels are synergistic risk factor with </a:t>
            </a:r>
            <a:r>
              <a:rPr b="1" lang="ar" sz="1200">
                <a:solidFill>
                  <a:schemeClr val="dk1"/>
                </a:solidFill>
                <a:latin typeface="Mada"/>
                <a:ea typeface="Mada"/>
                <a:cs typeface="Mada"/>
                <a:sym typeface="Mada"/>
              </a:rPr>
              <a:t>factor V Leiden</a:t>
            </a:r>
            <a:r>
              <a:rPr lang="ar" sz="1200">
                <a:solidFill>
                  <a:schemeClr val="dk1"/>
                </a:solidFill>
                <a:latin typeface="Mada"/>
                <a:ea typeface="Mada"/>
                <a:cs typeface="Mada"/>
                <a:sym typeface="Mada"/>
              </a:rPr>
              <a:t>.</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Less marked elevations of homocysteine are more common, occurring in 5-7% of the population, and are associated with a number of clinical factors.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Vitamin deficiencies (i.e., folate, Vit B6, and/or Vit B12).</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Homocysteine has primary atherogenic and prothrombotic properties.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Meta-analyses of case-control studies have found an odds ratio of 2.5-3 for VTE in patients with homocysteine levels &gt; 2 standard deviations above the mean value of control groups.</a:t>
            </a:r>
            <a:endParaRPr sz="1200" u="sng">
              <a:solidFill>
                <a:schemeClr val="accent2"/>
              </a:solidFill>
              <a:latin typeface="Mada"/>
              <a:ea typeface="Mada"/>
              <a:cs typeface="Mada"/>
              <a:sym typeface="Mada"/>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32"/>
          <p:cNvSpPr txBox="1"/>
          <p:nvPr>
            <p:ph idx="1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cxnSp>
        <p:nvCxnSpPr>
          <p:cNvPr id="398" name="Google Shape;398;p32"/>
          <p:cNvCxnSpPr>
            <a:stCxn id="399" idx="6"/>
          </p:cNvCxnSpPr>
          <p:nvPr/>
        </p:nvCxnSpPr>
        <p:spPr>
          <a:xfrm>
            <a:off x="4291288" y="1851402"/>
            <a:ext cx="2164800" cy="0"/>
          </a:xfrm>
          <a:prstGeom prst="straightConnector1">
            <a:avLst/>
          </a:prstGeom>
          <a:noFill/>
          <a:ln cap="flat" cmpd="sng" w="19050">
            <a:solidFill>
              <a:srgbClr val="B7B7B7"/>
            </a:solidFill>
            <a:prstDash val="solid"/>
            <a:round/>
            <a:headEnd len="med" w="med" type="none"/>
            <a:tailEnd len="med" w="med" type="oval"/>
          </a:ln>
        </p:spPr>
      </p:cxnSp>
      <p:cxnSp>
        <p:nvCxnSpPr>
          <p:cNvPr id="400" name="Google Shape;400;p32"/>
          <p:cNvCxnSpPr/>
          <p:nvPr/>
        </p:nvCxnSpPr>
        <p:spPr>
          <a:xfrm>
            <a:off x="558792" y="1839651"/>
            <a:ext cx="2663700" cy="11700"/>
          </a:xfrm>
          <a:prstGeom prst="straightConnector1">
            <a:avLst/>
          </a:prstGeom>
          <a:noFill/>
          <a:ln cap="flat" cmpd="sng" w="19050">
            <a:solidFill>
              <a:srgbClr val="B7B7B7"/>
            </a:solidFill>
            <a:prstDash val="solid"/>
            <a:round/>
            <a:headEnd len="med" w="med" type="oval"/>
            <a:tailEnd len="med" w="med" type="none"/>
          </a:ln>
        </p:spPr>
      </p:cxnSp>
      <p:sp>
        <p:nvSpPr>
          <p:cNvPr id="401" name="Google Shape;401;p32"/>
          <p:cNvSpPr/>
          <p:nvPr/>
        </p:nvSpPr>
        <p:spPr>
          <a:xfrm rot="-5400000">
            <a:off x="2801425" y="3260537"/>
            <a:ext cx="2193000" cy="6436800"/>
          </a:xfrm>
          <a:prstGeom prst="roundRect">
            <a:avLst>
              <a:gd fmla="val 50000" name="adj"/>
            </a:avLst>
          </a:prstGeom>
          <a:solidFill>
            <a:srgbClr val="EFEFEF"/>
          </a:solidFill>
          <a:ln>
            <a:noFill/>
          </a:ln>
        </p:spPr>
        <p:txBody>
          <a:bodyPr anchorCtr="0" anchor="ctr" bIns="75600" lIns="75600" spcFirstLastPara="1" rIns="75600" wrap="square" tIns="75600">
            <a:noAutofit/>
          </a:bodyPr>
          <a:lstStyle/>
          <a:p>
            <a:pPr indent="0" lvl="0" marL="0" rtl="0" algn="l">
              <a:spcBef>
                <a:spcPts val="0"/>
              </a:spcBef>
              <a:spcAft>
                <a:spcPts val="0"/>
              </a:spcAft>
              <a:buNone/>
            </a:pPr>
            <a:r>
              <a:t/>
            </a:r>
            <a:endParaRPr sz="1500">
              <a:latin typeface="Mada"/>
              <a:ea typeface="Mada"/>
              <a:cs typeface="Mada"/>
              <a:sym typeface="Mada"/>
            </a:endParaRPr>
          </a:p>
        </p:txBody>
      </p:sp>
      <p:sp>
        <p:nvSpPr>
          <p:cNvPr id="402" name="Google Shape;402;p32"/>
          <p:cNvSpPr txBox="1"/>
          <p:nvPr/>
        </p:nvSpPr>
        <p:spPr>
          <a:xfrm>
            <a:off x="3782550" y="5382438"/>
            <a:ext cx="3186600" cy="2193000"/>
          </a:xfrm>
          <a:prstGeom prst="rect">
            <a:avLst/>
          </a:prstGeom>
          <a:noFill/>
          <a:ln>
            <a:noFill/>
          </a:ln>
        </p:spPr>
        <p:txBody>
          <a:bodyPr anchorCtr="0" anchor="ctr" bIns="75600" lIns="75600" spcFirstLastPara="1" rIns="75600" wrap="square" tIns="75600">
            <a:noAutofit/>
          </a:bodyPr>
          <a:lstStyle/>
          <a:p>
            <a:pPr indent="0" lvl="0" marL="0" rtl="0" algn="ctr">
              <a:spcBef>
                <a:spcPts val="0"/>
              </a:spcBef>
              <a:spcAft>
                <a:spcPts val="0"/>
              </a:spcAft>
              <a:buNone/>
            </a:pPr>
            <a:r>
              <a:rPr b="1" lang="ar" sz="1200">
                <a:solidFill>
                  <a:srgbClr val="CC0000"/>
                </a:solidFill>
                <a:latin typeface="Mada"/>
                <a:ea typeface="Mada"/>
                <a:cs typeface="Mada"/>
                <a:sym typeface="Mada"/>
              </a:rPr>
              <a:t>Sudden, sharp chest pain </a:t>
            </a:r>
            <a:r>
              <a:rPr b="1" lang="ar" sz="1200">
                <a:latin typeface="Mada"/>
                <a:ea typeface="Mada"/>
                <a:cs typeface="Mada"/>
                <a:sym typeface="Mada"/>
              </a:rPr>
              <a:t>that may become worse with deep breathing or coughing (can be pleuritic type).</a:t>
            </a:r>
            <a:endParaRPr b="1" sz="1200">
              <a:latin typeface="Mada"/>
              <a:ea typeface="Mada"/>
              <a:cs typeface="Mada"/>
              <a:sym typeface="Mada"/>
            </a:endParaRPr>
          </a:p>
          <a:p>
            <a:pPr indent="0" lvl="0" marL="0" rtl="0" algn="ctr">
              <a:spcBef>
                <a:spcPts val="0"/>
              </a:spcBef>
              <a:spcAft>
                <a:spcPts val="0"/>
              </a:spcAft>
              <a:buNone/>
            </a:pPr>
            <a:r>
              <a:t/>
            </a:r>
            <a:endParaRPr b="1" sz="12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Hemoptysis or pink, foamy sputum</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b="1"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Rapid breathing (tachypnea)</a:t>
            </a:r>
            <a:endParaRPr b="1" sz="1200">
              <a:latin typeface="Mada"/>
              <a:ea typeface="Mada"/>
              <a:cs typeface="Mada"/>
              <a:sym typeface="Mada"/>
            </a:endParaRPr>
          </a:p>
        </p:txBody>
      </p:sp>
      <p:sp>
        <p:nvSpPr>
          <p:cNvPr id="403" name="Google Shape;403;p32"/>
          <p:cNvSpPr txBox="1"/>
          <p:nvPr/>
        </p:nvSpPr>
        <p:spPr>
          <a:xfrm>
            <a:off x="771126" y="5469613"/>
            <a:ext cx="3011400" cy="2071800"/>
          </a:xfrm>
          <a:prstGeom prst="rect">
            <a:avLst/>
          </a:prstGeom>
          <a:noFill/>
          <a:ln>
            <a:noFill/>
          </a:ln>
        </p:spPr>
        <p:txBody>
          <a:bodyPr anchorCtr="0" anchor="ctr" bIns="75600" lIns="75600" spcFirstLastPara="1" rIns="75600" wrap="square" tIns="75600">
            <a:noAutofit/>
          </a:bodyPr>
          <a:lstStyle/>
          <a:p>
            <a:pPr indent="0" lvl="0" marL="0" rtl="0" algn="ctr">
              <a:spcBef>
                <a:spcPts val="0"/>
              </a:spcBef>
              <a:spcAft>
                <a:spcPts val="0"/>
              </a:spcAft>
              <a:buClr>
                <a:srgbClr val="000000"/>
              </a:buClr>
              <a:buSzPts val="1100"/>
              <a:buFont typeface="Arial"/>
              <a:buNone/>
            </a:pPr>
            <a:r>
              <a:rPr b="1" lang="ar" sz="1200">
                <a:solidFill>
                  <a:srgbClr val="CC0000"/>
                </a:solidFill>
                <a:latin typeface="Mada"/>
                <a:ea typeface="Mada"/>
                <a:cs typeface="Mada"/>
                <a:sym typeface="Mada"/>
              </a:rPr>
              <a:t>Shortness of breath that may occur suddenly.</a:t>
            </a:r>
            <a:endParaRPr b="1" sz="1200">
              <a:solidFill>
                <a:srgbClr val="CC0000"/>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ar" sz="1200">
                <a:solidFill>
                  <a:srgbClr val="6AA84F"/>
                </a:solidFill>
                <a:latin typeface="Mada"/>
                <a:ea typeface="Mada"/>
                <a:cs typeface="Mada"/>
                <a:sym typeface="Mada"/>
              </a:rPr>
              <a:t>(most common presentation)</a:t>
            </a:r>
            <a:endParaRPr b="1" sz="1200">
              <a:solidFill>
                <a:srgbClr val="6AA84F"/>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t/>
            </a:r>
            <a:endParaRPr b="1" sz="1200">
              <a:solidFill>
                <a:srgbClr val="6AA84F"/>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ar" sz="1200">
                <a:solidFill>
                  <a:schemeClr val="dk1"/>
                </a:solidFill>
                <a:latin typeface="Mada"/>
                <a:ea typeface="Mada"/>
                <a:cs typeface="Mada"/>
                <a:sym typeface="Mada"/>
              </a:rPr>
              <a:t>Sweating and anxiety</a:t>
            </a:r>
            <a:endParaRPr b="1" sz="1200">
              <a:solidFill>
                <a:schemeClr val="dk1"/>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t/>
            </a:r>
            <a:endParaRPr b="1" sz="1200">
              <a:solidFill>
                <a:srgbClr val="6AA84F"/>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Dizziness and fainting (low BP).</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Palpitation (tachycardia)</a:t>
            </a:r>
            <a:endParaRPr b="1" sz="1200">
              <a:solidFill>
                <a:srgbClr val="6AA84F"/>
              </a:solidFill>
              <a:latin typeface="Mada"/>
              <a:ea typeface="Mada"/>
              <a:cs typeface="Mada"/>
              <a:sym typeface="Mada"/>
            </a:endParaRPr>
          </a:p>
        </p:txBody>
      </p:sp>
      <p:grpSp>
        <p:nvGrpSpPr>
          <p:cNvPr id="404" name="Google Shape;404;p32"/>
          <p:cNvGrpSpPr/>
          <p:nvPr/>
        </p:nvGrpSpPr>
        <p:grpSpPr>
          <a:xfrm>
            <a:off x="679538" y="4630189"/>
            <a:ext cx="6436827" cy="617648"/>
            <a:chOff x="1843234" y="1926338"/>
            <a:chExt cx="6036600" cy="1218000"/>
          </a:xfrm>
        </p:grpSpPr>
        <p:sp>
          <p:nvSpPr>
            <p:cNvPr id="405" name="Google Shape;405;p32"/>
            <p:cNvSpPr/>
            <p:nvPr/>
          </p:nvSpPr>
          <p:spPr>
            <a:xfrm rot="-5400000">
              <a:off x="4252534" y="-482962"/>
              <a:ext cx="1218000" cy="6036600"/>
            </a:xfrm>
            <a:prstGeom prst="roundRect">
              <a:avLst>
                <a:gd fmla="val 50000" name="adj"/>
              </a:avLst>
            </a:prstGeom>
            <a:solidFill>
              <a:srgbClr val="C76114"/>
            </a:solidFill>
            <a:ln>
              <a:noFill/>
            </a:ln>
          </p:spPr>
          <p:txBody>
            <a:bodyPr anchorCtr="0" anchor="ctr" bIns="75600" lIns="75600" spcFirstLastPara="1" rIns="75600" wrap="square" tIns="75600">
              <a:noAutofit/>
            </a:bodyPr>
            <a:lstStyle/>
            <a:p>
              <a:pPr indent="0" lvl="0" marL="0" rtl="0" algn="l">
                <a:spcBef>
                  <a:spcPts val="0"/>
                </a:spcBef>
                <a:spcAft>
                  <a:spcPts val="0"/>
                </a:spcAft>
                <a:buNone/>
              </a:pPr>
              <a:r>
                <a:t/>
              </a:r>
              <a:endParaRPr sz="1700">
                <a:latin typeface="Mada"/>
                <a:ea typeface="Mada"/>
                <a:cs typeface="Mada"/>
                <a:sym typeface="Mada"/>
              </a:endParaRPr>
            </a:p>
          </p:txBody>
        </p:sp>
        <p:sp>
          <p:nvSpPr>
            <p:cNvPr id="406" name="Google Shape;406;p32"/>
            <p:cNvSpPr txBox="1"/>
            <p:nvPr/>
          </p:nvSpPr>
          <p:spPr>
            <a:xfrm>
              <a:off x="2003448" y="2000973"/>
              <a:ext cx="5726700" cy="1022100"/>
            </a:xfrm>
            <a:prstGeom prst="rect">
              <a:avLst/>
            </a:prstGeom>
            <a:solidFill>
              <a:srgbClr val="C76114"/>
            </a:solidFill>
            <a:ln>
              <a:noFill/>
            </a:ln>
          </p:spPr>
          <p:txBody>
            <a:bodyPr anchorCtr="0" anchor="ctr" bIns="75600" lIns="75600" spcFirstLastPara="1" rIns="75600" wrap="square" tIns="75600">
              <a:noAutofit/>
            </a:bodyPr>
            <a:lstStyle/>
            <a:p>
              <a:pPr indent="0" lvl="0" marL="0" rtl="0" algn="ctr">
                <a:spcBef>
                  <a:spcPts val="0"/>
                </a:spcBef>
                <a:spcAft>
                  <a:spcPts val="0"/>
                </a:spcAft>
                <a:buNone/>
              </a:pPr>
              <a:r>
                <a:rPr b="1" lang="ar" sz="1700">
                  <a:solidFill>
                    <a:srgbClr val="FFFFFF"/>
                  </a:solidFill>
                  <a:latin typeface="Mada"/>
                  <a:ea typeface="Mada"/>
                  <a:cs typeface="Mada"/>
                  <a:sym typeface="Mada"/>
                </a:rPr>
                <a:t>  Clinical presentation: pulmonary embolism </a:t>
              </a:r>
              <a:endParaRPr b="1" sz="1700">
                <a:solidFill>
                  <a:srgbClr val="FFFFFF"/>
                </a:solidFill>
                <a:latin typeface="Mada"/>
                <a:ea typeface="Mada"/>
                <a:cs typeface="Mada"/>
                <a:sym typeface="Mada"/>
              </a:endParaRPr>
            </a:p>
          </p:txBody>
        </p:sp>
      </p:grpSp>
      <p:grpSp>
        <p:nvGrpSpPr>
          <p:cNvPr id="407" name="Google Shape;407;p32"/>
          <p:cNvGrpSpPr/>
          <p:nvPr/>
        </p:nvGrpSpPr>
        <p:grpSpPr>
          <a:xfrm>
            <a:off x="9" y="11156009"/>
            <a:ext cx="6436827" cy="1425419"/>
            <a:chOff x="1567094" y="6924562"/>
            <a:chExt cx="6036600" cy="1965010"/>
          </a:xfrm>
        </p:grpSpPr>
        <p:sp>
          <p:nvSpPr>
            <p:cNvPr id="408" name="Google Shape;408;p32"/>
            <p:cNvSpPr/>
            <p:nvPr/>
          </p:nvSpPr>
          <p:spPr>
            <a:xfrm rot="-5400000">
              <a:off x="4250144" y="5536023"/>
              <a:ext cx="670500" cy="6036600"/>
            </a:xfrm>
            <a:prstGeom prst="roundRect">
              <a:avLst>
                <a:gd fmla="val 50000" name="adj"/>
              </a:avLst>
            </a:prstGeom>
            <a:solidFill>
              <a:srgbClr val="EFEFEF"/>
            </a:solidFill>
            <a:ln>
              <a:noFill/>
            </a:ln>
          </p:spPr>
          <p:txBody>
            <a:bodyPr anchorCtr="0" anchor="ctr" bIns="75600" lIns="75600" spcFirstLastPara="1" rIns="75600" wrap="square" tIns="75600">
              <a:noAutofit/>
            </a:bodyPr>
            <a:lstStyle/>
            <a:p>
              <a:pPr indent="0" lvl="0" marL="0" rtl="0" algn="l">
                <a:spcBef>
                  <a:spcPts val="0"/>
                </a:spcBef>
                <a:spcAft>
                  <a:spcPts val="0"/>
                </a:spcAft>
                <a:buNone/>
              </a:pPr>
              <a:r>
                <a:t/>
              </a:r>
              <a:endParaRPr sz="1500">
                <a:latin typeface="Mada"/>
                <a:ea typeface="Mada"/>
                <a:cs typeface="Mada"/>
                <a:sym typeface="Mada"/>
              </a:endParaRPr>
            </a:p>
          </p:txBody>
        </p:sp>
        <p:sp>
          <p:nvSpPr>
            <p:cNvPr id="409" name="Google Shape;409;p32"/>
            <p:cNvSpPr txBox="1"/>
            <p:nvPr/>
          </p:nvSpPr>
          <p:spPr>
            <a:xfrm>
              <a:off x="1757170" y="6924562"/>
              <a:ext cx="2944800" cy="657000"/>
            </a:xfrm>
            <a:prstGeom prst="rect">
              <a:avLst/>
            </a:prstGeom>
            <a:noFill/>
            <a:ln>
              <a:noFill/>
            </a:ln>
          </p:spPr>
          <p:txBody>
            <a:bodyPr anchorCtr="0" anchor="ctr" bIns="75600" lIns="75600" spcFirstLastPara="1" rIns="75600" wrap="square" tIns="75600">
              <a:noAutofit/>
            </a:bodyPr>
            <a:lstStyle/>
            <a:p>
              <a:pPr indent="0" lvl="0" marL="0" rtl="0" algn="ctr">
                <a:spcBef>
                  <a:spcPts val="0"/>
                </a:spcBef>
                <a:spcAft>
                  <a:spcPts val="0"/>
                </a:spcAft>
                <a:buNone/>
              </a:pPr>
              <a:r>
                <a:t/>
              </a:r>
              <a:endParaRPr b="1" sz="1500">
                <a:solidFill>
                  <a:srgbClr val="999999"/>
                </a:solidFill>
                <a:latin typeface="Mada"/>
                <a:ea typeface="Mada"/>
                <a:cs typeface="Mada"/>
                <a:sym typeface="Mada"/>
              </a:endParaRPr>
            </a:p>
          </p:txBody>
        </p:sp>
      </p:grpSp>
      <p:sp>
        <p:nvSpPr>
          <p:cNvPr id="399" name="Google Shape;399;p32"/>
          <p:cNvSpPr/>
          <p:nvPr/>
        </p:nvSpPr>
        <p:spPr>
          <a:xfrm>
            <a:off x="3222388" y="1421352"/>
            <a:ext cx="1068900" cy="860100"/>
          </a:xfrm>
          <a:prstGeom prst="ellipse">
            <a:avLst/>
          </a:prstGeom>
          <a:solidFill>
            <a:srgbClr val="C76114"/>
          </a:solidFill>
          <a:ln cap="flat" cmpd="sng" w="19050">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2300">
                <a:solidFill>
                  <a:srgbClr val="FFFFFF"/>
                </a:solidFill>
                <a:latin typeface="Mada"/>
                <a:ea typeface="Mada"/>
                <a:cs typeface="Mada"/>
                <a:sym typeface="Mada"/>
              </a:rPr>
              <a:t>VS</a:t>
            </a:r>
            <a:endParaRPr b="1" sz="2300">
              <a:solidFill>
                <a:srgbClr val="FFFFFF"/>
              </a:solidFill>
              <a:latin typeface="Mada"/>
              <a:ea typeface="Mada"/>
              <a:cs typeface="Mada"/>
              <a:sym typeface="Mada"/>
            </a:endParaRPr>
          </a:p>
        </p:txBody>
      </p:sp>
      <p:sp>
        <p:nvSpPr>
          <p:cNvPr id="410" name="Google Shape;410;p32"/>
          <p:cNvSpPr txBox="1"/>
          <p:nvPr/>
        </p:nvSpPr>
        <p:spPr>
          <a:xfrm>
            <a:off x="365300" y="1421359"/>
            <a:ext cx="30114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700">
                <a:solidFill>
                  <a:srgbClr val="B45F06"/>
                </a:solidFill>
                <a:latin typeface="Mada"/>
                <a:ea typeface="Mada"/>
                <a:cs typeface="Mada"/>
                <a:sym typeface="Mada"/>
              </a:rPr>
              <a:t>Arterial</a:t>
            </a:r>
            <a:endParaRPr b="1" sz="1700">
              <a:solidFill>
                <a:srgbClr val="B45F06"/>
              </a:solidFill>
              <a:latin typeface="Mada"/>
              <a:ea typeface="Mada"/>
              <a:cs typeface="Mada"/>
              <a:sym typeface="Mada"/>
            </a:endParaRPr>
          </a:p>
        </p:txBody>
      </p:sp>
      <p:sp>
        <p:nvSpPr>
          <p:cNvPr id="411" name="Google Shape;411;p32"/>
          <p:cNvSpPr txBox="1"/>
          <p:nvPr/>
        </p:nvSpPr>
        <p:spPr>
          <a:xfrm>
            <a:off x="4291300" y="1882800"/>
            <a:ext cx="3011400" cy="10299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lang="ar" sz="1500">
                <a:latin typeface="Mada"/>
                <a:ea typeface="Mada"/>
                <a:cs typeface="Mada"/>
                <a:sym typeface="Mada"/>
              </a:rPr>
              <a:t>Superficial vein or deep veins</a:t>
            </a:r>
            <a:endParaRPr sz="1500">
              <a:latin typeface="Mada"/>
              <a:ea typeface="Mada"/>
              <a:cs typeface="Mada"/>
              <a:sym typeface="Mada"/>
            </a:endParaRPr>
          </a:p>
          <a:p>
            <a:pPr indent="-323850" lvl="0" marL="457200" rtl="0" algn="l">
              <a:spcBef>
                <a:spcPts val="0"/>
              </a:spcBef>
              <a:spcAft>
                <a:spcPts val="0"/>
              </a:spcAft>
              <a:buSzPts val="1500"/>
              <a:buFont typeface="Mada"/>
              <a:buChar char="-"/>
            </a:pPr>
            <a:r>
              <a:rPr b="1" lang="ar" sz="1500">
                <a:latin typeface="Mada"/>
                <a:ea typeface="Mada"/>
                <a:cs typeface="Mada"/>
                <a:sym typeface="Mada"/>
              </a:rPr>
              <a:t>Deep vein thrombosis</a:t>
            </a:r>
            <a:r>
              <a:rPr lang="ar" sz="1500">
                <a:latin typeface="Mada"/>
                <a:ea typeface="Mada"/>
                <a:cs typeface="Mada"/>
                <a:sym typeface="Mada"/>
              </a:rPr>
              <a:t>: Swollen, painful extremity.</a:t>
            </a:r>
            <a:endParaRPr sz="1500">
              <a:latin typeface="Mada"/>
              <a:ea typeface="Mada"/>
              <a:cs typeface="Mada"/>
              <a:sym typeface="Mada"/>
            </a:endParaRPr>
          </a:p>
          <a:p>
            <a:pPr indent="-323850" lvl="0" marL="457200" rtl="0" algn="l">
              <a:spcBef>
                <a:spcPts val="0"/>
              </a:spcBef>
              <a:spcAft>
                <a:spcPts val="0"/>
              </a:spcAft>
              <a:buSzPts val="1500"/>
              <a:buFont typeface="Mada"/>
              <a:buChar char="-"/>
            </a:pPr>
            <a:r>
              <a:rPr b="1" lang="ar" sz="1500">
                <a:latin typeface="Mada"/>
                <a:ea typeface="Mada"/>
                <a:cs typeface="Mada"/>
                <a:sym typeface="Mada"/>
              </a:rPr>
              <a:t>Pulmonary embolus.</a:t>
            </a:r>
            <a:endParaRPr b="1" sz="1500">
              <a:latin typeface="Mada"/>
              <a:ea typeface="Mada"/>
              <a:cs typeface="Mada"/>
              <a:sym typeface="Mada"/>
            </a:endParaRPr>
          </a:p>
        </p:txBody>
      </p:sp>
      <p:sp>
        <p:nvSpPr>
          <p:cNvPr id="412" name="Google Shape;412;p32"/>
          <p:cNvSpPr txBox="1"/>
          <p:nvPr/>
        </p:nvSpPr>
        <p:spPr>
          <a:xfrm>
            <a:off x="611900" y="1896001"/>
            <a:ext cx="2764800" cy="860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500">
                <a:latin typeface="Mada"/>
                <a:ea typeface="Mada"/>
                <a:cs typeface="Mada"/>
                <a:sym typeface="Mada"/>
              </a:rPr>
              <a:t>coronary, carotid and femoral</a:t>
            </a:r>
            <a:endParaRPr sz="1500">
              <a:latin typeface="Mada"/>
              <a:ea typeface="Mada"/>
              <a:cs typeface="Mada"/>
              <a:sym typeface="Mada"/>
            </a:endParaRPr>
          </a:p>
          <a:p>
            <a:pPr indent="-323850" lvl="0" marL="457200" rtl="0" algn="l">
              <a:spcBef>
                <a:spcPts val="0"/>
              </a:spcBef>
              <a:spcAft>
                <a:spcPts val="0"/>
              </a:spcAft>
              <a:buSzPts val="1500"/>
              <a:buFont typeface="Mada"/>
              <a:buChar char="-"/>
            </a:pPr>
            <a:r>
              <a:rPr lang="ar" sz="1500">
                <a:latin typeface="Mada"/>
                <a:ea typeface="Mada"/>
                <a:cs typeface="Mada"/>
                <a:sym typeface="Mada"/>
              </a:rPr>
              <a:t>Acute MI, Angina </a:t>
            </a:r>
            <a:endParaRPr sz="1500">
              <a:latin typeface="Mada"/>
              <a:ea typeface="Mada"/>
              <a:cs typeface="Mada"/>
              <a:sym typeface="Mada"/>
            </a:endParaRPr>
          </a:p>
          <a:p>
            <a:pPr indent="-323850" lvl="0" marL="457200" rtl="0" algn="l">
              <a:spcBef>
                <a:spcPts val="0"/>
              </a:spcBef>
              <a:spcAft>
                <a:spcPts val="0"/>
              </a:spcAft>
              <a:buSzPts val="1500"/>
              <a:buFont typeface="Mada"/>
              <a:buChar char="-"/>
            </a:pPr>
            <a:r>
              <a:rPr lang="ar" sz="1500">
                <a:latin typeface="Mada"/>
                <a:ea typeface="Mada"/>
                <a:cs typeface="Mada"/>
                <a:sym typeface="Mada"/>
              </a:rPr>
              <a:t>CVA, TIA</a:t>
            </a:r>
            <a:endParaRPr sz="1500">
              <a:latin typeface="Mada"/>
              <a:ea typeface="Mada"/>
              <a:cs typeface="Mada"/>
              <a:sym typeface="Mada"/>
            </a:endParaRPr>
          </a:p>
          <a:p>
            <a:pPr indent="-323850" lvl="0" marL="457200" rtl="0" algn="l">
              <a:spcBef>
                <a:spcPts val="0"/>
              </a:spcBef>
              <a:spcAft>
                <a:spcPts val="0"/>
              </a:spcAft>
              <a:buSzPts val="1500"/>
              <a:buFont typeface="Mada"/>
              <a:buChar char="-"/>
            </a:pPr>
            <a:r>
              <a:rPr lang="ar" sz="1500">
                <a:latin typeface="Mada"/>
                <a:ea typeface="Mada"/>
                <a:cs typeface="Mada"/>
                <a:sym typeface="Mada"/>
              </a:rPr>
              <a:t>Claudication</a:t>
            </a:r>
            <a:endParaRPr sz="1500">
              <a:latin typeface="Mada"/>
              <a:ea typeface="Mada"/>
              <a:cs typeface="Mada"/>
              <a:sym typeface="Mada"/>
            </a:endParaRPr>
          </a:p>
        </p:txBody>
      </p:sp>
      <p:sp>
        <p:nvSpPr>
          <p:cNvPr id="413" name="Google Shape;413;p32"/>
          <p:cNvSpPr txBox="1"/>
          <p:nvPr/>
        </p:nvSpPr>
        <p:spPr>
          <a:xfrm>
            <a:off x="4299841" y="1474264"/>
            <a:ext cx="2147700" cy="288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800">
                <a:solidFill>
                  <a:srgbClr val="B45F06"/>
                </a:solidFill>
                <a:latin typeface="Mada"/>
                <a:ea typeface="Mada"/>
                <a:cs typeface="Mada"/>
                <a:sym typeface="Mada"/>
              </a:rPr>
              <a:t>venous</a:t>
            </a:r>
            <a:endParaRPr b="1" sz="1800">
              <a:solidFill>
                <a:srgbClr val="B45F06"/>
              </a:solidFill>
              <a:latin typeface="Mada"/>
              <a:ea typeface="Mada"/>
              <a:cs typeface="Mada"/>
              <a:sym typeface="Mada"/>
            </a:endParaRPr>
          </a:p>
        </p:txBody>
      </p:sp>
      <p:sp>
        <p:nvSpPr>
          <p:cNvPr id="414" name="Google Shape;414;p32"/>
          <p:cNvSpPr txBox="1"/>
          <p:nvPr/>
        </p:nvSpPr>
        <p:spPr>
          <a:xfrm>
            <a:off x="186226" y="888075"/>
            <a:ext cx="4708800" cy="2889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4"/>
                </a:highlight>
                <a:latin typeface="Mada"/>
                <a:ea typeface="Mada"/>
                <a:cs typeface="Mada"/>
                <a:sym typeface="Mada"/>
              </a:rPr>
              <a:t>Clinical presentation </a:t>
            </a:r>
            <a:endParaRPr b="1" sz="2200">
              <a:solidFill>
                <a:schemeClr val="dk1"/>
              </a:solidFill>
              <a:highlight>
                <a:schemeClr val="accent4"/>
              </a:highlight>
              <a:latin typeface="Mada"/>
              <a:ea typeface="Mada"/>
              <a:cs typeface="Mada"/>
              <a:sym typeface="Mada"/>
            </a:endParaRPr>
          </a:p>
        </p:txBody>
      </p:sp>
      <p:sp>
        <p:nvSpPr>
          <p:cNvPr id="415" name="Google Shape;415;p32"/>
          <p:cNvSpPr txBox="1"/>
          <p:nvPr/>
        </p:nvSpPr>
        <p:spPr>
          <a:xfrm>
            <a:off x="910988" y="8475778"/>
            <a:ext cx="5973900" cy="755400"/>
          </a:xfrm>
          <a:prstGeom prst="rect">
            <a:avLst/>
          </a:prstGeom>
          <a:noFill/>
          <a:ln cap="flat" cmpd="sng" w="9525">
            <a:solidFill>
              <a:srgbClr val="000000"/>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rgbClr val="CC0000"/>
                </a:solidFill>
                <a:latin typeface="Mada"/>
                <a:ea typeface="Mada"/>
                <a:cs typeface="Mada"/>
                <a:sym typeface="Mada"/>
              </a:rPr>
              <a:t>PE with low BP (&lt;90 mmHg) is called massive PE</a:t>
            </a:r>
            <a:r>
              <a:rPr b="1" lang="ar" sz="1500">
                <a:solidFill>
                  <a:srgbClr val="6AA84F"/>
                </a:solidFill>
                <a:latin typeface="Mada"/>
                <a:ea typeface="Mada"/>
                <a:cs typeface="Mada"/>
                <a:sym typeface="Mada"/>
              </a:rPr>
              <a:t> </a:t>
            </a:r>
            <a:r>
              <a:rPr b="1" lang="ar" sz="1500">
                <a:solidFill>
                  <a:srgbClr val="6AA84F"/>
                </a:solidFill>
                <a:latin typeface="Mada"/>
                <a:ea typeface="Mada"/>
                <a:cs typeface="Mada"/>
                <a:sym typeface="Mada"/>
              </a:rPr>
              <a:t>(IMPORTANT)</a:t>
            </a:r>
            <a:endParaRPr b="1" sz="1500">
              <a:solidFill>
                <a:srgbClr val="6AA84F"/>
              </a:solidFill>
              <a:latin typeface="Mada"/>
              <a:ea typeface="Mada"/>
              <a:cs typeface="Mada"/>
              <a:sym typeface="Mada"/>
            </a:endParaRPr>
          </a:p>
          <a:p>
            <a:pPr indent="0" lvl="0" marL="0" rtl="0" algn="ctr">
              <a:spcBef>
                <a:spcPts val="0"/>
              </a:spcBef>
              <a:spcAft>
                <a:spcPts val="0"/>
              </a:spcAft>
              <a:buNone/>
            </a:pPr>
            <a:r>
              <a:rPr b="1" lang="ar" sz="1500">
                <a:solidFill>
                  <a:srgbClr val="CC0000"/>
                </a:solidFill>
                <a:latin typeface="Mada"/>
                <a:ea typeface="Mada"/>
                <a:cs typeface="Mada"/>
                <a:sym typeface="Mada"/>
              </a:rPr>
              <a:t> </a:t>
            </a:r>
            <a:r>
              <a:rPr b="1" lang="ar" sz="1500">
                <a:solidFill>
                  <a:srgbClr val="999999"/>
                </a:solidFill>
                <a:latin typeface="Mada"/>
                <a:ea typeface="Mada"/>
                <a:cs typeface="Mada"/>
                <a:sym typeface="Mada"/>
              </a:rPr>
              <a:t>(most serious condition and the management will be different)</a:t>
            </a:r>
            <a:endParaRPr/>
          </a:p>
        </p:txBody>
      </p:sp>
      <p:sp>
        <p:nvSpPr>
          <p:cNvPr id="416" name="Google Shape;416;p32"/>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Hypercoagulable state</a:t>
            </a:r>
            <a:endParaRPr b="1" sz="2600">
              <a:latin typeface="Mada"/>
              <a:ea typeface="Mada"/>
              <a:cs typeface="Mada"/>
              <a:sym typeface="Mada"/>
            </a:endParaRPr>
          </a:p>
        </p:txBody>
      </p:sp>
      <p:sp>
        <p:nvSpPr>
          <p:cNvPr id="417" name="Google Shape;417;p32"/>
          <p:cNvSpPr txBox="1"/>
          <p:nvPr/>
        </p:nvSpPr>
        <p:spPr>
          <a:xfrm>
            <a:off x="244750" y="3256500"/>
            <a:ext cx="7058100" cy="1029900"/>
          </a:xfrm>
          <a:prstGeom prst="rect">
            <a:avLst/>
          </a:prstGeom>
          <a:solidFill>
            <a:srgbClr val="FCE5CD"/>
          </a:solidFill>
          <a:ln cap="flat" cmpd="sng" w="19050">
            <a:solidFill>
              <a:schemeClr val="lt1"/>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ctr">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DVT and pulmonary embolism are the two most common manifestations of the same disease</a:t>
            </a:r>
            <a:endParaRPr b="1" sz="1200">
              <a:solidFill>
                <a:schemeClr val="dk1"/>
              </a:solidFill>
              <a:latin typeface="Mada"/>
              <a:ea typeface="Mada"/>
              <a:cs typeface="Mada"/>
              <a:sym typeface="Mada"/>
            </a:endParaRPr>
          </a:p>
          <a:p>
            <a:pPr indent="-304800" lvl="0" marL="457200" rtl="0" algn="ctr">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90% of cases of acute PE are due to emboli emanating from the proximal veins of the lower extremities; </a:t>
            </a:r>
            <a:r>
              <a:rPr b="1" lang="ar" sz="1200" u="sng">
                <a:solidFill>
                  <a:schemeClr val="dk1"/>
                </a:solidFill>
                <a:latin typeface="Mada"/>
                <a:ea typeface="Mada"/>
                <a:cs typeface="Mada"/>
                <a:sym typeface="Mada"/>
              </a:rPr>
              <a:t>proximal DVTs are clinically most significant</a:t>
            </a:r>
            <a:r>
              <a:rPr b="1" lang="ar" sz="1200">
                <a:solidFill>
                  <a:schemeClr val="dk1"/>
                </a:solidFill>
                <a:latin typeface="Mada"/>
                <a:ea typeface="Mada"/>
                <a:cs typeface="Mada"/>
                <a:sym typeface="Mada"/>
              </a:rPr>
              <a:t> due to high morbidity and mortality</a:t>
            </a:r>
            <a:endParaRPr b="1" sz="1200">
              <a:latin typeface="Mada"/>
              <a:ea typeface="Mada"/>
              <a:cs typeface="Mada"/>
              <a:sym typeface="Mada"/>
            </a:endParaRPr>
          </a:p>
        </p:txBody>
      </p:sp>
      <p:sp>
        <p:nvSpPr>
          <p:cNvPr id="418" name="Google Shape;418;p32"/>
          <p:cNvSpPr/>
          <p:nvPr/>
        </p:nvSpPr>
        <p:spPr>
          <a:xfrm>
            <a:off x="686275" y="8191350"/>
            <a:ext cx="549000" cy="506700"/>
          </a:xfrm>
          <a:prstGeom prst="star5">
            <a:avLst>
              <a:gd fmla="val 19098" name="adj"/>
              <a:gd fmla="val 105146" name="hf"/>
              <a:gd fmla="val 110557" name="vf"/>
            </a:avLst>
          </a:prstGeom>
          <a:solidFill>
            <a:srgbClr val="CC0000"/>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2" name="Shape 422"/>
        <p:cNvGrpSpPr/>
        <p:nvPr/>
      </p:nvGrpSpPr>
      <p:grpSpPr>
        <a:xfrm>
          <a:off x="0" y="0"/>
          <a:ext cx="0" cy="0"/>
          <a:chOff x="0" y="0"/>
          <a:chExt cx="0" cy="0"/>
        </a:xfrm>
      </p:grpSpPr>
      <p:sp>
        <p:nvSpPr>
          <p:cNvPr id="423" name="Google Shape;423;p33"/>
          <p:cNvSpPr txBox="1"/>
          <p:nvPr>
            <p:ph idx="1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sp>
        <p:nvSpPr>
          <p:cNvPr id="424" name="Google Shape;424;p33"/>
          <p:cNvSpPr txBox="1"/>
          <p:nvPr/>
        </p:nvSpPr>
        <p:spPr>
          <a:xfrm>
            <a:off x="1550961" y="7500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 </a:t>
            </a:r>
            <a:r>
              <a:rPr b="1" baseline="30000" lang="ar" sz="2600">
                <a:solidFill>
                  <a:srgbClr val="6AA84F"/>
                </a:solidFill>
                <a:latin typeface="Mada"/>
                <a:ea typeface="Mada"/>
                <a:cs typeface="Mada"/>
                <a:sym typeface="Mada"/>
              </a:rPr>
              <a:t>1</a:t>
            </a:r>
            <a:endParaRPr b="1" baseline="30000" sz="2600">
              <a:solidFill>
                <a:srgbClr val="6AA84F"/>
              </a:solidFill>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425" name="Google Shape;425;p33"/>
          <p:cNvSpPr/>
          <p:nvPr/>
        </p:nvSpPr>
        <p:spPr>
          <a:xfrm>
            <a:off x="-4426340" y="10182065"/>
            <a:ext cx="1101300" cy="731100"/>
          </a:xfrm>
          <a:prstGeom prst="roundRect">
            <a:avLst>
              <a:gd fmla="val 16667" name="adj"/>
            </a:avLst>
          </a:prstGeom>
          <a:solidFill>
            <a:srgbClr val="4CC1E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rgbClr val="343434"/>
                </a:solidFill>
                <a:latin typeface="Calibri"/>
                <a:ea typeface="Calibri"/>
                <a:cs typeface="Calibri"/>
                <a:sym typeface="Calibri"/>
              </a:rPr>
              <a:t>S/S</a:t>
            </a:r>
            <a:endParaRPr sz="1800"/>
          </a:p>
        </p:txBody>
      </p:sp>
      <p:grpSp>
        <p:nvGrpSpPr>
          <p:cNvPr id="426" name="Google Shape;426;p33"/>
          <p:cNvGrpSpPr/>
          <p:nvPr/>
        </p:nvGrpSpPr>
        <p:grpSpPr>
          <a:xfrm flipH="1">
            <a:off x="6105162" y="12086234"/>
            <a:ext cx="1402545" cy="711348"/>
            <a:chOff x="912850" y="4743425"/>
            <a:chExt cx="480225" cy="615300"/>
          </a:xfrm>
        </p:grpSpPr>
        <p:sp>
          <p:nvSpPr>
            <p:cNvPr id="427" name="Google Shape;427;p33"/>
            <p:cNvSpPr/>
            <p:nvPr/>
          </p:nvSpPr>
          <p:spPr>
            <a:xfrm>
              <a:off x="912850" y="4825175"/>
              <a:ext cx="480225" cy="533550"/>
            </a:xfrm>
            <a:custGeom>
              <a:rect b="b" l="l" r="r" t="t"/>
              <a:pathLst>
                <a:path extrusionOk="0" h="21342" w="19209">
                  <a:moveTo>
                    <a:pt x="5927" y="0"/>
                  </a:moveTo>
                  <a:lnTo>
                    <a:pt x="5722" y="1022"/>
                  </a:lnTo>
                  <a:cubicBezTo>
                    <a:pt x="4194" y="1120"/>
                    <a:pt x="2968" y="2044"/>
                    <a:pt x="2763" y="3270"/>
                  </a:cubicBezTo>
                  <a:lnTo>
                    <a:pt x="311" y="15832"/>
                  </a:lnTo>
                  <a:cubicBezTo>
                    <a:pt x="1" y="17467"/>
                    <a:pt x="1227" y="19101"/>
                    <a:pt x="3172" y="19412"/>
                  </a:cubicBezTo>
                  <a:lnTo>
                    <a:pt x="12572" y="21251"/>
                  </a:lnTo>
                  <a:cubicBezTo>
                    <a:pt x="12846" y="21312"/>
                    <a:pt x="13120" y="21341"/>
                    <a:pt x="13390" y="21341"/>
                  </a:cubicBezTo>
                  <a:cubicBezTo>
                    <a:pt x="14925" y="21341"/>
                    <a:pt x="16295" y="20394"/>
                    <a:pt x="16552" y="19003"/>
                  </a:cubicBezTo>
                  <a:lnTo>
                    <a:pt x="19004" y="6539"/>
                  </a:lnTo>
                  <a:cubicBezTo>
                    <a:pt x="19208" y="5207"/>
                    <a:pt x="18497" y="3883"/>
                    <a:pt x="17165" y="3270"/>
                  </a:cubicBezTo>
                  <a:lnTo>
                    <a:pt x="17369" y="2248"/>
                  </a:lnTo>
                  <a:lnTo>
                    <a:pt x="5927" y="0"/>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8" name="Google Shape;428;p33"/>
            <p:cNvSpPr/>
            <p:nvPr/>
          </p:nvSpPr>
          <p:spPr>
            <a:xfrm>
              <a:off x="1055900" y="4825175"/>
              <a:ext cx="291200" cy="71525"/>
            </a:xfrm>
            <a:custGeom>
              <a:rect b="b" l="l" r="r" t="t"/>
              <a:pathLst>
                <a:path extrusionOk="0" h="2861" w="11648">
                  <a:moveTo>
                    <a:pt x="205" y="0"/>
                  </a:moveTo>
                  <a:lnTo>
                    <a:pt x="0" y="613"/>
                  </a:lnTo>
                  <a:lnTo>
                    <a:pt x="11549" y="2861"/>
                  </a:lnTo>
                  <a:lnTo>
                    <a:pt x="11647" y="2248"/>
                  </a:lnTo>
                  <a:lnTo>
                    <a:pt x="205" y="0"/>
                  </a:ln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9" name="Google Shape;429;p33"/>
            <p:cNvSpPr/>
            <p:nvPr/>
          </p:nvSpPr>
          <p:spPr>
            <a:xfrm>
              <a:off x="1038125" y="4743425"/>
              <a:ext cx="344725" cy="143075"/>
            </a:xfrm>
            <a:custGeom>
              <a:rect b="b" l="l" r="r" t="t"/>
              <a:pathLst>
                <a:path extrusionOk="0" h="5723" w="13789">
                  <a:moveTo>
                    <a:pt x="613" y="1"/>
                  </a:moveTo>
                  <a:lnTo>
                    <a:pt x="0" y="3066"/>
                  </a:lnTo>
                  <a:lnTo>
                    <a:pt x="13176" y="5722"/>
                  </a:lnTo>
                  <a:lnTo>
                    <a:pt x="13789" y="2657"/>
                  </a:lnTo>
                  <a:lnTo>
                    <a:pt x="613" y="1"/>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0" name="Google Shape;430;p33"/>
            <p:cNvSpPr/>
            <p:nvPr/>
          </p:nvSpPr>
          <p:spPr>
            <a:xfrm>
              <a:off x="1050775" y="4745900"/>
              <a:ext cx="28225" cy="79300"/>
            </a:xfrm>
            <a:custGeom>
              <a:rect b="b" l="l" r="r" t="t"/>
              <a:pathLst>
                <a:path extrusionOk="0" h="3172" w="1129">
                  <a:moveTo>
                    <a:pt x="614" y="0"/>
                  </a:moveTo>
                  <a:lnTo>
                    <a:pt x="1" y="3065"/>
                  </a:lnTo>
                  <a:lnTo>
                    <a:pt x="516" y="3171"/>
                  </a:lnTo>
                  <a:lnTo>
                    <a:pt x="1129" y="106"/>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1" name="Google Shape;431;p33"/>
            <p:cNvSpPr/>
            <p:nvPr/>
          </p:nvSpPr>
          <p:spPr>
            <a:xfrm>
              <a:off x="1078975" y="4751000"/>
              <a:ext cx="30675" cy="81750"/>
            </a:xfrm>
            <a:custGeom>
              <a:rect b="b" l="l" r="r" t="t"/>
              <a:pathLst>
                <a:path extrusionOk="0" h="3270" w="1227">
                  <a:moveTo>
                    <a:pt x="614" y="0"/>
                  </a:moveTo>
                  <a:lnTo>
                    <a:pt x="1" y="3172"/>
                  </a:lnTo>
                  <a:lnTo>
                    <a:pt x="614" y="3270"/>
                  </a:lnTo>
                  <a:lnTo>
                    <a:pt x="1227" y="107"/>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2" name="Google Shape;432;p33"/>
            <p:cNvSpPr/>
            <p:nvPr/>
          </p:nvSpPr>
          <p:spPr>
            <a:xfrm>
              <a:off x="1109625" y="4756100"/>
              <a:ext cx="28025" cy="81775"/>
            </a:xfrm>
            <a:custGeom>
              <a:rect b="b" l="l" r="r" t="t"/>
              <a:pathLst>
                <a:path extrusionOk="0" h="3271" w="1121">
                  <a:moveTo>
                    <a:pt x="614" y="1"/>
                  </a:moveTo>
                  <a:lnTo>
                    <a:pt x="1" y="3172"/>
                  </a:lnTo>
                  <a:lnTo>
                    <a:pt x="508" y="3270"/>
                  </a:lnTo>
                  <a:lnTo>
                    <a:pt x="1121" y="107"/>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3" name="Google Shape;433;p33"/>
            <p:cNvSpPr/>
            <p:nvPr/>
          </p:nvSpPr>
          <p:spPr>
            <a:xfrm>
              <a:off x="1137625" y="4763875"/>
              <a:ext cx="30675" cy="79100"/>
            </a:xfrm>
            <a:custGeom>
              <a:rect b="b" l="l" r="r" t="t"/>
              <a:pathLst>
                <a:path extrusionOk="0" h="3164" w="1227">
                  <a:moveTo>
                    <a:pt x="614" y="0"/>
                  </a:moveTo>
                  <a:lnTo>
                    <a:pt x="1" y="3065"/>
                  </a:lnTo>
                  <a:lnTo>
                    <a:pt x="516" y="3163"/>
                  </a:lnTo>
                  <a:lnTo>
                    <a:pt x="1227" y="98"/>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4" name="Google Shape;434;p33"/>
            <p:cNvSpPr/>
            <p:nvPr/>
          </p:nvSpPr>
          <p:spPr>
            <a:xfrm>
              <a:off x="1165825" y="4768975"/>
              <a:ext cx="30675" cy="79100"/>
            </a:xfrm>
            <a:custGeom>
              <a:rect b="b" l="l" r="r" t="t"/>
              <a:pathLst>
                <a:path extrusionOk="0" h="3164" w="1227">
                  <a:moveTo>
                    <a:pt x="712" y="1"/>
                  </a:moveTo>
                  <a:lnTo>
                    <a:pt x="1" y="3066"/>
                  </a:lnTo>
                  <a:lnTo>
                    <a:pt x="614" y="3164"/>
                  </a:lnTo>
                  <a:lnTo>
                    <a:pt x="1227" y="99"/>
                  </a:lnTo>
                  <a:lnTo>
                    <a:pt x="712"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5" name="Google Shape;435;p33"/>
            <p:cNvSpPr/>
            <p:nvPr/>
          </p:nvSpPr>
          <p:spPr>
            <a:xfrm>
              <a:off x="1196475" y="4774075"/>
              <a:ext cx="28025" cy="81775"/>
            </a:xfrm>
            <a:custGeom>
              <a:rect b="b" l="l" r="r" t="t"/>
              <a:pathLst>
                <a:path extrusionOk="0" h="3271" w="1121">
                  <a:moveTo>
                    <a:pt x="614" y="1"/>
                  </a:moveTo>
                  <a:lnTo>
                    <a:pt x="1" y="3164"/>
                  </a:lnTo>
                  <a:lnTo>
                    <a:pt x="507" y="3270"/>
                  </a:lnTo>
                  <a:lnTo>
                    <a:pt x="1120"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6" name="Google Shape;436;p33"/>
            <p:cNvSpPr/>
            <p:nvPr/>
          </p:nvSpPr>
          <p:spPr>
            <a:xfrm>
              <a:off x="1224475" y="4779200"/>
              <a:ext cx="30675" cy="81750"/>
            </a:xfrm>
            <a:custGeom>
              <a:rect b="b" l="l" r="r" t="t"/>
              <a:pathLst>
                <a:path extrusionOk="0" h="3270" w="1227">
                  <a:moveTo>
                    <a:pt x="613" y="0"/>
                  </a:moveTo>
                  <a:lnTo>
                    <a:pt x="0" y="3163"/>
                  </a:lnTo>
                  <a:lnTo>
                    <a:pt x="613" y="3270"/>
                  </a:lnTo>
                  <a:lnTo>
                    <a:pt x="1226" y="98"/>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7" name="Google Shape;437;p33"/>
            <p:cNvSpPr/>
            <p:nvPr/>
          </p:nvSpPr>
          <p:spPr>
            <a:xfrm>
              <a:off x="1255125" y="4786750"/>
              <a:ext cx="28225" cy="79300"/>
            </a:xfrm>
            <a:custGeom>
              <a:rect b="b" l="l" r="r" t="t"/>
              <a:pathLst>
                <a:path extrusionOk="0" h="3172" w="1129">
                  <a:moveTo>
                    <a:pt x="613" y="1"/>
                  </a:moveTo>
                  <a:lnTo>
                    <a:pt x="0" y="3066"/>
                  </a:lnTo>
                  <a:lnTo>
                    <a:pt x="515" y="3172"/>
                  </a:lnTo>
                  <a:lnTo>
                    <a:pt x="1128" y="107"/>
                  </a:lnTo>
                  <a:lnTo>
                    <a:pt x="613"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8" name="Google Shape;438;p33"/>
            <p:cNvSpPr/>
            <p:nvPr/>
          </p:nvSpPr>
          <p:spPr>
            <a:xfrm>
              <a:off x="1283325" y="4791875"/>
              <a:ext cx="30675" cy="81750"/>
            </a:xfrm>
            <a:custGeom>
              <a:rect b="b" l="l" r="r" t="t"/>
              <a:pathLst>
                <a:path extrusionOk="0" h="3270" w="1227">
                  <a:moveTo>
                    <a:pt x="613" y="0"/>
                  </a:moveTo>
                  <a:lnTo>
                    <a:pt x="0" y="3171"/>
                  </a:lnTo>
                  <a:lnTo>
                    <a:pt x="613" y="3269"/>
                  </a:lnTo>
                  <a:lnTo>
                    <a:pt x="1226" y="106"/>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39" name="Google Shape;439;p33"/>
            <p:cNvSpPr/>
            <p:nvPr/>
          </p:nvSpPr>
          <p:spPr>
            <a:xfrm>
              <a:off x="1313975" y="4796975"/>
              <a:ext cx="28000" cy="81750"/>
            </a:xfrm>
            <a:custGeom>
              <a:rect b="b" l="l" r="r" t="t"/>
              <a:pathLst>
                <a:path extrusionOk="0" h="3270" w="1120">
                  <a:moveTo>
                    <a:pt x="613" y="0"/>
                  </a:moveTo>
                  <a:lnTo>
                    <a:pt x="0" y="3172"/>
                  </a:lnTo>
                  <a:lnTo>
                    <a:pt x="507" y="3270"/>
                  </a:lnTo>
                  <a:lnTo>
                    <a:pt x="1120" y="107"/>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0" name="Google Shape;440;p33"/>
            <p:cNvSpPr/>
            <p:nvPr/>
          </p:nvSpPr>
          <p:spPr>
            <a:xfrm>
              <a:off x="1341950" y="4804725"/>
              <a:ext cx="30675" cy="79125"/>
            </a:xfrm>
            <a:custGeom>
              <a:rect b="b" l="l" r="r" t="t"/>
              <a:pathLst>
                <a:path extrusionOk="0" h="3165" w="1227">
                  <a:moveTo>
                    <a:pt x="614" y="1"/>
                  </a:moveTo>
                  <a:lnTo>
                    <a:pt x="1" y="3066"/>
                  </a:lnTo>
                  <a:lnTo>
                    <a:pt x="516" y="3164"/>
                  </a:lnTo>
                  <a:lnTo>
                    <a:pt x="1227"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1" name="Google Shape;441;p33"/>
            <p:cNvSpPr/>
            <p:nvPr/>
          </p:nvSpPr>
          <p:spPr>
            <a:xfrm>
              <a:off x="935950" y="4963100"/>
              <a:ext cx="441800" cy="260550"/>
            </a:xfrm>
            <a:custGeom>
              <a:rect b="b" l="l" r="r" t="t"/>
              <a:pathLst>
                <a:path extrusionOk="0" h="10422" w="17672">
                  <a:moveTo>
                    <a:pt x="1431" y="0"/>
                  </a:moveTo>
                  <a:lnTo>
                    <a:pt x="0" y="7250"/>
                  </a:lnTo>
                  <a:lnTo>
                    <a:pt x="16241" y="10421"/>
                  </a:lnTo>
                  <a:lnTo>
                    <a:pt x="17671" y="3163"/>
                  </a:lnTo>
                  <a:lnTo>
                    <a:pt x="1431" y="0"/>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2" name="Google Shape;442;p33"/>
            <p:cNvSpPr/>
            <p:nvPr/>
          </p:nvSpPr>
          <p:spPr>
            <a:xfrm>
              <a:off x="912850" y="5169875"/>
              <a:ext cx="424025" cy="188850"/>
            </a:xfrm>
            <a:custGeom>
              <a:rect b="b" l="l" r="r" t="t"/>
              <a:pathLst>
                <a:path extrusionOk="0" h="7554" w="16961">
                  <a:moveTo>
                    <a:pt x="16961" y="3172"/>
                  </a:moveTo>
                  <a:lnTo>
                    <a:pt x="16946" y="3244"/>
                  </a:lnTo>
                  <a:lnTo>
                    <a:pt x="16946" y="3244"/>
                  </a:lnTo>
                  <a:cubicBezTo>
                    <a:pt x="16951" y="3220"/>
                    <a:pt x="16956" y="3196"/>
                    <a:pt x="16961" y="3172"/>
                  </a:cubicBezTo>
                  <a:close/>
                  <a:moveTo>
                    <a:pt x="720" y="1"/>
                  </a:moveTo>
                  <a:lnTo>
                    <a:pt x="311" y="2044"/>
                  </a:lnTo>
                  <a:cubicBezTo>
                    <a:pt x="1" y="3679"/>
                    <a:pt x="1227" y="5313"/>
                    <a:pt x="3172" y="5624"/>
                  </a:cubicBezTo>
                  <a:lnTo>
                    <a:pt x="12572" y="7463"/>
                  </a:lnTo>
                  <a:cubicBezTo>
                    <a:pt x="12846" y="7524"/>
                    <a:pt x="13120" y="7553"/>
                    <a:pt x="13390" y="7553"/>
                  </a:cubicBezTo>
                  <a:cubicBezTo>
                    <a:pt x="14925" y="7553"/>
                    <a:pt x="16295" y="6606"/>
                    <a:pt x="16552" y="5215"/>
                  </a:cubicBezTo>
                  <a:lnTo>
                    <a:pt x="16946" y="3244"/>
                  </a:lnTo>
                  <a:lnTo>
                    <a:pt x="16946" y="3244"/>
                  </a:lnTo>
                  <a:cubicBezTo>
                    <a:pt x="16656" y="4596"/>
                    <a:pt x="15307" y="5510"/>
                    <a:pt x="13798" y="5510"/>
                  </a:cubicBezTo>
                  <a:cubicBezTo>
                    <a:pt x="13529" y="5510"/>
                    <a:pt x="13255" y="5481"/>
                    <a:pt x="12980" y="5420"/>
                  </a:cubicBezTo>
                  <a:lnTo>
                    <a:pt x="3475" y="3581"/>
                  </a:lnTo>
                  <a:cubicBezTo>
                    <a:pt x="1636" y="3270"/>
                    <a:pt x="410" y="1635"/>
                    <a:pt x="720" y="1"/>
                  </a:cubicBez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3" name="Google Shape;443;p33"/>
            <p:cNvSpPr/>
            <p:nvPr/>
          </p:nvSpPr>
          <p:spPr>
            <a:xfrm>
              <a:off x="963950" y="4963100"/>
              <a:ext cx="413800" cy="112400"/>
            </a:xfrm>
            <a:custGeom>
              <a:rect b="b" l="l" r="r" t="t"/>
              <a:pathLst>
                <a:path extrusionOk="0" h="4496" w="16552">
                  <a:moveTo>
                    <a:pt x="311" y="0"/>
                  </a:moveTo>
                  <a:lnTo>
                    <a:pt x="0" y="1324"/>
                  </a:lnTo>
                  <a:lnTo>
                    <a:pt x="16249" y="4496"/>
                  </a:lnTo>
                  <a:lnTo>
                    <a:pt x="16551" y="3163"/>
                  </a:lnTo>
                  <a:lnTo>
                    <a:pt x="311"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4" name="Google Shape;444;p33"/>
            <p:cNvSpPr/>
            <p:nvPr/>
          </p:nvSpPr>
          <p:spPr>
            <a:xfrm>
              <a:off x="984375" y="5034625"/>
              <a:ext cx="94625" cy="94425"/>
            </a:xfrm>
            <a:custGeom>
              <a:rect b="b" l="l" r="r" t="t"/>
              <a:pathLst>
                <a:path extrusionOk="0" h="3777" w="3785">
                  <a:moveTo>
                    <a:pt x="1537" y="0"/>
                  </a:moveTo>
                  <a:lnTo>
                    <a:pt x="1333" y="1022"/>
                  </a:lnTo>
                  <a:lnTo>
                    <a:pt x="311" y="817"/>
                  </a:lnTo>
                  <a:lnTo>
                    <a:pt x="1" y="2248"/>
                  </a:lnTo>
                  <a:lnTo>
                    <a:pt x="1022" y="2452"/>
                  </a:lnTo>
                  <a:lnTo>
                    <a:pt x="818" y="3474"/>
                  </a:lnTo>
                  <a:lnTo>
                    <a:pt x="2248" y="3776"/>
                  </a:lnTo>
                  <a:lnTo>
                    <a:pt x="2453" y="2754"/>
                  </a:lnTo>
                  <a:lnTo>
                    <a:pt x="3474" y="2959"/>
                  </a:lnTo>
                  <a:lnTo>
                    <a:pt x="3785" y="1528"/>
                  </a:lnTo>
                  <a:lnTo>
                    <a:pt x="2763" y="1324"/>
                  </a:lnTo>
                  <a:lnTo>
                    <a:pt x="2967" y="302"/>
                  </a:lnTo>
                  <a:lnTo>
                    <a:pt x="1537"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5" name="Google Shape;445;p33"/>
            <p:cNvSpPr/>
            <p:nvPr/>
          </p:nvSpPr>
          <p:spPr>
            <a:xfrm>
              <a:off x="1178500" y="5075475"/>
              <a:ext cx="145700" cy="43350"/>
            </a:xfrm>
            <a:custGeom>
              <a:rect b="b" l="l" r="r" t="t"/>
              <a:pathLst>
                <a:path extrusionOk="0" h="1734" w="5828">
                  <a:moveTo>
                    <a:pt x="205" y="1"/>
                  </a:moveTo>
                  <a:lnTo>
                    <a:pt x="0" y="614"/>
                  </a:lnTo>
                  <a:lnTo>
                    <a:pt x="5722" y="1733"/>
                  </a:lnTo>
                  <a:lnTo>
                    <a:pt x="5828" y="1120"/>
                  </a:lnTo>
                  <a:lnTo>
                    <a:pt x="205"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46" name="Google Shape;446;p33"/>
            <p:cNvSpPr/>
            <p:nvPr/>
          </p:nvSpPr>
          <p:spPr>
            <a:xfrm>
              <a:off x="1170925" y="5113700"/>
              <a:ext cx="145525" cy="43550"/>
            </a:xfrm>
            <a:custGeom>
              <a:rect b="b" l="l" r="r" t="t"/>
              <a:pathLst>
                <a:path extrusionOk="0" h="1742" w="5821">
                  <a:moveTo>
                    <a:pt x="205" y="0"/>
                  </a:moveTo>
                  <a:lnTo>
                    <a:pt x="1" y="719"/>
                  </a:lnTo>
                  <a:lnTo>
                    <a:pt x="5722" y="1741"/>
                  </a:lnTo>
                  <a:lnTo>
                    <a:pt x="5820" y="1128"/>
                  </a:lnTo>
                  <a:lnTo>
                    <a:pt x="205"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47" name="Google Shape;447;p33"/>
          <p:cNvGrpSpPr/>
          <p:nvPr/>
        </p:nvGrpSpPr>
        <p:grpSpPr>
          <a:xfrm>
            <a:off x="552742" y="910583"/>
            <a:ext cx="6833903" cy="8642332"/>
            <a:chOff x="3026835" y="982134"/>
            <a:chExt cx="8693427" cy="4893733"/>
          </a:xfrm>
        </p:grpSpPr>
        <p:sp>
          <p:nvSpPr>
            <p:cNvPr id="448" name="Google Shape;448;p33"/>
            <p:cNvSpPr/>
            <p:nvPr/>
          </p:nvSpPr>
          <p:spPr>
            <a:xfrm>
              <a:off x="3026835" y="982134"/>
              <a:ext cx="8390400" cy="4893600"/>
            </a:xfrm>
            <a:prstGeom prst="roundRect">
              <a:avLst>
                <a:gd fmla="val 0" name="adj"/>
              </a:avLst>
            </a:prstGeom>
            <a:solidFill>
              <a:schemeClr val="accent1"/>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49" name="Google Shape;449;p33"/>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1"/>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450" name="Google Shape;450;p33"/>
          <p:cNvGrpSpPr/>
          <p:nvPr/>
        </p:nvGrpSpPr>
        <p:grpSpPr>
          <a:xfrm>
            <a:off x="210019" y="910579"/>
            <a:ext cx="453579" cy="5695009"/>
            <a:chOff x="216392" y="910601"/>
            <a:chExt cx="731108" cy="5835648"/>
          </a:xfrm>
        </p:grpSpPr>
        <p:sp>
          <p:nvSpPr>
            <p:cNvPr id="451" name="Google Shape;451;p33"/>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452" name="Google Shape;452;p33"/>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453" name="Google Shape;453;p33"/>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454" name="Google Shape;454;p33"/>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sp>
        <p:nvSpPr>
          <p:cNvPr id="455" name="Google Shape;455;p33"/>
          <p:cNvSpPr/>
          <p:nvPr/>
        </p:nvSpPr>
        <p:spPr>
          <a:xfrm>
            <a:off x="779802" y="951548"/>
            <a:ext cx="6379800" cy="84981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56" name="Google Shape;456;p33"/>
          <p:cNvSpPr txBox="1"/>
          <p:nvPr/>
        </p:nvSpPr>
        <p:spPr>
          <a:xfrm>
            <a:off x="779825" y="937575"/>
            <a:ext cx="6379800" cy="2284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Lower limb most common site.</a:t>
            </a:r>
            <a:r>
              <a:rPr lang="ar" sz="1200">
                <a:solidFill>
                  <a:srgbClr val="6AA84F"/>
                </a:solidFill>
                <a:latin typeface="Mada"/>
                <a:ea typeface="Mada"/>
                <a:cs typeface="Mada"/>
                <a:sym typeface="Mada"/>
              </a:rPr>
              <a:t> Mostly From femoral and iliac veins, anything distal than that is unlikely to cause a DVT big enough for PE.</a:t>
            </a:r>
            <a:endParaRPr baseline="30000"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Can happen in upper limb, abdominal veins, cerebral veins &amp; sinuses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Symptoms &amp; signs depend on the site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Leg (or arm) </a:t>
            </a:r>
            <a:r>
              <a:rPr b="1" lang="ar" sz="1200">
                <a:solidFill>
                  <a:srgbClr val="CC0000"/>
                </a:solidFill>
                <a:latin typeface="Mada"/>
                <a:ea typeface="Mada"/>
                <a:cs typeface="Mada"/>
                <a:sym typeface="Mada"/>
              </a:rPr>
              <a:t>pain</a:t>
            </a:r>
            <a:r>
              <a:rPr lang="ar" sz="1200">
                <a:solidFill>
                  <a:schemeClr val="dk1"/>
                </a:solidFill>
                <a:latin typeface="Mada"/>
                <a:ea typeface="Mada"/>
                <a:cs typeface="Mada"/>
                <a:sym typeface="Mada"/>
              </a:rPr>
              <a:t> (</a:t>
            </a:r>
            <a:r>
              <a:rPr b="1" lang="ar" sz="1200">
                <a:solidFill>
                  <a:srgbClr val="6AA84F"/>
                </a:solidFill>
                <a:latin typeface="Mada"/>
                <a:ea typeface="Mada"/>
                <a:cs typeface="Mada"/>
                <a:sym typeface="Mada"/>
              </a:rPr>
              <a:t>The most imp and sometimes first</a:t>
            </a:r>
            <a:r>
              <a:rPr b="1" lang="ar" sz="1200">
                <a:solidFill>
                  <a:srgbClr val="6AA84F"/>
                </a:solidFill>
                <a:latin typeface="Mada"/>
                <a:ea typeface="Mada"/>
                <a:cs typeface="Mada"/>
                <a:sym typeface="Mada"/>
              </a:rPr>
              <a:t> </a:t>
            </a:r>
            <a:r>
              <a:rPr b="1" lang="ar" sz="1200">
                <a:solidFill>
                  <a:srgbClr val="6AA84F"/>
                </a:solidFill>
                <a:latin typeface="Mada"/>
                <a:ea typeface="Mada"/>
                <a:cs typeface="Mada"/>
                <a:sym typeface="Mada"/>
              </a:rPr>
              <a:t>symptom in DVT is pain “ischemic pain”</a:t>
            </a:r>
            <a:r>
              <a:rPr lang="ar" sz="1200">
                <a:solidFill>
                  <a:srgbClr val="6AA84F"/>
                </a:solidFill>
                <a:latin typeface="Mada"/>
                <a:ea typeface="Mada"/>
                <a:cs typeface="Mada"/>
                <a:sym typeface="Mada"/>
              </a:rPr>
              <a:t>) </a:t>
            </a:r>
            <a:r>
              <a:rPr lang="ar" sz="1200">
                <a:solidFill>
                  <a:schemeClr val="dk1"/>
                </a:solidFill>
                <a:latin typeface="Mada"/>
                <a:ea typeface="Mada"/>
                <a:cs typeface="Mada"/>
                <a:sym typeface="Mada"/>
              </a:rPr>
              <a:t>tenderness , </a:t>
            </a:r>
            <a:r>
              <a:rPr lang="ar" sz="1200">
                <a:solidFill>
                  <a:schemeClr val="dk1"/>
                </a:solidFill>
                <a:latin typeface="Mada"/>
                <a:ea typeface="Mada"/>
                <a:cs typeface="Mada"/>
                <a:sym typeface="Mada"/>
              </a:rPr>
              <a:t>swelling</a:t>
            </a:r>
            <a:r>
              <a:rPr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Redness, Skin changes </a:t>
            </a:r>
            <a:r>
              <a:rPr lang="ar" sz="1200">
                <a:solidFill>
                  <a:srgbClr val="999999"/>
                </a:solidFill>
                <a:latin typeface="Mada"/>
                <a:ea typeface="Mada"/>
                <a:cs typeface="Mada"/>
                <a:sym typeface="Mada"/>
              </a:rPr>
              <a:t>like shiny skin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Sensation of </a:t>
            </a:r>
            <a:r>
              <a:rPr b="1" lang="ar" sz="1200">
                <a:solidFill>
                  <a:schemeClr val="dk1"/>
                </a:solidFill>
                <a:latin typeface="Mada"/>
                <a:ea typeface="Mada"/>
                <a:cs typeface="Mada"/>
                <a:sym typeface="Mada"/>
              </a:rPr>
              <a:t>muscle cramping</a:t>
            </a:r>
            <a:endParaRPr b="1" sz="1200">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ar" sz="1200">
                <a:solidFill>
                  <a:srgbClr val="CC0000"/>
                </a:solidFill>
                <a:latin typeface="Mada"/>
                <a:ea typeface="Mada"/>
                <a:cs typeface="Mada"/>
                <a:sym typeface="Mada"/>
              </a:rPr>
              <a:t> Risk factors usually present</a:t>
            </a:r>
            <a:endParaRPr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Homans’ sign</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No one use it</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May be acute or develop over days or longer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Symptoms are neither sensitive nor specific for DVT </a:t>
            </a:r>
            <a:r>
              <a:rPr b="1" baseline="30000" lang="ar" sz="1200">
                <a:solidFill>
                  <a:srgbClr val="CC0000"/>
                </a:solidFill>
                <a:latin typeface="Mada"/>
                <a:ea typeface="Mada"/>
                <a:cs typeface="Mada"/>
                <a:sym typeface="Mada"/>
              </a:rPr>
              <a:t>2</a:t>
            </a:r>
            <a:endParaRPr sz="1200">
              <a:solidFill>
                <a:schemeClr val="dk1"/>
              </a:solidFill>
              <a:latin typeface="Mada"/>
              <a:ea typeface="Mada"/>
              <a:cs typeface="Mada"/>
              <a:sym typeface="Mada"/>
            </a:endParaRPr>
          </a:p>
        </p:txBody>
      </p:sp>
      <p:sp>
        <p:nvSpPr>
          <p:cNvPr id="457" name="Google Shape;457;p33"/>
          <p:cNvSpPr txBox="1"/>
          <p:nvPr/>
        </p:nvSpPr>
        <p:spPr>
          <a:xfrm>
            <a:off x="8273429" y="2349203"/>
            <a:ext cx="1960500" cy="991500"/>
          </a:xfrm>
          <a:prstGeom prst="rect">
            <a:avLst/>
          </a:prstGeom>
          <a:solidFill>
            <a:srgbClr val="CC0000"/>
          </a:solid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a:solidFill>
                <a:schemeClr val="dk1"/>
              </a:solidFill>
              <a:latin typeface="Mada"/>
              <a:ea typeface="Mada"/>
              <a:cs typeface="Mada"/>
              <a:sym typeface="Mada"/>
            </a:endParaRPr>
          </a:p>
        </p:txBody>
      </p:sp>
      <p:pic>
        <p:nvPicPr>
          <p:cNvPr id="458" name="Google Shape;458;p33"/>
          <p:cNvPicPr preferRelativeResize="0"/>
          <p:nvPr/>
        </p:nvPicPr>
        <p:blipFill>
          <a:blip r:embed="rId3">
            <a:alphaModFix/>
          </a:blip>
          <a:stretch>
            <a:fillRect/>
          </a:stretch>
        </p:blipFill>
        <p:spPr>
          <a:xfrm>
            <a:off x="4915879" y="11474228"/>
            <a:ext cx="1649186" cy="1636200"/>
          </a:xfrm>
          <a:prstGeom prst="rect">
            <a:avLst/>
          </a:prstGeom>
          <a:noFill/>
          <a:ln>
            <a:noFill/>
          </a:ln>
        </p:spPr>
      </p:pic>
      <p:pic>
        <p:nvPicPr>
          <p:cNvPr id="459" name="Google Shape;459;p33"/>
          <p:cNvPicPr preferRelativeResize="0"/>
          <p:nvPr/>
        </p:nvPicPr>
        <p:blipFill>
          <a:blip r:embed="rId4">
            <a:alphaModFix/>
          </a:blip>
          <a:stretch>
            <a:fillRect/>
          </a:stretch>
        </p:blipFill>
        <p:spPr>
          <a:xfrm>
            <a:off x="2799777" y="11742855"/>
            <a:ext cx="1960447" cy="1398075"/>
          </a:xfrm>
          <a:prstGeom prst="rect">
            <a:avLst/>
          </a:prstGeom>
          <a:noFill/>
          <a:ln>
            <a:noFill/>
          </a:ln>
        </p:spPr>
      </p:pic>
      <p:sp>
        <p:nvSpPr>
          <p:cNvPr id="460" name="Google Shape;460;p33"/>
          <p:cNvSpPr/>
          <p:nvPr/>
        </p:nvSpPr>
        <p:spPr>
          <a:xfrm>
            <a:off x="-4451268" y="12307493"/>
            <a:ext cx="1101300" cy="731100"/>
          </a:xfrm>
          <a:prstGeom prst="roundRect">
            <a:avLst>
              <a:gd fmla="val 16667" name="adj"/>
            </a:avLst>
          </a:prstGeom>
          <a:solidFill>
            <a:srgbClr val="FFCC4C"/>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ar" sz="1500">
                <a:latin typeface="Calibri"/>
                <a:ea typeface="Calibri"/>
                <a:cs typeface="Calibri"/>
                <a:sym typeface="Calibri"/>
              </a:rPr>
              <a:t>Treatment</a:t>
            </a:r>
            <a:endParaRPr/>
          </a:p>
        </p:txBody>
      </p:sp>
      <p:sp>
        <p:nvSpPr>
          <p:cNvPr id="461" name="Google Shape;461;p33"/>
          <p:cNvSpPr/>
          <p:nvPr/>
        </p:nvSpPr>
        <p:spPr>
          <a:xfrm>
            <a:off x="-4451268" y="11576368"/>
            <a:ext cx="1101300" cy="731100"/>
          </a:xfrm>
          <a:prstGeom prst="roundRect">
            <a:avLst>
              <a:gd fmla="val 16667" name="adj"/>
            </a:avLst>
          </a:prstGeom>
          <a:solidFill>
            <a:srgbClr val="3A5C8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lang="ar" sz="1900">
                <a:latin typeface="Calibri"/>
                <a:ea typeface="Calibri"/>
                <a:cs typeface="Calibri"/>
                <a:sym typeface="Calibri"/>
              </a:rPr>
              <a:t>Investig.</a:t>
            </a:r>
            <a:endParaRPr/>
          </a:p>
        </p:txBody>
      </p:sp>
      <p:grpSp>
        <p:nvGrpSpPr>
          <p:cNvPr id="462" name="Google Shape;462;p33"/>
          <p:cNvGrpSpPr/>
          <p:nvPr/>
        </p:nvGrpSpPr>
        <p:grpSpPr>
          <a:xfrm>
            <a:off x="-4150633" y="12111746"/>
            <a:ext cx="5685501" cy="4285931"/>
            <a:chOff x="3026835" y="982134"/>
            <a:chExt cx="8693427" cy="4893733"/>
          </a:xfrm>
        </p:grpSpPr>
        <p:sp>
          <p:nvSpPr>
            <p:cNvPr id="463" name="Google Shape;463;p33"/>
            <p:cNvSpPr/>
            <p:nvPr/>
          </p:nvSpPr>
          <p:spPr>
            <a:xfrm>
              <a:off x="3026835" y="982134"/>
              <a:ext cx="8390400" cy="4893600"/>
            </a:xfrm>
            <a:prstGeom prst="roundRect">
              <a:avLst>
                <a:gd fmla="val 0" name="adj"/>
              </a:avLst>
            </a:prstGeom>
            <a:solidFill>
              <a:schemeClr val="accent2"/>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4" name="Google Shape;464;p33"/>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2"/>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65" name="Google Shape;465;p33"/>
          <p:cNvSpPr/>
          <p:nvPr/>
        </p:nvSpPr>
        <p:spPr>
          <a:xfrm>
            <a:off x="-3968259" y="12202865"/>
            <a:ext cx="5320800" cy="4020900"/>
          </a:xfrm>
          <a:prstGeom prst="rect">
            <a:avLst/>
          </a:prstGeom>
          <a:solidFill>
            <a:schemeClr val="accent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66" name="Google Shape;466;p33"/>
          <p:cNvSpPr txBox="1"/>
          <p:nvPr/>
        </p:nvSpPr>
        <p:spPr>
          <a:xfrm>
            <a:off x="-3898796" y="12529777"/>
            <a:ext cx="3244200" cy="2481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Previous VTE</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 Malignancy </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Advancing age </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Obesity </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Prolonged immobility </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Trauma </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Surgery </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Pregnancy/ postpartum</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Indwelling central venous catheter</a:t>
            </a:r>
            <a:endParaRPr>
              <a:solidFill>
                <a:schemeClr val="dk1"/>
              </a:solidFill>
              <a:latin typeface="Mada"/>
              <a:ea typeface="Mada"/>
              <a:cs typeface="Mada"/>
              <a:sym typeface="Mada"/>
            </a:endParaRPr>
          </a:p>
          <a:p>
            <a:pPr indent="0" lvl="0" marL="0" rtl="0" algn="l">
              <a:spcBef>
                <a:spcPts val="0"/>
              </a:spcBef>
              <a:spcAft>
                <a:spcPts val="0"/>
              </a:spcAft>
              <a:buNone/>
            </a:pPr>
            <a:r>
              <a:t/>
            </a:r>
            <a:endParaRPr>
              <a:solidFill>
                <a:schemeClr val="dk1"/>
              </a:solidFill>
              <a:latin typeface="Mada"/>
              <a:ea typeface="Mada"/>
              <a:cs typeface="Mada"/>
              <a:sym typeface="Mada"/>
            </a:endParaRPr>
          </a:p>
        </p:txBody>
      </p:sp>
      <p:sp>
        <p:nvSpPr>
          <p:cNvPr id="467" name="Google Shape;467;p33"/>
          <p:cNvSpPr txBox="1"/>
          <p:nvPr/>
        </p:nvSpPr>
        <p:spPr>
          <a:xfrm>
            <a:off x="-3461596" y="15405665"/>
            <a:ext cx="4307400" cy="711300"/>
          </a:xfrm>
          <a:prstGeom prst="rect">
            <a:avLst/>
          </a:prstGeom>
          <a:solidFill>
            <a:srgbClr val="CC0000"/>
          </a:solid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a:solidFill>
                  <a:schemeClr val="lt1"/>
                </a:solidFill>
                <a:latin typeface="Mada"/>
                <a:ea typeface="Mada"/>
                <a:cs typeface="Mada"/>
                <a:sym typeface="Mada"/>
              </a:rPr>
              <a:t>The presence of risk factors is a clue that VTE may develop or that it may already  be present</a:t>
            </a:r>
            <a:endParaRPr b="1" sz="1500">
              <a:solidFill>
                <a:schemeClr val="lt1"/>
              </a:solidFill>
              <a:latin typeface="Mada"/>
              <a:ea typeface="Mada"/>
              <a:cs typeface="Mada"/>
              <a:sym typeface="Mada"/>
            </a:endParaRPr>
          </a:p>
          <a:p>
            <a:pPr indent="0" lvl="0" marL="0" rtl="0" algn="ctr">
              <a:spcBef>
                <a:spcPts val="0"/>
              </a:spcBef>
              <a:spcAft>
                <a:spcPts val="0"/>
              </a:spcAft>
              <a:buNone/>
            </a:pPr>
            <a:r>
              <a:t/>
            </a:r>
            <a:endParaRPr b="1" sz="1500">
              <a:solidFill>
                <a:schemeClr val="lt1"/>
              </a:solidFill>
              <a:latin typeface="Mada"/>
              <a:ea typeface="Mada"/>
              <a:cs typeface="Mada"/>
              <a:sym typeface="Mada"/>
            </a:endParaRPr>
          </a:p>
          <a:p>
            <a:pPr indent="0" lvl="0" marL="0" rtl="0" algn="l">
              <a:spcBef>
                <a:spcPts val="0"/>
              </a:spcBef>
              <a:spcAft>
                <a:spcPts val="0"/>
              </a:spcAft>
              <a:buNone/>
            </a:pPr>
            <a:r>
              <a:t/>
            </a:r>
            <a:endParaRPr b="1">
              <a:solidFill>
                <a:schemeClr val="dk1"/>
              </a:solidFill>
              <a:latin typeface="Mada"/>
              <a:ea typeface="Mada"/>
              <a:cs typeface="Mada"/>
              <a:sym typeface="Mada"/>
            </a:endParaRPr>
          </a:p>
          <a:p>
            <a:pPr indent="0" lvl="0" marL="0" rtl="0" algn="l">
              <a:spcBef>
                <a:spcPts val="0"/>
              </a:spcBef>
              <a:spcAft>
                <a:spcPts val="0"/>
              </a:spcAft>
              <a:buNone/>
            </a:pPr>
            <a:r>
              <a:t/>
            </a:r>
            <a:endParaRPr b="1">
              <a:solidFill>
                <a:schemeClr val="dk1"/>
              </a:solidFill>
              <a:latin typeface="Mada"/>
              <a:ea typeface="Mada"/>
              <a:cs typeface="Mada"/>
              <a:sym typeface="Mada"/>
            </a:endParaRPr>
          </a:p>
        </p:txBody>
      </p:sp>
      <p:sp>
        <p:nvSpPr>
          <p:cNvPr id="468" name="Google Shape;468;p33"/>
          <p:cNvSpPr txBox="1"/>
          <p:nvPr/>
        </p:nvSpPr>
        <p:spPr>
          <a:xfrm>
            <a:off x="-2903053" y="12086236"/>
            <a:ext cx="60678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700">
                <a:solidFill>
                  <a:schemeClr val="lt1"/>
                </a:solidFill>
                <a:latin typeface="Mada"/>
                <a:ea typeface="Mada"/>
                <a:cs typeface="Mada"/>
                <a:sym typeface="Mada"/>
              </a:rPr>
              <a:t>(Patient Factors: Clinical)</a:t>
            </a:r>
            <a:endParaRPr b="1" sz="1700">
              <a:solidFill>
                <a:schemeClr val="lt1"/>
              </a:solidFill>
              <a:latin typeface="Mada"/>
              <a:ea typeface="Mada"/>
              <a:cs typeface="Mada"/>
              <a:sym typeface="Mada"/>
            </a:endParaRPr>
          </a:p>
          <a:p>
            <a:pPr indent="0" lvl="0" marL="0" rtl="0" algn="l">
              <a:spcBef>
                <a:spcPts val="0"/>
              </a:spcBef>
              <a:spcAft>
                <a:spcPts val="0"/>
              </a:spcAft>
              <a:buNone/>
            </a:pPr>
            <a:r>
              <a:t/>
            </a:r>
            <a:endParaRPr b="1" sz="1700">
              <a:solidFill>
                <a:schemeClr val="dk1"/>
              </a:solidFill>
              <a:latin typeface="Mada"/>
              <a:ea typeface="Mada"/>
              <a:cs typeface="Mada"/>
              <a:sym typeface="Mada"/>
            </a:endParaRPr>
          </a:p>
          <a:p>
            <a:pPr indent="0" lvl="0" marL="0" rtl="0" algn="l">
              <a:spcBef>
                <a:spcPts val="0"/>
              </a:spcBef>
              <a:spcAft>
                <a:spcPts val="0"/>
              </a:spcAft>
              <a:buNone/>
            </a:pPr>
            <a:r>
              <a:t/>
            </a:r>
            <a:endParaRPr b="1" sz="1700">
              <a:solidFill>
                <a:schemeClr val="dk1"/>
              </a:solidFill>
              <a:latin typeface="Mada"/>
              <a:ea typeface="Mada"/>
              <a:cs typeface="Mada"/>
              <a:sym typeface="Mada"/>
            </a:endParaRPr>
          </a:p>
        </p:txBody>
      </p:sp>
      <p:sp>
        <p:nvSpPr>
          <p:cNvPr id="469" name="Google Shape;469;p33"/>
          <p:cNvSpPr/>
          <p:nvPr/>
        </p:nvSpPr>
        <p:spPr>
          <a:xfrm>
            <a:off x="-4596836" y="10878315"/>
            <a:ext cx="12717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800">
                <a:solidFill>
                  <a:srgbClr val="262626"/>
                </a:solidFill>
                <a:latin typeface="Calibri"/>
                <a:ea typeface="Calibri"/>
                <a:cs typeface="Calibri"/>
                <a:sym typeface="Calibri"/>
              </a:rPr>
              <a:t>Risk factor</a:t>
            </a:r>
            <a:endParaRPr b="1"/>
          </a:p>
        </p:txBody>
      </p:sp>
      <p:sp>
        <p:nvSpPr>
          <p:cNvPr id="470" name="Google Shape;470;p33"/>
          <p:cNvSpPr txBox="1"/>
          <p:nvPr/>
        </p:nvSpPr>
        <p:spPr>
          <a:xfrm>
            <a:off x="-1340981" y="12529769"/>
            <a:ext cx="3555600" cy="24819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Medical illness</a:t>
            </a:r>
            <a:endParaRPr>
              <a:solidFill>
                <a:schemeClr val="dk1"/>
              </a:solidFill>
              <a:latin typeface="Mada"/>
              <a:ea typeface="Mada"/>
              <a:cs typeface="Mada"/>
              <a:sym typeface="Mada"/>
            </a:endParaRPr>
          </a:p>
          <a:p>
            <a:pPr indent="0" lvl="0" marL="0" rtl="0" algn="l">
              <a:spcBef>
                <a:spcPts val="0"/>
              </a:spcBef>
              <a:spcAft>
                <a:spcPts val="0"/>
              </a:spcAft>
              <a:buNone/>
            </a:pPr>
            <a:r>
              <a:rPr lang="ar">
                <a:solidFill>
                  <a:schemeClr val="dk1"/>
                </a:solidFill>
                <a:latin typeface="Mada"/>
                <a:ea typeface="Mada"/>
                <a:cs typeface="Mada"/>
                <a:sym typeface="Mada"/>
              </a:rPr>
              <a:t>         -stroke</a:t>
            </a:r>
            <a:endParaRPr>
              <a:solidFill>
                <a:schemeClr val="dk1"/>
              </a:solidFill>
              <a:latin typeface="Mada"/>
              <a:ea typeface="Mada"/>
              <a:cs typeface="Mada"/>
              <a:sym typeface="Mada"/>
            </a:endParaRPr>
          </a:p>
          <a:p>
            <a:pPr indent="0" lvl="0" marL="0" rtl="0" algn="l">
              <a:spcBef>
                <a:spcPts val="0"/>
              </a:spcBef>
              <a:spcAft>
                <a:spcPts val="0"/>
              </a:spcAft>
              <a:buNone/>
            </a:pPr>
            <a:r>
              <a:rPr lang="ar">
                <a:solidFill>
                  <a:schemeClr val="dk1"/>
                </a:solidFill>
                <a:latin typeface="Mada"/>
                <a:ea typeface="Mada"/>
                <a:cs typeface="Mada"/>
                <a:sym typeface="Mada"/>
              </a:rPr>
              <a:t>          -MI</a:t>
            </a:r>
            <a:endParaRPr>
              <a:solidFill>
                <a:schemeClr val="dk1"/>
              </a:solidFill>
              <a:latin typeface="Mada"/>
              <a:ea typeface="Mada"/>
              <a:cs typeface="Mada"/>
              <a:sym typeface="Mada"/>
            </a:endParaRPr>
          </a:p>
          <a:p>
            <a:pPr indent="0" lvl="0" marL="0" rtl="0" algn="l">
              <a:spcBef>
                <a:spcPts val="0"/>
              </a:spcBef>
              <a:spcAft>
                <a:spcPts val="0"/>
              </a:spcAft>
              <a:buNone/>
            </a:pPr>
            <a:r>
              <a:rPr lang="ar">
                <a:solidFill>
                  <a:schemeClr val="dk1"/>
                </a:solidFill>
                <a:latin typeface="Mada"/>
                <a:ea typeface="Mada"/>
                <a:cs typeface="Mada"/>
                <a:sym typeface="Mada"/>
              </a:rPr>
              <a:t>         - CHF</a:t>
            </a:r>
            <a:endParaRPr>
              <a:solidFill>
                <a:schemeClr val="dk1"/>
              </a:solidFill>
              <a:latin typeface="Mada"/>
              <a:ea typeface="Mada"/>
              <a:cs typeface="Mada"/>
              <a:sym typeface="Mada"/>
            </a:endParaRPr>
          </a:p>
          <a:p>
            <a:pPr indent="0" lvl="0" marL="0" rtl="0" algn="l">
              <a:spcBef>
                <a:spcPts val="0"/>
              </a:spcBef>
              <a:spcAft>
                <a:spcPts val="0"/>
              </a:spcAft>
              <a:buNone/>
            </a:pPr>
            <a:r>
              <a:rPr lang="ar">
                <a:solidFill>
                  <a:schemeClr val="dk1"/>
                </a:solidFill>
                <a:latin typeface="Mada"/>
                <a:ea typeface="Mada"/>
                <a:cs typeface="Mada"/>
                <a:sym typeface="Mada"/>
              </a:rPr>
              <a:t>         - pneumonia</a:t>
            </a:r>
            <a:endParaRPr>
              <a:solidFill>
                <a:schemeClr val="dk1"/>
              </a:solidFill>
              <a:latin typeface="Mada"/>
              <a:ea typeface="Mada"/>
              <a:cs typeface="Mada"/>
              <a:sym typeface="Mada"/>
            </a:endParaRPr>
          </a:p>
          <a:p>
            <a:pPr indent="0" lvl="0" marL="0" rtl="0" algn="l">
              <a:spcBef>
                <a:spcPts val="0"/>
              </a:spcBef>
              <a:spcAft>
                <a:spcPts val="0"/>
              </a:spcAft>
              <a:buNone/>
            </a:pPr>
            <a:r>
              <a:rPr lang="ar">
                <a:solidFill>
                  <a:schemeClr val="dk1"/>
                </a:solidFill>
                <a:latin typeface="Mada"/>
                <a:ea typeface="Mada"/>
                <a:cs typeface="Mada"/>
                <a:sym typeface="Mada"/>
              </a:rPr>
              <a:t>         - COPD</a:t>
            </a:r>
            <a:endParaRPr>
              <a:solidFill>
                <a:schemeClr val="dk1"/>
              </a:solidFill>
              <a:latin typeface="Mada"/>
              <a:ea typeface="Mada"/>
              <a:cs typeface="Mada"/>
              <a:sym typeface="Mada"/>
            </a:endParaRPr>
          </a:p>
          <a:p>
            <a:pPr indent="0" lvl="0" marL="0" rtl="0" algn="l">
              <a:spcBef>
                <a:spcPts val="0"/>
              </a:spcBef>
              <a:spcAft>
                <a:spcPts val="0"/>
              </a:spcAft>
              <a:buNone/>
            </a:pPr>
            <a:r>
              <a:rPr lang="ar">
                <a:solidFill>
                  <a:schemeClr val="dk1"/>
                </a:solidFill>
                <a:latin typeface="Mada"/>
                <a:ea typeface="Mada"/>
                <a:cs typeface="Mada"/>
                <a:sym typeface="Mada"/>
              </a:rPr>
              <a:t>          -infections</a:t>
            </a:r>
            <a:endParaRPr>
              <a:solidFill>
                <a:schemeClr val="dk1"/>
              </a:solidFill>
              <a:latin typeface="Mada"/>
              <a:ea typeface="Mada"/>
              <a:cs typeface="Mada"/>
              <a:sym typeface="Mada"/>
            </a:endParaRPr>
          </a:p>
          <a:p>
            <a:pPr indent="0" lvl="0" marL="0" rtl="0" algn="l">
              <a:spcBef>
                <a:spcPts val="0"/>
              </a:spcBef>
              <a:spcAft>
                <a:spcPts val="0"/>
              </a:spcAft>
              <a:buNone/>
            </a:pPr>
            <a:r>
              <a:rPr lang="ar">
                <a:solidFill>
                  <a:schemeClr val="dk1"/>
                </a:solidFill>
                <a:latin typeface="Mada"/>
                <a:ea typeface="Mada"/>
                <a:cs typeface="Mada"/>
                <a:sym typeface="Mada"/>
              </a:rPr>
              <a:t>         - nephrotic syndrome</a:t>
            </a:r>
            <a:endParaRPr>
              <a:solidFill>
                <a:schemeClr val="dk1"/>
              </a:solidFill>
              <a:latin typeface="Mada"/>
              <a:ea typeface="Mada"/>
              <a:cs typeface="Mada"/>
              <a:sym typeface="Mada"/>
            </a:endParaRPr>
          </a:p>
          <a:p>
            <a:pPr indent="0" lvl="0" marL="0" rtl="0" algn="l">
              <a:spcBef>
                <a:spcPts val="0"/>
              </a:spcBef>
              <a:spcAft>
                <a:spcPts val="0"/>
              </a:spcAft>
              <a:buNone/>
            </a:pPr>
            <a:r>
              <a:rPr lang="ar">
                <a:solidFill>
                  <a:schemeClr val="dk1"/>
                </a:solidFill>
                <a:latin typeface="Mada"/>
                <a:ea typeface="Mada"/>
                <a:cs typeface="Mada"/>
                <a:sym typeface="Mada"/>
              </a:rPr>
              <a:t>         - inflammatory bowel disease</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Oral contraceptives </a:t>
            </a:r>
            <a:endParaRPr>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a:solidFill>
                  <a:schemeClr val="dk1"/>
                </a:solidFill>
                <a:latin typeface="Mada"/>
                <a:ea typeface="Mada"/>
                <a:cs typeface="Mada"/>
                <a:sym typeface="Mada"/>
              </a:rPr>
              <a:t>Varicose veins</a:t>
            </a:r>
            <a:endParaRPr>
              <a:solidFill>
                <a:schemeClr val="dk1"/>
              </a:solidFill>
              <a:latin typeface="Mada"/>
              <a:ea typeface="Mada"/>
              <a:cs typeface="Mada"/>
              <a:sym typeface="Mada"/>
            </a:endParaRPr>
          </a:p>
          <a:p>
            <a:pPr indent="0" lvl="0" marL="0" rtl="0" algn="l">
              <a:spcBef>
                <a:spcPts val="0"/>
              </a:spcBef>
              <a:spcAft>
                <a:spcPts val="0"/>
              </a:spcAft>
              <a:buNone/>
            </a:pPr>
            <a:r>
              <a:t/>
            </a:r>
            <a:endParaRPr>
              <a:solidFill>
                <a:schemeClr val="dk1"/>
              </a:solidFill>
              <a:latin typeface="Mada"/>
              <a:ea typeface="Mada"/>
              <a:cs typeface="Mada"/>
              <a:sym typeface="Mada"/>
            </a:endParaRPr>
          </a:p>
        </p:txBody>
      </p:sp>
      <p:sp>
        <p:nvSpPr>
          <p:cNvPr id="471" name="Google Shape;471;p33"/>
          <p:cNvSpPr txBox="1"/>
          <p:nvPr/>
        </p:nvSpPr>
        <p:spPr>
          <a:xfrm>
            <a:off x="-3461593" y="15043015"/>
            <a:ext cx="6067800" cy="3473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a:solidFill>
                  <a:schemeClr val="dk1"/>
                </a:solidFill>
                <a:latin typeface="Mada"/>
                <a:ea typeface="Mada"/>
                <a:cs typeface="Mada"/>
                <a:sym typeface="Mada"/>
              </a:rPr>
              <a:t>(Suspecting the Diagnosis…are risk factors present?)</a:t>
            </a:r>
            <a:endParaRPr b="1">
              <a:solidFill>
                <a:schemeClr val="dk1"/>
              </a:solidFill>
              <a:latin typeface="Mada"/>
              <a:ea typeface="Mada"/>
              <a:cs typeface="Mada"/>
              <a:sym typeface="Mada"/>
            </a:endParaRPr>
          </a:p>
          <a:p>
            <a:pPr indent="0" lvl="0" marL="0" rtl="0" algn="l">
              <a:spcBef>
                <a:spcPts val="0"/>
              </a:spcBef>
              <a:spcAft>
                <a:spcPts val="0"/>
              </a:spcAft>
              <a:buNone/>
            </a:pPr>
            <a:r>
              <a:t/>
            </a:r>
            <a:endParaRPr b="1">
              <a:solidFill>
                <a:schemeClr val="dk1"/>
              </a:solidFill>
              <a:latin typeface="Mada"/>
              <a:ea typeface="Mada"/>
              <a:cs typeface="Mada"/>
              <a:sym typeface="Mada"/>
            </a:endParaRPr>
          </a:p>
        </p:txBody>
      </p:sp>
      <p:sp>
        <p:nvSpPr>
          <p:cNvPr id="472" name="Google Shape;472;p33"/>
          <p:cNvSpPr txBox="1"/>
          <p:nvPr/>
        </p:nvSpPr>
        <p:spPr>
          <a:xfrm>
            <a:off x="8552325" y="8054006"/>
            <a:ext cx="3890700" cy="13980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Lower limb most common site</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Can happen in upper limb, abdominal veins, cerebral veins &amp; sinuses</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Symptoms &amp; signs depend on the site (Limb swelling</a:t>
            </a:r>
            <a:r>
              <a:rPr b="1" baseline="30000" lang="ar" sz="1200">
                <a:latin typeface="Mada"/>
                <a:ea typeface="Mada"/>
                <a:cs typeface="Mada"/>
                <a:sym typeface="Mada"/>
              </a:rPr>
              <a:t>2</a:t>
            </a:r>
            <a:r>
              <a:rPr b="1" lang="ar" sz="1200">
                <a:latin typeface="Mada"/>
                <a:ea typeface="Mada"/>
                <a:cs typeface="Mada"/>
                <a:sym typeface="Mada"/>
              </a:rPr>
              <a:t>, Pain, Redness, Skin changes </a:t>
            </a:r>
            <a:r>
              <a:rPr b="1" lang="ar" sz="1200">
                <a:solidFill>
                  <a:srgbClr val="999999"/>
                </a:solidFill>
                <a:latin typeface="Mada"/>
                <a:ea typeface="Mada"/>
                <a:cs typeface="Mada"/>
                <a:sym typeface="Mada"/>
              </a:rPr>
              <a:t>like shiny skin)</a:t>
            </a:r>
            <a:endParaRPr b="1" sz="1200">
              <a:solidFill>
                <a:srgbClr val="999999"/>
              </a:solidFill>
              <a:latin typeface="Mada"/>
              <a:ea typeface="Mada"/>
              <a:cs typeface="Mada"/>
              <a:sym typeface="Mada"/>
            </a:endParaRPr>
          </a:p>
        </p:txBody>
      </p:sp>
      <p:grpSp>
        <p:nvGrpSpPr>
          <p:cNvPr id="473" name="Google Shape;473;p33"/>
          <p:cNvGrpSpPr/>
          <p:nvPr/>
        </p:nvGrpSpPr>
        <p:grpSpPr>
          <a:xfrm>
            <a:off x="852288" y="3174846"/>
            <a:ext cx="6234867" cy="1261676"/>
            <a:chOff x="845801" y="3221649"/>
            <a:chExt cx="6234867" cy="1261676"/>
          </a:xfrm>
        </p:grpSpPr>
        <p:pic>
          <p:nvPicPr>
            <p:cNvPr id="474" name="Google Shape;474;p33"/>
            <p:cNvPicPr preferRelativeResize="0"/>
            <p:nvPr/>
          </p:nvPicPr>
          <p:blipFill>
            <a:blip r:embed="rId3">
              <a:alphaModFix/>
            </a:blip>
            <a:stretch>
              <a:fillRect/>
            </a:stretch>
          </p:blipFill>
          <p:spPr>
            <a:xfrm>
              <a:off x="845801" y="3221649"/>
              <a:ext cx="1271700" cy="1261676"/>
            </a:xfrm>
            <a:prstGeom prst="rect">
              <a:avLst/>
            </a:prstGeom>
            <a:noFill/>
            <a:ln>
              <a:noFill/>
            </a:ln>
          </p:spPr>
        </p:pic>
        <p:pic>
          <p:nvPicPr>
            <p:cNvPr id="475" name="Google Shape;475;p33"/>
            <p:cNvPicPr preferRelativeResize="0"/>
            <p:nvPr/>
          </p:nvPicPr>
          <p:blipFill>
            <a:blip r:embed="rId4">
              <a:alphaModFix/>
            </a:blip>
            <a:stretch>
              <a:fillRect/>
            </a:stretch>
          </p:blipFill>
          <p:spPr>
            <a:xfrm>
              <a:off x="2162450" y="3221650"/>
              <a:ext cx="1649200" cy="1261675"/>
            </a:xfrm>
            <a:prstGeom prst="rect">
              <a:avLst/>
            </a:prstGeom>
            <a:noFill/>
            <a:ln>
              <a:noFill/>
            </a:ln>
          </p:spPr>
        </p:pic>
        <p:grpSp>
          <p:nvGrpSpPr>
            <p:cNvPr id="476" name="Google Shape;476;p33"/>
            <p:cNvGrpSpPr/>
            <p:nvPr/>
          </p:nvGrpSpPr>
          <p:grpSpPr>
            <a:xfrm>
              <a:off x="3856600" y="3221650"/>
              <a:ext cx="3224068" cy="1261674"/>
              <a:chOff x="2139913" y="3221650"/>
              <a:chExt cx="3224068" cy="1261674"/>
            </a:xfrm>
          </p:grpSpPr>
          <p:pic>
            <p:nvPicPr>
              <p:cNvPr id="477" name="Google Shape;477;p33"/>
              <p:cNvPicPr preferRelativeResize="0"/>
              <p:nvPr/>
            </p:nvPicPr>
            <p:blipFill>
              <a:blip r:embed="rId5">
                <a:alphaModFix/>
              </a:blip>
              <a:stretch>
                <a:fillRect/>
              </a:stretch>
            </p:blipFill>
            <p:spPr>
              <a:xfrm>
                <a:off x="2139913" y="3221650"/>
                <a:ext cx="1402549" cy="1261674"/>
              </a:xfrm>
              <a:prstGeom prst="rect">
                <a:avLst/>
              </a:prstGeom>
              <a:noFill/>
              <a:ln cap="flat" cmpd="sng" w="28575">
                <a:solidFill>
                  <a:schemeClr val="lt1"/>
                </a:solidFill>
                <a:prstDash val="solid"/>
                <a:round/>
                <a:headEnd len="sm" w="sm" type="none"/>
                <a:tailEnd len="sm" w="sm" type="none"/>
              </a:ln>
            </p:spPr>
          </p:pic>
          <p:sp>
            <p:nvSpPr>
              <p:cNvPr id="478" name="Google Shape;478;p33"/>
              <p:cNvSpPr txBox="1"/>
              <p:nvPr/>
            </p:nvSpPr>
            <p:spPr>
              <a:xfrm>
                <a:off x="3630880" y="3259088"/>
                <a:ext cx="1733100" cy="1186800"/>
              </a:xfrm>
              <a:prstGeom prst="rect">
                <a:avLst/>
              </a:prstGeom>
              <a:noFill/>
              <a:ln cap="flat" cmpd="sng" w="19050">
                <a:solidFill>
                  <a:schemeClr val="accent2"/>
                </a:solidFill>
                <a:prstDash val="dash"/>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 right-sided acute deep vein thrombosis. The leg is swollen and red due to venous outflow obstruction.</a:t>
                </a:r>
                <a:endParaRPr sz="1200">
                  <a:latin typeface="Mada"/>
                  <a:ea typeface="Mada"/>
                  <a:cs typeface="Mada"/>
                  <a:sym typeface="Mada"/>
                </a:endParaRPr>
              </a:p>
            </p:txBody>
          </p:sp>
        </p:grpSp>
      </p:grpSp>
      <p:sp>
        <p:nvSpPr>
          <p:cNvPr id="479" name="Google Shape;479;p33"/>
          <p:cNvSpPr txBox="1"/>
          <p:nvPr/>
        </p:nvSpPr>
        <p:spPr>
          <a:xfrm>
            <a:off x="0" y="9700400"/>
            <a:ext cx="7581300" cy="991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solidFill>
                <a:srgbClr val="6AA84F"/>
              </a:solidFill>
              <a:latin typeface="Mada"/>
              <a:ea typeface="Mada"/>
              <a:cs typeface="Mada"/>
              <a:sym typeface="Mada"/>
            </a:endParaRPr>
          </a:p>
          <a:p>
            <a:pPr indent="0" lvl="0" marL="0" rtl="0" algn="l">
              <a:spcBef>
                <a:spcPts val="0"/>
              </a:spcBef>
              <a:spcAft>
                <a:spcPts val="0"/>
              </a:spcAft>
              <a:buNone/>
            </a:pPr>
            <a:r>
              <a:rPr lang="ar" sz="1100">
                <a:solidFill>
                  <a:srgbClr val="6AA84F"/>
                </a:solidFill>
                <a:latin typeface="Mada"/>
                <a:ea typeface="Mada"/>
                <a:cs typeface="Mada"/>
                <a:sym typeface="Mada"/>
              </a:rPr>
              <a:t>1- 1st cause of maternal mortality is bleeding followed by PE which is derived from DVT.</a:t>
            </a:r>
            <a:endParaRPr sz="1100">
              <a:solidFill>
                <a:srgbClr val="6AA84F"/>
              </a:solidFill>
              <a:latin typeface="Mada"/>
              <a:ea typeface="Mada"/>
              <a:cs typeface="Mada"/>
              <a:sym typeface="Mada"/>
            </a:endParaRPr>
          </a:p>
          <a:p>
            <a:pPr indent="0" lvl="0" marL="0" rtl="0" algn="l">
              <a:spcBef>
                <a:spcPts val="0"/>
              </a:spcBef>
              <a:spcAft>
                <a:spcPts val="0"/>
              </a:spcAft>
              <a:buNone/>
            </a:pPr>
            <a:r>
              <a:rPr lang="ar" sz="1100">
                <a:solidFill>
                  <a:srgbClr val="6AA84F"/>
                </a:solidFill>
                <a:latin typeface="Mada"/>
                <a:ea typeface="Mada"/>
                <a:cs typeface="Mada"/>
                <a:sym typeface="Mada"/>
              </a:rPr>
              <a:t>2- sickle cell anemia pt presented with tachycardia and bilateral leg pain &amp; normal-looking legs (not the common bony pain in SCA; confusing), sickle cell anemia patient have arthralgia, but he described it as unusual pain and upon investigation (dopplex) it appeared to be extensive bilateral iliofemoral thrombosis.</a:t>
            </a:r>
            <a:endParaRPr sz="1100">
              <a:solidFill>
                <a:srgbClr val="6AA84F"/>
              </a:solidFill>
              <a:latin typeface="Mada"/>
              <a:ea typeface="Mada"/>
              <a:cs typeface="Mada"/>
              <a:sym typeface="Mada"/>
            </a:endParaRPr>
          </a:p>
        </p:txBody>
      </p:sp>
      <p:graphicFrame>
        <p:nvGraphicFramePr>
          <p:cNvPr id="480" name="Google Shape;480;p33"/>
          <p:cNvGraphicFramePr/>
          <p:nvPr/>
        </p:nvGraphicFramePr>
        <p:xfrm>
          <a:off x="845808" y="5887137"/>
          <a:ext cx="3000000" cy="3000000"/>
        </p:xfrm>
        <a:graphic>
          <a:graphicData uri="http://schemas.openxmlformats.org/drawingml/2006/table">
            <a:tbl>
              <a:tblPr>
                <a:noFill/>
                <a:tableStyleId>{82A0D522-77D8-4D48-9ACD-A68FFDE78AEE}</a:tableStyleId>
              </a:tblPr>
              <a:tblGrid>
                <a:gridCol w="3619575"/>
                <a:gridCol w="522675"/>
              </a:tblGrid>
              <a:tr h="304475">
                <a:tc>
                  <a:txBody>
                    <a:bodyPr/>
                    <a:lstStyle/>
                    <a:p>
                      <a:pPr indent="0" lvl="0" marL="0" rtl="0" algn="ctr">
                        <a:spcBef>
                          <a:spcPts val="0"/>
                        </a:spcBef>
                        <a:spcAft>
                          <a:spcPts val="0"/>
                        </a:spcAft>
                        <a:buNone/>
                      </a:pPr>
                      <a:r>
                        <a:rPr b="1" lang="ar" sz="1000">
                          <a:solidFill>
                            <a:srgbClr val="FFFFFF"/>
                          </a:solidFill>
                          <a:latin typeface="Mada"/>
                          <a:ea typeface="Mada"/>
                          <a:cs typeface="Mada"/>
                          <a:sym typeface="Mada"/>
                        </a:rPr>
                        <a:t>Clinical characteristics </a:t>
                      </a:r>
                      <a:endParaRPr b="1" sz="1000">
                        <a:solidFill>
                          <a:srgbClr val="FFFFFF"/>
                        </a:solidFill>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C76114"/>
                    </a:solidFill>
                  </a:tcPr>
                </a:tc>
                <a:tc>
                  <a:txBody>
                    <a:bodyPr/>
                    <a:lstStyle/>
                    <a:p>
                      <a:pPr indent="0" lvl="0" marL="0" rtl="0" algn="ctr">
                        <a:spcBef>
                          <a:spcPts val="0"/>
                        </a:spcBef>
                        <a:spcAft>
                          <a:spcPts val="0"/>
                        </a:spcAft>
                        <a:buNone/>
                      </a:pPr>
                      <a:r>
                        <a:rPr b="1" lang="ar" sz="1000">
                          <a:solidFill>
                            <a:srgbClr val="FFFFFF"/>
                          </a:solidFill>
                          <a:latin typeface="Mada"/>
                          <a:ea typeface="Mada"/>
                          <a:cs typeface="Mada"/>
                          <a:sym typeface="Mada"/>
                        </a:rPr>
                        <a:t>Score</a:t>
                      </a:r>
                      <a:endParaRPr b="1" sz="1000">
                        <a:solidFill>
                          <a:srgbClr val="FFFFFF"/>
                        </a:solidFill>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C76114"/>
                    </a:solidFill>
                  </a:tcPr>
                </a:tc>
              </a:tr>
              <a:tr h="381725">
                <a:tc>
                  <a:txBody>
                    <a:bodyPr/>
                    <a:lstStyle/>
                    <a:p>
                      <a:pPr indent="0" lvl="0" marL="0" rtl="0" algn="ctr">
                        <a:spcBef>
                          <a:spcPts val="0"/>
                        </a:spcBef>
                        <a:spcAft>
                          <a:spcPts val="0"/>
                        </a:spcAft>
                        <a:buNone/>
                      </a:pPr>
                      <a:r>
                        <a:rPr lang="ar" sz="1000">
                          <a:latin typeface="Mada"/>
                          <a:ea typeface="Mada"/>
                          <a:cs typeface="Mada"/>
                          <a:sym typeface="Mada"/>
                        </a:rPr>
                        <a:t>Previous pulmonary embolism or DVT</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+1.5</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304475">
                <a:tc>
                  <a:txBody>
                    <a:bodyPr/>
                    <a:lstStyle/>
                    <a:p>
                      <a:pPr indent="0" lvl="0" marL="0" rtl="0" algn="ctr">
                        <a:spcBef>
                          <a:spcPts val="0"/>
                        </a:spcBef>
                        <a:spcAft>
                          <a:spcPts val="0"/>
                        </a:spcAft>
                        <a:buNone/>
                      </a:pPr>
                      <a:r>
                        <a:rPr lang="ar" sz="1000">
                          <a:latin typeface="Mada"/>
                          <a:ea typeface="Mada"/>
                          <a:cs typeface="Mada"/>
                          <a:sym typeface="Mada"/>
                        </a:rPr>
                        <a:t>Heart rate &gt;100 beats per minute</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+1.5</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381725">
                <a:tc>
                  <a:txBody>
                    <a:bodyPr/>
                    <a:lstStyle/>
                    <a:p>
                      <a:pPr indent="0" lvl="0" marL="0" rtl="0" algn="ctr">
                        <a:spcBef>
                          <a:spcPts val="0"/>
                        </a:spcBef>
                        <a:spcAft>
                          <a:spcPts val="0"/>
                        </a:spcAft>
                        <a:buNone/>
                      </a:pPr>
                      <a:r>
                        <a:rPr lang="ar" sz="1000">
                          <a:latin typeface="Mada"/>
                          <a:ea typeface="Mada"/>
                          <a:cs typeface="Mada"/>
                          <a:sym typeface="Mada"/>
                        </a:rPr>
                        <a:t>Recent surgery or immobilization (within the last 30 days)</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+1.5</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304475">
                <a:tc>
                  <a:txBody>
                    <a:bodyPr/>
                    <a:lstStyle/>
                    <a:p>
                      <a:pPr indent="0" lvl="0" marL="0" rtl="0" algn="ctr">
                        <a:spcBef>
                          <a:spcPts val="0"/>
                        </a:spcBef>
                        <a:spcAft>
                          <a:spcPts val="0"/>
                        </a:spcAft>
                        <a:buNone/>
                      </a:pPr>
                      <a:r>
                        <a:rPr lang="ar" sz="1000">
                          <a:latin typeface="Mada"/>
                          <a:ea typeface="Mada"/>
                          <a:cs typeface="Mada"/>
                          <a:sym typeface="Mada"/>
                        </a:rPr>
                        <a:t>Clinical signs of DVT</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ar" sz="1000">
                          <a:latin typeface="Mada"/>
                          <a:ea typeface="Mada"/>
                          <a:cs typeface="Mada"/>
                          <a:sym typeface="Mada"/>
                        </a:rPr>
                        <a:t>+3</a:t>
                      </a:r>
                      <a:endParaRPr b="1"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304475">
                <a:tc>
                  <a:txBody>
                    <a:bodyPr/>
                    <a:lstStyle/>
                    <a:p>
                      <a:pPr indent="0" lvl="0" marL="0" rtl="0" algn="ctr">
                        <a:spcBef>
                          <a:spcPts val="0"/>
                        </a:spcBef>
                        <a:spcAft>
                          <a:spcPts val="0"/>
                        </a:spcAft>
                        <a:buNone/>
                      </a:pPr>
                      <a:r>
                        <a:rPr lang="ar" sz="1000">
                          <a:latin typeface="Mada"/>
                          <a:ea typeface="Mada"/>
                          <a:cs typeface="Mada"/>
                          <a:sym typeface="Mada"/>
                        </a:rPr>
                        <a:t>Alternative diagnosis less likely than pulmonary embolism</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b="1" lang="ar" sz="1000">
                          <a:latin typeface="Mada"/>
                          <a:ea typeface="Mada"/>
                          <a:cs typeface="Mada"/>
                          <a:sym typeface="Mada"/>
                        </a:rPr>
                        <a:t>+3</a:t>
                      </a:r>
                      <a:endParaRPr b="1"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304475">
                <a:tc>
                  <a:txBody>
                    <a:bodyPr/>
                    <a:lstStyle/>
                    <a:p>
                      <a:pPr indent="0" lvl="0" marL="0" rtl="0" algn="ctr">
                        <a:spcBef>
                          <a:spcPts val="0"/>
                        </a:spcBef>
                        <a:spcAft>
                          <a:spcPts val="0"/>
                        </a:spcAft>
                        <a:buNone/>
                      </a:pPr>
                      <a:r>
                        <a:rPr lang="ar" sz="1000">
                          <a:latin typeface="Mada"/>
                          <a:ea typeface="Mada"/>
                          <a:cs typeface="Mada"/>
                          <a:sym typeface="Mada"/>
                        </a:rPr>
                        <a:t>Hemoptysis</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+1</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304475">
                <a:tc>
                  <a:txBody>
                    <a:bodyPr/>
                    <a:lstStyle/>
                    <a:p>
                      <a:pPr indent="0" lvl="0" marL="0" rtl="0" algn="ctr">
                        <a:spcBef>
                          <a:spcPts val="0"/>
                        </a:spcBef>
                        <a:spcAft>
                          <a:spcPts val="0"/>
                        </a:spcAft>
                        <a:buNone/>
                      </a:pPr>
                      <a:r>
                        <a:rPr lang="ar" sz="1000">
                          <a:latin typeface="Mada"/>
                          <a:ea typeface="Mada"/>
                          <a:cs typeface="Mada"/>
                          <a:sym typeface="Mada"/>
                        </a:rPr>
                        <a:t>Cancer (treated within the last 6 months)</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0" lvl="0" marL="0" rtl="0" algn="ctr">
                        <a:spcBef>
                          <a:spcPts val="0"/>
                        </a:spcBef>
                        <a:spcAft>
                          <a:spcPts val="0"/>
                        </a:spcAft>
                        <a:buNone/>
                      </a:pPr>
                      <a:r>
                        <a:rPr lang="ar" sz="1000">
                          <a:latin typeface="Mada"/>
                          <a:ea typeface="Mada"/>
                          <a:cs typeface="Mada"/>
                          <a:sym typeface="Mada"/>
                        </a:rPr>
                        <a:t>+1</a:t>
                      </a:r>
                      <a:endParaRPr sz="1000">
                        <a:latin typeface="Mada"/>
                        <a:ea typeface="Mada"/>
                        <a:cs typeface="Mada"/>
                        <a:sym typeface="Mada"/>
                      </a:endParaRPr>
                    </a:p>
                  </a:txBody>
                  <a:tcPr marT="80200" marB="80200" marR="100775" marL="100775">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bl>
          </a:graphicData>
        </a:graphic>
      </p:graphicFrame>
      <p:sp>
        <p:nvSpPr>
          <p:cNvPr id="481" name="Google Shape;481;p33"/>
          <p:cNvSpPr txBox="1"/>
          <p:nvPr/>
        </p:nvSpPr>
        <p:spPr>
          <a:xfrm>
            <a:off x="745350" y="5105275"/>
            <a:ext cx="4307400" cy="9351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latin typeface="Mada"/>
                <a:ea typeface="Mada"/>
                <a:cs typeface="Mada"/>
                <a:sym typeface="Mada"/>
              </a:rPr>
              <a:t>Modified Wells Prediction Rule (criteria) for Diagnosing Pulmonary Embolism: Clinical Evaluation Table for Predicting Pretest Probability of PE </a:t>
            </a:r>
            <a:endParaRPr b="1" sz="1200">
              <a:latin typeface="Mada"/>
              <a:ea typeface="Mada"/>
              <a:cs typeface="Mada"/>
              <a:sym typeface="Mada"/>
            </a:endParaRPr>
          </a:p>
        </p:txBody>
      </p:sp>
      <p:sp>
        <p:nvSpPr>
          <p:cNvPr id="482" name="Google Shape;482;p33"/>
          <p:cNvSpPr txBox="1"/>
          <p:nvPr/>
        </p:nvSpPr>
        <p:spPr>
          <a:xfrm>
            <a:off x="852300" y="8617075"/>
            <a:ext cx="4307400" cy="755700"/>
          </a:xfrm>
          <a:prstGeom prst="rect">
            <a:avLst/>
          </a:prstGeom>
          <a:noFill/>
          <a:ln cap="flat" cmpd="sng" w="19050">
            <a:solidFill>
              <a:schemeClr val="accent3"/>
            </a:solidFill>
            <a:prstDash val="dash"/>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1000">
                <a:latin typeface="Mada"/>
                <a:ea typeface="Mada"/>
                <a:cs typeface="Mada"/>
                <a:sym typeface="Mada"/>
              </a:rPr>
              <a:t>If the score is :</a:t>
            </a:r>
            <a:endParaRPr b="1" sz="1000">
              <a:latin typeface="Mada"/>
              <a:ea typeface="Mada"/>
              <a:cs typeface="Mada"/>
              <a:sym typeface="Mada"/>
            </a:endParaRPr>
          </a:p>
          <a:p>
            <a:pPr indent="0" lvl="0" marL="0" rtl="0" algn="ctr">
              <a:spcBef>
                <a:spcPts val="0"/>
              </a:spcBef>
              <a:spcAft>
                <a:spcPts val="0"/>
              </a:spcAft>
              <a:buNone/>
            </a:pPr>
            <a:r>
              <a:rPr b="1" lang="ar" sz="1000">
                <a:latin typeface="Mada"/>
                <a:ea typeface="Mada"/>
                <a:cs typeface="Mada"/>
                <a:sym typeface="Mada"/>
              </a:rPr>
              <a:t>0-1</a:t>
            </a:r>
            <a:r>
              <a:rPr lang="ar" sz="1000">
                <a:latin typeface="Mada"/>
                <a:ea typeface="Mada"/>
                <a:cs typeface="Mada"/>
                <a:sym typeface="Mada"/>
              </a:rPr>
              <a:t> </a:t>
            </a:r>
            <a:r>
              <a:rPr b="1" lang="ar" sz="1000">
                <a:solidFill>
                  <a:schemeClr val="dk1"/>
                </a:solidFill>
                <a:latin typeface="Mada"/>
                <a:ea typeface="Mada"/>
                <a:cs typeface="Mada"/>
                <a:sym typeface="Mada"/>
              </a:rPr>
              <a:t>→ </a:t>
            </a:r>
            <a:r>
              <a:rPr lang="ar" sz="1000">
                <a:latin typeface="Mada"/>
                <a:ea typeface="Mada"/>
                <a:cs typeface="Mada"/>
                <a:sym typeface="Mada"/>
              </a:rPr>
              <a:t>there is </a:t>
            </a:r>
            <a:r>
              <a:rPr b="1" lang="ar" sz="1000">
                <a:latin typeface="Mada"/>
                <a:ea typeface="Mada"/>
                <a:cs typeface="Mada"/>
                <a:sym typeface="Mada"/>
              </a:rPr>
              <a:t>low</a:t>
            </a:r>
            <a:r>
              <a:rPr lang="ar" sz="1000">
                <a:latin typeface="Mada"/>
                <a:ea typeface="Mada"/>
                <a:cs typeface="Mada"/>
                <a:sym typeface="Mada"/>
              </a:rPr>
              <a:t> probability of pulmonary embolism </a:t>
            </a:r>
            <a:r>
              <a:rPr lang="ar" sz="1000">
                <a:solidFill>
                  <a:srgbClr val="999999"/>
                </a:solidFill>
                <a:latin typeface="Mada"/>
                <a:ea typeface="Mada"/>
                <a:cs typeface="Mada"/>
                <a:sym typeface="Mada"/>
              </a:rPr>
              <a:t>and we don't need to investigate </a:t>
            </a:r>
            <a:endParaRPr sz="1000">
              <a:latin typeface="Mada"/>
              <a:ea typeface="Mada"/>
              <a:cs typeface="Mada"/>
              <a:sym typeface="Mada"/>
            </a:endParaRPr>
          </a:p>
          <a:p>
            <a:pPr indent="0" lvl="0" marL="0" rtl="0" algn="ctr">
              <a:spcBef>
                <a:spcPts val="0"/>
              </a:spcBef>
              <a:spcAft>
                <a:spcPts val="0"/>
              </a:spcAft>
              <a:buNone/>
            </a:pPr>
            <a:r>
              <a:rPr b="1" lang="ar" sz="1000">
                <a:latin typeface="Mada"/>
                <a:ea typeface="Mada"/>
                <a:cs typeface="Mada"/>
                <a:sym typeface="Mada"/>
              </a:rPr>
              <a:t>2-6 </a:t>
            </a:r>
            <a:r>
              <a:rPr b="1" lang="ar" sz="1000">
                <a:solidFill>
                  <a:schemeClr val="dk1"/>
                </a:solidFill>
                <a:latin typeface="Mada"/>
                <a:ea typeface="Mada"/>
                <a:cs typeface="Mada"/>
                <a:sym typeface="Mada"/>
              </a:rPr>
              <a:t>→</a:t>
            </a:r>
            <a:r>
              <a:rPr b="1" lang="ar" sz="1000">
                <a:latin typeface="Mada"/>
                <a:ea typeface="Mada"/>
                <a:cs typeface="Mada"/>
                <a:sym typeface="Mada"/>
              </a:rPr>
              <a:t>intermediate</a:t>
            </a:r>
            <a:r>
              <a:rPr lang="ar" sz="1000">
                <a:latin typeface="Mada"/>
                <a:ea typeface="Mada"/>
                <a:cs typeface="Mada"/>
                <a:sym typeface="Mada"/>
              </a:rPr>
              <a:t> probability </a:t>
            </a:r>
            <a:r>
              <a:rPr lang="ar" sz="1000">
                <a:solidFill>
                  <a:srgbClr val="999999"/>
                </a:solidFill>
                <a:latin typeface="Mada"/>
                <a:ea typeface="Mada"/>
                <a:cs typeface="Mada"/>
                <a:sym typeface="Mada"/>
              </a:rPr>
              <a:t>we need to investigate</a:t>
            </a:r>
            <a:endParaRPr sz="1000">
              <a:latin typeface="Mada"/>
              <a:ea typeface="Mada"/>
              <a:cs typeface="Mada"/>
              <a:sym typeface="Mada"/>
            </a:endParaRPr>
          </a:p>
          <a:p>
            <a:pPr indent="0" lvl="0" marL="0" rtl="0" algn="ctr">
              <a:spcBef>
                <a:spcPts val="0"/>
              </a:spcBef>
              <a:spcAft>
                <a:spcPts val="0"/>
              </a:spcAft>
              <a:buNone/>
            </a:pPr>
            <a:r>
              <a:rPr b="1" lang="ar" sz="1000">
                <a:latin typeface="Mada"/>
                <a:ea typeface="Mada"/>
                <a:cs typeface="Mada"/>
                <a:sym typeface="Mada"/>
              </a:rPr>
              <a:t>≥6</a:t>
            </a:r>
            <a:r>
              <a:rPr lang="ar" sz="1000">
                <a:latin typeface="Mada"/>
                <a:ea typeface="Mada"/>
                <a:cs typeface="Mada"/>
                <a:sym typeface="Mada"/>
              </a:rPr>
              <a:t> </a:t>
            </a:r>
            <a:r>
              <a:rPr b="1" lang="ar" sz="1000">
                <a:solidFill>
                  <a:schemeClr val="dk1"/>
                </a:solidFill>
                <a:latin typeface="Mada"/>
                <a:ea typeface="Mada"/>
                <a:cs typeface="Mada"/>
                <a:sym typeface="Mada"/>
              </a:rPr>
              <a:t>→ </a:t>
            </a:r>
            <a:r>
              <a:rPr b="1" lang="ar" sz="1000">
                <a:latin typeface="Mada"/>
                <a:ea typeface="Mada"/>
                <a:cs typeface="Mada"/>
                <a:sym typeface="Mada"/>
              </a:rPr>
              <a:t>high</a:t>
            </a:r>
            <a:r>
              <a:rPr lang="ar" sz="1000">
                <a:latin typeface="Mada"/>
                <a:ea typeface="Mada"/>
                <a:cs typeface="Mada"/>
                <a:sym typeface="Mada"/>
              </a:rPr>
              <a:t> probability</a:t>
            </a:r>
            <a:endParaRPr sz="1000">
              <a:latin typeface="Mada"/>
              <a:ea typeface="Mada"/>
              <a:cs typeface="Mada"/>
              <a:sym typeface="Mada"/>
            </a:endParaRPr>
          </a:p>
        </p:txBody>
      </p:sp>
      <p:sp>
        <p:nvSpPr>
          <p:cNvPr id="483" name="Google Shape;483;p33"/>
          <p:cNvSpPr txBox="1"/>
          <p:nvPr/>
        </p:nvSpPr>
        <p:spPr>
          <a:xfrm>
            <a:off x="816100" y="4425876"/>
            <a:ext cx="6307200" cy="731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700" u="sng">
                <a:solidFill>
                  <a:srgbClr val="C76114"/>
                </a:solidFill>
                <a:latin typeface="Mada"/>
                <a:ea typeface="Mada"/>
                <a:cs typeface="Mada"/>
                <a:sym typeface="Mada"/>
              </a:rPr>
              <a:t>Clinical examination</a:t>
            </a:r>
            <a:endParaRPr sz="1200">
              <a:solidFill>
                <a:srgbClr val="C76114"/>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Physical findings may include a palpable cord over the calf, ipsilateral edema, warmth, and/or superficial venous dilatation.</a:t>
            </a:r>
            <a:endParaRPr>
              <a:solidFill>
                <a:schemeClr val="dk1"/>
              </a:solidFill>
              <a:latin typeface="Mada"/>
              <a:ea typeface="Mada"/>
              <a:cs typeface="Mada"/>
              <a:sym typeface="Mada"/>
            </a:endParaRPr>
          </a:p>
          <a:p>
            <a:pPr indent="0" lvl="0" marL="0" rtl="0" algn="l">
              <a:spcBef>
                <a:spcPts val="0"/>
              </a:spcBef>
              <a:spcAft>
                <a:spcPts val="0"/>
              </a:spcAft>
              <a:buNone/>
            </a:pPr>
            <a:r>
              <a:t/>
            </a:r>
            <a:endParaRPr b="1">
              <a:solidFill>
                <a:schemeClr val="dk1"/>
              </a:solidFill>
              <a:latin typeface="Mada"/>
              <a:ea typeface="Mada"/>
              <a:cs typeface="Mada"/>
              <a:sym typeface="Mada"/>
            </a:endParaRPr>
          </a:p>
        </p:txBody>
      </p:sp>
      <p:pic>
        <p:nvPicPr>
          <p:cNvPr id="484" name="Google Shape;484;p33"/>
          <p:cNvPicPr preferRelativeResize="0"/>
          <p:nvPr/>
        </p:nvPicPr>
        <p:blipFill>
          <a:blip r:embed="rId6">
            <a:alphaModFix/>
          </a:blip>
          <a:stretch>
            <a:fillRect/>
          </a:stretch>
        </p:blipFill>
        <p:spPr>
          <a:xfrm>
            <a:off x="-2074429" y="1393514"/>
            <a:ext cx="1243800" cy="1134175"/>
          </a:xfrm>
          <a:prstGeom prst="rect">
            <a:avLst/>
          </a:prstGeom>
          <a:noFill/>
          <a:ln>
            <a:noFill/>
          </a:ln>
        </p:spPr>
      </p:pic>
      <p:sp>
        <p:nvSpPr>
          <p:cNvPr id="485" name="Google Shape;485;p33"/>
          <p:cNvSpPr txBox="1"/>
          <p:nvPr/>
        </p:nvSpPr>
        <p:spPr>
          <a:xfrm>
            <a:off x="5597750" y="8527375"/>
            <a:ext cx="888000" cy="935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800">
                <a:solidFill>
                  <a:srgbClr val="6AA84F"/>
                </a:solidFill>
                <a:latin typeface="Mada"/>
                <a:ea typeface="Mada"/>
                <a:cs typeface="Mada"/>
                <a:sym typeface="Mada"/>
              </a:rPr>
              <a:t>you need to know what does the score mean but you </a:t>
            </a:r>
            <a:r>
              <a:rPr lang="ar" sz="800">
                <a:solidFill>
                  <a:srgbClr val="6AA84F"/>
                </a:solidFill>
                <a:latin typeface="Mada"/>
                <a:ea typeface="Mada"/>
                <a:cs typeface="Mada"/>
                <a:sym typeface="Mada"/>
              </a:rPr>
              <a:t>won’t be asked </a:t>
            </a:r>
            <a:r>
              <a:rPr lang="ar" sz="800">
                <a:solidFill>
                  <a:srgbClr val="6AA84F"/>
                </a:solidFill>
                <a:latin typeface="Mada"/>
                <a:ea typeface="Mada"/>
                <a:cs typeface="Mada"/>
                <a:sym typeface="Mada"/>
              </a:rPr>
              <a:t>to calculate</a:t>
            </a:r>
            <a:endParaRPr sz="800">
              <a:solidFill>
                <a:srgbClr val="6AA84F"/>
              </a:solidFill>
              <a:latin typeface="Mada"/>
              <a:ea typeface="Mada"/>
              <a:cs typeface="Mada"/>
              <a:sym typeface="Mada"/>
            </a:endParaRPr>
          </a:p>
        </p:txBody>
      </p:sp>
      <p:pic>
        <p:nvPicPr>
          <p:cNvPr id="486" name="Google Shape;486;p33"/>
          <p:cNvPicPr preferRelativeResize="0"/>
          <p:nvPr/>
        </p:nvPicPr>
        <p:blipFill>
          <a:blip r:embed="rId7">
            <a:alphaModFix/>
          </a:blip>
          <a:stretch>
            <a:fillRect/>
          </a:stretch>
        </p:blipFill>
        <p:spPr>
          <a:xfrm>
            <a:off x="5052750" y="5887125"/>
            <a:ext cx="2034399" cy="24603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0" name="Shape 490"/>
        <p:cNvGrpSpPr/>
        <p:nvPr/>
      </p:nvGrpSpPr>
      <p:grpSpPr>
        <a:xfrm>
          <a:off x="0" y="0"/>
          <a:ext cx="0" cy="0"/>
          <a:chOff x="0" y="0"/>
          <a:chExt cx="0" cy="0"/>
        </a:xfrm>
      </p:grpSpPr>
      <p:grpSp>
        <p:nvGrpSpPr>
          <p:cNvPr id="491" name="Google Shape;491;p34"/>
          <p:cNvGrpSpPr/>
          <p:nvPr/>
        </p:nvGrpSpPr>
        <p:grpSpPr>
          <a:xfrm>
            <a:off x="552750" y="910593"/>
            <a:ext cx="6833903" cy="4628764"/>
            <a:chOff x="552761" y="910547"/>
            <a:chExt cx="6833903" cy="5694837"/>
          </a:xfrm>
        </p:grpSpPr>
        <p:grpSp>
          <p:nvGrpSpPr>
            <p:cNvPr id="492" name="Google Shape;492;p34"/>
            <p:cNvGrpSpPr/>
            <p:nvPr/>
          </p:nvGrpSpPr>
          <p:grpSpPr>
            <a:xfrm>
              <a:off x="552761" y="910547"/>
              <a:ext cx="6833903" cy="5694837"/>
              <a:chOff x="3026835" y="982134"/>
              <a:chExt cx="8693427" cy="4893733"/>
            </a:xfrm>
          </p:grpSpPr>
          <p:sp>
            <p:nvSpPr>
              <p:cNvPr id="493" name="Google Shape;493;p34"/>
              <p:cNvSpPr/>
              <p:nvPr/>
            </p:nvSpPr>
            <p:spPr>
              <a:xfrm>
                <a:off x="3026835" y="982134"/>
                <a:ext cx="8390400" cy="4893600"/>
              </a:xfrm>
              <a:prstGeom prst="roundRect">
                <a:avLst>
                  <a:gd fmla="val 0" name="adj"/>
                </a:avLst>
              </a:prstGeom>
              <a:solidFill>
                <a:schemeClr val="accent2"/>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494" name="Google Shape;494;p34"/>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2"/>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95" name="Google Shape;495;p34"/>
            <p:cNvSpPr/>
            <p:nvPr/>
          </p:nvSpPr>
          <p:spPr>
            <a:xfrm>
              <a:off x="779811" y="1026452"/>
              <a:ext cx="6379800" cy="534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496" name="Google Shape;496;p34"/>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497" name="Google Shape;497;p3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grpSp>
        <p:nvGrpSpPr>
          <p:cNvPr id="498" name="Google Shape;498;p34"/>
          <p:cNvGrpSpPr/>
          <p:nvPr/>
        </p:nvGrpSpPr>
        <p:grpSpPr>
          <a:xfrm>
            <a:off x="210026" y="910505"/>
            <a:ext cx="453579" cy="4271111"/>
            <a:chOff x="216392" y="910601"/>
            <a:chExt cx="731108" cy="5835648"/>
          </a:xfrm>
        </p:grpSpPr>
        <p:sp>
          <p:nvSpPr>
            <p:cNvPr id="499" name="Google Shape;499;p34"/>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sz="1200">
                  <a:solidFill>
                    <a:srgbClr val="FFFFFF"/>
                  </a:solidFill>
                  <a:latin typeface="Mada"/>
                  <a:ea typeface="Mada"/>
                  <a:cs typeface="Mada"/>
                  <a:sym typeface="Mada"/>
                </a:rPr>
                <a:t>Treatment</a:t>
              </a:r>
              <a:endParaRPr b="1" sz="1200">
                <a:solidFill>
                  <a:srgbClr val="FFFFFF"/>
                </a:solidFill>
                <a:latin typeface="Mada"/>
                <a:ea typeface="Mada"/>
                <a:cs typeface="Mada"/>
                <a:sym typeface="Mada"/>
              </a:endParaRPr>
            </a:p>
          </p:txBody>
        </p:sp>
        <p:sp>
          <p:nvSpPr>
            <p:cNvPr id="500" name="Google Shape;500;p34"/>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sz="1200">
                  <a:solidFill>
                    <a:srgbClr val="FFFFFF"/>
                  </a:solidFill>
                  <a:latin typeface="Mada"/>
                  <a:ea typeface="Mada"/>
                  <a:cs typeface="Mada"/>
                  <a:sym typeface="Mada"/>
                </a:rPr>
                <a:t>Investigations </a:t>
              </a:r>
              <a:endParaRPr b="1" sz="1200">
                <a:solidFill>
                  <a:srgbClr val="FFFFFF"/>
                </a:solidFill>
                <a:latin typeface="Mada"/>
                <a:ea typeface="Mada"/>
                <a:cs typeface="Mada"/>
                <a:sym typeface="Mada"/>
              </a:endParaRPr>
            </a:p>
          </p:txBody>
        </p:sp>
        <p:sp>
          <p:nvSpPr>
            <p:cNvPr id="501" name="Google Shape;501;p34"/>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Mada"/>
                  <a:ea typeface="Mada"/>
                  <a:cs typeface="Mada"/>
                  <a:sym typeface="Mada"/>
                </a:rPr>
                <a:t>Risk factor </a:t>
              </a:r>
              <a:endParaRPr b="1" sz="1200">
                <a:solidFill>
                  <a:srgbClr val="FFFFFF"/>
                </a:solidFill>
                <a:latin typeface="Mada"/>
                <a:ea typeface="Mada"/>
                <a:cs typeface="Mada"/>
                <a:sym typeface="Mada"/>
              </a:endParaRPr>
            </a:p>
          </p:txBody>
        </p:sp>
        <p:sp>
          <p:nvSpPr>
            <p:cNvPr id="502" name="Google Shape;502;p34"/>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Mada"/>
                  <a:ea typeface="Mada"/>
                  <a:cs typeface="Mada"/>
                  <a:sym typeface="Mada"/>
                </a:rPr>
                <a:t>S/S</a:t>
              </a:r>
              <a:endParaRPr b="1" sz="1200">
                <a:solidFill>
                  <a:srgbClr val="FFFFFF"/>
                </a:solidFill>
                <a:latin typeface="Mada"/>
                <a:ea typeface="Mada"/>
                <a:cs typeface="Mada"/>
                <a:sym typeface="Mada"/>
              </a:endParaRPr>
            </a:p>
          </p:txBody>
        </p:sp>
      </p:grpSp>
      <p:sp>
        <p:nvSpPr>
          <p:cNvPr id="503" name="Google Shape;503;p34"/>
          <p:cNvSpPr txBox="1"/>
          <p:nvPr/>
        </p:nvSpPr>
        <p:spPr>
          <a:xfrm>
            <a:off x="762225" y="944325"/>
            <a:ext cx="6418200" cy="2552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Previous VTE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Malignancy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Advancing age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Obesity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Prolonged immobility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Trauma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Surgery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Pregnancy/ postpartum</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Indwelling central venous catheter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Oral contraceptives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Varicose veins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Suspecting the Diagnosis…are risk factors present? </a:t>
            </a:r>
            <a:r>
              <a:rPr b="1" lang="ar" sz="1200">
                <a:solidFill>
                  <a:srgbClr val="CC0000"/>
                </a:solidFill>
                <a:latin typeface="Mada"/>
                <a:ea typeface="Mada"/>
                <a:cs typeface="Mada"/>
                <a:sym typeface="Mada"/>
              </a:rPr>
              <a:t>The presence of risk factors is a clue that VTE may develop or that it may already  be present</a:t>
            </a:r>
            <a:endParaRPr sz="1200">
              <a:solidFill>
                <a:srgbClr val="CC0000"/>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504" name="Google Shape;504;p34"/>
          <p:cNvSpPr txBox="1"/>
          <p:nvPr/>
        </p:nvSpPr>
        <p:spPr>
          <a:xfrm>
            <a:off x="3780000" y="944325"/>
            <a:ext cx="3400500" cy="20502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Medical illness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Stroke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MI</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CHF</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pneumonia</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COPD</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a:t>
            </a:r>
            <a:r>
              <a:rPr lang="ar" sz="1200">
                <a:solidFill>
                  <a:schemeClr val="dk1"/>
                </a:solidFill>
                <a:latin typeface="Mada"/>
                <a:ea typeface="Mada"/>
                <a:cs typeface="Mada"/>
                <a:sym typeface="Mada"/>
              </a:rPr>
              <a:t>nfections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Nephrotic syndrome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Inflammatory bowel disease</a:t>
            </a:r>
            <a:endParaRPr sz="1200">
              <a:solidFill>
                <a:schemeClr val="dk1"/>
              </a:solidFill>
              <a:latin typeface="Mada"/>
              <a:ea typeface="Mada"/>
              <a:cs typeface="Mada"/>
              <a:sym typeface="Mada"/>
            </a:endParaRPr>
          </a:p>
        </p:txBody>
      </p:sp>
      <p:sp>
        <p:nvSpPr>
          <p:cNvPr id="505" name="Google Shape;505;p34"/>
          <p:cNvSpPr txBox="1"/>
          <p:nvPr/>
        </p:nvSpPr>
        <p:spPr>
          <a:xfrm>
            <a:off x="769800" y="3496722"/>
            <a:ext cx="3115200" cy="1596300"/>
          </a:xfrm>
          <a:prstGeom prst="rect">
            <a:avLst/>
          </a:prstGeom>
          <a:noFill/>
          <a:ln>
            <a:noFill/>
          </a:ln>
        </p:spPr>
        <p:txBody>
          <a:bodyPr anchorCtr="0" anchor="t" bIns="91425" lIns="91425" spcFirstLastPara="1" rIns="91425" wrap="square" tIns="91425">
            <a:noAutofit/>
          </a:bodyPr>
          <a:lstStyle/>
          <a:p>
            <a:pPr indent="0" lvl="0" marL="457200" rtl="0" algn="l">
              <a:spcBef>
                <a:spcPts val="0"/>
              </a:spcBef>
              <a:spcAft>
                <a:spcPts val="0"/>
              </a:spcAft>
              <a:buNone/>
            </a:pPr>
            <a:r>
              <a:rPr b="1" lang="ar" sz="1200" u="sng">
                <a:solidFill>
                  <a:schemeClr val="accent1"/>
                </a:solidFill>
                <a:latin typeface="Mada"/>
                <a:ea typeface="Mada"/>
                <a:cs typeface="Mada"/>
                <a:sym typeface="Mada"/>
              </a:rPr>
              <a:t>Inherited</a:t>
            </a:r>
            <a:r>
              <a:rPr b="1" lang="ar"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Deficiency of antithrombin III, protein C, protein S, heparin, cofactor II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Activated protein C resistance (factor V Leiden)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Prothrombin G20210A mutation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Hyperhomocysteinemia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Other</a:t>
            </a:r>
            <a:endParaRPr b="1" sz="1200">
              <a:solidFill>
                <a:schemeClr val="dk1"/>
              </a:solidFill>
              <a:latin typeface="Mada"/>
              <a:ea typeface="Mada"/>
              <a:cs typeface="Mada"/>
              <a:sym typeface="Mada"/>
            </a:endParaRPr>
          </a:p>
        </p:txBody>
      </p:sp>
      <p:sp>
        <p:nvSpPr>
          <p:cNvPr id="506" name="Google Shape;506;p34"/>
          <p:cNvSpPr txBox="1"/>
          <p:nvPr/>
        </p:nvSpPr>
        <p:spPr>
          <a:xfrm>
            <a:off x="3991200" y="3496725"/>
            <a:ext cx="3115200" cy="2481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200">
                <a:solidFill>
                  <a:schemeClr val="accent1"/>
                </a:solidFill>
                <a:latin typeface="Mada"/>
                <a:ea typeface="Mada"/>
                <a:cs typeface="Mada"/>
                <a:sym typeface="Mada"/>
              </a:rPr>
              <a:t>     </a:t>
            </a:r>
            <a:r>
              <a:rPr b="1" lang="ar" sz="1200" u="sng">
                <a:solidFill>
                  <a:schemeClr val="accent1"/>
                </a:solidFill>
                <a:latin typeface="Mada"/>
                <a:ea typeface="Mada"/>
                <a:cs typeface="Mada"/>
                <a:sym typeface="Mada"/>
              </a:rPr>
              <a:t> Acquired</a:t>
            </a:r>
            <a:r>
              <a:rPr b="1" lang="ar" sz="1200">
                <a:solidFill>
                  <a:schemeClr val="dk1"/>
                </a:solidFill>
                <a:latin typeface="Mada"/>
                <a:ea typeface="Mada"/>
                <a:cs typeface="Mada"/>
                <a:sym typeface="Mada"/>
              </a:rPr>
              <a:t>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Myeloproliferative disease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Hyperhomocysteinemia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Antiphospholipid antibodies: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lupus anticoagulant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anticardiolipin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Elevated levels of factor XI, factor VIII</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p:txBody>
      </p:sp>
      <p:sp>
        <p:nvSpPr>
          <p:cNvPr id="507" name="Google Shape;507;p34"/>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grpSp>
        <p:nvGrpSpPr>
          <p:cNvPr id="508" name="Google Shape;508;p34"/>
          <p:cNvGrpSpPr/>
          <p:nvPr/>
        </p:nvGrpSpPr>
        <p:grpSpPr>
          <a:xfrm>
            <a:off x="523213" y="5752018"/>
            <a:ext cx="6833903" cy="4628764"/>
            <a:chOff x="552761" y="910547"/>
            <a:chExt cx="6833903" cy="5694837"/>
          </a:xfrm>
        </p:grpSpPr>
        <p:grpSp>
          <p:nvGrpSpPr>
            <p:cNvPr id="509" name="Google Shape;509;p34"/>
            <p:cNvGrpSpPr/>
            <p:nvPr/>
          </p:nvGrpSpPr>
          <p:grpSpPr>
            <a:xfrm>
              <a:off x="552761" y="910547"/>
              <a:ext cx="6833903" cy="5694837"/>
              <a:chOff x="3026835" y="982134"/>
              <a:chExt cx="8693427" cy="4893733"/>
            </a:xfrm>
          </p:grpSpPr>
          <p:sp>
            <p:nvSpPr>
              <p:cNvPr id="510" name="Google Shape;510;p34"/>
              <p:cNvSpPr/>
              <p:nvPr/>
            </p:nvSpPr>
            <p:spPr>
              <a:xfrm>
                <a:off x="3026835" y="982134"/>
                <a:ext cx="8390400" cy="4893600"/>
              </a:xfrm>
              <a:prstGeom prst="roundRect">
                <a:avLst>
                  <a:gd fmla="val 0" name="adj"/>
                </a:avLst>
              </a:prstGeom>
              <a:solidFill>
                <a:schemeClr val="accent3"/>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11" name="Google Shape;511;p34"/>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rgbClr val="F5BF97"/>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512" name="Google Shape;512;p34"/>
            <p:cNvSpPr/>
            <p:nvPr/>
          </p:nvSpPr>
          <p:spPr>
            <a:xfrm>
              <a:off x="779811" y="1026452"/>
              <a:ext cx="6379800" cy="53412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grpSp>
        <p:nvGrpSpPr>
          <p:cNvPr id="513" name="Google Shape;513;p34"/>
          <p:cNvGrpSpPr/>
          <p:nvPr/>
        </p:nvGrpSpPr>
        <p:grpSpPr>
          <a:xfrm>
            <a:off x="180489" y="5751930"/>
            <a:ext cx="453579" cy="4271111"/>
            <a:chOff x="216392" y="910601"/>
            <a:chExt cx="731108" cy="5835648"/>
          </a:xfrm>
        </p:grpSpPr>
        <p:sp>
          <p:nvSpPr>
            <p:cNvPr id="514" name="Google Shape;514;p34"/>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sz="1200">
                  <a:solidFill>
                    <a:srgbClr val="FFFFFF"/>
                  </a:solidFill>
                  <a:latin typeface="Mada"/>
                  <a:ea typeface="Mada"/>
                  <a:cs typeface="Mada"/>
                  <a:sym typeface="Mada"/>
                </a:rPr>
                <a:t>Treatment</a:t>
              </a:r>
              <a:endParaRPr b="1" sz="1200">
                <a:solidFill>
                  <a:srgbClr val="FFFFFF"/>
                </a:solidFill>
                <a:latin typeface="Mada"/>
                <a:ea typeface="Mada"/>
                <a:cs typeface="Mada"/>
                <a:sym typeface="Mada"/>
              </a:endParaRPr>
            </a:p>
          </p:txBody>
        </p:sp>
        <p:sp>
          <p:nvSpPr>
            <p:cNvPr id="515" name="Google Shape;515;p34"/>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sz="1200">
                  <a:solidFill>
                    <a:srgbClr val="FFFFFF"/>
                  </a:solidFill>
                  <a:latin typeface="Mada"/>
                  <a:ea typeface="Mada"/>
                  <a:cs typeface="Mada"/>
                  <a:sym typeface="Mada"/>
                </a:rPr>
                <a:t>Investigations </a:t>
              </a:r>
              <a:endParaRPr b="1" sz="1200">
                <a:solidFill>
                  <a:srgbClr val="FFFFFF"/>
                </a:solidFill>
                <a:latin typeface="Mada"/>
                <a:ea typeface="Mada"/>
                <a:cs typeface="Mada"/>
                <a:sym typeface="Mada"/>
              </a:endParaRPr>
            </a:p>
          </p:txBody>
        </p:sp>
        <p:sp>
          <p:nvSpPr>
            <p:cNvPr id="516" name="Google Shape;516;p34"/>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Mada"/>
                  <a:ea typeface="Mada"/>
                  <a:cs typeface="Mada"/>
                  <a:sym typeface="Mada"/>
                </a:rPr>
                <a:t>Risk factor </a:t>
              </a:r>
              <a:endParaRPr b="1" sz="1200">
                <a:solidFill>
                  <a:srgbClr val="FFFFFF"/>
                </a:solidFill>
                <a:latin typeface="Mada"/>
                <a:ea typeface="Mada"/>
                <a:cs typeface="Mada"/>
                <a:sym typeface="Mada"/>
              </a:endParaRPr>
            </a:p>
          </p:txBody>
        </p:sp>
        <p:sp>
          <p:nvSpPr>
            <p:cNvPr id="517" name="Google Shape;517;p34"/>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sz="1200">
                  <a:solidFill>
                    <a:srgbClr val="FFFFFF"/>
                  </a:solidFill>
                  <a:latin typeface="Mada"/>
                  <a:ea typeface="Mada"/>
                  <a:cs typeface="Mada"/>
                  <a:sym typeface="Mada"/>
                </a:rPr>
                <a:t>S/S</a:t>
              </a:r>
              <a:endParaRPr b="1" sz="1200">
                <a:solidFill>
                  <a:srgbClr val="FFFFFF"/>
                </a:solidFill>
                <a:latin typeface="Mada"/>
                <a:ea typeface="Mada"/>
                <a:cs typeface="Mada"/>
                <a:sym typeface="Mada"/>
              </a:endParaRPr>
            </a:p>
          </p:txBody>
        </p:sp>
      </p:grpSp>
      <p:sp>
        <p:nvSpPr>
          <p:cNvPr id="518" name="Google Shape;518;p34"/>
          <p:cNvSpPr txBox="1"/>
          <p:nvPr/>
        </p:nvSpPr>
        <p:spPr>
          <a:xfrm>
            <a:off x="762225" y="5849700"/>
            <a:ext cx="6344100" cy="43407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rgbClr val="C76114"/>
              </a:buClr>
              <a:buSzPts val="1400"/>
              <a:buFont typeface="Mada"/>
              <a:buChar char="●"/>
            </a:pPr>
            <a:r>
              <a:rPr b="1" lang="ar" u="sng">
                <a:solidFill>
                  <a:srgbClr val="C76114"/>
                </a:solidFill>
                <a:latin typeface="Mada"/>
                <a:ea typeface="Mada"/>
                <a:cs typeface="Mada"/>
                <a:sym typeface="Mada"/>
              </a:rPr>
              <a:t>What D.D?  </a:t>
            </a:r>
            <a:endParaRPr b="1" u="sng">
              <a:solidFill>
                <a:srgbClr val="C76114"/>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Muscle strain,tear,twisting injury to the leg 40%.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Lymphangitis/ Lymph obstruction   7%.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Venous insufficiency   7%.</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Popliteal ( Baker’s ) cyst 5%.</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Cellulitis  3%.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Knee abnormality  2%.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unknown 26%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superficial thrombophlebitis,</a:t>
            </a:r>
            <a:endParaRPr b="1" sz="1200">
              <a:solidFill>
                <a:srgbClr val="0B5394"/>
              </a:solidFill>
              <a:latin typeface="Mada"/>
              <a:ea typeface="Mada"/>
              <a:cs typeface="Mada"/>
              <a:sym typeface="Mada"/>
            </a:endParaRPr>
          </a:p>
          <a:p>
            <a:pPr indent="-317500" lvl="0" marL="457200" rtl="0" algn="l">
              <a:spcBef>
                <a:spcPts val="0"/>
              </a:spcBef>
              <a:spcAft>
                <a:spcPts val="0"/>
              </a:spcAft>
              <a:buClr>
                <a:srgbClr val="ED8E47"/>
              </a:buClr>
              <a:buSzPts val="1400"/>
              <a:buFont typeface="Mada"/>
              <a:buAutoNum type="arabicPeriod"/>
            </a:pPr>
            <a:r>
              <a:rPr b="1" lang="ar" u="sng">
                <a:solidFill>
                  <a:srgbClr val="ED8E47"/>
                </a:solidFill>
                <a:latin typeface="Mada"/>
                <a:ea typeface="Mada"/>
                <a:cs typeface="Mada"/>
                <a:sym typeface="Mada"/>
              </a:rPr>
              <a:t> D-Dimer:</a:t>
            </a:r>
            <a:endParaRPr b="1" u="sng">
              <a:solidFill>
                <a:srgbClr val="ED8E47"/>
              </a:solidFill>
              <a:latin typeface="Mada"/>
              <a:ea typeface="Mada"/>
              <a:cs typeface="Mada"/>
              <a:sym typeface="Mada"/>
            </a:endParaRPr>
          </a:p>
          <a:p>
            <a:pPr indent="-304800" lvl="0" marL="457200" rtl="0" algn="l">
              <a:spcBef>
                <a:spcPts val="0"/>
              </a:spcBef>
              <a:spcAft>
                <a:spcPts val="0"/>
              </a:spcAft>
              <a:buClr>
                <a:srgbClr val="93C47D"/>
              </a:buClr>
              <a:buSzPts val="1200"/>
              <a:buFont typeface="Mada"/>
              <a:buChar char="●"/>
            </a:pPr>
            <a:r>
              <a:rPr lang="ar" sz="1200">
                <a:solidFill>
                  <a:srgbClr val="93C47D"/>
                </a:solidFill>
                <a:latin typeface="Mada"/>
                <a:ea typeface="Mada"/>
                <a:cs typeface="Mada"/>
                <a:sym typeface="Mada"/>
              </a:rPr>
              <a:t>Only used in outpatient, inpatients might have high D-dimer.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Among those with suspected of DVT of the LE, a minority (17-32%) actually have the disease.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Useful in low pre-test probability to exclude diagnosis of VTE,</a:t>
            </a:r>
            <a:r>
              <a:rPr lang="ar" sz="1200">
                <a:solidFill>
                  <a:srgbClr val="CC0000"/>
                </a:solidFill>
                <a:latin typeface="Mada"/>
                <a:ea typeface="Mada"/>
                <a:cs typeface="Mada"/>
                <a:sym typeface="Mada"/>
              </a:rPr>
              <a:t> Sensitivity and negative predictive value are high (~99%).</a:t>
            </a:r>
            <a:endParaRPr sz="1200">
              <a:solidFill>
                <a:srgbClr val="CC0000"/>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ar" sz="1200">
                <a:solidFill>
                  <a:srgbClr val="CC0000"/>
                </a:solidFill>
                <a:latin typeface="Mada"/>
                <a:ea typeface="Mada"/>
                <a:cs typeface="Mada"/>
                <a:sym typeface="Mada"/>
              </a:rPr>
              <a:t>Consider pre-test probability for VTE before proceeding further in diagnostic evaluation.</a:t>
            </a:r>
            <a:endParaRPr sz="1200">
              <a:solidFill>
                <a:srgbClr val="CC0000"/>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&gt; 500ng/ml.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meta-analysis of 11 studies pooling 1337 pt, revealed a negative predictive value of D-dimer assays 94%.</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&lt;500ng/ml the likelihood of VTE remained &lt;10% even when pretest probabilities is high as 55%.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p>
        </p:txBody>
      </p:sp>
      <p:sp>
        <p:nvSpPr>
          <p:cNvPr id="519" name="Google Shape;519;p34"/>
          <p:cNvSpPr txBox="1"/>
          <p:nvPr/>
        </p:nvSpPr>
        <p:spPr>
          <a:xfrm>
            <a:off x="7879725" y="7371788"/>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3" name="Shape 523"/>
        <p:cNvGrpSpPr/>
        <p:nvPr/>
      </p:nvGrpSpPr>
      <p:grpSpPr>
        <a:xfrm>
          <a:off x="0" y="0"/>
          <a:ext cx="0" cy="0"/>
          <a:chOff x="0" y="0"/>
          <a:chExt cx="0" cy="0"/>
        </a:xfrm>
      </p:grpSpPr>
      <p:grpSp>
        <p:nvGrpSpPr>
          <p:cNvPr id="524" name="Google Shape;524;p35"/>
          <p:cNvGrpSpPr/>
          <p:nvPr/>
        </p:nvGrpSpPr>
        <p:grpSpPr>
          <a:xfrm>
            <a:off x="552748" y="910559"/>
            <a:ext cx="6833903" cy="8714760"/>
            <a:chOff x="3026835" y="982134"/>
            <a:chExt cx="8693427" cy="4893733"/>
          </a:xfrm>
        </p:grpSpPr>
        <p:sp>
          <p:nvSpPr>
            <p:cNvPr id="525" name="Google Shape;525;p35"/>
            <p:cNvSpPr/>
            <p:nvPr/>
          </p:nvSpPr>
          <p:spPr>
            <a:xfrm>
              <a:off x="3026835" y="982134"/>
              <a:ext cx="8390400" cy="4893600"/>
            </a:xfrm>
            <a:prstGeom prst="roundRect">
              <a:avLst>
                <a:gd fmla="val 0" name="adj"/>
              </a:avLst>
            </a:prstGeom>
            <a:solidFill>
              <a:schemeClr val="accent3"/>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26" name="Google Shape;526;p35"/>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3"/>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527" name="Google Shape;527;p35"/>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528" name="Google Shape;528;p3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29" name="Google Shape;529;p35"/>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530" name="Google Shape;530;p35"/>
          <p:cNvSpPr/>
          <p:nvPr/>
        </p:nvSpPr>
        <p:spPr>
          <a:xfrm>
            <a:off x="779800" y="951910"/>
            <a:ext cx="6379800" cy="8569374"/>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31" name="Google Shape;531;p35"/>
          <p:cNvGrpSpPr/>
          <p:nvPr/>
        </p:nvGrpSpPr>
        <p:grpSpPr>
          <a:xfrm>
            <a:off x="210019" y="910579"/>
            <a:ext cx="453579" cy="5695009"/>
            <a:chOff x="216392" y="910601"/>
            <a:chExt cx="731108" cy="5835648"/>
          </a:xfrm>
        </p:grpSpPr>
        <p:sp>
          <p:nvSpPr>
            <p:cNvPr id="532" name="Google Shape;532;p35"/>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533" name="Google Shape;533;p35"/>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534" name="Google Shape;534;p35"/>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535" name="Google Shape;535;p35"/>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sp>
        <p:nvSpPr>
          <p:cNvPr id="536" name="Google Shape;536;p35"/>
          <p:cNvSpPr txBox="1"/>
          <p:nvPr/>
        </p:nvSpPr>
        <p:spPr>
          <a:xfrm>
            <a:off x="806350" y="701300"/>
            <a:ext cx="6326700" cy="339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rgbClr val="999999"/>
              </a:solidFill>
              <a:latin typeface="Mada"/>
              <a:ea typeface="Mada"/>
              <a:cs typeface="Mada"/>
              <a:sym typeface="Mada"/>
            </a:endParaRPr>
          </a:p>
          <a:p>
            <a:pPr indent="0" lvl="0" marL="457200" rtl="0" algn="ctr">
              <a:spcBef>
                <a:spcPts val="0"/>
              </a:spcBef>
              <a:spcAft>
                <a:spcPts val="0"/>
              </a:spcAft>
              <a:buNone/>
            </a:pPr>
            <a:r>
              <a:t/>
            </a:r>
            <a:endParaRPr sz="1200">
              <a:solidFill>
                <a:srgbClr val="999999"/>
              </a:solidFill>
              <a:latin typeface="Mada"/>
              <a:ea typeface="Mada"/>
              <a:cs typeface="Mada"/>
              <a:sym typeface="Mada"/>
            </a:endParaRPr>
          </a:p>
          <a:p>
            <a:pPr indent="0" lvl="0" marL="0" rtl="0" algn="l">
              <a:spcBef>
                <a:spcPts val="0"/>
              </a:spcBef>
              <a:spcAft>
                <a:spcPts val="0"/>
              </a:spcAft>
              <a:buNone/>
            </a:pPr>
            <a:r>
              <a:rPr b="1" lang="ar" u="sng">
                <a:solidFill>
                  <a:srgbClr val="ED8E47"/>
                </a:solidFill>
                <a:latin typeface="Mada"/>
                <a:ea typeface="Mada"/>
                <a:cs typeface="Mada"/>
                <a:sym typeface="Mada"/>
              </a:rPr>
              <a:t>2.  </a:t>
            </a:r>
            <a:r>
              <a:rPr b="1" lang="ar" u="sng">
                <a:solidFill>
                  <a:srgbClr val="ED8E47"/>
                </a:solidFill>
                <a:latin typeface="Mada"/>
                <a:ea typeface="Mada"/>
                <a:cs typeface="Mada"/>
                <a:sym typeface="Mada"/>
              </a:rPr>
              <a:t>Compression US</a:t>
            </a:r>
            <a:r>
              <a:rPr b="1" lang="ar" u="sng">
                <a:solidFill>
                  <a:srgbClr val="ED8E47"/>
                </a:solidFill>
                <a:latin typeface="Mada"/>
                <a:ea typeface="Mada"/>
                <a:cs typeface="Mada"/>
                <a:sym typeface="Mada"/>
              </a:rPr>
              <a:t>:</a:t>
            </a:r>
            <a:r>
              <a:rPr b="1" lang="ar" sz="1200" u="sng">
                <a:solidFill>
                  <a:srgbClr val="6AA84F"/>
                </a:solidFill>
                <a:latin typeface="Mada"/>
                <a:ea typeface="Mada"/>
                <a:cs typeface="Mada"/>
                <a:sym typeface="Mada"/>
              </a:rPr>
              <a:t> </a:t>
            </a:r>
            <a:r>
              <a:rPr lang="ar" sz="1200">
                <a:solidFill>
                  <a:srgbClr val="6AA84F"/>
                </a:solidFill>
                <a:highlight>
                  <a:srgbClr val="FFFFFF"/>
                </a:highlight>
                <a:latin typeface="Mada"/>
                <a:ea typeface="Mada"/>
                <a:cs typeface="Mada"/>
                <a:sym typeface="Mada"/>
              </a:rPr>
              <a:t>Very quick</a:t>
            </a:r>
            <a:endParaRPr b="1" sz="1200" u="sng">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solidFill>
                  <a:schemeClr val="dk1"/>
                </a:solidFill>
                <a:latin typeface="Mada"/>
                <a:ea typeface="Mada"/>
                <a:cs typeface="Mada"/>
                <a:sym typeface="Mada"/>
              </a:rPr>
              <a:t>(Direct approach to Dx DVT.)</a:t>
            </a:r>
            <a:endParaRPr b="1" sz="1200" u="sng">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Recommended in moderate to high pre-test probability.</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rgbClr val="6AA84F"/>
                </a:solidFill>
                <a:latin typeface="Mada"/>
                <a:ea typeface="Mada"/>
                <a:cs typeface="Mada"/>
                <a:sym typeface="Mada"/>
              </a:rPr>
              <a:t>If well’s criteria score is high and the US was negative, don’t forget the</a:t>
            </a:r>
            <a:r>
              <a:rPr b="1" lang="ar" sz="1200">
                <a:solidFill>
                  <a:srgbClr val="6AA84F"/>
                </a:solidFill>
                <a:latin typeface="Mada"/>
                <a:ea typeface="Mada"/>
                <a:cs typeface="Mada"/>
                <a:sym typeface="Mada"/>
              </a:rPr>
              <a:t> probability of human error.</a:t>
            </a:r>
            <a:endParaRPr b="1"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Dx is made by finding;</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Abnormal compressibility of the Vein.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Abnormal doppler color flow.</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presence of an echogenic band.</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Abnormal change in diameter during the Valsalva maneuver(sent&amp;specifity is low for DVT).</a:t>
            </a:r>
            <a:endParaRPr sz="1200">
              <a:solidFill>
                <a:schemeClr val="dk1"/>
              </a:solidFill>
              <a:latin typeface="Mada"/>
              <a:ea typeface="Mada"/>
              <a:cs typeface="Mada"/>
              <a:sym typeface="Mada"/>
            </a:endParaRPr>
          </a:p>
          <a:p>
            <a:pPr indent="0" lvl="0" marL="0" rtl="0" algn="l">
              <a:spcBef>
                <a:spcPts val="0"/>
              </a:spcBef>
              <a:spcAft>
                <a:spcPts val="0"/>
              </a:spcAft>
              <a:buNone/>
            </a:pPr>
            <a:r>
              <a:rPr b="1" lang="ar" sz="1200" u="sng">
                <a:solidFill>
                  <a:srgbClr val="F5BF97"/>
                </a:solidFill>
                <a:latin typeface="Mada"/>
                <a:ea typeface="Mada"/>
                <a:cs typeface="Mada"/>
                <a:sym typeface="Mada"/>
              </a:rPr>
              <a:t>  Limitations:  </a:t>
            </a:r>
            <a:endParaRPr sz="1200" u="sng">
              <a:solidFill>
                <a:srgbClr val="F5BF9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Does not detect isolated thrombi in the iliac vein /superficial vein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Limited in pts with deformities or aplast cast.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rgbClr val="6AA84F"/>
                </a:solidFill>
                <a:latin typeface="Mada"/>
                <a:ea typeface="Mada"/>
                <a:cs typeface="Mada"/>
                <a:sym typeface="Mada"/>
              </a:rPr>
              <a:t>If US was negative and you have </a:t>
            </a:r>
            <a:r>
              <a:rPr lang="ar" sz="1200">
                <a:solidFill>
                  <a:srgbClr val="6AA84F"/>
                </a:solidFill>
                <a:latin typeface="Mada"/>
                <a:ea typeface="Mada"/>
                <a:cs typeface="Mada"/>
                <a:sym typeface="Mada"/>
              </a:rPr>
              <a:t>high</a:t>
            </a:r>
            <a:r>
              <a:rPr lang="ar" sz="1200">
                <a:solidFill>
                  <a:srgbClr val="6AA84F"/>
                </a:solidFill>
                <a:latin typeface="Mada"/>
                <a:ea typeface="Mada"/>
                <a:cs typeface="Mada"/>
                <a:sym typeface="Mada"/>
              </a:rPr>
              <a:t> suspicion and high Wells score, </a:t>
            </a:r>
            <a:r>
              <a:rPr lang="ar" sz="1200">
                <a:solidFill>
                  <a:schemeClr val="dk1"/>
                </a:solidFill>
                <a:latin typeface="Mada"/>
                <a:ea typeface="Mada"/>
                <a:cs typeface="Mada"/>
                <a:sym typeface="Mada"/>
              </a:rPr>
              <a:t>Serial studies need to be  performed when initial test is –ve</a:t>
            </a:r>
            <a:r>
              <a:rPr lang="ar" sz="1200">
                <a:solidFill>
                  <a:schemeClr val="dk1"/>
                </a:solidFill>
                <a:latin typeface="Mada"/>
                <a:ea typeface="Mada"/>
                <a:cs typeface="Mada"/>
                <a:sym typeface="Mada"/>
              </a:rPr>
              <a:t> (2%-ve ,retested 7days later +ve). </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Pelvic neoplasms /abscesses may demonstrated noncompressibility of the femoral vein when thrombosis is absent.</a:t>
            </a:r>
            <a:endParaRPr sz="1200">
              <a:solidFill>
                <a:schemeClr val="dk1"/>
              </a:solidFill>
              <a:latin typeface="Mada"/>
              <a:ea typeface="Mada"/>
              <a:cs typeface="Mada"/>
              <a:sym typeface="Mada"/>
            </a:endParaRPr>
          </a:p>
        </p:txBody>
      </p:sp>
      <p:pic>
        <p:nvPicPr>
          <p:cNvPr id="537" name="Google Shape;537;p35"/>
          <p:cNvPicPr preferRelativeResize="0"/>
          <p:nvPr/>
        </p:nvPicPr>
        <p:blipFill>
          <a:blip r:embed="rId3">
            <a:alphaModFix/>
          </a:blip>
          <a:stretch>
            <a:fillRect/>
          </a:stretch>
        </p:blipFill>
        <p:spPr>
          <a:xfrm>
            <a:off x="867362" y="4650350"/>
            <a:ext cx="1373350" cy="1464425"/>
          </a:xfrm>
          <a:prstGeom prst="rect">
            <a:avLst/>
          </a:prstGeom>
          <a:noFill/>
          <a:ln cap="flat" cmpd="sng" w="9525">
            <a:solidFill>
              <a:schemeClr val="lt1"/>
            </a:solidFill>
            <a:prstDash val="solid"/>
            <a:round/>
            <a:headEnd len="sm" w="sm" type="none"/>
            <a:tailEnd len="sm" w="sm" type="none"/>
          </a:ln>
        </p:spPr>
      </p:pic>
      <p:pic>
        <p:nvPicPr>
          <p:cNvPr id="538" name="Google Shape;538;p35"/>
          <p:cNvPicPr preferRelativeResize="0"/>
          <p:nvPr/>
        </p:nvPicPr>
        <p:blipFill>
          <a:blip r:embed="rId4">
            <a:alphaModFix/>
          </a:blip>
          <a:stretch>
            <a:fillRect/>
          </a:stretch>
        </p:blipFill>
        <p:spPr>
          <a:xfrm>
            <a:off x="5698688" y="4653300"/>
            <a:ext cx="1373350" cy="1464425"/>
          </a:xfrm>
          <a:prstGeom prst="rect">
            <a:avLst/>
          </a:prstGeom>
          <a:noFill/>
          <a:ln cap="flat" cmpd="sng" w="28575">
            <a:solidFill>
              <a:schemeClr val="lt1"/>
            </a:solidFill>
            <a:prstDash val="solid"/>
            <a:round/>
            <a:headEnd len="sm" w="sm" type="none"/>
            <a:tailEnd len="sm" w="sm" type="none"/>
          </a:ln>
        </p:spPr>
      </p:pic>
      <p:pic>
        <p:nvPicPr>
          <p:cNvPr id="539" name="Google Shape;539;p35"/>
          <p:cNvPicPr preferRelativeResize="0"/>
          <p:nvPr/>
        </p:nvPicPr>
        <p:blipFill rotWithShape="1">
          <a:blip r:embed="rId5">
            <a:alphaModFix/>
          </a:blip>
          <a:srcRect b="41100" l="1150" r="72280" t="40418"/>
          <a:stretch/>
        </p:blipFill>
        <p:spPr>
          <a:xfrm>
            <a:off x="2348088" y="4681324"/>
            <a:ext cx="1614302" cy="1464425"/>
          </a:xfrm>
          <a:prstGeom prst="rect">
            <a:avLst/>
          </a:prstGeom>
          <a:noFill/>
          <a:ln cap="flat" cmpd="sng" w="28575">
            <a:solidFill>
              <a:schemeClr val="lt1"/>
            </a:solidFill>
            <a:prstDash val="solid"/>
            <a:round/>
            <a:headEnd len="sm" w="sm" type="none"/>
            <a:tailEnd len="sm" w="sm" type="none"/>
          </a:ln>
        </p:spPr>
      </p:pic>
      <p:sp>
        <p:nvSpPr>
          <p:cNvPr id="540" name="Google Shape;540;p35"/>
          <p:cNvSpPr txBox="1"/>
          <p:nvPr/>
        </p:nvSpPr>
        <p:spPr>
          <a:xfrm>
            <a:off x="3962388" y="4730738"/>
            <a:ext cx="1739400" cy="1365600"/>
          </a:xfrm>
          <a:prstGeom prst="rect">
            <a:avLst/>
          </a:prstGeom>
          <a:noFill/>
          <a:ln cap="flat" cmpd="sng" w="28575">
            <a:solidFill>
              <a:schemeClr val="lt1"/>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An ultrasound image demonstrating a blood clot </a:t>
            </a:r>
            <a:r>
              <a:rPr lang="ar" sz="1200">
                <a:solidFill>
                  <a:srgbClr val="999999"/>
                </a:solidFill>
                <a:latin typeface="Mada"/>
                <a:ea typeface="Mada"/>
                <a:cs typeface="Mada"/>
                <a:sym typeface="Mada"/>
              </a:rPr>
              <a:t>(which produces hyperechogenicity on US)</a:t>
            </a:r>
            <a:r>
              <a:rPr lang="ar" sz="1200">
                <a:latin typeface="Mada"/>
                <a:ea typeface="Mada"/>
                <a:cs typeface="Mada"/>
                <a:sym typeface="Mada"/>
              </a:rPr>
              <a:t> in the left common femoral vein.</a:t>
            </a:r>
            <a:endParaRPr sz="1200">
              <a:latin typeface="Mada"/>
              <a:ea typeface="Mada"/>
              <a:cs typeface="Mada"/>
              <a:sym typeface="Mada"/>
            </a:endParaRPr>
          </a:p>
        </p:txBody>
      </p:sp>
      <p:sp>
        <p:nvSpPr>
          <p:cNvPr id="541" name="Google Shape;541;p35"/>
          <p:cNvSpPr txBox="1"/>
          <p:nvPr/>
        </p:nvSpPr>
        <p:spPr>
          <a:xfrm>
            <a:off x="779800" y="6125175"/>
            <a:ext cx="6379800" cy="3396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b="1" sz="1200">
              <a:solidFill>
                <a:schemeClr val="dk1"/>
              </a:solidFill>
              <a:latin typeface="Mada"/>
              <a:ea typeface="Mada"/>
              <a:cs typeface="Mada"/>
              <a:sym typeface="Mada"/>
            </a:endParaRPr>
          </a:p>
          <a:p>
            <a:pPr indent="0" lvl="0" marL="457200" rtl="0" algn="l">
              <a:spcBef>
                <a:spcPts val="0"/>
              </a:spcBef>
              <a:spcAft>
                <a:spcPts val="0"/>
              </a:spcAft>
              <a:buNone/>
            </a:pPr>
            <a:r>
              <a:rPr b="1" lang="ar" u="sng">
                <a:solidFill>
                  <a:srgbClr val="ED8E47"/>
                </a:solidFill>
                <a:latin typeface="Mada"/>
                <a:ea typeface="Mada"/>
                <a:cs typeface="Mada"/>
                <a:sym typeface="Mada"/>
              </a:rPr>
              <a:t>3. </a:t>
            </a:r>
            <a:r>
              <a:rPr b="1" lang="ar" u="sng">
                <a:solidFill>
                  <a:srgbClr val="ED8E47"/>
                </a:solidFill>
                <a:latin typeface="Mada"/>
                <a:ea typeface="Mada"/>
                <a:cs typeface="Mada"/>
                <a:sym typeface="Mada"/>
              </a:rPr>
              <a:t>Contrast venography </a:t>
            </a:r>
            <a:r>
              <a:rPr b="1" lang="ar" u="sng">
                <a:solidFill>
                  <a:srgbClr val="ED8E47"/>
                </a:solidFill>
                <a:latin typeface="Mada"/>
                <a:ea typeface="Mada"/>
                <a:cs typeface="Mada"/>
                <a:sym typeface="Mada"/>
              </a:rPr>
              <a:t>:</a:t>
            </a:r>
            <a:r>
              <a:rPr b="1" lang="ar">
                <a:solidFill>
                  <a:srgbClr val="CC0000"/>
                </a:solidFill>
                <a:latin typeface="Mada"/>
                <a:ea typeface="Mada"/>
                <a:cs typeface="Mada"/>
                <a:sym typeface="Mada"/>
              </a:rPr>
              <a:t> Golden standard </a:t>
            </a:r>
            <a:endParaRPr>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a:t>
            </a:r>
            <a:r>
              <a:rPr lang="ar" sz="1200">
                <a:solidFill>
                  <a:schemeClr val="dk1"/>
                </a:solidFill>
                <a:latin typeface="Mada"/>
                <a:ea typeface="Mada"/>
                <a:cs typeface="Mada"/>
                <a:sym typeface="Mada"/>
              </a:rPr>
              <a:t>t is the most accurate test for diagnosing blood clots but it is an </a:t>
            </a:r>
            <a:r>
              <a:rPr lang="ar" sz="1200">
                <a:solidFill>
                  <a:srgbClr val="CC0000"/>
                </a:solidFill>
                <a:latin typeface="Mada"/>
                <a:ea typeface="Mada"/>
                <a:cs typeface="Mada"/>
                <a:sym typeface="Mada"/>
              </a:rPr>
              <a:t>invasive procedure</a:t>
            </a:r>
            <a:endParaRPr sz="1200">
              <a:solidFill>
                <a:srgbClr val="CC0000"/>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rgbClr val="F5BF97"/>
              </a:buClr>
              <a:buSzPts val="1200"/>
              <a:buFont typeface="Mada"/>
              <a:buChar char="●"/>
            </a:pPr>
            <a:r>
              <a:rPr b="1" lang="ar" sz="1200" u="sng">
                <a:solidFill>
                  <a:srgbClr val="F5BF97"/>
                </a:solidFill>
                <a:latin typeface="Mada"/>
                <a:ea typeface="Mada"/>
                <a:cs typeface="Mada"/>
                <a:sym typeface="Mada"/>
              </a:rPr>
              <a:t>Non-invasive testing:</a:t>
            </a:r>
            <a:endParaRPr b="1" sz="1200" u="sng">
              <a:solidFill>
                <a:srgbClr val="F5BF9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Impedance plethysmography</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 Magnetic</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resonance venography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(MRI can provide images of veins and clots, but they are not generally used to diagnose DVT. </a:t>
            </a:r>
            <a:r>
              <a:rPr lang="ar" sz="1200">
                <a:solidFill>
                  <a:srgbClr val="6AA84F"/>
                </a:solidFill>
                <a:latin typeface="Mada"/>
                <a:ea typeface="Mada"/>
                <a:cs typeface="Mada"/>
                <a:sym typeface="Mada"/>
              </a:rPr>
              <a:t>Helpful for assessing brain thrombosis.</a:t>
            </a:r>
            <a:endParaRPr b="1"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Computed tomography.</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Echocardiography,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ventilation-perfusion (V/Q) scanning</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pulmonary angiography.</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p:txBody>
      </p:sp>
      <p:sp>
        <p:nvSpPr>
          <p:cNvPr id="542" name="Google Shape;542;p35"/>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543" name="Google Shape;543;p35"/>
          <p:cNvSpPr txBox="1"/>
          <p:nvPr/>
        </p:nvSpPr>
        <p:spPr>
          <a:xfrm>
            <a:off x="867350" y="6045825"/>
            <a:ext cx="1373400" cy="4926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000">
                <a:solidFill>
                  <a:srgbClr val="6AA84F"/>
                </a:solidFill>
                <a:latin typeface="Mada"/>
                <a:ea typeface="Mada"/>
                <a:cs typeface="Mada"/>
                <a:sym typeface="Mada"/>
              </a:rPr>
              <a:t>Red = blood not flowing</a:t>
            </a:r>
            <a:endParaRPr sz="1000">
              <a:solidFill>
                <a:srgbClr val="6AA84F"/>
              </a:solidFill>
              <a:latin typeface="Mada"/>
              <a:ea typeface="Mada"/>
              <a:cs typeface="Mada"/>
              <a:sym typeface="Mada"/>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7" name="Shape 547"/>
        <p:cNvGrpSpPr/>
        <p:nvPr/>
      </p:nvGrpSpPr>
      <p:grpSpPr>
        <a:xfrm>
          <a:off x="0" y="0"/>
          <a:ext cx="0" cy="0"/>
          <a:chOff x="0" y="0"/>
          <a:chExt cx="0" cy="0"/>
        </a:xfrm>
      </p:grpSpPr>
      <p:sp>
        <p:nvSpPr>
          <p:cNvPr id="548" name="Google Shape;548;p36"/>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549" name="Google Shape;549;p3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50" name="Google Shape;550;p36"/>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551" name="Google Shape;551;p36"/>
          <p:cNvGrpSpPr/>
          <p:nvPr/>
        </p:nvGrpSpPr>
        <p:grpSpPr>
          <a:xfrm>
            <a:off x="552748" y="910559"/>
            <a:ext cx="6833903" cy="8714760"/>
            <a:chOff x="3026835" y="982134"/>
            <a:chExt cx="8693427" cy="4893733"/>
          </a:xfrm>
        </p:grpSpPr>
        <p:sp>
          <p:nvSpPr>
            <p:cNvPr id="552" name="Google Shape;552;p36"/>
            <p:cNvSpPr/>
            <p:nvPr/>
          </p:nvSpPr>
          <p:spPr>
            <a:xfrm>
              <a:off x="3026835" y="982134"/>
              <a:ext cx="8390400" cy="4893600"/>
            </a:xfrm>
            <a:prstGeom prst="roundRect">
              <a:avLst>
                <a:gd fmla="val 0" name="adj"/>
              </a:avLst>
            </a:pr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53" name="Google Shape;553;p36"/>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554" name="Google Shape;554;p36"/>
          <p:cNvSpPr/>
          <p:nvPr/>
        </p:nvSpPr>
        <p:spPr>
          <a:xfrm>
            <a:off x="779800" y="951910"/>
            <a:ext cx="6379800" cy="856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55" name="Google Shape;555;p36"/>
          <p:cNvGrpSpPr/>
          <p:nvPr/>
        </p:nvGrpSpPr>
        <p:grpSpPr>
          <a:xfrm>
            <a:off x="210019" y="910579"/>
            <a:ext cx="453579" cy="5695009"/>
            <a:chOff x="216392" y="910601"/>
            <a:chExt cx="731108" cy="5835648"/>
          </a:xfrm>
        </p:grpSpPr>
        <p:sp>
          <p:nvSpPr>
            <p:cNvPr id="556" name="Google Shape;556;p36"/>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557" name="Google Shape;557;p36"/>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558" name="Google Shape;558;p36"/>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559" name="Google Shape;559;p36"/>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sp>
        <p:nvSpPr>
          <p:cNvPr id="560" name="Google Shape;560;p36"/>
          <p:cNvSpPr txBox="1"/>
          <p:nvPr/>
        </p:nvSpPr>
        <p:spPr>
          <a:xfrm>
            <a:off x="779800" y="951900"/>
            <a:ext cx="6379800" cy="85695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p:txBody>
      </p:sp>
      <p:sp>
        <p:nvSpPr>
          <p:cNvPr id="561" name="Google Shape;561;p36"/>
          <p:cNvSpPr txBox="1"/>
          <p:nvPr/>
        </p:nvSpPr>
        <p:spPr>
          <a:xfrm>
            <a:off x="779800" y="910575"/>
            <a:ext cx="64470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Mada"/>
              <a:buChar char="◄"/>
            </a:pPr>
            <a:r>
              <a:rPr b="1" lang="ar" sz="1800">
                <a:solidFill>
                  <a:schemeClr val="dk1"/>
                </a:solidFill>
                <a:highlight>
                  <a:schemeClr val="accent4"/>
                </a:highlight>
                <a:latin typeface="Mada"/>
                <a:ea typeface="Mada"/>
                <a:cs typeface="Mada"/>
                <a:sym typeface="Mada"/>
              </a:rPr>
              <a:t>Primary objectives of treatment of DVT are to prevent: </a:t>
            </a:r>
            <a:endParaRPr sz="1800"/>
          </a:p>
        </p:txBody>
      </p:sp>
      <p:sp>
        <p:nvSpPr>
          <p:cNvPr id="562" name="Google Shape;562;p36"/>
          <p:cNvSpPr txBox="1"/>
          <p:nvPr/>
        </p:nvSpPr>
        <p:spPr>
          <a:xfrm>
            <a:off x="779800" y="4956000"/>
            <a:ext cx="4257000" cy="461700"/>
          </a:xfrm>
          <a:prstGeom prst="rect">
            <a:avLst/>
          </a:prstGeom>
          <a:noFill/>
          <a:ln>
            <a:noFill/>
          </a:ln>
        </p:spPr>
        <p:txBody>
          <a:bodyPr anchorCtr="0" anchor="t" bIns="91425" lIns="91425" spcFirstLastPara="1" rIns="91425" wrap="square" tIns="91425">
            <a:spAutoFit/>
          </a:bodyPr>
          <a:lstStyle/>
          <a:p>
            <a:pPr indent="-342900" lvl="0" marL="457200" rtl="0" algn="l">
              <a:spcBef>
                <a:spcPts val="0"/>
              </a:spcBef>
              <a:spcAft>
                <a:spcPts val="0"/>
              </a:spcAft>
              <a:buClr>
                <a:schemeClr val="dk1"/>
              </a:buClr>
              <a:buSzPts val="1800"/>
              <a:buFont typeface="Mada"/>
              <a:buChar char="◄"/>
            </a:pPr>
            <a:r>
              <a:rPr b="1" lang="ar" sz="1800">
                <a:solidFill>
                  <a:schemeClr val="dk1"/>
                </a:solidFill>
                <a:highlight>
                  <a:schemeClr val="accent4"/>
                </a:highlight>
                <a:latin typeface="Mada"/>
                <a:ea typeface="Mada"/>
                <a:cs typeface="Mada"/>
                <a:sym typeface="Mada"/>
              </a:rPr>
              <a:t>Conventional Anticoagulation </a:t>
            </a:r>
            <a:endParaRPr b="1" sz="1800">
              <a:highlight>
                <a:schemeClr val="accent4"/>
              </a:highlight>
            </a:endParaRPr>
          </a:p>
        </p:txBody>
      </p:sp>
      <p:sp>
        <p:nvSpPr>
          <p:cNvPr id="563" name="Google Shape;563;p36"/>
          <p:cNvSpPr txBox="1"/>
          <p:nvPr/>
        </p:nvSpPr>
        <p:spPr>
          <a:xfrm>
            <a:off x="779800" y="5411913"/>
            <a:ext cx="6379800" cy="554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Heparin + warfarin is more effective than warfarin alone; all cases of VTE should be “bridged” with heparin</a:t>
            </a:r>
            <a:endParaRPr/>
          </a:p>
        </p:txBody>
      </p:sp>
      <p:sp>
        <p:nvSpPr>
          <p:cNvPr id="564" name="Google Shape;564;p36"/>
          <p:cNvSpPr txBox="1"/>
          <p:nvPr/>
        </p:nvSpPr>
        <p:spPr>
          <a:xfrm>
            <a:off x="779800" y="1288200"/>
            <a:ext cx="5738400" cy="11082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Further clot extension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Acute PE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Recurrence of thrombosis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a:t>
            </a:r>
            <a:r>
              <a:rPr lang="ar" sz="1200">
                <a:solidFill>
                  <a:schemeClr val="dk1"/>
                </a:solidFill>
                <a:latin typeface="Mada"/>
                <a:ea typeface="Mada"/>
                <a:cs typeface="Mada"/>
                <a:sym typeface="Mada"/>
              </a:rPr>
              <a:t>evelopment of late complication</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Formation of the collaterals can cause dilated veins, congestion and infections</a:t>
            </a:r>
            <a:endParaRPr sz="1200">
              <a:solidFill>
                <a:srgbClr val="6AA84F"/>
              </a:solidFill>
              <a:latin typeface="Mada"/>
              <a:ea typeface="Mada"/>
              <a:cs typeface="Mada"/>
              <a:sym typeface="Mada"/>
            </a:endParaRPr>
          </a:p>
        </p:txBody>
      </p:sp>
      <p:sp>
        <p:nvSpPr>
          <p:cNvPr id="565" name="Google Shape;565;p36"/>
          <p:cNvSpPr txBox="1"/>
          <p:nvPr/>
        </p:nvSpPr>
        <p:spPr>
          <a:xfrm>
            <a:off x="779800" y="2330350"/>
            <a:ext cx="6379800" cy="26256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42900" lvl="0" marL="457200" rtl="0" algn="l">
              <a:spcBef>
                <a:spcPts val="0"/>
              </a:spcBef>
              <a:spcAft>
                <a:spcPts val="0"/>
              </a:spcAft>
              <a:buClr>
                <a:schemeClr val="dk1"/>
              </a:buClr>
              <a:buSzPts val="1800"/>
              <a:buFont typeface="Mada"/>
              <a:buChar char="◄"/>
            </a:pPr>
            <a:r>
              <a:rPr b="1" lang="ar" sz="1800">
                <a:solidFill>
                  <a:schemeClr val="dk1"/>
                </a:solidFill>
                <a:highlight>
                  <a:schemeClr val="accent4"/>
                </a:highlight>
                <a:latin typeface="Mada"/>
                <a:ea typeface="Mada"/>
                <a:cs typeface="Mada"/>
                <a:sym typeface="Mada"/>
              </a:rPr>
              <a:t>Treatment of DVT</a:t>
            </a:r>
            <a:endParaRPr b="1" sz="1800">
              <a:solidFill>
                <a:schemeClr val="dk1"/>
              </a:solidFill>
              <a:highlight>
                <a:schemeClr val="accent4"/>
              </a:highlight>
              <a:latin typeface="Mada"/>
              <a:ea typeface="Mada"/>
              <a:cs typeface="Mada"/>
              <a:sym typeface="Mada"/>
            </a:endParaRPr>
          </a:p>
          <a:p>
            <a:pPr indent="-304800" lvl="0" marL="457200" rtl="0" algn="l">
              <a:spcBef>
                <a:spcPts val="0"/>
              </a:spcBef>
              <a:spcAft>
                <a:spcPts val="0"/>
              </a:spcAft>
              <a:buClr>
                <a:srgbClr val="C76114"/>
              </a:buClr>
              <a:buSzPts val="1200"/>
              <a:buFont typeface="Mada"/>
              <a:buChar char="●"/>
            </a:pPr>
            <a:r>
              <a:rPr b="1" lang="ar" sz="1200">
                <a:solidFill>
                  <a:srgbClr val="C76114"/>
                </a:solidFill>
                <a:latin typeface="Mada"/>
                <a:ea typeface="Mada"/>
                <a:cs typeface="Mada"/>
                <a:sym typeface="Mada"/>
              </a:rPr>
              <a:t>Anticoagulation (AC):</a:t>
            </a:r>
            <a:endParaRPr b="1" sz="1200">
              <a:solidFill>
                <a:srgbClr val="C76114"/>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Heparins:  unfractionated (UFH) and low-molecular weight heparin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Vitamin K antagonists : (warfarin)</a:t>
            </a:r>
            <a:endParaRPr sz="1200">
              <a:solidFill>
                <a:schemeClr val="dk1"/>
              </a:solidFill>
              <a:latin typeface="Mada"/>
              <a:ea typeface="Mada"/>
              <a:cs typeface="Mada"/>
              <a:sym typeface="Mada"/>
            </a:endParaRPr>
          </a:p>
          <a:p>
            <a:pPr indent="-304800" lvl="2" marL="1371600" rtl="0" algn="l">
              <a:spcBef>
                <a:spcPts val="0"/>
              </a:spcBef>
              <a:spcAft>
                <a:spcPts val="0"/>
              </a:spcAft>
              <a:buClr>
                <a:srgbClr val="CC0000"/>
              </a:buClr>
              <a:buSzPts val="1200"/>
              <a:buFont typeface="Mada"/>
              <a:buChar char="■"/>
            </a:pPr>
            <a:r>
              <a:rPr lang="ar" sz="1200" u="sng">
                <a:solidFill>
                  <a:srgbClr val="CC0000"/>
                </a:solidFill>
                <a:latin typeface="Mada"/>
                <a:ea typeface="Mada"/>
                <a:cs typeface="Mada"/>
                <a:sym typeface="Mada"/>
              </a:rPr>
              <a:t>AC is initiated with heparin and warfarin is added</a:t>
            </a:r>
            <a:endParaRPr sz="1200" u="sng">
              <a:solidFill>
                <a:srgbClr val="CC0000"/>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Factor Xa inhibitors : (fonduparinux)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Hirudins : (lepirudin, bivalirudin)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Direct oral Anticoagulants (DOACs)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76114"/>
                </a:solidFill>
                <a:latin typeface="Mada"/>
                <a:ea typeface="Mada"/>
                <a:cs typeface="Mada"/>
                <a:sym typeface="Mada"/>
              </a:rPr>
              <a:t>Thrombolysis</a:t>
            </a:r>
            <a:r>
              <a:rPr lang="ar" sz="1200">
                <a:solidFill>
                  <a:srgbClr val="C76114"/>
                </a:solidFill>
                <a:latin typeface="Mada"/>
                <a:ea typeface="Mada"/>
                <a:cs typeface="Mada"/>
                <a:sym typeface="Mada"/>
              </a:rPr>
              <a:t> </a:t>
            </a:r>
            <a:r>
              <a:rPr lang="ar" sz="1200">
                <a:solidFill>
                  <a:schemeClr val="dk1"/>
                </a:solidFill>
                <a:latin typeface="Mada"/>
                <a:ea typeface="Mada"/>
                <a:cs typeface="Mada"/>
                <a:sym typeface="Mada"/>
              </a:rPr>
              <a:t>(Usually reserved for massive PE)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Tissue plasminogen activators: (t-PA, u-PA, urokinase, alteplase)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accent1"/>
                </a:solidFill>
                <a:latin typeface="Mada"/>
                <a:ea typeface="Mada"/>
                <a:cs typeface="Mada"/>
                <a:sym typeface="Mada"/>
              </a:rPr>
              <a:t>Thrombectomy</a:t>
            </a:r>
            <a:r>
              <a:rPr lang="ar" sz="1200">
                <a:solidFill>
                  <a:schemeClr val="accent1"/>
                </a:solidFill>
                <a:latin typeface="Mada"/>
                <a:ea typeface="Mada"/>
                <a:cs typeface="Mada"/>
                <a:sym typeface="Mada"/>
              </a:rPr>
              <a:t> </a:t>
            </a:r>
            <a:r>
              <a:rPr lang="ar" sz="1200">
                <a:solidFill>
                  <a:schemeClr val="dk1"/>
                </a:solidFill>
                <a:latin typeface="Mada"/>
                <a:ea typeface="Mada"/>
                <a:cs typeface="Mada"/>
                <a:sym typeface="Mada"/>
              </a:rPr>
              <a:t>(arterial)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accent1"/>
              </a:buClr>
              <a:buSzPts val="1200"/>
              <a:buFont typeface="Mada"/>
              <a:buChar char="●"/>
            </a:pPr>
            <a:r>
              <a:rPr b="1" lang="ar" sz="1200">
                <a:solidFill>
                  <a:schemeClr val="accent1"/>
                </a:solidFill>
                <a:latin typeface="Mada"/>
                <a:ea typeface="Mada"/>
                <a:cs typeface="Mada"/>
                <a:sym typeface="Mada"/>
              </a:rPr>
              <a:t>IVC filter</a:t>
            </a:r>
            <a:endParaRPr b="1" sz="1200">
              <a:solidFill>
                <a:schemeClr val="accent1"/>
              </a:solidFill>
              <a:latin typeface="Mada"/>
              <a:ea typeface="Mada"/>
              <a:cs typeface="Mada"/>
              <a:sym typeface="Mada"/>
            </a:endParaRPr>
          </a:p>
        </p:txBody>
      </p:sp>
      <p:sp>
        <p:nvSpPr>
          <p:cNvPr id="566" name="Google Shape;566;p36"/>
          <p:cNvSpPr txBox="1"/>
          <p:nvPr/>
        </p:nvSpPr>
        <p:spPr>
          <a:xfrm>
            <a:off x="779800" y="5912800"/>
            <a:ext cx="6379800" cy="18471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Treatment always started with heparin (immediate action)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Warfarin can be started at the same time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Warfarin takes time to work </a:t>
            </a:r>
            <a:r>
              <a:rPr lang="ar" sz="1200">
                <a:solidFill>
                  <a:srgbClr val="6AA84F"/>
                </a:solidFill>
                <a:latin typeface="Mada"/>
                <a:ea typeface="Mada"/>
                <a:cs typeface="Mada"/>
                <a:sym typeface="Mada"/>
              </a:rPr>
              <a:t>(preferable to measure INR over PT as its value is standardized worldwide. The normal INR value is between 1.3 and 1.4)</a:t>
            </a:r>
            <a:r>
              <a:rPr lang="ar" sz="1200">
                <a:solidFill>
                  <a:schemeClr val="dk1"/>
                </a:solidFill>
                <a:latin typeface="Mada"/>
                <a:ea typeface="Mada"/>
                <a:cs typeface="Mada"/>
                <a:sym typeface="Mada"/>
              </a:rPr>
              <a:t>&amp; may increase the tendency to further thrombosis initially (reduces level of Protein C &amp; S) </a:t>
            </a:r>
            <a:endParaRPr sz="1200">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ar" sz="1200">
                <a:solidFill>
                  <a:srgbClr val="CC0000"/>
                </a:solidFill>
                <a:latin typeface="Mada"/>
                <a:ea typeface="Mada"/>
                <a:cs typeface="Mada"/>
                <a:sym typeface="Mada"/>
              </a:rPr>
              <a:t>Around 4 days of warfarin &amp; heparin overlap needed • Heparin can be stopped when INR reaches therapeutic levels (2-3)</a:t>
            </a:r>
            <a:endParaRPr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LMWH (SC)</a:t>
            </a:r>
            <a:r>
              <a:rPr lang="ar" sz="1200">
                <a:solidFill>
                  <a:schemeClr val="dk1"/>
                </a:solidFill>
                <a:latin typeface="Mada"/>
                <a:ea typeface="Mada"/>
                <a:cs typeface="Mada"/>
                <a:sym typeface="Mada"/>
              </a:rPr>
              <a:t> in </a:t>
            </a:r>
            <a:r>
              <a:rPr b="1" lang="ar" sz="1200">
                <a:solidFill>
                  <a:schemeClr val="dk1"/>
                </a:solidFill>
                <a:latin typeface="Mada"/>
                <a:ea typeface="Mada"/>
                <a:cs typeface="Mada"/>
                <a:sym typeface="Mada"/>
              </a:rPr>
              <a:t>stable </a:t>
            </a:r>
            <a:r>
              <a:rPr lang="ar" sz="1200">
                <a:solidFill>
                  <a:schemeClr val="dk1"/>
                </a:solidFill>
                <a:latin typeface="Mada"/>
                <a:ea typeface="Mada"/>
                <a:cs typeface="Mada"/>
                <a:sym typeface="Mada"/>
              </a:rPr>
              <a:t>cases of VTE but </a:t>
            </a:r>
            <a:r>
              <a:rPr b="1" lang="ar" sz="1200">
                <a:solidFill>
                  <a:schemeClr val="dk1"/>
                </a:solidFill>
                <a:latin typeface="Mada"/>
                <a:ea typeface="Mada"/>
                <a:cs typeface="Mada"/>
                <a:sym typeface="Mada"/>
              </a:rPr>
              <a:t>UFH </a:t>
            </a:r>
            <a:r>
              <a:rPr lang="ar" sz="1200">
                <a:solidFill>
                  <a:schemeClr val="dk1"/>
                </a:solidFill>
                <a:latin typeface="Mada"/>
                <a:ea typeface="Mada"/>
                <a:cs typeface="Mada"/>
                <a:sym typeface="Mada"/>
              </a:rPr>
              <a:t>(IV) needed in</a:t>
            </a:r>
            <a:r>
              <a:rPr b="1" lang="ar" sz="1200">
                <a:solidFill>
                  <a:schemeClr val="dk1"/>
                </a:solidFill>
                <a:latin typeface="Mada"/>
                <a:ea typeface="Mada"/>
                <a:cs typeface="Mada"/>
                <a:sym typeface="Mada"/>
              </a:rPr>
              <a:t> hemodynamically unstable</a:t>
            </a:r>
            <a:r>
              <a:rPr lang="ar" sz="1200">
                <a:solidFill>
                  <a:schemeClr val="dk1"/>
                </a:solidFill>
                <a:latin typeface="Mada"/>
                <a:ea typeface="Mada"/>
                <a:cs typeface="Mada"/>
                <a:sym typeface="Mada"/>
              </a:rPr>
              <a:t> patients or pts who need procedures</a:t>
            </a:r>
            <a:endParaRPr/>
          </a:p>
        </p:txBody>
      </p:sp>
      <p:sp>
        <p:nvSpPr>
          <p:cNvPr id="567" name="Google Shape;567;p36"/>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568" name="Google Shape;568;p36"/>
          <p:cNvSpPr txBox="1"/>
          <p:nvPr/>
        </p:nvSpPr>
        <p:spPr>
          <a:xfrm>
            <a:off x="-4412185" y="5346000"/>
            <a:ext cx="3000000" cy="400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72" name="Shape 572"/>
        <p:cNvGrpSpPr/>
        <p:nvPr/>
      </p:nvGrpSpPr>
      <p:grpSpPr>
        <a:xfrm>
          <a:off x="0" y="0"/>
          <a:ext cx="0" cy="0"/>
          <a:chOff x="0" y="0"/>
          <a:chExt cx="0" cy="0"/>
        </a:xfrm>
      </p:grpSpPr>
      <p:sp>
        <p:nvSpPr>
          <p:cNvPr id="573" name="Google Shape;573;p37"/>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574" name="Google Shape;574;p3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575" name="Google Shape;575;p37"/>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576" name="Google Shape;576;p37"/>
          <p:cNvGrpSpPr/>
          <p:nvPr/>
        </p:nvGrpSpPr>
        <p:grpSpPr>
          <a:xfrm>
            <a:off x="552748" y="910559"/>
            <a:ext cx="6833903" cy="8714760"/>
            <a:chOff x="3026835" y="982134"/>
            <a:chExt cx="8693427" cy="4893733"/>
          </a:xfrm>
        </p:grpSpPr>
        <p:sp>
          <p:nvSpPr>
            <p:cNvPr id="577" name="Google Shape;577;p37"/>
            <p:cNvSpPr/>
            <p:nvPr/>
          </p:nvSpPr>
          <p:spPr>
            <a:xfrm>
              <a:off x="3026835" y="982134"/>
              <a:ext cx="8390400" cy="4893600"/>
            </a:xfrm>
            <a:prstGeom prst="roundRect">
              <a:avLst>
                <a:gd fmla="val 0" name="adj"/>
              </a:avLst>
            </a:pr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578" name="Google Shape;578;p37"/>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579" name="Google Shape;579;p37"/>
          <p:cNvSpPr/>
          <p:nvPr/>
        </p:nvSpPr>
        <p:spPr>
          <a:xfrm>
            <a:off x="779800" y="951910"/>
            <a:ext cx="6379800" cy="856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580" name="Google Shape;580;p37"/>
          <p:cNvGrpSpPr/>
          <p:nvPr/>
        </p:nvGrpSpPr>
        <p:grpSpPr>
          <a:xfrm>
            <a:off x="210019" y="910579"/>
            <a:ext cx="453579" cy="5695009"/>
            <a:chOff x="216392" y="910601"/>
            <a:chExt cx="731108" cy="5835648"/>
          </a:xfrm>
        </p:grpSpPr>
        <p:sp>
          <p:nvSpPr>
            <p:cNvPr id="581" name="Google Shape;581;p37"/>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582" name="Google Shape;582;p37"/>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583" name="Google Shape;583;p37"/>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584" name="Google Shape;584;p37"/>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sp>
        <p:nvSpPr>
          <p:cNvPr id="585" name="Google Shape;585;p37"/>
          <p:cNvSpPr txBox="1"/>
          <p:nvPr/>
        </p:nvSpPr>
        <p:spPr>
          <a:xfrm>
            <a:off x="779800" y="951900"/>
            <a:ext cx="6379800" cy="85695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chemeClr val="accent1"/>
              </a:buClr>
              <a:buSzPts val="1800"/>
              <a:buFont typeface="Mada"/>
              <a:buChar char="●"/>
            </a:pPr>
            <a:r>
              <a:rPr b="1" lang="ar" sz="1800" u="sng">
                <a:solidFill>
                  <a:schemeClr val="accent1"/>
                </a:solidFill>
                <a:latin typeface="Mada"/>
                <a:ea typeface="Mada"/>
                <a:cs typeface="Mada"/>
                <a:sym typeface="Mada"/>
              </a:rPr>
              <a:t>Heparin</a:t>
            </a:r>
            <a:endParaRPr b="1" sz="1800">
              <a:solidFill>
                <a:srgbClr val="CC0000"/>
              </a:solidFill>
              <a:latin typeface="Mada"/>
              <a:ea typeface="Mada"/>
              <a:cs typeface="Mada"/>
              <a:sym typeface="Mada"/>
            </a:endParaRPr>
          </a:p>
          <a:p>
            <a:pPr indent="0" lvl="0" marL="0" rtl="0" algn="l">
              <a:spcBef>
                <a:spcPts val="0"/>
              </a:spcBef>
              <a:spcAft>
                <a:spcPts val="0"/>
              </a:spcAft>
              <a:buNone/>
            </a:pPr>
            <a:r>
              <a:t/>
            </a:r>
            <a:endParaRPr b="1">
              <a:solidFill>
                <a:srgbClr val="CC0000"/>
              </a:solidFill>
              <a:latin typeface="Mada"/>
              <a:ea typeface="Mada"/>
              <a:cs typeface="Mada"/>
              <a:sym typeface="Mada"/>
            </a:endParaRPr>
          </a:p>
          <a:p>
            <a:pPr indent="-304800" lvl="0" marL="914400" rtl="0" algn="l">
              <a:spcBef>
                <a:spcPts val="0"/>
              </a:spcBef>
              <a:spcAft>
                <a:spcPts val="0"/>
              </a:spcAft>
              <a:buSzPts val="1200"/>
              <a:buFont typeface="Mada"/>
              <a:buChar char="●"/>
            </a:pPr>
            <a:r>
              <a:rPr b="1" lang="ar" sz="1200">
                <a:solidFill>
                  <a:srgbClr val="0B5394"/>
                </a:solidFill>
                <a:latin typeface="Mada"/>
                <a:ea typeface="Mada"/>
                <a:cs typeface="Mada"/>
                <a:sym typeface="Mada"/>
              </a:rPr>
              <a:t> </a:t>
            </a:r>
            <a:r>
              <a:rPr lang="ar" sz="1200">
                <a:solidFill>
                  <a:schemeClr val="dk1"/>
                </a:solidFill>
                <a:latin typeface="Mada"/>
                <a:ea typeface="Mada"/>
                <a:cs typeface="Mada"/>
                <a:sym typeface="Mada"/>
              </a:rPr>
              <a:t>Heparin is a mucopolysaccharide with a molecular weight ranging from 6,000 to 40,000 Da.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average molecular of most commercial heparin preparations is in the range of 12,000 - 15,000.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Enable antithrombin to accelerate many-fold its inactivation of thrombin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IV route </a:t>
            </a:r>
            <a:endParaRPr b="1"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Need </a:t>
            </a:r>
            <a:r>
              <a:rPr b="1" lang="ar" sz="1200">
                <a:solidFill>
                  <a:schemeClr val="dk1"/>
                </a:solidFill>
                <a:latin typeface="Mada"/>
                <a:ea typeface="Mada"/>
                <a:cs typeface="Mada"/>
                <a:sym typeface="Mada"/>
              </a:rPr>
              <a:t>Monitoring and hospitalization</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Increase incident rate of </a:t>
            </a:r>
            <a:r>
              <a:rPr b="1" lang="ar" sz="1200">
                <a:solidFill>
                  <a:srgbClr val="CC0000"/>
                </a:solidFill>
                <a:latin typeface="Mada"/>
                <a:ea typeface="Mada"/>
                <a:cs typeface="Mada"/>
                <a:sym typeface="Mada"/>
              </a:rPr>
              <a:t>Heparin induced thrombocytopenia</a:t>
            </a:r>
            <a:endParaRPr b="1" sz="1200">
              <a:solidFill>
                <a:srgbClr val="CC0000"/>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efficacy of Heparin therapy depends upon achieving a critical therapeutic level of heparin within the first 24Hr of treatment.(via continuous infusion)</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rgbClr val="CC0000"/>
                </a:solidFill>
                <a:latin typeface="Mada"/>
                <a:ea typeface="Mada"/>
                <a:cs typeface="Mada"/>
                <a:sym typeface="Mada"/>
              </a:rPr>
              <a:t>aPTT is 1.5 times the mean of the control value, target range = 1.5- 2.5.</a:t>
            </a:r>
            <a:endParaRPr sz="1200">
              <a:solidFill>
                <a:srgbClr val="CC0000"/>
              </a:solidFill>
              <a:latin typeface="Mada"/>
              <a:ea typeface="Mada"/>
              <a:cs typeface="Mada"/>
              <a:sym typeface="Mada"/>
            </a:endParaRPr>
          </a:p>
          <a:p>
            <a:pPr indent="0" lvl="0" marL="0" rtl="0" algn="l">
              <a:spcBef>
                <a:spcPts val="0"/>
              </a:spcBef>
              <a:spcAft>
                <a:spcPts val="0"/>
              </a:spcAft>
              <a:buNone/>
            </a:pPr>
            <a:r>
              <a:t/>
            </a:r>
            <a:endParaRPr sz="1200">
              <a:solidFill>
                <a:srgbClr val="CC0000"/>
              </a:solidFill>
              <a:latin typeface="Mada"/>
              <a:ea typeface="Mada"/>
              <a:cs typeface="Mada"/>
              <a:sym typeface="Mada"/>
            </a:endParaRPr>
          </a:p>
          <a:p>
            <a:pPr indent="0" lvl="0" marL="0" rtl="0" algn="l">
              <a:spcBef>
                <a:spcPts val="0"/>
              </a:spcBef>
              <a:spcAft>
                <a:spcPts val="0"/>
              </a:spcAft>
              <a:buNone/>
            </a:pPr>
            <a:r>
              <a:t/>
            </a:r>
            <a:endParaRPr sz="1200">
              <a:solidFill>
                <a:srgbClr val="CC0000"/>
              </a:solidFill>
              <a:latin typeface="Mada"/>
              <a:ea typeface="Mada"/>
              <a:cs typeface="Mada"/>
              <a:sym typeface="Mada"/>
            </a:endParaRPr>
          </a:p>
          <a:p>
            <a:pPr indent="0" lvl="0" marL="0" rtl="0" algn="l">
              <a:spcBef>
                <a:spcPts val="0"/>
              </a:spcBef>
              <a:spcAft>
                <a:spcPts val="0"/>
              </a:spcAft>
              <a:buNone/>
            </a:pPr>
            <a:r>
              <a:t/>
            </a:r>
            <a:endParaRPr sz="1200">
              <a:solidFill>
                <a:srgbClr val="CC0000"/>
              </a:solidFill>
              <a:latin typeface="Mada"/>
              <a:ea typeface="Mada"/>
              <a:cs typeface="Mada"/>
              <a:sym typeface="Mada"/>
            </a:endParaRPr>
          </a:p>
          <a:p>
            <a:pPr indent="-317500" lvl="0" marL="457200" rtl="0" algn="l">
              <a:spcBef>
                <a:spcPts val="0"/>
              </a:spcBef>
              <a:spcAft>
                <a:spcPts val="0"/>
              </a:spcAft>
              <a:buClr>
                <a:srgbClr val="ED8E47"/>
              </a:buClr>
              <a:buSzPts val="1400"/>
              <a:buFont typeface="Mada"/>
              <a:buChar char="●"/>
            </a:pPr>
            <a:r>
              <a:rPr b="1" lang="ar" u="sng">
                <a:solidFill>
                  <a:srgbClr val="ED8E47"/>
                </a:solidFill>
                <a:latin typeface="Mada"/>
                <a:ea typeface="Mada"/>
                <a:cs typeface="Mada"/>
                <a:sym typeface="Mada"/>
              </a:rPr>
              <a:t>LMWT</a:t>
            </a:r>
            <a:r>
              <a:rPr lang="ar">
                <a:solidFill>
                  <a:srgbClr val="ED8E47"/>
                </a:solidFill>
                <a:latin typeface="Mada"/>
                <a:ea typeface="Mada"/>
                <a:cs typeface="Mada"/>
                <a:sym typeface="Mada"/>
              </a:rPr>
              <a:t> </a:t>
            </a:r>
            <a:endParaRPr>
              <a:solidFill>
                <a:srgbClr val="ED8E47"/>
              </a:solidFill>
              <a:latin typeface="Mada"/>
              <a:ea typeface="Mada"/>
              <a:cs typeface="Mada"/>
              <a:sym typeface="Mada"/>
            </a:endParaRPr>
          </a:p>
          <a:p>
            <a:pPr indent="0" lvl="0" marL="0" rtl="0" algn="l">
              <a:spcBef>
                <a:spcPts val="0"/>
              </a:spcBef>
              <a:spcAft>
                <a:spcPts val="0"/>
              </a:spcAft>
              <a:buNone/>
            </a:pPr>
            <a:r>
              <a:t/>
            </a:r>
            <a:endParaRPr>
              <a:solidFill>
                <a:srgbClr val="ED8E47"/>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enoxaparin, tinzaparin, dalteparin.</a:t>
            </a:r>
            <a:endParaRPr b="1"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LMW 4,000-6,000 daltons.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Bioavailability SC&gt; UFH.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Duration &gt; once /twice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Anticoagulant response (anti-Xa) is highly correlated with body wt, permitting administration of fixed dose.</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Laboratory monitoring is not necessary</a:t>
            </a:r>
            <a:r>
              <a:rPr b="1" lang="ar" sz="1200">
                <a:solidFill>
                  <a:schemeClr val="dk1"/>
                </a:solidFill>
                <a:latin typeface="Mada"/>
                <a:ea typeface="Mada"/>
                <a:cs typeface="Mada"/>
                <a:sym typeface="Mada"/>
              </a:rPr>
              <a:t>,</a:t>
            </a:r>
            <a:r>
              <a:rPr lang="ar" sz="1200">
                <a:solidFill>
                  <a:srgbClr val="6AA84F"/>
                </a:solidFill>
                <a:latin typeface="Mada"/>
                <a:ea typeface="Mada"/>
                <a:cs typeface="Mada"/>
                <a:sym typeface="Mada"/>
              </a:rPr>
              <a:t> No need to admit the patient</a:t>
            </a:r>
            <a:endParaRPr sz="1200">
              <a:solidFill>
                <a:srgbClr val="6AA84F"/>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 Risk of thrombocytopenia is less.</a:t>
            </a:r>
            <a:endParaRPr b="1"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Contraindicted in Dialysis dependent renal failure </a:t>
            </a:r>
            <a:r>
              <a:rPr lang="ar" sz="1200">
                <a:solidFill>
                  <a:schemeClr val="dk1"/>
                </a:solidFill>
                <a:latin typeface="Mada"/>
                <a:ea typeface="Mada"/>
                <a:cs typeface="Mada"/>
                <a:sym typeface="Mada"/>
              </a:rPr>
              <a:t>.</a:t>
            </a:r>
            <a:r>
              <a:rPr lang="ar" sz="1200">
                <a:solidFill>
                  <a:srgbClr val="4A86E8"/>
                </a:solidFill>
                <a:latin typeface="Mada"/>
                <a:ea typeface="Mada"/>
                <a:cs typeface="Mada"/>
                <a:sym typeface="Mada"/>
              </a:rPr>
              <a:t> </a:t>
            </a:r>
            <a:endParaRPr sz="1200">
              <a:solidFill>
                <a:srgbClr val="4A86E8"/>
              </a:solidFill>
              <a:latin typeface="Mada"/>
              <a:ea typeface="Mada"/>
              <a:cs typeface="Mada"/>
              <a:sym typeface="Mada"/>
            </a:endParaRPr>
          </a:p>
          <a:p>
            <a:pPr indent="-304800" lvl="1"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Should be avoided in CKD (Cr clearance &lt; 30 ml/min)</a:t>
            </a:r>
            <a:endParaRPr b="1" sz="1200">
              <a:solidFill>
                <a:srgbClr val="0B5394"/>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LMWH (SC) in stable cases of VTE but UFH (IV) needed in hemodynamically unstable patients or pts who need procedures</a:t>
            </a:r>
            <a:endParaRPr b="1"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Meta-analysis LMWT  Vs UFH Rx acute VTE . </a:t>
            </a:r>
            <a:endParaRPr sz="1200">
              <a:solidFill>
                <a:schemeClr val="dk1"/>
              </a:solidFill>
              <a:latin typeface="Mada"/>
              <a:ea typeface="Mada"/>
              <a:cs typeface="Mada"/>
              <a:sym typeface="Mada"/>
            </a:endParaRPr>
          </a:p>
          <a:p>
            <a:pPr indent="-304800" lvl="1"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Result :lower rate both recurrent DVT(2.7 vs 7.0) major bleeding (0.9 vs 3.2%) than unfractionated.</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Mortality rate ; Meta-analysis of 11 RC trials . </a:t>
            </a:r>
            <a:endParaRPr sz="1200">
              <a:solidFill>
                <a:schemeClr val="dk1"/>
              </a:solidFill>
              <a:latin typeface="Mada"/>
              <a:ea typeface="Mada"/>
              <a:cs typeface="Mada"/>
              <a:sym typeface="Mada"/>
            </a:endParaRPr>
          </a:p>
          <a:p>
            <a:pPr indent="-304800" lvl="1" marL="13716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Result : a significantly  lower MR at 3-6 mo,pts treated with LMWT compared those receiving UFH  Bleeding complications &amp; recurrent  thromboembolism  were statistically or/ clinically insignificant.d</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b="1" lang="ar" sz="1200">
                <a:solidFill>
                  <a:srgbClr val="0B5394"/>
                </a:solidFill>
                <a:latin typeface="Mada"/>
                <a:ea typeface="Mada"/>
                <a:cs typeface="Mada"/>
                <a:sym typeface="Mada"/>
              </a:rPr>
              <a:t> </a:t>
            </a:r>
            <a:r>
              <a:rPr b="1" lang="ar" sz="1200" u="sng">
                <a:solidFill>
                  <a:schemeClr val="dk1"/>
                </a:solidFill>
                <a:latin typeface="Mada"/>
                <a:ea typeface="Mada"/>
                <a:cs typeface="Mada"/>
                <a:sym typeface="Mada"/>
              </a:rPr>
              <a:t>Outpatient use:</a:t>
            </a:r>
            <a:endParaRPr b="1" sz="1200" u="sng">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Pts with proximal DVT can be safely treated with LMWH in outpatient setting without loss of efficacy .</a:t>
            </a:r>
            <a:endParaRPr sz="1200">
              <a:solidFill>
                <a:srgbClr val="CC0000"/>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p:txBody>
      </p:sp>
      <p:grpSp>
        <p:nvGrpSpPr>
          <p:cNvPr id="586" name="Google Shape;586;p37"/>
          <p:cNvGrpSpPr/>
          <p:nvPr/>
        </p:nvGrpSpPr>
        <p:grpSpPr>
          <a:xfrm>
            <a:off x="911146" y="1301065"/>
            <a:ext cx="273344" cy="320633"/>
            <a:chOff x="912850" y="4743425"/>
            <a:chExt cx="480225" cy="615300"/>
          </a:xfrm>
        </p:grpSpPr>
        <p:sp>
          <p:nvSpPr>
            <p:cNvPr id="587" name="Google Shape;587;p37"/>
            <p:cNvSpPr/>
            <p:nvPr/>
          </p:nvSpPr>
          <p:spPr>
            <a:xfrm>
              <a:off x="912850" y="4825175"/>
              <a:ext cx="480225" cy="533550"/>
            </a:xfrm>
            <a:custGeom>
              <a:rect b="b" l="l" r="r" t="t"/>
              <a:pathLst>
                <a:path extrusionOk="0" h="21342" w="19209">
                  <a:moveTo>
                    <a:pt x="5927" y="0"/>
                  </a:moveTo>
                  <a:lnTo>
                    <a:pt x="5722" y="1022"/>
                  </a:lnTo>
                  <a:cubicBezTo>
                    <a:pt x="4194" y="1120"/>
                    <a:pt x="2968" y="2044"/>
                    <a:pt x="2763" y="3270"/>
                  </a:cubicBezTo>
                  <a:lnTo>
                    <a:pt x="311" y="15832"/>
                  </a:lnTo>
                  <a:cubicBezTo>
                    <a:pt x="1" y="17467"/>
                    <a:pt x="1227" y="19101"/>
                    <a:pt x="3172" y="19412"/>
                  </a:cubicBezTo>
                  <a:lnTo>
                    <a:pt x="12572" y="21251"/>
                  </a:lnTo>
                  <a:cubicBezTo>
                    <a:pt x="12846" y="21312"/>
                    <a:pt x="13120" y="21341"/>
                    <a:pt x="13390" y="21341"/>
                  </a:cubicBezTo>
                  <a:cubicBezTo>
                    <a:pt x="14925" y="21341"/>
                    <a:pt x="16295" y="20394"/>
                    <a:pt x="16552" y="19003"/>
                  </a:cubicBezTo>
                  <a:lnTo>
                    <a:pt x="19004" y="6539"/>
                  </a:lnTo>
                  <a:cubicBezTo>
                    <a:pt x="19208" y="5207"/>
                    <a:pt x="18497" y="3883"/>
                    <a:pt x="17165" y="3270"/>
                  </a:cubicBezTo>
                  <a:lnTo>
                    <a:pt x="17369" y="2248"/>
                  </a:lnTo>
                  <a:lnTo>
                    <a:pt x="5927" y="0"/>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8" name="Google Shape;588;p37"/>
            <p:cNvSpPr/>
            <p:nvPr/>
          </p:nvSpPr>
          <p:spPr>
            <a:xfrm>
              <a:off x="1055900" y="4825175"/>
              <a:ext cx="291200" cy="71525"/>
            </a:xfrm>
            <a:custGeom>
              <a:rect b="b" l="l" r="r" t="t"/>
              <a:pathLst>
                <a:path extrusionOk="0" h="2861" w="11648">
                  <a:moveTo>
                    <a:pt x="205" y="0"/>
                  </a:moveTo>
                  <a:lnTo>
                    <a:pt x="0" y="613"/>
                  </a:lnTo>
                  <a:lnTo>
                    <a:pt x="11549" y="2861"/>
                  </a:lnTo>
                  <a:lnTo>
                    <a:pt x="11647" y="2248"/>
                  </a:lnTo>
                  <a:lnTo>
                    <a:pt x="205" y="0"/>
                  </a:ln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9" name="Google Shape;589;p37"/>
            <p:cNvSpPr/>
            <p:nvPr/>
          </p:nvSpPr>
          <p:spPr>
            <a:xfrm>
              <a:off x="1038125" y="4743425"/>
              <a:ext cx="344725" cy="143075"/>
            </a:xfrm>
            <a:custGeom>
              <a:rect b="b" l="l" r="r" t="t"/>
              <a:pathLst>
                <a:path extrusionOk="0" h="5723" w="13789">
                  <a:moveTo>
                    <a:pt x="613" y="1"/>
                  </a:moveTo>
                  <a:lnTo>
                    <a:pt x="0" y="3066"/>
                  </a:lnTo>
                  <a:lnTo>
                    <a:pt x="13176" y="5722"/>
                  </a:lnTo>
                  <a:lnTo>
                    <a:pt x="13789" y="2657"/>
                  </a:lnTo>
                  <a:lnTo>
                    <a:pt x="613" y="1"/>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0" name="Google Shape;590;p37"/>
            <p:cNvSpPr/>
            <p:nvPr/>
          </p:nvSpPr>
          <p:spPr>
            <a:xfrm>
              <a:off x="1050775" y="4745900"/>
              <a:ext cx="28225" cy="79300"/>
            </a:xfrm>
            <a:custGeom>
              <a:rect b="b" l="l" r="r" t="t"/>
              <a:pathLst>
                <a:path extrusionOk="0" h="3172" w="1129">
                  <a:moveTo>
                    <a:pt x="614" y="0"/>
                  </a:moveTo>
                  <a:lnTo>
                    <a:pt x="1" y="3065"/>
                  </a:lnTo>
                  <a:lnTo>
                    <a:pt x="516" y="3171"/>
                  </a:lnTo>
                  <a:lnTo>
                    <a:pt x="1129" y="106"/>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1" name="Google Shape;591;p37"/>
            <p:cNvSpPr/>
            <p:nvPr/>
          </p:nvSpPr>
          <p:spPr>
            <a:xfrm>
              <a:off x="1078975" y="4751000"/>
              <a:ext cx="30675" cy="81750"/>
            </a:xfrm>
            <a:custGeom>
              <a:rect b="b" l="l" r="r" t="t"/>
              <a:pathLst>
                <a:path extrusionOk="0" h="3270" w="1227">
                  <a:moveTo>
                    <a:pt x="614" y="0"/>
                  </a:moveTo>
                  <a:lnTo>
                    <a:pt x="1" y="3172"/>
                  </a:lnTo>
                  <a:lnTo>
                    <a:pt x="614" y="3270"/>
                  </a:lnTo>
                  <a:lnTo>
                    <a:pt x="1227" y="107"/>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2" name="Google Shape;592;p37"/>
            <p:cNvSpPr/>
            <p:nvPr/>
          </p:nvSpPr>
          <p:spPr>
            <a:xfrm>
              <a:off x="1109625" y="4756100"/>
              <a:ext cx="28025" cy="81775"/>
            </a:xfrm>
            <a:custGeom>
              <a:rect b="b" l="l" r="r" t="t"/>
              <a:pathLst>
                <a:path extrusionOk="0" h="3271" w="1121">
                  <a:moveTo>
                    <a:pt x="614" y="1"/>
                  </a:moveTo>
                  <a:lnTo>
                    <a:pt x="1" y="3172"/>
                  </a:lnTo>
                  <a:lnTo>
                    <a:pt x="508" y="3270"/>
                  </a:lnTo>
                  <a:lnTo>
                    <a:pt x="1121" y="107"/>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3" name="Google Shape;593;p37"/>
            <p:cNvSpPr/>
            <p:nvPr/>
          </p:nvSpPr>
          <p:spPr>
            <a:xfrm>
              <a:off x="1137625" y="4763875"/>
              <a:ext cx="30675" cy="79100"/>
            </a:xfrm>
            <a:custGeom>
              <a:rect b="b" l="l" r="r" t="t"/>
              <a:pathLst>
                <a:path extrusionOk="0" h="3164" w="1227">
                  <a:moveTo>
                    <a:pt x="614" y="0"/>
                  </a:moveTo>
                  <a:lnTo>
                    <a:pt x="1" y="3065"/>
                  </a:lnTo>
                  <a:lnTo>
                    <a:pt x="516" y="3163"/>
                  </a:lnTo>
                  <a:lnTo>
                    <a:pt x="1227" y="98"/>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4" name="Google Shape;594;p37"/>
            <p:cNvSpPr/>
            <p:nvPr/>
          </p:nvSpPr>
          <p:spPr>
            <a:xfrm>
              <a:off x="1165825" y="4768975"/>
              <a:ext cx="30675" cy="79100"/>
            </a:xfrm>
            <a:custGeom>
              <a:rect b="b" l="l" r="r" t="t"/>
              <a:pathLst>
                <a:path extrusionOk="0" h="3164" w="1227">
                  <a:moveTo>
                    <a:pt x="712" y="1"/>
                  </a:moveTo>
                  <a:lnTo>
                    <a:pt x="1" y="3066"/>
                  </a:lnTo>
                  <a:lnTo>
                    <a:pt x="614" y="3164"/>
                  </a:lnTo>
                  <a:lnTo>
                    <a:pt x="1227" y="99"/>
                  </a:lnTo>
                  <a:lnTo>
                    <a:pt x="712"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5" name="Google Shape;595;p37"/>
            <p:cNvSpPr/>
            <p:nvPr/>
          </p:nvSpPr>
          <p:spPr>
            <a:xfrm>
              <a:off x="1196475" y="4774075"/>
              <a:ext cx="28025" cy="81775"/>
            </a:xfrm>
            <a:custGeom>
              <a:rect b="b" l="l" r="r" t="t"/>
              <a:pathLst>
                <a:path extrusionOk="0" h="3271" w="1121">
                  <a:moveTo>
                    <a:pt x="614" y="1"/>
                  </a:moveTo>
                  <a:lnTo>
                    <a:pt x="1" y="3164"/>
                  </a:lnTo>
                  <a:lnTo>
                    <a:pt x="507" y="3270"/>
                  </a:lnTo>
                  <a:lnTo>
                    <a:pt x="1120"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6" name="Google Shape;596;p37"/>
            <p:cNvSpPr/>
            <p:nvPr/>
          </p:nvSpPr>
          <p:spPr>
            <a:xfrm>
              <a:off x="1224475" y="4779200"/>
              <a:ext cx="30675" cy="81750"/>
            </a:xfrm>
            <a:custGeom>
              <a:rect b="b" l="l" r="r" t="t"/>
              <a:pathLst>
                <a:path extrusionOk="0" h="3270" w="1227">
                  <a:moveTo>
                    <a:pt x="613" y="0"/>
                  </a:moveTo>
                  <a:lnTo>
                    <a:pt x="0" y="3163"/>
                  </a:lnTo>
                  <a:lnTo>
                    <a:pt x="613" y="3270"/>
                  </a:lnTo>
                  <a:lnTo>
                    <a:pt x="1226" y="98"/>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7" name="Google Shape;597;p37"/>
            <p:cNvSpPr/>
            <p:nvPr/>
          </p:nvSpPr>
          <p:spPr>
            <a:xfrm>
              <a:off x="1255125" y="4786750"/>
              <a:ext cx="28225" cy="79300"/>
            </a:xfrm>
            <a:custGeom>
              <a:rect b="b" l="l" r="r" t="t"/>
              <a:pathLst>
                <a:path extrusionOk="0" h="3172" w="1129">
                  <a:moveTo>
                    <a:pt x="613" y="1"/>
                  </a:moveTo>
                  <a:lnTo>
                    <a:pt x="0" y="3066"/>
                  </a:lnTo>
                  <a:lnTo>
                    <a:pt x="515" y="3172"/>
                  </a:lnTo>
                  <a:lnTo>
                    <a:pt x="1128" y="107"/>
                  </a:lnTo>
                  <a:lnTo>
                    <a:pt x="613"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8" name="Google Shape;598;p37"/>
            <p:cNvSpPr/>
            <p:nvPr/>
          </p:nvSpPr>
          <p:spPr>
            <a:xfrm>
              <a:off x="1283325" y="4791875"/>
              <a:ext cx="30675" cy="81750"/>
            </a:xfrm>
            <a:custGeom>
              <a:rect b="b" l="l" r="r" t="t"/>
              <a:pathLst>
                <a:path extrusionOk="0" h="3270" w="1227">
                  <a:moveTo>
                    <a:pt x="613" y="0"/>
                  </a:moveTo>
                  <a:lnTo>
                    <a:pt x="0" y="3171"/>
                  </a:lnTo>
                  <a:lnTo>
                    <a:pt x="613" y="3269"/>
                  </a:lnTo>
                  <a:lnTo>
                    <a:pt x="1226" y="106"/>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9" name="Google Shape;599;p37"/>
            <p:cNvSpPr/>
            <p:nvPr/>
          </p:nvSpPr>
          <p:spPr>
            <a:xfrm>
              <a:off x="1313975" y="4796975"/>
              <a:ext cx="28000" cy="81750"/>
            </a:xfrm>
            <a:custGeom>
              <a:rect b="b" l="l" r="r" t="t"/>
              <a:pathLst>
                <a:path extrusionOk="0" h="3270" w="1120">
                  <a:moveTo>
                    <a:pt x="613" y="0"/>
                  </a:moveTo>
                  <a:lnTo>
                    <a:pt x="0" y="3172"/>
                  </a:lnTo>
                  <a:lnTo>
                    <a:pt x="507" y="3270"/>
                  </a:lnTo>
                  <a:lnTo>
                    <a:pt x="1120" y="107"/>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0" name="Google Shape;600;p37"/>
            <p:cNvSpPr/>
            <p:nvPr/>
          </p:nvSpPr>
          <p:spPr>
            <a:xfrm>
              <a:off x="1341950" y="4804725"/>
              <a:ext cx="30675" cy="79125"/>
            </a:xfrm>
            <a:custGeom>
              <a:rect b="b" l="l" r="r" t="t"/>
              <a:pathLst>
                <a:path extrusionOk="0" h="3165" w="1227">
                  <a:moveTo>
                    <a:pt x="614" y="1"/>
                  </a:moveTo>
                  <a:lnTo>
                    <a:pt x="1" y="3066"/>
                  </a:lnTo>
                  <a:lnTo>
                    <a:pt x="516" y="3164"/>
                  </a:lnTo>
                  <a:lnTo>
                    <a:pt x="1227"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1" name="Google Shape;601;p37"/>
            <p:cNvSpPr/>
            <p:nvPr/>
          </p:nvSpPr>
          <p:spPr>
            <a:xfrm>
              <a:off x="935950" y="4963100"/>
              <a:ext cx="441800" cy="260550"/>
            </a:xfrm>
            <a:custGeom>
              <a:rect b="b" l="l" r="r" t="t"/>
              <a:pathLst>
                <a:path extrusionOk="0" h="10422" w="17672">
                  <a:moveTo>
                    <a:pt x="1431" y="0"/>
                  </a:moveTo>
                  <a:lnTo>
                    <a:pt x="0" y="7250"/>
                  </a:lnTo>
                  <a:lnTo>
                    <a:pt x="16241" y="10421"/>
                  </a:lnTo>
                  <a:lnTo>
                    <a:pt x="17671" y="3163"/>
                  </a:lnTo>
                  <a:lnTo>
                    <a:pt x="1431" y="0"/>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2" name="Google Shape;602;p37"/>
            <p:cNvSpPr/>
            <p:nvPr/>
          </p:nvSpPr>
          <p:spPr>
            <a:xfrm>
              <a:off x="912850" y="5169875"/>
              <a:ext cx="424025" cy="188850"/>
            </a:xfrm>
            <a:custGeom>
              <a:rect b="b" l="l" r="r" t="t"/>
              <a:pathLst>
                <a:path extrusionOk="0" h="7554" w="16961">
                  <a:moveTo>
                    <a:pt x="16961" y="3172"/>
                  </a:moveTo>
                  <a:lnTo>
                    <a:pt x="16946" y="3244"/>
                  </a:lnTo>
                  <a:lnTo>
                    <a:pt x="16946" y="3244"/>
                  </a:lnTo>
                  <a:cubicBezTo>
                    <a:pt x="16951" y="3220"/>
                    <a:pt x="16956" y="3196"/>
                    <a:pt x="16961" y="3172"/>
                  </a:cubicBezTo>
                  <a:close/>
                  <a:moveTo>
                    <a:pt x="720" y="1"/>
                  </a:moveTo>
                  <a:lnTo>
                    <a:pt x="311" y="2044"/>
                  </a:lnTo>
                  <a:cubicBezTo>
                    <a:pt x="1" y="3679"/>
                    <a:pt x="1227" y="5313"/>
                    <a:pt x="3172" y="5624"/>
                  </a:cubicBezTo>
                  <a:lnTo>
                    <a:pt x="12572" y="7463"/>
                  </a:lnTo>
                  <a:cubicBezTo>
                    <a:pt x="12846" y="7524"/>
                    <a:pt x="13120" y="7553"/>
                    <a:pt x="13390" y="7553"/>
                  </a:cubicBezTo>
                  <a:cubicBezTo>
                    <a:pt x="14925" y="7553"/>
                    <a:pt x="16295" y="6606"/>
                    <a:pt x="16552" y="5215"/>
                  </a:cubicBezTo>
                  <a:lnTo>
                    <a:pt x="16946" y="3244"/>
                  </a:lnTo>
                  <a:lnTo>
                    <a:pt x="16946" y="3244"/>
                  </a:lnTo>
                  <a:cubicBezTo>
                    <a:pt x="16656" y="4596"/>
                    <a:pt x="15307" y="5510"/>
                    <a:pt x="13798" y="5510"/>
                  </a:cubicBezTo>
                  <a:cubicBezTo>
                    <a:pt x="13529" y="5510"/>
                    <a:pt x="13255" y="5481"/>
                    <a:pt x="12980" y="5420"/>
                  </a:cubicBezTo>
                  <a:lnTo>
                    <a:pt x="3475" y="3581"/>
                  </a:lnTo>
                  <a:cubicBezTo>
                    <a:pt x="1636" y="3270"/>
                    <a:pt x="410" y="1635"/>
                    <a:pt x="720" y="1"/>
                  </a:cubicBez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3" name="Google Shape;603;p37"/>
            <p:cNvSpPr/>
            <p:nvPr/>
          </p:nvSpPr>
          <p:spPr>
            <a:xfrm>
              <a:off x="963950" y="4963100"/>
              <a:ext cx="413800" cy="112400"/>
            </a:xfrm>
            <a:custGeom>
              <a:rect b="b" l="l" r="r" t="t"/>
              <a:pathLst>
                <a:path extrusionOk="0" h="4496" w="16552">
                  <a:moveTo>
                    <a:pt x="311" y="0"/>
                  </a:moveTo>
                  <a:lnTo>
                    <a:pt x="0" y="1324"/>
                  </a:lnTo>
                  <a:lnTo>
                    <a:pt x="16249" y="4496"/>
                  </a:lnTo>
                  <a:lnTo>
                    <a:pt x="16551" y="3163"/>
                  </a:lnTo>
                  <a:lnTo>
                    <a:pt x="311"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4" name="Google Shape;604;p37"/>
            <p:cNvSpPr/>
            <p:nvPr/>
          </p:nvSpPr>
          <p:spPr>
            <a:xfrm>
              <a:off x="984375" y="5034625"/>
              <a:ext cx="94625" cy="94425"/>
            </a:xfrm>
            <a:custGeom>
              <a:rect b="b" l="l" r="r" t="t"/>
              <a:pathLst>
                <a:path extrusionOk="0" h="3777" w="3785">
                  <a:moveTo>
                    <a:pt x="1537" y="0"/>
                  </a:moveTo>
                  <a:lnTo>
                    <a:pt x="1333" y="1022"/>
                  </a:lnTo>
                  <a:lnTo>
                    <a:pt x="311" y="817"/>
                  </a:lnTo>
                  <a:lnTo>
                    <a:pt x="1" y="2248"/>
                  </a:lnTo>
                  <a:lnTo>
                    <a:pt x="1022" y="2452"/>
                  </a:lnTo>
                  <a:lnTo>
                    <a:pt x="818" y="3474"/>
                  </a:lnTo>
                  <a:lnTo>
                    <a:pt x="2248" y="3776"/>
                  </a:lnTo>
                  <a:lnTo>
                    <a:pt x="2453" y="2754"/>
                  </a:lnTo>
                  <a:lnTo>
                    <a:pt x="3474" y="2959"/>
                  </a:lnTo>
                  <a:lnTo>
                    <a:pt x="3785" y="1528"/>
                  </a:lnTo>
                  <a:lnTo>
                    <a:pt x="2763" y="1324"/>
                  </a:lnTo>
                  <a:lnTo>
                    <a:pt x="2967" y="302"/>
                  </a:lnTo>
                  <a:lnTo>
                    <a:pt x="1537"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5" name="Google Shape;605;p37"/>
            <p:cNvSpPr/>
            <p:nvPr/>
          </p:nvSpPr>
          <p:spPr>
            <a:xfrm>
              <a:off x="1178500" y="5075475"/>
              <a:ext cx="145700" cy="43350"/>
            </a:xfrm>
            <a:custGeom>
              <a:rect b="b" l="l" r="r" t="t"/>
              <a:pathLst>
                <a:path extrusionOk="0" h="1734" w="5828">
                  <a:moveTo>
                    <a:pt x="205" y="1"/>
                  </a:moveTo>
                  <a:lnTo>
                    <a:pt x="0" y="614"/>
                  </a:lnTo>
                  <a:lnTo>
                    <a:pt x="5722" y="1733"/>
                  </a:lnTo>
                  <a:lnTo>
                    <a:pt x="5828" y="1120"/>
                  </a:lnTo>
                  <a:lnTo>
                    <a:pt x="205"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6" name="Google Shape;606;p37"/>
            <p:cNvSpPr/>
            <p:nvPr/>
          </p:nvSpPr>
          <p:spPr>
            <a:xfrm>
              <a:off x="1170925" y="5113700"/>
              <a:ext cx="145525" cy="43550"/>
            </a:xfrm>
            <a:custGeom>
              <a:rect b="b" l="l" r="r" t="t"/>
              <a:pathLst>
                <a:path extrusionOk="0" h="1742" w="5821">
                  <a:moveTo>
                    <a:pt x="205" y="0"/>
                  </a:moveTo>
                  <a:lnTo>
                    <a:pt x="1" y="719"/>
                  </a:lnTo>
                  <a:lnTo>
                    <a:pt x="5722" y="1741"/>
                  </a:lnTo>
                  <a:lnTo>
                    <a:pt x="5820" y="1128"/>
                  </a:lnTo>
                  <a:lnTo>
                    <a:pt x="205"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07" name="Google Shape;607;p37"/>
          <p:cNvPicPr preferRelativeResize="0"/>
          <p:nvPr/>
        </p:nvPicPr>
        <p:blipFill>
          <a:blip r:embed="rId3">
            <a:alphaModFix/>
          </a:blip>
          <a:stretch>
            <a:fillRect/>
          </a:stretch>
        </p:blipFill>
        <p:spPr>
          <a:xfrm>
            <a:off x="4301750" y="4045150"/>
            <a:ext cx="2640475" cy="1264250"/>
          </a:xfrm>
          <a:prstGeom prst="rect">
            <a:avLst/>
          </a:prstGeom>
          <a:noFill/>
          <a:ln>
            <a:noFill/>
          </a:ln>
        </p:spPr>
      </p:pic>
      <p:sp>
        <p:nvSpPr>
          <p:cNvPr id="608" name="Google Shape;608;p37"/>
          <p:cNvSpPr txBox="1"/>
          <p:nvPr/>
        </p:nvSpPr>
        <p:spPr>
          <a:xfrm>
            <a:off x="8141375" y="2975725"/>
            <a:ext cx="3000000" cy="554100"/>
          </a:xfrm>
          <a:prstGeom prst="rect">
            <a:avLst/>
          </a:prstGeom>
          <a:noFill/>
          <a:ln>
            <a:noFill/>
          </a:ln>
        </p:spPr>
        <p:txBody>
          <a:bodyPr anchorCtr="0" anchor="t" bIns="91425" lIns="91425" spcFirstLastPara="1" rIns="91425" wrap="square" tIns="91425">
            <a:spAutoFit/>
          </a:bodyPr>
          <a:lstStyle/>
          <a:p>
            <a:pPr indent="-304800" lvl="0" marL="457200" rtl="0" algn="ctr">
              <a:spcBef>
                <a:spcPts val="0"/>
              </a:spcBef>
              <a:spcAft>
                <a:spcPts val="0"/>
              </a:spcAft>
              <a:buClr>
                <a:srgbClr val="4A86E8"/>
              </a:buClr>
              <a:buSzPts val="1200"/>
              <a:buFont typeface="Mada"/>
              <a:buChar char="●"/>
            </a:pPr>
            <a:r>
              <a:rPr b="1" lang="ar" sz="1200">
                <a:solidFill>
                  <a:srgbClr val="CC0000"/>
                </a:solidFill>
                <a:latin typeface="Mada"/>
                <a:ea typeface="Mada"/>
                <a:cs typeface="Mada"/>
                <a:sym typeface="Mada"/>
              </a:rPr>
              <a:t>(Duration of treatment is between 3-6 months)</a:t>
            </a:r>
            <a:endParaRPr/>
          </a:p>
        </p:txBody>
      </p:sp>
      <p:sp>
        <p:nvSpPr>
          <p:cNvPr id="609" name="Google Shape;609;p37"/>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a:t>
            </a:r>
            <a:r>
              <a:rPr b="1" lang="ar" sz="2600">
                <a:latin typeface="Mada"/>
                <a:ea typeface="Mada"/>
                <a:cs typeface="Mada"/>
                <a:sym typeface="Mada"/>
              </a:rPr>
              <a: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610" name="Google Shape;610;p37"/>
          <p:cNvSpPr/>
          <p:nvPr/>
        </p:nvSpPr>
        <p:spPr>
          <a:xfrm>
            <a:off x="1389325" y="6235900"/>
            <a:ext cx="241800" cy="209700"/>
          </a:xfrm>
          <a:prstGeom prst="star5">
            <a:avLst>
              <a:gd fmla="val 19098" name="adj"/>
              <a:gd fmla="val 105146" name="hf"/>
              <a:gd fmla="val 110557" name="vf"/>
            </a:avLst>
          </a:prstGeom>
          <a:solidFill>
            <a:srgbClr val="CC0000"/>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4" name="Shape 614"/>
        <p:cNvGrpSpPr/>
        <p:nvPr/>
      </p:nvGrpSpPr>
      <p:grpSpPr>
        <a:xfrm>
          <a:off x="0" y="0"/>
          <a:ext cx="0" cy="0"/>
          <a:chOff x="0" y="0"/>
          <a:chExt cx="0" cy="0"/>
        </a:xfrm>
      </p:grpSpPr>
      <p:sp>
        <p:nvSpPr>
          <p:cNvPr id="615" name="Google Shape;615;p38"/>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616" name="Google Shape;616;p3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617" name="Google Shape;617;p38"/>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618" name="Google Shape;618;p38"/>
          <p:cNvGrpSpPr/>
          <p:nvPr/>
        </p:nvGrpSpPr>
        <p:grpSpPr>
          <a:xfrm>
            <a:off x="552748" y="910559"/>
            <a:ext cx="6833903" cy="8714760"/>
            <a:chOff x="3026835" y="982134"/>
            <a:chExt cx="8693427" cy="4893733"/>
          </a:xfrm>
        </p:grpSpPr>
        <p:sp>
          <p:nvSpPr>
            <p:cNvPr id="619" name="Google Shape;619;p38"/>
            <p:cNvSpPr/>
            <p:nvPr/>
          </p:nvSpPr>
          <p:spPr>
            <a:xfrm>
              <a:off x="3026835" y="982134"/>
              <a:ext cx="8390400" cy="4893600"/>
            </a:xfrm>
            <a:prstGeom prst="roundRect">
              <a:avLst>
                <a:gd fmla="val 0" name="adj"/>
              </a:avLst>
            </a:pr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20" name="Google Shape;620;p38"/>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621" name="Google Shape;621;p38"/>
          <p:cNvSpPr/>
          <p:nvPr/>
        </p:nvSpPr>
        <p:spPr>
          <a:xfrm>
            <a:off x="779800" y="951910"/>
            <a:ext cx="6379800" cy="856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622" name="Google Shape;622;p38"/>
          <p:cNvGrpSpPr/>
          <p:nvPr/>
        </p:nvGrpSpPr>
        <p:grpSpPr>
          <a:xfrm>
            <a:off x="210019" y="910579"/>
            <a:ext cx="453579" cy="5695009"/>
            <a:chOff x="216392" y="910601"/>
            <a:chExt cx="731108" cy="5835648"/>
          </a:xfrm>
        </p:grpSpPr>
        <p:sp>
          <p:nvSpPr>
            <p:cNvPr id="623" name="Google Shape;623;p38"/>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624" name="Google Shape;624;p38"/>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625" name="Google Shape;625;p38"/>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626" name="Google Shape;626;p38"/>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sp>
        <p:nvSpPr>
          <p:cNvPr id="627" name="Google Shape;627;p38"/>
          <p:cNvSpPr txBox="1"/>
          <p:nvPr/>
        </p:nvSpPr>
        <p:spPr>
          <a:xfrm>
            <a:off x="998675" y="4261050"/>
            <a:ext cx="5085300" cy="3367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dk1"/>
              </a:solidFill>
              <a:latin typeface="Mada"/>
              <a:ea typeface="Mada"/>
              <a:cs typeface="Mada"/>
              <a:sym typeface="Mada"/>
            </a:endParaRPr>
          </a:p>
        </p:txBody>
      </p:sp>
      <p:sp>
        <p:nvSpPr>
          <p:cNvPr id="628" name="Google Shape;628;p38"/>
          <p:cNvSpPr txBox="1"/>
          <p:nvPr/>
        </p:nvSpPr>
        <p:spPr>
          <a:xfrm>
            <a:off x="779675" y="951900"/>
            <a:ext cx="6379800" cy="8569500"/>
          </a:xfrm>
          <a:prstGeom prst="rect">
            <a:avLst/>
          </a:prstGeom>
          <a:noFill/>
          <a:ln>
            <a:noFill/>
          </a:ln>
        </p:spPr>
        <p:txBody>
          <a:bodyPr anchorCtr="0" anchor="ctr" bIns="91425" lIns="91425" spcFirstLastPara="1" rIns="91425" wrap="square" tIns="91425">
            <a:noAutofit/>
          </a:bodyPr>
          <a:lstStyle/>
          <a:p>
            <a:pPr indent="-342900" lvl="0" marL="457200" rtl="0" algn="l">
              <a:spcBef>
                <a:spcPts val="0"/>
              </a:spcBef>
              <a:spcAft>
                <a:spcPts val="0"/>
              </a:spcAft>
              <a:buClr>
                <a:schemeClr val="accent1"/>
              </a:buClr>
              <a:buSzPts val="1800"/>
              <a:buFont typeface="Mada"/>
              <a:buChar char="●"/>
            </a:pPr>
            <a:r>
              <a:rPr b="1" lang="ar" sz="1800" u="sng">
                <a:solidFill>
                  <a:schemeClr val="accent1"/>
                </a:solidFill>
                <a:latin typeface="Mada"/>
                <a:ea typeface="Mada"/>
                <a:cs typeface="Mada"/>
                <a:sym typeface="Mada"/>
              </a:rPr>
              <a:t>Warfarin (Vitamin K antagonists)</a:t>
            </a:r>
            <a:endParaRPr b="1" sz="1800" u="sng">
              <a:solidFill>
                <a:schemeClr val="accent1"/>
              </a:solidFill>
              <a:latin typeface="Mada"/>
              <a:ea typeface="Mada"/>
              <a:cs typeface="Mada"/>
              <a:sym typeface="Mada"/>
            </a:endParaRPr>
          </a:p>
          <a:p>
            <a:pPr indent="0" lvl="0" marL="0" rtl="0" algn="l">
              <a:spcBef>
                <a:spcPts val="0"/>
              </a:spcBef>
              <a:spcAft>
                <a:spcPts val="0"/>
              </a:spcAft>
              <a:buNone/>
            </a:pPr>
            <a:r>
              <a:t/>
            </a:r>
            <a:endParaRPr sz="18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rgbClr val="4A86E8"/>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anticoagulant effect  is mediated by </a:t>
            </a:r>
            <a:r>
              <a:rPr b="1" lang="ar" sz="1200">
                <a:solidFill>
                  <a:schemeClr val="accent6"/>
                </a:solidFill>
                <a:latin typeface="Mada"/>
                <a:ea typeface="Mada"/>
                <a:cs typeface="Mada"/>
                <a:sym typeface="Mada"/>
              </a:rPr>
              <a:t>inhibition of the vit K- dependent </a:t>
            </a:r>
            <a:r>
              <a:rPr lang="ar" sz="1200">
                <a:solidFill>
                  <a:schemeClr val="dk1"/>
                </a:solidFill>
                <a:latin typeface="Mada"/>
                <a:ea typeface="Mada"/>
                <a:cs typeface="Mada"/>
                <a:sym typeface="Mada"/>
              </a:rPr>
              <a:t>gamma- carboxylation of Factor (II,VII,IX, &amp;X ) </a:t>
            </a:r>
            <a:r>
              <a:rPr b="1" lang="ar" sz="1200">
                <a:solidFill>
                  <a:srgbClr val="999999"/>
                </a:solidFill>
                <a:latin typeface="Mada"/>
                <a:ea typeface="Mada"/>
                <a:cs typeface="Mada"/>
                <a:sym typeface="Mada"/>
              </a:rPr>
              <a:t>1972</a:t>
            </a:r>
            <a:endParaRPr b="1" sz="1200">
              <a:solidFill>
                <a:srgbClr val="999999"/>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The peak effect 36-72 hr.</a:t>
            </a:r>
            <a:endParaRPr sz="1200">
              <a:solidFill>
                <a:schemeClr val="dk1"/>
              </a:solidFill>
              <a:latin typeface="Mada"/>
              <a:ea typeface="Mada"/>
              <a:cs typeface="Mada"/>
              <a:sym typeface="Mada"/>
            </a:endParaRPr>
          </a:p>
          <a:p>
            <a:pPr indent="-317500" lvl="0" marL="457200" rtl="0" algn="l">
              <a:spcBef>
                <a:spcPts val="0"/>
              </a:spcBef>
              <a:spcAft>
                <a:spcPts val="0"/>
              </a:spcAft>
              <a:buClr>
                <a:schemeClr val="dk1"/>
              </a:buClr>
              <a:buSzPts val="1400"/>
              <a:buFont typeface="Mada"/>
              <a:buChar char="●"/>
            </a:pPr>
            <a:r>
              <a:rPr lang="ar" sz="1200">
                <a:solidFill>
                  <a:schemeClr val="dk1"/>
                </a:solidFill>
                <a:latin typeface="Mada"/>
                <a:ea typeface="Mada"/>
                <a:cs typeface="Mada"/>
                <a:sym typeface="Mada"/>
              </a:rPr>
              <a:t> During the first few days prolongation of INR mainly reflects the depression of factor VII(t1/2=5-7hr)</a:t>
            </a:r>
            <a:r>
              <a:rPr lang="ar" sz="1800">
                <a:solidFill>
                  <a:schemeClr val="dk1"/>
                </a:solidFill>
                <a:latin typeface="Mada"/>
                <a:ea typeface="Mada"/>
                <a:cs typeface="Mada"/>
                <a:sym typeface="Mada"/>
              </a:rPr>
              <a:t> </a:t>
            </a:r>
            <a:endParaRPr sz="1800">
              <a:solidFill>
                <a:schemeClr val="dk1"/>
              </a:solidFill>
              <a:latin typeface="Mada"/>
              <a:ea typeface="Mada"/>
              <a:cs typeface="Mada"/>
              <a:sym typeface="Mada"/>
            </a:endParaRPr>
          </a:p>
          <a:p>
            <a:pPr indent="0" lvl="0" marL="0" rtl="0" algn="l">
              <a:spcBef>
                <a:spcPts val="0"/>
              </a:spcBef>
              <a:spcAft>
                <a:spcPts val="0"/>
              </a:spcAft>
              <a:buNone/>
            </a:pPr>
            <a:r>
              <a:t/>
            </a:r>
            <a:endParaRPr>
              <a:solidFill>
                <a:schemeClr val="dk1"/>
              </a:solidFill>
              <a:latin typeface="Mada"/>
              <a:ea typeface="Mada"/>
              <a:cs typeface="Mada"/>
              <a:sym typeface="Mada"/>
            </a:endParaRPr>
          </a:p>
          <a:p>
            <a:pPr indent="-317500" lvl="0" marL="457200" rtl="0" algn="l">
              <a:spcBef>
                <a:spcPts val="0"/>
              </a:spcBef>
              <a:spcAft>
                <a:spcPts val="0"/>
              </a:spcAft>
              <a:buClr>
                <a:srgbClr val="ED8E47"/>
              </a:buClr>
              <a:buSzPts val="1400"/>
              <a:buFont typeface="Mada"/>
              <a:buChar char="●"/>
            </a:pPr>
            <a:r>
              <a:rPr b="1" lang="ar">
                <a:solidFill>
                  <a:srgbClr val="ED8E47"/>
                </a:solidFill>
                <a:latin typeface="Mada"/>
                <a:ea typeface="Mada"/>
                <a:cs typeface="Mada"/>
                <a:sym typeface="Mada"/>
              </a:rPr>
              <a:t> </a:t>
            </a:r>
            <a:r>
              <a:rPr b="1" lang="ar" u="sng">
                <a:solidFill>
                  <a:srgbClr val="ED8E47"/>
                </a:solidFill>
                <a:latin typeface="Mada"/>
                <a:ea typeface="Mada"/>
                <a:cs typeface="Mada"/>
                <a:sym typeface="Mada"/>
              </a:rPr>
              <a:t>Treatment &amp; Monitoring</a:t>
            </a:r>
            <a:endParaRPr b="1" u="sng">
              <a:solidFill>
                <a:srgbClr val="ED8E47"/>
              </a:solidFill>
              <a:latin typeface="Mada"/>
              <a:ea typeface="Mada"/>
              <a:cs typeface="Mada"/>
              <a:sym typeface="Mada"/>
            </a:endParaRPr>
          </a:p>
          <a:p>
            <a:pPr indent="0" lvl="0" marL="0" rtl="0" algn="l">
              <a:spcBef>
                <a:spcPts val="0"/>
              </a:spcBef>
              <a:spcAft>
                <a:spcPts val="0"/>
              </a:spcAft>
              <a:buNone/>
            </a:pPr>
            <a:r>
              <a:t/>
            </a:r>
            <a:endParaRPr b="1" u="sng">
              <a:solidFill>
                <a:srgbClr val="ED8E4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 fixed dose of warfarin, every patient needs a different </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dose (loading dose+maintenance)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Monitor INR (International normalized ratio)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Therapeutic INR 2-3 in most cases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Initially heparin is a must as warfarin slow to act and initially pro-thrombotic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Treatment continued for 3-6 months</a:t>
            </a:r>
            <a:r>
              <a:rPr lang="ar" sz="1200">
                <a:solidFill>
                  <a:schemeClr val="dk1"/>
                </a:solidFill>
                <a:latin typeface="Mada"/>
                <a:ea typeface="Mada"/>
                <a:cs typeface="Mada"/>
                <a:sym typeface="Mada"/>
              </a:rPr>
              <a:t> mostly but longer or life long AC may be needed in recurrent cases of VTE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initiation of oral anticoagulation, doses between </a:t>
            </a:r>
            <a:r>
              <a:rPr lang="ar" sz="1200">
                <a:solidFill>
                  <a:schemeClr val="dk1"/>
                </a:solidFill>
                <a:latin typeface="Mada"/>
                <a:ea typeface="Mada"/>
                <a:cs typeface="Mada"/>
                <a:sym typeface="Mada"/>
              </a:rPr>
              <a:t>5 and 10 mg</a:t>
            </a:r>
            <a:r>
              <a:rPr lang="ar" sz="1200">
                <a:solidFill>
                  <a:schemeClr val="dk1"/>
                </a:solidFill>
                <a:latin typeface="Mada"/>
                <a:ea typeface="Mada"/>
                <a:cs typeface="Mada"/>
                <a:sym typeface="Mada"/>
              </a:rPr>
              <a:t> for the first 2-3 days are recommended for most individuals and subsequent dosing based on the INR response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 patients starting warfarin therapy for initiation of oral anticoagulation, doses between 5 and 10 mg for the first 2-3 days are recommended for most individuals and subsequent dosing based on the INR response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loading dose (ie, &gt; 10 mg) of warfarin is not recommended</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As it will result in a very high INR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starting dose of &lt; 5 mg might be appropriate in elderly patients; in patients with impaired nutrition, liver disease, or congestive heart failure (CHF); and in patients who are at high risk of bleeding e.g have had recent major surgery</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17500" lvl="0" marL="457200" rtl="0" algn="l">
              <a:spcBef>
                <a:spcPts val="0"/>
              </a:spcBef>
              <a:spcAft>
                <a:spcPts val="0"/>
              </a:spcAft>
              <a:buClr>
                <a:srgbClr val="F5BF97"/>
              </a:buClr>
              <a:buSzPts val="1400"/>
              <a:buFont typeface="Mada"/>
              <a:buChar char="●"/>
            </a:pPr>
            <a:r>
              <a:rPr b="1" lang="ar" u="sng">
                <a:solidFill>
                  <a:srgbClr val="F5BF97"/>
                </a:solidFill>
                <a:latin typeface="Mada"/>
                <a:ea typeface="Mada"/>
                <a:cs typeface="Mada"/>
                <a:sym typeface="Mada"/>
              </a:rPr>
              <a:t> Fluctuations in INR may occur because of any one or more of the following conditions:</a:t>
            </a:r>
            <a:endParaRPr b="1" u="sng">
              <a:solidFill>
                <a:srgbClr val="F5BF97"/>
              </a:solidFill>
              <a:latin typeface="Mada"/>
              <a:ea typeface="Mada"/>
              <a:cs typeface="Mada"/>
              <a:sym typeface="Mada"/>
            </a:endParaRPr>
          </a:p>
          <a:p>
            <a:pPr indent="0" lvl="0" marL="0" rtl="0" algn="l">
              <a:spcBef>
                <a:spcPts val="0"/>
              </a:spcBef>
              <a:spcAft>
                <a:spcPts val="0"/>
              </a:spcAft>
              <a:buNone/>
            </a:pPr>
            <a:r>
              <a:t/>
            </a:r>
            <a:endParaRPr b="1" u="sng">
              <a:solidFill>
                <a:srgbClr val="F5BF9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Patient non-compliance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Changes in vitamin K intake (diet)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Effect(s) of concomitant drug(s) use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Changes in warfarin metabolism &amp; vitamin K dependent coagulation factor synthesis or metabolism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Inaccuracy in INR testing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solidFill>
                <a:schemeClr val="dk1"/>
              </a:solidFill>
              <a:latin typeface="Mada"/>
              <a:ea typeface="Mada"/>
              <a:cs typeface="Mada"/>
              <a:sym typeface="Mada"/>
            </a:endParaRPr>
          </a:p>
        </p:txBody>
      </p:sp>
      <p:grpSp>
        <p:nvGrpSpPr>
          <p:cNvPr id="629" name="Google Shape;629;p38"/>
          <p:cNvGrpSpPr/>
          <p:nvPr/>
        </p:nvGrpSpPr>
        <p:grpSpPr>
          <a:xfrm>
            <a:off x="907050" y="1416617"/>
            <a:ext cx="273344" cy="320633"/>
            <a:chOff x="912850" y="4743425"/>
            <a:chExt cx="480225" cy="615300"/>
          </a:xfrm>
        </p:grpSpPr>
        <p:sp>
          <p:nvSpPr>
            <p:cNvPr id="630" name="Google Shape;630;p38"/>
            <p:cNvSpPr/>
            <p:nvPr/>
          </p:nvSpPr>
          <p:spPr>
            <a:xfrm>
              <a:off x="912850" y="4825175"/>
              <a:ext cx="480225" cy="533550"/>
            </a:xfrm>
            <a:custGeom>
              <a:rect b="b" l="l" r="r" t="t"/>
              <a:pathLst>
                <a:path extrusionOk="0" h="21342" w="19209">
                  <a:moveTo>
                    <a:pt x="5927" y="0"/>
                  </a:moveTo>
                  <a:lnTo>
                    <a:pt x="5722" y="1022"/>
                  </a:lnTo>
                  <a:cubicBezTo>
                    <a:pt x="4194" y="1120"/>
                    <a:pt x="2968" y="2044"/>
                    <a:pt x="2763" y="3270"/>
                  </a:cubicBezTo>
                  <a:lnTo>
                    <a:pt x="311" y="15832"/>
                  </a:lnTo>
                  <a:cubicBezTo>
                    <a:pt x="1" y="17467"/>
                    <a:pt x="1227" y="19101"/>
                    <a:pt x="3172" y="19412"/>
                  </a:cubicBezTo>
                  <a:lnTo>
                    <a:pt x="12572" y="21251"/>
                  </a:lnTo>
                  <a:cubicBezTo>
                    <a:pt x="12846" y="21312"/>
                    <a:pt x="13120" y="21341"/>
                    <a:pt x="13390" y="21341"/>
                  </a:cubicBezTo>
                  <a:cubicBezTo>
                    <a:pt x="14925" y="21341"/>
                    <a:pt x="16295" y="20394"/>
                    <a:pt x="16552" y="19003"/>
                  </a:cubicBezTo>
                  <a:lnTo>
                    <a:pt x="19004" y="6539"/>
                  </a:lnTo>
                  <a:cubicBezTo>
                    <a:pt x="19208" y="5207"/>
                    <a:pt x="18497" y="3883"/>
                    <a:pt x="17165" y="3270"/>
                  </a:cubicBezTo>
                  <a:lnTo>
                    <a:pt x="17369" y="2248"/>
                  </a:lnTo>
                  <a:lnTo>
                    <a:pt x="5927" y="0"/>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1" name="Google Shape;631;p38"/>
            <p:cNvSpPr/>
            <p:nvPr/>
          </p:nvSpPr>
          <p:spPr>
            <a:xfrm>
              <a:off x="1055900" y="4825175"/>
              <a:ext cx="291200" cy="71525"/>
            </a:xfrm>
            <a:custGeom>
              <a:rect b="b" l="l" r="r" t="t"/>
              <a:pathLst>
                <a:path extrusionOk="0" h="2861" w="11648">
                  <a:moveTo>
                    <a:pt x="205" y="0"/>
                  </a:moveTo>
                  <a:lnTo>
                    <a:pt x="0" y="613"/>
                  </a:lnTo>
                  <a:lnTo>
                    <a:pt x="11549" y="2861"/>
                  </a:lnTo>
                  <a:lnTo>
                    <a:pt x="11647" y="2248"/>
                  </a:lnTo>
                  <a:lnTo>
                    <a:pt x="205" y="0"/>
                  </a:ln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2" name="Google Shape;632;p38"/>
            <p:cNvSpPr/>
            <p:nvPr/>
          </p:nvSpPr>
          <p:spPr>
            <a:xfrm>
              <a:off x="1038125" y="4743425"/>
              <a:ext cx="344725" cy="143075"/>
            </a:xfrm>
            <a:custGeom>
              <a:rect b="b" l="l" r="r" t="t"/>
              <a:pathLst>
                <a:path extrusionOk="0" h="5723" w="13789">
                  <a:moveTo>
                    <a:pt x="613" y="1"/>
                  </a:moveTo>
                  <a:lnTo>
                    <a:pt x="0" y="3066"/>
                  </a:lnTo>
                  <a:lnTo>
                    <a:pt x="13176" y="5722"/>
                  </a:lnTo>
                  <a:lnTo>
                    <a:pt x="13789" y="2657"/>
                  </a:lnTo>
                  <a:lnTo>
                    <a:pt x="613" y="1"/>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3" name="Google Shape;633;p38"/>
            <p:cNvSpPr/>
            <p:nvPr/>
          </p:nvSpPr>
          <p:spPr>
            <a:xfrm>
              <a:off x="1050775" y="4745900"/>
              <a:ext cx="28225" cy="79300"/>
            </a:xfrm>
            <a:custGeom>
              <a:rect b="b" l="l" r="r" t="t"/>
              <a:pathLst>
                <a:path extrusionOk="0" h="3172" w="1129">
                  <a:moveTo>
                    <a:pt x="614" y="0"/>
                  </a:moveTo>
                  <a:lnTo>
                    <a:pt x="1" y="3065"/>
                  </a:lnTo>
                  <a:lnTo>
                    <a:pt x="516" y="3171"/>
                  </a:lnTo>
                  <a:lnTo>
                    <a:pt x="1129" y="106"/>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4" name="Google Shape;634;p38"/>
            <p:cNvSpPr/>
            <p:nvPr/>
          </p:nvSpPr>
          <p:spPr>
            <a:xfrm>
              <a:off x="1078975" y="4751000"/>
              <a:ext cx="30675" cy="81750"/>
            </a:xfrm>
            <a:custGeom>
              <a:rect b="b" l="l" r="r" t="t"/>
              <a:pathLst>
                <a:path extrusionOk="0" h="3270" w="1227">
                  <a:moveTo>
                    <a:pt x="614" y="0"/>
                  </a:moveTo>
                  <a:lnTo>
                    <a:pt x="1" y="3172"/>
                  </a:lnTo>
                  <a:lnTo>
                    <a:pt x="614" y="3270"/>
                  </a:lnTo>
                  <a:lnTo>
                    <a:pt x="1227" y="107"/>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5" name="Google Shape;635;p38"/>
            <p:cNvSpPr/>
            <p:nvPr/>
          </p:nvSpPr>
          <p:spPr>
            <a:xfrm>
              <a:off x="1109625" y="4756100"/>
              <a:ext cx="28025" cy="81775"/>
            </a:xfrm>
            <a:custGeom>
              <a:rect b="b" l="l" r="r" t="t"/>
              <a:pathLst>
                <a:path extrusionOk="0" h="3271" w="1121">
                  <a:moveTo>
                    <a:pt x="614" y="1"/>
                  </a:moveTo>
                  <a:lnTo>
                    <a:pt x="1" y="3172"/>
                  </a:lnTo>
                  <a:lnTo>
                    <a:pt x="508" y="3270"/>
                  </a:lnTo>
                  <a:lnTo>
                    <a:pt x="1121" y="107"/>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6" name="Google Shape;636;p38"/>
            <p:cNvSpPr/>
            <p:nvPr/>
          </p:nvSpPr>
          <p:spPr>
            <a:xfrm>
              <a:off x="1137625" y="4763875"/>
              <a:ext cx="30675" cy="79100"/>
            </a:xfrm>
            <a:custGeom>
              <a:rect b="b" l="l" r="r" t="t"/>
              <a:pathLst>
                <a:path extrusionOk="0" h="3164" w="1227">
                  <a:moveTo>
                    <a:pt x="614" y="0"/>
                  </a:moveTo>
                  <a:lnTo>
                    <a:pt x="1" y="3065"/>
                  </a:lnTo>
                  <a:lnTo>
                    <a:pt x="516" y="3163"/>
                  </a:lnTo>
                  <a:lnTo>
                    <a:pt x="1227" y="98"/>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7" name="Google Shape;637;p38"/>
            <p:cNvSpPr/>
            <p:nvPr/>
          </p:nvSpPr>
          <p:spPr>
            <a:xfrm>
              <a:off x="1165825" y="4768975"/>
              <a:ext cx="30675" cy="79100"/>
            </a:xfrm>
            <a:custGeom>
              <a:rect b="b" l="l" r="r" t="t"/>
              <a:pathLst>
                <a:path extrusionOk="0" h="3164" w="1227">
                  <a:moveTo>
                    <a:pt x="712" y="1"/>
                  </a:moveTo>
                  <a:lnTo>
                    <a:pt x="1" y="3066"/>
                  </a:lnTo>
                  <a:lnTo>
                    <a:pt x="614" y="3164"/>
                  </a:lnTo>
                  <a:lnTo>
                    <a:pt x="1227" y="99"/>
                  </a:lnTo>
                  <a:lnTo>
                    <a:pt x="712"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8" name="Google Shape;638;p38"/>
            <p:cNvSpPr/>
            <p:nvPr/>
          </p:nvSpPr>
          <p:spPr>
            <a:xfrm>
              <a:off x="1196475" y="4774075"/>
              <a:ext cx="28025" cy="81775"/>
            </a:xfrm>
            <a:custGeom>
              <a:rect b="b" l="l" r="r" t="t"/>
              <a:pathLst>
                <a:path extrusionOk="0" h="3271" w="1121">
                  <a:moveTo>
                    <a:pt x="614" y="1"/>
                  </a:moveTo>
                  <a:lnTo>
                    <a:pt x="1" y="3164"/>
                  </a:lnTo>
                  <a:lnTo>
                    <a:pt x="507" y="3270"/>
                  </a:lnTo>
                  <a:lnTo>
                    <a:pt x="1120"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39" name="Google Shape;639;p38"/>
            <p:cNvSpPr/>
            <p:nvPr/>
          </p:nvSpPr>
          <p:spPr>
            <a:xfrm>
              <a:off x="1224475" y="4779200"/>
              <a:ext cx="30675" cy="81750"/>
            </a:xfrm>
            <a:custGeom>
              <a:rect b="b" l="l" r="r" t="t"/>
              <a:pathLst>
                <a:path extrusionOk="0" h="3270" w="1227">
                  <a:moveTo>
                    <a:pt x="613" y="0"/>
                  </a:moveTo>
                  <a:lnTo>
                    <a:pt x="0" y="3163"/>
                  </a:lnTo>
                  <a:lnTo>
                    <a:pt x="613" y="3270"/>
                  </a:lnTo>
                  <a:lnTo>
                    <a:pt x="1226" y="98"/>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0" name="Google Shape;640;p38"/>
            <p:cNvSpPr/>
            <p:nvPr/>
          </p:nvSpPr>
          <p:spPr>
            <a:xfrm>
              <a:off x="1255125" y="4786750"/>
              <a:ext cx="28225" cy="79300"/>
            </a:xfrm>
            <a:custGeom>
              <a:rect b="b" l="l" r="r" t="t"/>
              <a:pathLst>
                <a:path extrusionOk="0" h="3172" w="1129">
                  <a:moveTo>
                    <a:pt x="613" y="1"/>
                  </a:moveTo>
                  <a:lnTo>
                    <a:pt x="0" y="3066"/>
                  </a:lnTo>
                  <a:lnTo>
                    <a:pt x="515" y="3172"/>
                  </a:lnTo>
                  <a:lnTo>
                    <a:pt x="1128" y="107"/>
                  </a:lnTo>
                  <a:lnTo>
                    <a:pt x="613"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1" name="Google Shape;641;p38"/>
            <p:cNvSpPr/>
            <p:nvPr/>
          </p:nvSpPr>
          <p:spPr>
            <a:xfrm>
              <a:off x="1283325" y="4791875"/>
              <a:ext cx="30675" cy="81750"/>
            </a:xfrm>
            <a:custGeom>
              <a:rect b="b" l="l" r="r" t="t"/>
              <a:pathLst>
                <a:path extrusionOk="0" h="3270" w="1227">
                  <a:moveTo>
                    <a:pt x="613" y="0"/>
                  </a:moveTo>
                  <a:lnTo>
                    <a:pt x="0" y="3171"/>
                  </a:lnTo>
                  <a:lnTo>
                    <a:pt x="613" y="3269"/>
                  </a:lnTo>
                  <a:lnTo>
                    <a:pt x="1226" y="106"/>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2" name="Google Shape;642;p38"/>
            <p:cNvSpPr/>
            <p:nvPr/>
          </p:nvSpPr>
          <p:spPr>
            <a:xfrm>
              <a:off x="1313975" y="4796975"/>
              <a:ext cx="28000" cy="81750"/>
            </a:xfrm>
            <a:custGeom>
              <a:rect b="b" l="l" r="r" t="t"/>
              <a:pathLst>
                <a:path extrusionOk="0" h="3270" w="1120">
                  <a:moveTo>
                    <a:pt x="613" y="0"/>
                  </a:moveTo>
                  <a:lnTo>
                    <a:pt x="0" y="3172"/>
                  </a:lnTo>
                  <a:lnTo>
                    <a:pt x="507" y="3270"/>
                  </a:lnTo>
                  <a:lnTo>
                    <a:pt x="1120" y="107"/>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3" name="Google Shape;643;p38"/>
            <p:cNvSpPr/>
            <p:nvPr/>
          </p:nvSpPr>
          <p:spPr>
            <a:xfrm>
              <a:off x="1341950" y="4804725"/>
              <a:ext cx="30675" cy="79125"/>
            </a:xfrm>
            <a:custGeom>
              <a:rect b="b" l="l" r="r" t="t"/>
              <a:pathLst>
                <a:path extrusionOk="0" h="3165" w="1227">
                  <a:moveTo>
                    <a:pt x="614" y="1"/>
                  </a:moveTo>
                  <a:lnTo>
                    <a:pt x="1" y="3066"/>
                  </a:lnTo>
                  <a:lnTo>
                    <a:pt x="516" y="3164"/>
                  </a:lnTo>
                  <a:lnTo>
                    <a:pt x="1227"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4" name="Google Shape;644;p38"/>
            <p:cNvSpPr/>
            <p:nvPr/>
          </p:nvSpPr>
          <p:spPr>
            <a:xfrm>
              <a:off x="935950" y="4963100"/>
              <a:ext cx="441800" cy="260550"/>
            </a:xfrm>
            <a:custGeom>
              <a:rect b="b" l="l" r="r" t="t"/>
              <a:pathLst>
                <a:path extrusionOk="0" h="10422" w="17672">
                  <a:moveTo>
                    <a:pt x="1431" y="0"/>
                  </a:moveTo>
                  <a:lnTo>
                    <a:pt x="0" y="7250"/>
                  </a:lnTo>
                  <a:lnTo>
                    <a:pt x="16241" y="10421"/>
                  </a:lnTo>
                  <a:lnTo>
                    <a:pt x="17671" y="3163"/>
                  </a:lnTo>
                  <a:lnTo>
                    <a:pt x="1431" y="0"/>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5" name="Google Shape;645;p38"/>
            <p:cNvSpPr/>
            <p:nvPr/>
          </p:nvSpPr>
          <p:spPr>
            <a:xfrm>
              <a:off x="912850" y="5169875"/>
              <a:ext cx="424025" cy="188850"/>
            </a:xfrm>
            <a:custGeom>
              <a:rect b="b" l="l" r="r" t="t"/>
              <a:pathLst>
                <a:path extrusionOk="0" h="7554" w="16961">
                  <a:moveTo>
                    <a:pt x="16961" y="3172"/>
                  </a:moveTo>
                  <a:lnTo>
                    <a:pt x="16946" y="3244"/>
                  </a:lnTo>
                  <a:lnTo>
                    <a:pt x="16946" y="3244"/>
                  </a:lnTo>
                  <a:cubicBezTo>
                    <a:pt x="16951" y="3220"/>
                    <a:pt x="16956" y="3196"/>
                    <a:pt x="16961" y="3172"/>
                  </a:cubicBezTo>
                  <a:close/>
                  <a:moveTo>
                    <a:pt x="720" y="1"/>
                  </a:moveTo>
                  <a:lnTo>
                    <a:pt x="311" y="2044"/>
                  </a:lnTo>
                  <a:cubicBezTo>
                    <a:pt x="1" y="3679"/>
                    <a:pt x="1227" y="5313"/>
                    <a:pt x="3172" y="5624"/>
                  </a:cubicBezTo>
                  <a:lnTo>
                    <a:pt x="12572" y="7463"/>
                  </a:lnTo>
                  <a:cubicBezTo>
                    <a:pt x="12846" y="7524"/>
                    <a:pt x="13120" y="7553"/>
                    <a:pt x="13390" y="7553"/>
                  </a:cubicBezTo>
                  <a:cubicBezTo>
                    <a:pt x="14925" y="7553"/>
                    <a:pt x="16295" y="6606"/>
                    <a:pt x="16552" y="5215"/>
                  </a:cubicBezTo>
                  <a:lnTo>
                    <a:pt x="16946" y="3244"/>
                  </a:lnTo>
                  <a:lnTo>
                    <a:pt x="16946" y="3244"/>
                  </a:lnTo>
                  <a:cubicBezTo>
                    <a:pt x="16656" y="4596"/>
                    <a:pt x="15307" y="5510"/>
                    <a:pt x="13798" y="5510"/>
                  </a:cubicBezTo>
                  <a:cubicBezTo>
                    <a:pt x="13529" y="5510"/>
                    <a:pt x="13255" y="5481"/>
                    <a:pt x="12980" y="5420"/>
                  </a:cubicBezTo>
                  <a:lnTo>
                    <a:pt x="3475" y="3581"/>
                  </a:lnTo>
                  <a:cubicBezTo>
                    <a:pt x="1636" y="3270"/>
                    <a:pt x="410" y="1635"/>
                    <a:pt x="720" y="1"/>
                  </a:cubicBez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6" name="Google Shape;646;p38"/>
            <p:cNvSpPr/>
            <p:nvPr/>
          </p:nvSpPr>
          <p:spPr>
            <a:xfrm>
              <a:off x="963950" y="4963100"/>
              <a:ext cx="413800" cy="112400"/>
            </a:xfrm>
            <a:custGeom>
              <a:rect b="b" l="l" r="r" t="t"/>
              <a:pathLst>
                <a:path extrusionOk="0" h="4496" w="16552">
                  <a:moveTo>
                    <a:pt x="311" y="0"/>
                  </a:moveTo>
                  <a:lnTo>
                    <a:pt x="0" y="1324"/>
                  </a:lnTo>
                  <a:lnTo>
                    <a:pt x="16249" y="4496"/>
                  </a:lnTo>
                  <a:lnTo>
                    <a:pt x="16551" y="3163"/>
                  </a:lnTo>
                  <a:lnTo>
                    <a:pt x="311"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7" name="Google Shape;647;p38"/>
            <p:cNvSpPr/>
            <p:nvPr/>
          </p:nvSpPr>
          <p:spPr>
            <a:xfrm>
              <a:off x="984375" y="5034625"/>
              <a:ext cx="94625" cy="94425"/>
            </a:xfrm>
            <a:custGeom>
              <a:rect b="b" l="l" r="r" t="t"/>
              <a:pathLst>
                <a:path extrusionOk="0" h="3777" w="3785">
                  <a:moveTo>
                    <a:pt x="1537" y="0"/>
                  </a:moveTo>
                  <a:lnTo>
                    <a:pt x="1333" y="1022"/>
                  </a:lnTo>
                  <a:lnTo>
                    <a:pt x="311" y="817"/>
                  </a:lnTo>
                  <a:lnTo>
                    <a:pt x="1" y="2248"/>
                  </a:lnTo>
                  <a:lnTo>
                    <a:pt x="1022" y="2452"/>
                  </a:lnTo>
                  <a:lnTo>
                    <a:pt x="818" y="3474"/>
                  </a:lnTo>
                  <a:lnTo>
                    <a:pt x="2248" y="3776"/>
                  </a:lnTo>
                  <a:lnTo>
                    <a:pt x="2453" y="2754"/>
                  </a:lnTo>
                  <a:lnTo>
                    <a:pt x="3474" y="2959"/>
                  </a:lnTo>
                  <a:lnTo>
                    <a:pt x="3785" y="1528"/>
                  </a:lnTo>
                  <a:lnTo>
                    <a:pt x="2763" y="1324"/>
                  </a:lnTo>
                  <a:lnTo>
                    <a:pt x="2967" y="302"/>
                  </a:lnTo>
                  <a:lnTo>
                    <a:pt x="1537"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8" name="Google Shape;648;p38"/>
            <p:cNvSpPr/>
            <p:nvPr/>
          </p:nvSpPr>
          <p:spPr>
            <a:xfrm>
              <a:off x="1178500" y="5075475"/>
              <a:ext cx="145700" cy="43350"/>
            </a:xfrm>
            <a:custGeom>
              <a:rect b="b" l="l" r="r" t="t"/>
              <a:pathLst>
                <a:path extrusionOk="0" h="1734" w="5828">
                  <a:moveTo>
                    <a:pt x="205" y="1"/>
                  </a:moveTo>
                  <a:lnTo>
                    <a:pt x="0" y="614"/>
                  </a:lnTo>
                  <a:lnTo>
                    <a:pt x="5722" y="1733"/>
                  </a:lnTo>
                  <a:lnTo>
                    <a:pt x="5828" y="1120"/>
                  </a:lnTo>
                  <a:lnTo>
                    <a:pt x="205"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49" name="Google Shape;649;p38"/>
            <p:cNvSpPr/>
            <p:nvPr/>
          </p:nvSpPr>
          <p:spPr>
            <a:xfrm>
              <a:off x="1170925" y="5113700"/>
              <a:ext cx="145525" cy="43550"/>
            </a:xfrm>
            <a:custGeom>
              <a:rect b="b" l="l" r="r" t="t"/>
              <a:pathLst>
                <a:path extrusionOk="0" h="1742" w="5821">
                  <a:moveTo>
                    <a:pt x="205" y="0"/>
                  </a:moveTo>
                  <a:lnTo>
                    <a:pt x="1" y="719"/>
                  </a:lnTo>
                  <a:lnTo>
                    <a:pt x="5722" y="1741"/>
                  </a:lnTo>
                  <a:lnTo>
                    <a:pt x="5820" y="1128"/>
                  </a:lnTo>
                  <a:lnTo>
                    <a:pt x="205"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pic>
        <p:nvPicPr>
          <p:cNvPr id="650" name="Google Shape;650;p38"/>
          <p:cNvPicPr preferRelativeResize="0"/>
          <p:nvPr/>
        </p:nvPicPr>
        <p:blipFill>
          <a:blip r:embed="rId3">
            <a:alphaModFix/>
          </a:blip>
          <a:stretch>
            <a:fillRect/>
          </a:stretch>
        </p:blipFill>
        <p:spPr>
          <a:xfrm>
            <a:off x="5242000" y="3126875"/>
            <a:ext cx="1698025" cy="1134175"/>
          </a:xfrm>
          <a:prstGeom prst="rect">
            <a:avLst/>
          </a:prstGeom>
          <a:noFill/>
          <a:ln>
            <a:noFill/>
          </a:ln>
        </p:spPr>
      </p:pic>
      <p:sp>
        <p:nvSpPr>
          <p:cNvPr id="651" name="Google Shape;651;p38"/>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652" name="Google Shape;652;p38"/>
          <p:cNvSpPr/>
          <p:nvPr/>
        </p:nvSpPr>
        <p:spPr>
          <a:xfrm>
            <a:off x="907075" y="4656675"/>
            <a:ext cx="273300" cy="2571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6" name="Shape 656"/>
        <p:cNvGrpSpPr/>
        <p:nvPr/>
      </p:nvGrpSpPr>
      <p:grpSpPr>
        <a:xfrm>
          <a:off x="0" y="0"/>
          <a:ext cx="0" cy="0"/>
          <a:chOff x="0" y="0"/>
          <a:chExt cx="0" cy="0"/>
        </a:xfrm>
      </p:grpSpPr>
      <p:sp>
        <p:nvSpPr>
          <p:cNvPr id="657" name="Google Shape;657;p39"/>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658" name="Google Shape;658;p3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659" name="Google Shape;659;p39"/>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660" name="Google Shape;660;p39"/>
          <p:cNvGrpSpPr/>
          <p:nvPr/>
        </p:nvGrpSpPr>
        <p:grpSpPr>
          <a:xfrm>
            <a:off x="552748" y="910559"/>
            <a:ext cx="6833903" cy="8714760"/>
            <a:chOff x="3026835" y="982134"/>
            <a:chExt cx="8693427" cy="4893733"/>
          </a:xfrm>
        </p:grpSpPr>
        <p:sp>
          <p:nvSpPr>
            <p:cNvPr id="661" name="Google Shape;661;p39"/>
            <p:cNvSpPr/>
            <p:nvPr/>
          </p:nvSpPr>
          <p:spPr>
            <a:xfrm>
              <a:off x="3026835" y="982134"/>
              <a:ext cx="8390400" cy="4893600"/>
            </a:xfrm>
            <a:prstGeom prst="roundRect">
              <a:avLst>
                <a:gd fmla="val 0" name="adj"/>
              </a:avLst>
            </a:pr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662" name="Google Shape;662;p39"/>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663" name="Google Shape;663;p39"/>
          <p:cNvSpPr/>
          <p:nvPr/>
        </p:nvSpPr>
        <p:spPr>
          <a:xfrm>
            <a:off x="779800" y="951910"/>
            <a:ext cx="6379800" cy="856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664" name="Google Shape;664;p39"/>
          <p:cNvGrpSpPr/>
          <p:nvPr/>
        </p:nvGrpSpPr>
        <p:grpSpPr>
          <a:xfrm>
            <a:off x="210019" y="910579"/>
            <a:ext cx="453579" cy="5695009"/>
            <a:chOff x="216392" y="910601"/>
            <a:chExt cx="731108" cy="5835648"/>
          </a:xfrm>
        </p:grpSpPr>
        <p:sp>
          <p:nvSpPr>
            <p:cNvPr id="665" name="Google Shape;665;p39"/>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666" name="Google Shape;666;p39"/>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667" name="Google Shape;667;p39"/>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668" name="Google Shape;668;p39"/>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sp>
        <p:nvSpPr>
          <p:cNvPr id="669" name="Google Shape;669;p39"/>
          <p:cNvSpPr txBox="1"/>
          <p:nvPr/>
        </p:nvSpPr>
        <p:spPr>
          <a:xfrm>
            <a:off x="1280600" y="951900"/>
            <a:ext cx="4725900" cy="16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u="sng">
                <a:solidFill>
                  <a:schemeClr val="accent1"/>
                </a:solidFill>
                <a:latin typeface="Mada"/>
                <a:ea typeface="Mada"/>
                <a:cs typeface="Mada"/>
                <a:sym typeface="Mada"/>
              </a:rPr>
              <a:t>Direct Oral Anticoagulnts</a:t>
            </a:r>
            <a:r>
              <a:rPr lang="ar" sz="1800">
                <a:solidFill>
                  <a:schemeClr val="dk1"/>
                </a:solidFill>
                <a:latin typeface="Mada"/>
                <a:ea typeface="Mada"/>
                <a:cs typeface="Mada"/>
                <a:sym typeface="Mada"/>
              </a:rPr>
              <a:t> </a:t>
            </a:r>
            <a:endParaRPr baseline="30000" sz="1500">
              <a:solidFill>
                <a:srgbClr val="6AA84F"/>
              </a:solidFill>
              <a:latin typeface="Mada"/>
              <a:ea typeface="Mada"/>
              <a:cs typeface="Mada"/>
              <a:sym typeface="Mada"/>
            </a:endParaRPr>
          </a:p>
          <a:p>
            <a:pPr indent="0" lvl="0" marL="0" rtl="0" algn="ctr">
              <a:spcBef>
                <a:spcPts val="0"/>
              </a:spcBef>
              <a:spcAft>
                <a:spcPts val="0"/>
              </a:spcAft>
              <a:buNone/>
            </a:pPr>
            <a:r>
              <a:t/>
            </a:r>
            <a:endParaRPr b="1" sz="1800">
              <a:solidFill>
                <a:schemeClr val="dk1"/>
              </a:solidFill>
              <a:latin typeface="Mada"/>
              <a:ea typeface="Mada"/>
              <a:cs typeface="Mada"/>
              <a:sym typeface="Mada"/>
            </a:endParaRPr>
          </a:p>
        </p:txBody>
      </p:sp>
      <p:grpSp>
        <p:nvGrpSpPr>
          <p:cNvPr id="670" name="Google Shape;670;p39"/>
          <p:cNvGrpSpPr/>
          <p:nvPr/>
        </p:nvGrpSpPr>
        <p:grpSpPr>
          <a:xfrm>
            <a:off x="877300" y="1074267"/>
            <a:ext cx="273344" cy="320633"/>
            <a:chOff x="912850" y="4743425"/>
            <a:chExt cx="480225" cy="615300"/>
          </a:xfrm>
        </p:grpSpPr>
        <p:sp>
          <p:nvSpPr>
            <p:cNvPr id="671" name="Google Shape;671;p39"/>
            <p:cNvSpPr/>
            <p:nvPr/>
          </p:nvSpPr>
          <p:spPr>
            <a:xfrm>
              <a:off x="912850" y="4825175"/>
              <a:ext cx="480225" cy="533550"/>
            </a:xfrm>
            <a:custGeom>
              <a:rect b="b" l="l" r="r" t="t"/>
              <a:pathLst>
                <a:path extrusionOk="0" h="21342" w="19209">
                  <a:moveTo>
                    <a:pt x="5927" y="0"/>
                  </a:moveTo>
                  <a:lnTo>
                    <a:pt x="5722" y="1022"/>
                  </a:lnTo>
                  <a:cubicBezTo>
                    <a:pt x="4194" y="1120"/>
                    <a:pt x="2968" y="2044"/>
                    <a:pt x="2763" y="3270"/>
                  </a:cubicBezTo>
                  <a:lnTo>
                    <a:pt x="311" y="15832"/>
                  </a:lnTo>
                  <a:cubicBezTo>
                    <a:pt x="1" y="17467"/>
                    <a:pt x="1227" y="19101"/>
                    <a:pt x="3172" y="19412"/>
                  </a:cubicBezTo>
                  <a:lnTo>
                    <a:pt x="12572" y="21251"/>
                  </a:lnTo>
                  <a:cubicBezTo>
                    <a:pt x="12846" y="21312"/>
                    <a:pt x="13120" y="21341"/>
                    <a:pt x="13390" y="21341"/>
                  </a:cubicBezTo>
                  <a:cubicBezTo>
                    <a:pt x="14925" y="21341"/>
                    <a:pt x="16295" y="20394"/>
                    <a:pt x="16552" y="19003"/>
                  </a:cubicBezTo>
                  <a:lnTo>
                    <a:pt x="19004" y="6539"/>
                  </a:lnTo>
                  <a:cubicBezTo>
                    <a:pt x="19208" y="5207"/>
                    <a:pt x="18497" y="3883"/>
                    <a:pt x="17165" y="3270"/>
                  </a:cubicBezTo>
                  <a:lnTo>
                    <a:pt x="17369" y="2248"/>
                  </a:lnTo>
                  <a:lnTo>
                    <a:pt x="5927" y="0"/>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2" name="Google Shape;672;p39"/>
            <p:cNvSpPr/>
            <p:nvPr/>
          </p:nvSpPr>
          <p:spPr>
            <a:xfrm>
              <a:off x="1055900" y="4825175"/>
              <a:ext cx="291200" cy="71525"/>
            </a:xfrm>
            <a:custGeom>
              <a:rect b="b" l="l" r="r" t="t"/>
              <a:pathLst>
                <a:path extrusionOk="0" h="2861" w="11648">
                  <a:moveTo>
                    <a:pt x="205" y="0"/>
                  </a:moveTo>
                  <a:lnTo>
                    <a:pt x="0" y="613"/>
                  </a:lnTo>
                  <a:lnTo>
                    <a:pt x="11549" y="2861"/>
                  </a:lnTo>
                  <a:lnTo>
                    <a:pt x="11647" y="2248"/>
                  </a:lnTo>
                  <a:lnTo>
                    <a:pt x="205" y="0"/>
                  </a:ln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3" name="Google Shape;673;p39"/>
            <p:cNvSpPr/>
            <p:nvPr/>
          </p:nvSpPr>
          <p:spPr>
            <a:xfrm>
              <a:off x="1038125" y="4743425"/>
              <a:ext cx="344725" cy="143075"/>
            </a:xfrm>
            <a:custGeom>
              <a:rect b="b" l="l" r="r" t="t"/>
              <a:pathLst>
                <a:path extrusionOk="0" h="5723" w="13789">
                  <a:moveTo>
                    <a:pt x="613" y="1"/>
                  </a:moveTo>
                  <a:lnTo>
                    <a:pt x="0" y="3066"/>
                  </a:lnTo>
                  <a:lnTo>
                    <a:pt x="13176" y="5722"/>
                  </a:lnTo>
                  <a:lnTo>
                    <a:pt x="13789" y="2657"/>
                  </a:lnTo>
                  <a:lnTo>
                    <a:pt x="613" y="1"/>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4" name="Google Shape;674;p39"/>
            <p:cNvSpPr/>
            <p:nvPr/>
          </p:nvSpPr>
          <p:spPr>
            <a:xfrm>
              <a:off x="1050775" y="4745900"/>
              <a:ext cx="28225" cy="79300"/>
            </a:xfrm>
            <a:custGeom>
              <a:rect b="b" l="l" r="r" t="t"/>
              <a:pathLst>
                <a:path extrusionOk="0" h="3172" w="1129">
                  <a:moveTo>
                    <a:pt x="614" y="0"/>
                  </a:moveTo>
                  <a:lnTo>
                    <a:pt x="1" y="3065"/>
                  </a:lnTo>
                  <a:lnTo>
                    <a:pt x="516" y="3171"/>
                  </a:lnTo>
                  <a:lnTo>
                    <a:pt x="1129" y="106"/>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5" name="Google Shape;675;p39"/>
            <p:cNvSpPr/>
            <p:nvPr/>
          </p:nvSpPr>
          <p:spPr>
            <a:xfrm>
              <a:off x="1078975" y="4751000"/>
              <a:ext cx="30675" cy="81750"/>
            </a:xfrm>
            <a:custGeom>
              <a:rect b="b" l="l" r="r" t="t"/>
              <a:pathLst>
                <a:path extrusionOk="0" h="3270" w="1227">
                  <a:moveTo>
                    <a:pt x="614" y="0"/>
                  </a:moveTo>
                  <a:lnTo>
                    <a:pt x="1" y="3172"/>
                  </a:lnTo>
                  <a:lnTo>
                    <a:pt x="614" y="3270"/>
                  </a:lnTo>
                  <a:lnTo>
                    <a:pt x="1227" y="107"/>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6" name="Google Shape;676;p39"/>
            <p:cNvSpPr/>
            <p:nvPr/>
          </p:nvSpPr>
          <p:spPr>
            <a:xfrm>
              <a:off x="1109625" y="4756100"/>
              <a:ext cx="28025" cy="81775"/>
            </a:xfrm>
            <a:custGeom>
              <a:rect b="b" l="l" r="r" t="t"/>
              <a:pathLst>
                <a:path extrusionOk="0" h="3271" w="1121">
                  <a:moveTo>
                    <a:pt x="614" y="1"/>
                  </a:moveTo>
                  <a:lnTo>
                    <a:pt x="1" y="3172"/>
                  </a:lnTo>
                  <a:lnTo>
                    <a:pt x="508" y="3270"/>
                  </a:lnTo>
                  <a:lnTo>
                    <a:pt x="1121" y="107"/>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7" name="Google Shape;677;p39"/>
            <p:cNvSpPr/>
            <p:nvPr/>
          </p:nvSpPr>
          <p:spPr>
            <a:xfrm>
              <a:off x="1137625" y="4763875"/>
              <a:ext cx="30675" cy="79100"/>
            </a:xfrm>
            <a:custGeom>
              <a:rect b="b" l="l" r="r" t="t"/>
              <a:pathLst>
                <a:path extrusionOk="0" h="3164" w="1227">
                  <a:moveTo>
                    <a:pt x="614" y="0"/>
                  </a:moveTo>
                  <a:lnTo>
                    <a:pt x="1" y="3065"/>
                  </a:lnTo>
                  <a:lnTo>
                    <a:pt x="516" y="3163"/>
                  </a:lnTo>
                  <a:lnTo>
                    <a:pt x="1227" y="98"/>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8" name="Google Shape;678;p39"/>
            <p:cNvSpPr/>
            <p:nvPr/>
          </p:nvSpPr>
          <p:spPr>
            <a:xfrm>
              <a:off x="1165825" y="4768975"/>
              <a:ext cx="30675" cy="79100"/>
            </a:xfrm>
            <a:custGeom>
              <a:rect b="b" l="l" r="r" t="t"/>
              <a:pathLst>
                <a:path extrusionOk="0" h="3164" w="1227">
                  <a:moveTo>
                    <a:pt x="712" y="1"/>
                  </a:moveTo>
                  <a:lnTo>
                    <a:pt x="1" y="3066"/>
                  </a:lnTo>
                  <a:lnTo>
                    <a:pt x="614" y="3164"/>
                  </a:lnTo>
                  <a:lnTo>
                    <a:pt x="1227" y="99"/>
                  </a:lnTo>
                  <a:lnTo>
                    <a:pt x="712"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9" name="Google Shape;679;p39"/>
            <p:cNvSpPr/>
            <p:nvPr/>
          </p:nvSpPr>
          <p:spPr>
            <a:xfrm>
              <a:off x="1196475" y="4774075"/>
              <a:ext cx="28025" cy="81775"/>
            </a:xfrm>
            <a:custGeom>
              <a:rect b="b" l="l" r="r" t="t"/>
              <a:pathLst>
                <a:path extrusionOk="0" h="3271" w="1121">
                  <a:moveTo>
                    <a:pt x="614" y="1"/>
                  </a:moveTo>
                  <a:lnTo>
                    <a:pt x="1" y="3164"/>
                  </a:lnTo>
                  <a:lnTo>
                    <a:pt x="507" y="3270"/>
                  </a:lnTo>
                  <a:lnTo>
                    <a:pt x="1120"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0" name="Google Shape;680;p39"/>
            <p:cNvSpPr/>
            <p:nvPr/>
          </p:nvSpPr>
          <p:spPr>
            <a:xfrm>
              <a:off x="1224475" y="4779200"/>
              <a:ext cx="30675" cy="81750"/>
            </a:xfrm>
            <a:custGeom>
              <a:rect b="b" l="l" r="r" t="t"/>
              <a:pathLst>
                <a:path extrusionOk="0" h="3270" w="1227">
                  <a:moveTo>
                    <a:pt x="613" y="0"/>
                  </a:moveTo>
                  <a:lnTo>
                    <a:pt x="0" y="3163"/>
                  </a:lnTo>
                  <a:lnTo>
                    <a:pt x="613" y="3270"/>
                  </a:lnTo>
                  <a:lnTo>
                    <a:pt x="1226" y="98"/>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1" name="Google Shape;681;p39"/>
            <p:cNvSpPr/>
            <p:nvPr/>
          </p:nvSpPr>
          <p:spPr>
            <a:xfrm>
              <a:off x="1255125" y="4786750"/>
              <a:ext cx="28225" cy="79300"/>
            </a:xfrm>
            <a:custGeom>
              <a:rect b="b" l="l" r="r" t="t"/>
              <a:pathLst>
                <a:path extrusionOk="0" h="3172" w="1129">
                  <a:moveTo>
                    <a:pt x="613" y="1"/>
                  </a:moveTo>
                  <a:lnTo>
                    <a:pt x="0" y="3066"/>
                  </a:lnTo>
                  <a:lnTo>
                    <a:pt x="515" y="3172"/>
                  </a:lnTo>
                  <a:lnTo>
                    <a:pt x="1128" y="107"/>
                  </a:lnTo>
                  <a:lnTo>
                    <a:pt x="613"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2" name="Google Shape;682;p39"/>
            <p:cNvSpPr/>
            <p:nvPr/>
          </p:nvSpPr>
          <p:spPr>
            <a:xfrm>
              <a:off x="1283325" y="4791875"/>
              <a:ext cx="30675" cy="81750"/>
            </a:xfrm>
            <a:custGeom>
              <a:rect b="b" l="l" r="r" t="t"/>
              <a:pathLst>
                <a:path extrusionOk="0" h="3270" w="1227">
                  <a:moveTo>
                    <a:pt x="613" y="0"/>
                  </a:moveTo>
                  <a:lnTo>
                    <a:pt x="0" y="3171"/>
                  </a:lnTo>
                  <a:lnTo>
                    <a:pt x="613" y="3269"/>
                  </a:lnTo>
                  <a:lnTo>
                    <a:pt x="1226" y="106"/>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3" name="Google Shape;683;p39"/>
            <p:cNvSpPr/>
            <p:nvPr/>
          </p:nvSpPr>
          <p:spPr>
            <a:xfrm>
              <a:off x="1313975" y="4796975"/>
              <a:ext cx="28000" cy="81750"/>
            </a:xfrm>
            <a:custGeom>
              <a:rect b="b" l="l" r="r" t="t"/>
              <a:pathLst>
                <a:path extrusionOk="0" h="3270" w="1120">
                  <a:moveTo>
                    <a:pt x="613" y="0"/>
                  </a:moveTo>
                  <a:lnTo>
                    <a:pt x="0" y="3172"/>
                  </a:lnTo>
                  <a:lnTo>
                    <a:pt x="507" y="3270"/>
                  </a:lnTo>
                  <a:lnTo>
                    <a:pt x="1120" y="107"/>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4" name="Google Shape;684;p39"/>
            <p:cNvSpPr/>
            <p:nvPr/>
          </p:nvSpPr>
          <p:spPr>
            <a:xfrm>
              <a:off x="1341950" y="4804725"/>
              <a:ext cx="30675" cy="79125"/>
            </a:xfrm>
            <a:custGeom>
              <a:rect b="b" l="l" r="r" t="t"/>
              <a:pathLst>
                <a:path extrusionOk="0" h="3165" w="1227">
                  <a:moveTo>
                    <a:pt x="614" y="1"/>
                  </a:moveTo>
                  <a:lnTo>
                    <a:pt x="1" y="3066"/>
                  </a:lnTo>
                  <a:lnTo>
                    <a:pt x="516" y="3164"/>
                  </a:lnTo>
                  <a:lnTo>
                    <a:pt x="1227"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5" name="Google Shape;685;p39"/>
            <p:cNvSpPr/>
            <p:nvPr/>
          </p:nvSpPr>
          <p:spPr>
            <a:xfrm>
              <a:off x="935950" y="4963100"/>
              <a:ext cx="441800" cy="260550"/>
            </a:xfrm>
            <a:custGeom>
              <a:rect b="b" l="l" r="r" t="t"/>
              <a:pathLst>
                <a:path extrusionOk="0" h="10422" w="17672">
                  <a:moveTo>
                    <a:pt x="1431" y="0"/>
                  </a:moveTo>
                  <a:lnTo>
                    <a:pt x="0" y="7250"/>
                  </a:lnTo>
                  <a:lnTo>
                    <a:pt x="16241" y="10421"/>
                  </a:lnTo>
                  <a:lnTo>
                    <a:pt x="17671" y="3163"/>
                  </a:lnTo>
                  <a:lnTo>
                    <a:pt x="1431" y="0"/>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6" name="Google Shape;686;p39"/>
            <p:cNvSpPr/>
            <p:nvPr/>
          </p:nvSpPr>
          <p:spPr>
            <a:xfrm>
              <a:off x="912850" y="5169875"/>
              <a:ext cx="424025" cy="188850"/>
            </a:xfrm>
            <a:custGeom>
              <a:rect b="b" l="l" r="r" t="t"/>
              <a:pathLst>
                <a:path extrusionOk="0" h="7554" w="16961">
                  <a:moveTo>
                    <a:pt x="16961" y="3172"/>
                  </a:moveTo>
                  <a:lnTo>
                    <a:pt x="16946" y="3244"/>
                  </a:lnTo>
                  <a:lnTo>
                    <a:pt x="16946" y="3244"/>
                  </a:lnTo>
                  <a:cubicBezTo>
                    <a:pt x="16951" y="3220"/>
                    <a:pt x="16956" y="3196"/>
                    <a:pt x="16961" y="3172"/>
                  </a:cubicBezTo>
                  <a:close/>
                  <a:moveTo>
                    <a:pt x="720" y="1"/>
                  </a:moveTo>
                  <a:lnTo>
                    <a:pt x="311" y="2044"/>
                  </a:lnTo>
                  <a:cubicBezTo>
                    <a:pt x="1" y="3679"/>
                    <a:pt x="1227" y="5313"/>
                    <a:pt x="3172" y="5624"/>
                  </a:cubicBezTo>
                  <a:lnTo>
                    <a:pt x="12572" y="7463"/>
                  </a:lnTo>
                  <a:cubicBezTo>
                    <a:pt x="12846" y="7524"/>
                    <a:pt x="13120" y="7553"/>
                    <a:pt x="13390" y="7553"/>
                  </a:cubicBezTo>
                  <a:cubicBezTo>
                    <a:pt x="14925" y="7553"/>
                    <a:pt x="16295" y="6606"/>
                    <a:pt x="16552" y="5215"/>
                  </a:cubicBezTo>
                  <a:lnTo>
                    <a:pt x="16946" y="3244"/>
                  </a:lnTo>
                  <a:lnTo>
                    <a:pt x="16946" y="3244"/>
                  </a:lnTo>
                  <a:cubicBezTo>
                    <a:pt x="16656" y="4596"/>
                    <a:pt x="15307" y="5510"/>
                    <a:pt x="13798" y="5510"/>
                  </a:cubicBezTo>
                  <a:cubicBezTo>
                    <a:pt x="13529" y="5510"/>
                    <a:pt x="13255" y="5481"/>
                    <a:pt x="12980" y="5420"/>
                  </a:cubicBezTo>
                  <a:lnTo>
                    <a:pt x="3475" y="3581"/>
                  </a:lnTo>
                  <a:cubicBezTo>
                    <a:pt x="1636" y="3270"/>
                    <a:pt x="410" y="1635"/>
                    <a:pt x="720" y="1"/>
                  </a:cubicBez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7" name="Google Shape;687;p39"/>
            <p:cNvSpPr/>
            <p:nvPr/>
          </p:nvSpPr>
          <p:spPr>
            <a:xfrm>
              <a:off x="963950" y="4963100"/>
              <a:ext cx="413800" cy="112400"/>
            </a:xfrm>
            <a:custGeom>
              <a:rect b="b" l="l" r="r" t="t"/>
              <a:pathLst>
                <a:path extrusionOk="0" h="4496" w="16552">
                  <a:moveTo>
                    <a:pt x="311" y="0"/>
                  </a:moveTo>
                  <a:lnTo>
                    <a:pt x="0" y="1324"/>
                  </a:lnTo>
                  <a:lnTo>
                    <a:pt x="16249" y="4496"/>
                  </a:lnTo>
                  <a:lnTo>
                    <a:pt x="16551" y="3163"/>
                  </a:lnTo>
                  <a:lnTo>
                    <a:pt x="311"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8" name="Google Shape;688;p39"/>
            <p:cNvSpPr/>
            <p:nvPr/>
          </p:nvSpPr>
          <p:spPr>
            <a:xfrm>
              <a:off x="984375" y="5034625"/>
              <a:ext cx="94625" cy="94425"/>
            </a:xfrm>
            <a:custGeom>
              <a:rect b="b" l="l" r="r" t="t"/>
              <a:pathLst>
                <a:path extrusionOk="0" h="3777" w="3785">
                  <a:moveTo>
                    <a:pt x="1537" y="0"/>
                  </a:moveTo>
                  <a:lnTo>
                    <a:pt x="1333" y="1022"/>
                  </a:lnTo>
                  <a:lnTo>
                    <a:pt x="311" y="817"/>
                  </a:lnTo>
                  <a:lnTo>
                    <a:pt x="1" y="2248"/>
                  </a:lnTo>
                  <a:lnTo>
                    <a:pt x="1022" y="2452"/>
                  </a:lnTo>
                  <a:lnTo>
                    <a:pt x="818" y="3474"/>
                  </a:lnTo>
                  <a:lnTo>
                    <a:pt x="2248" y="3776"/>
                  </a:lnTo>
                  <a:lnTo>
                    <a:pt x="2453" y="2754"/>
                  </a:lnTo>
                  <a:lnTo>
                    <a:pt x="3474" y="2959"/>
                  </a:lnTo>
                  <a:lnTo>
                    <a:pt x="3785" y="1528"/>
                  </a:lnTo>
                  <a:lnTo>
                    <a:pt x="2763" y="1324"/>
                  </a:lnTo>
                  <a:lnTo>
                    <a:pt x="2967" y="302"/>
                  </a:lnTo>
                  <a:lnTo>
                    <a:pt x="1537"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9" name="Google Shape;689;p39"/>
            <p:cNvSpPr/>
            <p:nvPr/>
          </p:nvSpPr>
          <p:spPr>
            <a:xfrm>
              <a:off x="1178500" y="5075475"/>
              <a:ext cx="145700" cy="43350"/>
            </a:xfrm>
            <a:custGeom>
              <a:rect b="b" l="l" r="r" t="t"/>
              <a:pathLst>
                <a:path extrusionOk="0" h="1734" w="5828">
                  <a:moveTo>
                    <a:pt x="205" y="1"/>
                  </a:moveTo>
                  <a:lnTo>
                    <a:pt x="0" y="614"/>
                  </a:lnTo>
                  <a:lnTo>
                    <a:pt x="5722" y="1733"/>
                  </a:lnTo>
                  <a:lnTo>
                    <a:pt x="5828" y="1120"/>
                  </a:lnTo>
                  <a:lnTo>
                    <a:pt x="205"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90" name="Google Shape;690;p39"/>
            <p:cNvSpPr/>
            <p:nvPr/>
          </p:nvSpPr>
          <p:spPr>
            <a:xfrm>
              <a:off x="1170925" y="5113700"/>
              <a:ext cx="145525" cy="43550"/>
            </a:xfrm>
            <a:custGeom>
              <a:rect b="b" l="l" r="r" t="t"/>
              <a:pathLst>
                <a:path extrusionOk="0" h="1742" w="5821">
                  <a:moveTo>
                    <a:pt x="205" y="0"/>
                  </a:moveTo>
                  <a:lnTo>
                    <a:pt x="1" y="719"/>
                  </a:lnTo>
                  <a:lnTo>
                    <a:pt x="5722" y="1741"/>
                  </a:lnTo>
                  <a:lnTo>
                    <a:pt x="5820" y="1128"/>
                  </a:lnTo>
                  <a:lnTo>
                    <a:pt x="205"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691" name="Google Shape;691;p39"/>
          <p:cNvSpPr txBox="1"/>
          <p:nvPr/>
        </p:nvSpPr>
        <p:spPr>
          <a:xfrm>
            <a:off x="779800" y="1468550"/>
            <a:ext cx="6379800" cy="1876500"/>
          </a:xfrm>
          <a:prstGeom prst="rect">
            <a:avLst/>
          </a:prstGeom>
          <a:noFill/>
          <a:ln>
            <a:noFill/>
          </a:ln>
        </p:spPr>
        <p:txBody>
          <a:bodyPr anchorCtr="0" anchor="ctr" bIns="91425" lIns="91425" spcFirstLastPara="1" rIns="91425" wrap="square" tIns="91425">
            <a:noAutofit/>
          </a:bodyPr>
          <a:lstStyle/>
          <a:p>
            <a:pPr indent="-304800" lvl="0" marL="457200" rtl="0" algn="l">
              <a:lnSpc>
                <a:spcPct val="100000"/>
              </a:lnSpc>
              <a:spcBef>
                <a:spcPts val="0"/>
              </a:spcBef>
              <a:spcAft>
                <a:spcPts val="0"/>
              </a:spcAft>
              <a:buClr>
                <a:srgbClr val="C76114"/>
              </a:buClr>
              <a:buSzPts val="1200"/>
              <a:buFont typeface="Mada"/>
              <a:buChar char="●"/>
            </a:pPr>
            <a:r>
              <a:rPr b="1" lang="ar" sz="1200">
                <a:solidFill>
                  <a:srgbClr val="C76114"/>
                </a:solidFill>
                <a:latin typeface="Mada"/>
                <a:ea typeface="Mada"/>
                <a:cs typeface="Mada"/>
                <a:sym typeface="Mada"/>
              </a:rPr>
              <a:t>Direct thrombin(factor 2)inhibitors (DTI)</a:t>
            </a:r>
            <a:endParaRPr b="1" sz="1200">
              <a:solidFill>
                <a:srgbClr val="C76114"/>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Dabigatran (Pradaxa, Boehringer)</a:t>
            </a:r>
            <a:endParaRPr sz="1200">
              <a:solidFill>
                <a:schemeClr val="dk1"/>
              </a:solidFill>
              <a:latin typeface="Mada"/>
              <a:ea typeface="Mada"/>
              <a:cs typeface="Mada"/>
              <a:sym typeface="Mada"/>
            </a:endParaRPr>
          </a:p>
          <a:p>
            <a:pPr indent="-304800" lvl="0" marL="457200" rtl="0" algn="l">
              <a:lnSpc>
                <a:spcPct val="100000"/>
              </a:lnSpc>
              <a:spcBef>
                <a:spcPts val="0"/>
              </a:spcBef>
              <a:spcAft>
                <a:spcPts val="0"/>
              </a:spcAft>
              <a:buClr>
                <a:srgbClr val="C76114"/>
              </a:buClr>
              <a:buSzPts val="1200"/>
              <a:buFont typeface="Mada"/>
              <a:buChar char="●"/>
            </a:pPr>
            <a:r>
              <a:rPr b="1" lang="ar" sz="1200">
                <a:solidFill>
                  <a:srgbClr val="C76114"/>
                </a:solidFill>
                <a:latin typeface="Mada"/>
                <a:ea typeface="Mada"/>
                <a:cs typeface="Mada"/>
                <a:sym typeface="Mada"/>
              </a:rPr>
              <a:t>Factor X inhibitors</a:t>
            </a:r>
            <a:endParaRPr b="1" sz="1200">
              <a:solidFill>
                <a:srgbClr val="C76114"/>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Rivaroxaban (Xarelto, Bayer/Janssen)</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Apixaban (Eliquis, Pfizer/BMS)</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Edoxaban (Savaysa, Daichii Sankyo)</a:t>
            </a:r>
            <a:endParaRPr sz="1200">
              <a:solidFill>
                <a:schemeClr val="dk1"/>
              </a:solidFill>
              <a:latin typeface="Mada"/>
              <a:ea typeface="Mada"/>
              <a:cs typeface="Mada"/>
              <a:sym typeface="Mada"/>
            </a:endParaRPr>
          </a:p>
          <a:p>
            <a:pPr indent="-304800" lvl="1" marL="914400" rtl="0" algn="l">
              <a:lnSpc>
                <a:spcPct val="100000"/>
              </a:lnSpc>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Betrixaban (Bevyxxa, Portola)</a:t>
            </a:r>
            <a:endParaRPr sz="1200">
              <a:solidFill>
                <a:schemeClr val="dk1"/>
              </a:solidFill>
              <a:latin typeface="Mada"/>
              <a:ea typeface="Mada"/>
              <a:cs typeface="Mada"/>
              <a:sym typeface="Mada"/>
            </a:endParaRPr>
          </a:p>
          <a:p>
            <a:pPr indent="0" lvl="0" marL="0" rtl="0" algn="ctr">
              <a:lnSpc>
                <a:spcPct val="100000"/>
              </a:lnSpc>
              <a:spcBef>
                <a:spcPts val="0"/>
              </a:spcBef>
              <a:spcAft>
                <a:spcPts val="0"/>
              </a:spcAft>
              <a:buNone/>
            </a:pPr>
            <a:r>
              <a:rPr b="1" lang="ar" sz="1200">
                <a:solidFill>
                  <a:srgbClr val="CC0000"/>
                </a:solidFill>
                <a:latin typeface="Mada"/>
                <a:ea typeface="Mada"/>
                <a:cs typeface="Mada"/>
                <a:sym typeface="Mada"/>
              </a:rPr>
              <a:t>(DOAC should now be the default choice for patients with DVT and/or PE)</a:t>
            </a:r>
            <a:endParaRPr sz="1200">
              <a:solidFill>
                <a:schemeClr val="dk1"/>
              </a:solidFill>
              <a:latin typeface="Mada"/>
              <a:ea typeface="Mada"/>
              <a:cs typeface="Mada"/>
              <a:sym typeface="Mada"/>
            </a:endParaRPr>
          </a:p>
          <a:p>
            <a:pPr indent="0" lvl="0" marL="0" rtl="0" algn="l">
              <a:lnSpc>
                <a:spcPct val="100000"/>
              </a:lnSpc>
              <a:spcBef>
                <a:spcPts val="0"/>
              </a:spcBef>
              <a:spcAft>
                <a:spcPts val="0"/>
              </a:spcAft>
              <a:buNone/>
            </a:pPr>
            <a:r>
              <a:t/>
            </a:r>
            <a:endParaRPr sz="1200">
              <a:solidFill>
                <a:schemeClr val="dk1"/>
              </a:solidFill>
              <a:latin typeface="Mada"/>
              <a:ea typeface="Mada"/>
              <a:cs typeface="Mada"/>
              <a:sym typeface="Mada"/>
            </a:endParaRPr>
          </a:p>
        </p:txBody>
      </p:sp>
      <p:pic>
        <p:nvPicPr>
          <p:cNvPr id="692" name="Google Shape;692;p39"/>
          <p:cNvPicPr preferRelativeResize="0"/>
          <p:nvPr/>
        </p:nvPicPr>
        <p:blipFill>
          <a:blip r:embed="rId3">
            <a:alphaModFix/>
          </a:blip>
          <a:stretch>
            <a:fillRect/>
          </a:stretch>
        </p:blipFill>
        <p:spPr>
          <a:xfrm>
            <a:off x="5654475" y="1326551"/>
            <a:ext cx="1243800" cy="1498554"/>
          </a:xfrm>
          <a:prstGeom prst="rect">
            <a:avLst/>
          </a:prstGeom>
          <a:noFill/>
          <a:ln>
            <a:noFill/>
          </a:ln>
        </p:spPr>
      </p:pic>
      <p:pic>
        <p:nvPicPr>
          <p:cNvPr id="693" name="Google Shape;693;p39"/>
          <p:cNvPicPr preferRelativeResize="0"/>
          <p:nvPr/>
        </p:nvPicPr>
        <p:blipFill>
          <a:blip r:embed="rId4">
            <a:alphaModFix/>
          </a:blip>
          <a:stretch>
            <a:fillRect/>
          </a:stretch>
        </p:blipFill>
        <p:spPr>
          <a:xfrm>
            <a:off x="8322950" y="3119650"/>
            <a:ext cx="1921930" cy="1215600"/>
          </a:xfrm>
          <a:prstGeom prst="rect">
            <a:avLst/>
          </a:prstGeom>
          <a:noFill/>
          <a:ln>
            <a:noFill/>
          </a:ln>
        </p:spPr>
      </p:pic>
      <p:pic>
        <p:nvPicPr>
          <p:cNvPr id="694" name="Google Shape;694;p39"/>
          <p:cNvPicPr preferRelativeResize="0"/>
          <p:nvPr/>
        </p:nvPicPr>
        <p:blipFill>
          <a:blip r:embed="rId5">
            <a:alphaModFix/>
          </a:blip>
          <a:stretch>
            <a:fillRect/>
          </a:stretch>
        </p:blipFill>
        <p:spPr>
          <a:xfrm>
            <a:off x="10468300" y="3119650"/>
            <a:ext cx="1790725" cy="1215600"/>
          </a:xfrm>
          <a:prstGeom prst="rect">
            <a:avLst/>
          </a:prstGeom>
          <a:noFill/>
          <a:ln>
            <a:noFill/>
          </a:ln>
        </p:spPr>
      </p:pic>
      <p:pic>
        <p:nvPicPr>
          <p:cNvPr id="695" name="Google Shape;695;p39"/>
          <p:cNvPicPr preferRelativeResize="0"/>
          <p:nvPr/>
        </p:nvPicPr>
        <p:blipFill>
          <a:blip r:embed="rId6">
            <a:alphaModFix/>
          </a:blip>
          <a:stretch>
            <a:fillRect/>
          </a:stretch>
        </p:blipFill>
        <p:spPr>
          <a:xfrm>
            <a:off x="8322950" y="4560700"/>
            <a:ext cx="1921925" cy="1215600"/>
          </a:xfrm>
          <a:prstGeom prst="rect">
            <a:avLst/>
          </a:prstGeom>
          <a:noFill/>
          <a:ln>
            <a:noFill/>
          </a:ln>
        </p:spPr>
      </p:pic>
      <p:pic>
        <p:nvPicPr>
          <p:cNvPr id="696" name="Google Shape;696;p39"/>
          <p:cNvPicPr preferRelativeResize="0"/>
          <p:nvPr/>
        </p:nvPicPr>
        <p:blipFill>
          <a:blip r:embed="rId7">
            <a:alphaModFix/>
          </a:blip>
          <a:stretch>
            <a:fillRect/>
          </a:stretch>
        </p:blipFill>
        <p:spPr>
          <a:xfrm>
            <a:off x="10468300" y="4574975"/>
            <a:ext cx="1790725" cy="1215600"/>
          </a:xfrm>
          <a:prstGeom prst="rect">
            <a:avLst/>
          </a:prstGeom>
          <a:noFill/>
          <a:ln>
            <a:noFill/>
          </a:ln>
        </p:spPr>
      </p:pic>
      <p:pic>
        <p:nvPicPr>
          <p:cNvPr id="697" name="Google Shape;697;p39"/>
          <p:cNvPicPr preferRelativeResize="0"/>
          <p:nvPr/>
        </p:nvPicPr>
        <p:blipFill>
          <a:blip r:embed="rId8">
            <a:alphaModFix/>
          </a:blip>
          <a:stretch>
            <a:fillRect/>
          </a:stretch>
        </p:blipFill>
        <p:spPr>
          <a:xfrm>
            <a:off x="8322949" y="7107075"/>
            <a:ext cx="2852912" cy="2134450"/>
          </a:xfrm>
          <a:prstGeom prst="rect">
            <a:avLst/>
          </a:prstGeom>
          <a:noFill/>
          <a:ln>
            <a:noFill/>
          </a:ln>
        </p:spPr>
      </p:pic>
      <p:graphicFrame>
        <p:nvGraphicFramePr>
          <p:cNvPr id="698" name="Google Shape;698;p39"/>
          <p:cNvGraphicFramePr/>
          <p:nvPr/>
        </p:nvGraphicFramePr>
        <p:xfrm>
          <a:off x="8547478" y="9358795"/>
          <a:ext cx="3000000" cy="3000000"/>
        </p:xfrm>
        <a:graphic>
          <a:graphicData uri="http://schemas.openxmlformats.org/drawingml/2006/table">
            <a:tbl>
              <a:tblPr>
                <a:noFill/>
                <a:tableStyleId>{82A0D522-77D8-4D48-9ACD-A68FFDE78AEE}</a:tableStyleId>
              </a:tblPr>
              <a:tblGrid>
                <a:gridCol w="974350"/>
                <a:gridCol w="974350"/>
                <a:gridCol w="974350"/>
                <a:gridCol w="974350"/>
                <a:gridCol w="974350"/>
              </a:tblGrid>
              <a:tr h="496375">
                <a:tc>
                  <a:txBody>
                    <a:bodyPr/>
                    <a:lstStyle/>
                    <a:p>
                      <a:pPr indent="0" lvl="0" marL="0" rtl="0" algn="ctr">
                        <a:spcBef>
                          <a:spcPts val="0"/>
                        </a:spcBef>
                        <a:spcAft>
                          <a:spcPts val="0"/>
                        </a:spcAft>
                        <a:buNone/>
                      </a:pPr>
                      <a:r>
                        <a:rPr lang="ar" sz="1100"/>
                        <a:t>Dabigatran</a:t>
                      </a:r>
                      <a:endParaRPr sz="1100"/>
                    </a:p>
                  </a:txBody>
                  <a:tcPr marT="91425" marB="91425" marR="91425" marL="91425" anchor="ctr">
                    <a:solidFill>
                      <a:schemeClr val="accent3"/>
                    </a:solidFill>
                  </a:tcPr>
                </a:tc>
                <a:tc>
                  <a:txBody>
                    <a:bodyPr/>
                    <a:lstStyle/>
                    <a:p>
                      <a:pPr indent="0" lvl="0" marL="0" rtl="0" algn="ctr">
                        <a:spcBef>
                          <a:spcPts val="0"/>
                        </a:spcBef>
                        <a:spcAft>
                          <a:spcPts val="0"/>
                        </a:spcAft>
                        <a:buNone/>
                      </a:pPr>
                      <a:r>
                        <a:rPr lang="ar" sz="1000"/>
                        <a:t>Rivaroxaban</a:t>
                      </a:r>
                      <a:endParaRPr sz="1000"/>
                    </a:p>
                  </a:txBody>
                  <a:tcPr marT="91425" marB="91425" marR="91425" marL="91425" anchor="ctr">
                    <a:solidFill>
                      <a:schemeClr val="accent3"/>
                    </a:solidFill>
                  </a:tcPr>
                </a:tc>
                <a:tc>
                  <a:txBody>
                    <a:bodyPr/>
                    <a:lstStyle/>
                    <a:p>
                      <a:pPr indent="0" lvl="0" marL="0" rtl="0" algn="ctr">
                        <a:spcBef>
                          <a:spcPts val="0"/>
                        </a:spcBef>
                        <a:spcAft>
                          <a:spcPts val="0"/>
                        </a:spcAft>
                        <a:buNone/>
                      </a:pPr>
                      <a:r>
                        <a:rPr lang="ar" sz="1000"/>
                        <a:t>Apixaban</a:t>
                      </a:r>
                      <a:endParaRPr sz="1000"/>
                    </a:p>
                  </a:txBody>
                  <a:tcPr marT="91425" marB="91425" marR="91425" marL="91425" anchor="ctr">
                    <a:solidFill>
                      <a:schemeClr val="accent3"/>
                    </a:solidFill>
                  </a:tcPr>
                </a:tc>
                <a:tc>
                  <a:txBody>
                    <a:bodyPr/>
                    <a:lstStyle/>
                    <a:p>
                      <a:pPr indent="0" lvl="0" marL="0" rtl="0" algn="ctr">
                        <a:spcBef>
                          <a:spcPts val="0"/>
                        </a:spcBef>
                        <a:spcAft>
                          <a:spcPts val="0"/>
                        </a:spcAft>
                        <a:buNone/>
                      </a:pPr>
                      <a:r>
                        <a:rPr lang="ar" sz="1000"/>
                        <a:t>Edoxaban</a:t>
                      </a:r>
                      <a:endParaRPr sz="1000"/>
                    </a:p>
                    <a:p>
                      <a:pPr indent="0" lvl="0" marL="0" rtl="0" algn="ctr">
                        <a:spcBef>
                          <a:spcPts val="0"/>
                        </a:spcBef>
                        <a:spcAft>
                          <a:spcPts val="0"/>
                        </a:spcAft>
                        <a:buNone/>
                      </a:pPr>
                      <a:r>
                        <a:t/>
                      </a:r>
                      <a:endParaRPr sz="1200"/>
                    </a:p>
                  </a:txBody>
                  <a:tcPr marT="91425" marB="91425" marR="91425" marL="91425" anchor="ctr">
                    <a:solidFill>
                      <a:schemeClr val="accent3"/>
                    </a:solidFill>
                  </a:tcPr>
                </a:tc>
                <a:tc>
                  <a:txBody>
                    <a:bodyPr/>
                    <a:lstStyle/>
                    <a:p>
                      <a:pPr indent="0" lvl="0" marL="0" rtl="0" algn="ctr">
                        <a:spcBef>
                          <a:spcPts val="0"/>
                        </a:spcBef>
                        <a:spcAft>
                          <a:spcPts val="0"/>
                        </a:spcAft>
                        <a:buNone/>
                      </a:pPr>
                      <a:r>
                        <a:rPr lang="ar" sz="1000"/>
                        <a:t>Betrrixaban</a:t>
                      </a:r>
                      <a:endParaRPr sz="1000"/>
                    </a:p>
                  </a:txBody>
                  <a:tcPr marT="91425" marB="91425" marR="91425" marL="91425" anchor="ctr">
                    <a:solidFill>
                      <a:schemeClr val="accent3"/>
                    </a:solidFill>
                  </a:tcPr>
                </a:tc>
              </a:tr>
              <a:tr h="1760225">
                <a:tc>
                  <a:txBody>
                    <a:bodyPr/>
                    <a:lstStyle/>
                    <a:p>
                      <a:pPr indent="0" lvl="0" marL="0" rtl="0" algn="ctr">
                        <a:spcBef>
                          <a:spcPts val="0"/>
                        </a:spcBef>
                        <a:spcAft>
                          <a:spcPts val="0"/>
                        </a:spcAft>
                        <a:buNone/>
                      </a:pPr>
                      <a:r>
                        <a:rPr b="1" lang="ar" sz="900"/>
                        <a:t>-</a:t>
                      </a:r>
                      <a:r>
                        <a:rPr lang="ar" sz="900"/>
                        <a:t>Direct thrombin inhibitor • -Twice daily dosing </a:t>
                      </a:r>
                      <a:endParaRPr sz="900"/>
                    </a:p>
                    <a:p>
                      <a:pPr indent="0" lvl="0" marL="0" rtl="0" algn="ctr">
                        <a:spcBef>
                          <a:spcPts val="0"/>
                        </a:spcBef>
                        <a:spcAft>
                          <a:spcPts val="0"/>
                        </a:spcAft>
                        <a:buNone/>
                      </a:pPr>
                      <a:r>
                        <a:rPr lang="ar" sz="900"/>
                        <a:t>-P - glycoprotein drug - drug</a:t>
                      </a:r>
                      <a:r>
                        <a:rPr b="1" lang="ar" sz="900"/>
                        <a:t> </a:t>
                      </a:r>
                      <a:r>
                        <a:rPr lang="ar" sz="900"/>
                        <a:t>interactions</a:t>
                      </a:r>
                      <a:endParaRPr sz="900"/>
                    </a:p>
                  </a:txBody>
                  <a:tcPr marT="91425" marB="91425" marR="91425" marL="91425"/>
                </a:tc>
                <a:tc>
                  <a:txBody>
                    <a:bodyPr/>
                    <a:lstStyle/>
                    <a:p>
                      <a:pPr indent="0" lvl="0" marL="0" rtl="0" algn="ctr">
                        <a:spcBef>
                          <a:spcPts val="0"/>
                        </a:spcBef>
                        <a:spcAft>
                          <a:spcPts val="0"/>
                        </a:spcAft>
                        <a:buNone/>
                      </a:pPr>
                      <a:r>
                        <a:rPr lang="ar" sz="1200"/>
                        <a:t>• </a:t>
                      </a:r>
                      <a:r>
                        <a:rPr lang="ar" sz="900"/>
                        <a:t>Factor Xa inhibitor Once or twice daily dosing depending on Indication • P - glycoprotein and CYP 3A4 drug drug interactions</a:t>
                      </a:r>
                      <a:endParaRPr sz="900"/>
                    </a:p>
                  </a:txBody>
                  <a:tcPr marT="91425" marB="91425" marR="91425" marL="91425"/>
                </a:tc>
                <a:tc>
                  <a:txBody>
                    <a:bodyPr/>
                    <a:lstStyle/>
                    <a:p>
                      <a:pPr indent="0" lvl="0" marL="0" rtl="0" algn="ctr">
                        <a:spcBef>
                          <a:spcPts val="0"/>
                        </a:spcBef>
                        <a:spcAft>
                          <a:spcPts val="0"/>
                        </a:spcAft>
                        <a:buNone/>
                      </a:pPr>
                      <a:r>
                        <a:rPr lang="ar" sz="1200"/>
                        <a:t>-</a:t>
                      </a:r>
                      <a:r>
                        <a:rPr lang="ar" sz="900"/>
                        <a:t>Factor Xa inhibitor Twice daily dosing P - glycoprotein and CYP 3A4 drug - drug interactions</a:t>
                      </a:r>
                      <a:endParaRPr sz="900"/>
                    </a:p>
                  </a:txBody>
                  <a:tcPr marT="91425" marB="91425" marR="91425" marL="91425"/>
                </a:tc>
                <a:tc>
                  <a:txBody>
                    <a:bodyPr/>
                    <a:lstStyle/>
                    <a:p>
                      <a:pPr indent="0" lvl="0" marL="0" rtl="0" algn="ctr">
                        <a:spcBef>
                          <a:spcPts val="0"/>
                        </a:spcBef>
                        <a:spcAft>
                          <a:spcPts val="0"/>
                        </a:spcAft>
                        <a:buNone/>
                      </a:pPr>
                      <a:r>
                        <a:rPr lang="ar" sz="1200"/>
                        <a:t>• </a:t>
                      </a:r>
                      <a:r>
                        <a:rPr lang="ar" sz="900"/>
                        <a:t>Factor Xa inhibitor Once daily dosing</a:t>
                      </a:r>
                      <a:endParaRPr sz="900"/>
                    </a:p>
                  </a:txBody>
                  <a:tcPr marT="91425" marB="91425" marR="91425" marL="91425"/>
                </a:tc>
                <a:tc>
                  <a:txBody>
                    <a:bodyPr/>
                    <a:lstStyle/>
                    <a:p>
                      <a:pPr indent="0" lvl="0" marL="0" rtl="0" algn="ctr">
                        <a:spcBef>
                          <a:spcPts val="0"/>
                        </a:spcBef>
                        <a:spcAft>
                          <a:spcPts val="0"/>
                        </a:spcAft>
                        <a:buNone/>
                      </a:pPr>
                      <a:r>
                        <a:rPr lang="ar" sz="1200"/>
                        <a:t>-</a:t>
                      </a:r>
                      <a:r>
                        <a:rPr lang="ar" sz="900"/>
                        <a:t>Factor Xa inhibitor.  Only approved for VTE prophylaxis in hospitalized patients P - glycoprotein drug - drug interactions Not currently available in US</a:t>
                      </a:r>
                      <a:endParaRPr sz="900"/>
                    </a:p>
                  </a:txBody>
                  <a:tcPr marT="91425" marB="91425" marR="91425" marL="91425"/>
                </a:tc>
              </a:tr>
            </a:tbl>
          </a:graphicData>
        </a:graphic>
      </p:graphicFrame>
      <p:pic>
        <p:nvPicPr>
          <p:cNvPr id="699" name="Google Shape;699;p39"/>
          <p:cNvPicPr preferRelativeResize="0"/>
          <p:nvPr/>
        </p:nvPicPr>
        <p:blipFill>
          <a:blip r:embed="rId9">
            <a:alphaModFix/>
          </a:blip>
          <a:stretch>
            <a:fillRect/>
          </a:stretch>
        </p:blipFill>
        <p:spPr>
          <a:xfrm>
            <a:off x="11208125" y="7107075"/>
            <a:ext cx="2274976" cy="2134450"/>
          </a:xfrm>
          <a:prstGeom prst="rect">
            <a:avLst/>
          </a:prstGeom>
          <a:noFill/>
          <a:ln>
            <a:noFill/>
          </a:ln>
        </p:spPr>
      </p:pic>
      <p:sp>
        <p:nvSpPr>
          <p:cNvPr id="700" name="Google Shape;700;p39"/>
          <p:cNvSpPr txBox="1"/>
          <p:nvPr/>
        </p:nvSpPr>
        <p:spPr>
          <a:xfrm>
            <a:off x="8665100" y="12019463"/>
            <a:ext cx="4636500" cy="696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solidFill>
                  <a:srgbClr val="CC0000"/>
                </a:solidFill>
                <a:latin typeface="Mada"/>
                <a:ea typeface="Mada"/>
                <a:cs typeface="Mada"/>
                <a:sym typeface="Mada"/>
              </a:rPr>
              <a:t>(DOAC should now be the default choice for patients with DVT and/or PE)</a:t>
            </a:r>
            <a:endParaRPr b="1" sz="1600">
              <a:solidFill>
                <a:srgbClr val="CC0000"/>
              </a:solidFill>
              <a:latin typeface="Mada"/>
              <a:ea typeface="Mada"/>
              <a:cs typeface="Mada"/>
              <a:sym typeface="Mada"/>
            </a:endParaRPr>
          </a:p>
          <a:p>
            <a:pPr indent="0" lvl="0" marL="0" rtl="0" algn="ctr">
              <a:spcBef>
                <a:spcPts val="0"/>
              </a:spcBef>
              <a:spcAft>
                <a:spcPts val="0"/>
              </a:spcAft>
              <a:buNone/>
            </a:pPr>
            <a:r>
              <a:t/>
            </a:r>
            <a:endParaRPr b="1" sz="1600" u="sng">
              <a:solidFill>
                <a:schemeClr val="accent1"/>
              </a:solidFill>
              <a:latin typeface="Mada"/>
              <a:ea typeface="Mada"/>
              <a:cs typeface="Mada"/>
              <a:sym typeface="Mada"/>
            </a:endParaRPr>
          </a:p>
          <a:p>
            <a:pPr indent="0" lvl="0" marL="0" rtl="0" algn="ctr">
              <a:spcBef>
                <a:spcPts val="0"/>
              </a:spcBef>
              <a:spcAft>
                <a:spcPts val="0"/>
              </a:spcAft>
              <a:buNone/>
            </a:pPr>
            <a:r>
              <a:t/>
            </a:r>
            <a:endParaRPr b="1">
              <a:solidFill>
                <a:schemeClr val="dk1"/>
              </a:solidFill>
              <a:latin typeface="Mada"/>
              <a:ea typeface="Mada"/>
              <a:cs typeface="Mada"/>
              <a:sym typeface="Mada"/>
            </a:endParaRPr>
          </a:p>
        </p:txBody>
      </p:sp>
      <p:pic>
        <p:nvPicPr>
          <p:cNvPr id="701" name="Google Shape;701;p39"/>
          <p:cNvPicPr preferRelativeResize="0"/>
          <p:nvPr/>
        </p:nvPicPr>
        <p:blipFill>
          <a:blip r:embed="rId10">
            <a:alphaModFix/>
          </a:blip>
          <a:stretch>
            <a:fillRect/>
          </a:stretch>
        </p:blipFill>
        <p:spPr>
          <a:xfrm>
            <a:off x="10395354" y="11756422"/>
            <a:ext cx="987732" cy="320625"/>
          </a:xfrm>
          <a:prstGeom prst="rect">
            <a:avLst/>
          </a:prstGeom>
          <a:noFill/>
          <a:ln>
            <a:noFill/>
          </a:ln>
        </p:spPr>
      </p:pic>
      <p:sp>
        <p:nvSpPr>
          <p:cNvPr id="702" name="Google Shape;702;p39"/>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pic>
        <p:nvPicPr>
          <p:cNvPr id="703" name="Google Shape;703;p39"/>
          <p:cNvPicPr preferRelativeResize="0"/>
          <p:nvPr/>
        </p:nvPicPr>
        <p:blipFill>
          <a:blip r:embed="rId4">
            <a:alphaModFix/>
          </a:blip>
          <a:stretch>
            <a:fillRect/>
          </a:stretch>
        </p:blipFill>
        <p:spPr>
          <a:xfrm>
            <a:off x="1820287" y="3150288"/>
            <a:ext cx="1921930" cy="1215600"/>
          </a:xfrm>
          <a:prstGeom prst="rect">
            <a:avLst/>
          </a:prstGeom>
          <a:noFill/>
          <a:ln>
            <a:noFill/>
          </a:ln>
        </p:spPr>
      </p:pic>
      <p:pic>
        <p:nvPicPr>
          <p:cNvPr id="704" name="Google Shape;704;p39"/>
          <p:cNvPicPr preferRelativeResize="0"/>
          <p:nvPr/>
        </p:nvPicPr>
        <p:blipFill>
          <a:blip r:embed="rId5">
            <a:alphaModFix/>
          </a:blip>
          <a:stretch>
            <a:fillRect/>
          </a:stretch>
        </p:blipFill>
        <p:spPr>
          <a:xfrm>
            <a:off x="4120913" y="3204938"/>
            <a:ext cx="1790725" cy="1215600"/>
          </a:xfrm>
          <a:prstGeom prst="rect">
            <a:avLst/>
          </a:prstGeom>
          <a:noFill/>
          <a:ln>
            <a:noFill/>
          </a:ln>
        </p:spPr>
      </p:pic>
      <p:pic>
        <p:nvPicPr>
          <p:cNvPr id="705" name="Google Shape;705;p39"/>
          <p:cNvPicPr preferRelativeResize="0"/>
          <p:nvPr/>
        </p:nvPicPr>
        <p:blipFill>
          <a:blip r:embed="rId6">
            <a:alphaModFix/>
          </a:blip>
          <a:stretch>
            <a:fillRect/>
          </a:stretch>
        </p:blipFill>
        <p:spPr>
          <a:xfrm>
            <a:off x="1820288" y="4420550"/>
            <a:ext cx="1921925" cy="1215600"/>
          </a:xfrm>
          <a:prstGeom prst="rect">
            <a:avLst/>
          </a:prstGeom>
          <a:noFill/>
          <a:ln>
            <a:noFill/>
          </a:ln>
        </p:spPr>
      </p:pic>
      <p:pic>
        <p:nvPicPr>
          <p:cNvPr id="706" name="Google Shape;706;p39"/>
          <p:cNvPicPr preferRelativeResize="0"/>
          <p:nvPr/>
        </p:nvPicPr>
        <p:blipFill>
          <a:blip r:embed="rId7">
            <a:alphaModFix/>
          </a:blip>
          <a:stretch>
            <a:fillRect/>
          </a:stretch>
        </p:blipFill>
        <p:spPr>
          <a:xfrm>
            <a:off x="4120913" y="4467000"/>
            <a:ext cx="1790725" cy="1215600"/>
          </a:xfrm>
          <a:prstGeom prst="rect">
            <a:avLst/>
          </a:prstGeom>
          <a:noFill/>
          <a:ln>
            <a:noFill/>
          </a:ln>
        </p:spPr>
      </p:pic>
      <p:pic>
        <p:nvPicPr>
          <p:cNvPr id="707" name="Google Shape;707;p39"/>
          <p:cNvPicPr preferRelativeResize="0"/>
          <p:nvPr/>
        </p:nvPicPr>
        <p:blipFill>
          <a:blip r:embed="rId8">
            <a:alphaModFix/>
          </a:blip>
          <a:stretch>
            <a:fillRect/>
          </a:stretch>
        </p:blipFill>
        <p:spPr>
          <a:xfrm>
            <a:off x="1150650" y="7980150"/>
            <a:ext cx="2275000" cy="1423800"/>
          </a:xfrm>
          <a:prstGeom prst="rect">
            <a:avLst/>
          </a:prstGeom>
          <a:noFill/>
          <a:ln>
            <a:noFill/>
          </a:ln>
        </p:spPr>
      </p:pic>
      <p:graphicFrame>
        <p:nvGraphicFramePr>
          <p:cNvPr id="708" name="Google Shape;708;p39"/>
          <p:cNvGraphicFramePr/>
          <p:nvPr/>
        </p:nvGraphicFramePr>
        <p:xfrm>
          <a:off x="961578" y="5843157"/>
          <a:ext cx="3000000" cy="3000000"/>
        </p:xfrm>
        <a:graphic>
          <a:graphicData uri="http://schemas.openxmlformats.org/drawingml/2006/table">
            <a:tbl>
              <a:tblPr>
                <a:noFill/>
                <a:tableStyleId>{82A0D522-77D8-4D48-9ACD-A68FFDE78AEE}</a:tableStyleId>
              </a:tblPr>
              <a:tblGrid>
                <a:gridCol w="1207600"/>
                <a:gridCol w="1207600"/>
                <a:gridCol w="1207600"/>
                <a:gridCol w="1207600"/>
                <a:gridCol w="1207600"/>
              </a:tblGrid>
              <a:tr h="234700">
                <a:tc>
                  <a:txBody>
                    <a:bodyPr/>
                    <a:lstStyle/>
                    <a:p>
                      <a:pPr indent="0" lvl="0" marL="0" rtl="0" algn="ctr">
                        <a:spcBef>
                          <a:spcPts val="0"/>
                        </a:spcBef>
                        <a:spcAft>
                          <a:spcPts val="0"/>
                        </a:spcAft>
                        <a:buNone/>
                      </a:pPr>
                      <a:r>
                        <a:rPr b="1" lang="ar" sz="1000">
                          <a:latin typeface="Mada"/>
                          <a:ea typeface="Mada"/>
                          <a:cs typeface="Mada"/>
                          <a:sym typeface="Mada"/>
                        </a:rPr>
                        <a:t>Dabigatran</a:t>
                      </a:r>
                      <a:endParaRPr b="1" sz="1000">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000">
                          <a:latin typeface="Mada"/>
                          <a:ea typeface="Mada"/>
                          <a:cs typeface="Mada"/>
                          <a:sym typeface="Mada"/>
                        </a:rPr>
                        <a:t>Rivaroxaban</a:t>
                      </a:r>
                      <a:endParaRPr b="1" sz="1000">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000">
                          <a:latin typeface="Mada"/>
                          <a:ea typeface="Mada"/>
                          <a:cs typeface="Mada"/>
                          <a:sym typeface="Mada"/>
                        </a:rPr>
                        <a:t>Apixaban</a:t>
                      </a:r>
                      <a:endParaRPr b="1" sz="1000">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000">
                          <a:latin typeface="Mada"/>
                          <a:ea typeface="Mada"/>
                          <a:cs typeface="Mada"/>
                          <a:sym typeface="Mada"/>
                        </a:rPr>
                        <a:t>Edoxaban</a:t>
                      </a:r>
                      <a:endParaRPr b="1" sz="1000">
                        <a:latin typeface="Mada"/>
                        <a:ea typeface="Mada"/>
                        <a:cs typeface="Mada"/>
                        <a:sym typeface="Mada"/>
                      </a:endParaRPr>
                    </a:p>
                  </a:txBody>
                  <a:tcPr marT="91425" marB="91425" marR="91425" marL="91425" anchor="ctr">
                    <a:solidFill>
                      <a:schemeClr val="accent3"/>
                    </a:solidFill>
                  </a:tcPr>
                </a:tc>
                <a:tc>
                  <a:txBody>
                    <a:bodyPr/>
                    <a:lstStyle/>
                    <a:p>
                      <a:pPr indent="0" lvl="0" marL="0" rtl="0" algn="ctr">
                        <a:spcBef>
                          <a:spcPts val="0"/>
                        </a:spcBef>
                        <a:spcAft>
                          <a:spcPts val="0"/>
                        </a:spcAft>
                        <a:buNone/>
                      </a:pPr>
                      <a:r>
                        <a:rPr b="1" lang="ar" sz="1000">
                          <a:latin typeface="Mada"/>
                          <a:ea typeface="Mada"/>
                          <a:cs typeface="Mada"/>
                          <a:sym typeface="Mada"/>
                        </a:rPr>
                        <a:t>Betrrixaban</a:t>
                      </a:r>
                      <a:endParaRPr b="1" sz="1000">
                        <a:latin typeface="Mada"/>
                        <a:ea typeface="Mada"/>
                        <a:cs typeface="Mada"/>
                        <a:sym typeface="Mada"/>
                      </a:endParaRPr>
                    </a:p>
                  </a:txBody>
                  <a:tcPr marT="91425" marB="91425" marR="91425" marL="91425" anchor="ctr">
                    <a:solidFill>
                      <a:schemeClr val="accent3"/>
                    </a:solidFill>
                  </a:tcPr>
                </a:tc>
              </a:tr>
              <a:tr h="1194925">
                <a:tc>
                  <a:txBody>
                    <a:bodyPr/>
                    <a:lstStyle/>
                    <a:p>
                      <a:pPr indent="0" lvl="0" marL="0" rtl="0" algn="ctr">
                        <a:spcBef>
                          <a:spcPts val="0"/>
                        </a:spcBef>
                        <a:spcAft>
                          <a:spcPts val="0"/>
                        </a:spcAft>
                        <a:buNone/>
                      </a:pPr>
                      <a:r>
                        <a:rPr b="1" lang="ar" sz="1000">
                          <a:latin typeface="Mada"/>
                          <a:ea typeface="Mada"/>
                          <a:cs typeface="Mada"/>
                          <a:sym typeface="Mada"/>
                        </a:rPr>
                        <a:t>-</a:t>
                      </a:r>
                      <a:r>
                        <a:rPr lang="ar" sz="1000">
                          <a:latin typeface="Mada"/>
                          <a:ea typeface="Mada"/>
                          <a:cs typeface="Mada"/>
                          <a:sym typeface="Mada"/>
                        </a:rPr>
                        <a:t>Direct thrombin inhibitor </a:t>
                      </a:r>
                      <a:endParaRPr sz="1000">
                        <a:latin typeface="Mada"/>
                        <a:ea typeface="Mada"/>
                        <a:cs typeface="Mada"/>
                        <a:sym typeface="Mada"/>
                      </a:endParaRPr>
                    </a:p>
                    <a:p>
                      <a:pPr indent="0" lvl="0" marL="0" rtl="0" algn="ctr">
                        <a:spcBef>
                          <a:spcPts val="0"/>
                        </a:spcBef>
                        <a:spcAft>
                          <a:spcPts val="0"/>
                        </a:spcAft>
                        <a:buNone/>
                      </a:pPr>
                      <a:r>
                        <a:rPr lang="ar" sz="1000">
                          <a:latin typeface="Mada"/>
                          <a:ea typeface="Mada"/>
                          <a:cs typeface="Mada"/>
                          <a:sym typeface="Mada"/>
                        </a:rPr>
                        <a:t>-Twice daily dosing </a:t>
                      </a:r>
                      <a:endParaRPr sz="1000">
                        <a:latin typeface="Mada"/>
                        <a:ea typeface="Mada"/>
                        <a:cs typeface="Mada"/>
                        <a:sym typeface="Mada"/>
                      </a:endParaRPr>
                    </a:p>
                    <a:p>
                      <a:pPr indent="0" lvl="0" marL="0" rtl="0" algn="ctr">
                        <a:spcBef>
                          <a:spcPts val="0"/>
                        </a:spcBef>
                        <a:spcAft>
                          <a:spcPts val="0"/>
                        </a:spcAft>
                        <a:buNone/>
                      </a:pPr>
                      <a:r>
                        <a:rPr lang="ar" sz="1000">
                          <a:latin typeface="Mada"/>
                          <a:ea typeface="Mada"/>
                          <a:cs typeface="Mada"/>
                          <a:sym typeface="Mada"/>
                        </a:rPr>
                        <a:t>-P - glycoprotein drug -drug</a:t>
                      </a:r>
                      <a:r>
                        <a:rPr b="1" lang="ar" sz="1000">
                          <a:latin typeface="Mada"/>
                          <a:ea typeface="Mada"/>
                          <a:cs typeface="Mada"/>
                          <a:sym typeface="Mada"/>
                        </a:rPr>
                        <a:t> </a:t>
                      </a:r>
                      <a:r>
                        <a:rPr lang="ar" sz="1000">
                          <a:latin typeface="Mada"/>
                          <a:ea typeface="Mada"/>
                          <a:cs typeface="Mada"/>
                          <a:sym typeface="Mada"/>
                        </a:rPr>
                        <a:t>interactions</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a:t>
                      </a:r>
                      <a:r>
                        <a:rPr lang="ar" sz="1000">
                          <a:latin typeface="Mada"/>
                          <a:ea typeface="Mada"/>
                          <a:cs typeface="Mada"/>
                          <a:sym typeface="Mada"/>
                        </a:rPr>
                        <a:t> Factor Xa inhibitor Once or twice daily dosing depending on Indication </a:t>
                      </a:r>
                      <a:endParaRPr sz="1000">
                        <a:latin typeface="Mada"/>
                        <a:ea typeface="Mada"/>
                        <a:cs typeface="Mada"/>
                        <a:sym typeface="Mada"/>
                      </a:endParaRPr>
                    </a:p>
                    <a:p>
                      <a:pPr indent="0" lvl="0" marL="0" rtl="0" algn="ctr">
                        <a:spcBef>
                          <a:spcPts val="0"/>
                        </a:spcBef>
                        <a:spcAft>
                          <a:spcPts val="0"/>
                        </a:spcAft>
                        <a:buNone/>
                      </a:pPr>
                      <a:r>
                        <a:rPr lang="ar" sz="1000">
                          <a:latin typeface="Mada"/>
                          <a:ea typeface="Mada"/>
                          <a:cs typeface="Mada"/>
                          <a:sym typeface="Mada"/>
                        </a:rPr>
                        <a:t>-P - glycoprotein and CYP 3A4 drug drug interactions</a:t>
                      </a:r>
                      <a:endParaRPr sz="1000">
                        <a:latin typeface="Mada"/>
                        <a:ea typeface="Mada"/>
                        <a:cs typeface="Mada"/>
                        <a:sym typeface="Mada"/>
                      </a:endParaRPr>
                    </a:p>
                    <a:p>
                      <a:pPr indent="0" lvl="0" marL="0" rtl="0" algn="ctr">
                        <a:spcBef>
                          <a:spcPts val="0"/>
                        </a:spcBef>
                        <a:spcAft>
                          <a:spcPts val="0"/>
                        </a:spcAft>
                        <a:buNone/>
                      </a:pPr>
                      <a:r>
                        <a:rPr lang="ar" sz="1000">
                          <a:solidFill>
                            <a:srgbClr val="6AA84F"/>
                          </a:solidFill>
                          <a:latin typeface="Mada"/>
                          <a:ea typeface="Mada"/>
                          <a:cs typeface="Mada"/>
                          <a:sym typeface="Mada"/>
                        </a:rPr>
                        <a:t>Not advised to patients with GI ulcers</a:t>
                      </a:r>
                      <a:endParaRPr sz="1000">
                        <a:solidFill>
                          <a:srgbClr val="6AA84F"/>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-Factor Xa inhibitor Twice daily dosing P - glycoprotein and CYP 3A4 drug - drug interactions</a:t>
                      </a:r>
                      <a:endParaRPr sz="1000">
                        <a:latin typeface="Mada"/>
                        <a:ea typeface="Mada"/>
                        <a:cs typeface="Mada"/>
                        <a:sym typeface="Mada"/>
                      </a:endParaRPr>
                    </a:p>
                    <a:p>
                      <a:pPr indent="0" lvl="0" marL="0" rtl="0" algn="ctr">
                        <a:spcBef>
                          <a:spcPts val="0"/>
                        </a:spcBef>
                        <a:spcAft>
                          <a:spcPts val="0"/>
                        </a:spcAft>
                        <a:buNone/>
                      </a:pPr>
                      <a:r>
                        <a:rPr lang="ar" sz="1000">
                          <a:solidFill>
                            <a:srgbClr val="6AA84F"/>
                          </a:solidFill>
                          <a:latin typeface="Mada"/>
                          <a:ea typeface="Mada"/>
                          <a:cs typeface="Mada"/>
                          <a:sym typeface="Mada"/>
                        </a:rPr>
                        <a:t>Not advised for &gt;85 year olds &amp; under 60 kgs --&gt; adjustment</a:t>
                      </a:r>
                      <a:endParaRPr sz="1000">
                        <a:solidFill>
                          <a:srgbClr val="6AA84F"/>
                        </a:solidFill>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 Factor Xa inhibitor Once daily dosing</a:t>
                      </a:r>
                      <a:endParaRPr sz="1000">
                        <a:latin typeface="Mada"/>
                        <a:ea typeface="Mada"/>
                        <a:cs typeface="Mada"/>
                        <a:sym typeface="Mada"/>
                      </a:endParaRPr>
                    </a:p>
                  </a:txBody>
                  <a:tcPr marT="91425" marB="91425" marR="91425" marL="91425" anchor="ctr"/>
                </a:tc>
                <a:tc>
                  <a:txBody>
                    <a:bodyPr/>
                    <a:lstStyle/>
                    <a:p>
                      <a:pPr indent="0" lvl="0" marL="0" rtl="0" algn="ctr">
                        <a:spcBef>
                          <a:spcPts val="0"/>
                        </a:spcBef>
                        <a:spcAft>
                          <a:spcPts val="0"/>
                        </a:spcAft>
                        <a:buNone/>
                      </a:pPr>
                      <a:r>
                        <a:rPr lang="ar" sz="1000">
                          <a:latin typeface="Mada"/>
                          <a:ea typeface="Mada"/>
                          <a:cs typeface="Mada"/>
                          <a:sym typeface="Mada"/>
                        </a:rPr>
                        <a:t>-Factor Xa inhibitor.  Only approved for VTE prophylaxis in hospitalized patients </a:t>
                      </a:r>
                      <a:endParaRPr sz="1000">
                        <a:latin typeface="Mada"/>
                        <a:ea typeface="Mada"/>
                        <a:cs typeface="Mada"/>
                        <a:sym typeface="Mada"/>
                      </a:endParaRPr>
                    </a:p>
                    <a:p>
                      <a:pPr indent="0" lvl="0" marL="0" rtl="0" algn="ctr">
                        <a:spcBef>
                          <a:spcPts val="0"/>
                        </a:spcBef>
                        <a:spcAft>
                          <a:spcPts val="0"/>
                        </a:spcAft>
                        <a:buNone/>
                      </a:pPr>
                      <a:r>
                        <a:rPr lang="ar" sz="1000">
                          <a:latin typeface="Mada"/>
                          <a:ea typeface="Mada"/>
                          <a:cs typeface="Mada"/>
                          <a:sym typeface="Mada"/>
                        </a:rPr>
                        <a:t>P - glycoprotein drug - drug interactions </a:t>
                      </a:r>
                      <a:endParaRPr sz="1000">
                        <a:latin typeface="Mada"/>
                        <a:ea typeface="Mada"/>
                        <a:cs typeface="Mada"/>
                        <a:sym typeface="Mada"/>
                      </a:endParaRPr>
                    </a:p>
                    <a:p>
                      <a:pPr indent="0" lvl="0" marL="0" rtl="0" algn="ctr">
                        <a:spcBef>
                          <a:spcPts val="0"/>
                        </a:spcBef>
                        <a:spcAft>
                          <a:spcPts val="0"/>
                        </a:spcAft>
                        <a:buNone/>
                      </a:pPr>
                      <a:r>
                        <a:rPr lang="ar" sz="1000">
                          <a:latin typeface="Mada"/>
                          <a:ea typeface="Mada"/>
                          <a:cs typeface="Mada"/>
                          <a:sym typeface="Mada"/>
                        </a:rPr>
                        <a:t>Not currently available in US</a:t>
                      </a:r>
                      <a:endParaRPr sz="1000">
                        <a:latin typeface="Mada"/>
                        <a:ea typeface="Mada"/>
                        <a:cs typeface="Mada"/>
                        <a:sym typeface="Mada"/>
                      </a:endParaRPr>
                    </a:p>
                  </a:txBody>
                  <a:tcPr marT="91425" marB="91425" marR="91425" marL="91425" anchor="ctr"/>
                </a:tc>
              </a:tr>
            </a:tbl>
          </a:graphicData>
        </a:graphic>
      </p:graphicFrame>
      <p:pic>
        <p:nvPicPr>
          <p:cNvPr id="709" name="Google Shape;709;p39"/>
          <p:cNvPicPr preferRelativeResize="0"/>
          <p:nvPr/>
        </p:nvPicPr>
        <p:blipFill>
          <a:blip r:embed="rId9">
            <a:alphaModFix/>
          </a:blip>
          <a:stretch>
            <a:fillRect/>
          </a:stretch>
        </p:blipFill>
        <p:spPr>
          <a:xfrm>
            <a:off x="4584375" y="7980151"/>
            <a:ext cx="2274976" cy="14238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13" name="Shape 713"/>
        <p:cNvGrpSpPr/>
        <p:nvPr/>
      </p:nvGrpSpPr>
      <p:grpSpPr>
        <a:xfrm>
          <a:off x="0" y="0"/>
          <a:ext cx="0" cy="0"/>
          <a:chOff x="0" y="0"/>
          <a:chExt cx="0" cy="0"/>
        </a:xfrm>
      </p:grpSpPr>
      <p:sp>
        <p:nvSpPr>
          <p:cNvPr id="714" name="Google Shape;714;p40"/>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715" name="Google Shape;715;p40"/>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716" name="Google Shape;716;p40"/>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717" name="Google Shape;717;p40"/>
          <p:cNvGrpSpPr/>
          <p:nvPr/>
        </p:nvGrpSpPr>
        <p:grpSpPr>
          <a:xfrm>
            <a:off x="552748" y="910559"/>
            <a:ext cx="6833903" cy="8714760"/>
            <a:chOff x="3026835" y="982134"/>
            <a:chExt cx="8693427" cy="4893733"/>
          </a:xfrm>
        </p:grpSpPr>
        <p:sp>
          <p:nvSpPr>
            <p:cNvPr id="718" name="Google Shape;718;p40"/>
            <p:cNvSpPr/>
            <p:nvPr/>
          </p:nvSpPr>
          <p:spPr>
            <a:xfrm>
              <a:off x="3026835" y="982134"/>
              <a:ext cx="8390400" cy="4893600"/>
            </a:xfrm>
            <a:prstGeom prst="roundRect">
              <a:avLst>
                <a:gd fmla="val 0" name="adj"/>
              </a:avLst>
            </a:pr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19" name="Google Shape;719;p40"/>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720" name="Google Shape;720;p40"/>
          <p:cNvSpPr/>
          <p:nvPr/>
        </p:nvSpPr>
        <p:spPr>
          <a:xfrm>
            <a:off x="779800" y="951910"/>
            <a:ext cx="6379800" cy="856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21" name="Google Shape;721;p40"/>
          <p:cNvGrpSpPr/>
          <p:nvPr/>
        </p:nvGrpSpPr>
        <p:grpSpPr>
          <a:xfrm>
            <a:off x="210019" y="910579"/>
            <a:ext cx="453579" cy="5695009"/>
            <a:chOff x="216392" y="910601"/>
            <a:chExt cx="731108" cy="5835648"/>
          </a:xfrm>
        </p:grpSpPr>
        <p:sp>
          <p:nvSpPr>
            <p:cNvPr id="722" name="Google Shape;722;p40"/>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723" name="Google Shape;723;p40"/>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724" name="Google Shape;724;p40"/>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725" name="Google Shape;725;p40"/>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sp>
        <p:nvSpPr>
          <p:cNvPr id="726" name="Google Shape;726;p40"/>
          <p:cNvSpPr txBox="1"/>
          <p:nvPr/>
        </p:nvSpPr>
        <p:spPr>
          <a:xfrm>
            <a:off x="1280600" y="951900"/>
            <a:ext cx="4725900" cy="16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u="sng">
                <a:solidFill>
                  <a:schemeClr val="accent1"/>
                </a:solidFill>
                <a:latin typeface="Mada"/>
                <a:ea typeface="Mada"/>
                <a:cs typeface="Mada"/>
                <a:sym typeface="Mada"/>
              </a:rPr>
              <a:t>Direct Oral Anticoagulnts</a:t>
            </a:r>
            <a:r>
              <a:rPr lang="ar" sz="1800">
                <a:solidFill>
                  <a:schemeClr val="dk1"/>
                </a:solidFill>
                <a:latin typeface="Mada"/>
                <a:ea typeface="Mada"/>
                <a:cs typeface="Mada"/>
                <a:sym typeface="Mada"/>
              </a:rPr>
              <a:t> </a:t>
            </a:r>
            <a:endParaRPr baseline="30000" sz="1500">
              <a:solidFill>
                <a:srgbClr val="6AA84F"/>
              </a:solidFill>
              <a:latin typeface="Mada"/>
              <a:ea typeface="Mada"/>
              <a:cs typeface="Mada"/>
              <a:sym typeface="Mada"/>
            </a:endParaRPr>
          </a:p>
          <a:p>
            <a:pPr indent="0" lvl="0" marL="0" rtl="0" algn="ctr">
              <a:spcBef>
                <a:spcPts val="0"/>
              </a:spcBef>
              <a:spcAft>
                <a:spcPts val="0"/>
              </a:spcAft>
              <a:buNone/>
            </a:pPr>
            <a:r>
              <a:t/>
            </a:r>
            <a:endParaRPr b="1" sz="1800">
              <a:solidFill>
                <a:schemeClr val="dk1"/>
              </a:solidFill>
              <a:latin typeface="Mada"/>
              <a:ea typeface="Mada"/>
              <a:cs typeface="Mada"/>
              <a:sym typeface="Mada"/>
            </a:endParaRPr>
          </a:p>
        </p:txBody>
      </p:sp>
      <p:grpSp>
        <p:nvGrpSpPr>
          <p:cNvPr id="727" name="Google Shape;727;p40"/>
          <p:cNvGrpSpPr/>
          <p:nvPr/>
        </p:nvGrpSpPr>
        <p:grpSpPr>
          <a:xfrm>
            <a:off x="877300" y="1074267"/>
            <a:ext cx="273344" cy="320633"/>
            <a:chOff x="912850" y="4743425"/>
            <a:chExt cx="480225" cy="615300"/>
          </a:xfrm>
        </p:grpSpPr>
        <p:sp>
          <p:nvSpPr>
            <p:cNvPr id="728" name="Google Shape;728;p40"/>
            <p:cNvSpPr/>
            <p:nvPr/>
          </p:nvSpPr>
          <p:spPr>
            <a:xfrm>
              <a:off x="912850" y="4825175"/>
              <a:ext cx="480225" cy="533550"/>
            </a:xfrm>
            <a:custGeom>
              <a:rect b="b" l="l" r="r" t="t"/>
              <a:pathLst>
                <a:path extrusionOk="0" h="21342" w="19209">
                  <a:moveTo>
                    <a:pt x="5927" y="0"/>
                  </a:moveTo>
                  <a:lnTo>
                    <a:pt x="5722" y="1022"/>
                  </a:lnTo>
                  <a:cubicBezTo>
                    <a:pt x="4194" y="1120"/>
                    <a:pt x="2968" y="2044"/>
                    <a:pt x="2763" y="3270"/>
                  </a:cubicBezTo>
                  <a:lnTo>
                    <a:pt x="311" y="15832"/>
                  </a:lnTo>
                  <a:cubicBezTo>
                    <a:pt x="1" y="17467"/>
                    <a:pt x="1227" y="19101"/>
                    <a:pt x="3172" y="19412"/>
                  </a:cubicBezTo>
                  <a:lnTo>
                    <a:pt x="12572" y="21251"/>
                  </a:lnTo>
                  <a:cubicBezTo>
                    <a:pt x="12846" y="21312"/>
                    <a:pt x="13120" y="21341"/>
                    <a:pt x="13390" y="21341"/>
                  </a:cubicBezTo>
                  <a:cubicBezTo>
                    <a:pt x="14925" y="21341"/>
                    <a:pt x="16295" y="20394"/>
                    <a:pt x="16552" y="19003"/>
                  </a:cubicBezTo>
                  <a:lnTo>
                    <a:pt x="19004" y="6539"/>
                  </a:lnTo>
                  <a:cubicBezTo>
                    <a:pt x="19208" y="5207"/>
                    <a:pt x="18497" y="3883"/>
                    <a:pt x="17165" y="3270"/>
                  </a:cubicBezTo>
                  <a:lnTo>
                    <a:pt x="17369" y="2248"/>
                  </a:lnTo>
                  <a:lnTo>
                    <a:pt x="5927" y="0"/>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9" name="Google Shape;729;p40"/>
            <p:cNvSpPr/>
            <p:nvPr/>
          </p:nvSpPr>
          <p:spPr>
            <a:xfrm>
              <a:off x="1055900" y="4825175"/>
              <a:ext cx="291200" cy="71525"/>
            </a:xfrm>
            <a:custGeom>
              <a:rect b="b" l="l" r="r" t="t"/>
              <a:pathLst>
                <a:path extrusionOk="0" h="2861" w="11648">
                  <a:moveTo>
                    <a:pt x="205" y="0"/>
                  </a:moveTo>
                  <a:lnTo>
                    <a:pt x="0" y="613"/>
                  </a:lnTo>
                  <a:lnTo>
                    <a:pt x="11549" y="2861"/>
                  </a:lnTo>
                  <a:lnTo>
                    <a:pt x="11647" y="2248"/>
                  </a:lnTo>
                  <a:lnTo>
                    <a:pt x="205" y="0"/>
                  </a:ln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0" name="Google Shape;730;p40"/>
            <p:cNvSpPr/>
            <p:nvPr/>
          </p:nvSpPr>
          <p:spPr>
            <a:xfrm>
              <a:off x="1038125" y="4743425"/>
              <a:ext cx="344725" cy="143075"/>
            </a:xfrm>
            <a:custGeom>
              <a:rect b="b" l="l" r="r" t="t"/>
              <a:pathLst>
                <a:path extrusionOk="0" h="5723" w="13789">
                  <a:moveTo>
                    <a:pt x="613" y="1"/>
                  </a:moveTo>
                  <a:lnTo>
                    <a:pt x="0" y="3066"/>
                  </a:lnTo>
                  <a:lnTo>
                    <a:pt x="13176" y="5722"/>
                  </a:lnTo>
                  <a:lnTo>
                    <a:pt x="13789" y="2657"/>
                  </a:lnTo>
                  <a:lnTo>
                    <a:pt x="613" y="1"/>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1" name="Google Shape;731;p40"/>
            <p:cNvSpPr/>
            <p:nvPr/>
          </p:nvSpPr>
          <p:spPr>
            <a:xfrm>
              <a:off x="1050775" y="4745900"/>
              <a:ext cx="28225" cy="79300"/>
            </a:xfrm>
            <a:custGeom>
              <a:rect b="b" l="l" r="r" t="t"/>
              <a:pathLst>
                <a:path extrusionOk="0" h="3172" w="1129">
                  <a:moveTo>
                    <a:pt x="614" y="0"/>
                  </a:moveTo>
                  <a:lnTo>
                    <a:pt x="1" y="3065"/>
                  </a:lnTo>
                  <a:lnTo>
                    <a:pt x="516" y="3171"/>
                  </a:lnTo>
                  <a:lnTo>
                    <a:pt x="1129" y="106"/>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2" name="Google Shape;732;p40"/>
            <p:cNvSpPr/>
            <p:nvPr/>
          </p:nvSpPr>
          <p:spPr>
            <a:xfrm>
              <a:off x="1078975" y="4751000"/>
              <a:ext cx="30675" cy="81750"/>
            </a:xfrm>
            <a:custGeom>
              <a:rect b="b" l="l" r="r" t="t"/>
              <a:pathLst>
                <a:path extrusionOk="0" h="3270" w="1227">
                  <a:moveTo>
                    <a:pt x="614" y="0"/>
                  </a:moveTo>
                  <a:lnTo>
                    <a:pt x="1" y="3172"/>
                  </a:lnTo>
                  <a:lnTo>
                    <a:pt x="614" y="3270"/>
                  </a:lnTo>
                  <a:lnTo>
                    <a:pt x="1227" y="107"/>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3" name="Google Shape;733;p40"/>
            <p:cNvSpPr/>
            <p:nvPr/>
          </p:nvSpPr>
          <p:spPr>
            <a:xfrm>
              <a:off x="1109625" y="4756100"/>
              <a:ext cx="28025" cy="81775"/>
            </a:xfrm>
            <a:custGeom>
              <a:rect b="b" l="l" r="r" t="t"/>
              <a:pathLst>
                <a:path extrusionOk="0" h="3271" w="1121">
                  <a:moveTo>
                    <a:pt x="614" y="1"/>
                  </a:moveTo>
                  <a:lnTo>
                    <a:pt x="1" y="3172"/>
                  </a:lnTo>
                  <a:lnTo>
                    <a:pt x="508" y="3270"/>
                  </a:lnTo>
                  <a:lnTo>
                    <a:pt x="1121" y="107"/>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4" name="Google Shape;734;p40"/>
            <p:cNvSpPr/>
            <p:nvPr/>
          </p:nvSpPr>
          <p:spPr>
            <a:xfrm>
              <a:off x="1137625" y="4763875"/>
              <a:ext cx="30675" cy="79100"/>
            </a:xfrm>
            <a:custGeom>
              <a:rect b="b" l="l" r="r" t="t"/>
              <a:pathLst>
                <a:path extrusionOk="0" h="3164" w="1227">
                  <a:moveTo>
                    <a:pt x="614" y="0"/>
                  </a:moveTo>
                  <a:lnTo>
                    <a:pt x="1" y="3065"/>
                  </a:lnTo>
                  <a:lnTo>
                    <a:pt x="516" y="3163"/>
                  </a:lnTo>
                  <a:lnTo>
                    <a:pt x="1227" y="98"/>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5" name="Google Shape;735;p40"/>
            <p:cNvSpPr/>
            <p:nvPr/>
          </p:nvSpPr>
          <p:spPr>
            <a:xfrm>
              <a:off x="1165825" y="4768975"/>
              <a:ext cx="30675" cy="79100"/>
            </a:xfrm>
            <a:custGeom>
              <a:rect b="b" l="l" r="r" t="t"/>
              <a:pathLst>
                <a:path extrusionOk="0" h="3164" w="1227">
                  <a:moveTo>
                    <a:pt x="712" y="1"/>
                  </a:moveTo>
                  <a:lnTo>
                    <a:pt x="1" y="3066"/>
                  </a:lnTo>
                  <a:lnTo>
                    <a:pt x="614" y="3164"/>
                  </a:lnTo>
                  <a:lnTo>
                    <a:pt x="1227" y="99"/>
                  </a:lnTo>
                  <a:lnTo>
                    <a:pt x="712"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6" name="Google Shape;736;p40"/>
            <p:cNvSpPr/>
            <p:nvPr/>
          </p:nvSpPr>
          <p:spPr>
            <a:xfrm>
              <a:off x="1196475" y="4774075"/>
              <a:ext cx="28025" cy="81775"/>
            </a:xfrm>
            <a:custGeom>
              <a:rect b="b" l="l" r="r" t="t"/>
              <a:pathLst>
                <a:path extrusionOk="0" h="3271" w="1121">
                  <a:moveTo>
                    <a:pt x="614" y="1"/>
                  </a:moveTo>
                  <a:lnTo>
                    <a:pt x="1" y="3164"/>
                  </a:lnTo>
                  <a:lnTo>
                    <a:pt x="507" y="3270"/>
                  </a:lnTo>
                  <a:lnTo>
                    <a:pt x="1120"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7" name="Google Shape;737;p40"/>
            <p:cNvSpPr/>
            <p:nvPr/>
          </p:nvSpPr>
          <p:spPr>
            <a:xfrm>
              <a:off x="1224475" y="4779200"/>
              <a:ext cx="30675" cy="81750"/>
            </a:xfrm>
            <a:custGeom>
              <a:rect b="b" l="l" r="r" t="t"/>
              <a:pathLst>
                <a:path extrusionOk="0" h="3270" w="1227">
                  <a:moveTo>
                    <a:pt x="613" y="0"/>
                  </a:moveTo>
                  <a:lnTo>
                    <a:pt x="0" y="3163"/>
                  </a:lnTo>
                  <a:lnTo>
                    <a:pt x="613" y="3270"/>
                  </a:lnTo>
                  <a:lnTo>
                    <a:pt x="1226" y="98"/>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8" name="Google Shape;738;p40"/>
            <p:cNvSpPr/>
            <p:nvPr/>
          </p:nvSpPr>
          <p:spPr>
            <a:xfrm>
              <a:off x="1255125" y="4786750"/>
              <a:ext cx="28225" cy="79300"/>
            </a:xfrm>
            <a:custGeom>
              <a:rect b="b" l="l" r="r" t="t"/>
              <a:pathLst>
                <a:path extrusionOk="0" h="3172" w="1129">
                  <a:moveTo>
                    <a:pt x="613" y="1"/>
                  </a:moveTo>
                  <a:lnTo>
                    <a:pt x="0" y="3066"/>
                  </a:lnTo>
                  <a:lnTo>
                    <a:pt x="515" y="3172"/>
                  </a:lnTo>
                  <a:lnTo>
                    <a:pt x="1128" y="107"/>
                  </a:lnTo>
                  <a:lnTo>
                    <a:pt x="613"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9" name="Google Shape;739;p40"/>
            <p:cNvSpPr/>
            <p:nvPr/>
          </p:nvSpPr>
          <p:spPr>
            <a:xfrm>
              <a:off x="1283325" y="4791875"/>
              <a:ext cx="30675" cy="81750"/>
            </a:xfrm>
            <a:custGeom>
              <a:rect b="b" l="l" r="r" t="t"/>
              <a:pathLst>
                <a:path extrusionOk="0" h="3270" w="1227">
                  <a:moveTo>
                    <a:pt x="613" y="0"/>
                  </a:moveTo>
                  <a:lnTo>
                    <a:pt x="0" y="3171"/>
                  </a:lnTo>
                  <a:lnTo>
                    <a:pt x="613" y="3269"/>
                  </a:lnTo>
                  <a:lnTo>
                    <a:pt x="1226" y="106"/>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0" name="Google Shape;740;p40"/>
            <p:cNvSpPr/>
            <p:nvPr/>
          </p:nvSpPr>
          <p:spPr>
            <a:xfrm>
              <a:off x="1313975" y="4796975"/>
              <a:ext cx="28000" cy="81750"/>
            </a:xfrm>
            <a:custGeom>
              <a:rect b="b" l="l" r="r" t="t"/>
              <a:pathLst>
                <a:path extrusionOk="0" h="3270" w="1120">
                  <a:moveTo>
                    <a:pt x="613" y="0"/>
                  </a:moveTo>
                  <a:lnTo>
                    <a:pt x="0" y="3172"/>
                  </a:lnTo>
                  <a:lnTo>
                    <a:pt x="507" y="3270"/>
                  </a:lnTo>
                  <a:lnTo>
                    <a:pt x="1120" y="107"/>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1" name="Google Shape;741;p40"/>
            <p:cNvSpPr/>
            <p:nvPr/>
          </p:nvSpPr>
          <p:spPr>
            <a:xfrm>
              <a:off x="1341950" y="4804725"/>
              <a:ext cx="30675" cy="79125"/>
            </a:xfrm>
            <a:custGeom>
              <a:rect b="b" l="l" r="r" t="t"/>
              <a:pathLst>
                <a:path extrusionOk="0" h="3165" w="1227">
                  <a:moveTo>
                    <a:pt x="614" y="1"/>
                  </a:moveTo>
                  <a:lnTo>
                    <a:pt x="1" y="3066"/>
                  </a:lnTo>
                  <a:lnTo>
                    <a:pt x="516" y="3164"/>
                  </a:lnTo>
                  <a:lnTo>
                    <a:pt x="1227"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2" name="Google Shape;742;p40"/>
            <p:cNvSpPr/>
            <p:nvPr/>
          </p:nvSpPr>
          <p:spPr>
            <a:xfrm>
              <a:off x="935950" y="4963100"/>
              <a:ext cx="441800" cy="260550"/>
            </a:xfrm>
            <a:custGeom>
              <a:rect b="b" l="l" r="r" t="t"/>
              <a:pathLst>
                <a:path extrusionOk="0" h="10422" w="17672">
                  <a:moveTo>
                    <a:pt x="1431" y="0"/>
                  </a:moveTo>
                  <a:lnTo>
                    <a:pt x="0" y="7250"/>
                  </a:lnTo>
                  <a:lnTo>
                    <a:pt x="16241" y="10421"/>
                  </a:lnTo>
                  <a:lnTo>
                    <a:pt x="17671" y="3163"/>
                  </a:lnTo>
                  <a:lnTo>
                    <a:pt x="1431" y="0"/>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3" name="Google Shape;743;p40"/>
            <p:cNvSpPr/>
            <p:nvPr/>
          </p:nvSpPr>
          <p:spPr>
            <a:xfrm>
              <a:off x="912850" y="5169875"/>
              <a:ext cx="424025" cy="188850"/>
            </a:xfrm>
            <a:custGeom>
              <a:rect b="b" l="l" r="r" t="t"/>
              <a:pathLst>
                <a:path extrusionOk="0" h="7554" w="16961">
                  <a:moveTo>
                    <a:pt x="16961" y="3172"/>
                  </a:moveTo>
                  <a:lnTo>
                    <a:pt x="16946" y="3244"/>
                  </a:lnTo>
                  <a:lnTo>
                    <a:pt x="16946" y="3244"/>
                  </a:lnTo>
                  <a:cubicBezTo>
                    <a:pt x="16951" y="3220"/>
                    <a:pt x="16956" y="3196"/>
                    <a:pt x="16961" y="3172"/>
                  </a:cubicBezTo>
                  <a:close/>
                  <a:moveTo>
                    <a:pt x="720" y="1"/>
                  </a:moveTo>
                  <a:lnTo>
                    <a:pt x="311" y="2044"/>
                  </a:lnTo>
                  <a:cubicBezTo>
                    <a:pt x="1" y="3679"/>
                    <a:pt x="1227" y="5313"/>
                    <a:pt x="3172" y="5624"/>
                  </a:cubicBezTo>
                  <a:lnTo>
                    <a:pt x="12572" y="7463"/>
                  </a:lnTo>
                  <a:cubicBezTo>
                    <a:pt x="12846" y="7524"/>
                    <a:pt x="13120" y="7553"/>
                    <a:pt x="13390" y="7553"/>
                  </a:cubicBezTo>
                  <a:cubicBezTo>
                    <a:pt x="14925" y="7553"/>
                    <a:pt x="16295" y="6606"/>
                    <a:pt x="16552" y="5215"/>
                  </a:cubicBezTo>
                  <a:lnTo>
                    <a:pt x="16946" y="3244"/>
                  </a:lnTo>
                  <a:lnTo>
                    <a:pt x="16946" y="3244"/>
                  </a:lnTo>
                  <a:cubicBezTo>
                    <a:pt x="16656" y="4596"/>
                    <a:pt x="15307" y="5510"/>
                    <a:pt x="13798" y="5510"/>
                  </a:cubicBezTo>
                  <a:cubicBezTo>
                    <a:pt x="13529" y="5510"/>
                    <a:pt x="13255" y="5481"/>
                    <a:pt x="12980" y="5420"/>
                  </a:cubicBezTo>
                  <a:lnTo>
                    <a:pt x="3475" y="3581"/>
                  </a:lnTo>
                  <a:cubicBezTo>
                    <a:pt x="1636" y="3270"/>
                    <a:pt x="410" y="1635"/>
                    <a:pt x="720" y="1"/>
                  </a:cubicBez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4" name="Google Shape;744;p40"/>
            <p:cNvSpPr/>
            <p:nvPr/>
          </p:nvSpPr>
          <p:spPr>
            <a:xfrm>
              <a:off x="963950" y="4963100"/>
              <a:ext cx="413800" cy="112400"/>
            </a:xfrm>
            <a:custGeom>
              <a:rect b="b" l="l" r="r" t="t"/>
              <a:pathLst>
                <a:path extrusionOk="0" h="4496" w="16552">
                  <a:moveTo>
                    <a:pt x="311" y="0"/>
                  </a:moveTo>
                  <a:lnTo>
                    <a:pt x="0" y="1324"/>
                  </a:lnTo>
                  <a:lnTo>
                    <a:pt x="16249" y="4496"/>
                  </a:lnTo>
                  <a:lnTo>
                    <a:pt x="16551" y="3163"/>
                  </a:lnTo>
                  <a:lnTo>
                    <a:pt x="311"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5" name="Google Shape;745;p40"/>
            <p:cNvSpPr/>
            <p:nvPr/>
          </p:nvSpPr>
          <p:spPr>
            <a:xfrm>
              <a:off x="984375" y="5034625"/>
              <a:ext cx="94625" cy="94425"/>
            </a:xfrm>
            <a:custGeom>
              <a:rect b="b" l="l" r="r" t="t"/>
              <a:pathLst>
                <a:path extrusionOk="0" h="3777" w="3785">
                  <a:moveTo>
                    <a:pt x="1537" y="0"/>
                  </a:moveTo>
                  <a:lnTo>
                    <a:pt x="1333" y="1022"/>
                  </a:lnTo>
                  <a:lnTo>
                    <a:pt x="311" y="817"/>
                  </a:lnTo>
                  <a:lnTo>
                    <a:pt x="1" y="2248"/>
                  </a:lnTo>
                  <a:lnTo>
                    <a:pt x="1022" y="2452"/>
                  </a:lnTo>
                  <a:lnTo>
                    <a:pt x="818" y="3474"/>
                  </a:lnTo>
                  <a:lnTo>
                    <a:pt x="2248" y="3776"/>
                  </a:lnTo>
                  <a:lnTo>
                    <a:pt x="2453" y="2754"/>
                  </a:lnTo>
                  <a:lnTo>
                    <a:pt x="3474" y="2959"/>
                  </a:lnTo>
                  <a:lnTo>
                    <a:pt x="3785" y="1528"/>
                  </a:lnTo>
                  <a:lnTo>
                    <a:pt x="2763" y="1324"/>
                  </a:lnTo>
                  <a:lnTo>
                    <a:pt x="2967" y="302"/>
                  </a:lnTo>
                  <a:lnTo>
                    <a:pt x="1537"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6" name="Google Shape;746;p40"/>
            <p:cNvSpPr/>
            <p:nvPr/>
          </p:nvSpPr>
          <p:spPr>
            <a:xfrm>
              <a:off x="1178500" y="5075475"/>
              <a:ext cx="145700" cy="43350"/>
            </a:xfrm>
            <a:custGeom>
              <a:rect b="b" l="l" r="r" t="t"/>
              <a:pathLst>
                <a:path extrusionOk="0" h="1734" w="5828">
                  <a:moveTo>
                    <a:pt x="205" y="1"/>
                  </a:moveTo>
                  <a:lnTo>
                    <a:pt x="0" y="614"/>
                  </a:lnTo>
                  <a:lnTo>
                    <a:pt x="5722" y="1733"/>
                  </a:lnTo>
                  <a:lnTo>
                    <a:pt x="5828" y="1120"/>
                  </a:lnTo>
                  <a:lnTo>
                    <a:pt x="205"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7" name="Google Shape;747;p40"/>
            <p:cNvSpPr/>
            <p:nvPr/>
          </p:nvSpPr>
          <p:spPr>
            <a:xfrm>
              <a:off x="1170925" y="5113700"/>
              <a:ext cx="145525" cy="43550"/>
            </a:xfrm>
            <a:custGeom>
              <a:rect b="b" l="l" r="r" t="t"/>
              <a:pathLst>
                <a:path extrusionOk="0" h="1742" w="5821">
                  <a:moveTo>
                    <a:pt x="205" y="0"/>
                  </a:moveTo>
                  <a:lnTo>
                    <a:pt x="1" y="719"/>
                  </a:lnTo>
                  <a:lnTo>
                    <a:pt x="5722" y="1741"/>
                  </a:lnTo>
                  <a:lnTo>
                    <a:pt x="5820" y="1128"/>
                  </a:lnTo>
                  <a:lnTo>
                    <a:pt x="205"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48" name="Google Shape;748;p40"/>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
        <p:nvSpPr>
          <p:cNvPr id="749" name="Google Shape;749;p40"/>
          <p:cNvSpPr txBox="1"/>
          <p:nvPr/>
        </p:nvSpPr>
        <p:spPr>
          <a:xfrm>
            <a:off x="779800" y="1495425"/>
            <a:ext cx="6379800" cy="13101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2"/>
              </a:buClr>
              <a:buSzPts val="1400"/>
              <a:buFont typeface="Mada"/>
              <a:buChar char="●"/>
            </a:pPr>
            <a:r>
              <a:rPr b="1" lang="ar" u="sng">
                <a:solidFill>
                  <a:schemeClr val="accent2"/>
                </a:solidFill>
                <a:latin typeface="Mada"/>
                <a:ea typeface="Mada"/>
                <a:cs typeface="Mada"/>
                <a:sym typeface="Mada"/>
              </a:rPr>
              <a:t>DOACs- indications</a:t>
            </a:r>
            <a:endParaRPr b="1" u="sng">
              <a:solidFill>
                <a:schemeClr val="accent2"/>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Treatment of venous thromboembolism (VTE)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VTE prevention in atrial fibrillation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Prophylaxis in orthopedic surgery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Treatment of VTE in cancer patients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VTE prophylaxis in cancer patients</a:t>
            </a:r>
            <a:endParaRPr/>
          </a:p>
        </p:txBody>
      </p:sp>
      <p:graphicFrame>
        <p:nvGraphicFramePr>
          <p:cNvPr id="750" name="Google Shape;750;p40"/>
          <p:cNvGraphicFramePr/>
          <p:nvPr/>
        </p:nvGraphicFramePr>
        <p:xfrm>
          <a:off x="825313" y="2787850"/>
          <a:ext cx="3000000" cy="3000000"/>
        </p:xfrm>
        <a:graphic>
          <a:graphicData uri="http://schemas.openxmlformats.org/drawingml/2006/table">
            <a:tbl>
              <a:tblPr>
                <a:noFill/>
                <a:tableStyleId>{82A0D522-77D8-4D48-9ACD-A68FFDE78AEE}</a:tableStyleId>
              </a:tblPr>
              <a:tblGrid>
                <a:gridCol w="3013900"/>
                <a:gridCol w="3274850"/>
              </a:tblGrid>
              <a:tr h="149025">
                <a:tc gridSpan="2">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Advantages of Direct Oral Anticoagulants</a:t>
                      </a:r>
                      <a:endParaRPr sz="1200">
                        <a:solidFill>
                          <a:schemeClr val="lt1"/>
                        </a:solidFill>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C76114"/>
                    </a:solidFill>
                  </a:tcPr>
                </a:tc>
                <a:tc hMerge="1"/>
              </a:tr>
              <a:tr h="149025">
                <a:tc>
                  <a:txBody>
                    <a:bodyPr/>
                    <a:lstStyle/>
                    <a:p>
                      <a:pPr indent="0" lvl="0" marL="0" rtl="0" algn="ctr">
                        <a:spcBef>
                          <a:spcPts val="0"/>
                        </a:spcBef>
                        <a:spcAft>
                          <a:spcPts val="0"/>
                        </a:spcAft>
                        <a:buClr>
                          <a:schemeClr val="dk1"/>
                        </a:buClr>
                        <a:buSzPts val="1100"/>
                        <a:buFont typeface="Arial"/>
                        <a:buNone/>
                      </a:pPr>
                      <a:r>
                        <a:rPr b="1" lang="ar" sz="1200">
                          <a:solidFill>
                            <a:schemeClr val="lt1"/>
                          </a:solidFill>
                          <a:latin typeface="Mada"/>
                          <a:ea typeface="Mada"/>
                          <a:cs typeface="Mada"/>
                          <a:sym typeface="Mada"/>
                        </a:rPr>
                        <a:t>(Advantages)</a:t>
                      </a:r>
                      <a:r>
                        <a:rPr lang="ar" sz="1200">
                          <a:solidFill>
                            <a:schemeClr val="lt1"/>
                          </a:solidFill>
                          <a:latin typeface="Mada"/>
                          <a:ea typeface="Mada"/>
                          <a:cs typeface="Mada"/>
                          <a:sym typeface="Mada"/>
                        </a:rPr>
                        <a:t> </a:t>
                      </a:r>
                      <a:endParaRPr>
                        <a:solidFill>
                          <a:schemeClr val="lt1"/>
                        </a:solidFill>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ED8E47"/>
                    </a:solidFill>
                  </a:tcPr>
                </a:tc>
                <a:tc>
                  <a:txBody>
                    <a:bodyPr/>
                    <a:lstStyle/>
                    <a:p>
                      <a:pPr indent="0" lvl="0" marL="0" rtl="0" algn="ctr">
                        <a:spcBef>
                          <a:spcPts val="0"/>
                        </a:spcBef>
                        <a:spcAft>
                          <a:spcPts val="0"/>
                        </a:spcAft>
                        <a:buClr>
                          <a:schemeClr val="dk1"/>
                        </a:buClr>
                        <a:buSzPts val="1100"/>
                        <a:buFont typeface="Arial"/>
                        <a:buNone/>
                      </a:pPr>
                      <a:r>
                        <a:rPr b="1" lang="ar" sz="1200">
                          <a:solidFill>
                            <a:schemeClr val="lt1"/>
                          </a:solidFill>
                          <a:latin typeface="Mada"/>
                          <a:ea typeface="Mada"/>
                          <a:cs typeface="Mada"/>
                          <a:sym typeface="Mada"/>
                        </a:rPr>
                        <a:t>(Clinical implications</a:t>
                      </a:r>
                      <a:r>
                        <a:rPr lang="ar" sz="1200">
                          <a:solidFill>
                            <a:schemeClr val="lt1"/>
                          </a:solidFill>
                          <a:latin typeface="Mada"/>
                          <a:ea typeface="Mada"/>
                          <a:cs typeface="Mada"/>
                          <a:sym typeface="Mada"/>
                        </a:rPr>
                        <a:t>)</a:t>
                      </a:r>
                      <a:endParaRPr>
                        <a:solidFill>
                          <a:schemeClr val="lt1"/>
                        </a:solidFill>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ED8E47"/>
                    </a:solidFill>
                  </a:tcPr>
                </a:tc>
              </a:tr>
              <a:tr h="890350">
                <a:tc>
                  <a:txBody>
                    <a:bodyPr/>
                    <a:lstStyle/>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Rapid onset of action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Predictable anticoagulant effect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Low potential of food interactions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Low potential for drug interactions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Specific coagulation enzyme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AutoNum type="alphaLcPeriod"/>
                      </a:pPr>
                      <a:r>
                        <a:rPr lang="ar" sz="1200">
                          <a:solidFill>
                            <a:schemeClr val="dk1"/>
                          </a:solidFill>
                          <a:latin typeface="Mada"/>
                          <a:ea typeface="Mada"/>
                          <a:cs typeface="Mada"/>
                          <a:sym typeface="Mada"/>
                        </a:rPr>
                        <a:t>target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Prophylactic dose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a:txBody>
                    <a:bodyPr/>
                    <a:lstStyle/>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No need for bridging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No need for routine coagulation monitoring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No dietary precautions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Few drug restrictions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Low risk of off-target adverse effects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AutoNum type="arabicPeriod"/>
                      </a:pPr>
                      <a:r>
                        <a:rPr b="1" lang="ar" sz="1200">
                          <a:solidFill>
                            <a:schemeClr val="dk1"/>
                          </a:solidFill>
                          <a:latin typeface="Mada"/>
                          <a:ea typeface="Mada"/>
                          <a:cs typeface="Mada"/>
                          <a:sym typeface="Mada"/>
                        </a:rPr>
                        <a:t>Smaller doses can be used as prophylaxis?</a:t>
                      </a:r>
                      <a:r>
                        <a:rPr b="1"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Yes, 20mg of  Rivaroxaban can be used for treatment and 10mg can be used as prophylaxis.</a:t>
                      </a:r>
                      <a:endParaRPr>
                        <a:solidFill>
                          <a:srgbClr val="6AA84F"/>
                        </a:solidFill>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r>
              <a:tr h="149025">
                <a:tc gridSpan="2">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Disadvantages of Direct Oral Anticoagulants</a:t>
                      </a:r>
                      <a:endParaRPr>
                        <a:solidFill>
                          <a:schemeClr val="lt1"/>
                        </a:solidFill>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F6B26B"/>
                    </a:solidFill>
                  </a:tcPr>
                </a:tc>
                <a:tc hMerge="1"/>
              </a:tr>
              <a:tr h="371425">
                <a:tc gridSpan="2">
                  <a:txBody>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More expensive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Reversal (was) a problem (Antidote available now)</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Can not be used in end stage renal failure (apixaban)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Not suitable for AC for prosthetic heart valves</a:t>
                      </a:r>
                      <a:r>
                        <a:rPr lang="ar" sz="1200">
                          <a:solidFill>
                            <a:srgbClr val="6AA84F"/>
                          </a:solidFill>
                          <a:latin typeface="Mada"/>
                          <a:ea typeface="Mada"/>
                          <a:cs typeface="Mada"/>
                          <a:sym typeface="Mada"/>
                        </a:rPr>
                        <a:t> (Increase risk of thrombosis)</a:t>
                      </a:r>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tcPr>
                </a:tc>
                <a:tc hMerge="1"/>
              </a:tr>
              <a:tr h="371425">
                <a:tc gridSpan="2">
                  <a:txBody>
                    <a:bodyPr/>
                    <a:lstStyle/>
                    <a:p>
                      <a:pPr indent="0" lvl="0" marL="0" rtl="0" algn="ctr">
                        <a:spcBef>
                          <a:spcPts val="0"/>
                        </a:spcBef>
                        <a:spcAft>
                          <a:spcPts val="0"/>
                        </a:spcAft>
                        <a:buNone/>
                      </a:pPr>
                      <a:r>
                        <a:rPr b="1" lang="ar" sz="1200">
                          <a:solidFill>
                            <a:srgbClr val="CC0000"/>
                          </a:solidFill>
                          <a:latin typeface="Mada"/>
                          <a:ea typeface="Mada"/>
                          <a:cs typeface="Mada"/>
                          <a:sym typeface="Mada"/>
                        </a:rPr>
                        <a:t>Warfarin still treatment of choice for longer term AC </a:t>
                      </a:r>
                      <a:endParaRPr sz="1200">
                        <a:solidFill>
                          <a:schemeClr val="dk1"/>
                        </a:solidFill>
                        <a:latin typeface="Mada"/>
                        <a:ea typeface="Mada"/>
                        <a:cs typeface="Mada"/>
                        <a:sym typeface="Mada"/>
                      </a:endParaRPr>
                    </a:p>
                    <a:p>
                      <a:pPr indent="-304800" lvl="0" marL="457200" rtl="0" algn="ctr">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Patients with end stage renal failure </a:t>
                      </a:r>
                      <a:endParaRPr sz="1200">
                        <a:solidFill>
                          <a:schemeClr val="dk1"/>
                        </a:solidFill>
                        <a:latin typeface="Mada"/>
                        <a:ea typeface="Mada"/>
                        <a:cs typeface="Mada"/>
                        <a:sym typeface="Mada"/>
                      </a:endParaRPr>
                    </a:p>
                    <a:p>
                      <a:pPr indent="-304800" lvl="0" marL="457200" rtl="0" algn="ctr">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Patients with prosthetic heart valves </a:t>
                      </a:r>
                      <a:endParaRPr sz="1200">
                        <a:solidFill>
                          <a:schemeClr val="dk1"/>
                        </a:solidFill>
                        <a:latin typeface="Mada"/>
                        <a:ea typeface="Mada"/>
                        <a:cs typeface="Mada"/>
                        <a:sym typeface="Mada"/>
                      </a:endParaRPr>
                    </a:p>
                    <a:p>
                      <a:pPr indent="-304800" lvl="0" marL="457200" rtl="0" algn="ctr">
                        <a:spcBef>
                          <a:spcPts val="0"/>
                        </a:spcBef>
                        <a:spcAft>
                          <a:spcPts val="0"/>
                        </a:spcAft>
                        <a:buClr>
                          <a:schemeClr val="dk1"/>
                        </a:buClr>
                        <a:buSzPts val="1200"/>
                        <a:buFont typeface="Mada"/>
                        <a:buAutoNum type="arabicPeriod"/>
                      </a:pPr>
                      <a:r>
                        <a:rPr lang="ar" sz="1200">
                          <a:solidFill>
                            <a:schemeClr val="dk1"/>
                          </a:solidFill>
                          <a:latin typeface="Mada"/>
                          <a:ea typeface="Mada"/>
                          <a:cs typeface="Mada"/>
                          <a:sym typeface="Mada"/>
                        </a:rPr>
                        <a:t>Antiphospholipid syndrome (high risk)</a:t>
                      </a:r>
                      <a:endParaRPr b="1" sz="1200" u="sng">
                        <a:solidFill>
                          <a:schemeClr val="dk1"/>
                        </a:solidFill>
                        <a:latin typeface="Mada"/>
                        <a:ea typeface="Mada"/>
                        <a:cs typeface="Mada"/>
                        <a:sym typeface="Mada"/>
                      </a:endParaRPr>
                    </a:p>
                  </a:txBody>
                  <a:tcPr marT="91425" marB="91425" marR="91425" marL="91425" anchor="ctr">
                    <a:lnL cap="flat" cmpd="sng" w="19050">
                      <a:solidFill>
                        <a:schemeClr val="lt2"/>
                      </a:solidFill>
                      <a:prstDash val="solid"/>
                      <a:round/>
                      <a:headEnd len="sm" w="sm" type="none"/>
                      <a:tailEnd len="sm" w="sm" type="none"/>
                    </a:lnL>
                    <a:lnR cap="flat" cmpd="sng" w="19050">
                      <a:solidFill>
                        <a:schemeClr val="lt2"/>
                      </a:solidFill>
                      <a:prstDash val="solid"/>
                      <a:round/>
                      <a:headEnd len="sm" w="sm" type="none"/>
                      <a:tailEnd len="sm" w="sm" type="none"/>
                    </a:lnR>
                    <a:lnT cap="flat" cmpd="sng" w="19050">
                      <a:solidFill>
                        <a:schemeClr val="lt2"/>
                      </a:solidFill>
                      <a:prstDash val="solid"/>
                      <a:round/>
                      <a:headEnd len="sm" w="sm" type="none"/>
                      <a:tailEnd len="sm" w="sm" type="none"/>
                    </a:lnT>
                    <a:lnB cap="flat" cmpd="sng" w="19050">
                      <a:solidFill>
                        <a:schemeClr val="lt2"/>
                      </a:solidFill>
                      <a:prstDash val="solid"/>
                      <a:round/>
                      <a:headEnd len="sm" w="sm" type="none"/>
                      <a:tailEnd len="sm" w="sm" type="none"/>
                    </a:lnB>
                    <a:solidFill>
                      <a:srgbClr val="F3F3F3"/>
                    </a:solidFill>
                  </a:tcPr>
                </a:tc>
                <a:tc hMerge="1"/>
              </a:tr>
            </a:tbl>
          </a:graphicData>
        </a:graphic>
      </p:graphicFrame>
      <p:sp>
        <p:nvSpPr>
          <p:cNvPr id="751" name="Google Shape;751;p40"/>
          <p:cNvSpPr/>
          <p:nvPr/>
        </p:nvSpPr>
        <p:spPr>
          <a:xfrm>
            <a:off x="1197613" y="6833054"/>
            <a:ext cx="837600" cy="6963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52" name="Google Shape;752;p40"/>
          <p:cNvSpPr txBox="1"/>
          <p:nvPr/>
        </p:nvSpPr>
        <p:spPr>
          <a:xfrm>
            <a:off x="779800" y="7685425"/>
            <a:ext cx="6379800" cy="1858500"/>
          </a:xfrm>
          <a:prstGeom prst="rect">
            <a:avLst/>
          </a:prstGeom>
          <a:noFill/>
          <a:ln>
            <a:noFill/>
          </a:ln>
        </p:spPr>
        <p:txBody>
          <a:bodyPr anchorCtr="0" anchor="t" bIns="91425" lIns="91425" spcFirstLastPara="1" rIns="91425" wrap="square" tIns="91425">
            <a:spAutoFit/>
          </a:bodyPr>
          <a:lstStyle/>
          <a:p>
            <a:pPr indent="-317500" lvl="0" marL="457200" rtl="0" algn="l">
              <a:spcBef>
                <a:spcPts val="0"/>
              </a:spcBef>
              <a:spcAft>
                <a:spcPts val="0"/>
              </a:spcAft>
              <a:buClr>
                <a:schemeClr val="accent3"/>
              </a:buClr>
              <a:buSzPts val="1400"/>
              <a:buFont typeface="Mada"/>
              <a:buChar char="●"/>
            </a:pPr>
            <a:r>
              <a:rPr b="1" lang="ar" u="sng">
                <a:solidFill>
                  <a:schemeClr val="accent3"/>
                </a:solidFill>
                <a:latin typeface="Mada"/>
                <a:ea typeface="Mada"/>
                <a:cs typeface="Mada"/>
                <a:sym typeface="Mada"/>
              </a:rPr>
              <a:t>Some Important Facts about DOACs</a:t>
            </a:r>
            <a:endParaRPr b="1" u="sng">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risk of bleeding with the DOACs, and particularly intracranial bleeding, is less with the DOACs than with VKA (warfarin) therapy </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GI bleeding may be higher with dabigatran, rivaroxaban, and edoxaban than with VKA therapy</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Based on indirect comparisons, the risk of bleeding may be lower with apixaban than with the other DOACs</a:t>
            </a:r>
            <a:endParaRPr sz="1200">
              <a:solidFill>
                <a:schemeClr val="dk1"/>
              </a:solidFill>
              <a:latin typeface="Mada"/>
              <a:ea typeface="Mada"/>
              <a:cs typeface="Mada"/>
              <a:sym typeface="Mada"/>
            </a:endParaRPr>
          </a:p>
          <a:p>
            <a:pPr indent="-304800" lvl="0"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Despite the lack of specific reversal agents for the DOACs, the risk that a major bleed will be fatal appears to be no higher for the DOACs than for VKA therapy.</a:t>
            </a:r>
            <a:endParaRPr sz="1200">
              <a:solidFill>
                <a:schemeClr val="dk1"/>
              </a:solidFill>
              <a:latin typeface="Mada"/>
              <a:ea typeface="Mada"/>
              <a:cs typeface="Mada"/>
              <a:sym typeface="Mada"/>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23"/>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110" name="Google Shape;110;p2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111" name="Google Shape;111;p23"/>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Introduction</a:t>
            </a:r>
            <a:endParaRPr b="1" sz="2600">
              <a:latin typeface="Mada"/>
              <a:ea typeface="Mada"/>
              <a:cs typeface="Mada"/>
              <a:sym typeface="Mada"/>
            </a:endParaRPr>
          </a:p>
        </p:txBody>
      </p:sp>
      <p:grpSp>
        <p:nvGrpSpPr>
          <p:cNvPr id="112" name="Google Shape;112;p23"/>
          <p:cNvGrpSpPr/>
          <p:nvPr/>
        </p:nvGrpSpPr>
        <p:grpSpPr>
          <a:xfrm>
            <a:off x="205425" y="904838"/>
            <a:ext cx="4827000" cy="1387875"/>
            <a:chOff x="215575" y="911900"/>
            <a:chExt cx="4827000" cy="1387875"/>
          </a:xfrm>
        </p:grpSpPr>
        <p:sp>
          <p:nvSpPr>
            <p:cNvPr id="113" name="Google Shape;113;p23"/>
            <p:cNvSpPr txBox="1"/>
            <p:nvPr/>
          </p:nvSpPr>
          <p:spPr>
            <a:xfrm>
              <a:off x="215575" y="911900"/>
              <a:ext cx="3802200" cy="56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4"/>
                  </a:highlight>
                  <a:latin typeface="Mada"/>
                  <a:ea typeface="Mada"/>
                  <a:cs typeface="Mada"/>
                  <a:sym typeface="Mada"/>
                </a:rPr>
                <a:t>Hemostasis</a:t>
              </a:r>
              <a:endParaRPr b="1" sz="2200">
                <a:solidFill>
                  <a:schemeClr val="dk1"/>
                </a:solidFill>
                <a:highlight>
                  <a:schemeClr val="accent4"/>
                </a:highlight>
                <a:latin typeface="Mada"/>
                <a:ea typeface="Mada"/>
                <a:cs typeface="Mada"/>
                <a:sym typeface="Mada"/>
              </a:endParaRPr>
            </a:p>
          </p:txBody>
        </p:sp>
        <p:sp>
          <p:nvSpPr>
            <p:cNvPr id="114" name="Google Shape;114;p23"/>
            <p:cNvSpPr txBox="1"/>
            <p:nvPr/>
          </p:nvSpPr>
          <p:spPr>
            <a:xfrm>
              <a:off x="215575" y="1340375"/>
              <a:ext cx="4827000" cy="9594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Balance of bleeding and clotting.</a:t>
              </a:r>
              <a:endParaRPr sz="1200">
                <a:latin typeface="Mada"/>
                <a:ea typeface="Mada"/>
                <a:cs typeface="Mada"/>
                <a:sym typeface="Mada"/>
              </a:endParaRPr>
            </a:p>
            <a:p>
              <a:pPr indent="-304800" lvl="0" marL="457200" rtl="0" algn="l">
                <a:spcBef>
                  <a:spcPts val="0"/>
                </a:spcBef>
                <a:spcAft>
                  <a:spcPts val="0"/>
                </a:spcAft>
                <a:buSzPts val="1200"/>
                <a:buChar char="●"/>
              </a:pPr>
              <a:r>
                <a:rPr lang="ar" sz="1200">
                  <a:latin typeface="Mada"/>
                  <a:ea typeface="Mada"/>
                  <a:cs typeface="Mada"/>
                  <a:sym typeface="Mada"/>
                </a:rPr>
                <a:t>Imbalance in either would lead to:</a:t>
              </a:r>
              <a:endParaRPr sz="1200">
                <a:latin typeface="Mada"/>
                <a:ea typeface="Mada"/>
                <a:cs typeface="Mada"/>
                <a:sym typeface="Mada"/>
              </a:endParaRPr>
            </a:p>
            <a:p>
              <a:pPr indent="-304800" lvl="1" marL="914400" rtl="0" algn="l">
                <a:spcBef>
                  <a:spcPts val="0"/>
                </a:spcBef>
                <a:spcAft>
                  <a:spcPts val="0"/>
                </a:spcAft>
                <a:buSzPts val="1200"/>
                <a:buChar char="○"/>
              </a:pPr>
              <a:r>
                <a:rPr b="1" lang="ar" sz="1200">
                  <a:latin typeface="Mada"/>
                  <a:ea typeface="Mada"/>
                  <a:cs typeface="Mada"/>
                  <a:sym typeface="Mada"/>
                </a:rPr>
                <a:t>Hypo</a:t>
              </a:r>
              <a:r>
                <a:rPr lang="ar" sz="1200">
                  <a:latin typeface="Mada"/>
                  <a:ea typeface="Mada"/>
                  <a:cs typeface="Mada"/>
                  <a:sym typeface="Mada"/>
                </a:rPr>
                <a:t>coagulable state &gt; bleeding</a:t>
              </a:r>
              <a:endParaRPr sz="1200">
                <a:latin typeface="Mada"/>
                <a:ea typeface="Mada"/>
                <a:cs typeface="Mada"/>
                <a:sym typeface="Mada"/>
              </a:endParaRPr>
            </a:p>
            <a:p>
              <a:pPr indent="-304800" lvl="1" marL="914400" rtl="0" algn="l">
                <a:spcBef>
                  <a:spcPts val="0"/>
                </a:spcBef>
                <a:spcAft>
                  <a:spcPts val="0"/>
                </a:spcAft>
                <a:buSzPts val="1200"/>
                <a:buChar char="○"/>
              </a:pPr>
              <a:r>
                <a:rPr b="1" lang="ar" sz="1200">
                  <a:latin typeface="Mada"/>
                  <a:ea typeface="Mada"/>
                  <a:cs typeface="Mada"/>
                  <a:sym typeface="Mada"/>
                </a:rPr>
                <a:t>Hyper</a:t>
              </a:r>
              <a:r>
                <a:rPr lang="ar" sz="1200">
                  <a:latin typeface="Mada"/>
                  <a:ea typeface="Mada"/>
                  <a:cs typeface="Mada"/>
                  <a:sym typeface="Mada"/>
                </a:rPr>
                <a:t>coagulable state &gt; thrombosis</a:t>
              </a:r>
              <a:endParaRPr sz="1200">
                <a:latin typeface="Mada"/>
                <a:ea typeface="Mada"/>
                <a:cs typeface="Mada"/>
                <a:sym typeface="Mada"/>
              </a:endParaRPr>
            </a:p>
          </p:txBody>
        </p:sp>
      </p:grpSp>
      <p:sp>
        <p:nvSpPr>
          <p:cNvPr id="115" name="Google Shape;115;p23"/>
          <p:cNvSpPr txBox="1"/>
          <p:nvPr/>
        </p:nvSpPr>
        <p:spPr>
          <a:xfrm>
            <a:off x="246227" y="2551545"/>
            <a:ext cx="6920400" cy="4506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Anti-thrombotic functions of the endothelium:</a:t>
            </a:r>
            <a:endParaRPr b="1" sz="2200">
              <a:highlight>
                <a:schemeClr val="accent4"/>
              </a:highlight>
              <a:latin typeface="Mada"/>
              <a:ea typeface="Mada"/>
              <a:cs typeface="Mada"/>
              <a:sym typeface="Mada"/>
            </a:endParaRPr>
          </a:p>
        </p:txBody>
      </p:sp>
      <p:sp>
        <p:nvSpPr>
          <p:cNvPr id="116" name="Google Shape;116;p23"/>
          <p:cNvSpPr txBox="1"/>
          <p:nvPr/>
        </p:nvSpPr>
        <p:spPr>
          <a:xfrm>
            <a:off x="-5099784" y="3196326"/>
            <a:ext cx="3000000" cy="1525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endParaRPr sz="1200">
              <a:latin typeface="Mada"/>
              <a:ea typeface="Mada"/>
              <a:cs typeface="Mada"/>
              <a:sym typeface="Mada"/>
            </a:endParaRPr>
          </a:p>
        </p:txBody>
      </p:sp>
      <p:grpSp>
        <p:nvGrpSpPr>
          <p:cNvPr id="117" name="Google Shape;117;p23"/>
          <p:cNvGrpSpPr/>
          <p:nvPr/>
        </p:nvGrpSpPr>
        <p:grpSpPr>
          <a:xfrm>
            <a:off x="4851463" y="904845"/>
            <a:ext cx="2503129" cy="412508"/>
            <a:chOff x="2543235" y="1662290"/>
            <a:chExt cx="1771500" cy="469506"/>
          </a:xfrm>
        </p:grpSpPr>
        <p:sp>
          <p:nvSpPr>
            <p:cNvPr id="118" name="Google Shape;118;p23"/>
            <p:cNvSpPr/>
            <p:nvPr/>
          </p:nvSpPr>
          <p:spPr>
            <a:xfrm rot="10800000">
              <a:off x="2543235" y="1662290"/>
              <a:ext cx="1771500" cy="469500"/>
            </a:xfrm>
            <a:prstGeom prst="homePlate">
              <a:avLst>
                <a:gd fmla="val 50000" name="adj"/>
              </a:avLst>
            </a:prstGeom>
            <a:solidFill>
              <a:srgbClr val="C76114"/>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9" name="Google Shape;119;p23"/>
            <p:cNvSpPr txBox="1"/>
            <p:nvPr/>
          </p:nvSpPr>
          <p:spPr>
            <a:xfrm>
              <a:off x="2911516" y="1662296"/>
              <a:ext cx="1403100" cy="4695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300" u="sng">
                  <a:solidFill>
                    <a:schemeClr val="lt1"/>
                  </a:solidFill>
                  <a:latin typeface="Century Gothic"/>
                  <a:ea typeface="Century Gothic"/>
                  <a:cs typeface="Century Gothic"/>
                  <a:sym typeface="Century Gothic"/>
                  <a:hlinkClick r:id="rId3">
                    <a:extLst>
                      <a:ext uri="{A12FA001-AC4F-418D-AE19-62706E023703}">
                        <ahyp:hlinkClr val="tx"/>
                      </a:ext>
                    </a:extLst>
                  </a:hlinkClick>
                </a:rPr>
                <a:t>Coagulation cascade</a:t>
              </a:r>
              <a:endParaRPr b="1" sz="1300" u="sng">
                <a:solidFill>
                  <a:schemeClr val="lt1"/>
                </a:solidFill>
                <a:latin typeface="Century Gothic"/>
                <a:ea typeface="Century Gothic"/>
                <a:cs typeface="Century Gothic"/>
                <a:sym typeface="Century Gothic"/>
              </a:endParaRPr>
            </a:p>
          </p:txBody>
        </p:sp>
        <p:pic>
          <p:nvPicPr>
            <p:cNvPr id="120" name="Google Shape;120;p23"/>
            <p:cNvPicPr preferRelativeResize="0"/>
            <p:nvPr/>
          </p:nvPicPr>
          <p:blipFill>
            <a:blip r:embed="rId4">
              <a:alphaModFix/>
            </a:blip>
            <a:stretch>
              <a:fillRect/>
            </a:stretch>
          </p:blipFill>
          <p:spPr>
            <a:xfrm>
              <a:off x="2605937" y="1709989"/>
              <a:ext cx="374701" cy="374102"/>
            </a:xfrm>
            <a:prstGeom prst="rect">
              <a:avLst/>
            </a:prstGeom>
            <a:noFill/>
            <a:ln>
              <a:noFill/>
            </a:ln>
          </p:spPr>
        </p:pic>
      </p:grpSp>
      <p:pic>
        <p:nvPicPr>
          <p:cNvPr id="121" name="Google Shape;121;p23"/>
          <p:cNvPicPr preferRelativeResize="0"/>
          <p:nvPr/>
        </p:nvPicPr>
        <p:blipFill rotWithShape="1">
          <a:blip r:embed="rId5">
            <a:alphaModFix/>
          </a:blip>
          <a:srcRect b="46676" l="20923" r="23751" t="10763"/>
          <a:stretch/>
        </p:blipFill>
        <p:spPr>
          <a:xfrm>
            <a:off x="5288625" y="1317350"/>
            <a:ext cx="1878001" cy="1332599"/>
          </a:xfrm>
          <a:prstGeom prst="rect">
            <a:avLst/>
          </a:prstGeom>
          <a:noFill/>
          <a:ln>
            <a:noFill/>
          </a:ln>
        </p:spPr>
      </p:pic>
      <p:sp>
        <p:nvSpPr>
          <p:cNvPr id="122" name="Google Shape;122;p23"/>
          <p:cNvSpPr txBox="1"/>
          <p:nvPr/>
        </p:nvSpPr>
        <p:spPr>
          <a:xfrm>
            <a:off x="271695" y="4195876"/>
            <a:ext cx="2745000" cy="189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800">
                <a:solidFill>
                  <a:srgbClr val="B45F06"/>
                </a:solidFill>
                <a:latin typeface="Mada"/>
                <a:ea typeface="Mada"/>
                <a:cs typeface="Mada"/>
                <a:sym typeface="Mada"/>
              </a:rPr>
              <a:t>Antithrombotic Factors</a:t>
            </a:r>
            <a:endParaRPr b="1" sz="1800">
              <a:solidFill>
                <a:srgbClr val="B45F06"/>
              </a:solidFill>
              <a:latin typeface="Mada"/>
              <a:ea typeface="Mada"/>
              <a:cs typeface="Mada"/>
              <a:sym typeface="Mada"/>
            </a:endParaRPr>
          </a:p>
          <a:p>
            <a:pPr indent="0" lvl="0" marL="0" rtl="0" algn="ctr">
              <a:spcBef>
                <a:spcPts val="0"/>
              </a:spcBef>
              <a:spcAft>
                <a:spcPts val="0"/>
              </a:spcAft>
              <a:buNone/>
            </a:pPr>
            <a:r>
              <a:t/>
            </a:r>
            <a:endParaRPr b="1" sz="1800">
              <a:solidFill>
                <a:srgbClr val="B45F06"/>
              </a:solidFill>
              <a:latin typeface="Mada"/>
              <a:ea typeface="Mada"/>
              <a:cs typeface="Mada"/>
              <a:sym typeface="Mada"/>
            </a:endParaRPr>
          </a:p>
        </p:txBody>
      </p:sp>
      <p:cxnSp>
        <p:nvCxnSpPr>
          <p:cNvPr id="123" name="Google Shape;123;p23"/>
          <p:cNvCxnSpPr/>
          <p:nvPr/>
        </p:nvCxnSpPr>
        <p:spPr>
          <a:xfrm>
            <a:off x="283053" y="4662145"/>
            <a:ext cx="2766900" cy="0"/>
          </a:xfrm>
          <a:prstGeom prst="straightConnector1">
            <a:avLst/>
          </a:prstGeom>
          <a:noFill/>
          <a:ln cap="flat" cmpd="sng" w="28575">
            <a:solidFill>
              <a:srgbClr val="B7B7B7"/>
            </a:solidFill>
            <a:prstDash val="solid"/>
            <a:round/>
            <a:headEnd len="med" w="med" type="oval"/>
            <a:tailEnd len="med" w="med" type="none"/>
          </a:ln>
        </p:spPr>
      </p:cxnSp>
      <p:pic>
        <p:nvPicPr>
          <p:cNvPr id="124" name="Google Shape;124;p23"/>
          <p:cNvPicPr preferRelativeResize="0"/>
          <p:nvPr/>
        </p:nvPicPr>
        <p:blipFill rotWithShape="1">
          <a:blip r:embed="rId6">
            <a:alphaModFix/>
          </a:blip>
          <a:srcRect b="0" l="0" r="0" t="0"/>
          <a:stretch/>
        </p:blipFill>
        <p:spPr>
          <a:xfrm>
            <a:off x="4598900" y="5940575"/>
            <a:ext cx="2615175" cy="1260425"/>
          </a:xfrm>
          <a:prstGeom prst="rect">
            <a:avLst/>
          </a:prstGeom>
          <a:noFill/>
          <a:ln>
            <a:noFill/>
          </a:ln>
        </p:spPr>
      </p:pic>
      <p:sp>
        <p:nvSpPr>
          <p:cNvPr id="125" name="Google Shape;125;p23"/>
          <p:cNvSpPr txBox="1"/>
          <p:nvPr/>
        </p:nvSpPr>
        <p:spPr>
          <a:xfrm>
            <a:off x="205425" y="4724376"/>
            <a:ext cx="4277400" cy="25527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body has natural anticoagulants circulating in the blood during a state of thrombosis (such as in cases of trauma or pregnancy). These anticoagulants serve to decrease blood clots. This also explains why some people who get infected with COVID-19 or those who get the COVID vaccine develop blood clots, while others do not. </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Normal plasma contains a sophisticated system of serine protease inhibitors capable of inhibiting many of the activated proteases generated during coagulation</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ar" sz="1200">
                <a:solidFill>
                  <a:schemeClr val="accent2"/>
                </a:solidFill>
                <a:latin typeface="Mada"/>
                <a:ea typeface="Mada"/>
                <a:cs typeface="Mada"/>
                <a:sym typeface="Mada"/>
              </a:rPr>
              <a:t>1.</a:t>
            </a:r>
            <a:r>
              <a:rPr b="1" lang="ar" sz="1200">
                <a:solidFill>
                  <a:schemeClr val="dk1"/>
                </a:solidFill>
                <a:latin typeface="Mada"/>
                <a:ea typeface="Mada"/>
                <a:cs typeface="Mada"/>
                <a:sym typeface="Mada"/>
              </a:rPr>
              <a:t>AT and HC II – </a:t>
            </a:r>
            <a:r>
              <a:rPr lang="ar" sz="1200">
                <a:solidFill>
                  <a:schemeClr val="dk1"/>
                </a:solidFill>
                <a:latin typeface="Mada"/>
                <a:ea typeface="Mada"/>
                <a:cs typeface="Mada"/>
                <a:sym typeface="Mada"/>
              </a:rPr>
              <a:t>serine protease inhibitors </a:t>
            </a:r>
            <a:endParaRPr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ar" sz="1200">
                <a:solidFill>
                  <a:schemeClr val="accent2"/>
                </a:solidFill>
                <a:latin typeface="Mada"/>
                <a:ea typeface="Mada"/>
                <a:cs typeface="Mada"/>
                <a:sym typeface="Mada"/>
              </a:rPr>
              <a:t>2.</a:t>
            </a:r>
            <a:r>
              <a:rPr b="1" lang="ar" sz="1200">
                <a:solidFill>
                  <a:schemeClr val="dk1"/>
                </a:solidFill>
                <a:latin typeface="Mada"/>
                <a:ea typeface="Mada"/>
                <a:cs typeface="Mada"/>
                <a:sym typeface="Mada"/>
              </a:rPr>
              <a:t> PC – </a:t>
            </a:r>
            <a:r>
              <a:rPr lang="ar" sz="1200">
                <a:solidFill>
                  <a:schemeClr val="dk1"/>
                </a:solidFill>
                <a:latin typeface="Mada"/>
                <a:ea typeface="Mada"/>
                <a:cs typeface="Mada"/>
                <a:sym typeface="Mada"/>
              </a:rPr>
              <a:t>when activated degrades Va and VIIIa </a:t>
            </a:r>
            <a:endParaRPr sz="1200">
              <a:solidFill>
                <a:schemeClr val="dk1"/>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ar" sz="1200">
                <a:solidFill>
                  <a:schemeClr val="accent2"/>
                </a:solidFill>
                <a:latin typeface="Mada"/>
                <a:ea typeface="Mada"/>
                <a:cs typeface="Mada"/>
                <a:sym typeface="Mada"/>
              </a:rPr>
              <a:t>3.</a:t>
            </a:r>
            <a:r>
              <a:rPr b="1" lang="ar" sz="1200">
                <a:solidFill>
                  <a:schemeClr val="dk1"/>
                </a:solidFill>
                <a:latin typeface="Mada"/>
                <a:ea typeface="Mada"/>
                <a:cs typeface="Mada"/>
                <a:sym typeface="Mada"/>
              </a:rPr>
              <a:t> TFPI – </a:t>
            </a:r>
            <a:r>
              <a:rPr lang="ar" sz="1200">
                <a:solidFill>
                  <a:schemeClr val="dk1"/>
                </a:solidFill>
                <a:latin typeface="Mada"/>
                <a:ea typeface="Mada"/>
                <a:cs typeface="Mada"/>
                <a:sym typeface="Mada"/>
              </a:rPr>
              <a:t>inhibits tissue factor pathway</a:t>
            </a:r>
            <a:endParaRPr sz="1200">
              <a:latin typeface="Mada"/>
              <a:ea typeface="Mada"/>
              <a:cs typeface="Mada"/>
              <a:sym typeface="Mada"/>
            </a:endParaRPr>
          </a:p>
        </p:txBody>
      </p:sp>
      <p:pic>
        <p:nvPicPr>
          <p:cNvPr id="126" name="Google Shape;126;p23"/>
          <p:cNvPicPr preferRelativeResize="0"/>
          <p:nvPr/>
        </p:nvPicPr>
        <p:blipFill>
          <a:blip r:embed="rId7">
            <a:alphaModFix/>
          </a:blip>
          <a:stretch>
            <a:fillRect/>
          </a:stretch>
        </p:blipFill>
        <p:spPr>
          <a:xfrm>
            <a:off x="4598897" y="4670575"/>
            <a:ext cx="2550730" cy="1260424"/>
          </a:xfrm>
          <a:prstGeom prst="rect">
            <a:avLst/>
          </a:prstGeom>
          <a:noFill/>
          <a:ln>
            <a:noFill/>
          </a:ln>
        </p:spPr>
      </p:pic>
      <p:sp>
        <p:nvSpPr>
          <p:cNvPr id="127" name="Google Shape;127;p23"/>
          <p:cNvSpPr txBox="1"/>
          <p:nvPr/>
        </p:nvSpPr>
        <p:spPr>
          <a:xfrm>
            <a:off x="228600" y="7277101"/>
            <a:ext cx="6920400" cy="3951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Mechanisms associated with prothrombotic states:</a:t>
            </a:r>
            <a:endParaRPr b="1" sz="2200">
              <a:highlight>
                <a:schemeClr val="accent4"/>
              </a:highlight>
              <a:latin typeface="Mada"/>
              <a:ea typeface="Mada"/>
              <a:cs typeface="Mada"/>
              <a:sym typeface="Mada"/>
            </a:endParaRPr>
          </a:p>
        </p:txBody>
      </p:sp>
      <p:grpSp>
        <p:nvGrpSpPr>
          <p:cNvPr id="128" name="Google Shape;128;p23"/>
          <p:cNvGrpSpPr/>
          <p:nvPr/>
        </p:nvGrpSpPr>
        <p:grpSpPr>
          <a:xfrm>
            <a:off x="347659" y="7835562"/>
            <a:ext cx="6988992" cy="2447261"/>
            <a:chOff x="438870" y="1970165"/>
            <a:chExt cx="6988992" cy="2790492"/>
          </a:xfrm>
        </p:grpSpPr>
        <p:grpSp>
          <p:nvGrpSpPr>
            <p:cNvPr id="129" name="Google Shape;129;p23"/>
            <p:cNvGrpSpPr/>
            <p:nvPr/>
          </p:nvGrpSpPr>
          <p:grpSpPr>
            <a:xfrm>
              <a:off x="438870" y="1970165"/>
              <a:ext cx="6988992" cy="2790492"/>
              <a:chOff x="438870" y="1970165"/>
              <a:chExt cx="6988992" cy="2790492"/>
            </a:xfrm>
          </p:grpSpPr>
          <p:sp>
            <p:nvSpPr>
              <p:cNvPr id="130" name="Google Shape;130;p23"/>
              <p:cNvSpPr txBox="1"/>
              <p:nvPr/>
            </p:nvSpPr>
            <p:spPr>
              <a:xfrm>
                <a:off x="1162692" y="1970165"/>
                <a:ext cx="1830600" cy="4959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ar" sz="1200">
                    <a:solidFill>
                      <a:schemeClr val="dk1"/>
                    </a:solidFill>
                    <a:latin typeface="Mada"/>
                    <a:ea typeface="Mada"/>
                    <a:cs typeface="Mada"/>
                    <a:sym typeface="Mada"/>
                  </a:rPr>
                  <a:t>Vascular (</a:t>
                </a:r>
                <a:r>
                  <a:rPr b="1" lang="ar" sz="1200">
                    <a:solidFill>
                      <a:schemeClr val="dk1"/>
                    </a:solidFill>
                    <a:latin typeface="Mada"/>
                    <a:ea typeface="Mada"/>
                    <a:cs typeface="Mada"/>
                    <a:sym typeface="Mada"/>
                  </a:rPr>
                  <a:t>Endothelial dysfunction</a:t>
                </a:r>
                <a:r>
                  <a:rPr lang="ar" sz="1200">
                    <a:solidFill>
                      <a:schemeClr val="dk1"/>
                    </a:solidFill>
                    <a:latin typeface="Mada"/>
                    <a:ea typeface="Mada"/>
                    <a:cs typeface="Mada"/>
                    <a:sym typeface="Mada"/>
                  </a:rPr>
                  <a:t>)</a:t>
                </a:r>
                <a:r>
                  <a:rPr lang="ar" sz="1200">
                    <a:solidFill>
                      <a:srgbClr val="3F3F3F"/>
                    </a:solidFill>
                    <a:latin typeface="Mada"/>
                    <a:ea typeface="Mada"/>
                    <a:cs typeface="Mada"/>
                    <a:sym typeface="Mada"/>
                  </a:rPr>
                  <a:t> </a:t>
                </a:r>
                <a:endParaRPr sz="1200">
                  <a:solidFill>
                    <a:srgbClr val="3F3F3F"/>
                  </a:solidFill>
                  <a:latin typeface="Mada"/>
                  <a:ea typeface="Mada"/>
                  <a:cs typeface="Mada"/>
                  <a:sym typeface="Mada"/>
                </a:endParaRPr>
              </a:p>
            </p:txBody>
          </p:sp>
          <p:sp>
            <p:nvSpPr>
              <p:cNvPr id="131" name="Google Shape;131;p23"/>
              <p:cNvSpPr txBox="1"/>
              <p:nvPr/>
            </p:nvSpPr>
            <p:spPr>
              <a:xfrm>
                <a:off x="4655432" y="2001966"/>
                <a:ext cx="2423100" cy="7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Platelets (</a:t>
                </a:r>
                <a:r>
                  <a:rPr b="1" lang="ar" sz="1200">
                    <a:latin typeface="Mada"/>
                    <a:ea typeface="Mada"/>
                    <a:cs typeface="Mada"/>
                    <a:sym typeface="Mada"/>
                  </a:rPr>
                  <a:t>increase</a:t>
                </a:r>
                <a:r>
                  <a:rPr lang="ar" sz="1200">
                    <a:latin typeface="Mada"/>
                    <a:ea typeface="Mada"/>
                    <a:cs typeface="Mada"/>
                    <a:sym typeface="Mada"/>
                  </a:rPr>
                  <a:t> activity and/or numbers).</a:t>
                </a:r>
                <a:endParaRPr sz="1200">
                  <a:latin typeface="Mada"/>
                  <a:ea typeface="Mada"/>
                  <a:cs typeface="Mada"/>
                  <a:sym typeface="Mada"/>
                </a:endParaRPr>
              </a:p>
            </p:txBody>
          </p:sp>
          <p:sp>
            <p:nvSpPr>
              <p:cNvPr id="132" name="Google Shape;132;p23"/>
              <p:cNvSpPr txBox="1"/>
              <p:nvPr/>
            </p:nvSpPr>
            <p:spPr>
              <a:xfrm>
                <a:off x="5481463" y="3007691"/>
                <a:ext cx="1946400" cy="495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Coagulation factors </a:t>
                </a:r>
                <a:r>
                  <a:rPr b="1" lang="ar" sz="1200">
                    <a:latin typeface="Mada"/>
                    <a:ea typeface="Mada"/>
                    <a:cs typeface="Mada"/>
                    <a:sym typeface="Mada"/>
                  </a:rPr>
                  <a:t>(↑) </a:t>
                </a:r>
                <a:r>
                  <a:rPr b="1" lang="ar" sz="1200">
                    <a:solidFill>
                      <a:srgbClr val="999999"/>
                    </a:solidFill>
                    <a:latin typeface="Mada"/>
                    <a:ea typeface="Mada"/>
                    <a:cs typeface="Mada"/>
                    <a:sym typeface="Mada"/>
                  </a:rPr>
                  <a:t>Like during pregnancy</a:t>
                </a:r>
                <a:endParaRPr b="1" sz="1200">
                  <a:solidFill>
                    <a:srgbClr val="999999"/>
                  </a:solidFill>
                  <a:latin typeface="Mada"/>
                  <a:ea typeface="Mada"/>
                  <a:cs typeface="Mada"/>
                  <a:sym typeface="Mada"/>
                </a:endParaRPr>
              </a:p>
            </p:txBody>
          </p:sp>
          <p:sp>
            <p:nvSpPr>
              <p:cNvPr id="133" name="Google Shape;133;p23"/>
              <p:cNvSpPr txBox="1"/>
              <p:nvPr/>
            </p:nvSpPr>
            <p:spPr>
              <a:xfrm>
                <a:off x="4795355" y="3994628"/>
                <a:ext cx="1830600" cy="15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Natural anticoagulants (</a:t>
                </a:r>
                <a:r>
                  <a:rPr b="1" lang="ar" sz="1200">
                    <a:latin typeface="Mada"/>
                    <a:ea typeface="Mada"/>
                    <a:cs typeface="Mada"/>
                    <a:sym typeface="Mada"/>
                  </a:rPr>
                  <a:t>↓</a:t>
                </a:r>
                <a:r>
                  <a:rPr lang="ar" sz="1200">
                    <a:latin typeface="Mada"/>
                    <a:ea typeface="Mada"/>
                    <a:cs typeface="Mada"/>
                    <a:sym typeface="Mada"/>
                  </a:rPr>
                  <a:t> and/or </a:t>
                </a:r>
                <a:r>
                  <a:rPr b="1" lang="ar" sz="1200">
                    <a:latin typeface="Mada"/>
                    <a:ea typeface="Mada"/>
                    <a:cs typeface="Mada"/>
                    <a:sym typeface="Mada"/>
                  </a:rPr>
                  <a:t>dysfunction</a:t>
                </a:r>
                <a:r>
                  <a:rPr lang="ar" sz="1200">
                    <a:latin typeface="Mada"/>
                    <a:ea typeface="Mada"/>
                    <a:cs typeface="Mada"/>
                    <a:sym typeface="Mada"/>
                  </a:rPr>
                  <a:t>)</a:t>
                </a:r>
                <a:endParaRPr sz="1200">
                  <a:latin typeface="Mada"/>
                  <a:ea typeface="Mada"/>
                  <a:cs typeface="Mada"/>
                  <a:sym typeface="Mada"/>
                </a:endParaRPr>
              </a:p>
            </p:txBody>
          </p:sp>
          <p:sp>
            <p:nvSpPr>
              <p:cNvPr id="134" name="Google Shape;134;p23"/>
              <p:cNvSpPr txBox="1"/>
              <p:nvPr/>
            </p:nvSpPr>
            <p:spPr>
              <a:xfrm>
                <a:off x="2113229" y="4348457"/>
                <a:ext cx="16743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Fibrinolytic system </a:t>
                </a:r>
                <a:r>
                  <a:rPr b="1" lang="ar" sz="1200">
                    <a:latin typeface="Mada"/>
                    <a:ea typeface="Mada"/>
                    <a:cs typeface="Mada"/>
                    <a:sym typeface="Mada"/>
                  </a:rPr>
                  <a:t>(↓)</a:t>
                </a:r>
                <a:endParaRPr b="1" sz="1200">
                  <a:latin typeface="Mada"/>
                  <a:ea typeface="Mada"/>
                  <a:cs typeface="Mada"/>
                  <a:sym typeface="Mada"/>
                </a:endParaRPr>
              </a:p>
            </p:txBody>
          </p:sp>
          <p:sp>
            <p:nvSpPr>
              <p:cNvPr id="135" name="Google Shape;135;p23"/>
              <p:cNvSpPr txBox="1"/>
              <p:nvPr/>
            </p:nvSpPr>
            <p:spPr>
              <a:xfrm>
                <a:off x="438870" y="2707566"/>
                <a:ext cx="1946400" cy="143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Pathological conditions (e.g.: cancer, CCF, antiphospholipid syndrome, Contraceptive pills, etc.)</a:t>
                </a:r>
                <a:endParaRPr sz="1200">
                  <a:latin typeface="Mada"/>
                  <a:ea typeface="Mada"/>
                  <a:cs typeface="Mada"/>
                  <a:sym typeface="Mada"/>
                </a:endParaRPr>
              </a:p>
            </p:txBody>
          </p:sp>
        </p:grpSp>
        <p:grpSp>
          <p:nvGrpSpPr>
            <p:cNvPr id="136" name="Google Shape;136;p23"/>
            <p:cNvGrpSpPr/>
            <p:nvPr/>
          </p:nvGrpSpPr>
          <p:grpSpPr>
            <a:xfrm>
              <a:off x="2007062" y="1970170"/>
              <a:ext cx="3586689" cy="2589892"/>
              <a:chOff x="2647355" y="1282625"/>
              <a:chExt cx="3775462" cy="3375772"/>
            </a:xfrm>
          </p:grpSpPr>
          <p:sp>
            <p:nvSpPr>
              <p:cNvPr id="137" name="Google Shape;137;p23"/>
              <p:cNvSpPr/>
              <p:nvPr/>
            </p:nvSpPr>
            <p:spPr>
              <a:xfrm>
                <a:off x="4000804" y="2499742"/>
                <a:ext cx="1098600" cy="955800"/>
              </a:xfrm>
              <a:prstGeom prst="hexagon">
                <a:avLst>
                  <a:gd fmla="val 25000" name="adj"/>
                  <a:gd fmla="val 115470" name="vf"/>
                </a:avLst>
              </a:prstGeom>
              <a:solidFill>
                <a:srgbClr val="F3F3F3"/>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nvGrpSpPr>
              <p:cNvPr id="138" name="Google Shape;138;p23"/>
              <p:cNvGrpSpPr/>
              <p:nvPr/>
            </p:nvGrpSpPr>
            <p:grpSpPr>
              <a:xfrm>
                <a:off x="2647355" y="1282625"/>
                <a:ext cx="3775462" cy="3375772"/>
                <a:chOff x="2647355" y="1282625"/>
                <a:chExt cx="3775462" cy="3375772"/>
              </a:xfrm>
            </p:grpSpPr>
            <p:grpSp>
              <p:nvGrpSpPr>
                <p:cNvPr id="139" name="Google Shape;139;p23"/>
                <p:cNvGrpSpPr/>
                <p:nvPr/>
              </p:nvGrpSpPr>
              <p:grpSpPr>
                <a:xfrm>
                  <a:off x="3419872" y="1486561"/>
                  <a:ext cx="1060704" cy="1429526"/>
                  <a:chOff x="4041649" y="1707654"/>
                  <a:chExt cx="1060704" cy="1429526"/>
                </a:xfrm>
              </p:grpSpPr>
              <p:sp>
                <p:nvSpPr>
                  <p:cNvPr id="140" name="Google Shape;140;p2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7611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141" name="Google Shape;141;p2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142" name="Google Shape;142;p23"/>
                <p:cNvGrpSpPr/>
                <p:nvPr/>
              </p:nvGrpSpPr>
              <p:grpSpPr>
                <a:xfrm rot="3599956">
                  <a:off x="4379388" y="1384544"/>
                  <a:ext cx="1060681" cy="1429495"/>
                  <a:chOff x="4041649" y="1707654"/>
                  <a:chExt cx="1060704" cy="1429526"/>
                </a:xfrm>
              </p:grpSpPr>
              <p:sp>
                <p:nvSpPr>
                  <p:cNvPr id="143" name="Google Shape;143;p2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ED8E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144" name="Google Shape;144;p2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145" name="Google Shape;145;p23"/>
                <p:cNvGrpSpPr/>
                <p:nvPr/>
              </p:nvGrpSpPr>
              <p:grpSpPr>
                <a:xfrm rot="7084005">
                  <a:off x="5012228" y="2130845"/>
                  <a:ext cx="1060704" cy="1429526"/>
                  <a:chOff x="4041649" y="1707654"/>
                  <a:chExt cx="1060704" cy="1429526"/>
                </a:xfrm>
              </p:grpSpPr>
              <p:sp>
                <p:nvSpPr>
                  <p:cNvPr id="146" name="Google Shape;146;p2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5BF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147" name="Google Shape;147;p2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148" name="Google Shape;148;p23"/>
                <p:cNvGrpSpPr/>
                <p:nvPr/>
              </p:nvGrpSpPr>
              <p:grpSpPr>
                <a:xfrm rot="10800000">
                  <a:off x="4620373" y="2994924"/>
                  <a:ext cx="1060704" cy="1429526"/>
                  <a:chOff x="4041649" y="1707654"/>
                  <a:chExt cx="1060704" cy="1429526"/>
                </a:xfrm>
              </p:grpSpPr>
              <p:sp>
                <p:nvSpPr>
                  <p:cNvPr id="149" name="Google Shape;149;p2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C76114"/>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150" name="Google Shape;150;p2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151" name="Google Shape;151;p23"/>
                <p:cNvGrpSpPr/>
                <p:nvPr/>
              </p:nvGrpSpPr>
              <p:grpSpPr>
                <a:xfrm rot="-7119536">
                  <a:off x="3651164" y="3135441"/>
                  <a:ext cx="1060716" cy="1429542"/>
                  <a:chOff x="4041649" y="1707654"/>
                  <a:chExt cx="1060704" cy="1429526"/>
                </a:xfrm>
              </p:grpSpPr>
              <p:sp>
                <p:nvSpPr>
                  <p:cNvPr id="152" name="Google Shape;152;p2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ED8E4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153" name="Google Shape;153;p2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nvGrpSpPr>
                <p:cNvPr id="154" name="Google Shape;154;p23"/>
                <p:cNvGrpSpPr/>
                <p:nvPr/>
              </p:nvGrpSpPr>
              <p:grpSpPr>
                <a:xfrm rot="-3599956">
                  <a:off x="3001175" y="2344630"/>
                  <a:ext cx="1060681" cy="1429495"/>
                  <a:chOff x="4041649" y="1707654"/>
                  <a:chExt cx="1060704" cy="1429526"/>
                </a:xfrm>
              </p:grpSpPr>
              <p:sp>
                <p:nvSpPr>
                  <p:cNvPr id="155" name="Google Shape;155;p23"/>
                  <p:cNvSpPr/>
                  <p:nvPr/>
                </p:nvSpPr>
                <p:spPr>
                  <a:xfrm rot="10800000">
                    <a:off x="4041649" y="1707654"/>
                    <a:ext cx="1060704" cy="1429526"/>
                  </a:xfrm>
                  <a:custGeom>
                    <a:rect b="b" l="l" r="r" t="t"/>
                    <a:pathLst>
                      <a:path extrusionOk="0" h="1429526" w="1060704">
                        <a:moveTo>
                          <a:pt x="832104" y="1429526"/>
                        </a:moveTo>
                        <a:lnTo>
                          <a:pt x="228600" y="1429526"/>
                        </a:lnTo>
                        <a:lnTo>
                          <a:pt x="0" y="972326"/>
                        </a:lnTo>
                        <a:lnTo>
                          <a:pt x="543363" y="0"/>
                        </a:lnTo>
                        <a:lnTo>
                          <a:pt x="1060704" y="972326"/>
                        </a:lnTo>
                        <a:lnTo>
                          <a:pt x="832104" y="1429526"/>
                        </a:lnTo>
                        <a:close/>
                      </a:path>
                    </a:pathLst>
                  </a:custGeom>
                  <a:solidFill>
                    <a:srgbClr val="F5BF97"/>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sp>
                <p:nvSpPr>
                  <p:cNvPr id="156" name="Google Shape;156;p23"/>
                  <p:cNvSpPr/>
                  <p:nvPr/>
                </p:nvSpPr>
                <p:spPr>
                  <a:xfrm>
                    <a:off x="4115403" y="1760695"/>
                    <a:ext cx="913200" cy="794400"/>
                  </a:xfrm>
                  <a:prstGeom prst="hexagon">
                    <a:avLst>
                      <a:gd fmla="val 25000" name="adj"/>
                      <a:gd fmla="val 115470" name="vf"/>
                    </a:avLst>
                  </a:pr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3F3F3F"/>
                      </a:solidFill>
                      <a:latin typeface="Mada"/>
                      <a:ea typeface="Mada"/>
                      <a:cs typeface="Mada"/>
                      <a:sym typeface="Mada"/>
                    </a:endParaRPr>
                  </a:p>
                </p:txBody>
              </p:sp>
            </p:grpSp>
          </p:grpSp>
        </p:grpSp>
        <p:sp>
          <p:nvSpPr>
            <p:cNvPr id="157" name="Google Shape;157;p23"/>
            <p:cNvSpPr txBox="1"/>
            <p:nvPr/>
          </p:nvSpPr>
          <p:spPr>
            <a:xfrm>
              <a:off x="2950289" y="2251366"/>
              <a:ext cx="453600" cy="303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C76114"/>
                  </a:solidFill>
                  <a:latin typeface="Mada"/>
                  <a:ea typeface="Mada"/>
                  <a:cs typeface="Mada"/>
                  <a:sym typeface="Mada"/>
                </a:rPr>
                <a:t>1</a:t>
              </a:r>
              <a:endParaRPr b="1" sz="1900">
                <a:solidFill>
                  <a:srgbClr val="C76114"/>
                </a:solidFill>
                <a:latin typeface="Mada"/>
                <a:ea typeface="Mada"/>
                <a:cs typeface="Mada"/>
                <a:sym typeface="Mada"/>
              </a:endParaRPr>
            </a:p>
          </p:txBody>
        </p:sp>
        <p:sp>
          <p:nvSpPr>
            <p:cNvPr id="158" name="Google Shape;158;p23"/>
            <p:cNvSpPr txBox="1"/>
            <p:nvPr/>
          </p:nvSpPr>
          <p:spPr>
            <a:xfrm>
              <a:off x="4046138" y="2302564"/>
              <a:ext cx="453600" cy="303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C76114"/>
                  </a:solidFill>
                  <a:latin typeface="Mada"/>
                  <a:ea typeface="Mada"/>
                  <a:cs typeface="Mada"/>
                  <a:sym typeface="Mada"/>
                </a:rPr>
                <a:t>2</a:t>
              </a:r>
              <a:endParaRPr b="1" sz="1900">
                <a:solidFill>
                  <a:srgbClr val="C76114"/>
                </a:solidFill>
                <a:latin typeface="Mada"/>
                <a:ea typeface="Mada"/>
                <a:cs typeface="Mada"/>
                <a:sym typeface="Mada"/>
              </a:endParaRPr>
            </a:p>
          </p:txBody>
        </p:sp>
        <p:sp>
          <p:nvSpPr>
            <p:cNvPr id="159" name="Google Shape;159;p23"/>
            <p:cNvSpPr txBox="1"/>
            <p:nvPr/>
          </p:nvSpPr>
          <p:spPr>
            <a:xfrm>
              <a:off x="4722553" y="3103691"/>
              <a:ext cx="453600" cy="303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C76114"/>
                  </a:solidFill>
                  <a:latin typeface="Mada"/>
                  <a:ea typeface="Mada"/>
                  <a:cs typeface="Mada"/>
                  <a:sym typeface="Mada"/>
                </a:rPr>
                <a:t>3</a:t>
              </a:r>
              <a:endParaRPr b="1" sz="1900">
                <a:solidFill>
                  <a:srgbClr val="C76114"/>
                </a:solidFill>
                <a:latin typeface="Mada"/>
                <a:ea typeface="Mada"/>
                <a:cs typeface="Mada"/>
                <a:sym typeface="Mada"/>
              </a:endParaRPr>
            </a:p>
          </p:txBody>
        </p:sp>
        <p:sp>
          <p:nvSpPr>
            <p:cNvPr id="160" name="Google Shape;160;p23"/>
            <p:cNvSpPr txBox="1"/>
            <p:nvPr/>
          </p:nvSpPr>
          <p:spPr>
            <a:xfrm>
              <a:off x="4046139" y="3847016"/>
              <a:ext cx="453600" cy="303900"/>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1" lang="ar" sz="1900">
                  <a:solidFill>
                    <a:srgbClr val="C76114"/>
                  </a:solidFill>
                  <a:latin typeface="Mada"/>
                  <a:ea typeface="Mada"/>
                  <a:cs typeface="Mada"/>
                  <a:sym typeface="Mada"/>
                </a:rPr>
                <a:t>4</a:t>
              </a:r>
              <a:endParaRPr b="1" sz="1900">
                <a:solidFill>
                  <a:srgbClr val="C76114"/>
                </a:solidFill>
                <a:latin typeface="Mada"/>
                <a:ea typeface="Mada"/>
                <a:cs typeface="Mada"/>
                <a:sym typeface="Mada"/>
              </a:endParaRPr>
            </a:p>
          </p:txBody>
        </p:sp>
        <p:sp>
          <p:nvSpPr>
            <p:cNvPr id="161" name="Google Shape;161;p23"/>
            <p:cNvSpPr txBox="1"/>
            <p:nvPr/>
          </p:nvSpPr>
          <p:spPr>
            <a:xfrm>
              <a:off x="2786988" y="3847016"/>
              <a:ext cx="857400" cy="7056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900">
                  <a:solidFill>
                    <a:schemeClr val="accent1"/>
                  </a:solidFill>
                  <a:latin typeface="Mada"/>
                  <a:ea typeface="Mada"/>
                  <a:cs typeface="Mada"/>
                  <a:sym typeface="Mada"/>
                </a:rPr>
                <a:t>5</a:t>
              </a:r>
              <a:endParaRPr/>
            </a:p>
          </p:txBody>
        </p:sp>
        <p:sp>
          <p:nvSpPr>
            <p:cNvPr id="162" name="Google Shape;162;p23"/>
            <p:cNvSpPr txBox="1"/>
            <p:nvPr/>
          </p:nvSpPr>
          <p:spPr>
            <a:xfrm>
              <a:off x="1613480" y="3008854"/>
              <a:ext cx="1946400" cy="79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900">
                  <a:solidFill>
                    <a:schemeClr val="accent1"/>
                  </a:solidFill>
                  <a:latin typeface="Mada"/>
                  <a:ea typeface="Mada"/>
                  <a:cs typeface="Mada"/>
                  <a:sym typeface="Mada"/>
                </a:rPr>
                <a:t>6</a:t>
              </a:r>
              <a:endParaRPr/>
            </a:p>
          </p:txBody>
        </p:sp>
        <p:grpSp>
          <p:nvGrpSpPr>
            <p:cNvPr id="163" name="Google Shape;163;p23"/>
            <p:cNvGrpSpPr/>
            <p:nvPr/>
          </p:nvGrpSpPr>
          <p:grpSpPr>
            <a:xfrm>
              <a:off x="3545317" y="2949248"/>
              <a:ext cx="510207" cy="631730"/>
              <a:chOff x="5410858" y="3197959"/>
              <a:chExt cx="455827" cy="463860"/>
            </a:xfrm>
          </p:grpSpPr>
          <p:sp>
            <p:nvSpPr>
              <p:cNvPr id="164" name="Google Shape;164;p23"/>
              <p:cNvSpPr/>
              <p:nvPr/>
            </p:nvSpPr>
            <p:spPr>
              <a:xfrm>
                <a:off x="5419276" y="3218942"/>
                <a:ext cx="390218" cy="442876"/>
              </a:xfrm>
              <a:custGeom>
                <a:rect b="b" l="l" r="r" t="t"/>
                <a:pathLst>
                  <a:path extrusionOk="0" h="14205" w="12516">
                    <a:moveTo>
                      <a:pt x="1397" y="1"/>
                    </a:moveTo>
                    <a:cubicBezTo>
                      <a:pt x="625" y="1"/>
                      <a:pt x="1" y="628"/>
                      <a:pt x="1" y="1399"/>
                    </a:cubicBezTo>
                    <a:lnTo>
                      <a:pt x="1" y="3349"/>
                    </a:lnTo>
                    <a:lnTo>
                      <a:pt x="594" y="3161"/>
                    </a:lnTo>
                    <a:lnTo>
                      <a:pt x="591" y="2517"/>
                    </a:lnTo>
                    <a:lnTo>
                      <a:pt x="591" y="1400"/>
                    </a:lnTo>
                    <a:cubicBezTo>
                      <a:pt x="591" y="955"/>
                      <a:pt x="952" y="593"/>
                      <a:pt x="1397" y="593"/>
                    </a:cubicBezTo>
                    <a:lnTo>
                      <a:pt x="2328" y="593"/>
                    </a:lnTo>
                    <a:lnTo>
                      <a:pt x="2328" y="1"/>
                    </a:lnTo>
                    <a:close/>
                    <a:moveTo>
                      <a:pt x="7132" y="1"/>
                    </a:moveTo>
                    <a:lnTo>
                      <a:pt x="7132" y="593"/>
                    </a:lnTo>
                    <a:lnTo>
                      <a:pt x="8063" y="593"/>
                    </a:lnTo>
                    <a:cubicBezTo>
                      <a:pt x="8508" y="593"/>
                      <a:pt x="8869" y="955"/>
                      <a:pt x="8869" y="1400"/>
                    </a:cubicBezTo>
                    <a:lnTo>
                      <a:pt x="8869" y="2517"/>
                    </a:lnTo>
                    <a:lnTo>
                      <a:pt x="8867" y="3161"/>
                    </a:lnTo>
                    <a:lnTo>
                      <a:pt x="9462" y="3349"/>
                    </a:lnTo>
                    <a:lnTo>
                      <a:pt x="9462" y="1400"/>
                    </a:lnTo>
                    <a:cubicBezTo>
                      <a:pt x="9462" y="628"/>
                      <a:pt x="8835" y="1"/>
                      <a:pt x="8063" y="1"/>
                    </a:cubicBezTo>
                    <a:close/>
                    <a:moveTo>
                      <a:pt x="11922" y="9637"/>
                    </a:moveTo>
                    <a:lnTo>
                      <a:pt x="11922" y="11356"/>
                    </a:lnTo>
                    <a:cubicBezTo>
                      <a:pt x="11922" y="12599"/>
                      <a:pt x="10911" y="13611"/>
                      <a:pt x="9667" y="13611"/>
                    </a:cubicBezTo>
                    <a:lnTo>
                      <a:pt x="7269" y="13611"/>
                    </a:lnTo>
                    <a:cubicBezTo>
                      <a:pt x="6026" y="13611"/>
                      <a:pt x="5014" y="12599"/>
                      <a:pt x="5014" y="11356"/>
                    </a:cubicBezTo>
                    <a:lnTo>
                      <a:pt x="5014" y="10040"/>
                    </a:lnTo>
                    <a:lnTo>
                      <a:pt x="4421" y="10040"/>
                    </a:lnTo>
                    <a:lnTo>
                      <a:pt x="4421" y="10601"/>
                    </a:lnTo>
                    <a:lnTo>
                      <a:pt x="4421" y="11357"/>
                    </a:lnTo>
                    <a:cubicBezTo>
                      <a:pt x="4421" y="12927"/>
                      <a:pt x="5699" y="14205"/>
                      <a:pt x="7269" y="14205"/>
                    </a:cubicBezTo>
                    <a:lnTo>
                      <a:pt x="9667" y="14205"/>
                    </a:lnTo>
                    <a:cubicBezTo>
                      <a:pt x="11237" y="14205"/>
                      <a:pt x="12515" y="12928"/>
                      <a:pt x="12515" y="11357"/>
                    </a:cubicBezTo>
                    <a:lnTo>
                      <a:pt x="12515" y="9641"/>
                    </a:lnTo>
                    <a:lnTo>
                      <a:pt x="11922" y="9637"/>
                    </a:lnTo>
                    <a:close/>
                  </a:path>
                </a:pathLst>
              </a:custGeom>
              <a:solidFill>
                <a:srgbClr val="3838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3"/>
              <p:cNvSpPr/>
              <p:nvPr/>
            </p:nvSpPr>
            <p:spPr>
              <a:xfrm>
                <a:off x="5485188" y="3197959"/>
                <a:ext cx="52004" cy="60453"/>
              </a:xfrm>
              <a:custGeom>
                <a:rect b="b" l="l" r="r" t="t"/>
                <a:pathLst>
                  <a:path extrusionOk="0" h="1939" w="1668">
                    <a:moveTo>
                      <a:pt x="411" y="0"/>
                    </a:moveTo>
                    <a:cubicBezTo>
                      <a:pt x="182" y="0"/>
                      <a:pt x="0" y="184"/>
                      <a:pt x="0" y="411"/>
                    </a:cubicBezTo>
                    <a:lnTo>
                      <a:pt x="0" y="1528"/>
                    </a:lnTo>
                    <a:cubicBezTo>
                      <a:pt x="0" y="1756"/>
                      <a:pt x="185" y="1939"/>
                      <a:pt x="411" y="1939"/>
                    </a:cubicBezTo>
                    <a:lnTo>
                      <a:pt x="699" y="1939"/>
                    </a:lnTo>
                    <a:cubicBezTo>
                      <a:pt x="1232" y="1939"/>
                      <a:pt x="1666" y="1505"/>
                      <a:pt x="1667" y="969"/>
                    </a:cubicBezTo>
                    <a:cubicBezTo>
                      <a:pt x="1667" y="434"/>
                      <a:pt x="1233" y="0"/>
                      <a:pt x="699" y="0"/>
                    </a:cubicBezTo>
                    <a:close/>
                  </a:path>
                </a:pathLst>
              </a:custGeom>
              <a:solidFill>
                <a:srgbClr val="94D8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3"/>
              <p:cNvSpPr/>
              <p:nvPr/>
            </p:nvSpPr>
            <p:spPr>
              <a:xfrm>
                <a:off x="5485188" y="3197990"/>
                <a:ext cx="29556" cy="60484"/>
              </a:xfrm>
              <a:custGeom>
                <a:rect b="b" l="l" r="r" t="t"/>
                <a:pathLst>
                  <a:path extrusionOk="0" h="1940" w="948">
                    <a:moveTo>
                      <a:pt x="411" y="1"/>
                    </a:moveTo>
                    <a:cubicBezTo>
                      <a:pt x="185" y="1"/>
                      <a:pt x="0" y="183"/>
                      <a:pt x="0" y="411"/>
                    </a:cubicBezTo>
                    <a:lnTo>
                      <a:pt x="0" y="1530"/>
                    </a:lnTo>
                    <a:cubicBezTo>
                      <a:pt x="0" y="1755"/>
                      <a:pt x="182" y="1939"/>
                      <a:pt x="411" y="1939"/>
                    </a:cubicBezTo>
                    <a:lnTo>
                      <a:pt x="699" y="1939"/>
                    </a:lnTo>
                    <a:cubicBezTo>
                      <a:pt x="785" y="1939"/>
                      <a:pt x="868" y="1929"/>
                      <a:pt x="947" y="1907"/>
                    </a:cubicBezTo>
                    <a:cubicBezTo>
                      <a:pt x="801" y="1844"/>
                      <a:pt x="699" y="1698"/>
                      <a:pt x="699" y="1530"/>
                    </a:cubicBezTo>
                    <a:lnTo>
                      <a:pt x="699" y="411"/>
                    </a:lnTo>
                    <a:cubicBezTo>
                      <a:pt x="699" y="241"/>
                      <a:pt x="801" y="96"/>
                      <a:pt x="947" y="34"/>
                    </a:cubicBezTo>
                    <a:cubicBezTo>
                      <a:pt x="868" y="12"/>
                      <a:pt x="785" y="1"/>
                      <a:pt x="699" y="1"/>
                    </a:cubicBezTo>
                    <a:close/>
                  </a:path>
                </a:pathLst>
              </a:custGeom>
              <a:solidFill>
                <a:srgbClr val="77CE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3"/>
              <p:cNvSpPr/>
              <p:nvPr/>
            </p:nvSpPr>
            <p:spPr>
              <a:xfrm>
                <a:off x="5596339" y="3197959"/>
                <a:ext cx="51973" cy="60453"/>
              </a:xfrm>
              <a:custGeom>
                <a:rect b="b" l="l" r="r" t="t"/>
                <a:pathLst>
                  <a:path extrusionOk="0" h="1939" w="1667">
                    <a:moveTo>
                      <a:pt x="969" y="0"/>
                    </a:moveTo>
                    <a:cubicBezTo>
                      <a:pt x="434" y="0"/>
                      <a:pt x="0" y="434"/>
                      <a:pt x="0" y="969"/>
                    </a:cubicBezTo>
                    <a:cubicBezTo>
                      <a:pt x="0" y="1505"/>
                      <a:pt x="434" y="1939"/>
                      <a:pt x="969" y="1939"/>
                    </a:cubicBezTo>
                    <a:lnTo>
                      <a:pt x="1256" y="1939"/>
                    </a:lnTo>
                    <a:cubicBezTo>
                      <a:pt x="1482" y="1939"/>
                      <a:pt x="1667" y="1756"/>
                      <a:pt x="1667" y="1528"/>
                    </a:cubicBezTo>
                    <a:lnTo>
                      <a:pt x="1667" y="411"/>
                    </a:lnTo>
                    <a:cubicBezTo>
                      <a:pt x="1667" y="184"/>
                      <a:pt x="1485" y="0"/>
                      <a:pt x="1256" y="0"/>
                    </a:cubicBezTo>
                    <a:close/>
                  </a:path>
                </a:pathLst>
              </a:custGeom>
              <a:solidFill>
                <a:srgbClr val="94D8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3"/>
              <p:cNvSpPr/>
              <p:nvPr/>
            </p:nvSpPr>
            <p:spPr>
              <a:xfrm>
                <a:off x="5618414" y="3197990"/>
                <a:ext cx="29868" cy="60422"/>
              </a:xfrm>
              <a:custGeom>
                <a:rect b="b" l="l" r="r" t="t"/>
                <a:pathLst>
                  <a:path extrusionOk="0" h="1938" w="958">
                    <a:moveTo>
                      <a:pt x="259" y="1"/>
                    </a:moveTo>
                    <a:cubicBezTo>
                      <a:pt x="170" y="1"/>
                      <a:pt x="83" y="14"/>
                      <a:pt x="0" y="37"/>
                    </a:cubicBezTo>
                    <a:cubicBezTo>
                      <a:pt x="143" y="100"/>
                      <a:pt x="245" y="245"/>
                      <a:pt x="245" y="411"/>
                    </a:cubicBezTo>
                    <a:lnTo>
                      <a:pt x="245" y="1529"/>
                    </a:lnTo>
                    <a:cubicBezTo>
                      <a:pt x="245" y="1695"/>
                      <a:pt x="145" y="1839"/>
                      <a:pt x="0" y="1903"/>
                    </a:cubicBezTo>
                    <a:cubicBezTo>
                      <a:pt x="84" y="1926"/>
                      <a:pt x="171" y="1938"/>
                      <a:pt x="259" y="1938"/>
                    </a:cubicBezTo>
                    <a:lnTo>
                      <a:pt x="547" y="1938"/>
                    </a:lnTo>
                    <a:cubicBezTo>
                      <a:pt x="772" y="1938"/>
                      <a:pt x="957" y="1755"/>
                      <a:pt x="957" y="1527"/>
                    </a:cubicBezTo>
                    <a:lnTo>
                      <a:pt x="957" y="408"/>
                    </a:lnTo>
                    <a:cubicBezTo>
                      <a:pt x="957" y="183"/>
                      <a:pt x="774" y="1"/>
                      <a:pt x="547" y="1"/>
                    </a:cubicBezTo>
                    <a:close/>
                  </a:path>
                </a:pathLst>
              </a:custGeom>
              <a:solidFill>
                <a:srgbClr val="77CEC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3"/>
              <p:cNvSpPr/>
              <p:nvPr/>
            </p:nvSpPr>
            <p:spPr>
              <a:xfrm>
                <a:off x="5734460" y="3395849"/>
                <a:ext cx="132224" cy="132037"/>
              </a:xfrm>
              <a:custGeom>
                <a:rect b="b" l="l" r="r" t="t"/>
                <a:pathLst>
                  <a:path extrusionOk="0" h="4235" w="4241">
                    <a:moveTo>
                      <a:pt x="2103" y="1"/>
                    </a:moveTo>
                    <a:cubicBezTo>
                      <a:pt x="1977" y="1"/>
                      <a:pt x="1836" y="10"/>
                      <a:pt x="1696" y="38"/>
                    </a:cubicBezTo>
                    <a:cubicBezTo>
                      <a:pt x="729" y="236"/>
                      <a:pt x="1" y="1091"/>
                      <a:pt x="1" y="2115"/>
                    </a:cubicBezTo>
                    <a:cubicBezTo>
                      <a:pt x="1" y="3286"/>
                      <a:pt x="950" y="4235"/>
                      <a:pt x="2121" y="4235"/>
                    </a:cubicBezTo>
                    <a:cubicBezTo>
                      <a:pt x="3291" y="4235"/>
                      <a:pt x="4241" y="3286"/>
                      <a:pt x="4241" y="2115"/>
                    </a:cubicBezTo>
                    <a:cubicBezTo>
                      <a:pt x="4241" y="1091"/>
                      <a:pt x="3512" y="236"/>
                      <a:pt x="2545" y="38"/>
                    </a:cubicBezTo>
                    <a:cubicBezTo>
                      <a:pt x="2545" y="38"/>
                      <a:pt x="2354" y="1"/>
                      <a:pt x="2103" y="1"/>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3"/>
              <p:cNvSpPr/>
              <p:nvPr/>
            </p:nvSpPr>
            <p:spPr>
              <a:xfrm>
                <a:off x="5782569" y="3395849"/>
                <a:ext cx="84117" cy="132037"/>
              </a:xfrm>
              <a:custGeom>
                <a:rect b="b" l="l" r="r" t="t"/>
                <a:pathLst>
                  <a:path extrusionOk="0" h="4235" w="2698">
                    <a:moveTo>
                      <a:pt x="596" y="0"/>
                    </a:moveTo>
                    <a:cubicBezTo>
                      <a:pt x="454" y="0"/>
                      <a:pt x="307" y="13"/>
                      <a:pt x="153" y="38"/>
                    </a:cubicBezTo>
                    <a:cubicBezTo>
                      <a:pt x="101" y="50"/>
                      <a:pt x="49" y="63"/>
                      <a:pt x="0" y="77"/>
                    </a:cubicBezTo>
                    <a:cubicBezTo>
                      <a:pt x="889" y="327"/>
                      <a:pt x="1541" y="1147"/>
                      <a:pt x="1541" y="2115"/>
                    </a:cubicBezTo>
                    <a:cubicBezTo>
                      <a:pt x="1541" y="3085"/>
                      <a:pt x="888" y="3902"/>
                      <a:pt x="0" y="4154"/>
                    </a:cubicBezTo>
                    <a:cubicBezTo>
                      <a:pt x="184" y="4206"/>
                      <a:pt x="377" y="4235"/>
                      <a:pt x="578" y="4235"/>
                    </a:cubicBezTo>
                    <a:cubicBezTo>
                      <a:pt x="1748" y="4235"/>
                      <a:pt x="2698" y="3286"/>
                      <a:pt x="2698" y="2115"/>
                    </a:cubicBezTo>
                    <a:cubicBezTo>
                      <a:pt x="2698" y="1091"/>
                      <a:pt x="1969" y="236"/>
                      <a:pt x="1002" y="38"/>
                    </a:cubicBezTo>
                    <a:cubicBezTo>
                      <a:pt x="873" y="13"/>
                      <a:pt x="738" y="0"/>
                      <a:pt x="596" y="0"/>
                    </a:cubicBezTo>
                    <a:close/>
                  </a:path>
                </a:pathLst>
              </a:custGeom>
              <a:solidFill>
                <a:srgbClr val="959595"/>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1" name="Google Shape;171;p23"/>
              <p:cNvSpPr/>
              <p:nvPr/>
            </p:nvSpPr>
            <p:spPr>
              <a:xfrm>
                <a:off x="5778110" y="3439312"/>
                <a:ext cx="44958" cy="44958"/>
              </a:xfrm>
              <a:custGeom>
                <a:rect b="b" l="l" r="r" t="t"/>
                <a:pathLst>
                  <a:path extrusionOk="0" h="1442" w="1442">
                    <a:moveTo>
                      <a:pt x="721" y="0"/>
                    </a:moveTo>
                    <a:cubicBezTo>
                      <a:pt x="324" y="0"/>
                      <a:pt x="0" y="321"/>
                      <a:pt x="0" y="721"/>
                    </a:cubicBezTo>
                    <a:cubicBezTo>
                      <a:pt x="0" y="1119"/>
                      <a:pt x="324" y="1441"/>
                      <a:pt x="721" y="1441"/>
                    </a:cubicBezTo>
                    <a:cubicBezTo>
                      <a:pt x="1119" y="1441"/>
                      <a:pt x="1441" y="1119"/>
                      <a:pt x="1441" y="721"/>
                    </a:cubicBezTo>
                    <a:cubicBezTo>
                      <a:pt x="1441" y="324"/>
                      <a:pt x="1119" y="0"/>
                      <a:pt x="721" y="0"/>
                    </a:cubicBezTo>
                    <a:close/>
                  </a:path>
                </a:pathLst>
              </a:custGeom>
              <a:solidFill>
                <a:srgbClr val="6666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23"/>
              <p:cNvSpPr/>
              <p:nvPr/>
            </p:nvSpPr>
            <p:spPr>
              <a:xfrm>
                <a:off x="5410858" y="3305775"/>
                <a:ext cx="310964" cy="236045"/>
              </a:xfrm>
              <a:custGeom>
                <a:rect b="b" l="l" r="r" t="t"/>
                <a:pathLst>
                  <a:path extrusionOk="0" h="7571" w="9974">
                    <a:moveTo>
                      <a:pt x="640" y="1"/>
                    </a:moveTo>
                    <a:cubicBezTo>
                      <a:pt x="615" y="1"/>
                      <a:pt x="590" y="2"/>
                      <a:pt x="564" y="6"/>
                    </a:cubicBezTo>
                    <a:cubicBezTo>
                      <a:pt x="236" y="48"/>
                      <a:pt x="1" y="347"/>
                      <a:pt x="42" y="676"/>
                    </a:cubicBezTo>
                    <a:lnTo>
                      <a:pt x="324" y="2945"/>
                    </a:lnTo>
                    <a:cubicBezTo>
                      <a:pt x="530" y="4588"/>
                      <a:pt x="1932" y="5828"/>
                      <a:pt x="3590" y="5828"/>
                    </a:cubicBezTo>
                    <a:lnTo>
                      <a:pt x="4388" y="5828"/>
                    </a:lnTo>
                    <a:lnTo>
                      <a:pt x="4388" y="6970"/>
                    </a:lnTo>
                    <a:cubicBezTo>
                      <a:pt x="4388" y="7300"/>
                      <a:pt x="4657" y="7570"/>
                      <a:pt x="4988" y="7570"/>
                    </a:cubicBezTo>
                    <a:cubicBezTo>
                      <a:pt x="5319" y="7570"/>
                      <a:pt x="5588" y="7300"/>
                      <a:pt x="5588" y="6970"/>
                    </a:cubicBezTo>
                    <a:lnTo>
                      <a:pt x="5588" y="5828"/>
                    </a:lnTo>
                    <a:lnTo>
                      <a:pt x="6387" y="5828"/>
                    </a:lnTo>
                    <a:cubicBezTo>
                      <a:pt x="8044" y="5828"/>
                      <a:pt x="9447" y="4588"/>
                      <a:pt x="9651" y="2945"/>
                    </a:cubicBezTo>
                    <a:lnTo>
                      <a:pt x="9934" y="676"/>
                    </a:lnTo>
                    <a:cubicBezTo>
                      <a:pt x="9974" y="347"/>
                      <a:pt x="9741" y="48"/>
                      <a:pt x="9411" y="6"/>
                    </a:cubicBezTo>
                    <a:cubicBezTo>
                      <a:pt x="9386" y="3"/>
                      <a:pt x="9362" y="1"/>
                      <a:pt x="9337" y="1"/>
                    </a:cubicBezTo>
                    <a:cubicBezTo>
                      <a:pt x="9039" y="1"/>
                      <a:pt x="8779" y="224"/>
                      <a:pt x="8742" y="528"/>
                    </a:cubicBezTo>
                    <a:lnTo>
                      <a:pt x="8459" y="2796"/>
                    </a:lnTo>
                    <a:cubicBezTo>
                      <a:pt x="8328" y="3838"/>
                      <a:pt x="7438" y="4626"/>
                      <a:pt x="6387" y="4626"/>
                    </a:cubicBezTo>
                    <a:lnTo>
                      <a:pt x="3590" y="4626"/>
                    </a:lnTo>
                    <a:cubicBezTo>
                      <a:pt x="2538" y="4626"/>
                      <a:pt x="1647" y="3841"/>
                      <a:pt x="1517" y="2796"/>
                    </a:cubicBezTo>
                    <a:lnTo>
                      <a:pt x="1235" y="528"/>
                    </a:lnTo>
                    <a:cubicBezTo>
                      <a:pt x="1196" y="225"/>
                      <a:pt x="939" y="1"/>
                      <a:pt x="640" y="1"/>
                    </a:cubicBezTo>
                    <a:close/>
                  </a:path>
                </a:pathLst>
              </a:custGeom>
              <a:solidFill>
                <a:srgbClr val="BFBFB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descr="Slidesgo" id="173" name="Google Shape;173;p23" title="Vector4"/>
          <p:cNvSpPr/>
          <p:nvPr/>
        </p:nvSpPr>
        <p:spPr>
          <a:xfrm>
            <a:off x="246225" y="3002150"/>
            <a:ext cx="453557" cy="395086"/>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4" name="Google Shape;174;p23"/>
          <p:cNvSpPr txBox="1"/>
          <p:nvPr/>
        </p:nvSpPr>
        <p:spPr>
          <a:xfrm>
            <a:off x="314430" y="3094576"/>
            <a:ext cx="319500" cy="27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Lilita One"/>
                <a:ea typeface="Lilita One"/>
                <a:cs typeface="Lilita One"/>
                <a:sym typeface="Lilita One"/>
              </a:rPr>
              <a:t>1</a:t>
            </a:r>
            <a:endParaRPr b="1" sz="2000">
              <a:solidFill>
                <a:srgbClr val="FFFFFF"/>
              </a:solidFill>
              <a:latin typeface="Lilita One"/>
              <a:ea typeface="Lilita One"/>
              <a:cs typeface="Lilita One"/>
              <a:sym typeface="Lilita One"/>
            </a:endParaRPr>
          </a:p>
        </p:txBody>
      </p:sp>
      <p:sp>
        <p:nvSpPr>
          <p:cNvPr descr="Slidesgo" id="175" name="Google Shape;175;p23" title="Vector4"/>
          <p:cNvSpPr/>
          <p:nvPr/>
        </p:nvSpPr>
        <p:spPr>
          <a:xfrm>
            <a:off x="5099525" y="3598175"/>
            <a:ext cx="453557" cy="395086"/>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3"/>
          <p:cNvSpPr txBox="1"/>
          <p:nvPr/>
        </p:nvSpPr>
        <p:spPr>
          <a:xfrm>
            <a:off x="5167730" y="3690601"/>
            <a:ext cx="319500" cy="27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Lilita One"/>
                <a:ea typeface="Lilita One"/>
                <a:cs typeface="Lilita One"/>
                <a:sym typeface="Lilita One"/>
              </a:rPr>
              <a:t>6</a:t>
            </a:r>
            <a:endParaRPr b="1" sz="2000">
              <a:solidFill>
                <a:srgbClr val="FFFFFF"/>
              </a:solidFill>
              <a:latin typeface="Lilita One"/>
              <a:ea typeface="Lilita One"/>
              <a:cs typeface="Lilita One"/>
              <a:sym typeface="Lilita One"/>
            </a:endParaRPr>
          </a:p>
        </p:txBody>
      </p:sp>
      <p:sp>
        <p:nvSpPr>
          <p:cNvPr descr="Slidesgo" id="177" name="Google Shape;177;p23" title="Vector4"/>
          <p:cNvSpPr/>
          <p:nvPr/>
        </p:nvSpPr>
        <p:spPr>
          <a:xfrm>
            <a:off x="5098350" y="3002150"/>
            <a:ext cx="453557" cy="395086"/>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8" name="Google Shape;178;p23"/>
          <p:cNvSpPr txBox="1"/>
          <p:nvPr/>
        </p:nvSpPr>
        <p:spPr>
          <a:xfrm>
            <a:off x="5166555" y="3094576"/>
            <a:ext cx="319500" cy="27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Lilita One"/>
                <a:ea typeface="Lilita One"/>
                <a:cs typeface="Lilita One"/>
                <a:sym typeface="Lilita One"/>
              </a:rPr>
              <a:t>3</a:t>
            </a:r>
            <a:endParaRPr b="1" sz="2000">
              <a:solidFill>
                <a:srgbClr val="FFFFFF"/>
              </a:solidFill>
              <a:latin typeface="Lilita One"/>
              <a:ea typeface="Lilita One"/>
              <a:cs typeface="Lilita One"/>
              <a:sym typeface="Lilita One"/>
            </a:endParaRPr>
          </a:p>
        </p:txBody>
      </p:sp>
      <p:sp>
        <p:nvSpPr>
          <p:cNvPr descr="Slidesgo" id="179" name="Google Shape;179;p23" title="Vector4"/>
          <p:cNvSpPr/>
          <p:nvPr/>
        </p:nvSpPr>
        <p:spPr>
          <a:xfrm>
            <a:off x="2594900" y="3555088"/>
            <a:ext cx="453557" cy="395086"/>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0" name="Google Shape;180;p23"/>
          <p:cNvSpPr txBox="1"/>
          <p:nvPr/>
        </p:nvSpPr>
        <p:spPr>
          <a:xfrm>
            <a:off x="2663105" y="3647513"/>
            <a:ext cx="319500" cy="27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Lilita One"/>
                <a:ea typeface="Lilita One"/>
                <a:cs typeface="Lilita One"/>
                <a:sym typeface="Lilita One"/>
              </a:rPr>
              <a:t>5</a:t>
            </a:r>
            <a:endParaRPr b="1" sz="2000">
              <a:solidFill>
                <a:srgbClr val="FFFFFF"/>
              </a:solidFill>
              <a:latin typeface="Lilita One"/>
              <a:ea typeface="Lilita One"/>
              <a:cs typeface="Lilita One"/>
              <a:sym typeface="Lilita One"/>
            </a:endParaRPr>
          </a:p>
        </p:txBody>
      </p:sp>
      <p:sp>
        <p:nvSpPr>
          <p:cNvPr descr="Slidesgo" id="181" name="Google Shape;181;p23" title="Vector4"/>
          <p:cNvSpPr/>
          <p:nvPr/>
        </p:nvSpPr>
        <p:spPr>
          <a:xfrm>
            <a:off x="2594900" y="3002150"/>
            <a:ext cx="453557" cy="395086"/>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23"/>
          <p:cNvSpPr txBox="1"/>
          <p:nvPr/>
        </p:nvSpPr>
        <p:spPr>
          <a:xfrm>
            <a:off x="2663105" y="3094576"/>
            <a:ext cx="319500" cy="277800"/>
          </a:xfrm>
          <a:prstGeom prst="rect">
            <a:avLst/>
          </a:prstGeom>
          <a:no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2000">
                <a:solidFill>
                  <a:srgbClr val="FFFFFF"/>
                </a:solidFill>
                <a:latin typeface="Lilita One"/>
                <a:ea typeface="Lilita One"/>
                <a:cs typeface="Lilita One"/>
                <a:sym typeface="Lilita One"/>
              </a:rPr>
              <a:t>2</a:t>
            </a:r>
            <a:endParaRPr b="1" sz="2000">
              <a:solidFill>
                <a:srgbClr val="FFFFFF"/>
              </a:solidFill>
              <a:latin typeface="Lilita One"/>
              <a:ea typeface="Lilita One"/>
              <a:cs typeface="Lilita One"/>
              <a:sym typeface="Lilita One"/>
            </a:endParaRPr>
          </a:p>
        </p:txBody>
      </p:sp>
      <p:sp>
        <p:nvSpPr>
          <p:cNvPr descr="Slidesgo" id="183" name="Google Shape;183;p23" title="Vector4"/>
          <p:cNvSpPr/>
          <p:nvPr/>
        </p:nvSpPr>
        <p:spPr>
          <a:xfrm>
            <a:off x="205425" y="3606825"/>
            <a:ext cx="453557" cy="395086"/>
          </a:xfrm>
          <a:custGeom>
            <a:rect b="b" l="l" r="r" t="t"/>
            <a:pathLst>
              <a:path extrusionOk="0" h="42712" w="62195">
                <a:moveTo>
                  <a:pt x="44566" y="1"/>
                </a:moveTo>
                <a:cubicBezTo>
                  <a:pt x="27424" y="1"/>
                  <a:pt x="0" y="16215"/>
                  <a:pt x="0" y="27150"/>
                </a:cubicBezTo>
                <a:cubicBezTo>
                  <a:pt x="0" y="38089"/>
                  <a:pt x="13930" y="42712"/>
                  <a:pt x="31072" y="42712"/>
                </a:cubicBezTo>
                <a:cubicBezTo>
                  <a:pt x="48266" y="42712"/>
                  <a:pt x="62195" y="38089"/>
                  <a:pt x="62195" y="27150"/>
                </a:cubicBezTo>
                <a:cubicBezTo>
                  <a:pt x="62195" y="16215"/>
                  <a:pt x="61760" y="1"/>
                  <a:pt x="44566" y="1"/>
                </a:cubicBezTo>
                <a:close/>
              </a:path>
            </a:pathLst>
          </a:cu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4" name="Google Shape;184;p23"/>
          <p:cNvSpPr txBox="1"/>
          <p:nvPr/>
        </p:nvSpPr>
        <p:spPr>
          <a:xfrm>
            <a:off x="273630" y="3699251"/>
            <a:ext cx="319500" cy="277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000">
                <a:solidFill>
                  <a:srgbClr val="FFFFFF"/>
                </a:solidFill>
                <a:latin typeface="Lilita One"/>
                <a:ea typeface="Lilita One"/>
                <a:cs typeface="Lilita One"/>
                <a:sym typeface="Lilita One"/>
              </a:rPr>
              <a:t>4</a:t>
            </a:r>
            <a:endParaRPr b="1" sz="2000">
              <a:solidFill>
                <a:srgbClr val="FFFFFF"/>
              </a:solidFill>
              <a:latin typeface="Lilita One"/>
              <a:ea typeface="Lilita One"/>
              <a:cs typeface="Lilita One"/>
              <a:sym typeface="Lilita One"/>
            </a:endParaRPr>
          </a:p>
        </p:txBody>
      </p:sp>
      <p:sp>
        <p:nvSpPr>
          <p:cNvPr id="185" name="Google Shape;185;p23"/>
          <p:cNvSpPr txBox="1"/>
          <p:nvPr/>
        </p:nvSpPr>
        <p:spPr>
          <a:xfrm>
            <a:off x="699775" y="2967200"/>
            <a:ext cx="17991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chemeClr val="dk1"/>
                </a:solidFill>
                <a:latin typeface="Mada"/>
                <a:ea typeface="Mada"/>
                <a:cs typeface="Mada"/>
                <a:sym typeface="Mada"/>
              </a:rPr>
              <a:t>Prostacyclin (PGI2)</a:t>
            </a:r>
            <a:endParaRPr b="1"/>
          </a:p>
        </p:txBody>
      </p:sp>
      <p:sp>
        <p:nvSpPr>
          <p:cNvPr id="186" name="Google Shape;186;p23"/>
          <p:cNvSpPr txBox="1"/>
          <p:nvPr/>
        </p:nvSpPr>
        <p:spPr>
          <a:xfrm>
            <a:off x="3045775" y="2985625"/>
            <a:ext cx="21207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chemeClr val="dk1"/>
                </a:solidFill>
                <a:latin typeface="Mada"/>
                <a:ea typeface="Mada"/>
                <a:cs typeface="Mada"/>
                <a:sym typeface="Mada"/>
              </a:rPr>
              <a:t>Nitrous oxide (NO2)</a:t>
            </a:r>
            <a:endParaRPr b="1"/>
          </a:p>
        </p:txBody>
      </p:sp>
      <p:sp>
        <p:nvSpPr>
          <p:cNvPr id="187" name="Google Shape;187;p23"/>
          <p:cNvSpPr txBox="1"/>
          <p:nvPr/>
        </p:nvSpPr>
        <p:spPr>
          <a:xfrm>
            <a:off x="5553075" y="3048825"/>
            <a:ext cx="300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chemeClr val="dk1"/>
                </a:solidFill>
                <a:latin typeface="Mada"/>
                <a:ea typeface="Mada"/>
                <a:cs typeface="Mada"/>
                <a:sym typeface="Mada"/>
              </a:rPr>
              <a:t>Thrombomodulin</a:t>
            </a:r>
            <a:endParaRPr b="1"/>
          </a:p>
        </p:txBody>
      </p:sp>
      <p:sp>
        <p:nvSpPr>
          <p:cNvPr id="188" name="Google Shape;188;p23"/>
          <p:cNvSpPr txBox="1"/>
          <p:nvPr/>
        </p:nvSpPr>
        <p:spPr>
          <a:xfrm>
            <a:off x="633925" y="3601775"/>
            <a:ext cx="20538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chemeClr val="dk1"/>
                </a:solidFill>
                <a:latin typeface="Mada"/>
                <a:ea typeface="Mada"/>
                <a:cs typeface="Mada"/>
                <a:sym typeface="Mada"/>
              </a:rPr>
              <a:t>Heparans (proteoglycans)</a:t>
            </a:r>
            <a:endParaRPr b="1"/>
          </a:p>
        </p:txBody>
      </p:sp>
      <p:sp>
        <p:nvSpPr>
          <p:cNvPr id="189" name="Google Shape;189;p23"/>
          <p:cNvSpPr txBox="1"/>
          <p:nvPr/>
        </p:nvSpPr>
        <p:spPr>
          <a:xfrm>
            <a:off x="3045775" y="3555100"/>
            <a:ext cx="20538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chemeClr val="dk1"/>
                </a:solidFill>
                <a:latin typeface="Mada"/>
                <a:ea typeface="Mada"/>
                <a:cs typeface="Mada"/>
                <a:sym typeface="Mada"/>
              </a:rPr>
              <a:t>Tissue factor pathway inhibitors (TFPI)</a:t>
            </a:r>
            <a:endParaRPr b="1"/>
          </a:p>
        </p:txBody>
      </p:sp>
      <p:sp>
        <p:nvSpPr>
          <p:cNvPr id="190" name="Google Shape;190;p23"/>
          <p:cNvSpPr txBox="1"/>
          <p:nvPr/>
        </p:nvSpPr>
        <p:spPr>
          <a:xfrm>
            <a:off x="5555375" y="3642600"/>
            <a:ext cx="17991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chemeClr val="dk1"/>
                </a:solidFill>
                <a:latin typeface="Mada"/>
                <a:ea typeface="Mada"/>
                <a:cs typeface="Mada"/>
                <a:sym typeface="Mada"/>
              </a:rPr>
              <a:t>Plasminogen activator inhibitors (PAI-1)</a:t>
            </a:r>
            <a:endParaRPr b="1"/>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6" name="Shape 756"/>
        <p:cNvGrpSpPr/>
        <p:nvPr/>
      </p:nvGrpSpPr>
      <p:grpSpPr>
        <a:xfrm>
          <a:off x="0" y="0"/>
          <a:ext cx="0" cy="0"/>
          <a:chOff x="0" y="0"/>
          <a:chExt cx="0" cy="0"/>
        </a:xfrm>
      </p:grpSpPr>
      <p:sp>
        <p:nvSpPr>
          <p:cNvPr id="757" name="Google Shape;757;p41"/>
          <p:cNvSpPr txBox="1"/>
          <p:nvPr>
            <p:ph idx="2" type="sldNum"/>
          </p:nvPr>
        </p:nvSpPr>
        <p:spPr>
          <a:xfrm>
            <a:off x="7051975" y="0"/>
            <a:ext cx="5295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758" name="Google Shape;758;p41"/>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759" name="Google Shape;759;p41"/>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760" name="Google Shape;760;p41"/>
          <p:cNvGrpSpPr/>
          <p:nvPr/>
        </p:nvGrpSpPr>
        <p:grpSpPr>
          <a:xfrm>
            <a:off x="552748" y="910559"/>
            <a:ext cx="6833903" cy="8714760"/>
            <a:chOff x="3026835" y="982134"/>
            <a:chExt cx="8693427" cy="4893733"/>
          </a:xfrm>
        </p:grpSpPr>
        <p:sp>
          <p:nvSpPr>
            <p:cNvPr id="761" name="Google Shape;761;p41"/>
            <p:cNvSpPr/>
            <p:nvPr/>
          </p:nvSpPr>
          <p:spPr>
            <a:xfrm>
              <a:off x="3026835" y="982134"/>
              <a:ext cx="8390400" cy="4893600"/>
            </a:xfrm>
            <a:prstGeom prst="roundRect">
              <a:avLst>
                <a:gd fmla="val 0" name="adj"/>
              </a:avLst>
            </a:pr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762" name="Google Shape;762;p41"/>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763" name="Google Shape;763;p41"/>
          <p:cNvSpPr/>
          <p:nvPr/>
        </p:nvSpPr>
        <p:spPr>
          <a:xfrm>
            <a:off x="779800" y="951910"/>
            <a:ext cx="6379800" cy="856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764" name="Google Shape;764;p41"/>
          <p:cNvGrpSpPr/>
          <p:nvPr/>
        </p:nvGrpSpPr>
        <p:grpSpPr>
          <a:xfrm>
            <a:off x="210019" y="910579"/>
            <a:ext cx="453579" cy="5695009"/>
            <a:chOff x="216392" y="910601"/>
            <a:chExt cx="731108" cy="5835648"/>
          </a:xfrm>
        </p:grpSpPr>
        <p:sp>
          <p:nvSpPr>
            <p:cNvPr id="765" name="Google Shape;765;p41"/>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766" name="Google Shape;766;p41"/>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767" name="Google Shape;767;p41"/>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768" name="Google Shape;768;p41"/>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sp>
        <p:nvSpPr>
          <p:cNvPr id="769" name="Google Shape;769;p41"/>
          <p:cNvSpPr txBox="1"/>
          <p:nvPr/>
        </p:nvSpPr>
        <p:spPr>
          <a:xfrm>
            <a:off x="1421600" y="951900"/>
            <a:ext cx="4871700" cy="1632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u="sng">
                <a:solidFill>
                  <a:schemeClr val="accent1"/>
                </a:solidFill>
                <a:latin typeface="Mada"/>
                <a:ea typeface="Mada"/>
                <a:cs typeface="Mada"/>
                <a:sym typeface="Mada"/>
              </a:rPr>
              <a:t>Direct Oral Anticoagulnts</a:t>
            </a:r>
            <a:r>
              <a:rPr lang="ar" sz="1800">
                <a:solidFill>
                  <a:schemeClr val="dk1"/>
                </a:solidFill>
                <a:latin typeface="Mada"/>
                <a:ea typeface="Mada"/>
                <a:cs typeface="Mada"/>
                <a:sym typeface="Mada"/>
              </a:rPr>
              <a:t> </a:t>
            </a:r>
            <a:endParaRPr baseline="30000" sz="1500">
              <a:solidFill>
                <a:srgbClr val="6AA84F"/>
              </a:solidFill>
              <a:latin typeface="Mada"/>
              <a:ea typeface="Mada"/>
              <a:cs typeface="Mada"/>
              <a:sym typeface="Mada"/>
            </a:endParaRPr>
          </a:p>
          <a:p>
            <a:pPr indent="0" lvl="0" marL="0" rtl="0" algn="ctr">
              <a:spcBef>
                <a:spcPts val="0"/>
              </a:spcBef>
              <a:spcAft>
                <a:spcPts val="0"/>
              </a:spcAft>
              <a:buNone/>
            </a:pPr>
            <a:r>
              <a:t/>
            </a:r>
            <a:endParaRPr b="1" sz="1800">
              <a:solidFill>
                <a:schemeClr val="dk1"/>
              </a:solidFill>
              <a:latin typeface="Mada"/>
              <a:ea typeface="Mada"/>
              <a:cs typeface="Mada"/>
              <a:sym typeface="Mada"/>
            </a:endParaRPr>
          </a:p>
        </p:txBody>
      </p:sp>
      <p:grpSp>
        <p:nvGrpSpPr>
          <p:cNvPr id="770" name="Google Shape;770;p41"/>
          <p:cNvGrpSpPr/>
          <p:nvPr/>
        </p:nvGrpSpPr>
        <p:grpSpPr>
          <a:xfrm>
            <a:off x="1164200" y="1074267"/>
            <a:ext cx="273344" cy="320633"/>
            <a:chOff x="912850" y="4743425"/>
            <a:chExt cx="480225" cy="615300"/>
          </a:xfrm>
        </p:grpSpPr>
        <p:sp>
          <p:nvSpPr>
            <p:cNvPr id="771" name="Google Shape;771;p41"/>
            <p:cNvSpPr/>
            <p:nvPr/>
          </p:nvSpPr>
          <p:spPr>
            <a:xfrm>
              <a:off x="912850" y="4825175"/>
              <a:ext cx="480225" cy="533550"/>
            </a:xfrm>
            <a:custGeom>
              <a:rect b="b" l="l" r="r" t="t"/>
              <a:pathLst>
                <a:path extrusionOk="0" h="21342" w="19209">
                  <a:moveTo>
                    <a:pt x="5927" y="0"/>
                  </a:moveTo>
                  <a:lnTo>
                    <a:pt x="5722" y="1022"/>
                  </a:lnTo>
                  <a:cubicBezTo>
                    <a:pt x="4194" y="1120"/>
                    <a:pt x="2968" y="2044"/>
                    <a:pt x="2763" y="3270"/>
                  </a:cubicBezTo>
                  <a:lnTo>
                    <a:pt x="311" y="15832"/>
                  </a:lnTo>
                  <a:cubicBezTo>
                    <a:pt x="1" y="17467"/>
                    <a:pt x="1227" y="19101"/>
                    <a:pt x="3172" y="19412"/>
                  </a:cubicBezTo>
                  <a:lnTo>
                    <a:pt x="12572" y="21251"/>
                  </a:lnTo>
                  <a:cubicBezTo>
                    <a:pt x="12846" y="21312"/>
                    <a:pt x="13120" y="21341"/>
                    <a:pt x="13390" y="21341"/>
                  </a:cubicBezTo>
                  <a:cubicBezTo>
                    <a:pt x="14925" y="21341"/>
                    <a:pt x="16295" y="20394"/>
                    <a:pt x="16552" y="19003"/>
                  </a:cubicBezTo>
                  <a:lnTo>
                    <a:pt x="19004" y="6539"/>
                  </a:lnTo>
                  <a:cubicBezTo>
                    <a:pt x="19208" y="5207"/>
                    <a:pt x="18497" y="3883"/>
                    <a:pt x="17165" y="3270"/>
                  </a:cubicBezTo>
                  <a:lnTo>
                    <a:pt x="17369" y="2248"/>
                  </a:lnTo>
                  <a:lnTo>
                    <a:pt x="5927" y="0"/>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2" name="Google Shape;772;p41"/>
            <p:cNvSpPr/>
            <p:nvPr/>
          </p:nvSpPr>
          <p:spPr>
            <a:xfrm>
              <a:off x="1055900" y="4825175"/>
              <a:ext cx="291200" cy="71525"/>
            </a:xfrm>
            <a:custGeom>
              <a:rect b="b" l="l" r="r" t="t"/>
              <a:pathLst>
                <a:path extrusionOk="0" h="2861" w="11648">
                  <a:moveTo>
                    <a:pt x="205" y="0"/>
                  </a:moveTo>
                  <a:lnTo>
                    <a:pt x="0" y="613"/>
                  </a:lnTo>
                  <a:lnTo>
                    <a:pt x="11549" y="2861"/>
                  </a:lnTo>
                  <a:lnTo>
                    <a:pt x="11647" y="2248"/>
                  </a:lnTo>
                  <a:lnTo>
                    <a:pt x="205" y="0"/>
                  </a:ln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3" name="Google Shape;773;p41"/>
            <p:cNvSpPr/>
            <p:nvPr/>
          </p:nvSpPr>
          <p:spPr>
            <a:xfrm>
              <a:off x="1038125" y="4743425"/>
              <a:ext cx="344725" cy="143075"/>
            </a:xfrm>
            <a:custGeom>
              <a:rect b="b" l="l" r="r" t="t"/>
              <a:pathLst>
                <a:path extrusionOk="0" h="5723" w="13789">
                  <a:moveTo>
                    <a:pt x="613" y="1"/>
                  </a:moveTo>
                  <a:lnTo>
                    <a:pt x="0" y="3066"/>
                  </a:lnTo>
                  <a:lnTo>
                    <a:pt x="13176" y="5722"/>
                  </a:lnTo>
                  <a:lnTo>
                    <a:pt x="13789" y="2657"/>
                  </a:lnTo>
                  <a:lnTo>
                    <a:pt x="613" y="1"/>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4" name="Google Shape;774;p41"/>
            <p:cNvSpPr/>
            <p:nvPr/>
          </p:nvSpPr>
          <p:spPr>
            <a:xfrm>
              <a:off x="1050775" y="4745900"/>
              <a:ext cx="28225" cy="79300"/>
            </a:xfrm>
            <a:custGeom>
              <a:rect b="b" l="l" r="r" t="t"/>
              <a:pathLst>
                <a:path extrusionOk="0" h="3172" w="1129">
                  <a:moveTo>
                    <a:pt x="614" y="0"/>
                  </a:moveTo>
                  <a:lnTo>
                    <a:pt x="1" y="3065"/>
                  </a:lnTo>
                  <a:lnTo>
                    <a:pt x="516" y="3171"/>
                  </a:lnTo>
                  <a:lnTo>
                    <a:pt x="1129" y="106"/>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5" name="Google Shape;775;p41"/>
            <p:cNvSpPr/>
            <p:nvPr/>
          </p:nvSpPr>
          <p:spPr>
            <a:xfrm>
              <a:off x="1078975" y="4751000"/>
              <a:ext cx="30675" cy="81750"/>
            </a:xfrm>
            <a:custGeom>
              <a:rect b="b" l="l" r="r" t="t"/>
              <a:pathLst>
                <a:path extrusionOk="0" h="3270" w="1227">
                  <a:moveTo>
                    <a:pt x="614" y="0"/>
                  </a:moveTo>
                  <a:lnTo>
                    <a:pt x="1" y="3172"/>
                  </a:lnTo>
                  <a:lnTo>
                    <a:pt x="614" y="3270"/>
                  </a:lnTo>
                  <a:lnTo>
                    <a:pt x="1227" y="107"/>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6" name="Google Shape;776;p41"/>
            <p:cNvSpPr/>
            <p:nvPr/>
          </p:nvSpPr>
          <p:spPr>
            <a:xfrm>
              <a:off x="1109625" y="4756100"/>
              <a:ext cx="28025" cy="81775"/>
            </a:xfrm>
            <a:custGeom>
              <a:rect b="b" l="l" r="r" t="t"/>
              <a:pathLst>
                <a:path extrusionOk="0" h="3271" w="1121">
                  <a:moveTo>
                    <a:pt x="614" y="1"/>
                  </a:moveTo>
                  <a:lnTo>
                    <a:pt x="1" y="3172"/>
                  </a:lnTo>
                  <a:lnTo>
                    <a:pt x="508" y="3270"/>
                  </a:lnTo>
                  <a:lnTo>
                    <a:pt x="1121" y="107"/>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7" name="Google Shape;777;p41"/>
            <p:cNvSpPr/>
            <p:nvPr/>
          </p:nvSpPr>
          <p:spPr>
            <a:xfrm>
              <a:off x="1137625" y="4763875"/>
              <a:ext cx="30675" cy="79100"/>
            </a:xfrm>
            <a:custGeom>
              <a:rect b="b" l="l" r="r" t="t"/>
              <a:pathLst>
                <a:path extrusionOk="0" h="3164" w="1227">
                  <a:moveTo>
                    <a:pt x="614" y="0"/>
                  </a:moveTo>
                  <a:lnTo>
                    <a:pt x="1" y="3065"/>
                  </a:lnTo>
                  <a:lnTo>
                    <a:pt x="516" y="3163"/>
                  </a:lnTo>
                  <a:lnTo>
                    <a:pt x="1227" y="98"/>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8" name="Google Shape;778;p41"/>
            <p:cNvSpPr/>
            <p:nvPr/>
          </p:nvSpPr>
          <p:spPr>
            <a:xfrm>
              <a:off x="1165825" y="4768975"/>
              <a:ext cx="30675" cy="79100"/>
            </a:xfrm>
            <a:custGeom>
              <a:rect b="b" l="l" r="r" t="t"/>
              <a:pathLst>
                <a:path extrusionOk="0" h="3164" w="1227">
                  <a:moveTo>
                    <a:pt x="712" y="1"/>
                  </a:moveTo>
                  <a:lnTo>
                    <a:pt x="1" y="3066"/>
                  </a:lnTo>
                  <a:lnTo>
                    <a:pt x="614" y="3164"/>
                  </a:lnTo>
                  <a:lnTo>
                    <a:pt x="1227" y="99"/>
                  </a:lnTo>
                  <a:lnTo>
                    <a:pt x="712"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9" name="Google Shape;779;p41"/>
            <p:cNvSpPr/>
            <p:nvPr/>
          </p:nvSpPr>
          <p:spPr>
            <a:xfrm>
              <a:off x="1196475" y="4774075"/>
              <a:ext cx="28025" cy="81775"/>
            </a:xfrm>
            <a:custGeom>
              <a:rect b="b" l="l" r="r" t="t"/>
              <a:pathLst>
                <a:path extrusionOk="0" h="3271" w="1121">
                  <a:moveTo>
                    <a:pt x="614" y="1"/>
                  </a:moveTo>
                  <a:lnTo>
                    <a:pt x="1" y="3164"/>
                  </a:lnTo>
                  <a:lnTo>
                    <a:pt x="507" y="3270"/>
                  </a:lnTo>
                  <a:lnTo>
                    <a:pt x="1120"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0" name="Google Shape;780;p41"/>
            <p:cNvSpPr/>
            <p:nvPr/>
          </p:nvSpPr>
          <p:spPr>
            <a:xfrm>
              <a:off x="1224475" y="4779200"/>
              <a:ext cx="30675" cy="81750"/>
            </a:xfrm>
            <a:custGeom>
              <a:rect b="b" l="l" r="r" t="t"/>
              <a:pathLst>
                <a:path extrusionOk="0" h="3270" w="1227">
                  <a:moveTo>
                    <a:pt x="613" y="0"/>
                  </a:moveTo>
                  <a:lnTo>
                    <a:pt x="0" y="3163"/>
                  </a:lnTo>
                  <a:lnTo>
                    <a:pt x="613" y="3270"/>
                  </a:lnTo>
                  <a:lnTo>
                    <a:pt x="1226" y="98"/>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1" name="Google Shape;781;p41"/>
            <p:cNvSpPr/>
            <p:nvPr/>
          </p:nvSpPr>
          <p:spPr>
            <a:xfrm>
              <a:off x="1255125" y="4786750"/>
              <a:ext cx="28225" cy="79300"/>
            </a:xfrm>
            <a:custGeom>
              <a:rect b="b" l="l" r="r" t="t"/>
              <a:pathLst>
                <a:path extrusionOk="0" h="3172" w="1129">
                  <a:moveTo>
                    <a:pt x="613" y="1"/>
                  </a:moveTo>
                  <a:lnTo>
                    <a:pt x="0" y="3066"/>
                  </a:lnTo>
                  <a:lnTo>
                    <a:pt x="515" y="3172"/>
                  </a:lnTo>
                  <a:lnTo>
                    <a:pt x="1128" y="107"/>
                  </a:lnTo>
                  <a:lnTo>
                    <a:pt x="613"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2" name="Google Shape;782;p41"/>
            <p:cNvSpPr/>
            <p:nvPr/>
          </p:nvSpPr>
          <p:spPr>
            <a:xfrm>
              <a:off x="1283325" y="4791875"/>
              <a:ext cx="30675" cy="81750"/>
            </a:xfrm>
            <a:custGeom>
              <a:rect b="b" l="l" r="r" t="t"/>
              <a:pathLst>
                <a:path extrusionOk="0" h="3270" w="1227">
                  <a:moveTo>
                    <a:pt x="613" y="0"/>
                  </a:moveTo>
                  <a:lnTo>
                    <a:pt x="0" y="3171"/>
                  </a:lnTo>
                  <a:lnTo>
                    <a:pt x="613" y="3269"/>
                  </a:lnTo>
                  <a:lnTo>
                    <a:pt x="1226" y="106"/>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3" name="Google Shape;783;p41"/>
            <p:cNvSpPr/>
            <p:nvPr/>
          </p:nvSpPr>
          <p:spPr>
            <a:xfrm>
              <a:off x="1313975" y="4796975"/>
              <a:ext cx="28000" cy="81750"/>
            </a:xfrm>
            <a:custGeom>
              <a:rect b="b" l="l" r="r" t="t"/>
              <a:pathLst>
                <a:path extrusionOk="0" h="3270" w="1120">
                  <a:moveTo>
                    <a:pt x="613" y="0"/>
                  </a:moveTo>
                  <a:lnTo>
                    <a:pt x="0" y="3172"/>
                  </a:lnTo>
                  <a:lnTo>
                    <a:pt x="507" y="3270"/>
                  </a:lnTo>
                  <a:lnTo>
                    <a:pt x="1120" y="107"/>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4" name="Google Shape;784;p41"/>
            <p:cNvSpPr/>
            <p:nvPr/>
          </p:nvSpPr>
          <p:spPr>
            <a:xfrm>
              <a:off x="1341950" y="4804725"/>
              <a:ext cx="30675" cy="79125"/>
            </a:xfrm>
            <a:custGeom>
              <a:rect b="b" l="l" r="r" t="t"/>
              <a:pathLst>
                <a:path extrusionOk="0" h="3165" w="1227">
                  <a:moveTo>
                    <a:pt x="614" y="1"/>
                  </a:moveTo>
                  <a:lnTo>
                    <a:pt x="1" y="3066"/>
                  </a:lnTo>
                  <a:lnTo>
                    <a:pt x="516" y="3164"/>
                  </a:lnTo>
                  <a:lnTo>
                    <a:pt x="1227"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5" name="Google Shape;785;p41"/>
            <p:cNvSpPr/>
            <p:nvPr/>
          </p:nvSpPr>
          <p:spPr>
            <a:xfrm>
              <a:off x="935950" y="4963100"/>
              <a:ext cx="441800" cy="260550"/>
            </a:xfrm>
            <a:custGeom>
              <a:rect b="b" l="l" r="r" t="t"/>
              <a:pathLst>
                <a:path extrusionOk="0" h="10422" w="17672">
                  <a:moveTo>
                    <a:pt x="1431" y="0"/>
                  </a:moveTo>
                  <a:lnTo>
                    <a:pt x="0" y="7250"/>
                  </a:lnTo>
                  <a:lnTo>
                    <a:pt x="16241" y="10421"/>
                  </a:lnTo>
                  <a:lnTo>
                    <a:pt x="17671" y="3163"/>
                  </a:lnTo>
                  <a:lnTo>
                    <a:pt x="1431" y="0"/>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6" name="Google Shape;786;p41"/>
            <p:cNvSpPr/>
            <p:nvPr/>
          </p:nvSpPr>
          <p:spPr>
            <a:xfrm>
              <a:off x="912850" y="5169875"/>
              <a:ext cx="424025" cy="188850"/>
            </a:xfrm>
            <a:custGeom>
              <a:rect b="b" l="l" r="r" t="t"/>
              <a:pathLst>
                <a:path extrusionOk="0" h="7554" w="16961">
                  <a:moveTo>
                    <a:pt x="16961" y="3172"/>
                  </a:moveTo>
                  <a:lnTo>
                    <a:pt x="16946" y="3244"/>
                  </a:lnTo>
                  <a:lnTo>
                    <a:pt x="16946" y="3244"/>
                  </a:lnTo>
                  <a:cubicBezTo>
                    <a:pt x="16951" y="3220"/>
                    <a:pt x="16956" y="3196"/>
                    <a:pt x="16961" y="3172"/>
                  </a:cubicBezTo>
                  <a:close/>
                  <a:moveTo>
                    <a:pt x="720" y="1"/>
                  </a:moveTo>
                  <a:lnTo>
                    <a:pt x="311" y="2044"/>
                  </a:lnTo>
                  <a:cubicBezTo>
                    <a:pt x="1" y="3679"/>
                    <a:pt x="1227" y="5313"/>
                    <a:pt x="3172" y="5624"/>
                  </a:cubicBezTo>
                  <a:lnTo>
                    <a:pt x="12572" y="7463"/>
                  </a:lnTo>
                  <a:cubicBezTo>
                    <a:pt x="12846" y="7524"/>
                    <a:pt x="13120" y="7553"/>
                    <a:pt x="13390" y="7553"/>
                  </a:cubicBezTo>
                  <a:cubicBezTo>
                    <a:pt x="14925" y="7553"/>
                    <a:pt x="16295" y="6606"/>
                    <a:pt x="16552" y="5215"/>
                  </a:cubicBezTo>
                  <a:lnTo>
                    <a:pt x="16946" y="3244"/>
                  </a:lnTo>
                  <a:lnTo>
                    <a:pt x="16946" y="3244"/>
                  </a:lnTo>
                  <a:cubicBezTo>
                    <a:pt x="16656" y="4596"/>
                    <a:pt x="15307" y="5510"/>
                    <a:pt x="13798" y="5510"/>
                  </a:cubicBezTo>
                  <a:cubicBezTo>
                    <a:pt x="13529" y="5510"/>
                    <a:pt x="13255" y="5481"/>
                    <a:pt x="12980" y="5420"/>
                  </a:cubicBezTo>
                  <a:lnTo>
                    <a:pt x="3475" y="3581"/>
                  </a:lnTo>
                  <a:cubicBezTo>
                    <a:pt x="1636" y="3270"/>
                    <a:pt x="410" y="1635"/>
                    <a:pt x="720" y="1"/>
                  </a:cubicBez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7" name="Google Shape;787;p41"/>
            <p:cNvSpPr/>
            <p:nvPr/>
          </p:nvSpPr>
          <p:spPr>
            <a:xfrm>
              <a:off x="963950" y="4963100"/>
              <a:ext cx="413800" cy="112400"/>
            </a:xfrm>
            <a:custGeom>
              <a:rect b="b" l="l" r="r" t="t"/>
              <a:pathLst>
                <a:path extrusionOk="0" h="4496" w="16552">
                  <a:moveTo>
                    <a:pt x="311" y="0"/>
                  </a:moveTo>
                  <a:lnTo>
                    <a:pt x="0" y="1324"/>
                  </a:lnTo>
                  <a:lnTo>
                    <a:pt x="16249" y="4496"/>
                  </a:lnTo>
                  <a:lnTo>
                    <a:pt x="16551" y="3163"/>
                  </a:lnTo>
                  <a:lnTo>
                    <a:pt x="311"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8" name="Google Shape;788;p41"/>
            <p:cNvSpPr/>
            <p:nvPr/>
          </p:nvSpPr>
          <p:spPr>
            <a:xfrm>
              <a:off x="984375" y="5034625"/>
              <a:ext cx="94625" cy="94425"/>
            </a:xfrm>
            <a:custGeom>
              <a:rect b="b" l="l" r="r" t="t"/>
              <a:pathLst>
                <a:path extrusionOk="0" h="3777" w="3785">
                  <a:moveTo>
                    <a:pt x="1537" y="0"/>
                  </a:moveTo>
                  <a:lnTo>
                    <a:pt x="1333" y="1022"/>
                  </a:lnTo>
                  <a:lnTo>
                    <a:pt x="311" y="817"/>
                  </a:lnTo>
                  <a:lnTo>
                    <a:pt x="1" y="2248"/>
                  </a:lnTo>
                  <a:lnTo>
                    <a:pt x="1022" y="2452"/>
                  </a:lnTo>
                  <a:lnTo>
                    <a:pt x="818" y="3474"/>
                  </a:lnTo>
                  <a:lnTo>
                    <a:pt x="2248" y="3776"/>
                  </a:lnTo>
                  <a:lnTo>
                    <a:pt x="2453" y="2754"/>
                  </a:lnTo>
                  <a:lnTo>
                    <a:pt x="3474" y="2959"/>
                  </a:lnTo>
                  <a:lnTo>
                    <a:pt x="3785" y="1528"/>
                  </a:lnTo>
                  <a:lnTo>
                    <a:pt x="2763" y="1324"/>
                  </a:lnTo>
                  <a:lnTo>
                    <a:pt x="2967" y="302"/>
                  </a:lnTo>
                  <a:lnTo>
                    <a:pt x="1537"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89" name="Google Shape;789;p41"/>
            <p:cNvSpPr/>
            <p:nvPr/>
          </p:nvSpPr>
          <p:spPr>
            <a:xfrm>
              <a:off x="1178500" y="5075475"/>
              <a:ext cx="145700" cy="43350"/>
            </a:xfrm>
            <a:custGeom>
              <a:rect b="b" l="l" r="r" t="t"/>
              <a:pathLst>
                <a:path extrusionOk="0" h="1734" w="5828">
                  <a:moveTo>
                    <a:pt x="205" y="1"/>
                  </a:moveTo>
                  <a:lnTo>
                    <a:pt x="0" y="614"/>
                  </a:lnTo>
                  <a:lnTo>
                    <a:pt x="5722" y="1733"/>
                  </a:lnTo>
                  <a:lnTo>
                    <a:pt x="5828" y="1120"/>
                  </a:lnTo>
                  <a:lnTo>
                    <a:pt x="205"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0" name="Google Shape;790;p41"/>
            <p:cNvSpPr/>
            <p:nvPr/>
          </p:nvSpPr>
          <p:spPr>
            <a:xfrm>
              <a:off x="1170925" y="5113700"/>
              <a:ext cx="145525" cy="43550"/>
            </a:xfrm>
            <a:custGeom>
              <a:rect b="b" l="l" r="r" t="t"/>
              <a:pathLst>
                <a:path extrusionOk="0" h="1742" w="5821">
                  <a:moveTo>
                    <a:pt x="205" y="0"/>
                  </a:moveTo>
                  <a:lnTo>
                    <a:pt x="1" y="719"/>
                  </a:lnTo>
                  <a:lnTo>
                    <a:pt x="5722" y="1741"/>
                  </a:lnTo>
                  <a:lnTo>
                    <a:pt x="5820" y="1128"/>
                  </a:lnTo>
                  <a:lnTo>
                    <a:pt x="205"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791" name="Google Shape;791;p41"/>
          <p:cNvSpPr txBox="1"/>
          <p:nvPr/>
        </p:nvSpPr>
        <p:spPr>
          <a:xfrm>
            <a:off x="779800" y="1347125"/>
            <a:ext cx="6326700" cy="58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u="sng">
              <a:solidFill>
                <a:schemeClr val="dk1"/>
              </a:solidFill>
              <a:latin typeface="Mada"/>
              <a:ea typeface="Mada"/>
              <a:cs typeface="Mada"/>
              <a:sym typeface="Mada"/>
            </a:endParaRPr>
          </a:p>
          <a:p>
            <a:pPr indent="-317500" lvl="0" marL="457200" rtl="0" algn="l">
              <a:spcBef>
                <a:spcPts val="0"/>
              </a:spcBef>
              <a:spcAft>
                <a:spcPts val="0"/>
              </a:spcAft>
              <a:buClr>
                <a:srgbClr val="F5BF97"/>
              </a:buClr>
              <a:buSzPts val="1400"/>
              <a:buFont typeface="Mada"/>
              <a:buChar char="●"/>
            </a:pPr>
            <a:r>
              <a:rPr b="1" lang="ar" u="sng">
                <a:solidFill>
                  <a:srgbClr val="F5BF97"/>
                </a:solidFill>
                <a:latin typeface="Mada"/>
                <a:ea typeface="Mada"/>
                <a:cs typeface="Mada"/>
                <a:sym typeface="Mada"/>
              </a:rPr>
              <a:t>Anticoagulants in VTE: Current Recommendation Statements &amp; Remarks:</a:t>
            </a:r>
            <a:endParaRPr b="1" u="sng">
              <a:solidFill>
                <a:srgbClr val="F5BF97"/>
              </a:solidFill>
              <a:latin typeface="Mada"/>
              <a:ea typeface="Mada"/>
              <a:cs typeface="Mada"/>
              <a:sym typeface="Mada"/>
            </a:endParaRPr>
          </a:p>
          <a:p>
            <a:pPr indent="0" lvl="0" marL="0" rtl="0" algn="l">
              <a:spcBef>
                <a:spcPts val="0"/>
              </a:spcBef>
              <a:spcAft>
                <a:spcPts val="0"/>
              </a:spcAft>
              <a:buNone/>
            </a:pPr>
            <a:r>
              <a:t/>
            </a:r>
            <a:endParaRPr b="1" u="sng">
              <a:solidFill>
                <a:srgbClr val="F5BF9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minimum duration of anticoagulant therapy for DVT or PE is usually 3 months; this period of treatment is referred to as </a:t>
            </a:r>
            <a:r>
              <a:rPr b="1" lang="ar" sz="1200">
                <a:solidFill>
                  <a:schemeClr val="dk1"/>
                </a:solidFill>
                <a:latin typeface="Mada"/>
                <a:ea typeface="Mada"/>
                <a:cs typeface="Mada"/>
                <a:sym typeface="Mada"/>
              </a:rPr>
              <a:t>“</a:t>
            </a:r>
            <a:r>
              <a:rPr b="1" lang="ar" sz="1200">
                <a:solidFill>
                  <a:schemeClr val="dk1"/>
                </a:solidFill>
                <a:latin typeface="Mada"/>
                <a:ea typeface="Mada"/>
                <a:cs typeface="Mada"/>
                <a:sym typeface="Mada"/>
              </a:rPr>
              <a:t>long-term therapy.</a:t>
            </a:r>
            <a:r>
              <a:rPr b="1" lang="ar" sz="1200">
                <a:solidFill>
                  <a:schemeClr val="dk1"/>
                </a:solidFill>
                <a:latin typeface="Mada"/>
                <a:ea typeface="Mada"/>
                <a:cs typeface="Mada"/>
                <a:sym typeface="Mada"/>
              </a:rPr>
              <a:t>” </a:t>
            </a:r>
            <a:endParaRPr b="1"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Treatment longer than 3 months but for a limited period</a:t>
            </a:r>
            <a:r>
              <a:rPr b="1" lang="ar" sz="1200">
                <a:solidFill>
                  <a:schemeClr val="dk1"/>
                </a:solidFill>
                <a:latin typeface="Mada"/>
                <a:ea typeface="Mada"/>
                <a:cs typeface="Mada"/>
                <a:sym typeface="Mada"/>
              </a:rPr>
              <a:t> “longer time-limited period”</a:t>
            </a:r>
            <a:r>
              <a:rPr lang="ar" sz="1200">
                <a:solidFill>
                  <a:schemeClr val="dk1"/>
                </a:solidFill>
                <a:latin typeface="Mada"/>
                <a:ea typeface="Mada"/>
                <a:cs typeface="Mada"/>
                <a:sym typeface="Mada"/>
              </a:rPr>
              <a:t> (eg, 6, 12, or 24 months).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 decision to treat patients for longer than 3 months, which we refer to as</a:t>
            </a:r>
            <a:r>
              <a:rPr b="1" lang="ar" sz="1200">
                <a:solidFill>
                  <a:schemeClr val="dk1"/>
                </a:solidFill>
                <a:latin typeface="Mada"/>
                <a:ea typeface="Mada"/>
                <a:cs typeface="Mada"/>
                <a:sym typeface="Mada"/>
              </a:rPr>
              <a:t> “extended anticoagulant therapy,”</a:t>
            </a:r>
            <a:r>
              <a:rPr lang="ar" sz="1200">
                <a:solidFill>
                  <a:schemeClr val="dk1"/>
                </a:solidFill>
                <a:latin typeface="Mada"/>
                <a:ea typeface="Mada"/>
                <a:cs typeface="Mada"/>
                <a:sym typeface="Mada"/>
              </a:rPr>
              <a:t> usually implies that anticoagulant therapy will be continued indefinitely (for life).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Initial parenteral anticoagulation (e.g., heparin) for VTE is given before dabigatran and edoxaban, is not given before rivaroxaban and apixaban.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 patients with a first VTE that is an unprovoked proximal DVT of the leg or PE and who have a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 low or moderate bleeding risk, we suggest extended anticoagulant therapy (no scheduled stop date) over 3 months of therapy (Grade 2B),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and (ii) high bleeding risk, we recommend 3 months of anticoagulant therapy over extended therapy (no scheduled stop date) (Grade 1B).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Patient sex and D-dimer level measured a month after stopping anticoagulant therapy may influence the decision to stop or extend anticoagulant therapy. In all patients who receive extended anticoagulant therapy, the continuing use of treatment should be reassessed at periodic intervals </a:t>
            </a:r>
            <a:r>
              <a:rPr b="1" lang="ar" sz="1200">
                <a:solidFill>
                  <a:schemeClr val="dk1"/>
                </a:solidFill>
                <a:latin typeface="Mada"/>
                <a:ea typeface="Mada"/>
                <a:cs typeface="Mada"/>
                <a:sym typeface="Mada"/>
              </a:rPr>
              <a:t>(eg, annually).</a:t>
            </a:r>
            <a:endParaRPr b="1" u="sng">
              <a:solidFill>
                <a:schemeClr val="dk1"/>
              </a:solidFill>
              <a:latin typeface="Mada"/>
              <a:ea typeface="Mada"/>
              <a:cs typeface="Mada"/>
              <a:sym typeface="Mada"/>
            </a:endParaRPr>
          </a:p>
          <a:p>
            <a:pPr indent="0" lvl="0" marL="0" rtl="0" algn="l">
              <a:spcBef>
                <a:spcPts val="0"/>
              </a:spcBef>
              <a:spcAft>
                <a:spcPts val="0"/>
              </a:spcAft>
              <a:buNone/>
            </a:pPr>
            <a:r>
              <a:t/>
            </a:r>
            <a:endParaRPr b="1" u="sng">
              <a:solidFill>
                <a:schemeClr val="dk1"/>
              </a:solidFill>
              <a:latin typeface="Mada"/>
              <a:ea typeface="Mada"/>
              <a:cs typeface="Mada"/>
              <a:sym typeface="Mada"/>
            </a:endParaRPr>
          </a:p>
          <a:p>
            <a:pPr indent="0" lvl="0" marL="0" rtl="0" algn="l">
              <a:spcBef>
                <a:spcPts val="0"/>
              </a:spcBef>
              <a:spcAft>
                <a:spcPts val="0"/>
              </a:spcAft>
              <a:buNone/>
            </a:pPr>
            <a:r>
              <a:t/>
            </a:r>
            <a:endParaRPr b="1" u="sng">
              <a:solidFill>
                <a:schemeClr val="dk1"/>
              </a:solidFill>
              <a:latin typeface="Mada"/>
              <a:ea typeface="Mada"/>
              <a:cs typeface="Mada"/>
              <a:sym typeface="Mada"/>
            </a:endParaRPr>
          </a:p>
          <a:p>
            <a:pPr indent="0" lvl="0" marL="0" rtl="0" algn="l">
              <a:spcBef>
                <a:spcPts val="0"/>
              </a:spcBef>
              <a:spcAft>
                <a:spcPts val="0"/>
              </a:spcAft>
              <a:buNone/>
            </a:pPr>
            <a:r>
              <a:t/>
            </a:r>
            <a:endParaRPr b="1" u="sng">
              <a:solidFill>
                <a:schemeClr val="dk1"/>
              </a:solidFill>
              <a:latin typeface="Mada"/>
              <a:ea typeface="Mada"/>
              <a:cs typeface="Mada"/>
              <a:sym typeface="Mada"/>
            </a:endParaRPr>
          </a:p>
        </p:txBody>
      </p:sp>
      <p:sp>
        <p:nvSpPr>
          <p:cNvPr id="792" name="Google Shape;792;p41"/>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grpSp>
        <p:nvGrpSpPr>
          <p:cNvPr id="793" name="Google Shape;793;p41"/>
          <p:cNvGrpSpPr/>
          <p:nvPr/>
        </p:nvGrpSpPr>
        <p:grpSpPr>
          <a:xfrm>
            <a:off x="834311" y="5993936"/>
            <a:ext cx="6217667" cy="3410900"/>
            <a:chOff x="291689" y="4191375"/>
            <a:chExt cx="6976736" cy="3059926"/>
          </a:xfrm>
        </p:grpSpPr>
        <p:sp>
          <p:nvSpPr>
            <p:cNvPr id="794" name="Google Shape;794;p41"/>
            <p:cNvSpPr/>
            <p:nvPr/>
          </p:nvSpPr>
          <p:spPr>
            <a:xfrm>
              <a:off x="1674250" y="4191375"/>
              <a:ext cx="4176600" cy="373800"/>
            </a:xfrm>
            <a:prstGeom prst="roundRect">
              <a:avLst>
                <a:gd fmla="val 16667" name="adj"/>
              </a:avLst>
            </a:prstGeom>
            <a:solidFill>
              <a:srgbClr val="B45F06"/>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ar" sz="1200">
                  <a:solidFill>
                    <a:srgbClr val="FFFFFF"/>
                  </a:solidFill>
                  <a:latin typeface="Mada"/>
                  <a:ea typeface="Mada"/>
                  <a:cs typeface="Mada"/>
                  <a:sym typeface="Mada"/>
                </a:rPr>
                <a:t>Identify category of Venous Thromboembolism [VTE] event</a:t>
              </a:r>
              <a:endParaRPr b="1" sz="1200">
                <a:solidFill>
                  <a:srgbClr val="FFFFFF"/>
                </a:solidFill>
                <a:latin typeface="Mada"/>
                <a:ea typeface="Mada"/>
                <a:cs typeface="Mada"/>
                <a:sym typeface="Mada"/>
              </a:endParaRPr>
            </a:p>
          </p:txBody>
        </p:sp>
        <p:sp>
          <p:nvSpPr>
            <p:cNvPr id="795" name="Google Shape;795;p41"/>
            <p:cNvSpPr/>
            <p:nvPr/>
          </p:nvSpPr>
          <p:spPr>
            <a:xfrm>
              <a:off x="291689" y="4810571"/>
              <a:ext cx="1664100" cy="373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Provoked by transient risk factor</a:t>
              </a:r>
              <a:endParaRPr sz="1200">
                <a:latin typeface="Mada"/>
                <a:ea typeface="Mada"/>
                <a:cs typeface="Mada"/>
                <a:sym typeface="Mada"/>
              </a:endParaRPr>
            </a:p>
          </p:txBody>
        </p:sp>
        <p:sp>
          <p:nvSpPr>
            <p:cNvPr id="796" name="Google Shape;796;p41"/>
            <p:cNvSpPr/>
            <p:nvPr/>
          </p:nvSpPr>
          <p:spPr>
            <a:xfrm>
              <a:off x="3003088" y="4805838"/>
              <a:ext cx="1518900" cy="373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Unprovoked</a:t>
              </a:r>
              <a:endParaRPr sz="1200">
                <a:latin typeface="Mada"/>
                <a:ea typeface="Mada"/>
                <a:cs typeface="Mada"/>
                <a:sym typeface="Mada"/>
              </a:endParaRPr>
            </a:p>
          </p:txBody>
        </p:sp>
        <p:sp>
          <p:nvSpPr>
            <p:cNvPr id="797" name="Google Shape;797;p41"/>
            <p:cNvSpPr/>
            <p:nvPr/>
          </p:nvSpPr>
          <p:spPr>
            <a:xfrm>
              <a:off x="5749525" y="4810563"/>
              <a:ext cx="1518900" cy="373800"/>
            </a:xfrm>
            <a:prstGeom prst="roundRect">
              <a:avLst>
                <a:gd fmla="val 16667" name="adj"/>
              </a:avLst>
            </a:prstGeom>
            <a:solidFill>
              <a:schemeClr val="accent2"/>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Cancer association</a:t>
              </a:r>
              <a:endParaRPr sz="1200">
                <a:latin typeface="Mada"/>
                <a:ea typeface="Mada"/>
                <a:cs typeface="Mada"/>
                <a:sym typeface="Mada"/>
              </a:endParaRPr>
            </a:p>
          </p:txBody>
        </p:sp>
        <p:cxnSp>
          <p:nvCxnSpPr>
            <p:cNvPr id="798" name="Google Shape;798;p41"/>
            <p:cNvCxnSpPr>
              <a:stCxn id="794" idx="2"/>
              <a:endCxn id="795" idx="0"/>
            </p:cNvCxnSpPr>
            <p:nvPr/>
          </p:nvCxnSpPr>
          <p:spPr>
            <a:xfrm rot="5400000">
              <a:off x="2320450" y="3368475"/>
              <a:ext cx="245400" cy="2638800"/>
            </a:xfrm>
            <a:prstGeom prst="bentConnector3">
              <a:avLst>
                <a:gd fmla="val 49999" name="adj1"/>
              </a:avLst>
            </a:prstGeom>
            <a:noFill/>
            <a:ln cap="flat" cmpd="sng" w="9525">
              <a:solidFill>
                <a:srgbClr val="595959"/>
              </a:solidFill>
              <a:prstDash val="solid"/>
              <a:round/>
              <a:headEnd len="med" w="med" type="none"/>
              <a:tailEnd len="med" w="med" type="none"/>
            </a:ln>
          </p:spPr>
        </p:cxnSp>
        <p:cxnSp>
          <p:nvCxnSpPr>
            <p:cNvPr id="799" name="Google Shape;799;p41"/>
            <p:cNvCxnSpPr>
              <a:stCxn id="794" idx="2"/>
              <a:endCxn id="797" idx="0"/>
            </p:cNvCxnSpPr>
            <p:nvPr/>
          </p:nvCxnSpPr>
          <p:spPr>
            <a:xfrm flipH="1" rot="-5400000">
              <a:off x="5013100" y="3314625"/>
              <a:ext cx="245400" cy="2746500"/>
            </a:xfrm>
            <a:prstGeom prst="bentConnector3">
              <a:avLst>
                <a:gd fmla="val 49997" name="adj1"/>
              </a:avLst>
            </a:prstGeom>
            <a:noFill/>
            <a:ln cap="flat" cmpd="sng" w="9525">
              <a:solidFill>
                <a:srgbClr val="595959"/>
              </a:solidFill>
              <a:prstDash val="solid"/>
              <a:round/>
              <a:headEnd len="med" w="med" type="none"/>
              <a:tailEnd len="med" w="med" type="none"/>
            </a:ln>
          </p:spPr>
        </p:cxnSp>
        <p:sp>
          <p:nvSpPr>
            <p:cNvPr id="800" name="Google Shape;800;p41"/>
            <p:cNvSpPr/>
            <p:nvPr/>
          </p:nvSpPr>
          <p:spPr>
            <a:xfrm>
              <a:off x="364289" y="6474901"/>
              <a:ext cx="1518900" cy="776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3 months anticoagulant</a:t>
              </a:r>
              <a:endParaRPr sz="1200">
                <a:latin typeface="Mada"/>
                <a:ea typeface="Mada"/>
                <a:cs typeface="Mada"/>
                <a:sym typeface="Mada"/>
              </a:endParaRPr>
            </a:p>
          </p:txBody>
        </p:sp>
        <p:sp>
          <p:nvSpPr>
            <p:cNvPr id="801" name="Google Shape;801;p41"/>
            <p:cNvSpPr/>
            <p:nvPr/>
          </p:nvSpPr>
          <p:spPr>
            <a:xfrm>
              <a:off x="1747900" y="5420163"/>
              <a:ext cx="1934400" cy="726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 Women at </a:t>
              </a:r>
              <a:r>
                <a:rPr lang="ar" sz="1200" u="sng">
                  <a:latin typeface="Mada"/>
                  <a:ea typeface="Mada"/>
                  <a:cs typeface="Mada"/>
                  <a:sym typeface="Mada"/>
                </a:rPr>
                <a:t>high risk</a:t>
              </a:r>
              <a:r>
                <a:rPr lang="ar" sz="1200">
                  <a:latin typeface="Mada"/>
                  <a:ea typeface="Mada"/>
                  <a:cs typeface="Mada"/>
                  <a:sym typeface="Mada"/>
                </a:rPr>
                <a:t> of recurrent VTE </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 Men or women at low or moderate risk of bleeding</a:t>
              </a:r>
              <a:endParaRPr sz="1200">
                <a:latin typeface="Mada"/>
                <a:ea typeface="Mada"/>
                <a:cs typeface="Mada"/>
                <a:sym typeface="Mada"/>
              </a:endParaRPr>
            </a:p>
          </p:txBody>
        </p:sp>
        <p:sp>
          <p:nvSpPr>
            <p:cNvPr id="802" name="Google Shape;802;p41"/>
            <p:cNvSpPr/>
            <p:nvPr/>
          </p:nvSpPr>
          <p:spPr>
            <a:xfrm>
              <a:off x="5749375" y="6474901"/>
              <a:ext cx="1518900" cy="776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6 months anticoagulants or as long as cancer is active</a:t>
              </a:r>
              <a:endParaRPr sz="1200">
                <a:latin typeface="Mada"/>
                <a:ea typeface="Mada"/>
                <a:cs typeface="Mada"/>
                <a:sym typeface="Mada"/>
              </a:endParaRPr>
            </a:p>
          </p:txBody>
        </p:sp>
        <p:cxnSp>
          <p:nvCxnSpPr>
            <p:cNvPr id="803" name="Google Shape;803;p41"/>
            <p:cNvCxnSpPr>
              <a:stCxn id="795" idx="2"/>
              <a:endCxn id="800" idx="0"/>
            </p:cNvCxnSpPr>
            <p:nvPr/>
          </p:nvCxnSpPr>
          <p:spPr>
            <a:xfrm>
              <a:off x="1123739" y="5184371"/>
              <a:ext cx="0" cy="1290600"/>
            </a:xfrm>
            <a:prstGeom prst="straightConnector1">
              <a:avLst/>
            </a:prstGeom>
            <a:noFill/>
            <a:ln cap="flat" cmpd="sng" w="9525">
              <a:solidFill>
                <a:srgbClr val="595959"/>
              </a:solidFill>
              <a:prstDash val="solid"/>
              <a:round/>
              <a:headEnd len="med" w="med" type="none"/>
              <a:tailEnd len="med" w="med" type="none"/>
            </a:ln>
          </p:spPr>
        </p:cxnSp>
        <p:cxnSp>
          <p:nvCxnSpPr>
            <p:cNvPr id="804" name="Google Shape;804;p41"/>
            <p:cNvCxnSpPr>
              <a:stCxn id="797" idx="2"/>
              <a:endCxn id="802" idx="0"/>
            </p:cNvCxnSpPr>
            <p:nvPr/>
          </p:nvCxnSpPr>
          <p:spPr>
            <a:xfrm>
              <a:off x="6508975" y="5184363"/>
              <a:ext cx="0" cy="1290600"/>
            </a:xfrm>
            <a:prstGeom prst="straightConnector1">
              <a:avLst/>
            </a:prstGeom>
            <a:noFill/>
            <a:ln cap="flat" cmpd="sng" w="9525">
              <a:solidFill>
                <a:srgbClr val="595959"/>
              </a:solidFill>
              <a:prstDash val="solid"/>
              <a:round/>
              <a:headEnd len="med" w="med" type="none"/>
              <a:tailEnd len="med" w="med" type="none"/>
            </a:ln>
          </p:spPr>
        </p:cxnSp>
        <p:sp>
          <p:nvSpPr>
            <p:cNvPr id="805" name="Google Shape;805;p41"/>
            <p:cNvSpPr/>
            <p:nvPr/>
          </p:nvSpPr>
          <p:spPr>
            <a:xfrm>
              <a:off x="3842724" y="5420163"/>
              <a:ext cx="1934400" cy="726300"/>
            </a:xfrm>
            <a:prstGeom prst="roundRect">
              <a:avLst>
                <a:gd fmla="val 16667" name="adj"/>
              </a:avLst>
            </a:prstGeom>
            <a:solidFill>
              <a:schemeClr val="accent4"/>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 Women at </a:t>
              </a:r>
              <a:r>
                <a:rPr lang="ar" sz="1200" u="sng">
                  <a:latin typeface="Mada"/>
                  <a:ea typeface="Mada"/>
                  <a:cs typeface="Mada"/>
                  <a:sym typeface="Mada"/>
                </a:rPr>
                <a:t>low risk</a:t>
              </a:r>
              <a:r>
                <a:rPr lang="ar" sz="1200">
                  <a:latin typeface="Mada"/>
                  <a:ea typeface="Mada"/>
                  <a:cs typeface="Mada"/>
                  <a:sym typeface="Mada"/>
                </a:rPr>
                <a:t> of recurrent  VTE.</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 Men or women at </a:t>
              </a:r>
              <a:r>
                <a:rPr lang="ar" sz="1200" u="sng">
                  <a:latin typeface="Mada"/>
                  <a:ea typeface="Mada"/>
                  <a:cs typeface="Mada"/>
                  <a:sym typeface="Mada"/>
                </a:rPr>
                <a:t>high risk of bleeding</a:t>
              </a:r>
              <a:endParaRPr sz="1200" u="sng">
                <a:latin typeface="Mada"/>
                <a:ea typeface="Mada"/>
                <a:cs typeface="Mada"/>
                <a:sym typeface="Mada"/>
              </a:endParaRPr>
            </a:p>
          </p:txBody>
        </p:sp>
        <p:cxnSp>
          <p:nvCxnSpPr>
            <p:cNvPr id="806" name="Google Shape;806;p41"/>
            <p:cNvCxnSpPr>
              <a:stCxn id="796" idx="2"/>
              <a:endCxn id="801" idx="0"/>
            </p:cNvCxnSpPr>
            <p:nvPr/>
          </p:nvCxnSpPr>
          <p:spPr>
            <a:xfrm rot="5400000">
              <a:off x="3118588" y="4776288"/>
              <a:ext cx="240600" cy="1047300"/>
            </a:xfrm>
            <a:prstGeom prst="bentConnector3">
              <a:avLst>
                <a:gd fmla="val 49984" name="adj1"/>
              </a:avLst>
            </a:prstGeom>
            <a:noFill/>
            <a:ln cap="flat" cmpd="sng" w="9525">
              <a:solidFill>
                <a:srgbClr val="595959"/>
              </a:solidFill>
              <a:prstDash val="solid"/>
              <a:round/>
              <a:headEnd len="med" w="med" type="none"/>
              <a:tailEnd len="med" w="med" type="none"/>
            </a:ln>
          </p:spPr>
        </p:cxnSp>
        <p:cxnSp>
          <p:nvCxnSpPr>
            <p:cNvPr id="807" name="Google Shape;807;p41"/>
            <p:cNvCxnSpPr>
              <a:stCxn id="796" idx="2"/>
              <a:endCxn id="805" idx="0"/>
            </p:cNvCxnSpPr>
            <p:nvPr/>
          </p:nvCxnSpPr>
          <p:spPr>
            <a:xfrm flipH="1" rot="-5400000">
              <a:off x="4165888" y="4776288"/>
              <a:ext cx="240600" cy="1047300"/>
            </a:xfrm>
            <a:prstGeom prst="bentConnector3">
              <a:avLst>
                <a:gd fmla="val 49984" name="adj1"/>
              </a:avLst>
            </a:prstGeom>
            <a:noFill/>
            <a:ln cap="flat" cmpd="sng" w="9525">
              <a:solidFill>
                <a:srgbClr val="595959"/>
              </a:solidFill>
              <a:prstDash val="solid"/>
              <a:round/>
              <a:headEnd len="med" w="med" type="none"/>
              <a:tailEnd len="med" w="med" type="none"/>
            </a:ln>
          </p:spPr>
        </p:cxnSp>
        <p:sp>
          <p:nvSpPr>
            <p:cNvPr id="808" name="Google Shape;808;p41"/>
            <p:cNvSpPr/>
            <p:nvPr/>
          </p:nvSpPr>
          <p:spPr>
            <a:xfrm>
              <a:off x="1955650" y="6474901"/>
              <a:ext cx="1518900" cy="776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Indefinitive anticoagulant therapy</a:t>
              </a:r>
              <a:endParaRPr sz="1200">
                <a:latin typeface="Mada"/>
                <a:ea typeface="Mada"/>
                <a:cs typeface="Mada"/>
                <a:sym typeface="Mada"/>
              </a:endParaRPr>
            </a:p>
          </p:txBody>
        </p:sp>
        <p:sp>
          <p:nvSpPr>
            <p:cNvPr id="809" name="Google Shape;809;p41"/>
            <p:cNvSpPr/>
            <p:nvPr/>
          </p:nvSpPr>
          <p:spPr>
            <a:xfrm>
              <a:off x="4050475" y="6474901"/>
              <a:ext cx="1518900" cy="776400"/>
            </a:xfrm>
            <a:prstGeom prst="roundRect">
              <a:avLst>
                <a:gd fmla="val 16667" name="adj"/>
              </a:avLst>
            </a:prstGeom>
            <a:solidFill>
              <a:srgbClr val="EFEFEF"/>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latin typeface="Mada"/>
                  <a:ea typeface="Mada"/>
                  <a:cs typeface="Mada"/>
                  <a:sym typeface="Mada"/>
                </a:rPr>
                <a:t>3-6 months anticoagulant therapy</a:t>
              </a:r>
              <a:endParaRPr sz="1200">
                <a:latin typeface="Mada"/>
                <a:ea typeface="Mada"/>
                <a:cs typeface="Mada"/>
                <a:sym typeface="Mada"/>
              </a:endParaRPr>
            </a:p>
          </p:txBody>
        </p:sp>
        <p:cxnSp>
          <p:nvCxnSpPr>
            <p:cNvPr id="810" name="Google Shape;810;p41"/>
            <p:cNvCxnSpPr>
              <a:stCxn id="801" idx="2"/>
              <a:endCxn id="808" idx="0"/>
            </p:cNvCxnSpPr>
            <p:nvPr/>
          </p:nvCxnSpPr>
          <p:spPr>
            <a:xfrm>
              <a:off x="2715100" y="6146463"/>
              <a:ext cx="0" cy="328500"/>
            </a:xfrm>
            <a:prstGeom prst="straightConnector1">
              <a:avLst/>
            </a:prstGeom>
            <a:noFill/>
            <a:ln cap="flat" cmpd="sng" w="9525">
              <a:solidFill>
                <a:srgbClr val="595959"/>
              </a:solidFill>
              <a:prstDash val="solid"/>
              <a:round/>
              <a:headEnd len="med" w="med" type="none"/>
              <a:tailEnd len="med" w="med" type="none"/>
            </a:ln>
          </p:spPr>
        </p:cxnSp>
        <p:cxnSp>
          <p:nvCxnSpPr>
            <p:cNvPr id="811" name="Google Shape;811;p41"/>
            <p:cNvCxnSpPr>
              <a:stCxn id="805" idx="2"/>
              <a:endCxn id="809" idx="0"/>
            </p:cNvCxnSpPr>
            <p:nvPr/>
          </p:nvCxnSpPr>
          <p:spPr>
            <a:xfrm>
              <a:off x="4809924" y="6146463"/>
              <a:ext cx="0" cy="328500"/>
            </a:xfrm>
            <a:prstGeom prst="straightConnector1">
              <a:avLst/>
            </a:prstGeom>
            <a:noFill/>
            <a:ln cap="flat" cmpd="sng" w="9525">
              <a:solidFill>
                <a:srgbClr val="595959"/>
              </a:solidFill>
              <a:prstDash val="solid"/>
              <a:round/>
              <a:headEnd len="med" w="med" type="none"/>
              <a:tailEnd len="med" w="med" type="none"/>
            </a:ln>
          </p:spPr>
        </p:cxnSp>
      </p:grpSp>
      <p:sp>
        <p:nvSpPr>
          <p:cNvPr id="812" name="Google Shape;812;p41"/>
          <p:cNvSpPr txBox="1"/>
          <p:nvPr/>
        </p:nvSpPr>
        <p:spPr>
          <a:xfrm>
            <a:off x="919126" y="5825050"/>
            <a:ext cx="1003500" cy="562200"/>
          </a:xfrm>
          <a:prstGeom prst="rect">
            <a:avLst/>
          </a:prstGeom>
          <a:noFill/>
          <a:ln cap="flat" cmpd="sng" w="19050">
            <a:solidFill>
              <a:srgbClr val="999999"/>
            </a:solidFill>
            <a:prstDash val="dash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ar" sz="1200">
                <a:solidFill>
                  <a:srgbClr val="999999"/>
                </a:solidFill>
                <a:latin typeface="Mada"/>
                <a:ea typeface="Mada"/>
                <a:cs typeface="Mada"/>
                <a:sym typeface="Mada"/>
              </a:rPr>
              <a:t>Recall from PE </a:t>
            </a:r>
            <a:r>
              <a:rPr lang="ar" sz="1200">
                <a:solidFill>
                  <a:srgbClr val="999999"/>
                </a:solidFill>
                <a:latin typeface="Mada"/>
                <a:ea typeface="Mada"/>
                <a:cs typeface="Mada"/>
                <a:sym typeface="Mada"/>
              </a:rPr>
              <a:t>lecture </a:t>
            </a:r>
            <a:endParaRPr sz="1200">
              <a:solidFill>
                <a:srgbClr val="999999"/>
              </a:solidFill>
              <a:latin typeface="Mada"/>
              <a:ea typeface="Mada"/>
              <a:cs typeface="Mada"/>
              <a:sym typeface="Mada"/>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42"/>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818" name="Google Shape;818;p42"/>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819" name="Google Shape;819;p42"/>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820" name="Google Shape;820;p42"/>
          <p:cNvGrpSpPr/>
          <p:nvPr/>
        </p:nvGrpSpPr>
        <p:grpSpPr>
          <a:xfrm>
            <a:off x="552748" y="910559"/>
            <a:ext cx="6833903" cy="8714760"/>
            <a:chOff x="3026835" y="982134"/>
            <a:chExt cx="8693427" cy="4893733"/>
          </a:xfrm>
        </p:grpSpPr>
        <p:sp>
          <p:nvSpPr>
            <p:cNvPr id="821" name="Google Shape;821;p42"/>
            <p:cNvSpPr/>
            <p:nvPr/>
          </p:nvSpPr>
          <p:spPr>
            <a:xfrm>
              <a:off x="3026835" y="982134"/>
              <a:ext cx="8390400" cy="4893600"/>
            </a:xfrm>
            <a:prstGeom prst="roundRect">
              <a:avLst>
                <a:gd fmla="val 0" name="adj"/>
              </a:avLst>
            </a:pr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22" name="Google Shape;822;p42"/>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823" name="Google Shape;823;p42"/>
          <p:cNvSpPr/>
          <p:nvPr/>
        </p:nvSpPr>
        <p:spPr>
          <a:xfrm>
            <a:off x="779800" y="951910"/>
            <a:ext cx="6379800" cy="856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24" name="Google Shape;824;p42"/>
          <p:cNvGrpSpPr/>
          <p:nvPr/>
        </p:nvGrpSpPr>
        <p:grpSpPr>
          <a:xfrm>
            <a:off x="210019" y="910579"/>
            <a:ext cx="453579" cy="5695009"/>
            <a:chOff x="216392" y="910601"/>
            <a:chExt cx="731108" cy="5835648"/>
          </a:xfrm>
        </p:grpSpPr>
        <p:sp>
          <p:nvSpPr>
            <p:cNvPr id="825" name="Google Shape;825;p42"/>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826" name="Google Shape;826;p42"/>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827" name="Google Shape;827;p42"/>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828" name="Google Shape;828;p42"/>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grpSp>
        <p:nvGrpSpPr>
          <p:cNvPr id="829" name="Google Shape;829;p42"/>
          <p:cNvGrpSpPr/>
          <p:nvPr/>
        </p:nvGrpSpPr>
        <p:grpSpPr>
          <a:xfrm>
            <a:off x="779700" y="951900"/>
            <a:ext cx="6379800" cy="6790225"/>
            <a:chOff x="1831500" y="1151175"/>
            <a:chExt cx="6379800" cy="6790225"/>
          </a:xfrm>
        </p:grpSpPr>
        <p:sp>
          <p:nvSpPr>
            <p:cNvPr id="830" name="Google Shape;830;p42"/>
            <p:cNvSpPr txBox="1"/>
            <p:nvPr/>
          </p:nvSpPr>
          <p:spPr>
            <a:xfrm>
              <a:off x="2161900" y="1151175"/>
              <a:ext cx="4871700" cy="4431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800" u="sng">
                  <a:solidFill>
                    <a:schemeClr val="accent1"/>
                  </a:solidFill>
                  <a:latin typeface="Mada"/>
                  <a:ea typeface="Mada"/>
                  <a:cs typeface="Mada"/>
                  <a:sym typeface="Mada"/>
                </a:rPr>
                <a:t>Overdose &amp; Anti-dotes</a:t>
              </a:r>
              <a:endParaRPr baseline="30000" sz="1500">
                <a:solidFill>
                  <a:srgbClr val="6AA84F"/>
                </a:solidFill>
                <a:latin typeface="Mada"/>
                <a:ea typeface="Mada"/>
                <a:cs typeface="Mada"/>
                <a:sym typeface="Mada"/>
              </a:endParaRPr>
            </a:p>
            <a:p>
              <a:pPr indent="0" lvl="0" marL="0" rtl="0" algn="ctr">
                <a:spcBef>
                  <a:spcPts val="0"/>
                </a:spcBef>
                <a:spcAft>
                  <a:spcPts val="0"/>
                </a:spcAft>
                <a:buNone/>
              </a:pPr>
              <a:r>
                <a:t/>
              </a:r>
              <a:endParaRPr b="1" sz="1800">
                <a:solidFill>
                  <a:schemeClr val="dk1"/>
                </a:solidFill>
                <a:latin typeface="Mada"/>
                <a:ea typeface="Mada"/>
                <a:cs typeface="Mada"/>
                <a:sym typeface="Mada"/>
              </a:endParaRPr>
            </a:p>
          </p:txBody>
        </p:sp>
        <p:grpSp>
          <p:nvGrpSpPr>
            <p:cNvPr id="831" name="Google Shape;831;p42"/>
            <p:cNvGrpSpPr/>
            <p:nvPr/>
          </p:nvGrpSpPr>
          <p:grpSpPr>
            <a:xfrm>
              <a:off x="1904500" y="1273542"/>
              <a:ext cx="273344" cy="320633"/>
              <a:chOff x="912850" y="4743425"/>
              <a:chExt cx="480225" cy="615300"/>
            </a:xfrm>
          </p:grpSpPr>
          <p:sp>
            <p:nvSpPr>
              <p:cNvPr id="832" name="Google Shape;832;p42"/>
              <p:cNvSpPr/>
              <p:nvPr/>
            </p:nvSpPr>
            <p:spPr>
              <a:xfrm>
                <a:off x="912850" y="4825175"/>
                <a:ext cx="480225" cy="533550"/>
              </a:xfrm>
              <a:custGeom>
                <a:rect b="b" l="l" r="r" t="t"/>
                <a:pathLst>
                  <a:path extrusionOk="0" h="21342" w="19209">
                    <a:moveTo>
                      <a:pt x="5927" y="0"/>
                    </a:moveTo>
                    <a:lnTo>
                      <a:pt x="5722" y="1022"/>
                    </a:lnTo>
                    <a:cubicBezTo>
                      <a:pt x="4194" y="1120"/>
                      <a:pt x="2968" y="2044"/>
                      <a:pt x="2763" y="3270"/>
                    </a:cubicBezTo>
                    <a:lnTo>
                      <a:pt x="311" y="15832"/>
                    </a:lnTo>
                    <a:cubicBezTo>
                      <a:pt x="1" y="17467"/>
                      <a:pt x="1227" y="19101"/>
                      <a:pt x="3172" y="19412"/>
                    </a:cubicBezTo>
                    <a:lnTo>
                      <a:pt x="12572" y="21251"/>
                    </a:lnTo>
                    <a:cubicBezTo>
                      <a:pt x="12846" y="21312"/>
                      <a:pt x="13120" y="21341"/>
                      <a:pt x="13390" y="21341"/>
                    </a:cubicBezTo>
                    <a:cubicBezTo>
                      <a:pt x="14925" y="21341"/>
                      <a:pt x="16295" y="20394"/>
                      <a:pt x="16552" y="19003"/>
                    </a:cubicBezTo>
                    <a:lnTo>
                      <a:pt x="19004" y="6539"/>
                    </a:lnTo>
                    <a:cubicBezTo>
                      <a:pt x="19208" y="5207"/>
                      <a:pt x="18497" y="3883"/>
                      <a:pt x="17165" y="3270"/>
                    </a:cubicBezTo>
                    <a:lnTo>
                      <a:pt x="17369" y="2248"/>
                    </a:lnTo>
                    <a:lnTo>
                      <a:pt x="5927" y="0"/>
                    </a:lnTo>
                    <a:close/>
                  </a:path>
                </a:pathLst>
              </a:custGeom>
              <a:solidFill>
                <a:srgbClr val="4675A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3" name="Google Shape;833;p42"/>
              <p:cNvSpPr/>
              <p:nvPr/>
            </p:nvSpPr>
            <p:spPr>
              <a:xfrm>
                <a:off x="1055900" y="4825175"/>
                <a:ext cx="291200" cy="71525"/>
              </a:xfrm>
              <a:custGeom>
                <a:rect b="b" l="l" r="r" t="t"/>
                <a:pathLst>
                  <a:path extrusionOk="0" h="2861" w="11648">
                    <a:moveTo>
                      <a:pt x="205" y="0"/>
                    </a:moveTo>
                    <a:lnTo>
                      <a:pt x="0" y="613"/>
                    </a:lnTo>
                    <a:lnTo>
                      <a:pt x="11549" y="2861"/>
                    </a:lnTo>
                    <a:lnTo>
                      <a:pt x="11647" y="2248"/>
                    </a:lnTo>
                    <a:lnTo>
                      <a:pt x="205" y="0"/>
                    </a:ln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4" name="Google Shape;834;p42"/>
              <p:cNvSpPr/>
              <p:nvPr/>
            </p:nvSpPr>
            <p:spPr>
              <a:xfrm>
                <a:off x="1038125" y="4743425"/>
                <a:ext cx="344725" cy="143075"/>
              </a:xfrm>
              <a:custGeom>
                <a:rect b="b" l="l" r="r" t="t"/>
                <a:pathLst>
                  <a:path extrusionOk="0" h="5723" w="13789">
                    <a:moveTo>
                      <a:pt x="613" y="1"/>
                    </a:moveTo>
                    <a:lnTo>
                      <a:pt x="0" y="3066"/>
                    </a:lnTo>
                    <a:lnTo>
                      <a:pt x="13176" y="5722"/>
                    </a:lnTo>
                    <a:lnTo>
                      <a:pt x="13789" y="2657"/>
                    </a:lnTo>
                    <a:lnTo>
                      <a:pt x="613" y="1"/>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5" name="Google Shape;835;p42"/>
              <p:cNvSpPr/>
              <p:nvPr/>
            </p:nvSpPr>
            <p:spPr>
              <a:xfrm>
                <a:off x="1050775" y="4745900"/>
                <a:ext cx="28225" cy="79300"/>
              </a:xfrm>
              <a:custGeom>
                <a:rect b="b" l="l" r="r" t="t"/>
                <a:pathLst>
                  <a:path extrusionOk="0" h="3172" w="1129">
                    <a:moveTo>
                      <a:pt x="614" y="0"/>
                    </a:moveTo>
                    <a:lnTo>
                      <a:pt x="1" y="3065"/>
                    </a:lnTo>
                    <a:lnTo>
                      <a:pt x="516" y="3171"/>
                    </a:lnTo>
                    <a:lnTo>
                      <a:pt x="1129" y="106"/>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6" name="Google Shape;836;p42"/>
              <p:cNvSpPr/>
              <p:nvPr/>
            </p:nvSpPr>
            <p:spPr>
              <a:xfrm>
                <a:off x="1078975" y="4751000"/>
                <a:ext cx="30675" cy="81750"/>
              </a:xfrm>
              <a:custGeom>
                <a:rect b="b" l="l" r="r" t="t"/>
                <a:pathLst>
                  <a:path extrusionOk="0" h="3270" w="1227">
                    <a:moveTo>
                      <a:pt x="614" y="0"/>
                    </a:moveTo>
                    <a:lnTo>
                      <a:pt x="1" y="3172"/>
                    </a:lnTo>
                    <a:lnTo>
                      <a:pt x="614" y="3270"/>
                    </a:lnTo>
                    <a:lnTo>
                      <a:pt x="1227" y="107"/>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7" name="Google Shape;837;p42"/>
              <p:cNvSpPr/>
              <p:nvPr/>
            </p:nvSpPr>
            <p:spPr>
              <a:xfrm>
                <a:off x="1109625" y="4756100"/>
                <a:ext cx="28025" cy="81775"/>
              </a:xfrm>
              <a:custGeom>
                <a:rect b="b" l="l" r="r" t="t"/>
                <a:pathLst>
                  <a:path extrusionOk="0" h="3271" w="1121">
                    <a:moveTo>
                      <a:pt x="614" y="1"/>
                    </a:moveTo>
                    <a:lnTo>
                      <a:pt x="1" y="3172"/>
                    </a:lnTo>
                    <a:lnTo>
                      <a:pt x="508" y="3270"/>
                    </a:lnTo>
                    <a:lnTo>
                      <a:pt x="1121" y="107"/>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8" name="Google Shape;838;p42"/>
              <p:cNvSpPr/>
              <p:nvPr/>
            </p:nvSpPr>
            <p:spPr>
              <a:xfrm>
                <a:off x="1137625" y="4763875"/>
                <a:ext cx="30675" cy="79100"/>
              </a:xfrm>
              <a:custGeom>
                <a:rect b="b" l="l" r="r" t="t"/>
                <a:pathLst>
                  <a:path extrusionOk="0" h="3164" w="1227">
                    <a:moveTo>
                      <a:pt x="614" y="0"/>
                    </a:moveTo>
                    <a:lnTo>
                      <a:pt x="1" y="3065"/>
                    </a:lnTo>
                    <a:lnTo>
                      <a:pt x="516" y="3163"/>
                    </a:lnTo>
                    <a:lnTo>
                      <a:pt x="1227" y="98"/>
                    </a:lnTo>
                    <a:lnTo>
                      <a:pt x="614"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9" name="Google Shape;839;p42"/>
              <p:cNvSpPr/>
              <p:nvPr/>
            </p:nvSpPr>
            <p:spPr>
              <a:xfrm>
                <a:off x="1165825" y="4768975"/>
                <a:ext cx="30675" cy="79100"/>
              </a:xfrm>
              <a:custGeom>
                <a:rect b="b" l="l" r="r" t="t"/>
                <a:pathLst>
                  <a:path extrusionOk="0" h="3164" w="1227">
                    <a:moveTo>
                      <a:pt x="712" y="1"/>
                    </a:moveTo>
                    <a:lnTo>
                      <a:pt x="1" y="3066"/>
                    </a:lnTo>
                    <a:lnTo>
                      <a:pt x="614" y="3164"/>
                    </a:lnTo>
                    <a:lnTo>
                      <a:pt x="1227" y="99"/>
                    </a:lnTo>
                    <a:lnTo>
                      <a:pt x="712"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0" name="Google Shape;840;p42"/>
              <p:cNvSpPr/>
              <p:nvPr/>
            </p:nvSpPr>
            <p:spPr>
              <a:xfrm>
                <a:off x="1196475" y="4774075"/>
                <a:ext cx="28025" cy="81775"/>
              </a:xfrm>
              <a:custGeom>
                <a:rect b="b" l="l" r="r" t="t"/>
                <a:pathLst>
                  <a:path extrusionOk="0" h="3271" w="1121">
                    <a:moveTo>
                      <a:pt x="614" y="1"/>
                    </a:moveTo>
                    <a:lnTo>
                      <a:pt x="1" y="3164"/>
                    </a:lnTo>
                    <a:lnTo>
                      <a:pt x="507" y="3270"/>
                    </a:lnTo>
                    <a:lnTo>
                      <a:pt x="1120"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1" name="Google Shape;841;p42"/>
              <p:cNvSpPr/>
              <p:nvPr/>
            </p:nvSpPr>
            <p:spPr>
              <a:xfrm>
                <a:off x="1224475" y="4779200"/>
                <a:ext cx="30675" cy="81750"/>
              </a:xfrm>
              <a:custGeom>
                <a:rect b="b" l="l" r="r" t="t"/>
                <a:pathLst>
                  <a:path extrusionOk="0" h="3270" w="1227">
                    <a:moveTo>
                      <a:pt x="613" y="0"/>
                    </a:moveTo>
                    <a:lnTo>
                      <a:pt x="0" y="3163"/>
                    </a:lnTo>
                    <a:lnTo>
                      <a:pt x="613" y="3270"/>
                    </a:lnTo>
                    <a:lnTo>
                      <a:pt x="1226" y="98"/>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2" name="Google Shape;842;p42"/>
              <p:cNvSpPr/>
              <p:nvPr/>
            </p:nvSpPr>
            <p:spPr>
              <a:xfrm>
                <a:off x="1255125" y="4786750"/>
                <a:ext cx="28225" cy="79300"/>
              </a:xfrm>
              <a:custGeom>
                <a:rect b="b" l="l" r="r" t="t"/>
                <a:pathLst>
                  <a:path extrusionOk="0" h="3172" w="1129">
                    <a:moveTo>
                      <a:pt x="613" y="1"/>
                    </a:moveTo>
                    <a:lnTo>
                      <a:pt x="0" y="3066"/>
                    </a:lnTo>
                    <a:lnTo>
                      <a:pt x="515" y="3172"/>
                    </a:lnTo>
                    <a:lnTo>
                      <a:pt x="1128" y="107"/>
                    </a:lnTo>
                    <a:lnTo>
                      <a:pt x="613"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3" name="Google Shape;843;p42"/>
              <p:cNvSpPr/>
              <p:nvPr/>
            </p:nvSpPr>
            <p:spPr>
              <a:xfrm>
                <a:off x="1283325" y="4791875"/>
                <a:ext cx="30675" cy="81750"/>
              </a:xfrm>
              <a:custGeom>
                <a:rect b="b" l="l" r="r" t="t"/>
                <a:pathLst>
                  <a:path extrusionOk="0" h="3270" w="1227">
                    <a:moveTo>
                      <a:pt x="613" y="0"/>
                    </a:moveTo>
                    <a:lnTo>
                      <a:pt x="0" y="3171"/>
                    </a:lnTo>
                    <a:lnTo>
                      <a:pt x="613" y="3269"/>
                    </a:lnTo>
                    <a:lnTo>
                      <a:pt x="1226" y="106"/>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4" name="Google Shape;844;p42"/>
              <p:cNvSpPr/>
              <p:nvPr/>
            </p:nvSpPr>
            <p:spPr>
              <a:xfrm>
                <a:off x="1313975" y="4796975"/>
                <a:ext cx="28000" cy="81750"/>
              </a:xfrm>
              <a:custGeom>
                <a:rect b="b" l="l" r="r" t="t"/>
                <a:pathLst>
                  <a:path extrusionOk="0" h="3270" w="1120">
                    <a:moveTo>
                      <a:pt x="613" y="0"/>
                    </a:moveTo>
                    <a:lnTo>
                      <a:pt x="0" y="3172"/>
                    </a:lnTo>
                    <a:lnTo>
                      <a:pt x="507" y="3270"/>
                    </a:lnTo>
                    <a:lnTo>
                      <a:pt x="1120" y="107"/>
                    </a:lnTo>
                    <a:lnTo>
                      <a:pt x="613"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5" name="Google Shape;845;p42"/>
              <p:cNvSpPr/>
              <p:nvPr/>
            </p:nvSpPr>
            <p:spPr>
              <a:xfrm>
                <a:off x="1341950" y="4804725"/>
                <a:ext cx="30675" cy="79125"/>
              </a:xfrm>
              <a:custGeom>
                <a:rect b="b" l="l" r="r" t="t"/>
                <a:pathLst>
                  <a:path extrusionOk="0" h="3165" w="1227">
                    <a:moveTo>
                      <a:pt x="614" y="1"/>
                    </a:moveTo>
                    <a:lnTo>
                      <a:pt x="1" y="3066"/>
                    </a:lnTo>
                    <a:lnTo>
                      <a:pt x="516" y="3164"/>
                    </a:lnTo>
                    <a:lnTo>
                      <a:pt x="1227" y="99"/>
                    </a:lnTo>
                    <a:lnTo>
                      <a:pt x="614"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6" name="Google Shape;846;p42"/>
              <p:cNvSpPr/>
              <p:nvPr/>
            </p:nvSpPr>
            <p:spPr>
              <a:xfrm>
                <a:off x="935950" y="4963100"/>
                <a:ext cx="441800" cy="260550"/>
              </a:xfrm>
              <a:custGeom>
                <a:rect b="b" l="l" r="r" t="t"/>
                <a:pathLst>
                  <a:path extrusionOk="0" h="10422" w="17672">
                    <a:moveTo>
                      <a:pt x="1431" y="0"/>
                    </a:moveTo>
                    <a:lnTo>
                      <a:pt x="0" y="7250"/>
                    </a:lnTo>
                    <a:lnTo>
                      <a:pt x="16241" y="10421"/>
                    </a:lnTo>
                    <a:lnTo>
                      <a:pt x="17671" y="3163"/>
                    </a:lnTo>
                    <a:lnTo>
                      <a:pt x="1431" y="0"/>
                    </a:lnTo>
                    <a:close/>
                  </a:path>
                </a:pathLst>
              </a:custGeom>
              <a:solidFill>
                <a:srgbClr val="FBFCF7"/>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7" name="Google Shape;847;p42"/>
              <p:cNvSpPr/>
              <p:nvPr/>
            </p:nvSpPr>
            <p:spPr>
              <a:xfrm>
                <a:off x="912850" y="5169875"/>
                <a:ext cx="424025" cy="188850"/>
              </a:xfrm>
              <a:custGeom>
                <a:rect b="b" l="l" r="r" t="t"/>
                <a:pathLst>
                  <a:path extrusionOk="0" h="7554" w="16961">
                    <a:moveTo>
                      <a:pt x="16961" y="3172"/>
                    </a:moveTo>
                    <a:lnTo>
                      <a:pt x="16946" y="3244"/>
                    </a:lnTo>
                    <a:lnTo>
                      <a:pt x="16946" y="3244"/>
                    </a:lnTo>
                    <a:cubicBezTo>
                      <a:pt x="16951" y="3220"/>
                      <a:pt x="16956" y="3196"/>
                      <a:pt x="16961" y="3172"/>
                    </a:cubicBezTo>
                    <a:close/>
                    <a:moveTo>
                      <a:pt x="720" y="1"/>
                    </a:moveTo>
                    <a:lnTo>
                      <a:pt x="311" y="2044"/>
                    </a:lnTo>
                    <a:cubicBezTo>
                      <a:pt x="1" y="3679"/>
                      <a:pt x="1227" y="5313"/>
                      <a:pt x="3172" y="5624"/>
                    </a:cubicBezTo>
                    <a:lnTo>
                      <a:pt x="12572" y="7463"/>
                    </a:lnTo>
                    <a:cubicBezTo>
                      <a:pt x="12846" y="7524"/>
                      <a:pt x="13120" y="7553"/>
                      <a:pt x="13390" y="7553"/>
                    </a:cubicBezTo>
                    <a:cubicBezTo>
                      <a:pt x="14925" y="7553"/>
                      <a:pt x="16295" y="6606"/>
                      <a:pt x="16552" y="5215"/>
                    </a:cubicBezTo>
                    <a:lnTo>
                      <a:pt x="16946" y="3244"/>
                    </a:lnTo>
                    <a:lnTo>
                      <a:pt x="16946" y="3244"/>
                    </a:lnTo>
                    <a:cubicBezTo>
                      <a:pt x="16656" y="4596"/>
                      <a:pt x="15307" y="5510"/>
                      <a:pt x="13798" y="5510"/>
                    </a:cubicBezTo>
                    <a:cubicBezTo>
                      <a:pt x="13529" y="5510"/>
                      <a:pt x="13255" y="5481"/>
                      <a:pt x="12980" y="5420"/>
                    </a:cubicBezTo>
                    <a:lnTo>
                      <a:pt x="3475" y="3581"/>
                    </a:lnTo>
                    <a:cubicBezTo>
                      <a:pt x="1636" y="3270"/>
                      <a:pt x="410" y="1635"/>
                      <a:pt x="720" y="1"/>
                    </a:cubicBezTo>
                    <a:close/>
                  </a:path>
                </a:pathLst>
              </a:custGeom>
              <a:solidFill>
                <a:srgbClr val="3D699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8" name="Google Shape;848;p42"/>
              <p:cNvSpPr/>
              <p:nvPr/>
            </p:nvSpPr>
            <p:spPr>
              <a:xfrm>
                <a:off x="963950" y="4963100"/>
                <a:ext cx="413800" cy="112400"/>
              </a:xfrm>
              <a:custGeom>
                <a:rect b="b" l="l" r="r" t="t"/>
                <a:pathLst>
                  <a:path extrusionOk="0" h="4496" w="16552">
                    <a:moveTo>
                      <a:pt x="311" y="0"/>
                    </a:moveTo>
                    <a:lnTo>
                      <a:pt x="0" y="1324"/>
                    </a:lnTo>
                    <a:lnTo>
                      <a:pt x="16249" y="4496"/>
                    </a:lnTo>
                    <a:lnTo>
                      <a:pt x="16551" y="3163"/>
                    </a:lnTo>
                    <a:lnTo>
                      <a:pt x="311"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9" name="Google Shape;849;p42"/>
              <p:cNvSpPr/>
              <p:nvPr/>
            </p:nvSpPr>
            <p:spPr>
              <a:xfrm>
                <a:off x="984375" y="5034625"/>
                <a:ext cx="94625" cy="94425"/>
              </a:xfrm>
              <a:custGeom>
                <a:rect b="b" l="l" r="r" t="t"/>
                <a:pathLst>
                  <a:path extrusionOk="0" h="3777" w="3785">
                    <a:moveTo>
                      <a:pt x="1537" y="0"/>
                    </a:moveTo>
                    <a:lnTo>
                      <a:pt x="1333" y="1022"/>
                    </a:lnTo>
                    <a:lnTo>
                      <a:pt x="311" y="817"/>
                    </a:lnTo>
                    <a:lnTo>
                      <a:pt x="1" y="2248"/>
                    </a:lnTo>
                    <a:lnTo>
                      <a:pt x="1022" y="2452"/>
                    </a:lnTo>
                    <a:lnTo>
                      <a:pt x="818" y="3474"/>
                    </a:lnTo>
                    <a:lnTo>
                      <a:pt x="2248" y="3776"/>
                    </a:lnTo>
                    <a:lnTo>
                      <a:pt x="2453" y="2754"/>
                    </a:lnTo>
                    <a:lnTo>
                      <a:pt x="3474" y="2959"/>
                    </a:lnTo>
                    <a:lnTo>
                      <a:pt x="3785" y="1528"/>
                    </a:lnTo>
                    <a:lnTo>
                      <a:pt x="2763" y="1324"/>
                    </a:lnTo>
                    <a:lnTo>
                      <a:pt x="2967" y="302"/>
                    </a:lnTo>
                    <a:lnTo>
                      <a:pt x="1537" y="0"/>
                    </a:lnTo>
                    <a:close/>
                  </a:path>
                </a:pathLst>
              </a:custGeom>
              <a:solidFill>
                <a:srgbClr val="FF787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0" name="Google Shape;850;p42"/>
              <p:cNvSpPr/>
              <p:nvPr/>
            </p:nvSpPr>
            <p:spPr>
              <a:xfrm>
                <a:off x="1178500" y="5075475"/>
                <a:ext cx="145700" cy="43350"/>
              </a:xfrm>
              <a:custGeom>
                <a:rect b="b" l="l" r="r" t="t"/>
                <a:pathLst>
                  <a:path extrusionOk="0" h="1734" w="5828">
                    <a:moveTo>
                      <a:pt x="205" y="1"/>
                    </a:moveTo>
                    <a:lnTo>
                      <a:pt x="0" y="614"/>
                    </a:lnTo>
                    <a:lnTo>
                      <a:pt x="5722" y="1733"/>
                    </a:lnTo>
                    <a:lnTo>
                      <a:pt x="5828" y="1120"/>
                    </a:lnTo>
                    <a:lnTo>
                      <a:pt x="205" y="1"/>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1" name="Google Shape;851;p42"/>
              <p:cNvSpPr/>
              <p:nvPr/>
            </p:nvSpPr>
            <p:spPr>
              <a:xfrm>
                <a:off x="1170925" y="5113700"/>
                <a:ext cx="145525" cy="43550"/>
              </a:xfrm>
              <a:custGeom>
                <a:rect b="b" l="l" r="r" t="t"/>
                <a:pathLst>
                  <a:path extrusionOk="0" h="1742" w="5821">
                    <a:moveTo>
                      <a:pt x="205" y="0"/>
                    </a:moveTo>
                    <a:lnTo>
                      <a:pt x="1" y="719"/>
                    </a:lnTo>
                    <a:lnTo>
                      <a:pt x="5722" y="1741"/>
                    </a:lnTo>
                    <a:lnTo>
                      <a:pt x="5820" y="1128"/>
                    </a:lnTo>
                    <a:lnTo>
                      <a:pt x="205" y="0"/>
                    </a:lnTo>
                    <a:close/>
                  </a:path>
                </a:pathLst>
              </a:custGeom>
              <a:solidFill>
                <a:srgbClr val="D2D3C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52" name="Google Shape;852;p42"/>
            <p:cNvSpPr txBox="1"/>
            <p:nvPr/>
          </p:nvSpPr>
          <p:spPr>
            <a:xfrm>
              <a:off x="1831500" y="1680700"/>
              <a:ext cx="6379800" cy="6260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100"/>
                <a:buFont typeface="Arial"/>
                <a:buNone/>
              </a:pPr>
              <a:r>
                <a:t/>
              </a:r>
              <a:endParaRPr b="1" sz="1200" u="sng">
                <a:solidFill>
                  <a:srgbClr val="4A86E8"/>
                </a:solidFill>
                <a:latin typeface="Mada"/>
                <a:ea typeface="Mada"/>
                <a:cs typeface="Mada"/>
                <a:sym typeface="Mada"/>
              </a:endParaRPr>
            </a:p>
            <a:p>
              <a:pPr indent="-317500" lvl="0" marL="457200" rtl="0" algn="l">
                <a:spcBef>
                  <a:spcPts val="0"/>
                </a:spcBef>
                <a:spcAft>
                  <a:spcPts val="0"/>
                </a:spcAft>
                <a:buClr>
                  <a:srgbClr val="ED8E47"/>
                </a:buClr>
                <a:buSzPts val="1400"/>
                <a:buFont typeface="Mada"/>
                <a:buChar char="●"/>
              </a:pPr>
              <a:r>
                <a:rPr b="1" lang="ar" u="sng">
                  <a:solidFill>
                    <a:srgbClr val="ED8E47"/>
                  </a:solidFill>
                  <a:latin typeface="Mada"/>
                  <a:ea typeface="Mada"/>
                  <a:cs typeface="Mada"/>
                  <a:sym typeface="Mada"/>
                </a:rPr>
                <a:t>For heparin</a:t>
              </a:r>
              <a:endParaRPr b="1" u="sng">
                <a:solidFill>
                  <a:srgbClr val="ED8E47"/>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protamine sulphate</a:t>
              </a:r>
              <a:endParaRPr sz="1200">
                <a:solidFill>
                  <a:schemeClr val="dk1"/>
                </a:solidFill>
                <a:latin typeface="Mada"/>
                <a:ea typeface="Mada"/>
                <a:cs typeface="Mada"/>
                <a:sym typeface="Mada"/>
              </a:endParaRPr>
            </a:p>
            <a:p>
              <a:pPr indent="-304800" lvl="1" marL="9144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Its very easy to naturalize unfractionated heparin over LMWH as it present freely in the blood.</a:t>
              </a:r>
              <a:endParaRPr sz="1200">
                <a:solidFill>
                  <a:srgbClr val="6AA84F"/>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17500" lvl="0" marL="457200" rtl="0" algn="l">
                <a:spcBef>
                  <a:spcPts val="0"/>
                </a:spcBef>
                <a:spcAft>
                  <a:spcPts val="0"/>
                </a:spcAft>
                <a:buClr>
                  <a:schemeClr val="accent6"/>
                </a:buClr>
                <a:buSzPts val="1400"/>
                <a:buFont typeface="Mada"/>
                <a:buChar char="●"/>
              </a:pPr>
              <a:r>
                <a:rPr b="1" lang="ar" u="sng">
                  <a:solidFill>
                    <a:schemeClr val="accent6"/>
                  </a:solidFill>
                  <a:latin typeface="Mada"/>
                  <a:ea typeface="Mada"/>
                  <a:cs typeface="Mada"/>
                  <a:sym typeface="Mada"/>
                </a:rPr>
                <a:t>For warfarin</a:t>
              </a:r>
              <a:endParaRPr b="1" u="sng">
                <a:solidFill>
                  <a:schemeClr val="accent6"/>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vitamin K  but may take time (many hours) to act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 actively bleeding patient on warfarin may also need fresh frozen plasma (FFP) or </a:t>
              </a:r>
              <a:r>
                <a:rPr lang="ar" sz="1200">
                  <a:solidFill>
                    <a:schemeClr val="dk1"/>
                  </a:solidFill>
                  <a:latin typeface="Mada"/>
                  <a:ea typeface="Mada"/>
                  <a:cs typeface="Mada"/>
                  <a:sym typeface="Mada"/>
                </a:rPr>
                <a:t>prothrombin complex</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(Contain Vit K dependent factors</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17500" lvl="0" marL="457200" rtl="0" algn="l">
                <a:spcBef>
                  <a:spcPts val="0"/>
                </a:spcBef>
                <a:spcAft>
                  <a:spcPts val="0"/>
                </a:spcAft>
                <a:buClr>
                  <a:srgbClr val="ED8E47"/>
                </a:buClr>
                <a:buSzPts val="1400"/>
                <a:buFont typeface="Mada"/>
                <a:buChar char="●"/>
              </a:pPr>
              <a:r>
                <a:rPr b="1" lang="ar" u="sng">
                  <a:solidFill>
                    <a:srgbClr val="ED8E47"/>
                  </a:solidFill>
                  <a:latin typeface="Mada"/>
                  <a:ea typeface="Mada"/>
                  <a:cs typeface="Mada"/>
                  <a:sym typeface="Mada"/>
                </a:rPr>
                <a:t>Reversal of direct </a:t>
              </a:r>
              <a:r>
                <a:rPr b="1" lang="ar" u="sng">
                  <a:solidFill>
                    <a:srgbClr val="ED8E47"/>
                  </a:solidFill>
                  <a:latin typeface="Mada"/>
                  <a:ea typeface="Mada"/>
                  <a:cs typeface="Mada"/>
                  <a:sym typeface="Mada"/>
                </a:rPr>
                <a:t>thrombin</a:t>
              </a:r>
              <a:r>
                <a:rPr b="1" lang="ar" u="sng">
                  <a:solidFill>
                    <a:srgbClr val="ED8E47"/>
                  </a:solidFill>
                  <a:latin typeface="Mada"/>
                  <a:ea typeface="Mada"/>
                  <a:cs typeface="Mada"/>
                  <a:sym typeface="Mada"/>
                </a:rPr>
                <a:t> inhibitors (Dabigatran)</a:t>
              </a:r>
              <a:endParaRPr b="1" u="sng">
                <a:solidFill>
                  <a:srgbClr val="ED8E47"/>
                </a:solidFill>
                <a:latin typeface="Mada"/>
                <a:ea typeface="Mada"/>
                <a:cs typeface="Mada"/>
                <a:sym typeface="Mada"/>
              </a:endParaRPr>
            </a:p>
            <a:p>
              <a:pPr indent="-298450" lvl="0" marL="457200" rtl="0" algn="l">
                <a:spcBef>
                  <a:spcPts val="0"/>
                </a:spcBef>
                <a:spcAft>
                  <a:spcPts val="0"/>
                </a:spcAft>
                <a:buClr>
                  <a:schemeClr val="accent3"/>
                </a:buClr>
                <a:buSzPts val="1100"/>
                <a:buFont typeface="Mada"/>
                <a:buChar char="●"/>
              </a:pPr>
              <a:r>
                <a:rPr b="1" lang="ar" sz="1100" u="sng">
                  <a:solidFill>
                    <a:schemeClr val="accent3"/>
                  </a:solidFill>
                  <a:latin typeface="Mada"/>
                  <a:ea typeface="Mada"/>
                  <a:cs typeface="Mada"/>
                  <a:sym typeface="Mada"/>
                </a:rPr>
                <a:t>Idarucizumab</a:t>
              </a:r>
              <a:endParaRPr b="1" sz="1100" u="sng">
                <a:solidFill>
                  <a:schemeClr val="accent3"/>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Idarucizumab is a humanized monoclonal antibody fragment that binds dabigatran with 350-fold higher affinity than that of dabigatran for thrombin.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In addition to binding dabigatran, idarucizumab also binds the active glucuronide metabolites of dabigatran to form essentially irreversible 1:1 stoichiometric complexes.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Idarucizumab and idarucizumab-dabigatran complexes are cleared by the kidneys, as is dabigatran</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After intravenous infusion, the half-life of idarucizumab is about 45 min in subjects with normal renal function.</a:t>
              </a:r>
              <a:endParaRPr sz="1200">
                <a:solidFill>
                  <a:schemeClr val="dk1"/>
                </a:solidFill>
                <a:latin typeface="Mada"/>
                <a:ea typeface="Mada"/>
                <a:cs typeface="Mada"/>
                <a:sym typeface="Mada"/>
              </a:endParaRPr>
            </a:p>
            <a:p>
              <a:pPr indent="-317500" lvl="0" marL="457200" rtl="0" algn="l">
                <a:spcBef>
                  <a:spcPts val="0"/>
                </a:spcBef>
                <a:spcAft>
                  <a:spcPts val="0"/>
                </a:spcAft>
                <a:buClr>
                  <a:srgbClr val="ED8E47"/>
                </a:buClr>
                <a:buSzPts val="1400"/>
                <a:buFont typeface="Mada"/>
                <a:buChar char="●"/>
              </a:pPr>
              <a:r>
                <a:rPr b="1" lang="ar" u="sng">
                  <a:solidFill>
                    <a:srgbClr val="ED8E47"/>
                  </a:solidFill>
                  <a:latin typeface="Mada"/>
                  <a:ea typeface="Mada"/>
                  <a:cs typeface="Mada"/>
                  <a:sym typeface="Mada"/>
                </a:rPr>
                <a:t>Reversal of Factor-X Inhibitors</a:t>
              </a:r>
              <a:endParaRPr b="1" u="sng">
                <a:solidFill>
                  <a:srgbClr val="ED8E47"/>
                </a:solidFill>
                <a:latin typeface="Mada"/>
                <a:ea typeface="Mada"/>
                <a:cs typeface="Mada"/>
                <a:sym typeface="Mada"/>
              </a:endParaRPr>
            </a:p>
            <a:p>
              <a:pPr indent="-304800" lvl="0" marL="457200" rtl="0" algn="l">
                <a:spcBef>
                  <a:spcPts val="0"/>
                </a:spcBef>
                <a:spcAft>
                  <a:spcPts val="0"/>
                </a:spcAft>
                <a:buClr>
                  <a:srgbClr val="F5BF97"/>
                </a:buClr>
                <a:buSzPts val="1200"/>
                <a:buFont typeface="Mada"/>
                <a:buChar char="●"/>
              </a:pPr>
              <a:r>
                <a:rPr b="1" lang="ar" sz="1200">
                  <a:solidFill>
                    <a:srgbClr val="F5BF97"/>
                  </a:solidFill>
                  <a:latin typeface="Mada"/>
                  <a:ea typeface="Mada"/>
                  <a:cs typeface="Mada"/>
                  <a:sym typeface="Mada"/>
                </a:rPr>
                <a:t>Andexanet alfa</a:t>
              </a:r>
              <a:endParaRPr b="1" sz="1200">
                <a:solidFill>
                  <a:srgbClr val="F5BF97"/>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Andexanet alfa is a recombinant human FXa variant with the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active-site serine residue replaced with alanine to eliminate catalytic activity and with the membrane-binding domain deleted to prevent incorporation into the prothrombinase complex.</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Andexanet serves as a decoy for the oral FXa inhibitors because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it binds them with affinities similar to those of native FXa. Because andexanet also binds tissue factor pathway inhibitor (TFPI) to form a non-productive andexanet–TFPI complex, it reduces TFPI activity</a:t>
              </a:r>
              <a:endParaRPr b="1" u="sng">
                <a:solidFill>
                  <a:schemeClr val="dk1"/>
                </a:solidFill>
                <a:latin typeface="Mada"/>
                <a:ea typeface="Mada"/>
                <a:cs typeface="Mada"/>
                <a:sym typeface="Mada"/>
              </a:endParaRPr>
            </a:p>
          </p:txBody>
        </p:sp>
      </p:grpSp>
      <p:sp>
        <p:nvSpPr>
          <p:cNvPr id="853" name="Google Shape;853;p42"/>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43"/>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859" name="Google Shape;859;p43"/>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860" name="Google Shape;860;p43"/>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grpSp>
        <p:nvGrpSpPr>
          <p:cNvPr id="861" name="Google Shape;861;p43"/>
          <p:cNvGrpSpPr/>
          <p:nvPr/>
        </p:nvGrpSpPr>
        <p:grpSpPr>
          <a:xfrm>
            <a:off x="552748" y="910559"/>
            <a:ext cx="6833903" cy="8714760"/>
            <a:chOff x="3026835" y="982134"/>
            <a:chExt cx="8693427" cy="4893733"/>
          </a:xfrm>
        </p:grpSpPr>
        <p:sp>
          <p:nvSpPr>
            <p:cNvPr id="862" name="Google Shape;862;p43"/>
            <p:cNvSpPr/>
            <p:nvPr/>
          </p:nvSpPr>
          <p:spPr>
            <a:xfrm>
              <a:off x="3026835" y="982134"/>
              <a:ext cx="8390400" cy="4893600"/>
            </a:xfrm>
            <a:prstGeom prst="roundRect">
              <a:avLst>
                <a:gd fmla="val 0" name="adj"/>
              </a:avLst>
            </a:pr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sp>
          <p:nvSpPr>
            <p:cNvPr id="863" name="Google Shape;863;p43"/>
            <p:cNvSpPr/>
            <p:nvPr/>
          </p:nvSpPr>
          <p:spPr>
            <a:xfrm>
              <a:off x="11417300" y="982134"/>
              <a:ext cx="302962" cy="4893733"/>
            </a:xfrm>
            <a:custGeom>
              <a:rect b="b" l="l" r="r" t="t"/>
              <a:pathLst>
                <a:path extrusionOk="0" h="4893733" w="302962">
                  <a:moveTo>
                    <a:pt x="0" y="0"/>
                  </a:moveTo>
                  <a:lnTo>
                    <a:pt x="159332" y="0"/>
                  </a:lnTo>
                  <a:cubicBezTo>
                    <a:pt x="238657" y="0"/>
                    <a:pt x="302962" y="64305"/>
                    <a:pt x="302962" y="143630"/>
                  </a:cubicBezTo>
                  <a:lnTo>
                    <a:pt x="302962" y="4750103"/>
                  </a:lnTo>
                  <a:cubicBezTo>
                    <a:pt x="302962" y="4829428"/>
                    <a:pt x="238657" y="4893733"/>
                    <a:pt x="159332" y="4893733"/>
                  </a:cubicBezTo>
                  <a:lnTo>
                    <a:pt x="0" y="4893733"/>
                  </a:lnTo>
                  <a:close/>
                </a:path>
              </a:pathLst>
            </a:custGeom>
            <a:solidFill>
              <a:schemeClr val="accent4"/>
            </a:solidFill>
            <a:ln>
              <a:noFill/>
            </a:ln>
            <a:effectLst>
              <a:outerShdw blurRad="152400" rotWithShape="0" algn="r" dir="10800000" dist="635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sp>
        <p:nvSpPr>
          <p:cNvPr id="864" name="Google Shape;864;p43"/>
          <p:cNvSpPr/>
          <p:nvPr/>
        </p:nvSpPr>
        <p:spPr>
          <a:xfrm>
            <a:off x="779800" y="951910"/>
            <a:ext cx="6379800" cy="85695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rgbClr val="FFFFFF"/>
              </a:solidFill>
              <a:latin typeface="Calibri"/>
              <a:ea typeface="Calibri"/>
              <a:cs typeface="Calibri"/>
              <a:sym typeface="Calibri"/>
            </a:endParaRPr>
          </a:p>
        </p:txBody>
      </p:sp>
      <p:grpSp>
        <p:nvGrpSpPr>
          <p:cNvPr id="865" name="Google Shape;865;p43"/>
          <p:cNvGrpSpPr/>
          <p:nvPr/>
        </p:nvGrpSpPr>
        <p:grpSpPr>
          <a:xfrm>
            <a:off x="210019" y="910579"/>
            <a:ext cx="453579" cy="5695009"/>
            <a:chOff x="216392" y="910601"/>
            <a:chExt cx="731108" cy="5835648"/>
          </a:xfrm>
        </p:grpSpPr>
        <p:sp>
          <p:nvSpPr>
            <p:cNvPr id="866" name="Google Shape;866;p43"/>
            <p:cNvSpPr/>
            <p:nvPr/>
          </p:nvSpPr>
          <p:spPr>
            <a:xfrm rot="-5400000">
              <a:off x="-124252" y="5674499"/>
              <a:ext cx="1412400" cy="731100"/>
            </a:xfrm>
            <a:prstGeom prst="roundRect">
              <a:avLst>
                <a:gd fmla="val 16667" name="adj"/>
              </a:avLst>
            </a:prstGeom>
            <a:solidFill>
              <a:schemeClr val="accent4"/>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Treatment</a:t>
              </a:r>
              <a:endParaRPr b="1">
                <a:solidFill>
                  <a:srgbClr val="FFFFFF"/>
                </a:solidFill>
                <a:latin typeface="Mada"/>
                <a:ea typeface="Mada"/>
                <a:cs typeface="Mada"/>
                <a:sym typeface="Mada"/>
              </a:endParaRPr>
            </a:p>
          </p:txBody>
        </p:sp>
        <p:sp>
          <p:nvSpPr>
            <p:cNvPr id="867" name="Google Shape;867;p43"/>
            <p:cNvSpPr/>
            <p:nvPr/>
          </p:nvSpPr>
          <p:spPr>
            <a:xfrm rot="-5400000">
              <a:off x="-232700" y="4149925"/>
              <a:ext cx="1629300" cy="731100"/>
            </a:xfrm>
            <a:prstGeom prst="roundRect">
              <a:avLst>
                <a:gd fmla="val 16667" name="adj"/>
              </a:avLst>
            </a:prstGeom>
            <a:solidFill>
              <a:schemeClr val="accent3"/>
            </a:solidFill>
            <a:ln>
              <a:noFill/>
            </a:ln>
          </p:spPr>
          <p:txBody>
            <a:bodyPr anchorCtr="0" anchor="ctr" bIns="45700" lIns="91425" spcFirstLastPara="1" rIns="91425" wrap="square" tIns="45700">
              <a:noAutofit/>
            </a:bodyPr>
            <a:lstStyle/>
            <a:p>
              <a:pPr indent="0" lvl="0" marL="0" rtl="0" algn="ctr">
                <a:spcBef>
                  <a:spcPts val="0"/>
                </a:spcBef>
                <a:spcAft>
                  <a:spcPts val="0"/>
                </a:spcAft>
                <a:buClr>
                  <a:schemeClr val="dk1"/>
                </a:buClr>
                <a:buFont typeface="Arial"/>
                <a:buNone/>
              </a:pPr>
              <a:r>
                <a:rPr b="1" lang="ar">
                  <a:solidFill>
                    <a:srgbClr val="FFFFFF"/>
                  </a:solidFill>
                  <a:latin typeface="Mada"/>
                  <a:ea typeface="Mada"/>
                  <a:cs typeface="Mada"/>
                  <a:sym typeface="Mada"/>
                </a:rPr>
                <a:t>Investigations </a:t>
              </a:r>
              <a:endParaRPr b="1">
                <a:solidFill>
                  <a:srgbClr val="FFFFFF"/>
                </a:solidFill>
                <a:latin typeface="Mada"/>
                <a:ea typeface="Mada"/>
                <a:cs typeface="Mada"/>
                <a:sym typeface="Mada"/>
              </a:endParaRPr>
            </a:p>
          </p:txBody>
        </p:sp>
        <p:sp>
          <p:nvSpPr>
            <p:cNvPr id="868" name="Google Shape;868;p43"/>
            <p:cNvSpPr/>
            <p:nvPr/>
          </p:nvSpPr>
          <p:spPr>
            <a:xfrm rot="-5400000">
              <a:off x="-138050" y="2615323"/>
              <a:ext cx="1440000" cy="731100"/>
            </a:xfrm>
            <a:prstGeom prst="roundRect">
              <a:avLst>
                <a:gd fmla="val 16667" name="adj"/>
              </a:avLst>
            </a:prstGeom>
            <a:solidFill>
              <a:schemeClr val="accent2"/>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Risk factor </a:t>
              </a:r>
              <a:endParaRPr b="1">
                <a:solidFill>
                  <a:srgbClr val="FFFFFF"/>
                </a:solidFill>
                <a:latin typeface="Mada"/>
                <a:ea typeface="Mada"/>
                <a:cs typeface="Mada"/>
                <a:sym typeface="Mada"/>
              </a:endParaRPr>
            </a:p>
          </p:txBody>
        </p:sp>
        <p:sp>
          <p:nvSpPr>
            <p:cNvPr id="869" name="Google Shape;869;p43"/>
            <p:cNvSpPr/>
            <p:nvPr/>
          </p:nvSpPr>
          <p:spPr>
            <a:xfrm rot="-5400000">
              <a:off x="-93208" y="1220201"/>
              <a:ext cx="1350300" cy="731100"/>
            </a:xfrm>
            <a:prstGeom prst="roundRect">
              <a:avLst>
                <a:gd fmla="val 16667" name="adj"/>
              </a:avLst>
            </a:prstGeom>
            <a:solidFill>
              <a:schemeClr val="accen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lang="ar">
                  <a:solidFill>
                    <a:srgbClr val="FFFFFF"/>
                  </a:solidFill>
                  <a:latin typeface="Mada"/>
                  <a:ea typeface="Mada"/>
                  <a:cs typeface="Mada"/>
                  <a:sym typeface="Mada"/>
                </a:rPr>
                <a:t>S/S</a:t>
              </a:r>
              <a:endParaRPr b="1">
                <a:solidFill>
                  <a:srgbClr val="FFFFFF"/>
                </a:solidFill>
                <a:latin typeface="Mada"/>
                <a:ea typeface="Mada"/>
                <a:cs typeface="Mada"/>
                <a:sym typeface="Mada"/>
              </a:endParaRPr>
            </a:p>
          </p:txBody>
        </p:sp>
      </p:grpSp>
      <p:grpSp>
        <p:nvGrpSpPr>
          <p:cNvPr id="870" name="Google Shape;870;p43"/>
          <p:cNvGrpSpPr/>
          <p:nvPr/>
        </p:nvGrpSpPr>
        <p:grpSpPr>
          <a:xfrm>
            <a:off x="945400" y="927850"/>
            <a:ext cx="6161000" cy="8569500"/>
            <a:chOff x="1833650" y="1128038"/>
            <a:chExt cx="6161000" cy="8569500"/>
          </a:xfrm>
        </p:grpSpPr>
        <p:sp>
          <p:nvSpPr>
            <p:cNvPr id="871" name="Google Shape;871;p43"/>
            <p:cNvSpPr txBox="1"/>
            <p:nvPr/>
          </p:nvSpPr>
          <p:spPr>
            <a:xfrm>
              <a:off x="1833650" y="1128038"/>
              <a:ext cx="6025800" cy="85695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Clr>
                  <a:srgbClr val="C76114"/>
                </a:buClr>
                <a:buSzPts val="1800"/>
                <a:buFont typeface="Mada"/>
                <a:buChar char="●"/>
              </a:pPr>
              <a:r>
                <a:rPr b="1" lang="ar" sz="1800" u="sng">
                  <a:solidFill>
                    <a:srgbClr val="C76114"/>
                  </a:solidFill>
                  <a:latin typeface="Mada"/>
                  <a:ea typeface="Mada"/>
                  <a:cs typeface="Mada"/>
                  <a:sym typeface="Mada"/>
                </a:rPr>
                <a:t>Thrombolytic </a:t>
              </a:r>
              <a:r>
                <a:rPr b="1" lang="ar" sz="1800" u="sng">
                  <a:solidFill>
                    <a:srgbClr val="C76114"/>
                  </a:solidFill>
                  <a:latin typeface="Mada"/>
                  <a:ea typeface="Mada"/>
                  <a:cs typeface="Mada"/>
                  <a:sym typeface="Mada"/>
                </a:rPr>
                <a:t>Therapy</a:t>
              </a:r>
              <a:r>
                <a:rPr b="1" baseline="30000" lang="ar" sz="1800" u="sng">
                  <a:solidFill>
                    <a:srgbClr val="C76114"/>
                  </a:solidFill>
                  <a:latin typeface="Mada"/>
                  <a:ea typeface="Mada"/>
                  <a:cs typeface="Mada"/>
                  <a:sym typeface="Mada"/>
                </a:rPr>
                <a:t>1</a:t>
              </a:r>
              <a:r>
                <a:rPr b="1" lang="ar" sz="1800" u="sng">
                  <a:solidFill>
                    <a:srgbClr val="C76114"/>
                  </a:solidFill>
                  <a:latin typeface="Mada"/>
                  <a:ea typeface="Mada"/>
                  <a:cs typeface="Mada"/>
                  <a:sym typeface="Mada"/>
                </a:rPr>
                <a:t>:</a:t>
              </a:r>
              <a:endParaRPr b="1" baseline="30000" sz="1500" u="sng">
                <a:solidFill>
                  <a:srgbClr val="C76114"/>
                </a:solidFill>
                <a:latin typeface="Mada"/>
                <a:ea typeface="Mada"/>
                <a:cs typeface="Mada"/>
                <a:sym typeface="Mada"/>
              </a:endParaRPr>
            </a:p>
            <a:p>
              <a:pPr indent="0" lvl="0" marL="0" rtl="0" algn="l">
                <a:spcBef>
                  <a:spcPts val="0"/>
                </a:spcBef>
                <a:spcAft>
                  <a:spcPts val="0"/>
                </a:spcAft>
                <a:buNone/>
              </a:pPr>
              <a:r>
                <a:t/>
              </a:r>
              <a:endParaRPr b="1" baseline="30000" sz="1500" u="sng">
                <a:solidFill>
                  <a:srgbClr val="6AA84F"/>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ar" sz="1200">
                  <a:solidFill>
                    <a:srgbClr val="CC0000"/>
                  </a:solidFill>
                  <a:latin typeface="Mada"/>
                  <a:ea typeface="Mada"/>
                  <a:cs typeface="Mada"/>
                  <a:sym typeface="Mada"/>
                </a:rPr>
                <a:t>(Usually reserved for massive PE)</a:t>
              </a:r>
              <a:endParaRPr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Tissue plasminogen activators (t-PA, u-PA, urokinase, alteplase)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Controversial.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Reduction in incidence of postphlebitic syndrome.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May consider in pts with significant swelling &amp; </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symptoms as </a:t>
              </a:r>
              <a:r>
                <a:rPr lang="ar" sz="1200">
                  <a:solidFill>
                    <a:schemeClr val="dk1"/>
                  </a:solidFill>
                  <a:latin typeface="Mada"/>
                  <a:ea typeface="Mada"/>
                  <a:cs typeface="Mada"/>
                  <a:sym typeface="Mada"/>
                </a:rPr>
                <a:t>Phlegmasia</a:t>
              </a:r>
              <a:r>
                <a:rPr lang="ar" sz="1200">
                  <a:solidFill>
                    <a:schemeClr val="dk1"/>
                  </a:solidFill>
                  <a:latin typeface="Mada"/>
                  <a:ea typeface="Mada"/>
                  <a:cs typeface="Mada"/>
                  <a:sym typeface="Mada"/>
                </a:rPr>
                <a:t> cerulea dolens.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42900" lvl="0" marL="457200" rtl="0" algn="l">
                <a:spcBef>
                  <a:spcPts val="0"/>
                </a:spcBef>
                <a:spcAft>
                  <a:spcPts val="0"/>
                </a:spcAft>
                <a:buClr>
                  <a:srgbClr val="C76114"/>
                </a:buClr>
                <a:buSzPts val="1800"/>
                <a:buFont typeface="Mada"/>
                <a:buChar char="●"/>
              </a:pPr>
              <a:r>
                <a:rPr b="1" lang="ar" sz="1800" u="sng">
                  <a:solidFill>
                    <a:srgbClr val="C76114"/>
                  </a:solidFill>
                  <a:latin typeface="Mada"/>
                  <a:ea typeface="Mada"/>
                  <a:cs typeface="Mada"/>
                  <a:sym typeface="Mada"/>
                </a:rPr>
                <a:t>Inferior vena caval filters</a:t>
              </a:r>
              <a:endParaRPr b="1" sz="1800" u="sng">
                <a:solidFill>
                  <a:schemeClr val="accent6"/>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1868 Trosseau.</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1893 Bottini.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1967 clinically feasible.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Types.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Retrievable filters.</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They  mainly prevent </a:t>
              </a:r>
              <a:r>
                <a:rPr b="1" lang="ar" sz="1200">
                  <a:solidFill>
                    <a:srgbClr val="6AA84F"/>
                  </a:solidFill>
                  <a:latin typeface="Mada"/>
                  <a:ea typeface="Mada"/>
                  <a:cs typeface="Mada"/>
                  <a:sym typeface="Mada"/>
                </a:rPr>
                <a:t>MAJOR </a:t>
              </a:r>
              <a:r>
                <a:rPr lang="ar" sz="1200">
                  <a:solidFill>
                    <a:srgbClr val="6AA84F"/>
                  </a:solidFill>
                  <a:latin typeface="Mada"/>
                  <a:ea typeface="Mada"/>
                  <a:cs typeface="Mada"/>
                  <a:sym typeface="Mada"/>
                </a:rPr>
                <a:t>thrombi from passing</a:t>
              </a:r>
              <a:endParaRPr sz="1200">
                <a:solidFill>
                  <a:srgbClr val="6AA84F"/>
                </a:solidFill>
                <a:latin typeface="Mada"/>
                <a:ea typeface="Mada"/>
                <a:cs typeface="Mada"/>
                <a:sym typeface="Mada"/>
              </a:endParaRPr>
            </a:p>
            <a:p>
              <a:pPr indent="0" lvl="0" marL="457200" rtl="0" algn="l">
                <a:spcBef>
                  <a:spcPts val="0"/>
                </a:spcBef>
                <a:spcAft>
                  <a:spcPts val="0"/>
                </a:spcAft>
                <a:buNone/>
              </a:pPr>
              <a:r>
                <a:rPr lang="ar" sz="1200">
                  <a:solidFill>
                    <a:srgbClr val="6AA84F"/>
                  </a:solidFill>
                  <a:latin typeface="Mada"/>
                  <a:ea typeface="Mada"/>
                  <a:cs typeface="Mada"/>
                  <a:sym typeface="Mada"/>
                </a:rPr>
                <a:t> through</a:t>
              </a:r>
              <a:endParaRPr sz="1200">
                <a:solidFill>
                  <a:srgbClr val="6AA84F"/>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lang="ar" sz="1800">
                  <a:solidFill>
                    <a:srgbClr val="6AA84F"/>
                  </a:solidFill>
                  <a:latin typeface="Mada"/>
                  <a:ea typeface="Mada"/>
                  <a:cs typeface="Mada"/>
                  <a:sym typeface="Mada"/>
                </a:rPr>
                <a:t> </a:t>
              </a:r>
              <a:endParaRPr sz="1200">
                <a:solidFill>
                  <a:srgbClr val="6AA84F"/>
                </a:solidFill>
                <a:latin typeface="Mada"/>
                <a:ea typeface="Mada"/>
                <a:cs typeface="Mada"/>
                <a:sym typeface="Mada"/>
              </a:endParaRPr>
            </a:p>
            <a:p>
              <a:pPr indent="-317500" lvl="0" marL="457200" rtl="0" algn="l">
                <a:spcBef>
                  <a:spcPts val="0"/>
                </a:spcBef>
                <a:spcAft>
                  <a:spcPts val="0"/>
                </a:spcAft>
                <a:buClr>
                  <a:srgbClr val="ED8E47"/>
                </a:buClr>
                <a:buSzPts val="1400"/>
                <a:buFont typeface="Mada"/>
                <a:buChar char="●"/>
              </a:pPr>
              <a:r>
                <a:rPr b="1" lang="ar" u="sng">
                  <a:solidFill>
                    <a:srgbClr val="ED8E47"/>
                  </a:solidFill>
                  <a:latin typeface="Mada"/>
                  <a:ea typeface="Mada"/>
                  <a:cs typeface="Mada"/>
                  <a:sym typeface="Mada"/>
                </a:rPr>
                <a:t>Indications:</a:t>
              </a:r>
              <a:r>
                <a:rPr lang="ar" u="sng">
                  <a:solidFill>
                    <a:srgbClr val="ED8E47"/>
                  </a:solidFill>
                  <a:latin typeface="Mada"/>
                  <a:ea typeface="Mada"/>
                  <a:cs typeface="Mada"/>
                  <a:sym typeface="Mada"/>
                </a:rPr>
                <a:t> </a:t>
              </a:r>
              <a:endParaRPr u="sng">
                <a:solidFill>
                  <a:srgbClr val="ED8E4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Indicated in cases absolute </a:t>
              </a:r>
              <a:r>
                <a:rPr lang="ar" sz="1200">
                  <a:solidFill>
                    <a:schemeClr val="dk1"/>
                  </a:solidFill>
                  <a:latin typeface="Mada"/>
                  <a:ea typeface="Mada"/>
                  <a:cs typeface="Mada"/>
                  <a:sym typeface="Mada"/>
                </a:rPr>
                <a:t>contraindication</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When we can't give anticoagulants</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I.E  recent surgrery, history of </a:t>
              </a:r>
              <a:r>
                <a:rPr lang="ar" sz="1200">
                  <a:solidFill>
                    <a:srgbClr val="6AA84F"/>
                  </a:solidFill>
                  <a:latin typeface="Mada"/>
                  <a:ea typeface="Mada"/>
                  <a:cs typeface="Mada"/>
                  <a:sym typeface="Mada"/>
                </a:rPr>
                <a:t>hemorrhagic </a:t>
              </a:r>
              <a:r>
                <a:rPr lang="ar" sz="1200">
                  <a:solidFill>
                    <a:schemeClr val="dk1"/>
                  </a:solidFill>
                  <a:latin typeface="Mada"/>
                  <a:ea typeface="Mada"/>
                  <a:cs typeface="Mada"/>
                  <a:sym typeface="Mada"/>
                </a:rPr>
                <a:t>stroke, active bleeding, HIT, recurrent VTE despite adequate anticoagulation.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Acute VTE ,conventional anticogulation proven ineffective.</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17500" lvl="0" marL="457200" rtl="0" algn="l">
                <a:spcBef>
                  <a:spcPts val="0"/>
                </a:spcBef>
                <a:spcAft>
                  <a:spcPts val="0"/>
                </a:spcAft>
                <a:buClr>
                  <a:srgbClr val="ED8E47"/>
                </a:buClr>
                <a:buSzPts val="1400"/>
                <a:buFont typeface="Mada"/>
                <a:buChar char="●"/>
              </a:pPr>
              <a:r>
                <a:rPr b="1" lang="ar" u="sng">
                  <a:solidFill>
                    <a:srgbClr val="ED8E47"/>
                  </a:solidFill>
                  <a:latin typeface="Mada"/>
                  <a:ea typeface="Mada"/>
                  <a:cs typeface="Mada"/>
                  <a:sym typeface="Mada"/>
                </a:rPr>
                <a:t>Complication:</a:t>
              </a:r>
              <a:r>
                <a:rPr lang="ar" u="sng">
                  <a:solidFill>
                    <a:srgbClr val="ED8E47"/>
                  </a:solidFill>
                  <a:latin typeface="Mada"/>
                  <a:ea typeface="Mada"/>
                  <a:cs typeface="Mada"/>
                  <a:sym typeface="Mada"/>
                </a:rPr>
                <a:t> </a:t>
              </a:r>
              <a:endParaRPr u="sng">
                <a:solidFill>
                  <a:srgbClr val="ED8E47"/>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Complication related to the insertion process.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Venous thrombosis at the site of insertion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Filter migration.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Filter erosoin through the IVC wall.</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IVC obstruction</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42900" lvl="0" marL="457200" rtl="0" algn="l">
                <a:spcBef>
                  <a:spcPts val="0"/>
                </a:spcBef>
                <a:spcAft>
                  <a:spcPts val="0"/>
                </a:spcAft>
                <a:buClr>
                  <a:srgbClr val="C76114"/>
                </a:buClr>
                <a:buSzPts val="1800"/>
                <a:buFont typeface="Mada"/>
                <a:buChar char="●"/>
              </a:pPr>
              <a:r>
                <a:rPr b="1" lang="ar" sz="1800" u="sng">
                  <a:solidFill>
                    <a:srgbClr val="C76114"/>
                  </a:solidFill>
                  <a:latin typeface="Mada"/>
                  <a:ea typeface="Mada"/>
                  <a:cs typeface="Mada"/>
                  <a:sym typeface="Mada"/>
                </a:rPr>
                <a:t>Thrombectomy (arterial)</a:t>
              </a:r>
              <a:endParaRPr sz="1200">
                <a:solidFill>
                  <a:srgbClr val="C76114"/>
                </a:solidFill>
                <a:latin typeface="Mada"/>
                <a:ea typeface="Mada"/>
                <a:cs typeface="Mada"/>
                <a:sym typeface="Mada"/>
              </a:endParaRPr>
            </a:p>
            <a:p>
              <a:pPr indent="0" lvl="0" marL="0" rtl="0" algn="l">
                <a:spcBef>
                  <a:spcPts val="0"/>
                </a:spcBef>
                <a:spcAft>
                  <a:spcPts val="0"/>
                </a:spcAft>
                <a:buNone/>
              </a:pPr>
              <a:r>
                <a:rPr lang="ar" sz="1800">
                  <a:solidFill>
                    <a:schemeClr val="dk1"/>
                  </a:solidFill>
                  <a:latin typeface="Mada"/>
                  <a:ea typeface="Mada"/>
                  <a:cs typeface="Mada"/>
                  <a:sym typeface="Mada"/>
                </a:rPr>
                <a:t> </a:t>
              </a:r>
              <a:endParaRPr sz="1800">
                <a:solidFill>
                  <a:schemeClr val="dk1"/>
                </a:solidFill>
                <a:latin typeface="Mada"/>
                <a:ea typeface="Mada"/>
                <a:cs typeface="Mada"/>
                <a:sym typeface="Mada"/>
              </a:endParaRPr>
            </a:p>
            <a:p>
              <a:pPr indent="0" lvl="0" marL="0" rtl="0" algn="ctr">
                <a:spcBef>
                  <a:spcPts val="0"/>
                </a:spcBef>
                <a:spcAft>
                  <a:spcPts val="0"/>
                </a:spcAft>
                <a:buNone/>
              </a:pPr>
              <a:r>
                <a:t/>
              </a:r>
              <a:endParaRPr b="1" sz="1800">
                <a:solidFill>
                  <a:schemeClr val="dk1"/>
                </a:solidFill>
                <a:latin typeface="Mada"/>
                <a:ea typeface="Mada"/>
                <a:cs typeface="Mada"/>
                <a:sym typeface="Mada"/>
              </a:endParaRPr>
            </a:p>
          </p:txBody>
        </p:sp>
        <p:pic>
          <p:nvPicPr>
            <p:cNvPr id="872" name="Google Shape;872;p43"/>
            <p:cNvPicPr preferRelativeResize="0"/>
            <p:nvPr/>
          </p:nvPicPr>
          <p:blipFill>
            <a:blip r:embed="rId3">
              <a:alphaModFix/>
            </a:blip>
            <a:stretch>
              <a:fillRect/>
            </a:stretch>
          </p:blipFill>
          <p:spPr>
            <a:xfrm>
              <a:off x="6556300" y="1874838"/>
              <a:ext cx="1438350" cy="1233700"/>
            </a:xfrm>
            <a:prstGeom prst="rect">
              <a:avLst/>
            </a:prstGeom>
            <a:noFill/>
            <a:ln>
              <a:noFill/>
            </a:ln>
          </p:spPr>
        </p:pic>
        <p:pic>
          <p:nvPicPr>
            <p:cNvPr id="873" name="Google Shape;873;p43"/>
            <p:cNvPicPr preferRelativeResize="0"/>
            <p:nvPr/>
          </p:nvPicPr>
          <p:blipFill>
            <a:blip r:embed="rId4">
              <a:alphaModFix/>
            </a:blip>
            <a:stretch>
              <a:fillRect/>
            </a:stretch>
          </p:blipFill>
          <p:spPr>
            <a:xfrm>
              <a:off x="6338325" y="3263125"/>
              <a:ext cx="1656325" cy="1509414"/>
            </a:xfrm>
            <a:prstGeom prst="rect">
              <a:avLst/>
            </a:prstGeom>
            <a:noFill/>
            <a:ln>
              <a:noFill/>
            </a:ln>
          </p:spPr>
        </p:pic>
      </p:grpSp>
      <p:sp>
        <p:nvSpPr>
          <p:cNvPr id="874" name="Google Shape;874;p43"/>
          <p:cNvSpPr txBox="1"/>
          <p:nvPr/>
        </p:nvSpPr>
        <p:spPr>
          <a:xfrm>
            <a:off x="8900" y="9773450"/>
            <a:ext cx="75600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6AA84F"/>
                </a:solidFill>
                <a:latin typeface="Mada"/>
                <a:ea typeface="Mada"/>
                <a:cs typeface="Mada"/>
                <a:sym typeface="Mada"/>
              </a:rPr>
              <a:t>1- for extreme cases. Not used routinely as they aren’t much different in mortality expect in cases of  massive PE</a:t>
            </a:r>
            <a:endParaRPr sz="1200">
              <a:solidFill>
                <a:srgbClr val="6AA84F"/>
              </a:solidFill>
              <a:latin typeface="Mada"/>
              <a:ea typeface="Mada"/>
              <a:cs typeface="Mada"/>
              <a:sym typeface="Mada"/>
            </a:endParaRPr>
          </a:p>
        </p:txBody>
      </p:sp>
      <p:sp>
        <p:nvSpPr>
          <p:cNvPr id="875" name="Google Shape;875;p43"/>
          <p:cNvSpPr txBox="1"/>
          <p:nvPr/>
        </p:nvSpPr>
        <p:spPr>
          <a:xfrm>
            <a:off x="1288200" y="0"/>
            <a:ext cx="4894200" cy="487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DVT( Deep Vein thrombosis)</a:t>
            </a:r>
            <a:endParaRPr b="1" sz="2600">
              <a:latin typeface="Mada"/>
              <a:ea typeface="Mada"/>
              <a:cs typeface="Mada"/>
              <a:sym typeface="Mada"/>
            </a:endParaRPr>
          </a:p>
          <a:p>
            <a:pPr indent="0" lvl="0" marL="0" rtl="0" algn="ctr">
              <a:spcBef>
                <a:spcPts val="0"/>
              </a:spcBef>
              <a:spcAft>
                <a:spcPts val="0"/>
              </a:spcAft>
              <a:buNone/>
            </a:pPr>
            <a:r>
              <a:t/>
            </a:r>
            <a:endParaRPr b="1" sz="2600">
              <a:latin typeface="Mada"/>
              <a:ea typeface="Mada"/>
              <a:cs typeface="Mada"/>
              <a:sym typeface="Mada"/>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79" name="Shape 879"/>
        <p:cNvGrpSpPr/>
        <p:nvPr/>
      </p:nvGrpSpPr>
      <p:grpSpPr>
        <a:xfrm>
          <a:off x="0" y="0"/>
          <a:ext cx="0" cy="0"/>
          <a:chOff x="0" y="0"/>
          <a:chExt cx="0" cy="0"/>
        </a:xfrm>
      </p:grpSpPr>
      <p:graphicFrame>
        <p:nvGraphicFramePr>
          <p:cNvPr id="880" name="Google Shape;880;p44"/>
          <p:cNvGraphicFramePr/>
          <p:nvPr/>
        </p:nvGraphicFramePr>
        <p:xfrm>
          <a:off x="-12" y="843429"/>
          <a:ext cx="3000000" cy="3000000"/>
        </p:xfrm>
        <a:graphic>
          <a:graphicData uri="http://schemas.openxmlformats.org/drawingml/2006/table">
            <a:tbl>
              <a:tblPr>
                <a:noFill/>
                <a:tableStyleId>{82A0D522-77D8-4D48-9ACD-A68FFDE78AEE}</a:tableStyleId>
              </a:tblPr>
              <a:tblGrid>
                <a:gridCol w="958100"/>
                <a:gridCol w="1647775"/>
                <a:gridCol w="1659850"/>
                <a:gridCol w="1902750"/>
                <a:gridCol w="1391525"/>
              </a:tblGrid>
              <a:tr h="386950">
                <a:tc gridSpan="5">
                  <a:txBody>
                    <a:bodyPr/>
                    <a:lstStyle/>
                    <a:p>
                      <a:pPr indent="0" lvl="0" marL="0" rtl="0" algn="ctr">
                        <a:spcBef>
                          <a:spcPts val="0"/>
                        </a:spcBef>
                        <a:spcAft>
                          <a:spcPts val="0"/>
                        </a:spcAft>
                        <a:buNone/>
                      </a:pPr>
                      <a:r>
                        <a:rPr b="1" lang="ar" sz="1000">
                          <a:latin typeface="Mada"/>
                          <a:ea typeface="Mada"/>
                          <a:cs typeface="Mada"/>
                          <a:sym typeface="Mada"/>
                        </a:rPr>
                        <a:t>Hypercoagulable</a:t>
                      </a:r>
                      <a:r>
                        <a:rPr b="1" lang="ar" sz="1000">
                          <a:latin typeface="Mada"/>
                          <a:ea typeface="Mada"/>
                          <a:cs typeface="Mada"/>
                          <a:sym typeface="Mada"/>
                        </a:rPr>
                        <a:t> state (Thrombophilia)</a:t>
                      </a:r>
                      <a:endParaRPr b="1" sz="1000">
                        <a:latin typeface="Mada"/>
                        <a:ea typeface="Mada"/>
                        <a:cs typeface="Mada"/>
                        <a:sym typeface="Mada"/>
                      </a:endParaRPr>
                    </a:p>
                  </a:txBody>
                  <a:tcPr marT="91425" marB="91425" marR="91425" marL="91425">
                    <a:solidFill>
                      <a:schemeClr val="accent4"/>
                    </a:solidFill>
                  </a:tcPr>
                </a:tc>
                <a:tc hMerge="1"/>
                <a:tc hMerge="1"/>
                <a:tc hMerge="1"/>
                <a:tc hMerge="1"/>
              </a:tr>
              <a:tr h="838200">
                <a:tc gridSpan="5">
                  <a:txBody>
                    <a:bodyPr/>
                    <a:lstStyle/>
                    <a:p>
                      <a:pPr indent="0" lvl="0" marL="0" rtl="0" algn="l">
                        <a:spcBef>
                          <a:spcPts val="0"/>
                        </a:spcBef>
                        <a:spcAft>
                          <a:spcPts val="0"/>
                        </a:spcAft>
                        <a:buNone/>
                      </a:pPr>
                      <a:r>
                        <a:rPr lang="ar" sz="1000">
                          <a:latin typeface="Mada"/>
                          <a:ea typeface="Mada"/>
                          <a:cs typeface="Mada"/>
                          <a:sym typeface="Mada"/>
                        </a:rPr>
                        <a:t>It’s </a:t>
                      </a:r>
                      <a:r>
                        <a:rPr lang="ar" sz="1000">
                          <a:solidFill>
                            <a:srgbClr val="CC0000"/>
                          </a:solidFill>
                          <a:latin typeface="Mada"/>
                          <a:ea typeface="Mada"/>
                          <a:cs typeface="Mada"/>
                          <a:sym typeface="Mada"/>
                        </a:rPr>
                        <a:t>genetic</a:t>
                      </a:r>
                      <a:r>
                        <a:rPr lang="ar" sz="1000">
                          <a:latin typeface="Mada"/>
                          <a:ea typeface="Mada"/>
                          <a:cs typeface="Mada"/>
                          <a:sym typeface="Mada"/>
                        </a:rPr>
                        <a:t> or </a:t>
                      </a:r>
                      <a:r>
                        <a:rPr lang="ar" sz="1000">
                          <a:solidFill>
                            <a:srgbClr val="CC0000"/>
                          </a:solidFill>
                          <a:latin typeface="Mada"/>
                          <a:ea typeface="Mada"/>
                          <a:cs typeface="Mada"/>
                          <a:sym typeface="Mada"/>
                        </a:rPr>
                        <a:t>acquired</a:t>
                      </a:r>
                      <a:r>
                        <a:rPr lang="ar" sz="1000">
                          <a:latin typeface="Mada"/>
                          <a:ea typeface="Mada"/>
                          <a:cs typeface="Mada"/>
                          <a:sym typeface="Mada"/>
                        </a:rPr>
                        <a:t> disorders which shift the balance toward excessive platelet aggregation and thrombin generation (clot formation) that lead to thrombosis.</a:t>
                      </a:r>
                      <a:endParaRPr sz="1000">
                        <a:latin typeface="Mada"/>
                        <a:ea typeface="Mada"/>
                        <a:cs typeface="Mada"/>
                        <a:sym typeface="Mada"/>
                      </a:endParaRPr>
                    </a:p>
                    <a:p>
                      <a:pPr indent="0" lvl="0" marL="0" rtl="0" algn="l">
                        <a:spcBef>
                          <a:spcPts val="0"/>
                        </a:spcBef>
                        <a:spcAft>
                          <a:spcPts val="0"/>
                        </a:spcAft>
                        <a:buNone/>
                      </a:pPr>
                      <a:r>
                        <a:rPr lang="ar" sz="1000">
                          <a:latin typeface="Mada"/>
                          <a:ea typeface="Mada"/>
                          <a:cs typeface="Mada"/>
                          <a:sym typeface="Mada"/>
                        </a:rPr>
                        <a:t>Virchow’s triad (risk factors for thrombosis): </a:t>
                      </a:r>
                      <a:r>
                        <a:rPr lang="ar" sz="1000">
                          <a:solidFill>
                            <a:srgbClr val="CC0000"/>
                          </a:solidFill>
                          <a:latin typeface="Mada"/>
                          <a:ea typeface="Mada"/>
                          <a:cs typeface="Mada"/>
                          <a:sym typeface="Mada"/>
                        </a:rPr>
                        <a:t>Hypercoagulable state</a:t>
                      </a:r>
                      <a:r>
                        <a:rPr lang="ar" sz="1000">
                          <a:latin typeface="Mada"/>
                          <a:ea typeface="Mada"/>
                          <a:cs typeface="Mada"/>
                          <a:sym typeface="Mada"/>
                        </a:rPr>
                        <a:t>, </a:t>
                      </a:r>
                      <a:r>
                        <a:rPr lang="ar" sz="1000">
                          <a:solidFill>
                            <a:srgbClr val="CC0000"/>
                          </a:solidFill>
                          <a:latin typeface="Mada"/>
                          <a:ea typeface="Mada"/>
                          <a:cs typeface="Mada"/>
                          <a:sym typeface="Mada"/>
                        </a:rPr>
                        <a:t>endothelial injury</a:t>
                      </a:r>
                      <a:r>
                        <a:rPr lang="ar" sz="1000">
                          <a:latin typeface="Mada"/>
                          <a:ea typeface="Mada"/>
                          <a:cs typeface="Mada"/>
                          <a:sym typeface="Mada"/>
                        </a:rPr>
                        <a:t>, and </a:t>
                      </a:r>
                      <a:r>
                        <a:rPr lang="ar" sz="1000">
                          <a:solidFill>
                            <a:srgbClr val="CC0000"/>
                          </a:solidFill>
                          <a:latin typeface="Mada"/>
                          <a:ea typeface="Mada"/>
                          <a:cs typeface="Mada"/>
                          <a:sym typeface="Mada"/>
                        </a:rPr>
                        <a:t>venous stasis</a:t>
                      </a:r>
                      <a:r>
                        <a:rPr lang="ar" sz="1000">
                          <a:latin typeface="Mada"/>
                          <a:ea typeface="Mada"/>
                          <a:cs typeface="Mada"/>
                          <a:sym typeface="Mada"/>
                        </a:rPr>
                        <a:t>.</a:t>
                      </a:r>
                      <a:endParaRPr sz="1000">
                        <a:latin typeface="Mada"/>
                        <a:ea typeface="Mada"/>
                        <a:cs typeface="Mada"/>
                        <a:sym typeface="Mada"/>
                      </a:endParaRPr>
                    </a:p>
                  </a:txBody>
                  <a:tcPr marT="91425" marB="91425" marR="91425" marL="91425"/>
                </a:tc>
                <a:tc hMerge="1"/>
                <a:tc hMerge="1"/>
                <a:tc hMerge="1"/>
                <a:tc hMerge="1"/>
              </a:tr>
              <a:tr h="589100">
                <a:tc rowSpan="2">
                  <a:txBody>
                    <a:bodyPr/>
                    <a:lstStyle/>
                    <a:p>
                      <a:pPr indent="0" lvl="0" marL="0" rtl="0" algn="ctr">
                        <a:spcBef>
                          <a:spcPts val="0"/>
                        </a:spcBef>
                        <a:spcAft>
                          <a:spcPts val="0"/>
                        </a:spcAft>
                        <a:buNone/>
                      </a:pPr>
                      <a:r>
                        <a:rPr b="1" lang="ar" sz="1000">
                          <a:latin typeface="Mada"/>
                          <a:ea typeface="Mada"/>
                          <a:cs typeface="Mada"/>
                          <a:sym typeface="Mada"/>
                        </a:rPr>
                        <a:t>Etiology</a:t>
                      </a:r>
                      <a:r>
                        <a:rPr lang="ar" sz="1000">
                          <a:latin typeface="Mada"/>
                          <a:ea typeface="Mada"/>
                          <a:cs typeface="Mada"/>
                          <a:sym typeface="Mada"/>
                        </a:rPr>
                        <a:t> </a:t>
                      </a:r>
                      <a:endParaRPr sz="1000">
                        <a:latin typeface="Mada"/>
                        <a:ea typeface="Mada"/>
                        <a:cs typeface="Mada"/>
                        <a:sym typeface="Mada"/>
                      </a:endParaRPr>
                    </a:p>
                  </a:txBody>
                  <a:tcPr marT="91425" marB="91425" marR="91425" marL="91425">
                    <a:solidFill>
                      <a:srgbClr val="FCE5CD"/>
                    </a:solidFill>
                  </a:tcPr>
                </a:tc>
                <a:tc>
                  <a:txBody>
                    <a:bodyPr/>
                    <a:lstStyle/>
                    <a:p>
                      <a:pPr indent="0" lvl="0" marL="0" rtl="0" algn="ctr">
                        <a:spcBef>
                          <a:spcPts val="0"/>
                        </a:spcBef>
                        <a:spcAft>
                          <a:spcPts val="0"/>
                        </a:spcAft>
                        <a:buNone/>
                      </a:pPr>
                      <a:r>
                        <a:rPr b="1" lang="ar" sz="1000">
                          <a:latin typeface="Mada"/>
                          <a:ea typeface="Mada"/>
                          <a:cs typeface="Mada"/>
                          <a:sym typeface="Mada"/>
                        </a:rPr>
                        <a:t>Inherited</a:t>
                      </a:r>
                      <a:r>
                        <a:rPr lang="ar" sz="1000">
                          <a:latin typeface="Mada"/>
                          <a:ea typeface="Mada"/>
                          <a:cs typeface="Mada"/>
                          <a:sym typeface="Mada"/>
                        </a:rPr>
                        <a:t> </a:t>
                      </a:r>
                      <a:endParaRPr sz="1000">
                        <a:latin typeface="Mada"/>
                        <a:ea typeface="Mada"/>
                        <a:cs typeface="Mada"/>
                        <a:sym typeface="Mada"/>
                      </a:endParaRPr>
                    </a:p>
                  </a:txBody>
                  <a:tcPr marT="91425" marB="91425" marR="91425" marL="91425">
                    <a:solidFill>
                      <a:srgbClr val="FCE5CD"/>
                    </a:solidFill>
                  </a:tcPr>
                </a:tc>
                <a:tc gridSpan="2">
                  <a:txBody>
                    <a:bodyPr/>
                    <a:lstStyle/>
                    <a:p>
                      <a:pPr indent="0" lvl="0" marL="0" rtl="0" algn="ctr">
                        <a:spcBef>
                          <a:spcPts val="0"/>
                        </a:spcBef>
                        <a:spcAft>
                          <a:spcPts val="0"/>
                        </a:spcAft>
                        <a:buNone/>
                      </a:pPr>
                      <a:r>
                        <a:rPr b="1" lang="ar" sz="1000">
                          <a:latin typeface="Mada"/>
                          <a:ea typeface="Mada"/>
                          <a:cs typeface="Mada"/>
                          <a:sym typeface="Mada"/>
                        </a:rPr>
                        <a:t>Acquired</a:t>
                      </a:r>
                      <a:r>
                        <a:rPr lang="ar" sz="1000">
                          <a:latin typeface="Mada"/>
                          <a:ea typeface="Mada"/>
                          <a:cs typeface="Mada"/>
                          <a:sym typeface="Mada"/>
                        </a:rPr>
                        <a:t> </a:t>
                      </a:r>
                      <a:endParaRPr sz="1000">
                        <a:latin typeface="Mada"/>
                        <a:ea typeface="Mada"/>
                        <a:cs typeface="Mada"/>
                        <a:sym typeface="Mada"/>
                      </a:endParaRPr>
                    </a:p>
                  </a:txBody>
                  <a:tcPr marT="91425" marB="91425" marR="91425" marL="91425">
                    <a:solidFill>
                      <a:srgbClr val="FCE5CD"/>
                    </a:solidFill>
                  </a:tcPr>
                </a:tc>
                <a:tc hMerge="1"/>
                <a:tc>
                  <a:txBody>
                    <a:bodyPr/>
                    <a:lstStyle/>
                    <a:p>
                      <a:pPr indent="0" lvl="0" marL="0" rtl="0" algn="ctr">
                        <a:spcBef>
                          <a:spcPts val="0"/>
                        </a:spcBef>
                        <a:spcAft>
                          <a:spcPts val="0"/>
                        </a:spcAft>
                        <a:buNone/>
                      </a:pPr>
                      <a:r>
                        <a:rPr b="1" lang="ar" sz="1000">
                          <a:latin typeface="Mada"/>
                          <a:ea typeface="Mada"/>
                          <a:cs typeface="Mada"/>
                          <a:sym typeface="Mada"/>
                        </a:rPr>
                        <a:t>Mix/</a:t>
                      </a:r>
                      <a:r>
                        <a:rPr b="1" lang="ar" sz="1000">
                          <a:latin typeface="Mada"/>
                          <a:ea typeface="Mada"/>
                          <a:cs typeface="Mada"/>
                          <a:sym typeface="Mada"/>
                        </a:rPr>
                        <a:t>Unknown </a:t>
                      </a:r>
                      <a:endParaRPr b="1" sz="1000">
                        <a:latin typeface="Mada"/>
                        <a:ea typeface="Mada"/>
                        <a:cs typeface="Mada"/>
                        <a:sym typeface="Mada"/>
                      </a:endParaRPr>
                    </a:p>
                  </a:txBody>
                  <a:tcPr marT="91425" marB="91425" marR="91425" marL="91425">
                    <a:solidFill>
                      <a:srgbClr val="FCE5CD"/>
                    </a:solidFill>
                  </a:tcPr>
                </a:tc>
              </a:tr>
              <a:tr h="2804150">
                <a:tc vMerge="1"/>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Antithrombin deficiency </a:t>
                      </a:r>
                      <a:endParaRPr sz="1000">
                        <a:latin typeface="Mada"/>
                        <a:ea typeface="Mada"/>
                        <a:cs typeface="Mada"/>
                        <a:sym typeface="Mada"/>
                      </a:endParaRPr>
                    </a:p>
                    <a:p>
                      <a:pPr indent="-292100" lvl="0" marL="457200" rtl="0" algn="l">
                        <a:spcBef>
                          <a:spcPts val="0"/>
                        </a:spcBef>
                        <a:spcAft>
                          <a:spcPts val="0"/>
                        </a:spcAft>
                        <a:buClr>
                          <a:srgbClr val="CC0000"/>
                        </a:buClr>
                        <a:buSzPts val="1000"/>
                        <a:buFont typeface="Mada"/>
                        <a:buChar char="●"/>
                      </a:pPr>
                      <a:r>
                        <a:rPr lang="ar" sz="1000">
                          <a:solidFill>
                            <a:srgbClr val="CC0000"/>
                          </a:solidFill>
                          <a:latin typeface="Mada"/>
                          <a:ea typeface="Mada"/>
                          <a:cs typeface="Mada"/>
                          <a:sym typeface="Mada"/>
                        </a:rPr>
                        <a:t>Protein C deficiency </a:t>
                      </a:r>
                      <a:endParaRPr sz="1000">
                        <a:solidFill>
                          <a:srgbClr val="CC0000"/>
                        </a:solidFill>
                        <a:latin typeface="Mada"/>
                        <a:ea typeface="Mada"/>
                        <a:cs typeface="Mada"/>
                        <a:sym typeface="Mada"/>
                      </a:endParaRPr>
                    </a:p>
                    <a:p>
                      <a:pPr indent="-292100" lvl="0" marL="457200" rtl="0" algn="l">
                        <a:spcBef>
                          <a:spcPts val="0"/>
                        </a:spcBef>
                        <a:spcAft>
                          <a:spcPts val="0"/>
                        </a:spcAft>
                        <a:buClr>
                          <a:srgbClr val="CC0000"/>
                        </a:buClr>
                        <a:buSzPts val="1000"/>
                        <a:buFont typeface="Mada"/>
                        <a:buChar char="●"/>
                      </a:pPr>
                      <a:r>
                        <a:rPr lang="ar" sz="1000">
                          <a:solidFill>
                            <a:srgbClr val="CC0000"/>
                          </a:solidFill>
                          <a:latin typeface="Mada"/>
                          <a:ea typeface="Mada"/>
                          <a:cs typeface="Mada"/>
                          <a:sym typeface="Mada"/>
                        </a:rPr>
                        <a:t>Protein S deficiency </a:t>
                      </a:r>
                      <a:endParaRPr sz="1000">
                        <a:solidFill>
                          <a:srgbClr val="CC0000"/>
                        </a:solidFill>
                        <a:latin typeface="Mada"/>
                        <a:ea typeface="Mada"/>
                        <a:cs typeface="Mada"/>
                        <a:sym typeface="Mada"/>
                      </a:endParaRPr>
                    </a:p>
                    <a:p>
                      <a:pPr indent="-292100" lvl="0" marL="457200" rtl="0" algn="l">
                        <a:spcBef>
                          <a:spcPts val="0"/>
                        </a:spcBef>
                        <a:spcAft>
                          <a:spcPts val="0"/>
                        </a:spcAft>
                        <a:buClr>
                          <a:srgbClr val="CC0000"/>
                        </a:buClr>
                        <a:buSzPts val="1000"/>
                        <a:buFont typeface="Mada"/>
                        <a:buChar char="●"/>
                      </a:pPr>
                      <a:r>
                        <a:rPr lang="ar" sz="1000">
                          <a:solidFill>
                            <a:srgbClr val="CC0000"/>
                          </a:solidFill>
                          <a:latin typeface="Mada"/>
                          <a:ea typeface="Mada"/>
                          <a:cs typeface="Mada"/>
                          <a:sym typeface="Mada"/>
                        </a:rPr>
                        <a:t>Factor 5 Leiden mutation (most common)</a:t>
                      </a:r>
                      <a:endParaRPr sz="1000">
                        <a:solidFill>
                          <a:srgbClr val="CC0000"/>
                        </a:solidFill>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Prothrombin gene mutation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Dysfibrinogenemia (rare)</a:t>
                      </a:r>
                      <a:endParaRPr sz="1000">
                        <a:latin typeface="Mada"/>
                        <a:ea typeface="Mada"/>
                        <a:cs typeface="Mada"/>
                        <a:sym typeface="Mada"/>
                      </a:endParaRPr>
                    </a:p>
                  </a:txBody>
                  <a:tcPr marT="91425" marB="91425" marR="91425" marL="91425"/>
                </a:tc>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Advancing age</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Pregnancy </a:t>
                      </a:r>
                      <a:endParaRPr sz="1000">
                        <a:latin typeface="Mada"/>
                        <a:ea typeface="Mada"/>
                        <a:cs typeface="Mada"/>
                        <a:sym typeface="Mada"/>
                      </a:endParaRPr>
                    </a:p>
                    <a:p>
                      <a:pPr indent="-292100" lvl="0" marL="457200" rtl="0" algn="l">
                        <a:spcBef>
                          <a:spcPts val="0"/>
                        </a:spcBef>
                        <a:spcAft>
                          <a:spcPts val="0"/>
                        </a:spcAft>
                        <a:buClr>
                          <a:srgbClr val="CC0000"/>
                        </a:buClr>
                        <a:buSzPts val="1000"/>
                        <a:buFont typeface="Mada"/>
                        <a:buChar char="●"/>
                      </a:pPr>
                      <a:r>
                        <a:rPr lang="ar" sz="1000">
                          <a:solidFill>
                            <a:srgbClr val="CC0000"/>
                          </a:solidFill>
                          <a:latin typeface="Mada"/>
                          <a:ea typeface="Mada"/>
                          <a:cs typeface="Mada"/>
                          <a:sym typeface="Mada"/>
                        </a:rPr>
                        <a:t>Prolonged air travel</a:t>
                      </a:r>
                      <a:endParaRPr sz="1000">
                        <a:solidFill>
                          <a:srgbClr val="CC0000"/>
                        </a:solidFill>
                        <a:latin typeface="Mada"/>
                        <a:ea typeface="Mada"/>
                        <a:cs typeface="Mada"/>
                        <a:sym typeface="Mada"/>
                      </a:endParaRPr>
                    </a:p>
                    <a:p>
                      <a:pPr indent="-292100" lvl="0" marL="457200" rtl="0" algn="l">
                        <a:spcBef>
                          <a:spcPts val="0"/>
                        </a:spcBef>
                        <a:spcAft>
                          <a:spcPts val="0"/>
                        </a:spcAft>
                        <a:buClr>
                          <a:srgbClr val="CC0000"/>
                        </a:buClr>
                        <a:buSzPts val="1000"/>
                        <a:buFont typeface="Mada"/>
                        <a:buChar char="●"/>
                      </a:pPr>
                      <a:r>
                        <a:rPr lang="ar" sz="1000">
                          <a:solidFill>
                            <a:srgbClr val="CC0000"/>
                          </a:solidFill>
                          <a:latin typeface="Mada"/>
                          <a:ea typeface="Mada"/>
                          <a:cs typeface="Mada"/>
                          <a:sym typeface="Mada"/>
                        </a:rPr>
                        <a:t>Previous thrombosis </a:t>
                      </a:r>
                      <a:endParaRPr sz="1000">
                        <a:solidFill>
                          <a:srgbClr val="CC0000"/>
                        </a:solidFill>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Immobilization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Major surgery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Presence of a venous catheter</a:t>
                      </a:r>
                      <a:endParaRPr sz="1000">
                        <a:latin typeface="Mada"/>
                        <a:ea typeface="Mada"/>
                        <a:cs typeface="Mada"/>
                        <a:sym typeface="Mada"/>
                      </a:endParaRPr>
                    </a:p>
                  </a:txBody>
                  <a:tcPr marT="91425" marB="91425" marR="91425" marL="91425"/>
                </a:tc>
                <a:tc>
                  <a:txBody>
                    <a:bodyPr/>
                    <a:lstStyle/>
                    <a:p>
                      <a:pPr indent="-292100" lvl="0" marL="457200" rtl="0" algn="l">
                        <a:spcBef>
                          <a:spcPts val="0"/>
                        </a:spcBef>
                        <a:spcAft>
                          <a:spcPts val="0"/>
                        </a:spcAft>
                        <a:buSzPts val="1000"/>
                        <a:buFont typeface="Mada"/>
                        <a:buChar char="●"/>
                      </a:pPr>
                      <a:r>
                        <a:rPr lang="ar" sz="1000">
                          <a:solidFill>
                            <a:srgbClr val="CC0000"/>
                          </a:solidFill>
                          <a:latin typeface="Mada"/>
                          <a:ea typeface="Mada"/>
                          <a:cs typeface="Mada"/>
                          <a:sym typeface="Mada"/>
                        </a:rPr>
                        <a:t>Estrogen</a:t>
                      </a:r>
                      <a:r>
                        <a:rPr lang="ar" sz="1000">
                          <a:latin typeface="Mada"/>
                          <a:ea typeface="Mada"/>
                          <a:cs typeface="Mada"/>
                          <a:sym typeface="Mada"/>
                        </a:rPr>
                        <a:t>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Heparin-induced thrombocytopenia (HIT)</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solidFill>
                            <a:srgbClr val="CC0000"/>
                          </a:solidFill>
                          <a:latin typeface="Mada"/>
                          <a:ea typeface="Mada"/>
                          <a:cs typeface="Mada"/>
                          <a:sym typeface="Mada"/>
                        </a:rPr>
                        <a:t>Malignancy</a:t>
                      </a:r>
                      <a:r>
                        <a:rPr lang="ar" sz="1000">
                          <a:latin typeface="Mada"/>
                          <a:ea typeface="Mada"/>
                          <a:cs typeface="Mada"/>
                          <a:sym typeface="Mada"/>
                        </a:rPr>
                        <a:t>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Myeloproliferative disorders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Hyperviscosity syndromes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Antiphospholipid syndrome </a:t>
                      </a:r>
                      <a:endParaRPr sz="1000">
                        <a:latin typeface="Mada"/>
                        <a:ea typeface="Mada"/>
                        <a:cs typeface="Mada"/>
                        <a:sym typeface="Mada"/>
                      </a:endParaRPr>
                    </a:p>
                  </a:txBody>
                  <a:tcPr marT="91425" marB="91425" marR="91425" marL="91425"/>
                </a:tc>
                <a:tc>
                  <a:txBody>
                    <a:bodyPr/>
                    <a:lstStyle/>
                    <a:p>
                      <a:pPr indent="-292100" lvl="0" marL="457200" rtl="0" algn="l">
                        <a:spcBef>
                          <a:spcPts val="0"/>
                        </a:spcBef>
                        <a:spcAft>
                          <a:spcPts val="0"/>
                        </a:spcAft>
                        <a:buSzPts val="1000"/>
                        <a:buFont typeface="Mada"/>
                        <a:buChar char="●"/>
                      </a:pPr>
                      <a:r>
                        <a:rPr lang="ar" sz="1000">
                          <a:latin typeface="Mada"/>
                          <a:ea typeface="Mada"/>
                          <a:cs typeface="Mada"/>
                          <a:sym typeface="Mada"/>
                        </a:rPr>
                        <a:t>Hyper homocysteinemi</a:t>
                      </a:r>
                      <a:r>
                        <a:rPr lang="ar" sz="1000">
                          <a:latin typeface="Mada"/>
                          <a:ea typeface="Mada"/>
                          <a:cs typeface="Mada"/>
                          <a:sym typeface="Mada"/>
                        </a:rPr>
                        <a:t>a</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Acquired protein C resistance </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High level of Factor 13</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High level of Factor 9,11</a:t>
                      </a:r>
                      <a:endParaRPr sz="1000">
                        <a:latin typeface="Mada"/>
                        <a:ea typeface="Mada"/>
                        <a:cs typeface="Mada"/>
                        <a:sym typeface="Mada"/>
                      </a:endParaRPr>
                    </a:p>
                  </a:txBody>
                  <a:tcPr marT="91425" marB="91425" marR="91425" marL="91425"/>
                </a:tc>
              </a:tr>
              <a:tr h="2558950">
                <a:tc>
                  <a:txBody>
                    <a:bodyPr/>
                    <a:lstStyle/>
                    <a:p>
                      <a:pPr indent="0" lvl="0" marL="0" rtl="0" algn="ctr">
                        <a:spcBef>
                          <a:spcPts val="0"/>
                        </a:spcBef>
                        <a:spcAft>
                          <a:spcPts val="0"/>
                        </a:spcAft>
                        <a:buNone/>
                      </a:pPr>
                      <a:r>
                        <a:rPr b="1" lang="ar" sz="1000">
                          <a:latin typeface="Mada"/>
                          <a:ea typeface="Mada"/>
                          <a:cs typeface="Mada"/>
                          <a:sym typeface="Mada"/>
                        </a:rPr>
                        <a:t>Diagnosis</a:t>
                      </a:r>
                      <a:r>
                        <a:rPr lang="ar" sz="1000">
                          <a:latin typeface="Mada"/>
                          <a:ea typeface="Mada"/>
                          <a:cs typeface="Mada"/>
                          <a:sym typeface="Mada"/>
                        </a:rPr>
                        <a:t> </a:t>
                      </a:r>
                      <a:endParaRPr sz="1000">
                        <a:latin typeface="Mada"/>
                        <a:ea typeface="Mada"/>
                        <a:cs typeface="Mada"/>
                        <a:sym typeface="Mada"/>
                      </a:endParaRPr>
                    </a:p>
                  </a:txBody>
                  <a:tcPr marT="91425" marB="91425" marR="91425" marL="91425">
                    <a:solidFill>
                      <a:srgbClr val="FCE5CD"/>
                    </a:solidFill>
                  </a:tcPr>
                </a:tc>
                <a:tc gridSpan="4">
                  <a:txBody>
                    <a:bodyPr/>
                    <a:lstStyle/>
                    <a:p>
                      <a:pPr indent="0" lvl="0" marL="457200" rtl="0" algn="l">
                        <a:spcBef>
                          <a:spcPts val="0"/>
                        </a:spcBef>
                        <a:spcAft>
                          <a:spcPts val="0"/>
                        </a:spcAft>
                        <a:buNone/>
                      </a:pPr>
                      <a:r>
                        <a:t/>
                      </a:r>
                      <a:endParaRPr sz="1000">
                        <a:latin typeface="Mada"/>
                        <a:ea typeface="Mada"/>
                        <a:cs typeface="Mada"/>
                        <a:sym typeface="Mada"/>
                      </a:endParaRPr>
                    </a:p>
                    <a:p>
                      <a:pPr indent="-292100" lvl="0" marL="457200" rtl="0" algn="l">
                        <a:spcBef>
                          <a:spcPts val="0"/>
                        </a:spcBef>
                        <a:spcAft>
                          <a:spcPts val="0"/>
                        </a:spcAft>
                        <a:buSzPts val="1000"/>
                        <a:buFont typeface="Mada"/>
                        <a:buAutoNum type="arabicPeriod"/>
                      </a:pPr>
                      <a:r>
                        <a:rPr lang="ar" sz="1000">
                          <a:latin typeface="Mada"/>
                          <a:ea typeface="Mada"/>
                          <a:cs typeface="Mada"/>
                          <a:sym typeface="Mada"/>
                        </a:rPr>
                        <a:t>Clinical pictures (1st step)  </a:t>
                      </a:r>
                      <a:r>
                        <a:rPr b="1" lang="ar" sz="1000">
                          <a:solidFill>
                            <a:srgbClr val="CC0000"/>
                          </a:solidFill>
                          <a:latin typeface="Mada"/>
                          <a:ea typeface="Mada"/>
                          <a:cs typeface="Mada"/>
                          <a:sym typeface="Mada"/>
                        </a:rPr>
                        <a:t>The presence of risk factors is a clue that VTE may develop or that it may already  be present. PE with low BP (&lt;90 mmHg) is called massive PE</a:t>
                      </a:r>
                      <a:endParaRPr sz="1000">
                        <a:latin typeface="Mada"/>
                        <a:ea typeface="Mada"/>
                        <a:cs typeface="Mada"/>
                        <a:sym typeface="Mada"/>
                      </a:endParaRPr>
                    </a:p>
                    <a:p>
                      <a:pPr indent="-292100" lvl="0" marL="457200" rtl="0" algn="l">
                        <a:spcBef>
                          <a:spcPts val="0"/>
                        </a:spcBef>
                        <a:spcAft>
                          <a:spcPts val="0"/>
                        </a:spcAft>
                        <a:buSzPts val="1000"/>
                        <a:buFont typeface="Mada"/>
                        <a:buAutoNum type="arabicPeriod"/>
                      </a:pPr>
                      <a:r>
                        <a:rPr lang="ar" sz="1000">
                          <a:latin typeface="Mada"/>
                          <a:ea typeface="Mada"/>
                          <a:cs typeface="Mada"/>
                          <a:sym typeface="Mada"/>
                        </a:rPr>
                        <a:t>Non-invasive testing: </a:t>
                      </a:r>
                      <a:endParaRPr sz="1000">
                        <a:latin typeface="Mada"/>
                        <a:ea typeface="Mada"/>
                        <a:cs typeface="Mada"/>
                        <a:sym typeface="Mada"/>
                      </a:endParaRPr>
                    </a:p>
                    <a:p>
                      <a:pPr indent="-292100" lvl="1" marL="914400" rtl="0" algn="l">
                        <a:spcBef>
                          <a:spcPts val="0"/>
                        </a:spcBef>
                        <a:spcAft>
                          <a:spcPts val="0"/>
                        </a:spcAft>
                        <a:buSzPts val="1000"/>
                        <a:buFont typeface="Mada"/>
                        <a:buAutoNum type="alphaLcPeriod"/>
                      </a:pPr>
                      <a:r>
                        <a:rPr lang="ar" sz="1000">
                          <a:latin typeface="Mada"/>
                          <a:ea typeface="Mada"/>
                          <a:cs typeface="Mada"/>
                          <a:sym typeface="Mada"/>
                        </a:rPr>
                        <a:t>Impedance plethysmography, </a:t>
                      </a:r>
                      <a:endParaRPr sz="1000">
                        <a:latin typeface="Mada"/>
                        <a:ea typeface="Mada"/>
                        <a:cs typeface="Mada"/>
                        <a:sym typeface="Mada"/>
                      </a:endParaRPr>
                    </a:p>
                    <a:p>
                      <a:pPr indent="-292100" lvl="1" marL="914400" rtl="0" algn="l">
                        <a:spcBef>
                          <a:spcPts val="0"/>
                        </a:spcBef>
                        <a:spcAft>
                          <a:spcPts val="0"/>
                        </a:spcAft>
                        <a:buSzPts val="1000"/>
                        <a:buFont typeface="Mada"/>
                        <a:buAutoNum type="alphaLcPeriod"/>
                      </a:pPr>
                      <a:r>
                        <a:rPr lang="ar" sz="1000">
                          <a:latin typeface="Mada"/>
                          <a:ea typeface="Mada"/>
                          <a:cs typeface="Mada"/>
                          <a:sym typeface="Mada"/>
                        </a:rPr>
                        <a:t>Compression ultrasonography </a:t>
                      </a:r>
                      <a:r>
                        <a:rPr lang="ar" sz="1000">
                          <a:solidFill>
                            <a:srgbClr val="93C47D"/>
                          </a:solidFill>
                          <a:latin typeface="Mada"/>
                          <a:ea typeface="Mada"/>
                          <a:cs typeface="Mada"/>
                          <a:sym typeface="Mada"/>
                        </a:rPr>
                        <a:t>very quick </a:t>
                      </a:r>
                      <a:r>
                        <a:rPr lang="ar" sz="1000">
                          <a:solidFill>
                            <a:srgbClr val="4A86E8"/>
                          </a:solidFill>
                          <a:latin typeface="Mada"/>
                          <a:ea typeface="Mada"/>
                          <a:cs typeface="Mada"/>
                          <a:sym typeface="Mada"/>
                        </a:rPr>
                        <a:t>r</a:t>
                      </a:r>
                      <a:r>
                        <a:rPr lang="ar" sz="1000">
                          <a:solidFill>
                            <a:srgbClr val="4A86E8"/>
                          </a:solidFill>
                          <a:latin typeface="Mada"/>
                          <a:ea typeface="Mada"/>
                          <a:cs typeface="Mada"/>
                          <a:sym typeface="Mada"/>
                        </a:rPr>
                        <a:t>ecommended in moderate to high pre-test probability its Imp in DVT. </a:t>
                      </a:r>
                      <a:endParaRPr sz="1000">
                        <a:latin typeface="Mada"/>
                        <a:ea typeface="Mada"/>
                        <a:cs typeface="Mada"/>
                        <a:sym typeface="Mada"/>
                      </a:endParaRPr>
                    </a:p>
                    <a:p>
                      <a:pPr indent="-292100" lvl="1" marL="914400" rtl="0" algn="l">
                        <a:spcBef>
                          <a:spcPts val="0"/>
                        </a:spcBef>
                        <a:spcAft>
                          <a:spcPts val="0"/>
                        </a:spcAft>
                        <a:buSzPts val="1000"/>
                        <a:buFont typeface="Mada"/>
                        <a:buAutoNum type="alphaLcPeriod"/>
                      </a:pPr>
                      <a:r>
                        <a:rPr lang="ar" sz="1000">
                          <a:latin typeface="Mada"/>
                          <a:ea typeface="Mada"/>
                          <a:cs typeface="Mada"/>
                          <a:sym typeface="Mada"/>
                        </a:rPr>
                        <a:t>D-</a:t>
                      </a:r>
                      <a:r>
                        <a:rPr lang="ar" sz="1000">
                          <a:latin typeface="Mada"/>
                          <a:ea typeface="Mada"/>
                          <a:cs typeface="Mada"/>
                          <a:sym typeface="Mada"/>
                        </a:rPr>
                        <a:t>dimer </a:t>
                      </a:r>
                      <a:r>
                        <a:rPr lang="ar" sz="1000">
                          <a:solidFill>
                            <a:srgbClr val="93C47D"/>
                          </a:solidFill>
                          <a:latin typeface="Mada"/>
                          <a:ea typeface="Mada"/>
                          <a:cs typeface="Mada"/>
                          <a:sym typeface="Mada"/>
                        </a:rPr>
                        <a:t>used in outpatient, inpatients might have high D-dimer.</a:t>
                      </a:r>
                      <a:endParaRPr sz="1000">
                        <a:latin typeface="Mada"/>
                        <a:ea typeface="Mada"/>
                        <a:cs typeface="Mada"/>
                        <a:sym typeface="Mada"/>
                      </a:endParaRPr>
                    </a:p>
                    <a:p>
                      <a:pPr indent="-292100" lvl="1" marL="914400" rtl="0" algn="l">
                        <a:spcBef>
                          <a:spcPts val="0"/>
                        </a:spcBef>
                        <a:spcAft>
                          <a:spcPts val="0"/>
                        </a:spcAft>
                        <a:buSzPts val="1000"/>
                        <a:buFont typeface="Mada"/>
                        <a:buAutoNum type="alphaLcPeriod"/>
                      </a:pPr>
                      <a:r>
                        <a:rPr lang="ar" sz="1000">
                          <a:latin typeface="Mada"/>
                          <a:ea typeface="Mada"/>
                          <a:cs typeface="Mada"/>
                          <a:sym typeface="Mada"/>
                        </a:rPr>
                        <a:t>Magnetic resonance venography</a:t>
                      </a:r>
                      <a:endParaRPr sz="1000">
                        <a:latin typeface="Mada"/>
                        <a:ea typeface="Mada"/>
                        <a:cs typeface="Mada"/>
                        <a:sym typeface="Mada"/>
                      </a:endParaRPr>
                    </a:p>
                    <a:p>
                      <a:pPr indent="-292100" lvl="1" marL="914400" rtl="0" algn="l">
                        <a:spcBef>
                          <a:spcPts val="0"/>
                        </a:spcBef>
                        <a:spcAft>
                          <a:spcPts val="0"/>
                        </a:spcAft>
                        <a:buSzPts val="1000"/>
                        <a:buFont typeface="Mada"/>
                        <a:buAutoNum type="alphaLcPeriod"/>
                      </a:pPr>
                      <a:r>
                        <a:rPr lang="ar" sz="1000">
                          <a:latin typeface="Mada"/>
                          <a:ea typeface="Mada"/>
                          <a:cs typeface="Mada"/>
                          <a:sym typeface="Mada"/>
                        </a:rPr>
                        <a:t>Computed tomography</a:t>
                      </a:r>
                      <a:endParaRPr sz="1000">
                        <a:latin typeface="Mada"/>
                        <a:ea typeface="Mada"/>
                        <a:cs typeface="Mada"/>
                        <a:sym typeface="Mada"/>
                      </a:endParaRPr>
                    </a:p>
                    <a:p>
                      <a:pPr indent="-292100" lvl="1" marL="914400" rtl="0" algn="l">
                        <a:spcBef>
                          <a:spcPts val="0"/>
                        </a:spcBef>
                        <a:spcAft>
                          <a:spcPts val="0"/>
                        </a:spcAft>
                        <a:buSzPts val="1000"/>
                        <a:buFont typeface="Mada"/>
                        <a:buAutoNum type="alphaLcPeriod"/>
                      </a:pPr>
                      <a:r>
                        <a:rPr lang="ar" sz="1000">
                          <a:latin typeface="Mada"/>
                          <a:ea typeface="Mada"/>
                          <a:cs typeface="Mada"/>
                          <a:sym typeface="Mada"/>
                        </a:rPr>
                        <a:t>Echocardiography.</a:t>
                      </a:r>
                      <a:endParaRPr sz="1000">
                        <a:latin typeface="Mada"/>
                        <a:ea typeface="Mada"/>
                        <a:cs typeface="Mada"/>
                        <a:sym typeface="Mada"/>
                      </a:endParaRPr>
                    </a:p>
                    <a:p>
                      <a:pPr indent="-292100" lvl="0" marL="457200" rtl="0" algn="l">
                        <a:spcBef>
                          <a:spcPts val="0"/>
                        </a:spcBef>
                        <a:spcAft>
                          <a:spcPts val="0"/>
                        </a:spcAft>
                        <a:buSzPts val="1000"/>
                        <a:buFont typeface="Mada"/>
                        <a:buAutoNum type="arabicPeriod"/>
                      </a:pPr>
                      <a:r>
                        <a:rPr lang="ar" sz="1000">
                          <a:latin typeface="Mada"/>
                          <a:ea typeface="Mada"/>
                          <a:cs typeface="Mada"/>
                          <a:sym typeface="Mada"/>
                        </a:rPr>
                        <a:t>Invasive testing: </a:t>
                      </a:r>
                      <a:endParaRPr sz="1000">
                        <a:latin typeface="Mada"/>
                        <a:ea typeface="Mada"/>
                        <a:cs typeface="Mada"/>
                        <a:sym typeface="Mada"/>
                      </a:endParaRPr>
                    </a:p>
                    <a:p>
                      <a:pPr indent="-292100" lvl="1" marL="914400" rtl="0" algn="l">
                        <a:spcBef>
                          <a:spcPts val="0"/>
                        </a:spcBef>
                        <a:spcAft>
                          <a:spcPts val="0"/>
                        </a:spcAft>
                        <a:buSzPts val="1000"/>
                        <a:buFont typeface="Mada"/>
                        <a:buAutoNum type="alphaLcPeriod"/>
                      </a:pPr>
                      <a:r>
                        <a:rPr lang="ar" sz="1000">
                          <a:latin typeface="Mada"/>
                          <a:ea typeface="Mada"/>
                          <a:cs typeface="Mada"/>
                          <a:sym typeface="Mada"/>
                        </a:rPr>
                        <a:t>contrast venography  (</a:t>
                      </a:r>
                      <a:r>
                        <a:rPr b="1" lang="ar" sz="1000">
                          <a:solidFill>
                            <a:srgbClr val="CC0000"/>
                          </a:solidFill>
                          <a:latin typeface="Mada"/>
                          <a:ea typeface="Mada"/>
                          <a:cs typeface="Mada"/>
                          <a:sym typeface="Mada"/>
                        </a:rPr>
                        <a:t>gold standard</a:t>
                      </a:r>
                      <a:r>
                        <a:rPr lang="ar" sz="1000">
                          <a:latin typeface="Mada"/>
                          <a:ea typeface="Mada"/>
                          <a:cs typeface="Mada"/>
                          <a:sym typeface="Mada"/>
                        </a:rPr>
                        <a:t> and most accurate in diagnosing blood clots)</a:t>
                      </a:r>
                      <a:endParaRPr sz="1000">
                        <a:latin typeface="Mada"/>
                        <a:ea typeface="Mada"/>
                        <a:cs typeface="Mada"/>
                        <a:sym typeface="Mada"/>
                      </a:endParaRPr>
                    </a:p>
                  </a:txBody>
                  <a:tcPr marT="91425" marB="91425" marR="91425" marL="91425"/>
                </a:tc>
                <a:tc hMerge="1"/>
                <a:tc hMerge="1"/>
                <a:tc hMerge="1"/>
              </a:tr>
              <a:tr h="2671225">
                <a:tc>
                  <a:txBody>
                    <a:bodyPr/>
                    <a:lstStyle/>
                    <a:p>
                      <a:pPr indent="0" lvl="0" marL="0" rtl="0" algn="ctr">
                        <a:spcBef>
                          <a:spcPts val="0"/>
                        </a:spcBef>
                        <a:spcAft>
                          <a:spcPts val="0"/>
                        </a:spcAft>
                        <a:buNone/>
                      </a:pPr>
                      <a:r>
                        <a:rPr b="1" lang="ar" sz="1000">
                          <a:latin typeface="Mada"/>
                          <a:ea typeface="Mada"/>
                          <a:cs typeface="Mada"/>
                          <a:sym typeface="Mada"/>
                        </a:rPr>
                        <a:t>Treatment</a:t>
                      </a:r>
                      <a:r>
                        <a:rPr lang="ar" sz="1000">
                          <a:latin typeface="Mada"/>
                          <a:ea typeface="Mada"/>
                          <a:cs typeface="Mada"/>
                          <a:sym typeface="Mada"/>
                        </a:rPr>
                        <a:t> </a:t>
                      </a:r>
                      <a:endParaRPr sz="1000">
                        <a:latin typeface="Mada"/>
                        <a:ea typeface="Mada"/>
                        <a:cs typeface="Mada"/>
                        <a:sym typeface="Mada"/>
                      </a:endParaRPr>
                    </a:p>
                  </a:txBody>
                  <a:tcPr marT="91425" marB="91425" marR="91425" marL="91425">
                    <a:solidFill>
                      <a:srgbClr val="FCE5CD"/>
                    </a:solidFill>
                  </a:tcPr>
                </a:tc>
                <a:tc gridSpan="4">
                  <a:txBody>
                    <a:bodyPr/>
                    <a:lstStyle/>
                    <a:p>
                      <a:pPr indent="0" lvl="0" marL="457200" rtl="0" algn="l">
                        <a:spcBef>
                          <a:spcPts val="0"/>
                        </a:spcBef>
                        <a:spcAft>
                          <a:spcPts val="0"/>
                        </a:spcAft>
                        <a:buNone/>
                      </a:pPr>
                      <a:r>
                        <a:t/>
                      </a:r>
                      <a:endParaRPr sz="1000">
                        <a:latin typeface="Mada"/>
                        <a:ea typeface="Mada"/>
                        <a:cs typeface="Mada"/>
                        <a:sym typeface="Mada"/>
                      </a:endParaRPr>
                    </a:p>
                    <a:p>
                      <a:pPr indent="-292100" lvl="0" marL="457200" rtl="0" algn="l">
                        <a:spcBef>
                          <a:spcPts val="0"/>
                        </a:spcBef>
                        <a:spcAft>
                          <a:spcPts val="0"/>
                        </a:spcAft>
                        <a:buSzPts val="1000"/>
                        <a:buFont typeface="Mada"/>
                        <a:buAutoNum type="arabicPeriod"/>
                      </a:pPr>
                      <a:r>
                        <a:rPr lang="ar" sz="1000">
                          <a:latin typeface="Mada"/>
                          <a:ea typeface="Mada"/>
                          <a:cs typeface="Mada"/>
                          <a:sym typeface="Mada"/>
                        </a:rPr>
                        <a:t>Anticoagulation:</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Conventional anticoagulant — Heparin(LMWH), Coumadin, Warfarin</a:t>
                      </a:r>
                      <a:endParaRPr sz="1000">
                        <a:latin typeface="Mada"/>
                        <a:ea typeface="Mada"/>
                        <a:cs typeface="Mada"/>
                        <a:sym typeface="Mada"/>
                      </a:endParaRPr>
                    </a:p>
                    <a:p>
                      <a:pPr indent="-292100" lvl="1" marL="914400" rtl="0" algn="l">
                        <a:spcBef>
                          <a:spcPts val="0"/>
                        </a:spcBef>
                        <a:spcAft>
                          <a:spcPts val="0"/>
                        </a:spcAft>
                        <a:buClr>
                          <a:srgbClr val="CC0000"/>
                        </a:buClr>
                        <a:buSzPts val="1000"/>
                        <a:buFont typeface="Mada"/>
                        <a:buChar char="◆"/>
                      </a:pPr>
                      <a:r>
                        <a:rPr b="1" lang="ar" sz="1000">
                          <a:solidFill>
                            <a:srgbClr val="CC0000"/>
                          </a:solidFill>
                          <a:latin typeface="Mada"/>
                          <a:ea typeface="Mada"/>
                          <a:cs typeface="Mada"/>
                          <a:sym typeface="Mada"/>
                        </a:rPr>
                        <a:t>Heparin + warfarin is more effective than warfarin alone; all cases of VTE should be “bridged” with heparin</a:t>
                      </a:r>
                      <a:endParaRPr b="1" sz="1000">
                        <a:solidFill>
                          <a:srgbClr val="CC0000"/>
                        </a:solidFill>
                        <a:latin typeface="Mada"/>
                        <a:ea typeface="Mada"/>
                        <a:cs typeface="Mada"/>
                        <a:sym typeface="Mada"/>
                      </a:endParaRPr>
                    </a:p>
                    <a:p>
                      <a:pPr indent="-292100" lvl="1" marL="914400" rtl="0" algn="l">
                        <a:spcBef>
                          <a:spcPts val="0"/>
                        </a:spcBef>
                        <a:spcAft>
                          <a:spcPts val="0"/>
                        </a:spcAft>
                        <a:buClr>
                          <a:srgbClr val="CC0000"/>
                        </a:buClr>
                        <a:buSzPts val="1000"/>
                        <a:buFont typeface="Mada"/>
                        <a:buChar char="◆"/>
                      </a:pPr>
                      <a:r>
                        <a:rPr lang="ar" sz="1000">
                          <a:solidFill>
                            <a:schemeClr val="dk1"/>
                          </a:solidFill>
                          <a:latin typeface="Mada"/>
                          <a:ea typeface="Mada"/>
                          <a:cs typeface="Mada"/>
                          <a:sym typeface="Mada"/>
                        </a:rPr>
                        <a:t>Increase incident rate of </a:t>
                      </a:r>
                      <a:r>
                        <a:rPr b="1" lang="ar" sz="1000">
                          <a:solidFill>
                            <a:srgbClr val="CC0000"/>
                          </a:solidFill>
                          <a:latin typeface="Mada"/>
                          <a:ea typeface="Mada"/>
                          <a:cs typeface="Mada"/>
                          <a:sym typeface="Mada"/>
                        </a:rPr>
                        <a:t>Heparin induced thrombocytopenia</a:t>
                      </a:r>
                      <a:endParaRPr b="1" sz="1000">
                        <a:solidFill>
                          <a:srgbClr val="CC0000"/>
                        </a:solidFill>
                        <a:latin typeface="Mada"/>
                        <a:ea typeface="Mada"/>
                        <a:cs typeface="Mada"/>
                        <a:sym typeface="Mada"/>
                      </a:endParaRPr>
                    </a:p>
                    <a:p>
                      <a:pPr indent="-292100" lvl="1" marL="914400" rtl="0" algn="l">
                        <a:spcBef>
                          <a:spcPts val="0"/>
                        </a:spcBef>
                        <a:spcAft>
                          <a:spcPts val="0"/>
                        </a:spcAft>
                        <a:buClr>
                          <a:srgbClr val="CC0000"/>
                        </a:buClr>
                        <a:buSzPts val="1000"/>
                        <a:buFont typeface="Mada"/>
                        <a:buChar char="◆"/>
                      </a:pPr>
                      <a:r>
                        <a:rPr b="1" lang="ar" sz="1000">
                          <a:solidFill>
                            <a:srgbClr val="CC0000"/>
                          </a:solidFill>
                          <a:latin typeface="Mada"/>
                          <a:ea typeface="Mada"/>
                          <a:cs typeface="Mada"/>
                          <a:sym typeface="Mada"/>
                        </a:rPr>
                        <a:t>LMWT Contraindicated in Dialysis dependent renal failure</a:t>
                      </a:r>
                      <a:endParaRPr b="1" sz="1000">
                        <a:solidFill>
                          <a:srgbClr val="CC0000"/>
                        </a:solidFill>
                        <a:latin typeface="Mada"/>
                        <a:ea typeface="Mada"/>
                        <a:cs typeface="Mada"/>
                        <a:sym typeface="Mada"/>
                      </a:endParaRPr>
                    </a:p>
                    <a:p>
                      <a:pPr indent="-292100" lvl="1" marL="914400" rtl="0" algn="l">
                        <a:spcBef>
                          <a:spcPts val="0"/>
                        </a:spcBef>
                        <a:spcAft>
                          <a:spcPts val="0"/>
                        </a:spcAft>
                        <a:buClr>
                          <a:srgbClr val="CC0000"/>
                        </a:buClr>
                        <a:buSzPts val="1000"/>
                        <a:buFont typeface="Mada"/>
                        <a:buChar char="◆"/>
                      </a:pPr>
                      <a:r>
                        <a:rPr b="1" lang="ar" sz="1000">
                          <a:solidFill>
                            <a:srgbClr val="CC0000"/>
                          </a:solidFill>
                          <a:latin typeface="Mada"/>
                          <a:ea typeface="Mada"/>
                          <a:cs typeface="Mada"/>
                          <a:sym typeface="Mada"/>
                        </a:rPr>
                        <a:t>Warfarin treatment is  continued for 3-6 months</a:t>
                      </a:r>
                      <a:r>
                        <a:rPr lang="ar" sz="1000">
                          <a:solidFill>
                            <a:schemeClr val="dk1"/>
                          </a:solidFill>
                          <a:latin typeface="Mada"/>
                          <a:ea typeface="Mada"/>
                          <a:cs typeface="Mada"/>
                          <a:sym typeface="Mada"/>
                        </a:rPr>
                        <a:t> mostly but longer or life long AC may be needed in recurrent cases of VTE</a:t>
                      </a:r>
                      <a:endParaRPr b="1" sz="1000">
                        <a:solidFill>
                          <a:srgbClr val="CC0000"/>
                        </a:solidFill>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DOACs — Direct thrombin inhibitors(Dabigatran) and FX inhibitors(Rivaroxaban, Apixaban, Endoxaban)</a:t>
                      </a:r>
                      <a:endParaRPr sz="1000">
                        <a:latin typeface="Mada"/>
                        <a:ea typeface="Mada"/>
                        <a:cs typeface="Mada"/>
                        <a:sym typeface="Mada"/>
                      </a:endParaRPr>
                    </a:p>
                    <a:p>
                      <a:pPr indent="-292100" lvl="0" marL="457200" rtl="0" algn="l">
                        <a:spcBef>
                          <a:spcPts val="0"/>
                        </a:spcBef>
                        <a:spcAft>
                          <a:spcPts val="0"/>
                        </a:spcAft>
                        <a:buSzPts val="1000"/>
                        <a:buFont typeface="Mada"/>
                        <a:buAutoNum type="arabicPeriod"/>
                      </a:pPr>
                      <a:r>
                        <a:rPr lang="ar" sz="1000">
                          <a:latin typeface="Mada"/>
                          <a:ea typeface="Mada"/>
                          <a:cs typeface="Mada"/>
                          <a:sym typeface="Mada"/>
                        </a:rPr>
                        <a:t>Thrombolysis:</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Tissue plasminogen activators ( t-PA , u-PA , urokinase , alteplase )</a:t>
                      </a:r>
                      <a:endParaRPr sz="1000">
                        <a:latin typeface="Mada"/>
                        <a:ea typeface="Mada"/>
                        <a:cs typeface="Mada"/>
                        <a:sym typeface="Mada"/>
                      </a:endParaRPr>
                    </a:p>
                    <a:p>
                      <a:pPr indent="-292100" lvl="0" marL="457200" rtl="0" algn="l">
                        <a:spcBef>
                          <a:spcPts val="0"/>
                        </a:spcBef>
                        <a:spcAft>
                          <a:spcPts val="0"/>
                        </a:spcAft>
                        <a:buSzPts val="1000"/>
                        <a:buFont typeface="Mada"/>
                        <a:buAutoNum type="arabicPeriod"/>
                      </a:pPr>
                      <a:r>
                        <a:rPr lang="ar" sz="1000">
                          <a:latin typeface="Mada"/>
                          <a:ea typeface="Mada"/>
                          <a:cs typeface="Mada"/>
                          <a:sym typeface="Mada"/>
                        </a:rPr>
                        <a:t>Thrombectomy:</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IVC filter</a:t>
                      </a:r>
                      <a:endParaRPr sz="1000">
                        <a:latin typeface="Mada"/>
                        <a:ea typeface="Mada"/>
                        <a:cs typeface="Mada"/>
                        <a:sym typeface="Mada"/>
                      </a:endParaRPr>
                    </a:p>
                    <a:p>
                      <a:pPr indent="-292100" lvl="0" marL="457200" rtl="0" algn="l">
                        <a:spcBef>
                          <a:spcPts val="0"/>
                        </a:spcBef>
                        <a:spcAft>
                          <a:spcPts val="0"/>
                        </a:spcAft>
                        <a:buSzPts val="1000"/>
                        <a:buFont typeface="Mada"/>
                        <a:buChar char="➔"/>
                      </a:pPr>
                      <a:r>
                        <a:rPr lang="ar" sz="1000">
                          <a:latin typeface="Mada"/>
                          <a:ea typeface="Mada"/>
                          <a:cs typeface="Mada"/>
                          <a:sym typeface="Mada"/>
                        </a:rPr>
                        <a:t>Embolectomy ( surgical or catheter)</a:t>
                      </a:r>
                      <a:endParaRPr sz="1000">
                        <a:latin typeface="Mada"/>
                        <a:ea typeface="Mada"/>
                        <a:cs typeface="Mada"/>
                        <a:sym typeface="Mada"/>
                      </a:endParaRPr>
                    </a:p>
                    <a:p>
                      <a:pPr indent="0" lvl="0" marL="0" rtl="0" algn="l">
                        <a:spcBef>
                          <a:spcPts val="0"/>
                        </a:spcBef>
                        <a:spcAft>
                          <a:spcPts val="0"/>
                        </a:spcAft>
                        <a:buNone/>
                      </a:pPr>
                      <a:r>
                        <a:t/>
                      </a:r>
                      <a:endParaRPr sz="1000">
                        <a:latin typeface="Mada"/>
                        <a:ea typeface="Mada"/>
                        <a:cs typeface="Mada"/>
                        <a:sym typeface="Mada"/>
                      </a:endParaRPr>
                    </a:p>
                  </a:txBody>
                  <a:tcPr marT="91425" marB="91425" marR="91425" marL="91425"/>
                </a:tc>
                <a:tc hMerge="1"/>
                <a:tc hMerge="1"/>
                <a:tc hMerge="1"/>
              </a:tr>
            </a:tbl>
          </a:graphicData>
        </a:graphic>
      </p:graphicFrame>
      <p:pic>
        <p:nvPicPr>
          <p:cNvPr id="881" name="Google Shape;881;p44"/>
          <p:cNvPicPr preferRelativeResize="0"/>
          <p:nvPr/>
        </p:nvPicPr>
        <p:blipFill>
          <a:blip r:embed="rId3">
            <a:alphaModFix/>
          </a:blip>
          <a:stretch>
            <a:fillRect/>
          </a:stretch>
        </p:blipFill>
        <p:spPr>
          <a:xfrm>
            <a:off x="6334250" y="9664250"/>
            <a:ext cx="1193875" cy="9936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85" name="Shape 885"/>
        <p:cNvGrpSpPr/>
        <p:nvPr/>
      </p:nvGrpSpPr>
      <p:grpSpPr>
        <a:xfrm>
          <a:off x="0" y="0"/>
          <a:ext cx="0" cy="0"/>
          <a:chOff x="0" y="0"/>
          <a:chExt cx="0" cy="0"/>
        </a:xfrm>
      </p:grpSpPr>
      <p:sp>
        <p:nvSpPr>
          <p:cNvPr id="886" name="Google Shape;886;p45"/>
          <p:cNvSpPr/>
          <p:nvPr/>
        </p:nvSpPr>
        <p:spPr>
          <a:xfrm>
            <a:off x="1034725" y="10307950"/>
            <a:ext cx="5760900" cy="3792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lang="ar" sz="1200">
                <a:solidFill>
                  <a:srgbClr val="FFFFFF"/>
                </a:solidFill>
                <a:latin typeface="Cabin"/>
                <a:ea typeface="Cabin"/>
                <a:cs typeface="Cabin"/>
                <a:sym typeface="Cabin"/>
              </a:rPr>
              <a:t>Answers: Q1:E | Q2:D | Q3:D | Q4:A | Q5:C</a:t>
            </a:r>
            <a:endParaRPr sz="1200">
              <a:solidFill>
                <a:srgbClr val="FFFFFF"/>
              </a:solidFill>
              <a:latin typeface="Cabin"/>
              <a:ea typeface="Cabin"/>
              <a:cs typeface="Cabin"/>
              <a:sym typeface="Cabin"/>
            </a:endParaRPr>
          </a:p>
        </p:txBody>
      </p:sp>
      <p:sp>
        <p:nvSpPr>
          <p:cNvPr id="887" name="Google Shape;887;p45"/>
          <p:cNvSpPr txBox="1"/>
          <p:nvPr/>
        </p:nvSpPr>
        <p:spPr>
          <a:xfrm>
            <a:off x="7764500" y="1463725"/>
            <a:ext cx="8520600" cy="572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2800">
                <a:solidFill>
                  <a:srgbClr val="202729"/>
                </a:solidFill>
                <a:latin typeface="Proxima Nova"/>
                <a:ea typeface="Proxima Nova"/>
                <a:cs typeface="Proxima Nova"/>
                <a:sym typeface="Proxima Nova"/>
              </a:rPr>
              <a:t>Quiz explanations: </a:t>
            </a:r>
            <a:endParaRPr sz="2800">
              <a:solidFill>
                <a:srgbClr val="202729"/>
              </a:solidFill>
              <a:latin typeface="Proxima Nova"/>
              <a:ea typeface="Proxima Nova"/>
              <a:cs typeface="Proxima Nova"/>
              <a:sym typeface="Proxima Nova"/>
            </a:endParaRPr>
          </a:p>
        </p:txBody>
      </p:sp>
      <p:sp>
        <p:nvSpPr>
          <p:cNvPr id="888" name="Google Shape;888;p45"/>
          <p:cNvSpPr txBox="1"/>
          <p:nvPr/>
        </p:nvSpPr>
        <p:spPr>
          <a:xfrm>
            <a:off x="7764500" y="2036425"/>
            <a:ext cx="8520600" cy="4584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1000">
                <a:latin typeface="Proxima Nova"/>
                <a:ea typeface="Proxima Nova"/>
                <a:cs typeface="Proxima Nova"/>
                <a:sym typeface="Proxima Nova"/>
              </a:rPr>
              <a:t>Question 1: </a:t>
            </a:r>
            <a:endParaRPr b="1"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The correct answer is E. </a:t>
            </a:r>
            <a:r>
              <a:rPr lang="ar" sz="1000">
                <a:latin typeface="Proxima Nova"/>
                <a:ea typeface="Proxima Nova"/>
                <a:cs typeface="Proxima Nova"/>
                <a:sym typeface="Proxima Nova"/>
              </a:rPr>
              <a:t>This patient likely has a deep vein thrombosis (DVT), which classically presents as a unilateral, swollen, erythematous, and painful lower extremity. Virchow's triad summarizes the pathophysiology leading to thrombosis, and includes endothelial injury, hypercoagulability, and venous stasis. Venous stasis occurs during periods of extended immobility, including long-distance plane flights (as in this patient), hospital stays, post-op, or sedentary lifestyles. Diagnosis is confirmed with compression ultrasound with doppler.   </a:t>
            </a:r>
            <a:endParaRPr sz="1000">
              <a:latin typeface="Proxima Nova"/>
              <a:ea typeface="Proxima Nova"/>
              <a:cs typeface="Proxima Nova"/>
              <a:sym typeface="Proxima Nova"/>
            </a:endParaRPr>
          </a:p>
          <a:p>
            <a:pPr indent="0" lvl="0" marL="0" rtl="0" algn="l">
              <a:lnSpc>
                <a:spcPct val="115000"/>
              </a:lnSpc>
              <a:spcBef>
                <a:spcPts val="0"/>
              </a:spcBef>
              <a:spcAft>
                <a:spcPts val="0"/>
              </a:spcAft>
              <a:buNone/>
            </a:pPr>
            <a:r>
              <a:rPr lang="ar" sz="1000">
                <a:latin typeface="Proxima Nova"/>
                <a:ea typeface="Proxima Nova"/>
                <a:cs typeface="Proxima Nova"/>
                <a:sym typeface="Proxima Nova"/>
              </a:rPr>
              <a:t> </a:t>
            </a:r>
            <a:endParaRPr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Question 2: </a:t>
            </a:r>
            <a:endParaRPr b="1" sz="1000">
              <a:latin typeface="Proxima Nova"/>
              <a:ea typeface="Proxima Nova"/>
              <a:cs typeface="Proxima Nova"/>
              <a:sym typeface="Proxima Nova"/>
            </a:endParaRPr>
          </a:p>
          <a:p>
            <a:pPr indent="0" lvl="0" marL="0" rtl="0" algn="l">
              <a:spcBef>
                <a:spcPts val="0"/>
              </a:spcBef>
              <a:spcAft>
                <a:spcPts val="0"/>
              </a:spcAft>
              <a:buNone/>
            </a:pPr>
            <a:r>
              <a:rPr b="1" lang="ar" sz="1000">
                <a:latin typeface="Proxima Nova"/>
                <a:ea typeface="Proxima Nova"/>
                <a:cs typeface="Proxima Nova"/>
                <a:sym typeface="Proxima Nova"/>
              </a:rPr>
              <a:t>The correct answer is D. </a:t>
            </a:r>
            <a:r>
              <a:rPr lang="ar" sz="1000">
                <a:latin typeface="Proxima Nova"/>
                <a:ea typeface="Proxima Nova"/>
                <a:cs typeface="Proxima Nova"/>
                <a:sym typeface="Proxima Nova"/>
              </a:rPr>
              <a:t>Antithrombin III deficiency is a type of thrombophilia that can be inherited (autosomal dominant) or acquired. Patients are at increased risk for venous or arterial thrombotic events. One characteristic of AT deficiency is failure of PTT to prolong following heparin administration since heparin requires functional AT for its action.  </a:t>
            </a:r>
            <a:endParaRPr sz="1000">
              <a:latin typeface="Proxima Nova"/>
              <a:ea typeface="Proxima Nova"/>
              <a:cs typeface="Proxima Nova"/>
              <a:sym typeface="Proxima Nova"/>
            </a:endParaRPr>
          </a:p>
          <a:p>
            <a:pPr indent="0" lvl="0" marL="0" rtl="0" algn="l">
              <a:lnSpc>
                <a:spcPct val="115000"/>
              </a:lnSpc>
              <a:spcBef>
                <a:spcPts val="0"/>
              </a:spcBef>
              <a:spcAft>
                <a:spcPts val="0"/>
              </a:spcAft>
              <a:buNone/>
            </a:pPr>
            <a:r>
              <a:rPr lang="ar" sz="1000">
                <a:latin typeface="Proxima Nova"/>
                <a:ea typeface="Proxima Nova"/>
                <a:cs typeface="Proxima Nova"/>
                <a:sym typeface="Proxima Nova"/>
              </a:rPr>
              <a:t> </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Question 3: </a:t>
            </a:r>
            <a:endParaRPr b="1"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The correct answer is D. </a:t>
            </a:r>
            <a:r>
              <a:rPr lang="ar" sz="1000">
                <a:latin typeface="Proxima Nova"/>
                <a:ea typeface="Proxima Nova"/>
                <a:cs typeface="Proxima Nova"/>
                <a:sym typeface="Proxima Nova"/>
              </a:rPr>
              <a:t>Protein C and S deficiency are uncommon causes of inherited, autosomal dominant thrombophilias. The primary role of Proteins C and S is to inactivate factors Va and VIIIa and inhibit coagulation. Patients with these disorders are at increased risk for venous or arterial thromboembolism, neonatal purpura fulminans, fetal loss, stroke, and warfarin-induced skin necrosis.   </a:t>
            </a:r>
            <a:endParaRPr sz="1000">
              <a:latin typeface="Proxima Nova"/>
              <a:ea typeface="Proxima Nova"/>
              <a:cs typeface="Proxima Nova"/>
              <a:sym typeface="Proxima Nova"/>
            </a:endParaRPr>
          </a:p>
          <a:p>
            <a:pPr indent="0" lvl="0" marL="0" rtl="0" algn="l">
              <a:lnSpc>
                <a:spcPct val="115000"/>
              </a:lnSpc>
              <a:spcBef>
                <a:spcPts val="0"/>
              </a:spcBef>
              <a:spcAft>
                <a:spcPts val="0"/>
              </a:spcAft>
              <a:buClr>
                <a:schemeClr val="dk1"/>
              </a:buClr>
              <a:buSzPts val="1100"/>
              <a:buFont typeface="Arial"/>
              <a:buNone/>
            </a:pPr>
            <a:r>
              <a:rPr lang="ar" sz="1000">
                <a:latin typeface="Proxima Nova"/>
                <a:ea typeface="Proxima Nova"/>
                <a:cs typeface="Proxima Nova"/>
                <a:sym typeface="Proxima Nova"/>
              </a:rPr>
              <a:t> </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Question 4: </a:t>
            </a:r>
            <a:endParaRPr b="1"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The correct answer is A. </a:t>
            </a:r>
            <a:r>
              <a:rPr lang="ar" sz="1000">
                <a:latin typeface="Proxima Nova"/>
                <a:ea typeface="Proxima Nova"/>
                <a:cs typeface="Proxima Nova"/>
                <a:sym typeface="Proxima Nova"/>
              </a:rPr>
              <a:t>This young patient who has no acquired risk factors for hypercoagulability (e.g., smoking, OCP use) is presenting with a pulmonary embolism, raising concerns for a hereditary cause. Factor V Leiden is an autosomal dominant condition and is the most common cause of inherited hypercoagulability in Caucasians. Point mutations alter the cleavage site of factor V at locus Arg 506, resulting in factor V that is resistant to degradation by protein C.   </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Question 5: </a:t>
            </a:r>
            <a:endParaRPr b="1"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rPr b="1" lang="ar" sz="1000">
                <a:latin typeface="Proxima Nova"/>
                <a:ea typeface="Proxima Nova"/>
                <a:cs typeface="Proxima Nova"/>
                <a:sym typeface="Proxima Nova"/>
              </a:rPr>
              <a:t>The correct answer is C. </a:t>
            </a:r>
            <a:r>
              <a:rPr lang="ar" sz="1000">
                <a:latin typeface="Proxima Nova"/>
                <a:ea typeface="Proxima Nova"/>
                <a:cs typeface="Proxima Nova"/>
                <a:sym typeface="Proxima Nova"/>
              </a:rPr>
              <a:t>The INR is the ratio between the prothrombin time compared to a control sample and provides a means of monitoring bleeding risk. The normal INR is between 0.9 and 1.3 (B), an INR &lt;1.0 (A) suggests a high thrombotic risk. The SIGN guidelines state a patient suffering from rheumatic mitral valve disease with/without atrial fibrillation should have a target INR of 2.5 with a range between 2.0 and 3.0 (C). An INR between 3 and 4 (D) would be appropriate in a patient with lupus anticoagulant syndrome or suffering from venous thromboembolism. It would also be appropriate following a mitral valve replacement with a metallic valve where a high INR is important. An INR &gt;5.0 (E) indicates a high bleeding risk. </a:t>
            </a:r>
            <a:endParaRPr sz="1000">
              <a:latin typeface="Proxima Nova"/>
              <a:ea typeface="Proxima Nova"/>
              <a:cs typeface="Proxima Nova"/>
              <a:sym typeface="Proxima Nova"/>
            </a:endParaRPr>
          </a:p>
          <a:p>
            <a:pPr indent="0" lvl="0" marL="0" rtl="0" algn="l">
              <a:spcBef>
                <a:spcPts val="0"/>
              </a:spcBef>
              <a:spcAft>
                <a:spcPts val="0"/>
              </a:spcAft>
              <a:buClr>
                <a:schemeClr val="dk1"/>
              </a:buClr>
              <a:buSzPts val="1100"/>
              <a:buFont typeface="Arial"/>
              <a:buNone/>
            </a:pPr>
            <a:r>
              <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spcBef>
                <a:spcPts val="0"/>
              </a:spcBef>
              <a:spcAft>
                <a:spcPts val="0"/>
              </a:spcAft>
              <a:buNone/>
            </a:pPr>
            <a:r>
              <a:t/>
            </a:r>
            <a:endParaRPr sz="1000">
              <a:latin typeface="Proxima Nova"/>
              <a:ea typeface="Proxima Nova"/>
              <a:cs typeface="Proxima Nova"/>
              <a:sym typeface="Proxima Nova"/>
            </a:endParaRPr>
          </a:p>
          <a:p>
            <a:pPr indent="0" lvl="0" marL="0" rtl="0" algn="l">
              <a:lnSpc>
                <a:spcPct val="115000"/>
              </a:lnSpc>
              <a:spcBef>
                <a:spcPts val="0"/>
              </a:spcBef>
              <a:spcAft>
                <a:spcPts val="1600"/>
              </a:spcAft>
              <a:buNone/>
            </a:pPr>
            <a:r>
              <a:t/>
            </a:r>
            <a:endParaRPr sz="1000">
              <a:latin typeface="Proxima Nova"/>
              <a:ea typeface="Proxima Nova"/>
              <a:cs typeface="Proxima Nova"/>
              <a:sym typeface="Proxima Nova"/>
            </a:endParaRPr>
          </a:p>
        </p:txBody>
      </p:sp>
      <p:sp>
        <p:nvSpPr>
          <p:cNvPr id="889" name="Google Shape;889;p45"/>
          <p:cNvSpPr/>
          <p:nvPr/>
        </p:nvSpPr>
        <p:spPr>
          <a:xfrm>
            <a:off x="215850" y="875100"/>
            <a:ext cx="7128300" cy="9212400"/>
          </a:xfrm>
          <a:prstGeom prst="rect">
            <a:avLst/>
          </a:prstGeom>
          <a:noFill/>
          <a:ln>
            <a:noFill/>
          </a:ln>
        </p:spPr>
        <p:txBody>
          <a:bodyPr anchorCtr="0" anchor="ctr" bIns="91175" lIns="91175" spcFirstLastPara="1" rIns="91175" wrap="square" tIns="91175">
            <a:noAutofit/>
          </a:bodyPr>
          <a:lstStyle/>
          <a:p>
            <a:pPr indent="0" lvl="0" marL="0" rtl="0" algn="just">
              <a:spcBef>
                <a:spcPts val="0"/>
              </a:spcBef>
              <a:spcAft>
                <a:spcPts val="0"/>
              </a:spcAft>
              <a:buNone/>
            </a:pPr>
            <a:r>
              <a:rPr lang="ar" sz="1000">
                <a:solidFill>
                  <a:schemeClr val="accent1"/>
                </a:solidFill>
                <a:latin typeface="Mada SemiBold"/>
                <a:ea typeface="Mada SemiBold"/>
                <a:cs typeface="Mada SemiBold"/>
                <a:sym typeface="Mada SemiBold"/>
              </a:rPr>
              <a:t>Q1: A 42-year-old man presents to the emergency department with a one week history of a red, painful swollen left lower extremity. The patient reports he recently returned from Hawaii, where he was running a marathon. He reports his symptoms began shortly after landing and is worried he may have injured his leg during the race. His medical history is non-contributory. His temperature is 37.0°C (98.6 °F), pulse is 94/min, respirations are 20/min, blood pressure  is 152/73 mmHg, and oxygen saturation saturation is 97% on room air. Physical examination shows a swollen and mildly erythematous left lower extremity that is painful to palpation, with 2+ pitting edema compared to the right lower extremity. Pulses are 2+ with capillary refill &lt;2 seconds bilaterally. WBC is 9000/mm3 and creatine kinase is 30U/L. Which of the following is the most appropriate next step in diagnosis?</a:t>
            </a:r>
            <a:endParaRPr sz="1000">
              <a:solidFill>
                <a:schemeClr val="accent1"/>
              </a:solidFill>
              <a:latin typeface="Mada SemiBold"/>
              <a:ea typeface="Mada SemiBold"/>
              <a:cs typeface="Mada SemiBold"/>
              <a:sym typeface="Mada SemiBold"/>
            </a:endParaRPr>
          </a:p>
          <a:p>
            <a:pPr indent="-228600" lvl="0" marL="457200" rtl="0" algn="l">
              <a:lnSpc>
                <a:spcPct val="115000"/>
              </a:lnSpc>
              <a:spcBef>
                <a:spcPts val="0"/>
              </a:spcBef>
              <a:spcAft>
                <a:spcPts val="0"/>
              </a:spcAft>
              <a:buNone/>
            </a:pPr>
            <a:r>
              <a:rPr lang="ar" sz="1000">
                <a:latin typeface="Mada"/>
                <a:ea typeface="Mada"/>
                <a:cs typeface="Mada"/>
                <a:sym typeface="Mada"/>
              </a:rPr>
              <a:t>A.    Left tibia and fibula x-ray</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B.    Measurement of compartment pressures</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C.     CT-angiogram of the left lower extremity</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D.    Blood cultures</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E.     Ultrasound of the lower extremities</a:t>
            </a:r>
            <a:endParaRPr b="1" sz="1000">
              <a:solidFill>
                <a:schemeClr val="accent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accent1"/>
                </a:solidFill>
                <a:latin typeface="Mada SemiBold"/>
                <a:ea typeface="Mada SemiBold"/>
                <a:cs typeface="Mada SemiBold"/>
                <a:sym typeface="Mada SemiBold"/>
              </a:rPr>
              <a:t>Q2: A 24-year-old woman comes to the clinic due to leg pain and swelling that started suddenly 2 days ago. History is significant for traveling back from Australia 3 days ago and smoking 1 pack of cigarettes per day for 5 years. The patient denies any trauma, and she does not use excessive alcohol or illicit drugs. Vitals are within normal limits. On physical examination, the right calf is red, warm, and swollen. The left calf appears normal. Lower extremity ultrasounds reveal a deep vein thrombosis. Laboratory testing shows a PTT of 30 seconds. Heparin is administered. Six hours later, PTT is 32 seconds. Which of the following is the most likely diagnosis?  </a:t>
            </a:r>
            <a:endParaRPr sz="1000">
              <a:solidFill>
                <a:schemeClr val="accent1"/>
              </a:solidFill>
              <a:latin typeface="Mada SemiBold"/>
              <a:ea typeface="Mada SemiBold"/>
              <a:cs typeface="Mada SemiBold"/>
              <a:sym typeface="Mada SemiBold"/>
            </a:endParaRPr>
          </a:p>
          <a:p>
            <a:pPr indent="-228600" lvl="0" marL="457200" rtl="0" algn="l">
              <a:lnSpc>
                <a:spcPct val="115000"/>
              </a:lnSpc>
              <a:spcBef>
                <a:spcPts val="0"/>
              </a:spcBef>
              <a:spcAft>
                <a:spcPts val="0"/>
              </a:spcAft>
              <a:buNone/>
            </a:pPr>
            <a:r>
              <a:rPr lang="ar" sz="1000">
                <a:latin typeface="Mada"/>
                <a:ea typeface="Mada"/>
                <a:cs typeface="Mada"/>
                <a:sym typeface="Mada"/>
              </a:rPr>
              <a:t>A.    Vitamin K deficiency</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B.    Prothrombin gene mutation</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C.     Factor V Leiden deficiency</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D.    Antithrombin III deficiency </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E.     ADAMTS13 deficiency</a:t>
            </a:r>
            <a:endParaRPr sz="1000">
              <a:latin typeface="Mada"/>
              <a:ea typeface="Mada"/>
              <a:cs typeface="Mada"/>
              <a:sym typeface="Mada"/>
            </a:endParaRPr>
          </a:p>
          <a:p>
            <a:pPr indent="0" lvl="0" marL="0" rtl="0" algn="l">
              <a:lnSpc>
                <a:spcPct val="115000"/>
              </a:lnSpc>
              <a:spcBef>
                <a:spcPts val="0"/>
              </a:spcBef>
              <a:spcAft>
                <a:spcPts val="0"/>
              </a:spcAft>
              <a:buNone/>
            </a:pPr>
            <a:r>
              <a:rPr lang="ar" sz="1000">
                <a:solidFill>
                  <a:schemeClr val="accent1"/>
                </a:solidFill>
                <a:latin typeface="Mada SemiBold"/>
                <a:ea typeface="Mada SemiBold"/>
                <a:cs typeface="Mada SemiBold"/>
                <a:sym typeface="Mada SemiBold"/>
              </a:rPr>
              <a:t>Q3: A 45-year-old man is brought to the emergency department (ED) due to right leg pain. A week ago, the patient was hospitalized for deep vein thrombosis and consequently started on warfarin treatment with heparin bridge. The patient’s condition improved, and he was discharged. Upon return to the ED, the patient’s temperature is 37.6°C (99.7°F), pulse is 92/min, and blood pressure is 142/76 mmHg. On physical examination, the patient is in acute distress due to pain. Cardiopulmonary examination is within normal limits. A picture of the patient’s leg is shown, Which of the following findings is most likely to be found in this patient upon further evaluation?</a:t>
            </a:r>
            <a:endParaRPr sz="1000">
              <a:latin typeface="Mada SemiBold"/>
              <a:ea typeface="Mada SemiBold"/>
              <a:cs typeface="Mada SemiBold"/>
              <a:sym typeface="Mada SemiBold"/>
            </a:endParaRPr>
          </a:p>
          <a:p>
            <a:pPr indent="-228600" lvl="0" marL="457200" rtl="0" algn="l">
              <a:lnSpc>
                <a:spcPct val="115000"/>
              </a:lnSpc>
              <a:spcBef>
                <a:spcPts val="0"/>
              </a:spcBef>
              <a:spcAft>
                <a:spcPts val="0"/>
              </a:spcAft>
              <a:buNone/>
            </a:pPr>
            <a:r>
              <a:rPr lang="ar" sz="1000">
                <a:latin typeface="Mada"/>
                <a:ea typeface="Mada"/>
                <a:cs typeface="Mada"/>
                <a:sym typeface="Mada"/>
              </a:rPr>
              <a:t>A.    Elevated prothrombin levels</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B.    Elevated protein S levels</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C.     Normal platelet count and increased PTT time  </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D.    Low protein C levels  </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E.     Low levels of ADAMTS13</a:t>
            </a:r>
            <a:endParaRPr sz="1000">
              <a:latin typeface="Mada"/>
              <a:ea typeface="Mada"/>
              <a:cs typeface="Mada"/>
              <a:sym typeface="Mada"/>
            </a:endParaRPr>
          </a:p>
          <a:p>
            <a:pPr indent="0" lvl="0" marL="0" rtl="0" algn="l">
              <a:lnSpc>
                <a:spcPct val="115000"/>
              </a:lnSpc>
              <a:spcBef>
                <a:spcPts val="0"/>
              </a:spcBef>
              <a:spcAft>
                <a:spcPts val="0"/>
              </a:spcAft>
              <a:buNone/>
            </a:pPr>
            <a:r>
              <a:rPr lang="ar" sz="1000">
                <a:solidFill>
                  <a:schemeClr val="accent1"/>
                </a:solidFill>
                <a:latin typeface="Mada SemiBold"/>
                <a:ea typeface="Mada SemiBold"/>
                <a:cs typeface="Mada SemiBold"/>
                <a:sym typeface="Mada SemiBold"/>
              </a:rPr>
              <a:t> Q4: A 25-year-old Caucasian woman presents to the emergency department due to difficulty breathing. Two hours ago, she suddenly felt chest pain accompanied by dyspnea. The patient denies any recent trauma, and she does not smoke or use illicit drugs. She is sexually active with her partner and uses condoms for contraception. The patient’s temperature is 37.1°C (98.8°F), pulse is 75/min, and blood pressure is 118/73 mmHg. On physical examination, the patient appears distressed. Heart sounds are normal and the lungs are clear to auscultation. Labs show an elevated d-dimer. PT and PTT are 12 and 10 seconds, respectively. Purified protein C is added to the patient’s plasma and causes no change in the lab values. Which of the following is the most likely diagnosis?  </a:t>
            </a:r>
            <a:endParaRPr sz="1000">
              <a:solidFill>
                <a:schemeClr val="accent1"/>
              </a:solidFill>
              <a:latin typeface="Mada SemiBold"/>
              <a:ea typeface="Mada SemiBold"/>
              <a:cs typeface="Mada SemiBold"/>
              <a:sym typeface="Mada SemiBold"/>
            </a:endParaRPr>
          </a:p>
          <a:p>
            <a:pPr indent="-228600" lvl="0" marL="457200" rtl="0" algn="l">
              <a:lnSpc>
                <a:spcPct val="115000"/>
              </a:lnSpc>
              <a:spcBef>
                <a:spcPts val="0"/>
              </a:spcBef>
              <a:spcAft>
                <a:spcPts val="0"/>
              </a:spcAft>
              <a:buNone/>
            </a:pPr>
            <a:r>
              <a:rPr lang="ar" sz="1000">
                <a:latin typeface="Mada"/>
                <a:ea typeface="Mada"/>
                <a:cs typeface="Mada"/>
                <a:sym typeface="Mada"/>
              </a:rPr>
              <a:t>A.    Factor V Leiden deficiency</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B.    Antiphospholipid syndrome  </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C.     Prothrombin gene mutation</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D.    Antithrombin deficiency</a:t>
            </a:r>
            <a:endParaRPr sz="1000">
              <a:latin typeface="Mada"/>
              <a:ea typeface="Mada"/>
              <a:cs typeface="Mada"/>
              <a:sym typeface="Mada"/>
            </a:endParaRPr>
          </a:p>
          <a:p>
            <a:pPr indent="-228600" lvl="0" marL="457200" rtl="0" algn="l">
              <a:lnSpc>
                <a:spcPct val="115000"/>
              </a:lnSpc>
              <a:spcBef>
                <a:spcPts val="0"/>
              </a:spcBef>
              <a:spcAft>
                <a:spcPts val="0"/>
              </a:spcAft>
              <a:buNone/>
            </a:pPr>
            <a:r>
              <a:rPr lang="ar" sz="1000">
                <a:latin typeface="Mada"/>
                <a:ea typeface="Mada"/>
                <a:cs typeface="Mada"/>
                <a:sym typeface="Mada"/>
              </a:rPr>
              <a:t>E.     Protein S deficient </a:t>
            </a:r>
            <a:endParaRPr b="1" sz="1000">
              <a:solidFill>
                <a:schemeClr val="accent1"/>
              </a:solidFill>
              <a:latin typeface="Mada"/>
              <a:ea typeface="Mada"/>
              <a:cs typeface="Mada"/>
              <a:sym typeface="Mada"/>
            </a:endParaRPr>
          </a:p>
          <a:p>
            <a:pPr indent="0" lvl="0" marL="0" rtl="0" algn="l">
              <a:lnSpc>
                <a:spcPct val="115000"/>
              </a:lnSpc>
              <a:spcBef>
                <a:spcPts val="0"/>
              </a:spcBef>
              <a:spcAft>
                <a:spcPts val="0"/>
              </a:spcAft>
              <a:buNone/>
            </a:pPr>
            <a:r>
              <a:rPr lang="ar" sz="1000">
                <a:solidFill>
                  <a:schemeClr val="accent1"/>
                </a:solidFill>
                <a:highlight>
                  <a:srgbClr val="FFFFFF"/>
                </a:highlight>
                <a:latin typeface="Mada SemiBold"/>
                <a:ea typeface="Mada SemiBold"/>
                <a:cs typeface="Mada SemiBold"/>
                <a:sym typeface="Mada SemiBold"/>
              </a:rPr>
              <a:t>Q5: A 27-year-old woman who suffers from rheumatic mitral stenosis develops atrial fibrillation. She is placed on warfarin therapy. What is the most appropriate target international normalized ratio (INR) range? </a:t>
            </a:r>
            <a:endParaRPr sz="1000">
              <a:solidFill>
                <a:schemeClr val="accent1"/>
              </a:solidFill>
              <a:highlight>
                <a:srgbClr val="FFFFFF"/>
              </a:highlight>
              <a:latin typeface="Mada SemiBold"/>
              <a:ea typeface="Mada SemiBold"/>
              <a:cs typeface="Mada SemiBold"/>
              <a:sym typeface="Mada SemiBold"/>
            </a:endParaRPr>
          </a:p>
          <a:p>
            <a:pPr indent="-228600" lvl="0" marL="457200" rtl="0" algn="l">
              <a:lnSpc>
                <a:spcPct val="115000"/>
              </a:lnSpc>
              <a:spcBef>
                <a:spcPts val="0"/>
              </a:spcBef>
              <a:spcAft>
                <a:spcPts val="0"/>
              </a:spcAft>
              <a:buNone/>
            </a:pPr>
            <a:r>
              <a:rPr lang="ar" sz="1000">
                <a:solidFill>
                  <a:schemeClr val="dk1"/>
                </a:solidFill>
                <a:highlight>
                  <a:srgbClr val="FFFFFF"/>
                </a:highlight>
                <a:latin typeface="Mada"/>
                <a:ea typeface="Mada"/>
                <a:cs typeface="Mada"/>
                <a:sym typeface="Mada"/>
              </a:rPr>
              <a:t>A.    &lt;1.0</a:t>
            </a:r>
            <a:endParaRPr sz="1000">
              <a:solidFill>
                <a:schemeClr val="dk1"/>
              </a:solidFill>
              <a:highlight>
                <a:srgbClr val="FFFFFF"/>
              </a:highlight>
              <a:latin typeface="Mada"/>
              <a:ea typeface="Mada"/>
              <a:cs typeface="Mada"/>
              <a:sym typeface="Mada"/>
            </a:endParaRPr>
          </a:p>
          <a:p>
            <a:pPr indent="-228600" lvl="0" marL="457200" rtl="0" algn="l">
              <a:lnSpc>
                <a:spcPct val="115000"/>
              </a:lnSpc>
              <a:spcBef>
                <a:spcPts val="0"/>
              </a:spcBef>
              <a:spcAft>
                <a:spcPts val="0"/>
              </a:spcAft>
              <a:buClr>
                <a:schemeClr val="dk1"/>
              </a:buClr>
              <a:buSzPts val="1100"/>
              <a:buFont typeface="Arial"/>
              <a:buNone/>
            </a:pPr>
            <a:r>
              <a:rPr lang="ar" sz="1000">
                <a:solidFill>
                  <a:schemeClr val="dk1"/>
                </a:solidFill>
                <a:highlight>
                  <a:srgbClr val="FFFFFF"/>
                </a:highlight>
                <a:latin typeface="Mada"/>
                <a:ea typeface="Mada"/>
                <a:cs typeface="Mada"/>
                <a:sym typeface="Mada"/>
              </a:rPr>
              <a:t>B. 1.0–2.0 </a:t>
            </a:r>
            <a:endParaRPr sz="1000">
              <a:solidFill>
                <a:schemeClr val="dk1"/>
              </a:solidFill>
              <a:highlight>
                <a:srgbClr val="FFFFFF"/>
              </a:highlight>
              <a:latin typeface="Mada"/>
              <a:ea typeface="Mada"/>
              <a:cs typeface="Mada"/>
              <a:sym typeface="Mada"/>
            </a:endParaRPr>
          </a:p>
          <a:p>
            <a:pPr indent="-228600" lvl="0" marL="457200" rtl="0" algn="l">
              <a:lnSpc>
                <a:spcPct val="115000"/>
              </a:lnSpc>
              <a:spcBef>
                <a:spcPts val="0"/>
              </a:spcBef>
              <a:spcAft>
                <a:spcPts val="0"/>
              </a:spcAft>
              <a:buClr>
                <a:schemeClr val="dk1"/>
              </a:buClr>
              <a:buSzPts val="1100"/>
              <a:buFont typeface="Arial"/>
              <a:buNone/>
            </a:pPr>
            <a:r>
              <a:rPr lang="ar" sz="1000">
                <a:solidFill>
                  <a:schemeClr val="dk1"/>
                </a:solidFill>
                <a:highlight>
                  <a:srgbClr val="FFFFFF"/>
                </a:highlight>
                <a:latin typeface="Mada"/>
                <a:ea typeface="Mada"/>
                <a:cs typeface="Mada"/>
                <a:sym typeface="Mada"/>
              </a:rPr>
              <a:t>C.     2.0–3.0 </a:t>
            </a:r>
            <a:endParaRPr sz="1000">
              <a:solidFill>
                <a:schemeClr val="dk1"/>
              </a:solidFill>
              <a:highlight>
                <a:srgbClr val="FFFFFF"/>
              </a:highlight>
              <a:latin typeface="Mada"/>
              <a:ea typeface="Mada"/>
              <a:cs typeface="Mada"/>
              <a:sym typeface="Mada"/>
            </a:endParaRPr>
          </a:p>
          <a:p>
            <a:pPr indent="-228600" lvl="0" marL="457200" rtl="0" algn="l">
              <a:lnSpc>
                <a:spcPct val="115000"/>
              </a:lnSpc>
              <a:spcBef>
                <a:spcPts val="0"/>
              </a:spcBef>
              <a:spcAft>
                <a:spcPts val="0"/>
              </a:spcAft>
              <a:buClr>
                <a:schemeClr val="dk1"/>
              </a:buClr>
              <a:buSzPts val="1100"/>
              <a:buFont typeface="Arial"/>
              <a:buNone/>
            </a:pPr>
            <a:r>
              <a:rPr lang="ar" sz="1000">
                <a:solidFill>
                  <a:schemeClr val="dk1"/>
                </a:solidFill>
                <a:highlight>
                  <a:srgbClr val="FFFFFF"/>
                </a:highlight>
                <a:latin typeface="Mada"/>
                <a:ea typeface="Mada"/>
                <a:cs typeface="Mada"/>
                <a:sym typeface="Mada"/>
              </a:rPr>
              <a:t>D.    3.0–4.0 </a:t>
            </a:r>
            <a:endParaRPr sz="1000">
              <a:solidFill>
                <a:schemeClr val="dk1"/>
              </a:solidFill>
              <a:highlight>
                <a:srgbClr val="FFFFFF"/>
              </a:highlight>
              <a:latin typeface="Mada"/>
              <a:ea typeface="Mada"/>
              <a:cs typeface="Mada"/>
              <a:sym typeface="Mada"/>
            </a:endParaRPr>
          </a:p>
          <a:p>
            <a:pPr indent="-228600" lvl="0" marL="457200" rtl="0" algn="l">
              <a:lnSpc>
                <a:spcPct val="115000"/>
              </a:lnSpc>
              <a:spcBef>
                <a:spcPts val="0"/>
              </a:spcBef>
              <a:spcAft>
                <a:spcPts val="0"/>
              </a:spcAft>
              <a:buNone/>
            </a:pPr>
            <a:r>
              <a:rPr lang="ar" sz="1000">
                <a:solidFill>
                  <a:schemeClr val="dk1"/>
                </a:solidFill>
                <a:highlight>
                  <a:srgbClr val="FFFFFF"/>
                </a:highlight>
                <a:latin typeface="Mada"/>
                <a:ea typeface="Mada"/>
                <a:cs typeface="Mada"/>
                <a:sym typeface="Mada"/>
              </a:rPr>
              <a:t>E.     &gt;5.0 </a:t>
            </a:r>
            <a:endParaRPr sz="1000">
              <a:latin typeface="Mada"/>
              <a:ea typeface="Mada"/>
              <a:cs typeface="Mada"/>
              <a:sym typeface="Mada"/>
            </a:endParaRPr>
          </a:p>
        </p:txBody>
      </p:sp>
      <p:pic>
        <p:nvPicPr>
          <p:cNvPr id="890" name="Google Shape;890;p45"/>
          <p:cNvPicPr preferRelativeResize="0"/>
          <p:nvPr/>
        </p:nvPicPr>
        <p:blipFill>
          <a:blip r:embed="rId3">
            <a:alphaModFix/>
          </a:blip>
          <a:stretch>
            <a:fillRect/>
          </a:stretch>
        </p:blipFill>
        <p:spPr>
          <a:xfrm>
            <a:off x="5220664" y="5846641"/>
            <a:ext cx="1499675" cy="849425"/>
          </a:xfrm>
          <a:prstGeom prst="rect">
            <a:avLst/>
          </a:prstGeom>
          <a:noFill/>
          <a:ln>
            <a:noFill/>
          </a:ln>
        </p:spPr>
      </p:pic>
      <p:grpSp>
        <p:nvGrpSpPr>
          <p:cNvPr id="891" name="Google Shape;891;p45"/>
          <p:cNvGrpSpPr/>
          <p:nvPr/>
        </p:nvGrpSpPr>
        <p:grpSpPr>
          <a:xfrm>
            <a:off x="5630242" y="10369423"/>
            <a:ext cx="1406966" cy="247783"/>
            <a:chOff x="5686775" y="10392850"/>
            <a:chExt cx="1411200" cy="209400"/>
          </a:xfrm>
        </p:grpSpPr>
        <p:sp>
          <p:nvSpPr>
            <p:cNvPr id="892" name="Google Shape;892;p45">
              <a:hlinkClick r:id="rId4"/>
            </p:cNvPr>
            <p:cNvSpPr/>
            <p:nvPr/>
          </p:nvSpPr>
          <p:spPr>
            <a:xfrm>
              <a:off x="5686775" y="10392850"/>
              <a:ext cx="1411200" cy="209400"/>
            </a:xfrm>
            <a:prstGeom prst="roundRect">
              <a:avLst>
                <a:gd fmla="val 16667" name="adj"/>
              </a:avLst>
            </a:prstGeom>
            <a:noFill/>
            <a:ln cap="flat" cmpd="sng" w="9525">
              <a:solidFill>
                <a:srgbClr val="D9D9D9"/>
              </a:solidFill>
              <a:prstDash val="dot"/>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b="1" lang="ar" sz="700">
                  <a:solidFill>
                    <a:srgbClr val="FFFFFF"/>
                  </a:solidFill>
                  <a:latin typeface="Mada"/>
                  <a:ea typeface="Mada"/>
                  <a:cs typeface="Mada"/>
                  <a:sym typeface="Mada"/>
                </a:rPr>
                <a:t>     Answers Explanation File! </a:t>
              </a:r>
              <a:endParaRPr b="1" sz="700" u="sng">
                <a:solidFill>
                  <a:srgbClr val="FFFFFF"/>
                </a:solidFill>
                <a:latin typeface="Mada"/>
                <a:ea typeface="Mada"/>
                <a:cs typeface="Mada"/>
                <a:sym typeface="Mada"/>
              </a:endParaRPr>
            </a:p>
          </p:txBody>
        </p:sp>
        <p:sp>
          <p:nvSpPr>
            <p:cNvPr id="893" name="Google Shape;893;p45"/>
            <p:cNvSpPr/>
            <p:nvPr/>
          </p:nvSpPr>
          <p:spPr>
            <a:xfrm>
              <a:off x="5726854" y="10413780"/>
              <a:ext cx="164700" cy="167400"/>
            </a:xfrm>
            <a:prstGeom prst="ellipse">
              <a:avLst/>
            </a:prstGeom>
            <a:solidFill>
              <a:srgbClr val="CFE2F3"/>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894" name="Google Shape;894;p45"/>
            <p:cNvPicPr preferRelativeResize="0"/>
            <p:nvPr/>
          </p:nvPicPr>
          <p:blipFill>
            <a:blip r:embed="rId5">
              <a:alphaModFix/>
            </a:blip>
            <a:stretch>
              <a:fillRect/>
            </a:stretch>
          </p:blipFill>
          <p:spPr>
            <a:xfrm>
              <a:off x="5755003" y="10430983"/>
              <a:ext cx="108516" cy="133125"/>
            </a:xfrm>
            <a:prstGeom prst="rect">
              <a:avLst/>
            </a:prstGeom>
            <a:noFill/>
            <a:ln>
              <a:noFill/>
            </a:ln>
          </p:spPr>
        </p:pic>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8" name="Shape 898"/>
        <p:cNvGrpSpPr/>
        <p:nvPr/>
      </p:nvGrpSpPr>
      <p:grpSpPr>
        <a:xfrm>
          <a:off x="0" y="0"/>
          <a:ext cx="0" cy="0"/>
          <a:chOff x="0" y="0"/>
          <a:chExt cx="0" cy="0"/>
        </a:xfrm>
      </p:grpSpPr>
      <p:sp>
        <p:nvSpPr>
          <p:cNvPr id="899" name="Google Shape;899;p46"/>
          <p:cNvSpPr/>
          <p:nvPr/>
        </p:nvSpPr>
        <p:spPr>
          <a:xfrm rot="1038027">
            <a:off x="-1032094" y="-70897"/>
            <a:ext cx="9170855" cy="638035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900" name="Google Shape;900;p46"/>
          <p:cNvSpPr/>
          <p:nvPr/>
        </p:nvSpPr>
        <p:spPr>
          <a:xfrm>
            <a:off x="5947693" y="3613243"/>
            <a:ext cx="358560" cy="334175"/>
          </a:xfrm>
          <a:custGeom>
            <a:rect b="b" l="l" r="r" t="t"/>
            <a:pathLst>
              <a:path extrusionOk="0" h="7296" w="7293">
                <a:moveTo>
                  <a:pt x="4475" y="369"/>
                </a:moveTo>
                <a:lnTo>
                  <a:pt x="4475" y="2640"/>
                </a:lnTo>
                <a:cubicBezTo>
                  <a:pt x="4475" y="2738"/>
                  <a:pt x="4555" y="2822"/>
                  <a:pt x="4658" y="2822"/>
                </a:cubicBezTo>
                <a:lnTo>
                  <a:pt x="6925" y="2822"/>
                </a:lnTo>
                <a:lnTo>
                  <a:pt x="6925" y="4475"/>
                </a:lnTo>
                <a:lnTo>
                  <a:pt x="4658" y="4475"/>
                </a:lnTo>
                <a:cubicBezTo>
                  <a:pt x="4555" y="4475"/>
                  <a:pt x="4475" y="4558"/>
                  <a:pt x="4475" y="4656"/>
                </a:cubicBezTo>
                <a:lnTo>
                  <a:pt x="4475" y="6928"/>
                </a:lnTo>
                <a:lnTo>
                  <a:pt x="2823" y="6928"/>
                </a:lnTo>
                <a:lnTo>
                  <a:pt x="2823" y="4656"/>
                </a:lnTo>
                <a:cubicBezTo>
                  <a:pt x="2823" y="4558"/>
                  <a:pt x="2739" y="4475"/>
                  <a:pt x="2637" y="4475"/>
                </a:cubicBezTo>
                <a:lnTo>
                  <a:pt x="369" y="4475"/>
                </a:lnTo>
                <a:lnTo>
                  <a:pt x="369" y="2822"/>
                </a:lnTo>
                <a:lnTo>
                  <a:pt x="2637" y="2822"/>
                </a:lnTo>
                <a:cubicBezTo>
                  <a:pt x="2739" y="2822"/>
                  <a:pt x="2823" y="2738"/>
                  <a:pt x="2823" y="2640"/>
                </a:cubicBezTo>
                <a:lnTo>
                  <a:pt x="2823" y="369"/>
                </a:lnTo>
                <a:close/>
                <a:moveTo>
                  <a:pt x="2637" y="1"/>
                </a:moveTo>
                <a:cubicBezTo>
                  <a:pt x="2535" y="1"/>
                  <a:pt x="2455" y="85"/>
                  <a:pt x="2455" y="186"/>
                </a:cubicBezTo>
                <a:lnTo>
                  <a:pt x="2455" y="2454"/>
                </a:lnTo>
                <a:lnTo>
                  <a:pt x="187" y="2454"/>
                </a:lnTo>
                <a:cubicBezTo>
                  <a:pt x="85" y="2454"/>
                  <a:pt x="1" y="2538"/>
                  <a:pt x="1" y="2640"/>
                </a:cubicBezTo>
                <a:lnTo>
                  <a:pt x="1" y="4656"/>
                </a:lnTo>
                <a:cubicBezTo>
                  <a:pt x="1" y="4759"/>
                  <a:pt x="85" y="4842"/>
                  <a:pt x="187" y="4842"/>
                </a:cubicBezTo>
                <a:lnTo>
                  <a:pt x="2455" y="4842"/>
                </a:lnTo>
                <a:lnTo>
                  <a:pt x="2455" y="7110"/>
                </a:lnTo>
                <a:cubicBezTo>
                  <a:pt x="2455" y="7212"/>
                  <a:pt x="2535" y="7296"/>
                  <a:pt x="2637" y="7296"/>
                </a:cubicBezTo>
                <a:lnTo>
                  <a:pt x="4658" y="7296"/>
                </a:lnTo>
                <a:cubicBezTo>
                  <a:pt x="4759" y="7296"/>
                  <a:pt x="4839" y="7212"/>
                  <a:pt x="4839" y="7110"/>
                </a:cubicBezTo>
                <a:lnTo>
                  <a:pt x="4839" y="4842"/>
                </a:lnTo>
                <a:lnTo>
                  <a:pt x="7111" y="4842"/>
                </a:lnTo>
                <a:cubicBezTo>
                  <a:pt x="7213" y="4842"/>
                  <a:pt x="7292" y="4759"/>
                  <a:pt x="7292" y="4656"/>
                </a:cubicBezTo>
                <a:lnTo>
                  <a:pt x="7292" y="2640"/>
                </a:lnTo>
                <a:cubicBezTo>
                  <a:pt x="7292" y="2538"/>
                  <a:pt x="7213" y="2454"/>
                  <a:pt x="7111" y="2454"/>
                </a:cubicBezTo>
                <a:lnTo>
                  <a:pt x="4839" y="2454"/>
                </a:lnTo>
                <a:lnTo>
                  <a:pt x="4839" y="186"/>
                </a:lnTo>
                <a:cubicBezTo>
                  <a:pt x="4839" y="85"/>
                  <a:pt x="4759" y="1"/>
                  <a:pt x="4658"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nvGrpSpPr>
          <p:cNvPr id="901" name="Google Shape;901;p46"/>
          <p:cNvGrpSpPr/>
          <p:nvPr/>
        </p:nvGrpSpPr>
        <p:grpSpPr>
          <a:xfrm>
            <a:off x="6209422" y="4496566"/>
            <a:ext cx="293559" cy="273484"/>
            <a:chOff x="4786297" y="2980907"/>
            <a:chExt cx="189564" cy="189564"/>
          </a:xfrm>
        </p:grpSpPr>
        <p:sp>
          <p:nvSpPr>
            <p:cNvPr id="902" name="Google Shape;902;p46"/>
            <p:cNvSpPr/>
            <p:nvPr/>
          </p:nvSpPr>
          <p:spPr>
            <a:xfrm>
              <a:off x="4792203" y="2986812"/>
              <a:ext cx="177881" cy="177881"/>
            </a:xfrm>
            <a:custGeom>
              <a:rect b="b" l="l" r="r" t="t"/>
              <a:pathLst>
                <a:path extrusionOk="0" h="5603" w="5603">
                  <a:moveTo>
                    <a:pt x="2800" y="0"/>
                  </a:moveTo>
                  <a:cubicBezTo>
                    <a:pt x="1253" y="0"/>
                    <a:pt x="1" y="1252"/>
                    <a:pt x="1" y="2799"/>
                  </a:cubicBezTo>
                  <a:cubicBezTo>
                    <a:pt x="1" y="4347"/>
                    <a:pt x="1253" y="5602"/>
                    <a:pt x="2800" y="5602"/>
                  </a:cubicBezTo>
                  <a:cubicBezTo>
                    <a:pt x="4347" y="5602"/>
                    <a:pt x="5603" y="4347"/>
                    <a:pt x="5603" y="2799"/>
                  </a:cubicBezTo>
                  <a:cubicBezTo>
                    <a:pt x="5603" y="1252"/>
                    <a:pt x="4347" y="0"/>
                    <a:pt x="280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03" name="Google Shape;903;p46"/>
            <p:cNvSpPr/>
            <p:nvPr/>
          </p:nvSpPr>
          <p:spPr>
            <a:xfrm>
              <a:off x="4786297" y="2980907"/>
              <a:ext cx="189564" cy="189564"/>
            </a:xfrm>
            <a:custGeom>
              <a:rect b="b" l="l" r="r" t="t"/>
              <a:pathLst>
                <a:path extrusionOk="0" h="5971" w="5971">
                  <a:moveTo>
                    <a:pt x="2986" y="368"/>
                  </a:moveTo>
                  <a:cubicBezTo>
                    <a:pt x="4431" y="368"/>
                    <a:pt x="5607" y="1544"/>
                    <a:pt x="5607" y="2989"/>
                  </a:cubicBezTo>
                  <a:cubicBezTo>
                    <a:pt x="5607" y="4430"/>
                    <a:pt x="4431" y="5606"/>
                    <a:pt x="2986" y="5606"/>
                  </a:cubicBezTo>
                  <a:cubicBezTo>
                    <a:pt x="1545" y="5606"/>
                    <a:pt x="369" y="4430"/>
                    <a:pt x="369" y="2989"/>
                  </a:cubicBezTo>
                  <a:cubicBezTo>
                    <a:pt x="369" y="1544"/>
                    <a:pt x="1545" y="368"/>
                    <a:pt x="2986" y="368"/>
                  </a:cubicBezTo>
                  <a:close/>
                  <a:moveTo>
                    <a:pt x="2986" y="0"/>
                  </a:moveTo>
                  <a:cubicBezTo>
                    <a:pt x="1340" y="0"/>
                    <a:pt x="1" y="1340"/>
                    <a:pt x="1" y="2989"/>
                  </a:cubicBezTo>
                  <a:cubicBezTo>
                    <a:pt x="1" y="4635"/>
                    <a:pt x="1340" y="5971"/>
                    <a:pt x="2986" y="5971"/>
                  </a:cubicBezTo>
                  <a:cubicBezTo>
                    <a:pt x="4635" y="5971"/>
                    <a:pt x="5970" y="4635"/>
                    <a:pt x="5970" y="2989"/>
                  </a:cubicBezTo>
                  <a:cubicBezTo>
                    <a:pt x="5970" y="1340"/>
                    <a:pt x="4635" y="0"/>
                    <a:pt x="298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04" name="Google Shape;904;p46"/>
            <p:cNvSpPr/>
            <p:nvPr/>
          </p:nvSpPr>
          <p:spPr>
            <a:xfrm>
              <a:off x="4809188" y="3069898"/>
              <a:ext cx="143784" cy="11715"/>
            </a:xfrm>
            <a:custGeom>
              <a:rect b="b" l="l" r="r" t="t"/>
              <a:pathLst>
                <a:path extrusionOk="0" h="369" w="4529">
                  <a:moveTo>
                    <a:pt x="187" y="1"/>
                  </a:moveTo>
                  <a:cubicBezTo>
                    <a:pt x="84" y="1"/>
                    <a:pt x="1" y="85"/>
                    <a:pt x="1" y="186"/>
                  </a:cubicBezTo>
                  <a:cubicBezTo>
                    <a:pt x="1" y="285"/>
                    <a:pt x="84" y="369"/>
                    <a:pt x="187" y="369"/>
                  </a:cubicBezTo>
                  <a:lnTo>
                    <a:pt x="4347" y="369"/>
                  </a:lnTo>
                  <a:cubicBezTo>
                    <a:pt x="4449" y="369"/>
                    <a:pt x="4529" y="285"/>
                    <a:pt x="4529" y="186"/>
                  </a:cubicBezTo>
                  <a:cubicBezTo>
                    <a:pt x="4529" y="85"/>
                    <a:pt x="4449" y="1"/>
                    <a:pt x="434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05" name="Google Shape;905;p46"/>
          <p:cNvGrpSpPr/>
          <p:nvPr/>
        </p:nvGrpSpPr>
        <p:grpSpPr>
          <a:xfrm>
            <a:off x="6704840" y="2552164"/>
            <a:ext cx="322057" cy="273505"/>
            <a:chOff x="5099945" y="1562040"/>
            <a:chExt cx="215986" cy="196894"/>
          </a:xfrm>
        </p:grpSpPr>
        <p:sp>
          <p:nvSpPr>
            <p:cNvPr id="906" name="Google Shape;906;p46"/>
            <p:cNvSpPr/>
            <p:nvPr/>
          </p:nvSpPr>
          <p:spPr>
            <a:xfrm>
              <a:off x="5106408" y="1568074"/>
              <a:ext cx="202928" cy="184825"/>
            </a:xfrm>
            <a:custGeom>
              <a:rect b="b" l="l" r="r" t="t"/>
              <a:pathLst>
                <a:path extrusionOk="0" h="5605" w="6154">
                  <a:moveTo>
                    <a:pt x="3077" y="0"/>
                  </a:moveTo>
                  <a:cubicBezTo>
                    <a:pt x="2360" y="0"/>
                    <a:pt x="1642" y="274"/>
                    <a:pt x="1096" y="822"/>
                  </a:cubicBezTo>
                  <a:cubicBezTo>
                    <a:pt x="1" y="1918"/>
                    <a:pt x="1" y="3690"/>
                    <a:pt x="1096" y="4782"/>
                  </a:cubicBezTo>
                  <a:cubicBezTo>
                    <a:pt x="1642" y="5330"/>
                    <a:pt x="2360" y="5604"/>
                    <a:pt x="3077" y="5604"/>
                  </a:cubicBezTo>
                  <a:cubicBezTo>
                    <a:pt x="3794" y="5604"/>
                    <a:pt x="4511" y="5330"/>
                    <a:pt x="5058" y="4782"/>
                  </a:cubicBezTo>
                  <a:cubicBezTo>
                    <a:pt x="6153" y="3690"/>
                    <a:pt x="6153" y="1918"/>
                    <a:pt x="5058" y="822"/>
                  </a:cubicBezTo>
                  <a:cubicBezTo>
                    <a:pt x="4511" y="274"/>
                    <a:pt x="3794" y="0"/>
                    <a:pt x="3077"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07" name="Google Shape;907;p46"/>
            <p:cNvSpPr/>
            <p:nvPr/>
          </p:nvSpPr>
          <p:spPr>
            <a:xfrm>
              <a:off x="5099945" y="1562040"/>
              <a:ext cx="215986" cy="196894"/>
            </a:xfrm>
            <a:custGeom>
              <a:rect b="b" l="l" r="r" t="t"/>
              <a:pathLst>
                <a:path extrusionOk="0" h="5971" w="6550">
                  <a:moveTo>
                    <a:pt x="3273" y="368"/>
                  </a:moveTo>
                  <a:cubicBezTo>
                    <a:pt x="3972" y="368"/>
                    <a:pt x="4631" y="641"/>
                    <a:pt x="5126" y="1136"/>
                  </a:cubicBezTo>
                  <a:cubicBezTo>
                    <a:pt x="6146" y="2156"/>
                    <a:pt x="6146" y="3816"/>
                    <a:pt x="5126" y="4838"/>
                  </a:cubicBezTo>
                  <a:cubicBezTo>
                    <a:pt x="4614" y="5348"/>
                    <a:pt x="3944" y="5603"/>
                    <a:pt x="3273" y="5603"/>
                  </a:cubicBezTo>
                  <a:cubicBezTo>
                    <a:pt x="2603" y="5603"/>
                    <a:pt x="1933" y="5348"/>
                    <a:pt x="1423" y="4838"/>
                  </a:cubicBezTo>
                  <a:cubicBezTo>
                    <a:pt x="401" y="3816"/>
                    <a:pt x="401" y="2156"/>
                    <a:pt x="1423" y="1136"/>
                  </a:cubicBezTo>
                  <a:cubicBezTo>
                    <a:pt x="1915" y="641"/>
                    <a:pt x="2574" y="368"/>
                    <a:pt x="3273" y="368"/>
                  </a:cubicBezTo>
                  <a:close/>
                  <a:moveTo>
                    <a:pt x="3273" y="0"/>
                  </a:moveTo>
                  <a:cubicBezTo>
                    <a:pt x="2476" y="0"/>
                    <a:pt x="1726" y="313"/>
                    <a:pt x="1161" y="874"/>
                  </a:cubicBezTo>
                  <a:cubicBezTo>
                    <a:pt x="0" y="2039"/>
                    <a:pt x="0" y="3932"/>
                    <a:pt x="1161" y="5096"/>
                  </a:cubicBezTo>
                  <a:cubicBezTo>
                    <a:pt x="1744" y="5679"/>
                    <a:pt x="2508" y="5970"/>
                    <a:pt x="3273" y="5970"/>
                  </a:cubicBezTo>
                  <a:cubicBezTo>
                    <a:pt x="4037" y="5970"/>
                    <a:pt x="4802" y="5679"/>
                    <a:pt x="5385" y="5096"/>
                  </a:cubicBezTo>
                  <a:cubicBezTo>
                    <a:pt x="6549" y="3932"/>
                    <a:pt x="6549" y="2039"/>
                    <a:pt x="5385" y="874"/>
                  </a:cubicBezTo>
                  <a:cubicBezTo>
                    <a:pt x="4820" y="313"/>
                    <a:pt x="4071" y="0"/>
                    <a:pt x="327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08" name="Google Shape;908;p46"/>
            <p:cNvSpPr/>
            <p:nvPr/>
          </p:nvSpPr>
          <p:spPr>
            <a:xfrm>
              <a:off x="5152771" y="1605930"/>
              <a:ext cx="110334" cy="109180"/>
            </a:xfrm>
            <a:custGeom>
              <a:rect b="b" l="l" r="r" t="t"/>
              <a:pathLst>
                <a:path extrusionOk="0" h="3311" w="3346">
                  <a:moveTo>
                    <a:pt x="200" y="1"/>
                  </a:moveTo>
                  <a:cubicBezTo>
                    <a:pt x="153" y="1"/>
                    <a:pt x="106" y="18"/>
                    <a:pt x="70" y="52"/>
                  </a:cubicBezTo>
                  <a:cubicBezTo>
                    <a:pt x="1" y="126"/>
                    <a:pt x="1" y="242"/>
                    <a:pt x="70" y="315"/>
                  </a:cubicBezTo>
                  <a:lnTo>
                    <a:pt x="3015" y="3256"/>
                  </a:lnTo>
                  <a:cubicBezTo>
                    <a:pt x="3050" y="3293"/>
                    <a:pt x="3094" y="3310"/>
                    <a:pt x="3141" y="3310"/>
                  </a:cubicBezTo>
                  <a:cubicBezTo>
                    <a:pt x="3189" y="3310"/>
                    <a:pt x="3237" y="3293"/>
                    <a:pt x="3272" y="3256"/>
                  </a:cubicBezTo>
                  <a:cubicBezTo>
                    <a:pt x="3346" y="3184"/>
                    <a:pt x="3346" y="3067"/>
                    <a:pt x="3272" y="2998"/>
                  </a:cubicBezTo>
                  <a:lnTo>
                    <a:pt x="328" y="52"/>
                  </a:lnTo>
                  <a:cubicBezTo>
                    <a:pt x="293" y="18"/>
                    <a:pt x="247" y="1"/>
                    <a:pt x="20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09" name="Google Shape;909;p46"/>
          <p:cNvGrpSpPr/>
          <p:nvPr/>
        </p:nvGrpSpPr>
        <p:grpSpPr>
          <a:xfrm>
            <a:off x="5488874" y="5203886"/>
            <a:ext cx="458751" cy="192781"/>
            <a:chOff x="5427392" y="3652956"/>
            <a:chExt cx="296236" cy="133625"/>
          </a:xfrm>
        </p:grpSpPr>
        <p:sp>
          <p:nvSpPr>
            <p:cNvPr id="910" name="Google Shape;910;p46"/>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11" name="Google Shape;911;p46"/>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12" name="Google Shape;912;p46"/>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13" name="Google Shape;913;p46"/>
          <p:cNvGrpSpPr/>
          <p:nvPr/>
        </p:nvGrpSpPr>
        <p:grpSpPr>
          <a:xfrm>
            <a:off x="7172143" y="2638192"/>
            <a:ext cx="270649" cy="241377"/>
            <a:chOff x="7456777" y="1936895"/>
            <a:chExt cx="174770" cy="167309"/>
          </a:xfrm>
        </p:grpSpPr>
        <p:sp>
          <p:nvSpPr>
            <p:cNvPr id="914" name="Google Shape;914;p46"/>
            <p:cNvSpPr/>
            <p:nvPr/>
          </p:nvSpPr>
          <p:spPr>
            <a:xfrm>
              <a:off x="7463158" y="1942705"/>
              <a:ext cx="162039" cy="155626"/>
            </a:xfrm>
            <a:custGeom>
              <a:rect b="b" l="l" r="r" t="t"/>
              <a:pathLst>
                <a:path extrusionOk="0" h="4902" w="5104">
                  <a:moveTo>
                    <a:pt x="1133" y="1"/>
                  </a:moveTo>
                  <a:cubicBezTo>
                    <a:pt x="868" y="1"/>
                    <a:pt x="605" y="102"/>
                    <a:pt x="405" y="303"/>
                  </a:cubicBezTo>
                  <a:cubicBezTo>
                    <a:pt x="0" y="708"/>
                    <a:pt x="0" y="1359"/>
                    <a:pt x="405" y="1763"/>
                  </a:cubicBezTo>
                  <a:lnTo>
                    <a:pt x="3240" y="4599"/>
                  </a:lnTo>
                  <a:cubicBezTo>
                    <a:pt x="3442" y="4801"/>
                    <a:pt x="3706" y="4902"/>
                    <a:pt x="3970" y="4902"/>
                  </a:cubicBezTo>
                  <a:cubicBezTo>
                    <a:pt x="4234" y="4902"/>
                    <a:pt x="4498" y="4801"/>
                    <a:pt x="4700" y="4599"/>
                  </a:cubicBezTo>
                  <a:cubicBezTo>
                    <a:pt x="5104" y="4198"/>
                    <a:pt x="5104" y="3543"/>
                    <a:pt x="4700" y="3139"/>
                  </a:cubicBezTo>
                  <a:lnTo>
                    <a:pt x="1864" y="303"/>
                  </a:lnTo>
                  <a:cubicBezTo>
                    <a:pt x="1662" y="102"/>
                    <a:pt x="1397" y="1"/>
                    <a:pt x="1133"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15" name="Google Shape;915;p46"/>
            <p:cNvSpPr/>
            <p:nvPr/>
          </p:nvSpPr>
          <p:spPr>
            <a:xfrm>
              <a:off x="7456777" y="1936895"/>
              <a:ext cx="174770" cy="167309"/>
            </a:xfrm>
            <a:custGeom>
              <a:rect b="b" l="l" r="r" t="t"/>
              <a:pathLst>
                <a:path extrusionOk="0" h="5270" w="5505">
                  <a:moveTo>
                    <a:pt x="1333" y="367"/>
                  </a:moveTo>
                  <a:cubicBezTo>
                    <a:pt x="1552" y="367"/>
                    <a:pt x="1770" y="450"/>
                    <a:pt x="1934" y="618"/>
                  </a:cubicBezTo>
                  <a:lnTo>
                    <a:pt x="4770" y="3453"/>
                  </a:lnTo>
                  <a:cubicBezTo>
                    <a:pt x="5101" y="3785"/>
                    <a:pt x="5101" y="4324"/>
                    <a:pt x="4770" y="4655"/>
                  </a:cubicBezTo>
                  <a:cubicBezTo>
                    <a:pt x="4612" y="4815"/>
                    <a:pt x="4392" y="4895"/>
                    <a:pt x="4172" y="4895"/>
                  </a:cubicBezTo>
                  <a:cubicBezTo>
                    <a:pt x="3952" y="4895"/>
                    <a:pt x="3732" y="4815"/>
                    <a:pt x="3572" y="4655"/>
                  </a:cubicBezTo>
                  <a:lnTo>
                    <a:pt x="733" y="1815"/>
                  </a:lnTo>
                  <a:cubicBezTo>
                    <a:pt x="402" y="1484"/>
                    <a:pt x="402" y="949"/>
                    <a:pt x="733" y="618"/>
                  </a:cubicBezTo>
                  <a:cubicBezTo>
                    <a:pt x="900" y="450"/>
                    <a:pt x="1115" y="367"/>
                    <a:pt x="1333" y="367"/>
                  </a:cubicBezTo>
                  <a:close/>
                  <a:moveTo>
                    <a:pt x="1334" y="0"/>
                  </a:moveTo>
                  <a:cubicBezTo>
                    <a:pt x="1022" y="0"/>
                    <a:pt x="711" y="119"/>
                    <a:pt x="474" y="355"/>
                  </a:cubicBezTo>
                  <a:cubicBezTo>
                    <a:pt x="1" y="832"/>
                    <a:pt x="1" y="1600"/>
                    <a:pt x="474" y="2077"/>
                  </a:cubicBezTo>
                  <a:lnTo>
                    <a:pt x="3310" y="4913"/>
                  </a:lnTo>
                  <a:cubicBezTo>
                    <a:pt x="3547" y="5150"/>
                    <a:pt x="3860" y="5270"/>
                    <a:pt x="4173" y="5270"/>
                  </a:cubicBezTo>
                  <a:cubicBezTo>
                    <a:pt x="4482" y="5270"/>
                    <a:pt x="4796" y="5150"/>
                    <a:pt x="5032" y="4913"/>
                  </a:cubicBezTo>
                  <a:cubicBezTo>
                    <a:pt x="5505" y="4440"/>
                    <a:pt x="5505" y="3668"/>
                    <a:pt x="5032" y="3195"/>
                  </a:cubicBezTo>
                  <a:lnTo>
                    <a:pt x="2193" y="355"/>
                  </a:lnTo>
                  <a:cubicBezTo>
                    <a:pt x="1956" y="119"/>
                    <a:pt x="1645"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16" name="Google Shape;916;p46"/>
            <p:cNvSpPr/>
            <p:nvPr/>
          </p:nvSpPr>
          <p:spPr>
            <a:xfrm>
              <a:off x="7463158" y="1942705"/>
              <a:ext cx="105084" cy="101878"/>
            </a:xfrm>
            <a:custGeom>
              <a:rect b="b" l="l" r="r" t="t"/>
              <a:pathLst>
                <a:path extrusionOk="0" h="3209" w="3310">
                  <a:moveTo>
                    <a:pt x="1133" y="1"/>
                  </a:moveTo>
                  <a:cubicBezTo>
                    <a:pt x="868" y="1"/>
                    <a:pt x="605" y="102"/>
                    <a:pt x="405" y="303"/>
                  </a:cubicBezTo>
                  <a:cubicBezTo>
                    <a:pt x="0" y="708"/>
                    <a:pt x="0" y="1359"/>
                    <a:pt x="405" y="1763"/>
                  </a:cubicBezTo>
                  <a:lnTo>
                    <a:pt x="1850" y="3208"/>
                  </a:lnTo>
                  <a:lnTo>
                    <a:pt x="3309" y="1748"/>
                  </a:lnTo>
                  <a:lnTo>
                    <a:pt x="1864" y="303"/>
                  </a:lnTo>
                  <a:cubicBezTo>
                    <a:pt x="1662" y="102"/>
                    <a:pt x="1397" y="1"/>
                    <a:pt x="1133"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17" name="Google Shape;917;p46"/>
            <p:cNvSpPr/>
            <p:nvPr/>
          </p:nvSpPr>
          <p:spPr>
            <a:xfrm>
              <a:off x="7456777" y="1937244"/>
              <a:ext cx="117244" cy="113243"/>
            </a:xfrm>
            <a:custGeom>
              <a:rect b="b" l="l" r="r" t="t"/>
              <a:pathLst>
                <a:path extrusionOk="0" h="3567" w="3693">
                  <a:moveTo>
                    <a:pt x="1333" y="356"/>
                  </a:moveTo>
                  <a:cubicBezTo>
                    <a:pt x="1552" y="356"/>
                    <a:pt x="1770" y="439"/>
                    <a:pt x="1934" y="607"/>
                  </a:cubicBezTo>
                  <a:lnTo>
                    <a:pt x="3252" y="1920"/>
                  </a:lnTo>
                  <a:lnTo>
                    <a:pt x="2051" y="3122"/>
                  </a:lnTo>
                  <a:lnTo>
                    <a:pt x="733" y="1804"/>
                  </a:lnTo>
                  <a:cubicBezTo>
                    <a:pt x="402" y="1473"/>
                    <a:pt x="402" y="938"/>
                    <a:pt x="733" y="607"/>
                  </a:cubicBezTo>
                  <a:cubicBezTo>
                    <a:pt x="900" y="439"/>
                    <a:pt x="1115" y="356"/>
                    <a:pt x="1333" y="356"/>
                  </a:cubicBezTo>
                  <a:close/>
                  <a:moveTo>
                    <a:pt x="1334" y="0"/>
                  </a:moveTo>
                  <a:cubicBezTo>
                    <a:pt x="1019" y="0"/>
                    <a:pt x="704" y="115"/>
                    <a:pt x="474" y="344"/>
                  </a:cubicBezTo>
                  <a:cubicBezTo>
                    <a:pt x="1" y="821"/>
                    <a:pt x="1" y="1589"/>
                    <a:pt x="474" y="2066"/>
                  </a:cubicBezTo>
                  <a:lnTo>
                    <a:pt x="1919" y="3511"/>
                  </a:lnTo>
                  <a:cubicBezTo>
                    <a:pt x="1956" y="3548"/>
                    <a:pt x="2003" y="3566"/>
                    <a:pt x="2051" y="3566"/>
                  </a:cubicBezTo>
                  <a:cubicBezTo>
                    <a:pt x="2098" y="3566"/>
                    <a:pt x="2145" y="3548"/>
                    <a:pt x="2182" y="3511"/>
                  </a:cubicBezTo>
                  <a:lnTo>
                    <a:pt x="3641" y="2052"/>
                  </a:lnTo>
                  <a:cubicBezTo>
                    <a:pt x="3674" y="2016"/>
                    <a:pt x="3692" y="1972"/>
                    <a:pt x="3692" y="1920"/>
                  </a:cubicBezTo>
                  <a:cubicBezTo>
                    <a:pt x="3692" y="1873"/>
                    <a:pt x="3674" y="1826"/>
                    <a:pt x="3641" y="1793"/>
                  </a:cubicBezTo>
                  <a:lnTo>
                    <a:pt x="2193" y="344"/>
                  </a:lnTo>
                  <a:cubicBezTo>
                    <a:pt x="1964" y="115"/>
                    <a:pt x="1649" y="0"/>
                    <a:pt x="1334"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18" name="Google Shape;918;p46"/>
          <p:cNvGrpSpPr/>
          <p:nvPr/>
        </p:nvGrpSpPr>
        <p:grpSpPr>
          <a:xfrm>
            <a:off x="6163360" y="5033579"/>
            <a:ext cx="264946" cy="241240"/>
            <a:chOff x="3923092" y="3421606"/>
            <a:chExt cx="171087" cy="167214"/>
          </a:xfrm>
        </p:grpSpPr>
        <p:sp>
          <p:nvSpPr>
            <p:cNvPr id="919" name="Google Shape;919;p46"/>
            <p:cNvSpPr/>
            <p:nvPr/>
          </p:nvSpPr>
          <p:spPr>
            <a:xfrm>
              <a:off x="3925759" y="3427448"/>
              <a:ext cx="162071" cy="155626"/>
            </a:xfrm>
            <a:custGeom>
              <a:rect b="b" l="l" r="r" t="t"/>
              <a:pathLst>
                <a:path extrusionOk="0" h="4902" w="5105">
                  <a:moveTo>
                    <a:pt x="1134" y="1"/>
                  </a:moveTo>
                  <a:cubicBezTo>
                    <a:pt x="869" y="1"/>
                    <a:pt x="605" y="101"/>
                    <a:pt x="405" y="303"/>
                  </a:cubicBezTo>
                  <a:cubicBezTo>
                    <a:pt x="1" y="704"/>
                    <a:pt x="1" y="1359"/>
                    <a:pt x="405" y="1763"/>
                  </a:cubicBezTo>
                  <a:lnTo>
                    <a:pt x="3240" y="4599"/>
                  </a:lnTo>
                  <a:cubicBezTo>
                    <a:pt x="3443" y="4801"/>
                    <a:pt x="3707" y="4902"/>
                    <a:pt x="3971" y="4902"/>
                  </a:cubicBezTo>
                  <a:cubicBezTo>
                    <a:pt x="4235" y="4902"/>
                    <a:pt x="4498" y="4801"/>
                    <a:pt x="4700" y="4599"/>
                  </a:cubicBezTo>
                  <a:cubicBezTo>
                    <a:pt x="5105" y="4194"/>
                    <a:pt x="5105" y="3544"/>
                    <a:pt x="4700" y="3139"/>
                  </a:cubicBezTo>
                  <a:lnTo>
                    <a:pt x="1864" y="303"/>
                  </a:lnTo>
                  <a:cubicBezTo>
                    <a:pt x="1663" y="101"/>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20" name="Google Shape;920;p46"/>
            <p:cNvSpPr/>
            <p:nvPr/>
          </p:nvSpPr>
          <p:spPr>
            <a:xfrm>
              <a:off x="3923092" y="3421606"/>
              <a:ext cx="171087" cy="167214"/>
            </a:xfrm>
            <a:custGeom>
              <a:rect b="b" l="l" r="r" t="t"/>
              <a:pathLst>
                <a:path extrusionOk="0" h="5267" w="5389">
                  <a:moveTo>
                    <a:pt x="1217" y="368"/>
                  </a:moveTo>
                  <a:cubicBezTo>
                    <a:pt x="1436" y="368"/>
                    <a:pt x="1654" y="451"/>
                    <a:pt x="1817" y="615"/>
                  </a:cubicBezTo>
                  <a:lnTo>
                    <a:pt x="4653" y="3454"/>
                  </a:lnTo>
                  <a:cubicBezTo>
                    <a:pt x="4984" y="3782"/>
                    <a:pt x="4984" y="4321"/>
                    <a:pt x="4653" y="4652"/>
                  </a:cubicBezTo>
                  <a:cubicBezTo>
                    <a:pt x="4488" y="4817"/>
                    <a:pt x="4270" y="4900"/>
                    <a:pt x="4053" y="4900"/>
                  </a:cubicBezTo>
                  <a:cubicBezTo>
                    <a:pt x="3835" y="4900"/>
                    <a:pt x="3617" y="4817"/>
                    <a:pt x="3452" y="4652"/>
                  </a:cubicBez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3193" y="4914"/>
                  </a:lnTo>
                  <a:cubicBezTo>
                    <a:pt x="3430" y="5151"/>
                    <a:pt x="3744" y="5267"/>
                    <a:pt x="4053" y="5267"/>
                  </a:cubicBezTo>
                  <a:cubicBezTo>
                    <a:pt x="4366" y="5267"/>
                    <a:pt x="4679" y="5151"/>
                    <a:pt x="4915" y="4914"/>
                  </a:cubicBezTo>
                  <a:cubicBezTo>
                    <a:pt x="5389" y="4437"/>
                    <a:pt x="5389" y="3666"/>
                    <a:pt x="4915" y="3192"/>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21" name="Google Shape;921;p46"/>
            <p:cNvSpPr/>
            <p:nvPr/>
          </p:nvSpPr>
          <p:spPr>
            <a:xfrm>
              <a:off x="3925759" y="3427448"/>
              <a:ext cx="105116" cy="101878"/>
            </a:xfrm>
            <a:custGeom>
              <a:rect b="b" l="l" r="r" t="t"/>
              <a:pathLst>
                <a:path extrusionOk="0" h="3209" w="3311">
                  <a:moveTo>
                    <a:pt x="1134" y="1"/>
                  </a:moveTo>
                  <a:cubicBezTo>
                    <a:pt x="869" y="1"/>
                    <a:pt x="605" y="101"/>
                    <a:pt x="405" y="303"/>
                  </a:cubicBezTo>
                  <a:cubicBezTo>
                    <a:pt x="1" y="704"/>
                    <a:pt x="1" y="1359"/>
                    <a:pt x="405" y="1763"/>
                  </a:cubicBezTo>
                  <a:lnTo>
                    <a:pt x="1850" y="3208"/>
                  </a:lnTo>
                  <a:lnTo>
                    <a:pt x="3310" y="1748"/>
                  </a:lnTo>
                  <a:lnTo>
                    <a:pt x="1864" y="303"/>
                  </a:lnTo>
                  <a:cubicBezTo>
                    <a:pt x="1663" y="101"/>
                    <a:pt x="1398" y="1"/>
                    <a:pt x="1134" y="1"/>
                  </a:cubicBezTo>
                  <a:close/>
                </a:path>
              </a:pathLst>
            </a:custGeom>
            <a:solidFill>
              <a:srgbClr val="3CC99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22" name="Google Shape;922;p46"/>
            <p:cNvSpPr/>
            <p:nvPr/>
          </p:nvSpPr>
          <p:spPr>
            <a:xfrm>
              <a:off x="3923092" y="3421606"/>
              <a:ext cx="114132" cy="113497"/>
            </a:xfrm>
            <a:custGeom>
              <a:rect b="b" l="l" r="r" t="t"/>
              <a:pathLst>
                <a:path extrusionOk="0" h="3575" w="3595">
                  <a:moveTo>
                    <a:pt x="1217" y="368"/>
                  </a:moveTo>
                  <a:cubicBezTo>
                    <a:pt x="1436" y="368"/>
                    <a:pt x="1654" y="451"/>
                    <a:pt x="1817" y="615"/>
                  </a:cubicBezTo>
                  <a:lnTo>
                    <a:pt x="3136" y="1932"/>
                  </a:lnTo>
                  <a:lnTo>
                    <a:pt x="1934" y="3134"/>
                  </a:lnTo>
                  <a:lnTo>
                    <a:pt x="616" y="1816"/>
                  </a:lnTo>
                  <a:cubicBezTo>
                    <a:pt x="456" y="1656"/>
                    <a:pt x="369" y="1441"/>
                    <a:pt x="369" y="1216"/>
                  </a:cubicBezTo>
                  <a:cubicBezTo>
                    <a:pt x="369" y="990"/>
                    <a:pt x="456" y="775"/>
                    <a:pt x="616" y="615"/>
                  </a:cubicBezTo>
                  <a:cubicBezTo>
                    <a:pt x="784" y="451"/>
                    <a:pt x="999" y="368"/>
                    <a:pt x="1217" y="368"/>
                  </a:cubicBezTo>
                  <a:close/>
                  <a:moveTo>
                    <a:pt x="1215" y="0"/>
                  </a:moveTo>
                  <a:cubicBezTo>
                    <a:pt x="904" y="0"/>
                    <a:pt x="594" y="118"/>
                    <a:pt x="358" y="356"/>
                  </a:cubicBezTo>
                  <a:cubicBezTo>
                    <a:pt x="129" y="586"/>
                    <a:pt x="1" y="892"/>
                    <a:pt x="1" y="1216"/>
                  </a:cubicBezTo>
                  <a:cubicBezTo>
                    <a:pt x="1" y="1539"/>
                    <a:pt x="129" y="1845"/>
                    <a:pt x="358" y="2075"/>
                  </a:cubicBezTo>
                  <a:lnTo>
                    <a:pt x="1803" y="3523"/>
                  </a:lnTo>
                  <a:cubicBezTo>
                    <a:pt x="1839" y="3556"/>
                    <a:pt x="1883" y="3575"/>
                    <a:pt x="1934" y="3575"/>
                  </a:cubicBezTo>
                  <a:cubicBezTo>
                    <a:pt x="1982" y="3575"/>
                    <a:pt x="2029" y="3556"/>
                    <a:pt x="2062" y="3523"/>
                  </a:cubicBezTo>
                  <a:lnTo>
                    <a:pt x="3525" y="2063"/>
                  </a:lnTo>
                  <a:cubicBezTo>
                    <a:pt x="3594" y="1991"/>
                    <a:pt x="3594" y="1875"/>
                    <a:pt x="3525" y="1801"/>
                  </a:cubicBezTo>
                  <a:lnTo>
                    <a:pt x="2076" y="356"/>
                  </a:lnTo>
                  <a:cubicBezTo>
                    <a:pt x="1839" y="119"/>
                    <a:pt x="1527" y="0"/>
                    <a:pt x="1215"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23" name="Google Shape;923;p46"/>
          <p:cNvGrpSpPr/>
          <p:nvPr/>
        </p:nvGrpSpPr>
        <p:grpSpPr>
          <a:xfrm>
            <a:off x="5778511" y="4598858"/>
            <a:ext cx="119616" cy="295152"/>
            <a:chOff x="6689991" y="3974566"/>
            <a:chExt cx="77242" cy="204583"/>
          </a:xfrm>
        </p:grpSpPr>
        <p:sp>
          <p:nvSpPr>
            <p:cNvPr id="924" name="Google Shape;924;p46"/>
            <p:cNvSpPr/>
            <p:nvPr/>
          </p:nvSpPr>
          <p:spPr>
            <a:xfrm>
              <a:off x="6695896" y="398037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25" name="Google Shape;925;p46"/>
            <p:cNvSpPr/>
            <p:nvPr/>
          </p:nvSpPr>
          <p:spPr>
            <a:xfrm>
              <a:off x="6689991" y="3974566"/>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26" name="Google Shape;926;p46"/>
            <p:cNvSpPr/>
            <p:nvPr/>
          </p:nvSpPr>
          <p:spPr>
            <a:xfrm>
              <a:off x="6695896" y="4075590"/>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27" name="Google Shape;927;p46"/>
            <p:cNvSpPr/>
            <p:nvPr/>
          </p:nvSpPr>
          <p:spPr>
            <a:xfrm>
              <a:off x="6689991" y="4069811"/>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28" name="Google Shape;928;p46"/>
          <p:cNvGrpSpPr/>
          <p:nvPr/>
        </p:nvGrpSpPr>
        <p:grpSpPr>
          <a:xfrm>
            <a:off x="5172773" y="5101445"/>
            <a:ext cx="119567" cy="295195"/>
            <a:chOff x="4308549" y="4159596"/>
            <a:chExt cx="77210" cy="204613"/>
          </a:xfrm>
        </p:grpSpPr>
        <p:sp>
          <p:nvSpPr>
            <p:cNvPr id="929" name="Google Shape;929;p46"/>
            <p:cNvSpPr/>
            <p:nvPr/>
          </p:nvSpPr>
          <p:spPr>
            <a:xfrm>
              <a:off x="4314454" y="4165406"/>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30" name="Google Shape;930;p46"/>
            <p:cNvSpPr/>
            <p:nvPr/>
          </p:nvSpPr>
          <p:spPr>
            <a:xfrm>
              <a:off x="4308549" y="4159596"/>
              <a:ext cx="77210" cy="204613"/>
            </a:xfrm>
            <a:custGeom>
              <a:rect b="b" l="l" r="r" t="t"/>
              <a:pathLst>
                <a:path extrusionOk="0" h="6445" w="2432">
                  <a:moveTo>
                    <a:pt x="1216" y="369"/>
                  </a:moveTo>
                  <a:cubicBezTo>
                    <a:pt x="1685" y="369"/>
                    <a:pt x="2068" y="747"/>
                    <a:pt x="2068" y="1217"/>
                  </a:cubicBezTo>
                  <a:lnTo>
                    <a:pt x="2068" y="5229"/>
                  </a:lnTo>
                  <a:cubicBezTo>
                    <a:pt x="2068" y="5698"/>
                    <a:pt x="1685" y="6076"/>
                    <a:pt x="1216" y="6076"/>
                  </a:cubicBezTo>
                  <a:cubicBezTo>
                    <a:pt x="750" y="6076"/>
                    <a:pt x="368" y="5698"/>
                    <a:pt x="368" y="5229"/>
                  </a:cubicBezTo>
                  <a:lnTo>
                    <a:pt x="368" y="1217"/>
                  </a:lnTo>
                  <a:cubicBezTo>
                    <a:pt x="368" y="747"/>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31" name="Google Shape;931;p46"/>
            <p:cNvSpPr/>
            <p:nvPr/>
          </p:nvSpPr>
          <p:spPr>
            <a:xfrm>
              <a:off x="4314454" y="4165406"/>
              <a:ext cx="65527" cy="97814"/>
            </a:xfrm>
            <a:custGeom>
              <a:rect b="b" l="l" r="r" t="t"/>
              <a:pathLst>
                <a:path extrusionOk="0" h="3081" w="2064">
                  <a:moveTo>
                    <a:pt x="1030" y="0"/>
                  </a:moveTo>
                  <a:cubicBezTo>
                    <a:pt x="462" y="0"/>
                    <a:pt x="0" y="463"/>
                    <a:pt x="0" y="1034"/>
                  </a:cubicBezTo>
                  <a:lnTo>
                    <a:pt x="0" y="3080"/>
                  </a:lnTo>
                  <a:lnTo>
                    <a:pt x="2064" y="3080"/>
                  </a:lnTo>
                  <a:lnTo>
                    <a:pt x="2064" y="1034"/>
                  </a:lnTo>
                  <a:cubicBezTo>
                    <a:pt x="2064" y="463"/>
                    <a:pt x="1602" y="0"/>
                    <a:pt x="1030"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32" name="Google Shape;932;p46"/>
            <p:cNvSpPr/>
            <p:nvPr/>
          </p:nvSpPr>
          <p:spPr>
            <a:xfrm>
              <a:off x="4308549" y="4159596"/>
              <a:ext cx="77210" cy="109370"/>
            </a:xfrm>
            <a:custGeom>
              <a:rect b="b" l="l" r="r" t="t"/>
              <a:pathLst>
                <a:path extrusionOk="0" h="3445" w="2432">
                  <a:moveTo>
                    <a:pt x="1216" y="369"/>
                  </a:moveTo>
                  <a:cubicBezTo>
                    <a:pt x="1685" y="369"/>
                    <a:pt x="2068" y="747"/>
                    <a:pt x="2068" y="1217"/>
                  </a:cubicBezTo>
                  <a:lnTo>
                    <a:pt x="2068" y="3077"/>
                  </a:lnTo>
                  <a:lnTo>
                    <a:pt x="368" y="3077"/>
                  </a:lnTo>
                  <a:lnTo>
                    <a:pt x="368" y="1217"/>
                  </a:lnTo>
                  <a:cubicBezTo>
                    <a:pt x="368" y="747"/>
                    <a:pt x="750" y="369"/>
                    <a:pt x="1216" y="369"/>
                  </a:cubicBezTo>
                  <a:close/>
                  <a:moveTo>
                    <a:pt x="1216" y="1"/>
                  </a:moveTo>
                  <a:cubicBezTo>
                    <a:pt x="546" y="1"/>
                    <a:pt x="0" y="547"/>
                    <a:pt x="0" y="1217"/>
                  </a:cubicBezTo>
                  <a:lnTo>
                    <a:pt x="0" y="3263"/>
                  </a:lnTo>
                  <a:cubicBezTo>
                    <a:pt x="0" y="3361"/>
                    <a:pt x="84" y="3445"/>
                    <a:pt x="186" y="3445"/>
                  </a:cubicBezTo>
                  <a:lnTo>
                    <a:pt x="2250" y="3445"/>
                  </a:lnTo>
                  <a:cubicBezTo>
                    <a:pt x="2352" y="3445"/>
                    <a:pt x="2432" y="3361"/>
                    <a:pt x="2432" y="3263"/>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33" name="Google Shape;933;p46"/>
          <p:cNvGrpSpPr/>
          <p:nvPr/>
        </p:nvGrpSpPr>
        <p:grpSpPr>
          <a:xfrm>
            <a:off x="6605204" y="3485273"/>
            <a:ext cx="264691" cy="232289"/>
            <a:chOff x="4366946" y="1834186"/>
            <a:chExt cx="177537" cy="173778"/>
          </a:xfrm>
        </p:grpSpPr>
        <p:sp>
          <p:nvSpPr>
            <p:cNvPr id="934" name="Google Shape;934;p46"/>
            <p:cNvSpPr/>
            <p:nvPr/>
          </p:nvSpPr>
          <p:spPr>
            <a:xfrm>
              <a:off x="4369584" y="1840187"/>
              <a:ext cx="168304" cy="161676"/>
            </a:xfrm>
            <a:custGeom>
              <a:rect b="b" l="l" r="r" t="t"/>
              <a:pathLst>
                <a:path extrusionOk="0" h="4903" w="5104">
                  <a:moveTo>
                    <a:pt x="1134" y="1"/>
                  </a:moveTo>
                  <a:cubicBezTo>
                    <a:pt x="871" y="1"/>
                    <a:pt x="607" y="102"/>
                    <a:pt x="404" y="304"/>
                  </a:cubicBezTo>
                  <a:cubicBezTo>
                    <a:pt x="1" y="704"/>
                    <a:pt x="1" y="1360"/>
                    <a:pt x="404" y="1764"/>
                  </a:cubicBezTo>
                  <a:lnTo>
                    <a:pt x="3240" y="4600"/>
                  </a:lnTo>
                  <a:cubicBezTo>
                    <a:pt x="3442" y="4802"/>
                    <a:pt x="3707" y="4903"/>
                    <a:pt x="3972" y="4903"/>
                  </a:cubicBezTo>
                  <a:cubicBezTo>
                    <a:pt x="4237" y="4903"/>
                    <a:pt x="4501" y="4802"/>
                    <a:pt x="4704" y="4600"/>
                  </a:cubicBezTo>
                  <a:cubicBezTo>
                    <a:pt x="5104" y="4195"/>
                    <a:pt x="5104" y="3544"/>
                    <a:pt x="4704" y="3140"/>
                  </a:cubicBezTo>
                  <a:lnTo>
                    <a:pt x="1864" y="304"/>
                  </a:lnTo>
                  <a:cubicBezTo>
                    <a:pt x="1662" y="102"/>
                    <a:pt x="1398" y="1"/>
                    <a:pt x="1134" y="1"/>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35" name="Google Shape;935;p46"/>
            <p:cNvSpPr/>
            <p:nvPr/>
          </p:nvSpPr>
          <p:spPr>
            <a:xfrm>
              <a:off x="4366946" y="1834186"/>
              <a:ext cx="177537" cy="173778"/>
            </a:xfrm>
            <a:custGeom>
              <a:rect b="b" l="l" r="r" t="t"/>
              <a:pathLst>
                <a:path extrusionOk="0" h="5270" w="5384">
                  <a:moveTo>
                    <a:pt x="1217" y="366"/>
                  </a:moveTo>
                  <a:cubicBezTo>
                    <a:pt x="1431" y="366"/>
                    <a:pt x="1649" y="450"/>
                    <a:pt x="1817" y="614"/>
                  </a:cubicBezTo>
                  <a:lnTo>
                    <a:pt x="4653" y="3453"/>
                  </a:lnTo>
                  <a:cubicBezTo>
                    <a:pt x="4984" y="3784"/>
                    <a:pt x="4984" y="4323"/>
                    <a:pt x="4653" y="4654"/>
                  </a:cubicBezTo>
                  <a:cubicBezTo>
                    <a:pt x="4487" y="4819"/>
                    <a:pt x="4268" y="4901"/>
                    <a:pt x="4050" y="4901"/>
                  </a:cubicBezTo>
                  <a:cubicBezTo>
                    <a:pt x="3833" y="4901"/>
                    <a:pt x="3616" y="4820"/>
                    <a:pt x="3451" y="4654"/>
                  </a:cubicBezTo>
                  <a:lnTo>
                    <a:pt x="616" y="1815"/>
                  </a:lnTo>
                  <a:cubicBezTo>
                    <a:pt x="456" y="1654"/>
                    <a:pt x="365" y="1444"/>
                    <a:pt x="365" y="1214"/>
                  </a:cubicBezTo>
                  <a:cubicBezTo>
                    <a:pt x="365" y="989"/>
                    <a:pt x="456" y="774"/>
                    <a:pt x="616" y="614"/>
                  </a:cubicBezTo>
                  <a:cubicBezTo>
                    <a:pt x="780" y="450"/>
                    <a:pt x="998" y="366"/>
                    <a:pt x="1217" y="366"/>
                  </a:cubicBezTo>
                  <a:close/>
                  <a:moveTo>
                    <a:pt x="1216" y="0"/>
                  </a:moveTo>
                  <a:cubicBezTo>
                    <a:pt x="904" y="0"/>
                    <a:pt x="592" y="118"/>
                    <a:pt x="353" y="355"/>
                  </a:cubicBezTo>
                  <a:cubicBezTo>
                    <a:pt x="125" y="584"/>
                    <a:pt x="0" y="890"/>
                    <a:pt x="0" y="1214"/>
                  </a:cubicBezTo>
                  <a:cubicBezTo>
                    <a:pt x="0" y="1538"/>
                    <a:pt x="125" y="1844"/>
                    <a:pt x="357" y="2074"/>
                  </a:cubicBezTo>
                  <a:lnTo>
                    <a:pt x="3193" y="4913"/>
                  </a:lnTo>
                  <a:cubicBezTo>
                    <a:pt x="3423" y="5142"/>
                    <a:pt x="3728" y="5269"/>
                    <a:pt x="4052" y="5269"/>
                  </a:cubicBezTo>
                  <a:cubicBezTo>
                    <a:pt x="4376" y="5269"/>
                    <a:pt x="4681" y="5142"/>
                    <a:pt x="4911" y="4913"/>
                  </a:cubicBezTo>
                  <a:cubicBezTo>
                    <a:pt x="5384" y="4439"/>
                    <a:pt x="5384" y="3668"/>
                    <a:pt x="4911" y="3191"/>
                  </a:cubicBezTo>
                  <a:lnTo>
                    <a:pt x="2075" y="355"/>
                  </a:lnTo>
                  <a:cubicBezTo>
                    <a:pt x="1839" y="118"/>
                    <a:pt x="1527" y="0"/>
                    <a:pt x="121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36" name="Google Shape;936;p46"/>
            <p:cNvSpPr/>
            <p:nvPr/>
          </p:nvSpPr>
          <p:spPr>
            <a:xfrm>
              <a:off x="4428774" y="1896080"/>
              <a:ext cx="109114" cy="105784"/>
            </a:xfrm>
            <a:custGeom>
              <a:rect b="b" l="l" r="r" t="t"/>
              <a:pathLst>
                <a:path extrusionOk="0" h="3208" w="3309">
                  <a:moveTo>
                    <a:pt x="1460" y="0"/>
                  </a:moveTo>
                  <a:lnTo>
                    <a:pt x="0" y="1459"/>
                  </a:lnTo>
                  <a:lnTo>
                    <a:pt x="1445" y="2905"/>
                  </a:lnTo>
                  <a:cubicBezTo>
                    <a:pt x="1647" y="3107"/>
                    <a:pt x="1912" y="3208"/>
                    <a:pt x="2177" y="3208"/>
                  </a:cubicBezTo>
                  <a:cubicBezTo>
                    <a:pt x="2442" y="3208"/>
                    <a:pt x="2706" y="3107"/>
                    <a:pt x="2909" y="2905"/>
                  </a:cubicBezTo>
                  <a:cubicBezTo>
                    <a:pt x="3309" y="2500"/>
                    <a:pt x="3309" y="1849"/>
                    <a:pt x="2909" y="1445"/>
                  </a:cubicBezTo>
                  <a:lnTo>
                    <a:pt x="1460" y="0"/>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37" name="Google Shape;937;p46"/>
            <p:cNvSpPr/>
            <p:nvPr/>
          </p:nvSpPr>
          <p:spPr>
            <a:xfrm>
              <a:off x="4422179" y="1889914"/>
              <a:ext cx="122304" cy="118051"/>
            </a:xfrm>
            <a:custGeom>
              <a:rect b="b" l="l" r="r" t="t"/>
              <a:pathLst>
                <a:path extrusionOk="0" h="3580" w="3709">
                  <a:moveTo>
                    <a:pt x="1660" y="445"/>
                  </a:moveTo>
                  <a:lnTo>
                    <a:pt x="2978" y="1763"/>
                  </a:lnTo>
                  <a:cubicBezTo>
                    <a:pt x="3309" y="2094"/>
                    <a:pt x="3309" y="2633"/>
                    <a:pt x="2978" y="2964"/>
                  </a:cubicBezTo>
                  <a:cubicBezTo>
                    <a:pt x="2812" y="3129"/>
                    <a:pt x="2593" y="3211"/>
                    <a:pt x="2375" y="3211"/>
                  </a:cubicBezTo>
                  <a:cubicBezTo>
                    <a:pt x="2158" y="3211"/>
                    <a:pt x="1941" y="3130"/>
                    <a:pt x="1776" y="2964"/>
                  </a:cubicBezTo>
                  <a:lnTo>
                    <a:pt x="459" y="1646"/>
                  </a:lnTo>
                  <a:lnTo>
                    <a:pt x="1660" y="445"/>
                  </a:lnTo>
                  <a:close/>
                  <a:moveTo>
                    <a:pt x="1660" y="1"/>
                  </a:moveTo>
                  <a:cubicBezTo>
                    <a:pt x="1612" y="1"/>
                    <a:pt x="1565" y="23"/>
                    <a:pt x="1533" y="56"/>
                  </a:cubicBezTo>
                  <a:lnTo>
                    <a:pt x="73" y="1515"/>
                  </a:lnTo>
                  <a:cubicBezTo>
                    <a:pt x="0" y="1588"/>
                    <a:pt x="0" y="1705"/>
                    <a:pt x="73" y="1774"/>
                  </a:cubicBezTo>
                  <a:lnTo>
                    <a:pt x="1518" y="3223"/>
                  </a:lnTo>
                  <a:cubicBezTo>
                    <a:pt x="1755" y="3459"/>
                    <a:pt x="2064" y="3579"/>
                    <a:pt x="2377" y="3579"/>
                  </a:cubicBezTo>
                  <a:cubicBezTo>
                    <a:pt x="2690" y="3579"/>
                    <a:pt x="2999" y="3459"/>
                    <a:pt x="3236" y="3223"/>
                  </a:cubicBezTo>
                  <a:cubicBezTo>
                    <a:pt x="3709" y="2749"/>
                    <a:pt x="3709" y="1978"/>
                    <a:pt x="3236" y="1501"/>
                  </a:cubicBezTo>
                  <a:lnTo>
                    <a:pt x="1791" y="56"/>
                  </a:lnTo>
                  <a:cubicBezTo>
                    <a:pt x="1755" y="23"/>
                    <a:pt x="1711" y="1"/>
                    <a:pt x="166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38" name="Google Shape;938;p46"/>
          <p:cNvGrpSpPr/>
          <p:nvPr/>
        </p:nvGrpSpPr>
        <p:grpSpPr>
          <a:xfrm>
            <a:off x="6667556" y="4914767"/>
            <a:ext cx="270649" cy="241379"/>
            <a:chOff x="7373945" y="2491538"/>
            <a:chExt cx="174770" cy="167311"/>
          </a:xfrm>
        </p:grpSpPr>
        <p:sp>
          <p:nvSpPr>
            <p:cNvPr id="939" name="Google Shape;939;p46"/>
            <p:cNvSpPr/>
            <p:nvPr/>
          </p:nvSpPr>
          <p:spPr>
            <a:xfrm>
              <a:off x="7380295" y="2497317"/>
              <a:ext cx="162071" cy="155690"/>
            </a:xfrm>
            <a:custGeom>
              <a:rect b="b" l="l" r="r" t="t"/>
              <a:pathLst>
                <a:path extrusionOk="0" h="4904" w="5105">
                  <a:moveTo>
                    <a:pt x="3971" y="1"/>
                  </a:moveTo>
                  <a:cubicBezTo>
                    <a:pt x="3707" y="1"/>
                    <a:pt x="3442" y="102"/>
                    <a:pt x="3240" y="304"/>
                  </a:cubicBezTo>
                  <a:lnTo>
                    <a:pt x="404" y="3143"/>
                  </a:lnTo>
                  <a:cubicBezTo>
                    <a:pt x="0" y="3544"/>
                    <a:pt x="0" y="4199"/>
                    <a:pt x="404" y="4603"/>
                  </a:cubicBezTo>
                  <a:cubicBezTo>
                    <a:pt x="606" y="4803"/>
                    <a:pt x="870" y="4903"/>
                    <a:pt x="1134" y="4903"/>
                  </a:cubicBezTo>
                  <a:cubicBezTo>
                    <a:pt x="1398" y="4903"/>
                    <a:pt x="1662" y="4803"/>
                    <a:pt x="1864" y="4603"/>
                  </a:cubicBezTo>
                  <a:lnTo>
                    <a:pt x="4700" y="1764"/>
                  </a:lnTo>
                  <a:cubicBezTo>
                    <a:pt x="5104" y="1363"/>
                    <a:pt x="5104" y="708"/>
                    <a:pt x="4700" y="304"/>
                  </a:cubicBezTo>
                  <a:cubicBezTo>
                    <a:pt x="4500" y="102"/>
                    <a:pt x="4236" y="1"/>
                    <a:pt x="3971" y="1"/>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40" name="Google Shape;940;p46"/>
            <p:cNvSpPr/>
            <p:nvPr/>
          </p:nvSpPr>
          <p:spPr>
            <a:xfrm>
              <a:off x="7373945" y="2491538"/>
              <a:ext cx="174770" cy="167309"/>
            </a:xfrm>
            <a:custGeom>
              <a:rect b="b" l="l" r="r" t="t"/>
              <a:pathLst>
                <a:path extrusionOk="0" h="5270" w="5505">
                  <a:moveTo>
                    <a:pt x="4172" y="370"/>
                  </a:moveTo>
                  <a:cubicBezTo>
                    <a:pt x="4387" y="370"/>
                    <a:pt x="4605" y="449"/>
                    <a:pt x="4772" y="617"/>
                  </a:cubicBezTo>
                  <a:cubicBezTo>
                    <a:pt x="5103" y="948"/>
                    <a:pt x="5103" y="1487"/>
                    <a:pt x="4772" y="1818"/>
                  </a:cubicBezTo>
                  <a:lnTo>
                    <a:pt x="1933" y="4654"/>
                  </a:lnTo>
                  <a:cubicBezTo>
                    <a:pt x="1767" y="4820"/>
                    <a:pt x="1550" y="4903"/>
                    <a:pt x="1333" y="4903"/>
                  </a:cubicBezTo>
                  <a:cubicBezTo>
                    <a:pt x="1116" y="4903"/>
                    <a:pt x="899" y="4820"/>
                    <a:pt x="735" y="4654"/>
                  </a:cubicBezTo>
                  <a:cubicBezTo>
                    <a:pt x="404" y="4323"/>
                    <a:pt x="404" y="3784"/>
                    <a:pt x="735" y="3453"/>
                  </a:cubicBezTo>
                  <a:lnTo>
                    <a:pt x="3571" y="617"/>
                  </a:lnTo>
                  <a:cubicBezTo>
                    <a:pt x="3735" y="449"/>
                    <a:pt x="3954" y="370"/>
                    <a:pt x="4172" y="370"/>
                  </a:cubicBezTo>
                  <a:close/>
                  <a:moveTo>
                    <a:pt x="4170" y="1"/>
                  </a:moveTo>
                  <a:cubicBezTo>
                    <a:pt x="3859" y="1"/>
                    <a:pt x="3547" y="120"/>
                    <a:pt x="3309" y="358"/>
                  </a:cubicBezTo>
                  <a:lnTo>
                    <a:pt x="473" y="3194"/>
                  </a:lnTo>
                  <a:cubicBezTo>
                    <a:pt x="0" y="3668"/>
                    <a:pt x="0" y="4439"/>
                    <a:pt x="473" y="4913"/>
                  </a:cubicBezTo>
                  <a:cubicBezTo>
                    <a:pt x="710" y="5149"/>
                    <a:pt x="1023" y="5269"/>
                    <a:pt x="1333" y="5269"/>
                  </a:cubicBezTo>
                  <a:cubicBezTo>
                    <a:pt x="1645" y="5269"/>
                    <a:pt x="1955" y="5149"/>
                    <a:pt x="2195" y="4913"/>
                  </a:cubicBezTo>
                  <a:lnTo>
                    <a:pt x="5031" y="2077"/>
                  </a:lnTo>
                  <a:cubicBezTo>
                    <a:pt x="5504" y="1603"/>
                    <a:pt x="5504" y="832"/>
                    <a:pt x="5031" y="358"/>
                  </a:cubicBezTo>
                  <a:cubicBezTo>
                    <a:pt x="4792" y="120"/>
                    <a:pt x="4481" y="1"/>
                    <a:pt x="417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41" name="Google Shape;941;p46"/>
            <p:cNvSpPr/>
            <p:nvPr/>
          </p:nvSpPr>
          <p:spPr>
            <a:xfrm>
              <a:off x="7380295" y="2551098"/>
              <a:ext cx="105052" cy="101909"/>
            </a:xfrm>
            <a:custGeom>
              <a:rect b="b" l="l" r="r" t="t"/>
              <a:pathLst>
                <a:path extrusionOk="0" h="3210" w="3309">
                  <a:moveTo>
                    <a:pt x="1850" y="1"/>
                  </a:moveTo>
                  <a:lnTo>
                    <a:pt x="404" y="1449"/>
                  </a:lnTo>
                  <a:cubicBezTo>
                    <a:pt x="0" y="1850"/>
                    <a:pt x="0" y="2505"/>
                    <a:pt x="404" y="2909"/>
                  </a:cubicBezTo>
                  <a:cubicBezTo>
                    <a:pt x="606" y="3109"/>
                    <a:pt x="870" y="3209"/>
                    <a:pt x="1134" y="3209"/>
                  </a:cubicBezTo>
                  <a:cubicBezTo>
                    <a:pt x="1398" y="3209"/>
                    <a:pt x="1662" y="3109"/>
                    <a:pt x="1864" y="2909"/>
                  </a:cubicBezTo>
                  <a:lnTo>
                    <a:pt x="3309" y="1460"/>
                  </a:lnTo>
                  <a:lnTo>
                    <a:pt x="185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42" name="Google Shape;942;p46"/>
            <p:cNvSpPr/>
            <p:nvPr/>
          </p:nvSpPr>
          <p:spPr>
            <a:xfrm>
              <a:off x="7373945" y="2545415"/>
              <a:ext cx="117307" cy="113434"/>
            </a:xfrm>
            <a:custGeom>
              <a:rect b="b" l="l" r="r" t="t"/>
              <a:pathLst>
                <a:path extrusionOk="0" h="3573" w="3695">
                  <a:moveTo>
                    <a:pt x="2050" y="442"/>
                  </a:moveTo>
                  <a:lnTo>
                    <a:pt x="3251" y="1639"/>
                  </a:lnTo>
                  <a:lnTo>
                    <a:pt x="1933" y="2957"/>
                  </a:lnTo>
                  <a:cubicBezTo>
                    <a:pt x="1767" y="3123"/>
                    <a:pt x="1550" y="3206"/>
                    <a:pt x="1333" y="3206"/>
                  </a:cubicBezTo>
                  <a:cubicBezTo>
                    <a:pt x="1116" y="3206"/>
                    <a:pt x="899" y="3123"/>
                    <a:pt x="735" y="2957"/>
                  </a:cubicBezTo>
                  <a:cubicBezTo>
                    <a:pt x="404" y="2626"/>
                    <a:pt x="404" y="2087"/>
                    <a:pt x="735" y="1756"/>
                  </a:cubicBezTo>
                  <a:lnTo>
                    <a:pt x="2050" y="442"/>
                  </a:lnTo>
                  <a:close/>
                  <a:moveTo>
                    <a:pt x="2050" y="1"/>
                  </a:moveTo>
                  <a:cubicBezTo>
                    <a:pt x="2001" y="1"/>
                    <a:pt x="1953" y="18"/>
                    <a:pt x="1919" y="52"/>
                  </a:cubicBezTo>
                  <a:lnTo>
                    <a:pt x="473" y="1497"/>
                  </a:lnTo>
                  <a:cubicBezTo>
                    <a:pt x="0" y="1971"/>
                    <a:pt x="0" y="2742"/>
                    <a:pt x="473" y="3216"/>
                  </a:cubicBezTo>
                  <a:cubicBezTo>
                    <a:pt x="710" y="3452"/>
                    <a:pt x="1023" y="3572"/>
                    <a:pt x="1333" y="3572"/>
                  </a:cubicBezTo>
                  <a:cubicBezTo>
                    <a:pt x="1645" y="3572"/>
                    <a:pt x="1955" y="3452"/>
                    <a:pt x="2195" y="3216"/>
                  </a:cubicBezTo>
                  <a:lnTo>
                    <a:pt x="3640" y="1770"/>
                  </a:lnTo>
                  <a:cubicBezTo>
                    <a:pt x="3673" y="1738"/>
                    <a:pt x="3695" y="1690"/>
                    <a:pt x="3695" y="1639"/>
                  </a:cubicBezTo>
                  <a:cubicBezTo>
                    <a:pt x="3695" y="1592"/>
                    <a:pt x="3673" y="1545"/>
                    <a:pt x="3640" y="1512"/>
                  </a:cubicBezTo>
                  <a:lnTo>
                    <a:pt x="2181" y="52"/>
                  </a:lnTo>
                  <a:cubicBezTo>
                    <a:pt x="2146" y="18"/>
                    <a:pt x="2098" y="1"/>
                    <a:pt x="20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43" name="Google Shape;943;p46"/>
          <p:cNvGrpSpPr/>
          <p:nvPr/>
        </p:nvGrpSpPr>
        <p:grpSpPr>
          <a:xfrm>
            <a:off x="7081749" y="3128196"/>
            <a:ext cx="119616" cy="295152"/>
            <a:chOff x="7089311" y="1211098"/>
            <a:chExt cx="77242" cy="204583"/>
          </a:xfrm>
        </p:grpSpPr>
        <p:sp>
          <p:nvSpPr>
            <p:cNvPr id="944" name="Google Shape;944;p46"/>
            <p:cNvSpPr/>
            <p:nvPr/>
          </p:nvSpPr>
          <p:spPr>
            <a:xfrm>
              <a:off x="7095216" y="1216908"/>
              <a:ext cx="65527" cy="193025"/>
            </a:xfrm>
            <a:custGeom>
              <a:rect b="b" l="l" r="r" t="t"/>
              <a:pathLst>
                <a:path extrusionOk="0" h="6080" w="2064">
                  <a:moveTo>
                    <a:pt x="1030" y="0"/>
                  </a:moveTo>
                  <a:cubicBezTo>
                    <a:pt x="462" y="0"/>
                    <a:pt x="0" y="463"/>
                    <a:pt x="0" y="1034"/>
                  </a:cubicBezTo>
                  <a:lnTo>
                    <a:pt x="0" y="5046"/>
                  </a:lnTo>
                  <a:cubicBezTo>
                    <a:pt x="0" y="5617"/>
                    <a:pt x="462" y="6079"/>
                    <a:pt x="1030" y="6079"/>
                  </a:cubicBezTo>
                  <a:cubicBezTo>
                    <a:pt x="1602" y="6079"/>
                    <a:pt x="2064" y="5617"/>
                    <a:pt x="2064" y="5046"/>
                  </a:cubicBezTo>
                  <a:lnTo>
                    <a:pt x="2064" y="1034"/>
                  </a:lnTo>
                  <a:cubicBezTo>
                    <a:pt x="2064" y="463"/>
                    <a:pt x="1602" y="0"/>
                    <a:pt x="1030" y="0"/>
                  </a:cubicBez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45" name="Google Shape;945;p46"/>
            <p:cNvSpPr/>
            <p:nvPr/>
          </p:nvSpPr>
          <p:spPr>
            <a:xfrm>
              <a:off x="7089311" y="1211098"/>
              <a:ext cx="77242" cy="204581"/>
            </a:xfrm>
            <a:custGeom>
              <a:rect b="b" l="l" r="r" t="t"/>
              <a:pathLst>
                <a:path extrusionOk="0" h="6444" w="2433">
                  <a:moveTo>
                    <a:pt x="1216" y="369"/>
                  </a:moveTo>
                  <a:cubicBezTo>
                    <a:pt x="1686" y="369"/>
                    <a:pt x="2068" y="748"/>
                    <a:pt x="2068" y="1217"/>
                  </a:cubicBezTo>
                  <a:lnTo>
                    <a:pt x="2068" y="5229"/>
                  </a:lnTo>
                  <a:cubicBezTo>
                    <a:pt x="2068" y="5698"/>
                    <a:pt x="1686" y="6081"/>
                    <a:pt x="1216" y="6081"/>
                  </a:cubicBezTo>
                  <a:cubicBezTo>
                    <a:pt x="750" y="6081"/>
                    <a:pt x="368" y="5698"/>
                    <a:pt x="368" y="5229"/>
                  </a:cubicBezTo>
                  <a:lnTo>
                    <a:pt x="368" y="1217"/>
                  </a:lnTo>
                  <a:cubicBezTo>
                    <a:pt x="368" y="748"/>
                    <a:pt x="750" y="369"/>
                    <a:pt x="1216" y="369"/>
                  </a:cubicBezTo>
                  <a:close/>
                  <a:moveTo>
                    <a:pt x="1216" y="1"/>
                  </a:moveTo>
                  <a:cubicBezTo>
                    <a:pt x="546" y="1"/>
                    <a:pt x="0" y="547"/>
                    <a:pt x="0" y="1217"/>
                  </a:cubicBezTo>
                  <a:lnTo>
                    <a:pt x="0" y="5229"/>
                  </a:lnTo>
                  <a:cubicBezTo>
                    <a:pt x="0" y="5898"/>
                    <a:pt x="546" y="6444"/>
                    <a:pt x="1216" y="6444"/>
                  </a:cubicBezTo>
                  <a:cubicBezTo>
                    <a:pt x="1890" y="6444"/>
                    <a:pt x="2432" y="5898"/>
                    <a:pt x="2432" y="5229"/>
                  </a:cubicBezTo>
                  <a:lnTo>
                    <a:pt x="2432" y="1217"/>
                  </a:lnTo>
                  <a:cubicBezTo>
                    <a:pt x="2432" y="547"/>
                    <a:pt x="1890" y="1"/>
                    <a:pt x="121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46" name="Google Shape;946;p46"/>
            <p:cNvSpPr/>
            <p:nvPr/>
          </p:nvSpPr>
          <p:spPr>
            <a:xfrm>
              <a:off x="7095216" y="1312122"/>
              <a:ext cx="65527" cy="97814"/>
            </a:xfrm>
            <a:custGeom>
              <a:rect b="b" l="l" r="r" t="t"/>
              <a:pathLst>
                <a:path extrusionOk="0" h="3081" w="2064">
                  <a:moveTo>
                    <a:pt x="0" y="1"/>
                  </a:moveTo>
                  <a:lnTo>
                    <a:pt x="0" y="2047"/>
                  </a:lnTo>
                  <a:cubicBezTo>
                    <a:pt x="0" y="2618"/>
                    <a:pt x="462" y="3080"/>
                    <a:pt x="1030" y="3080"/>
                  </a:cubicBezTo>
                  <a:cubicBezTo>
                    <a:pt x="1602" y="3080"/>
                    <a:pt x="2064" y="2618"/>
                    <a:pt x="2064" y="2047"/>
                  </a:cubicBezTo>
                  <a:lnTo>
                    <a:pt x="2064"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47" name="Google Shape;947;p46"/>
            <p:cNvSpPr/>
            <p:nvPr/>
          </p:nvSpPr>
          <p:spPr>
            <a:xfrm>
              <a:off x="7089311" y="1306343"/>
              <a:ext cx="77242" cy="109338"/>
            </a:xfrm>
            <a:custGeom>
              <a:rect b="b" l="l" r="r" t="t"/>
              <a:pathLst>
                <a:path extrusionOk="0" h="3444" w="2433">
                  <a:moveTo>
                    <a:pt x="2068" y="369"/>
                  </a:moveTo>
                  <a:lnTo>
                    <a:pt x="2068" y="2229"/>
                  </a:lnTo>
                  <a:cubicBezTo>
                    <a:pt x="2068" y="2698"/>
                    <a:pt x="1686" y="3081"/>
                    <a:pt x="1216" y="3081"/>
                  </a:cubicBezTo>
                  <a:cubicBezTo>
                    <a:pt x="750" y="3081"/>
                    <a:pt x="368" y="2698"/>
                    <a:pt x="368" y="2229"/>
                  </a:cubicBezTo>
                  <a:lnTo>
                    <a:pt x="368" y="369"/>
                  </a:lnTo>
                  <a:close/>
                  <a:moveTo>
                    <a:pt x="186" y="1"/>
                  </a:moveTo>
                  <a:cubicBezTo>
                    <a:pt x="84" y="1"/>
                    <a:pt x="0" y="85"/>
                    <a:pt x="0" y="183"/>
                  </a:cubicBezTo>
                  <a:lnTo>
                    <a:pt x="0" y="2229"/>
                  </a:lnTo>
                  <a:cubicBezTo>
                    <a:pt x="0" y="2898"/>
                    <a:pt x="546" y="3444"/>
                    <a:pt x="1216" y="3444"/>
                  </a:cubicBezTo>
                  <a:cubicBezTo>
                    <a:pt x="1890" y="3444"/>
                    <a:pt x="2432" y="2898"/>
                    <a:pt x="2432" y="2229"/>
                  </a:cubicBezTo>
                  <a:lnTo>
                    <a:pt x="2432" y="183"/>
                  </a:lnTo>
                  <a:cubicBezTo>
                    <a:pt x="2432" y="85"/>
                    <a:pt x="2352" y="1"/>
                    <a:pt x="225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48" name="Google Shape;948;p46"/>
          <p:cNvGrpSpPr/>
          <p:nvPr/>
        </p:nvGrpSpPr>
        <p:grpSpPr>
          <a:xfrm>
            <a:off x="6365407" y="3811305"/>
            <a:ext cx="1077922" cy="1072348"/>
            <a:chOff x="4332233" y="3324392"/>
            <a:chExt cx="1191206" cy="1180090"/>
          </a:xfrm>
        </p:grpSpPr>
        <p:sp>
          <p:nvSpPr>
            <p:cNvPr id="949" name="Google Shape;949;p46"/>
            <p:cNvSpPr/>
            <p:nvPr/>
          </p:nvSpPr>
          <p:spPr>
            <a:xfrm>
              <a:off x="4952024" y="4241729"/>
              <a:ext cx="170992" cy="167214"/>
            </a:xfrm>
            <a:custGeom>
              <a:rect b="b" l="l" r="r" t="t"/>
              <a:pathLst>
                <a:path extrusionOk="0" h="5267" w="5386">
                  <a:moveTo>
                    <a:pt x="1333" y="366"/>
                  </a:moveTo>
                  <a:cubicBezTo>
                    <a:pt x="1552" y="366"/>
                    <a:pt x="1767" y="450"/>
                    <a:pt x="1934" y="614"/>
                  </a:cubicBezTo>
                  <a:lnTo>
                    <a:pt x="4769" y="3453"/>
                  </a:lnTo>
                  <a:cubicBezTo>
                    <a:pt x="5101" y="3781"/>
                    <a:pt x="5101" y="4319"/>
                    <a:pt x="4769" y="4651"/>
                  </a:cubicBezTo>
                  <a:cubicBezTo>
                    <a:pt x="4604" y="4817"/>
                    <a:pt x="4386" y="4900"/>
                    <a:pt x="4169" y="4900"/>
                  </a:cubicBezTo>
                  <a:cubicBezTo>
                    <a:pt x="3952" y="4900"/>
                    <a:pt x="3734" y="4817"/>
                    <a:pt x="3568" y="4651"/>
                  </a:cubicBez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3310" y="4913"/>
                  </a:lnTo>
                  <a:cubicBezTo>
                    <a:pt x="3546" y="5149"/>
                    <a:pt x="3860" y="5266"/>
                    <a:pt x="4169" y="5266"/>
                  </a:cubicBezTo>
                  <a:cubicBezTo>
                    <a:pt x="4482" y="5266"/>
                    <a:pt x="4791" y="5149"/>
                    <a:pt x="5028" y="4913"/>
                  </a:cubicBezTo>
                  <a:cubicBezTo>
                    <a:pt x="5261" y="4680"/>
                    <a:pt x="5385" y="4378"/>
                    <a:pt x="5385" y="4050"/>
                  </a:cubicBezTo>
                  <a:cubicBezTo>
                    <a:pt x="5385" y="3726"/>
                    <a:pt x="5261" y="3420"/>
                    <a:pt x="5028" y="319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0" name="Google Shape;950;p46"/>
            <p:cNvSpPr/>
            <p:nvPr/>
          </p:nvSpPr>
          <p:spPr>
            <a:xfrm>
              <a:off x="4952024" y="4241729"/>
              <a:ext cx="117815" cy="113466"/>
            </a:xfrm>
            <a:custGeom>
              <a:rect b="b" l="l" r="r" t="t"/>
              <a:pathLst>
                <a:path extrusionOk="0" h="3574" w="3711">
                  <a:moveTo>
                    <a:pt x="1333" y="366"/>
                  </a:moveTo>
                  <a:cubicBezTo>
                    <a:pt x="1552" y="366"/>
                    <a:pt x="1767" y="450"/>
                    <a:pt x="1934" y="614"/>
                  </a:cubicBezTo>
                  <a:lnTo>
                    <a:pt x="3252" y="1932"/>
                  </a:lnTo>
                  <a:lnTo>
                    <a:pt x="2050" y="3133"/>
                  </a:lnTo>
                  <a:lnTo>
                    <a:pt x="733" y="1815"/>
                  </a:lnTo>
                  <a:cubicBezTo>
                    <a:pt x="401" y="1484"/>
                    <a:pt x="401" y="945"/>
                    <a:pt x="733" y="614"/>
                  </a:cubicBezTo>
                  <a:cubicBezTo>
                    <a:pt x="900" y="450"/>
                    <a:pt x="1115" y="366"/>
                    <a:pt x="1333" y="366"/>
                  </a:cubicBezTo>
                  <a:close/>
                  <a:moveTo>
                    <a:pt x="1333" y="0"/>
                  </a:moveTo>
                  <a:cubicBezTo>
                    <a:pt x="1022" y="0"/>
                    <a:pt x="711" y="119"/>
                    <a:pt x="474" y="355"/>
                  </a:cubicBezTo>
                  <a:cubicBezTo>
                    <a:pt x="1" y="829"/>
                    <a:pt x="1" y="1600"/>
                    <a:pt x="474" y="2074"/>
                  </a:cubicBezTo>
                  <a:lnTo>
                    <a:pt x="1919" y="3522"/>
                  </a:lnTo>
                  <a:cubicBezTo>
                    <a:pt x="1956" y="3555"/>
                    <a:pt x="2000" y="3573"/>
                    <a:pt x="2050" y="3573"/>
                  </a:cubicBezTo>
                  <a:cubicBezTo>
                    <a:pt x="2098" y="3573"/>
                    <a:pt x="2145" y="3555"/>
                    <a:pt x="2178" y="3522"/>
                  </a:cubicBezTo>
                  <a:lnTo>
                    <a:pt x="3638" y="2059"/>
                  </a:lnTo>
                  <a:cubicBezTo>
                    <a:pt x="3710" y="1990"/>
                    <a:pt x="3710" y="1873"/>
                    <a:pt x="3638" y="1801"/>
                  </a:cubicBezTo>
                  <a:lnTo>
                    <a:pt x="2192" y="355"/>
                  </a:lnTo>
                  <a:cubicBezTo>
                    <a:pt x="1956" y="119"/>
                    <a:pt x="1644" y="0"/>
                    <a:pt x="1333" y="0"/>
                  </a:cubicBezTo>
                  <a:close/>
                </a:path>
              </a:pathLst>
            </a:custGeom>
            <a:solidFill>
              <a:srgbClr val="2F497E"/>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1" name="Google Shape;951;p46"/>
            <p:cNvSpPr/>
            <p:nvPr/>
          </p:nvSpPr>
          <p:spPr>
            <a:xfrm>
              <a:off x="4429415" y="3468498"/>
              <a:ext cx="1094019" cy="1030270"/>
            </a:xfrm>
            <a:custGeom>
              <a:rect b="b" l="l" r="r" t="t"/>
              <a:pathLst>
                <a:path extrusionOk="0" h="32452" w="34460">
                  <a:moveTo>
                    <a:pt x="8706" y="0"/>
                  </a:moveTo>
                  <a:cubicBezTo>
                    <a:pt x="7704" y="0"/>
                    <a:pt x="6842" y="241"/>
                    <a:pt x="6262" y="820"/>
                  </a:cubicBezTo>
                  <a:lnTo>
                    <a:pt x="2302" y="4784"/>
                  </a:lnTo>
                  <a:cubicBezTo>
                    <a:pt x="1" y="7085"/>
                    <a:pt x="3037" y="13855"/>
                    <a:pt x="5338" y="16159"/>
                  </a:cubicBezTo>
                  <a:lnTo>
                    <a:pt x="20055" y="30873"/>
                  </a:lnTo>
                  <a:cubicBezTo>
                    <a:pt x="21107" y="31925"/>
                    <a:pt x="22486" y="32451"/>
                    <a:pt x="23865" y="32451"/>
                  </a:cubicBezTo>
                  <a:cubicBezTo>
                    <a:pt x="25244" y="32451"/>
                    <a:pt x="26624" y="31925"/>
                    <a:pt x="27678" y="30873"/>
                  </a:cubicBezTo>
                  <a:lnTo>
                    <a:pt x="32355" y="26196"/>
                  </a:lnTo>
                  <a:cubicBezTo>
                    <a:pt x="34459" y="24092"/>
                    <a:pt x="34459" y="20677"/>
                    <a:pt x="32355" y="18573"/>
                  </a:cubicBezTo>
                  <a:lnTo>
                    <a:pt x="17641" y="3859"/>
                  </a:lnTo>
                  <a:cubicBezTo>
                    <a:pt x="15917" y="2135"/>
                    <a:pt x="11690" y="0"/>
                    <a:pt x="8706"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2" name="Google Shape;952;p46"/>
            <p:cNvSpPr/>
            <p:nvPr/>
          </p:nvSpPr>
          <p:spPr>
            <a:xfrm>
              <a:off x="4419477" y="3462498"/>
              <a:ext cx="1093066" cy="1041985"/>
            </a:xfrm>
            <a:custGeom>
              <a:rect b="b" l="l" r="r" t="t"/>
              <a:pathLst>
                <a:path extrusionOk="0" h="32821" w="34430">
                  <a:moveTo>
                    <a:pt x="9025" y="372"/>
                  </a:moveTo>
                  <a:cubicBezTo>
                    <a:pt x="11911" y="372"/>
                    <a:pt x="16072" y="2428"/>
                    <a:pt x="17823" y="4176"/>
                  </a:cubicBezTo>
                  <a:lnTo>
                    <a:pt x="32537" y="18893"/>
                  </a:lnTo>
                  <a:cubicBezTo>
                    <a:pt x="33520" y="19876"/>
                    <a:pt x="34063" y="21183"/>
                    <a:pt x="34063" y="22573"/>
                  </a:cubicBezTo>
                  <a:cubicBezTo>
                    <a:pt x="34063" y="23964"/>
                    <a:pt x="33520" y="25271"/>
                    <a:pt x="32537" y="26254"/>
                  </a:cubicBezTo>
                  <a:lnTo>
                    <a:pt x="27860" y="30931"/>
                  </a:lnTo>
                  <a:cubicBezTo>
                    <a:pt x="26844" y="31947"/>
                    <a:pt x="25511" y="32455"/>
                    <a:pt x="24177" y="32455"/>
                  </a:cubicBezTo>
                  <a:cubicBezTo>
                    <a:pt x="22844" y="32455"/>
                    <a:pt x="21511" y="31947"/>
                    <a:pt x="20495" y="30931"/>
                  </a:cubicBezTo>
                  <a:lnTo>
                    <a:pt x="5782" y="16217"/>
                  </a:lnTo>
                  <a:cubicBezTo>
                    <a:pt x="3452" y="13888"/>
                    <a:pt x="576" y="7270"/>
                    <a:pt x="2746" y="5100"/>
                  </a:cubicBezTo>
                  <a:lnTo>
                    <a:pt x="6706" y="1140"/>
                  </a:lnTo>
                  <a:cubicBezTo>
                    <a:pt x="7249" y="597"/>
                    <a:pt x="8064" y="372"/>
                    <a:pt x="9025" y="372"/>
                  </a:cubicBezTo>
                  <a:close/>
                  <a:moveTo>
                    <a:pt x="9021" y="1"/>
                  </a:moveTo>
                  <a:cubicBezTo>
                    <a:pt x="7978" y="1"/>
                    <a:pt x="7071" y="257"/>
                    <a:pt x="6447" y="881"/>
                  </a:cubicBezTo>
                  <a:lnTo>
                    <a:pt x="2484" y="4842"/>
                  </a:lnTo>
                  <a:cubicBezTo>
                    <a:pt x="1" y="7324"/>
                    <a:pt x="3336" y="14288"/>
                    <a:pt x="5523" y="16476"/>
                  </a:cubicBezTo>
                  <a:lnTo>
                    <a:pt x="20237" y="31193"/>
                  </a:lnTo>
                  <a:cubicBezTo>
                    <a:pt x="21325" y="32278"/>
                    <a:pt x="22752" y="32821"/>
                    <a:pt x="24179" y="32821"/>
                  </a:cubicBezTo>
                  <a:cubicBezTo>
                    <a:pt x="25606" y="32821"/>
                    <a:pt x="27033" y="32278"/>
                    <a:pt x="28117" y="31193"/>
                  </a:cubicBezTo>
                  <a:lnTo>
                    <a:pt x="32799" y="26512"/>
                  </a:lnTo>
                  <a:cubicBezTo>
                    <a:pt x="33851" y="25460"/>
                    <a:pt x="34430" y="24063"/>
                    <a:pt x="34430" y="22573"/>
                  </a:cubicBezTo>
                  <a:cubicBezTo>
                    <a:pt x="34430" y="21084"/>
                    <a:pt x="33851" y="19686"/>
                    <a:pt x="32799" y="18631"/>
                  </a:cubicBezTo>
                  <a:lnTo>
                    <a:pt x="18082" y="3917"/>
                  </a:lnTo>
                  <a:cubicBezTo>
                    <a:pt x="16444" y="2279"/>
                    <a:pt x="12129" y="1"/>
                    <a:pt x="902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3" name="Google Shape;953;p46"/>
            <p:cNvSpPr/>
            <p:nvPr/>
          </p:nvSpPr>
          <p:spPr>
            <a:xfrm>
              <a:off x="4635239" y="3945104"/>
              <a:ext cx="831689" cy="502309"/>
            </a:xfrm>
            <a:custGeom>
              <a:rect b="b" l="l" r="r" t="t"/>
              <a:pathLst>
                <a:path extrusionOk="0" h="15822" w="26197">
                  <a:moveTo>
                    <a:pt x="1" y="1"/>
                  </a:moveTo>
                  <a:lnTo>
                    <a:pt x="14715" y="14718"/>
                  </a:lnTo>
                  <a:cubicBezTo>
                    <a:pt x="15450" y="15454"/>
                    <a:pt x="16416" y="15821"/>
                    <a:pt x="17381" y="15821"/>
                  </a:cubicBezTo>
                  <a:cubicBezTo>
                    <a:pt x="18347" y="15821"/>
                    <a:pt x="19313" y="15454"/>
                    <a:pt x="20048" y="14718"/>
                  </a:cubicBezTo>
                  <a:lnTo>
                    <a:pt x="24729" y="10037"/>
                  </a:lnTo>
                  <a:cubicBezTo>
                    <a:pt x="26196" y="8570"/>
                    <a:pt x="26196" y="6175"/>
                    <a:pt x="24725" y="4704"/>
                  </a:cubicBezTo>
                  <a:lnTo>
                    <a:pt x="20048" y="26"/>
                  </a:lnTo>
                  <a:lnTo>
                    <a:pt x="1" y="1"/>
                  </a:lnTo>
                  <a:close/>
                </a:path>
              </a:pathLst>
            </a:custGeom>
            <a:solidFill>
              <a:srgbClr val="F16880"/>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4" name="Google Shape;954;p46"/>
            <p:cNvSpPr/>
            <p:nvPr/>
          </p:nvSpPr>
          <p:spPr>
            <a:xfrm>
              <a:off x="4626826" y="3474276"/>
              <a:ext cx="874072" cy="838578"/>
            </a:xfrm>
            <a:custGeom>
              <a:rect b="b" l="l" r="r" t="t"/>
              <a:pathLst>
                <a:path extrusionOk="0" h="26414" w="27532">
                  <a:moveTo>
                    <a:pt x="2494" y="1"/>
                  </a:moveTo>
                  <a:cubicBezTo>
                    <a:pt x="1533" y="1"/>
                    <a:pt x="718" y="226"/>
                    <a:pt x="175" y="769"/>
                  </a:cubicBezTo>
                  <a:lnTo>
                    <a:pt x="0" y="943"/>
                  </a:lnTo>
                  <a:lnTo>
                    <a:pt x="13910" y="14849"/>
                  </a:lnTo>
                  <a:lnTo>
                    <a:pt x="20313" y="14856"/>
                  </a:lnTo>
                  <a:lnTo>
                    <a:pt x="24990" y="19534"/>
                  </a:lnTo>
                  <a:cubicBezTo>
                    <a:pt x="26461" y="21005"/>
                    <a:pt x="26461" y="23400"/>
                    <a:pt x="24994" y="24867"/>
                  </a:cubicBezTo>
                  <a:lnTo>
                    <a:pt x="24459" y="25402"/>
                  </a:lnTo>
                  <a:lnTo>
                    <a:pt x="25474" y="26414"/>
                  </a:lnTo>
                  <a:lnTo>
                    <a:pt x="26006" y="25883"/>
                  </a:lnTo>
                  <a:cubicBezTo>
                    <a:pt x="26989" y="24900"/>
                    <a:pt x="27532" y="23593"/>
                    <a:pt x="27532" y="22202"/>
                  </a:cubicBezTo>
                  <a:cubicBezTo>
                    <a:pt x="27532" y="20812"/>
                    <a:pt x="26989" y="19505"/>
                    <a:pt x="26006" y="18522"/>
                  </a:cubicBezTo>
                  <a:lnTo>
                    <a:pt x="11292" y="3805"/>
                  </a:lnTo>
                  <a:cubicBezTo>
                    <a:pt x="9541" y="2057"/>
                    <a:pt x="5380" y="1"/>
                    <a:pt x="2494" y="1"/>
                  </a:cubicBezTo>
                  <a:close/>
                </a:path>
              </a:pathLst>
            </a:custGeom>
            <a:solidFill>
              <a:srgbClr val="D9D9D9"/>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5" name="Google Shape;955;p46"/>
            <p:cNvSpPr/>
            <p:nvPr/>
          </p:nvSpPr>
          <p:spPr>
            <a:xfrm>
              <a:off x="4622762" y="3468498"/>
              <a:ext cx="900677" cy="848515"/>
            </a:xfrm>
            <a:custGeom>
              <a:rect b="b" l="l" r="r" t="t"/>
              <a:pathLst>
                <a:path extrusionOk="0" h="26727" w="28370">
                  <a:moveTo>
                    <a:pt x="2618" y="1"/>
                  </a:moveTo>
                  <a:cubicBezTo>
                    <a:pt x="1614" y="1"/>
                    <a:pt x="755" y="241"/>
                    <a:pt x="172" y="820"/>
                  </a:cubicBezTo>
                  <a:lnTo>
                    <a:pt x="1" y="994"/>
                  </a:lnTo>
                  <a:lnTo>
                    <a:pt x="128" y="1125"/>
                  </a:lnTo>
                  <a:lnTo>
                    <a:pt x="303" y="951"/>
                  </a:lnTo>
                  <a:cubicBezTo>
                    <a:pt x="846" y="408"/>
                    <a:pt x="1661" y="183"/>
                    <a:pt x="2622" y="183"/>
                  </a:cubicBezTo>
                  <a:cubicBezTo>
                    <a:pt x="5508" y="183"/>
                    <a:pt x="9669" y="2239"/>
                    <a:pt x="11420" y="3987"/>
                  </a:cubicBezTo>
                  <a:lnTo>
                    <a:pt x="26134" y="18704"/>
                  </a:lnTo>
                  <a:cubicBezTo>
                    <a:pt x="27117" y="19687"/>
                    <a:pt x="27660" y="20994"/>
                    <a:pt x="27660" y="22384"/>
                  </a:cubicBezTo>
                  <a:cubicBezTo>
                    <a:pt x="27660" y="23775"/>
                    <a:pt x="27117" y="25082"/>
                    <a:pt x="26134" y="26065"/>
                  </a:cubicBezTo>
                  <a:lnTo>
                    <a:pt x="25602" y="26596"/>
                  </a:lnTo>
                  <a:lnTo>
                    <a:pt x="25733" y="26727"/>
                  </a:lnTo>
                  <a:lnTo>
                    <a:pt x="26265" y="26196"/>
                  </a:lnTo>
                  <a:cubicBezTo>
                    <a:pt x="28369" y="24092"/>
                    <a:pt x="28369" y="20677"/>
                    <a:pt x="26265" y="18573"/>
                  </a:cubicBezTo>
                  <a:lnTo>
                    <a:pt x="11551" y="3859"/>
                  </a:lnTo>
                  <a:cubicBezTo>
                    <a:pt x="9826" y="2134"/>
                    <a:pt x="5600" y="1"/>
                    <a:pt x="2618" y="1"/>
                  </a:cubicBezTo>
                  <a:close/>
                </a:path>
              </a:pathLst>
            </a:custGeom>
            <a:solidFill>
              <a:srgbClr val="2A4271"/>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6" name="Google Shape;956;p46"/>
            <p:cNvSpPr/>
            <p:nvPr/>
          </p:nvSpPr>
          <p:spPr>
            <a:xfrm>
              <a:off x="5068413" y="3945707"/>
              <a:ext cx="398526" cy="335063"/>
            </a:xfrm>
            <a:custGeom>
              <a:rect b="b" l="l" r="r" t="t"/>
              <a:pathLst>
                <a:path extrusionOk="0" h="10554" w="12553">
                  <a:moveTo>
                    <a:pt x="1" y="0"/>
                  </a:moveTo>
                  <a:lnTo>
                    <a:pt x="10550" y="10553"/>
                  </a:lnTo>
                  <a:lnTo>
                    <a:pt x="11085" y="10018"/>
                  </a:lnTo>
                  <a:cubicBezTo>
                    <a:pt x="12552" y="8551"/>
                    <a:pt x="12552" y="6156"/>
                    <a:pt x="11081" y="4685"/>
                  </a:cubicBezTo>
                  <a:lnTo>
                    <a:pt x="6404" y="7"/>
                  </a:lnTo>
                  <a:lnTo>
                    <a:pt x="1" y="0"/>
                  </a:lnTo>
                  <a:close/>
                </a:path>
              </a:pathLst>
            </a:custGeom>
            <a:solidFill>
              <a:srgbClr val="D85D7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7" name="Google Shape;957;p46"/>
            <p:cNvSpPr/>
            <p:nvPr/>
          </p:nvSpPr>
          <p:spPr>
            <a:xfrm>
              <a:off x="4526628" y="3740200"/>
              <a:ext cx="601552" cy="692508"/>
            </a:xfrm>
            <a:custGeom>
              <a:rect b="b" l="l" r="r" t="t"/>
              <a:pathLst>
                <a:path extrusionOk="0" h="21813" w="18948">
                  <a:moveTo>
                    <a:pt x="1369" y="0"/>
                  </a:moveTo>
                  <a:cubicBezTo>
                    <a:pt x="1238" y="0"/>
                    <a:pt x="1103" y="19"/>
                    <a:pt x="972" y="66"/>
                  </a:cubicBezTo>
                  <a:cubicBezTo>
                    <a:pt x="339" y="284"/>
                    <a:pt x="1" y="976"/>
                    <a:pt x="219" y="1610"/>
                  </a:cubicBezTo>
                  <a:cubicBezTo>
                    <a:pt x="947" y="3725"/>
                    <a:pt x="2039" y="5643"/>
                    <a:pt x="3135" y="6742"/>
                  </a:cubicBezTo>
                  <a:lnTo>
                    <a:pt x="17852" y="21456"/>
                  </a:lnTo>
                  <a:cubicBezTo>
                    <a:pt x="18089" y="21693"/>
                    <a:pt x="18398" y="21813"/>
                    <a:pt x="18707" y="21813"/>
                  </a:cubicBezTo>
                  <a:cubicBezTo>
                    <a:pt x="18791" y="21813"/>
                    <a:pt x="18872" y="21806"/>
                    <a:pt x="18948" y="21788"/>
                  </a:cubicBezTo>
                  <a:cubicBezTo>
                    <a:pt x="18660" y="21623"/>
                    <a:pt x="18383" y="21420"/>
                    <a:pt x="18136" y="21172"/>
                  </a:cubicBezTo>
                  <a:lnTo>
                    <a:pt x="3422" y="6455"/>
                  </a:lnTo>
                  <a:lnTo>
                    <a:pt x="6287" y="6458"/>
                  </a:lnTo>
                  <a:lnTo>
                    <a:pt x="4853" y="5024"/>
                  </a:lnTo>
                  <a:cubicBezTo>
                    <a:pt x="4027" y="4202"/>
                    <a:pt x="3109" y="2549"/>
                    <a:pt x="2516" y="820"/>
                  </a:cubicBezTo>
                  <a:cubicBezTo>
                    <a:pt x="2341" y="314"/>
                    <a:pt x="1871" y="0"/>
                    <a:pt x="1369" y="0"/>
                  </a:cubicBezTo>
                  <a:close/>
                </a:path>
              </a:pathLst>
            </a:custGeom>
            <a:solidFill>
              <a:srgbClr val="B7B7B7"/>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8" name="Google Shape;958;p46"/>
            <p:cNvSpPr/>
            <p:nvPr/>
          </p:nvSpPr>
          <p:spPr>
            <a:xfrm>
              <a:off x="4635239" y="3945104"/>
              <a:ext cx="527739" cy="486816"/>
            </a:xfrm>
            <a:custGeom>
              <a:rect b="b" l="l" r="r" t="t"/>
              <a:pathLst>
                <a:path extrusionOk="0" h="15334" w="16623">
                  <a:moveTo>
                    <a:pt x="1" y="1"/>
                  </a:moveTo>
                  <a:lnTo>
                    <a:pt x="14715" y="14718"/>
                  </a:lnTo>
                  <a:cubicBezTo>
                    <a:pt x="14962" y="14966"/>
                    <a:pt x="15239" y="15169"/>
                    <a:pt x="15527" y="15334"/>
                  </a:cubicBezTo>
                  <a:cubicBezTo>
                    <a:pt x="15756" y="15290"/>
                    <a:pt x="15970" y="15177"/>
                    <a:pt x="16145" y="15002"/>
                  </a:cubicBezTo>
                  <a:cubicBezTo>
                    <a:pt x="16619" y="14529"/>
                    <a:pt x="16622" y="13761"/>
                    <a:pt x="16145" y="13287"/>
                  </a:cubicBezTo>
                  <a:lnTo>
                    <a:pt x="2866" y="4"/>
                  </a:lnTo>
                  <a:lnTo>
                    <a:pt x="1" y="1"/>
                  </a:lnTo>
                  <a:close/>
                </a:path>
              </a:pathLst>
            </a:custGeom>
            <a:solidFill>
              <a:srgbClr val="CCCCC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59" name="Google Shape;959;p46"/>
            <p:cNvSpPr/>
            <p:nvPr/>
          </p:nvSpPr>
          <p:spPr>
            <a:xfrm>
              <a:off x="4332233" y="3324392"/>
              <a:ext cx="354143" cy="354016"/>
            </a:xfrm>
            <a:custGeom>
              <a:rect b="b" l="l" r="r" t="t"/>
              <a:pathLst>
                <a:path extrusionOk="0" h="11151" w="11155">
                  <a:moveTo>
                    <a:pt x="7607" y="0"/>
                  </a:moveTo>
                  <a:cubicBezTo>
                    <a:pt x="7597" y="0"/>
                    <a:pt x="7587" y="4"/>
                    <a:pt x="7579" y="11"/>
                  </a:cubicBezTo>
                  <a:lnTo>
                    <a:pt x="15" y="7576"/>
                  </a:lnTo>
                  <a:cubicBezTo>
                    <a:pt x="0" y="7590"/>
                    <a:pt x="0" y="7620"/>
                    <a:pt x="15" y="7634"/>
                  </a:cubicBezTo>
                  <a:lnTo>
                    <a:pt x="3532" y="11150"/>
                  </a:lnTo>
                  <a:lnTo>
                    <a:pt x="11154" y="3531"/>
                  </a:lnTo>
                  <a:lnTo>
                    <a:pt x="7638" y="11"/>
                  </a:lnTo>
                  <a:cubicBezTo>
                    <a:pt x="7629" y="4"/>
                    <a:pt x="7618" y="0"/>
                    <a:pt x="7607" y="0"/>
                  </a:cubicBez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0" name="Google Shape;960;p46"/>
            <p:cNvSpPr/>
            <p:nvPr/>
          </p:nvSpPr>
          <p:spPr>
            <a:xfrm>
              <a:off x="4510119" y="3341918"/>
              <a:ext cx="176262" cy="158166"/>
            </a:xfrm>
            <a:custGeom>
              <a:rect b="b" l="l" r="r" t="t"/>
              <a:pathLst>
                <a:path extrusionOk="0" h="4982" w="5552">
                  <a:moveTo>
                    <a:pt x="2004" y="1"/>
                  </a:moveTo>
                  <a:cubicBezTo>
                    <a:pt x="1653" y="1"/>
                    <a:pt x="1301" y="134"/>
                    <a:pt x="1034" y="402"/>
                  </a:cubicBezTo>
                  <a:lnTo>
                    <a:pt x="0" y="1436"/>
                  </a:lnTo>
                  <a:lnTo>
                    <a:pt x="3549" y="4981"/>
                  </a:lnTo>
                  <a:lnTo>
                    <a:pt x="5551" y="2979"/>
                  </a:lnTo>
                  <a:lnTo>
                    <a:pt x="2977" y="402"/>
                  </a:lnTo>
                  <a:cubicBezTo>
                    <a:pt x="2708" y="134"/>
                    <a:pt x="2356" y="1"/>
                    <a:pt x="2004" y="1"/>
                  </a:cubicBez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1" name="Google Shape;961;p46"/>
            <p:cNvSpPr/>
            <p:nvPr/>
          </p:nvSpPr>
          <p:spPr>
            <a:xfrm>
              <a:off x="4339154" y="3336108"/>
              <a:ext cx="353096" cy="348207"/>
            </a:xfrm>
            <a:custGeom>
              <a:rect b="b" l="l" r="r" t="t"/>
              <a:pathLst>
                <a:path extrusionOk="0" h="10968" w="11122">
                  <a:moveTo>
                    <a:pt x="7391" y="366"/>
                  </a:moveTo>
                  <a:cubicBezTo>
                    <a:pt x="7697" y="366"/>
                    <a:pt x="7998" y="483"/>
                    <a:pt x="8231" y="716"/>
                  </a:cubicBezTo>
                  <a:lnTo>
                    <a:pt x="10678" y="3158"/>
                  </a:lnTo>
                  <a:lnTo>
                    <a:pt x="3314" y="10522"/>
                  </a:lnTo>
                  <a:lnTo>
                    <a:pt x="871" y="8076"/>
                  </a:lnTo>
                  <a:cubicBezTo>
                    <a:pt x="645" y="7851"/>
                    <a:pt x="521" y="7552"/>
                    <a:pt x="521" y="7236"/>
                  </a:cubicBezTo>
                  <a:cubicBezTo>
                    <a:pt x="521" y="6919"/>
                    <a:pt x="645" y="6617"/>
                    <a:pt x="871" y="6394"/>
                  </a:cubicBezTo>
                  <a:lnTo>
                    <a:pt x="6550" y="716"/>
                  </a:lnTo>
                  <a:cubicBezTo>
                    <a:pt x="6779" y="483"/>
                    <a:pt x="7085" y="366"/>
                    <a:pt x="7391" y="366"/>
                  </a:cubicBezTo>
                  <a:close/>
                  <a:moveTo>
                    <a:pt x="7390" y="1"/>
                  </a:moveTo>
                  <a:cubicBezTo>
                    <a:pt x="6991" y="1"/>
                    <a:pt x="6592" y="152"/>
                    <a:pt x="6288" y="454"/>
                  </a:cubicBezTo>
                  <a:lnTo>
                    <a:pt x="609" y="6132"/>
                  </a:lnTo>
                  <a:cubicBezTo>
                    <a:pt x="1" y="6740"/>
                    <a:pt x="1" y="7731"/>
                    <a:pt x="609" y="8335"/>
                  </a:cubicBezTo>
                  <a:lnTo>
                    <a:pt x="3186" y="10912"/>
                  </a:lnTo>
                  <a:cubicBezTo>
                    <a:pt x="3219" y="10945"/>
                    <a:pt x="3266" y="10967"/>
                    <a:pt x="3314" y="10967"/>
                  </a:cubicBezTo>
                  <a:cubicBezTo>
                    <a:pt x="3364" y="10967"/>
                    <a:pt x="3411" y="10945"/>
                    <a:pt x="3445" y="10912"/>
                  </a:cubicBezTo>
                  <a:lnTo>
                    <a:pt x="11067" y="3289"/>
                  </a:lnTo>
                  <a:cubicBezTo>
                    <a:pt x="11100" y="3257"/>
                    <a:pt x="11121" y="3210"/>
                    <a:pt x="11121" y="3158"/>
                  </a:cubicBezTo>
                  <a:cubicBezTo>
                    <a:pt x="11121" y="3111"/>
                    <a:pt x="11100" y="3064"/>
                    <a:pt x="11067" y="3031"/>
                  </a:cubicBezTo>
                  <a:lnTo>
                    <a:pt x="8490" y="454"/>
                  </a:lnTo>
                  <a:cubicBezTo>
                    <a:pt x="8188" y="152"/>
                    <a:pt x="7789" y="1"/>
                    <a:pt x="7390"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2" name="Google Shape;962;p46"/>
            <p:cNvSpPr/>
            <p:nvPr/>
          </p:nvSpPr>
          <p:spPr>
            <a:xfrm>
              <a:off x="4446432" y="3439004"/>
              <a:ext cx="125403" cy="124291"/>
            </a:xfrm>
            <a:custGeom>
              <a:rect b="b" l="l" r="r" t="t"/>
              <a:pathLst>
                <a:path extrusionOk="0" h="3915" w="3950">
                  <a:moveTo>
                    <a:pt x="200" y="0"/>
                  </a:moveTo>
                  <a:cubicBezTo>
                    <a:pt x="153" y="0"/>
                    <a:pt x="105" y="17"/>
                    <a:pt x="69" y="52"/>
                  </a:cubicBezTo>
                  <a:cubicBezTo>
                    <a:pt x="0" y="125"/>
                    <a:pt x="0" y="242"/>
                    <a:pt x="69" y="314"/>
                  </a:cubicBezTo>
                  <a:lnTo>
                    <a:pt x="3619" y="3860"/>
                  </a:lnTo>
                  <a:cubicBezTo>
                    <a:pt x="3651" y="3896"/>
                    <a:pt x="3698" y="3914"/>
                    <a:pt x="3745" y="3914"/>
                  </a:cubicBezTo>
                  <a:cubicBezTo>
                    <a:pt x="3794" y="3914"/>
                    <a:pt x="3841" y="3896"/>
                    <a:pt x="3877" y="3860"/>
                  </a:cubicBezTo>
                  <a:cubicBezTo>
                    <a:pt x="3950" y="3787"/>
                    <a:pt x="3950" y="3671"/>
                    <a:pt x="3877" y="3602"/>
                  </a:cubicBezTo>
                  <a:lnTo>
                    <a:pt x="331" y="52"/>
                  </a:lnTo>
                  <a:cubicBezTo>
                    <a:pt x="295" y="17"/>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3" name="Google Shape;963;p46"/>
            <p:cNvSpPr/>
            <p:nvPr/>
          </p:nvSpPr>
          <p:spPr>
            <a:xfrm>
              <a:off x="4415223" y="3470117"/>
              <a:ext cx="125434" cy="124260"/>
            </a:xfrm>
            <a:custGeom>
              <a:rect b="b" l="l" r="r" t="t"/>
              <a:pathLst>
                <a:path extrusionOk="0" h="3914" w="3951">
                  <a:moveTo>
                    <a:pt x="201" y="0"/>
                  </a:moveTo>
                  <a:cubicBezTo>
                    <a:pt x="154" y="0"/>
                    <a:pt x="107" y="19"/>
                    <a:pt x="73" y="55"/>
                  </a:cubicBezTo>
                  <a:cubicBezTo>
                    <a:pt x="0" y="128"/>
                    <a:pt x="0" y="244"/>
                    <a:pt x="73" y="313"/>
                  </a:cubicBezTo>
                  <a:lnTo>
                    <a:pt x="3619" y="3863"/>
                  </a:lnTo>
                  <a:cubicBezTo>
                    <a:pt x="3655" y="3895"/>
                    <a:pt x="3702" y="3914"/>
                    <a:pt x="3750" y="3914"/>
                  </a:cubicBezTo>
                  <a:cubicBezTo>
                    <a:pt x="3797" y="3914"/>
                    <a:pt x="3844" y="3895"/>
                    <a:pt x="3877" y="3863"/>
                  </a:cubicBezTo>
                  <a:cubicBezTo>
                    <a:pt x="3950" y="3790"/>
                    <a:pt x="3950" y="3673"/>
                    <a:pt x="3877" y="3601"/>
                  </a:cubicBezTo>
                  <a:lnTo>
                    <a:pt x="331"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4" name="Google Shape;964;p46"/>
            <p:cNvSpPr/>
            <p:nvPr/>
          </p:nvSpPr>
          <p:spPr>
            <a:xfrm>
              <a:off x="4384110" y="3501294"/>
              <a:ext cx="125434" cy="124291"/>
            </a:xfrm>
            <a:custGeom>
              <a:rect b="b" l="l" r="r" t="t"/>
              <a:pathLst>
                <a:path extrusionOk="0" h="3915" w="3951">
                  <a:moveTo>
                    <a:pt x="201" y="0"/>
                  </a:moveTo>
                  <a:cubicBezTo>
                    <a:pt x="154" y="0"/>
                    <a:pt x="107" y="18"/>
                    <a:pt x="70" y="52"/>
                  </a:cubicBezTo>
                  <a:cubicBezTo>
                    <a:pt x="1" y="126"/>
                    <a:pt x="1" y="242"/>
                    <a:pt x="70" y="314"/>
                  </a:cubicBezTo>
                  <a:lnTo>
                    <a:pt x="3620" y="3860"/>
                  </a:lnTo>
                  <a:cubicBezTo>
                    <a:pt x="3652" y="3896"/>
                    <a:pt x="3699" y="3915"/>
                    <a:pt x="3747" y="3915"/>
                  </a:cubicBezTo>
                  <a:cubicBezTo>
                    <a:pt x="3794" y="3915"/>
                    <a:pt x="3841" y="3896"/>
                    <a:pt x="3878" y="3860"/>
                  </a:cubicBezTo>
                  <a:cubicBezTo>
                    <a:pt x="3951" y="3787"/>
                    <a:pt x="3951" y="3671"/>
                    <a:pt x="3878" y="3602"/>
                  </a:cubicBezTo>
                  <a:lnTo>
                    <a:pt x="332" y="52"/>
                  </a:lnTo>
                  <a:cubicBezTo>
                    <a:pt x="296" y="18"/>
                    <a:pt x="249"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5" name="Google Shape;965;p46"/>
            <p:cNvSpPr/>
            <p:nvPr/>
          </p:nvSpPr>
          <p:spPr>
            <a:xfrm>
              <a:off x="4352933" y="3532407"/>
              <a:ext cx="125403" cy="124260"/>
            </a:xfrm>
            <a:custGeom>
              <a:rect b="b" l="l" r="r" t="t"/>
              <a:pathLst>
                <a:path extrusionOk="0" h="3914" w="3950">
                  <a:moveTo>
                    <a:pt x="201" y="1"/>
                  </a:moveTo>
                  <a:cubicBezTo>
                    <a:pt x="154" y="1"/>
                    <a:pt x="108" y="19"/>
                    <a:pt x="73" y="55"/>
                  </a:cubicBezTo>
                  <a:cubicBezTo>
                    <a:pt x="0" y="128"/>
                    <a:pt x="0" y="245"/>
                    <a:pt x="73" y="314"/>
                  </a:cubicBezTo>
                  <a:lnTo>
                    <a:pt x="3619" y="3863"/>
                  </a:lnTo>
                  <a:cubicBezTo>
                    <a:pt x="3655" y="3896"/>
                    <a:pt x="3703" y="3914"/>
                    <a:pt x="3750" y="3914"/>
                  </a:cubicBezTo>
                  <a:cubicBezTo>
                    <a:pt x="3797" y="3914"/>
                    <a:pt x="3844" y="3896"/>
                    <a:pt x="3877" y="3863"/>
                  </a:cubicBezTo>
                  <a:cubicBezTo>
                    <a:pt x="3950" y="3790"/>
                    <a:pt x="3950" y="3674"/>
                    <a:pt x="3877" y="3601"/>
                  </a:cubicBezTo>
                  <a:lnTo>
                    <a:pt x="331" y="55"/>
                  </a:lnTo>
                  <a:cubicBezTo>
                    <a:pt x="295" y="19"/>
                    <a:pt x="248" y="1"/>
                    <a:pt x="201"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6" name="Google Shape;966;p46"/>
            <p:cNvSpPr/>
            <p:nvPr/>
          </p:nvSpPr>
          <p:spPr>
            <a:xfrm>
              <a:off x="4539803" y="3345537"/>
              <a:ext cx="125403" cy="124260"/>
            </a:xfrm>
            <a:custGeom>
              <a:rect b="b" l="l" r="r" t="t"/>
              <a:pathLst>
                <a:path extrusionOk="0" h="3914" w="3950">
                  <a:moveTo>
                    <a:pt x="201" y="0"/>
                  </a:moveTo>
                  <a:cubicBezTo>
                    <a:pt x="154" y="0"/>
                    <a:pt x="108" y="19"/>
                    <a:pt x="73" y="55"/>
                  </a:cubicBezTo>
                  <a:cubicBezTo>
                    <a:pt x="1" y="128"/>
                    <a:pt x="1" y="244"/>
                    <a:pt x="73" y="314"/>
                  </a:cubicBezTo>
                  <a:lnTo>
                    <a:pt x="3619" y="3863"/>
                  </a:lnTo>
                  <a:cubicBezTo>
                    <a:pt x="3655" y="3896"/>
                    <a:pt x="3702" y="3913"/>
                    <a:pt x="3750" y="3913"/>
                  </a:cubicBezTo>
                  <a:cubicBezTo>
                    <a:pt x="3797" y="3913"/>
                    <a:pt x="3845" y="3896"/>
                    <a:pt x="3877" y="3863"/>
                  </a:cubicBezTo>
                  <a:cubicBezTo>
                    <a:pt x="3950" y="3790"/>
                    <a:pt x="3950" y="3673"/>
                    <a:pt x="3877" y="3601"/>
                  </a:cubicBezTo>
                  <a:lnTo>
                    <a:pt x="332" y="55"/>
                  </a:lnTo>
                  <a:cubicBezTo>
                    <a:pt x="295" y="19"/>
                    <a:pt x="248" y="0"/>
                    <a:pt x="201"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7" name="Google Shape;967;p46"/>
            <p:cNvSpPr/>
            <p:nvPr/>
          </p:nvSpPr>
          <p:spPr>
            <a:xfrm>
              <a:off x="4508722" y="3376714"/>
              <a:ext cx="125434" cy="124291"/>
            </a:xfrm>
            <a:custGeom>
              <a:rect b="b" l="l" r="r" t="t"/>
              <a:pathLst>
                <a:path extrusionOk="0" h="3915" w="3951">
                  <a:moveTo>
                    <a:pt x="200" y="0"/>
                  </a:moveTo>
                  <a:cubicBezTo>
                    <a:pt x="153" y="0"/>
                    <a:pt x="106" y="18"/>
                    <a:pt x="69" y="53"/>
                  </a:cubicBezTo>
                  <a:cubicBezTo>
                    <a:pt x="0" y="125"/>
                    <a:pt x="0" y="241"/>
                    <a:pt x="69" y="315"/>
                  </a:cubicBezTo>
                  <a:lnTo>
                    <a:pt x="3618" y="3860"/>
                  </a:lnTo>
                  <a:cubicBezTo>
                    <a:pt x="3651" y="3897"/>
                    <a:pt x="3699" y="3914"/>
                    <a:pt x="3746" y="3914"/>
                  </a:cubicBezTo>
                  <a:cubicBezTo>
                    <a:pt x="3793" y="3914"/>
                    <a:pt x="3841" y="3897"/>
                    <a:pt x="3877" y="3860"/>
                  </a:cubicBezTo>
                  <a:cubicBezTo>
                    <a:pt x="3950" y="3787"/>
                    <a:pt x="3950" y="3670"/>
                    <a:pt x="3877" y="3601"/>
                  </a:cubicBezTo>
                  <a:lnTo>
                    <a:pt x="331" y="53"/>
                  </a:lnTo>
                  <a:cubicBezTo>
                    <a:pt x="295" y="18"/>
                    <a:pt x="248" y="0"/>
                    <a:pt x="200"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8" name="Google Shape;968;p46"/>
            <p:cNvSpPr/>
            <p:nvPr/>
          </p:nvSpPr>
          <p:spPr>
            <a:xfrm>
              <a:off x="4477513" y="3407827"/>
              <a:ext cx="125434" cy="124260"/>
            </a:xfrm>
            <a:custGeom>
              <a:rect b="b" l="l" r="r" t="t"/>
              <a:pathLst>
                <a:path extrusionOk="0" h="3914" w="3951">
                  <a:moveTo>
                    <a:pt x="202" y="0"/>
                  </a:moveTo>
                  <a:cubicBezTo>
                    <a:pt x="156" y="0"/>
                    <a:pt x="109" y="19"/>
                    <a:pt x="73" y="55"/>
                  </a:cubicBezTo>
                  <a:cubicBezTo>
                    <a:pt x="0" y="128"/>
                    <a:pt x="0" y="244"/>
                    <a:pt x="73" y="313"/>
                  </a:cubicBezTo>
                  <a:lnTo>
                    <a:pt x="3618" y="3863"/>
                  </a:lnTo>
                  <a:cubicBezTo>
                    <a:pt x="3655" y="3895"/>
                    <a:pt x="3702" y="3914"/>
                    <a:pt x="3749" y="3914"/>
                  </a:cubicBezTo>
                  <a:cubicBezTo>
                    <a:pt x="3797" y="3914"/>
                    <a:pt x="3845" y="3895"/>
                    <a:pt x="3877" y="3863"/>
                  </a:cubicBezTo>
                  <a:cubicBezTo>
                    <a:pt x="3950" y="3790"/>
                    <a:pt x="3950" y="3673"/>
                    <a:pt x="3877" y="3601"/>
                  </a:cubicBezTo>
                  <a:lnTo>
                    <a:pt x="332" y="55"/>
                  </a:lnTo>
                  <a:cubicBezTo>
                    <a:pt x="295" y="19"/>
                    <a:pt x="249" y="0"/>
                    <a:pt x="202"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69" name="Google Shape;969;p46"/>
            <p:cNvSpPr/>
            <p:nvPr/>
          </p:nvSpPr>
          <p:spPr>
            <a:xfrm>
              <a:off x="4814522" y="3680799"/>
              <a:ext cx="493610" cy="493515"/>
            </a:xfrm>
            <a:custGeom>
              <a:rect b="b" l="l" r="r" t="t"/>
              <a:pathLst>
                <a:path extrusionOk="0" h="15545" w="15548">
                  <a:moveTo>
                    <a:pt x="8340" y="1"/>
                  </a:moveTo>
                  <a:lnTo>
                    <a:pt x="0" y="8341"/>
                  </a:lnTo>
                  <a:lnTo>
                    <a:pt x="7208" y="15544"/>
                  </a:lnTo>
                  <a:lnTo>
                    <a:pt x="15548" y="7209"/>
                  </a:lnTo>
                  <a:lnTo>
                    <a:pt x="8340" y="1"/>
                  </a:lnTo>
                  <a:close/>
                </a:path>
              </a:pathLst>
            </a:custGeom>
            <a:solidFill>
              <a:srgbClr val="8AACDD"/>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70" name="Google Shape;970;p46"/>
            <p:cNvSpPr/>
            <p:nvPr/>
          </p:nvSpPr>
          <p:spPr>
            <a:xfrm>
              <a:off x="4941420" y="3680799"/>
              <a:ext cx="366715" cy="366747"/>
            </a:xfrm>
            <a:custGeom>
              <a:rect b="b" l="l" r="r" t="t"/>
              <a:pathLst>
                <a:path extrusionOk="0" h="11552" w="11551">
                  <a:moveTo>
                    <a:pt x="4343" y="1"/>
                  </a:moveTo>
                  <a:lnTo>
                    <a:pt x="0" y="4344"/>
                  </a:lnTo>
                  <a:lnTo>
                    <a:pt x="7208" y="11551"/>
                  </a:lnTo>
                  <a:lnTo>
                    <a:pt x="11551" y="7209"/>
                  </a:lnTo>
                  <a:lnTo>
                    <a:pt x="4343" y="1"/>
                  </a:lnTo>
                  <a:close/>
                </a:path>
              </a:pathLst>
            </a:custGeom>
            <a:solidFill>
              <a:srgbClr val="6194D6"/>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71" name="Google Shape;971;p46"/>
            <p:cNvSpPr/>
            <p:nvPr/>
          </p:nvSpPr>
          <p:spPr>
            <a:xfrm>
              <a:off x="4808712" y="3675021"/>
              <a:ext cx="505198" cy="505198"/>
            </a:xfrm>
            <a:custGeom>
              <a:rect b="b" l="l" r="r" t="t"/>
              <a:pathLst>
                <a:path extrusionOk="0" h="15913" w="15913">
                  <a:moveTo>
                    <a:pt x="8523" y="442"/>
                  </a:moveTo>
                  <a:lnTo>
                    <a:pt x="15469" y="7391"/>
                  </a:lnTo>
                  <a:lnTo>
                    <a:pt x="7391" y="15468"/>
                  </a:lnTo>
                  <a:lnTo>
                    <a:pt x="442" y="8523"/>
                  </a:lnTo>
                  <a:lnTo>
                    <a:pt x="8523" y="442"/>
                  </a:lnTo>
                  <a:close/>
                  <a:moveTo>
                    <a:pt x="8523" y="0"/>
                  </a:moveTo>
                  <a:cubicBezTo>
                    <a:pt x="8476" y="0"/>
                    <a:pt x="8428" y="17"/>
                    <a:pt x="8392" y="52"/>
                  </a:cubicBezTo>
                  <a:lnTo>
                    <a:pt x="56" y="8392"/>
                  </a:lnTo>
                  <a:cubicBezTo>
                    <a:pt x="19" y="8424"/>
                    <a:pt x="1" y="8471"/>
                    <a:pt x="1" y="8523"/>
                  </a:cubicBezTo>
                  <a:cubicBezTo>
                    <a:pt x="1" y="8570"/>
                    <a:pt x="19" y="8617"/>
                    <a:pt x="56" y="8649"/>
                  </a:cubicBezTo>
                  <a:lnTo>
                    <a:pt x="7260" y="15857"/>
                  </a:lnTo>
                  <a:cubicBezTo>
                    <a:pt x="7296" y="15894"/>
                    <a:pt x="7344" y="15912"/>
                    <a:pt x="7391" y="15912"/>
                  </a:cubicBezTo>
                  <a:cubicBezTo>
                    <a:pt x="7438" y="15912"/>
                    <a:pt x="7485" y="15894"/>
                    <a:pt x="7522" y="15857"/>
                  </a:cubicBezTo>
                  <a:lnTo>
                    <a:pt x="15857" y="7518"/>
                  </a:lnTo>
                  <a:cubicBezTo>
                    <a:pt x="15894" y="7485"/>
                    <a:pt x="15913" y="7438"/>
                    <a:pt x="15913" y="7391"/>
                  </a:cubicBezTo>
                  <a:cubicBezTo>
                    <a:pt x="15913" y="7339"/>
                    <a:pt x="15894" y="7295"/>
                    <a:pt x="15857" y="7259"/>
                  </a:cubicBezTo>
                  <a:lnTo>
                    <a:pt x="8654" y="52"/>
                  </a:lnTo>
                  <a:cubicBezTo>
                    <a:pt x="8618" y="17"/>
                    <a:pt x="8570" y="0"/>
                    <a:pt x="8523"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400"/>
            </a:p>
          </p:txBody>
        </p:sp>
        <p:sp>
          <p:nvSpPr>
            <p:cNvPr id="972" name="Google Shape;972;p46"/>
            <p:cNvSpPr/>
            <p:nvPr/>
          </p:nvSpPr>
          <p:spPr>
            <a:xfrm>
              <a:off x="4974343" y="3820619"/>
              <a:ext cx="200771" cy="200898"/>
            </a:xfrm>
            <a:custGeom>
              <a:rect b="b" l="l" r="r" t="t"/>
              <a:pathLst>
                <a:path extrusionOk="0" h="6328" w="6324">
                  <a:moveTo>
                    <a:pt x="1428" y="1"/>
                  </a:moveTo>
                  <a:lnTo>
                    <a:pt x="0" y="1429"/>
                  </a:lnTo>
                  <a:lnTo>
                    <a:pt x="1734" y="3164"/>
                  </a:lnTo>
                  <a:lnTo>
                    <a:pt x="0" y="4898"/>
                  </a:lnTo>
                  <a:lnTo>
                    <a:pt x="1428" y="6328"/>
                  </a:lnTo>
                  <a:lnTo>
                    <a:pt x="3164" y="4592"/>
                  </a:lnTo>
                  <a:lnTo>
                    <a:pt x="4896" y="6328"/>
                  </a:lnTo>
                  <a:lnTo>
                    <a:pt x="6324" y="4898"/>
                  </a:lnTo>
                  <a:lnTo>
                    <a:pt x="4590" y="3164"/>
                  </a:lnTo>
                  <a:lnTo>
                    <a:pt x="6324" y="1429"/>
                  </a:lnTo>
                  <a:lnTo>
                    <a:pt x="4896" y="1"/>
                  </a:lnTo>
                  <a:lnTo>
                    <a:pt x="3164" y="1738"/>
                  </a:lnTo>
                  <a:lnTo>
                    <a:pt x="1428" y="1"/>
                  </a:lnTo>
                  <a:close/>
                </a:path>
              </a:pathLst>
            </a:custGeom>
            <a:solidFill>
              <a:srgbClr val="F9FB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73" name="Google Shape;973;p46"/>
            <p:cNvSpPr/>
            <p:nvPr/>
          </p:nvSpPr>
          <p:spPr>
            <a:xfrm>
              <a:off x="4981518" y="3820619"/>
              <a:ext cx="193596" cy="193660"/>
            </a:xfrm>
            <a:custGeom>
              <a:rect b="b" l="l" r="r" t="t"/>
              <a:pathLst>
                <a:path extrusionOk="0" h="6100" w="6098">
                  <a:moveTo>
                    <a:pt x="1202" y="1"/>
                  </a:moveTo>
                  <a:lnTo>
                    <a:pt x="1" y="1202"/>
                  </a:lnTo>
                  <a:lnTo>
                    <a:pt x="4897" y="6099"/>
                  </a:lnTo>
                  <a:lnTo>
                    <a:pt x="6098" y="4898"/>
                  </a:lnTo>
                  <a:lnTo>
                    <a:pt x="4364" y="3164"/>
                  </a:lnTo>
                  <a:lnTo>
                    <a:pt x="6098" y="1429"/>
                  </a:lnTo>
                  <a:lnTo>
                    <a:pt x="4670" y="1"/>
                  </a:lnTo>
                  <a:lnTo>
                    <a:pt x="2938" y="1738"/>
                  </a:lnTo>
                  <a:lnTo>
                    <a:pt x="1202" y="1"/>
                  </a:lnTo>
                  <a:close/>
                </a:path>
              </a:pathLst>
            </a:custGeom>
            <a:solidFill>
              <a:srgbClr val="D0E0FC"/>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74" name="Google Shape;974;p46"/>
            <p:cNvSpPr/>
            <p:nvPr/>
          </p:nvSpPr>
          <p:spPr>
            <a:xfrm>
              <a:off x="4967993" y="3814872"/>
              <a:ext cx="213597" cy="212423"/>
            </a:xfrm>
            <a:custGeom>
              <a:rect b="b" l="l" r="r" t="t"/>
              <a:pathLst>
                <a:path extrusionOk="0" h="6691" w="6728">
                  <a:moveTo>
                    <a:pt x="5096" y="441"/>
                  </a:moveTo>
                  <a:lnTo>
                    <a:pt x="6265" y="1610"/>
                  </a:lnTo>
                  <a:lnTo>
                    <a:pt x="4659" y="3214"/>
                  </a:lnTo>
                  <a:cubicBezTo>
                    <a:pt x="4590" y="3288"/>
                    <a:pt x="4590" y="3404"/>
                    <a:pt x="4659" y="3477"/>
                  </a:cubicBezTo>
                  <a:lnTo>
                    <a:pt x="6265" y="5079"/>
                  </a:lnTo>
                  <a:lnTo>
                    <a:pt x="5096" y="6247"/>
                  </a:lnTo>
                  <a:lnTo>
                    <a:pt x="3491" y="4645"/>
                  </a:lnTo>
                  <a:cubicBezTo>
                    <a:pt x="3457" y="4609"/>
                    <a:pt x="3410" y="4590"/>
                    <a:pt x="3363" y="4590"/>
                  </a:cubicBezTo>
                  <a:cubicBezTo>
                    <a:pt x="3316" y="4590"/>
                    <a:pt x="3269" y="4609"/>
                    <a:pt x="3233" y="4645"/>
                  </a:cubicBezTo>
                  <a:lnTo>
                    <a:pt x="1628" y="6247"/>
                  </a:lnTo>
                  <a:lnTo>
                    <a:pt x="459" y="5079"/>
                  </a:lnTo>
                  <a:lnTo>
                    <a:pt x="2065" y="3477"/>
                  </a:lnTo>
                  <a:cubicBezTo>
                    <a:pt x="2137" y="3404"/>
                    <a:pt x="2137" y="3288"/>
                    <a:pt x="2065" y="3214"/>
                  </a:cubicBezTo>
                  <a:lnTo>
                    <a:pt x="459" y="1610"/>
                  </a:lnTo>
                  <a:lnTo>
                    <a:pt x="1628" y="441"/>
                  </a:lnTo>
                  <a:lnTo>
                    <a:pt x="3233" y="2046"/>
                  </a:lnTo>
                  <a:cubicBezTo>
                    <a:pt x="3269" y="2083"/>
                    <a:pt x="3316" y="2101"/>
                    <a:pt x="3363" y="2101"/>
                  </a:cubicBezTo>
                  <a:cubicBezTo>
                    <a:pt x="3410" y="2101"/>
                    <a:pt x="3457" y="2083"/>
                    <a:pt x="3491" y="2046"/>
                  </a:cubicBezTo>
                  <a:lnTo>
                    <a:pt x="5096" y="441"/>
                  </a:lnTo>
                  <a:close/>
                  <a:moveTo>
                    <a:pt x="5096" y="0"/>
                  </a:moveTo>
                  <a:cubicBezTo>
                    <a:pt x="5049" y="0"/>
                    <a:pt x="5002" y="19"/>
                    <a:pt x="4965" y="51"/>
                  </a:cubicBezTo>
                  <a:lnTo>
                    <a:pt x="3364" y="1657"/>
                  </a:lnTo>
                  <a:lnTo>
                    <a:pt x="1759" y="51"/>
                  </a:lnTo>
                  <a:cubicBezTo>
                    <a:pt x="1724" y="18"/>
                    <a:pt x="1676" y="2"/>
                    <a:pt x="1628" y="2"/>
                  </a:cubicBezTo>
                  <a:cubicBezTo>
                    <a:pt x="1580" y="2"/>
                    <a:pt x="1533" y="18"/>
                    <a:pt x="1500" y="51"/>
                  </a:cubicBezTo>
                  <a:lnTo>
                    <a:pt x="69" y="1482"/>
                  </a:lnTo>
                  <a:cubicBezTo>
                    <a:pt x="0" y="1551"/>
                    <a:pt x="0" y="1667"/>
                    <a:pt x="69" y="1741"/>
                  </a:cubicBezTo>
                  <a:lnTo>
                    <a:pt x="1675" y="3345"/>
                  </a:lnTo>
                  <a:lnTo>
                    <a:pt x="69" y="4951"/>
                  </a:lnTo>
                  <a:cubicBezTo>
                    <a:pt x="0" y="5020"/>
                    <a:pt x="0" y="5136"/>
                    <a:pt x="69" y="5210"/>
                  </a:cubicBezTo>
                  <a:lnTo>
                    <a:pt x="1500" y="6637"/>
                  </a:lnTo>
                  <a:cubicBezTo>
                    <a:pt x="1533" y="6673"/>
                    <a:pt x="1580" y="6691"/>
                    <a:pt x="1628" y="6691"/>
                  </a:cubicBezTo>
                  <a:cubicBezTo>
                    <a:pt x="1679" y="6691"/>
                    <a:pt x="1722" y="6673"/>
                    <a:pt x="1759" y="6637"/>
                  </a:cubicBezTo>
                  <a:lnTo>
                    <a:pt x="3364" y="5031"/>
                  </a:lnTo>
                  <a:lnTo>
                    <a:pt x="4965" y="6637"/>
                  </a:lnTo>
                  <a:cubicBezTo>
                    <a:pt x="5002" y="6673"/>
                    <a:pt x="5049" y="6691"/>
                    <a:pt x="5096" y="6691"/>
                  </a:cubicBezTo>
                  <a:cubicBezTo>
                    <a:pt x="5144" y="6691"/>
                    <a:pt x="5191" y="6673"/>
                    <a:pt x="5227" y="6637"/>
                  </a:cubicBezTo>
                  <a:lnTo>
                    <a:pt x="6655" y="5210"/>
                  </a:lnTo>
                  <a:cubicBezTo>
                    <a:pt x="6727" y="5136"/>
                    <a:pt x="6727" y="5020"/>
                    <a:pt x="6655" y="4951"/>
                  </a:cubicBezTo>
                  <a:lnTo>
                    <a:pt x="5049" y="3345"/>
                  </a:lnTo>
                  <a:lnTo>
                    <a:pt x="6655" y="1741"/>
                  </a:lnTo>
                  <a:cubicBezTo>
                    <a:pt x="6727" y="1667"/>
                    <a:pt x="6727" y="1551"/>
                    <a:pt x="6655" y="1482"/>
                  </a:cubicBezTo>
                  <a:lnTo>
                    <a:pt x="5227" y="51"/>
                  </a:lnTo>
                  <a:cubicBezTo>
                    <a:pt x="5191" y="19"/>
                    <a:pt x="5144" y="0"/>
                    <a:pt x="5096" y="0"/>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grpSp>
        <p:nvGrpSpPr>
          <p:cNvPr id="975" name="Google Shape;975;p46"/>
          <p:cNvGrpSpPr/>
          <p:nvPr/>
        </p:nvGrpSpPr>
        <p:grpSpPr>
          <a:xfrm>
            <a:off x="6975080" y="3754525"/>
            <a:ext cx="458751" cy="192781"/>
            <a:chOff x="5427392" y="3652956"/>
            <a:chExt cx="296236" cy="133625"/>
          </a:xfrm>
        </p:grpSpPr>
        <p:sp>
          <p:nvSpPr>
            <p:cNvPr id="976" name="Google Shape;976;p46"/>
            <p:cNvSpPr/>
            <p:nvPr/>
          </p:nvSpPr>
          <p:spPr>
            <a:xfrm>
              <a:off x="5433170" y="3658734"/>
              <a:ext cx="284648" cy="122069"/>
            </a:xfrm>
            <a:custGeom>
              <a:rect b="b" l="l" r="r" t="t"/>
              <a:pathLst>
                <a:path extrusionOk="0" h="3845" w="8966">
                  <a:moveTo>
                    <a:pt x="4485" y="0"/>
                  </a:moveTo>
                  <a:cubicBezTo>
                    <a:pt x="2010" y="0"/>
                    <a:pt x="0" y="859"/>
                    <a:pt x="0" y="1923"/>
                  </a:cubicBezTo>
                  <a:cubicBezTo>
                    <a:pt x="0" y="2981"/>
                    <a:pt x="2010" y="3845"/>
                    <a:pt x="4485" y="3845"/>
                  </a:cubicBezTo>
                  <a:cubicBezTo>
                    <a:pt x="6961" y="3845"/>
                    <a:pt x="8966" y="2981"/>
                    <a:pt x="8966" y="1923"/>
                  </a:cubicBezTo>
                  <a:cubicBezTo>
                    <a:pt x="8966" y="859"/>
                    <a:pt x="6961" y="0"/>
                    <a:pt x="4485" y="0"/>
                  </a:cubicBezTo>
                  <a:close/>
                </a:path>
              </a:pathLst>
            </a:custGeom>
            <a:solidFill>
              <a:srgbClr val="F3F3F3"/>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77" name="Google Shape;977;p46"/>
            <p:cNvSpPr/>
            <p:nvPr/>
          </p:nvSpPr>
          <p:spPr>
            <a:xfrm>
              <a:off x="5427392" y="3652956"/>
              <a:ext cx="296236" cy="133625"/>
            </a:xfrm>
            <a:custGeom>
              <a:rect b="b" l="l" r="r" t="t"/>
              <a:pathLst>
                <a:path extrusionOk="0" h="4209" w="9331">
                  <a:moveTo>
                    <a:pt x="4667" y="368"/>
                  </a:moveTo>
                  <a:cubicBezTo>
                    <a:pt x="6997" y="368"/>
                    <a:pt x="8966" y="1162"/>
                    <a:pt x="8966" y="2105"/>
                  </a:cubicBezTo>
                  <a:cubicBezTo>
                    <a:pt x="8966" y="3047"/>
                    <a:pt x="6997" y="3840"/>
                    <a:pt x="4667" y="3840"/>
                  </a:cubicBezTo>
                  <a:cubicBezTo>
                    <a:pt x="2338" y="3840"/>
                    <a:pt x="367" y="3047"/>
                    <a:pt x="367" y="2105"/>
                  </a:cubicBezTo>
                  <a:cubicBezTo>
                    <a:pt x="367" y="1162"/>
                    <a:pt x="2338" y="368"/>
                    <a:pt x="4667" y="368"/>
                  </a:cubicBezTo>
                  <a:close/>
                  <a:moveTo>
                    <a:pt x="4667" y="1"/>
                  </a:moveTo>
                  <a:cubicBezTo>
                    <a:pt x="2049" y="1"/>
                    <a:pt x="1" y="925"/>
                    <a:pt x="1" y="2105"/>
                  </a:cubicBezTo>
                  <a:cubicBezTo>
                    <a:pt x="1" y="3284"/>
                    <a:pt x="2049" y="4208"/>
                    <a:pt x="4667" y="4208"/>
                  </a:cubicBezTo>
                  <a:cubicBezTo>
                    <a:pt x="7281" y="4208"/>
                    <a:pt x="9330" y="3284"/>
                    <a:pt x="9330" y="2105"/>
                  </a:cubicBezTo>
                  <a:cubicBezTo>
                    <a:pt x="9330" y="925"/>
                    <a:pt x="7281" y="1"/>
                    <a:pt x="4667"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sp>
          <p:nvSpPr>
            <p:cNvPr id="978" name="Google Shape;978;p46"/>
            <p:cNvSpPr/>
            <p:nvPr/>
          </p:nvSpPr>
          <p:spPr>
            <a:xfrm>
              <a:off x="5569656" y="3679529"/>
              <a:ext cx="11715" cy="83718"/>
            </a:xfrm>
            <a:custGeom>
              <a:rect b="b" l="l" r="r" t="t"/>
              <a:pathLst>
                <a:path extrusionOk="0" h="2637" w="369">
                  <a:moveTo>
                    <a:pt x="186" y="1"/>
                  </a:moveTo>
                  <a:cubicBezTo>
                    <a:pt x="84" y="1"/>
                    <a:pt x="0" y="85"/>
                    <a:pt x="0" y="186"/>
                  </a:cubicBezTo>
                  <a:lnTo>
                    <a:pt x="0" y="2454"/>
                  </a:lnTo>
                  <a:cubicBezTo>
                    <a:pt x="0" y="2556"/>
                    <a:pt x="84" y="2637"/>
                    <a:pt x="186" y="2637"/>
                  </a:cubicBezTo>
                  <a:cubicBezTo>
                    <a:pt x="288" y="2637"/>
                    <a:pt x="368" y="2556"/>
                    <a:pt x="368" y="2454"/>
                  </a:cubicBezTo>
                  <a:lnTo>
                    <a:pt x="368" y="186"/>
                  </a:lnTo>
                  <a:cubicBezTo>
                    <a:pt x="368" y="85"/>
                    <a:pt x="288" y="1"/>
                    <a:pt x="186" y="1"/>
                  </a:cubicBezTo>
                  <a:close/>
                </a:path>
              </a:pathLst>
            </a:custGeom>
            <a:solidFill>
              <a:srgbClr val="373A5A"/>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a:p>
          </p:txBody>
        </p:sp>
      </p:grpSp>
      <p:sp>
        <p:nvSpPr>
          <p:cNvPr id="979" name="Google Shape;979;p46"/>
          <p:cNvSpPr txBox="1"/>
          <p:nvPr/>
        </p:nvSpPr>
        <p:spPr>
          <a:xfrm>
            <a:off x="1984100" y="260850"/>
            <a:ext cx="4140000" cy="966300"/>
          </a:xfrm>
          <a:prstGeom prst="rect">
            <a:avLst/>
          </a:prstGeom>
          <a:noFill/>
          <a:ln>
            <a:noFill/>
          </a:ln>
        </p:spPr>
        <p:txBody>
          <a:bodyPr anchorCtr="0" anchor="ctr" bIns="91175" lIns="91175" spcFirstLastPara="1" rIns="91175" wrap="square" tIns="91175">
            <a:noAutofit/>
          </a:bodyPr>
          <a:lstStyle/>
          <a:p>
            <a:pPr indent="0" lvl="0" marL="0" rtl="0" algn="ctr">
              <a:spcBef>
                <a:spcPts val="0"/>
              </a:spcBef>
              <a:spcAft>
                <a:spcPts val="0"/>
              </a:spcAft>
              <a:buNone/>
            </a:pPr>
            <a:r>
              <a:rPr b="1" lang="ar" sz="5000">
                <a:solidFill>
                  <a:schemeClr val="accent1"/>
                </a:solidFill>
                <a:latin typeface="Mada"/>
                <a:ea typeface="Mada"/>
                <a:cs typeface="Mada"/>
                <a:sym typeface="Mada"/>
              </a:rPr>
              <a:t>THANKS!!</a:t>
            </a:r>
            <a:endParaRPr b="1" sz="5000">
              <a:solidFill>
                <a:schemeClr val="accent1"/>
              </a:solidFill>
              <a:latin typeface="Mada"/>
              <a:ea typeface="Mada"/>
              <a:cs typeface="Mada"/>
              <a:sym typeface="Mada"/>
            </a:endParaRPr>
          </a:p>
        </p:txBody>
      </p:sp>
      <p:grpSp>
        <p:nvGrpSpPr>
          <p:cNvPr id="980" name="Google Shape;980;p46"/>
          <p:cNvGrpSpPr/>
          <p:nvPr/>
        </p:nvGrpSpPr>
        <p:grpSpPr>
          <a:xfrm>
            <a:off x="795950" y="1012050"/>
            <a:ext cx="6516287" cy="2343819"/>
            <a:chOff x="799041" y="1280613"/>
            <a:chExt cx="6541800" cy="2035803"/>
          </a:xfrm>
        </p:grpSpPr>
        <p:sp>
          <p:nvSpPr>
            <p:cNvPr id="981" name="Google Shape;981;p46"/>
            <p:cNvSpPr txBox="1"/>
            <p:nvPr/>
          </p:nvSpPr>
          <p:spPr>
            <a:xfrm>
              <a:off x="799041" y="1280613"/>
              <a:ext cx="6541800" cy="901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This lecture was done by:</a:t>
              </a:r>
              <a:endParaRPr sz="2400">
                <a:latin typeface="Pacifico"/>
                <a:ea typeface="Pacifico"/>
                <a:cs typeface="Pacifico"/>
                <a:sym typeface="Pacifico"/>
              </a:endParaRPr>
            </a:p>
          </p:txBody>
        </p:sp>
        <p:sp>
          <p:nvSpPr>
            <p:cNvPr id="982" name="Google Shape;982;p46"/>
            <p:cNvSpPr txBox="1"/>
            <p:nvPr/>
          </p:nvSpPr>
          <p:spPr>
            <a:xfrm>
              <a:off x="1518924" y="2074357"/>
              <a:ext cx="5102100" cy="4773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Quiz and summary maker:</a:t>
              </a:r>
              <a:endParaRPr sz="2400">
                <a:latin typeface="Pacifico"/>
                <a:ea typeface="Pacifico"/>
                <a:cs typeface="Pacifico"/>
                <a:sym typeface="Pacifico"/>
              </a:endParaRPr>
            </a:p>
          </p:txBody>
        </p:sp>
        <p:sp>
          <p:nvSpPr>
            <p:cNvPr id="983" name="Google Shape;983;p46"/>
            <p:cNvSpPr txBox="1"/>
            <p:nvPr/>
          </p:nvSpPr>
          <p:spPr>
            <a:xfrm>
              <a:off x="2273366" y="2410641"/>
              <a:ext cx="3026100" cy="4773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Lama AlAssiri</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Razan Alrabah</a:t>
              </a:r>
              <a:endParaRPr sz="1800">
                <a:latin typeface="Mada"/>
                <a:ea typeface="Mada"/>
                <a:cs typeface="Mada"/>
                <a:sym typeface="Mada"/>
              </a:endParaRPr>
            </a:p>
          </p:txBody>
        </p:sp>
        <p:sp>
          <p:nvSpPr>
            <p:cNvPr id="984" name="Google Shape;984;p46"/>
            <p:cNvSpPr txBox="1"/>
            <p:nvPr/>
          </p:nvSpPr>
          <p:spPr>
            <a:xfrm>
              <a:off x="1518924" y="2902716"/>
              <a:ext cx="5102100" cy="413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400">
                  <a:latin typeface="Pacifico"/>
                  <a:ea typeface="Pacifico"/>
                  <a:cs typeface="Pacifico"/>
                  <a:sym typeface="Pacifico"/>
                </a:rPr>
                <a:t>Note taker:</a:t>
              </a:r>
              <a:endParaRPr sz="2400">
                <a:latin typeface="Pacifico"/>
                <a:ea typeface="Pacifico"/>
                <a:cs typeface="Pacifico"/>
                <a:sym typeface="Pacifico"/>
              </a:endParaRPr>
            </a:p>
          </p:txBody>
        </p:sp>
      </p:grpSp>
      <p:grpSp>
        <p:nvGrpSpPr>
          <p:cNvPr id="985" name="Google Shape;985;p46"/>
          <p:cNvGrpSpPr/>
          <p:nvPr/>
        </p:nvGrpSpPr>
        <p:grpSpPr>
          <a:xfrm>
            <a:off x="-1679310" y="5750031"/>
            <a:ext cx="10343669" cy="4602603"/>
            <a:chOff x="-1557559" y="5606217"/>
            <a:chExt cx="10384167" cy="4605366"/>
          </a:xfrm>
        </p:grpSpPr>
        <p:sp>
          <p:nvSpPr>
            <p:cNvPr id="986" name="Google Shape;986;p46"/>
            <p:cNvSpPr/>
            <p:nvPr/>
          </p:nvSpPr>
          <p:spPr>
            <a:xfrm rot="844026">
              <a:off x="-1318394" y="6118960"/>
              <a:ext cx="4315373" cy="250202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987" name="Google Shape;987;p46"/>
            <p:cNvSpPr/>
            <p:nvPr/>
          </p:nvSpPr>
          <p:spPr>
            <a:xfrm rot="-9658027">
              <a:off x="4500214" y="6206605"/>
              <a:ext cx="4065076" cy="2283739"/>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988" name="Google Shape;988;p46"/>
            <p:cNvSpPr/>
            <p:nvPr/>
          </p:nvSpPr>
          <p:spPr>
            <a:xfrm rot="-10142682">
              <a:off x="2186869" y="8368856"/>
              <a:ext cx="3760268" cy="1499130"/>
            </a:xfrm>
            <a:custGeom>
              <a:rect b="b" l="l" r="r" t="t"/>
              <a:pathLst>
                <a:path extrusionOk="0" h="85839" w="147419">
                  <a:moveTo>
                    <a:pt x="91438" y="1"/>
                  </a:moveTo>
                  <a:cubicBezTo>
                    <a:pt x="85124" y="1"/>
                    <a:pt x="78560" y="733"/>
                    <a:pt x="71909" y="2340"/>
                  </a:cubicBezTo>
                  <a:cubicBezTo>
                    <a:pt x="32978" y="11742"/>
                    <a:pt x="1" y="57078"/>
                    <a:pt x="26152" y="80739"/>
                  </a:cubicBezTo>
                  <a:cubicBezTo>
                    <a:pt x="30212" y="84412"/>
                    <a:pt x="34137" y="85839"/>
                    <a:pt x="38055" y="85839"/>
                  </a:cubicBezTo>
                  <a:cubicBezTo>
                    <a:pt x="44874" y="85839"/>
                    <a:pt x="51672" y="81518"/>
                    <a:pt x="59118" y="77197"/>
                  </a:cubicBezTo>
                  <a:cubicBezTo>
                    <a:pt x="66562" y="72878"/>
                    <a:pt x="74655" y="68559"/>
                    <a:pt x="84062" y="68559"/>
                  </a:cubicBezTo>
                  <a:cubicBezTo>
                    <a:pt x="84374" y="68559"/>
                    <a:pt x="84688" y="68563"/>
                    <a:pt x="85003" y="68573"/>
                  </a:cubicBezTo>
                  <a:cubicBezTo>
                    <a:pt x="86667" y="68624"/>
                    <a:pt x="88304" y="68650"/>
                    <a:pt x="89914" y="68650"/>
                  </a:cubicBezTo>
                  <a:cubicBezTo>
                    <a:pt x="125227" y="68650"/>
                    <a:pt x="147419" y="56430"/>
                    <a:pt x="147113" y="35448"/>
                  </a:cubicBezTo>
                  <a:cubicBezTo>
                    <a:pt x="146850" y="17252"/>
                    <a:pt x="122087" y="1"/>
                    <a:pt x="91438" y="1"/>
                  </a:cubicBezTo>
                  <a:close/>
                </a:path>
              </a:pathLst>
            </a:custGeom>
            <a:solidFill>
              <a:srgbClr val="FFFFFF"/>
            </a:solidFill>
            <a:ln>
              <a:noFill/>
            </a:ln>
          </p:spPr>
          <p:txBody>
            <a:bodyPr anchorCtr="0" anchor="ctr" bIns="91175" lIns="91175" spcFirstLastPara="1" rIns="91175" wrap="square" tIns="91175">
              <a:noAutofit/>
            </a:bodyPr>
            <a:lstStyle/>
            <a:p>
              <a:pPr indent="0" lvl="0" marL="0" rtl="0" algn="l">
                <a:spcBef>
                  <a:spcPts val="0"/>
                </a:spcBef>
                <a:spcAft>
                  <a:spcPts val="0"/>
                </a:spcAft>
                <a:buNone/>
              </a:pPr>
              <a:r>
                <a:t/>
              </a:r>
              <a:endParaRPr sz="1500"/>
            </a:p>
          </p:txBody>
        </p:sp>
        <p:sp>
          <p:nvSpPr>
            <p:cNvPr id="989" name="Google Shape;989;p46"/>
            <p:cNvSpPr txBox="1"/>
            <p:nvPr/>
          </p:nvSpPr>
          <p:spPr>
            <a:xfrm>
              <a:off x="136688" y="6779083"/>
              <a:ext cx="2783400" cy="12270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Females co-leaders:</a:t>
              </a:r>
              <a:endParaRPr b="1"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Raghad AlKhashan </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Amirah Aldakhilallah</a:t>
              </a:r>
              <a:endParaRPr sz="2000">
                <a:latin typeface="Mada"/>
                <a:ea typeface="Mada"/>
                <a:cs typeface="Mada"/>
                <a:sym typeface="Mada"/>
              </a:endParaRPr>
            </a:p>
          </p:txBody>
        </p:sp>
        <p:sp>
          <p:nvSpPr>
            <p:cNvPr id="990" name="Google Shape;990;p46"/>
            <p:cNvSpPr txBox="1"/>
            <p:nvPr/>
          </p:nvSpPr>
          <p:spPr>
            <a:xfrm>
              <a:off x="4663425" y="6779086"/>
              <a:ext cx="2783400" cy="16272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b="1" lang="ar" sz="2000">
                  <a:latin typeface="Mada"/>
                  <a:ea typeface="Mada"/>
                  <a:cs typeface="Mada"/>
                  <a:sym typeface="Mada"/>
                </a:rPr>
                <a:t>Males co-leaders:</a:t>
              </a:r>
              <a:endParaRPr sz="2000">
                <a:latin typeface="Mada"/>
                <a:ea typeface="Mada"/>
                <a:cs typeface="Mada"/>
                <a:sym typeface="Mada"/>
              </a:endParaRPr>
            </a:p>
            <a:p>
              <a:pPr indent="0" lvl="0" marL="0" rtl="0" algn="ctr">
                <a:spcBef>
                  <a:spcPts val="0"/>
                </a:spcBef>
                <a:spcAft>
                  <a:spcPts val="0"/>
                </a:spcAft>
                <a:buNone/>
              </a:pPr>
              <a:r>
                <a:rPr lang="ar" sz="2000">
                  <a:latin typeface="Mada"/>
                  <a:ea typeface="Mada"/>
                  <a:cs typeface="Mada"/>
                  <a:sym typeface="Mada"/>
                </a:rPr>
                <a:t>Mashal AbaAlkhail</a:t>
              </a:r>
              <a:endParaRPr sz="2000">
                <a:latin typeface="Mada"/>
                <a:ea typeface="Mada"/>
                <a:cs typeface="Mada"/>
                <a:sym typeface="Mada"/>
              </a:endParaRPr>
            </a:p>
            <a:p>
              <a:pPr indent="0" lvl="0" marL="0" rtl="0" algn="ctr">
                <a:spcBef>
                  <a:spcPts val="0"/>
                </a:spcBef>
                <a:spcAft>
                  <a:spcPts val="0"/>
                </a:spcAft>
                <a:buClr>
                  <a:schemeClr val="dk1"/>
                </a:buClr>
                <a:buSzPts val="1100"/>
                <a:buFont typeface="Arial"/>
                <a:buNone/>
              </a:pPr>
              <a:r>
                <a:rPr lang="ar" sz="2000">
                  <a:solidFill>
                    <a:schemeClr val="dk1"/>
                  </a:solidFill>
                  <a:latin typeface="Mada"/>
                  <a:ea typeface="Mada"/>
                  <a:cs typeface="Mada"/>
                  <a:sym typeface="Mada"/>
                </a:rPr>
                <a:t>Nawaf Albhijan</a:t>
              </a:r>
              <a:endParaRPr sz="2000">
                <a:latin typeface="Mada"/>
                <a:ea typeface="Mada"/>
                <a:cs typeface="Mada"/>
                <a:sym typeface="Mada"/>
              </a:endParaRPr>
            </a:p>
            <a:p>
              <a:pPr indent="0" lvl="0" marL="0" rtl="0" algn="ctr">
                <a:spcBef>
                  <a:spcPts val="0"/>
                </a:spcBef>
                <a:spcAft>
                  <a:spcPts val="0"/>
                </a:spcAft>
                <a:buNone/>
              </a:pPr>
              <a:r>
                <a:t/>
              </a:r>
              <a:endParaRPr sz="2000">
                <a:latin typeface="Mada"/>
                <a:ea typeface="Mada"/>
                <a:cs typeface="Mada"/>
                <a:sym typeface="Mada"/>
              </a:endParaRPr>
            </a:p>
            <a:p>
              <a:pPr indent="0" lvl="0" marL="0" rtl="0" algn="ctr">
                <a:spcBef>
                  <a:spcPts val="0"/>
                </a:spcBef>
                <a:spcAft>
                  <a:spcPts val="0"/>
                </a:spcAft>
                <a:buNone/>
              </a:pPr>
              <a:r>
                <a:t/>
              </a:r>
              <a:endParaRPr b="1" sz="2000">
                <a:latin typeface="Mada"/>
                <a:ea typeface="Mada"/>
                <a:cs typeface="Mada"/>
                <a:sym typeface="Mada"/>
              </a:endParaRPr>
            </a:p>
          </p:txBody>
        </p:sp>
        <p:grpSp>
          <p:nvGrpSpPr>
            <p:cNvPr id="991" name="Google Shape;991;p46"/>
            <p:cNvGrpSpPr/>
            <p:nvPr/>
          </p:nvGrpSpPr>
          <p:grpSpPr>
            <a:xfrm>
              <a:off x="1656025" y="8761125"/>
              <a:ext cx="4020900" cy="998700"/>
              <a:chOff x="1656025" y="8761125"/>
              <a:chExt cx="4020900" cy="998700"/>
            </a:xfrm>
          </p:grpSpPr>
          <p:sp>
            <p:nvSpPr>
              <p:cNvPr id="992" name="Google Shape;992;p46"/>
              <p:cNvSpPr txBox="1"/>
              <p:nvPr/>
            </p:nvSpPr>
            <p:spPr>
              <a:xfrm>
                <a:off x="1656025" y="8761125"/>
                <a:ext cx="4020900" cy="998700"/>
              </a:xfrm>
              <a:prstGeom prst="rect">
                <a:avLst/>
              </a:prstGeom>
              <a:noFill/>
              <a:ln>
                <a:noFill/>
              </a:ln>
            </p:spPr>
            <p:txBody>
              <a:bodyPr anchorCtr="0" anchor="t" bIns="91175" lIns="91175" spcFirstLastPara="1" rIns="91175" wrap="square" tIns="91175">
                <a:noAutofit/>
              </a:bodyPr>
              <a:lstStyle/>
              <a:p>
                <a:pPr indent="0" lvl="0" marL="0" rtl="0" algn="ctr">
                  <a:spcBef>
                    <a:spcPts val="0"/>
                  </a:spcBef>
                  <a:spcAft>
                    <a:spcPts val="0"/>
                  </a:spcAft>
                  <a:buNone/>
                </a:pPr>
                <a:r>
                  <a:rPr lang="ar" sz="2000">
                    <a:latin typeface="Pacifico"/>
                    <a:ea typeface="Pacifico"/>
                    <a:cs typeface="Pacifico"/>
                    <a:sym typeface="Pacifico"/>
                  </a:rPr>
                  <a:t>Send us your feedback:</a:t>
                </a:r>
                <a:endParaRPr sz="2000">
                  <a:latin typeface="Pacifico"/>
                  <a:ea typeface="Pacifico"/>
                  <a:cs typeface="Pacifico"/>
                  <a:sym typeface="Pacifico"/>
                </a:endParaRPr>
              </a:p>
              <a:p>
                <a:pPr indent="0" lvl="0" marL="0" rtl="0" algn="ctr">
                  <a:spcBef>
                    <a:spcPts val="0"/>
                  </a:spcBef>
                  <a:spcAft>
                    <a:spcPts val="0"/>
                  </a:spcAft>
                  <a:buNone/>
                </a:pPr>
                <a:r>
                  <a:rPr lang="ar" sz="2000">
                    <a:latin typeface="Pacifico"/>
                    <a:ea typeface="Pacifico"/>
                    <a:cs typeface="Pacifico"/>
                    <a:sym typeface="Pacifico"/>
                  </a:rPr>
                  <a:t>We are all ears!</a:t>
                </a:r>
                <a:endParaRPr sz="2000">
                  <a:latin typeface="Pacifico"/>
                  <a:ea typeface="Pacifico"/>
                  <a:cs typeface="Pacifico"/>
                  <a:sym typeface="Pacifico"/>
                </a:endParaRPr>
              </a:p>
            </p:txBody>
          </p:sp>
          <p:pic>
            <p:nvPicPr>
              <p:cNvPr id="993" name="Google Shape;993;p46">
                <a:hlinkClick r:id="rId3"/>
              </p:cNvPr>
              <p:cNvPicPr preferRelativeResize="0"/>
              <p:nvPr/>
            </p:nvPicPr>
            <p:blipFill>
              <a:blip r:embed="rId4">
                <a:alphaModFix/>
              </a:blip>
              <a:stretch>
                <a:fillRect/>
              </a:stretch>
            </p:blipFill>
            <p:spPr>
              <a:xfrm>
                <a:off x="5035175" y="8789299"/>
                <a:ext cx="347000" cy="477591"/>
              </a:xfrm>
              <a:prstGeom prst="rect">
                <a:avLst/>
              </a:prstGeom>
              <a:noFill/>
              <a:ln>
                <a:noFill/>
              </a:ln>
            </p:spPr>
          </p:pic>
        </p:grpSp>
      </p:grpSp>
      <p:grpSp>
        <p:nvGrpSpPr>
          <p:cNvPr id="994" name="Google Shape;994;p46"/>
          <p:cNvGrpSpPr/>
          <p:nvPr/>
        </p:nvGrpSpPr>
        <p:grpSpPr>
          <a:xfrm>
            <a:off x="258081" y="3971276"/>
            <a:ext cx="1131856" cy="1357967"/>
            <a:chOff x="876055" y="2338940"/>
            <a:chExt cx="862498" cy="998652"/>
          </a:xfrm>
        </p:grpSpPr>
        <p:grpSp>
          <p:nvGrpSpPr>
            <p:cNvPr id="995" name="Google Shape;995;p46"/>
            <p:cNvGrpSpPr/>
            <p:nvPr/>
          </p:nvGrpSpPr>
          <p:grpSpPr>
            <a:xfrm>
              <a:off x="876055" y="2338940"/>
              <a:ext cx="431131" cy="998652"/>
              <a:chOff x="6094678" y="3600952"/>
              <a:chExt cx="431131" cy="998652"/>
            </a:xfrm>
          </p:grpSpPr>
          <p:sp>
            <p:nvSpPr>
              <p:cNvPr id="996" name="Google Shape;996;p46"/>
              <p:cNvSpPr/>
              <p:nvPr/>
            </p:nvSpPr>
            <p:spPr>
              <a:xfrm>
                <a:off x="6100456" y="3716294"/>
                <a:ext cx="419543" cy="877533"/>
              </a:xfrm>
              <a:custGeom>
                <a:rect b="b" l="l" r="r" t="t"/>
                <a:pathLst>
                  <a:path extrusionOk="0" h="27641" w="13215">
                    <a:moveTo>
                      <a:pt x="4481" y="0"/>
                    </a:moveTo>
                    <a:cubicBezTo>
                      <a:pt x="2006" y="0"/>
                      <a:pt x="0" y="5268"/>
                      <a:pt x="0" y="7739"/>
                    </a:cubicBezTo>
                    <a:lnTo>
                      <a:pt x="0" y="23545"/>
                    </a:lnTo>
                    <a:cubicBezTo>
                      <a:pt x="0" y="25805"/>
                      <a:pt x="1835" y="27640"/>
                      <a:pt x="4096" y="27640"/>
                    </a:cubicBezTo>
                    <a:lnTo>
                      <a:pt x="9120" y="27640"/>
                    </a:lnTo>
                    <a:cubicBezTo>
                      <a:pt x="11380" y="27640"/>
                      <a:pt x="13214" y="25805"/>
                      <a:pt x="13214" y="23545"/>
                    </a:cubicBezTo>
                    <a:lnTo>
                      <a:pt x="13214" y="7739"/>
                    </a:lnTo>
                    <a:cubicBezTo>
                      <a:pt x="13214" y="5268"/>
                      <a:pt x="11209" y="0"/>
                      <a:pt x="8737"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7" name="Google Shape;997;p46"/>
              <p:cNvSpPr/>
              <p:nvPr/>
            </p:nvSpPr>
            <p:spPr>
              <a:xfrm>
                <a:off x="6111790" y="3719754"/>
                <a:ext cx="408209" cy="874072"/>
              </a:xfrm>
              <a:custGeom>
                <a:rect b="b" l="l" r="r" t="t"/>
                <a:pathLst>
                  <a:path extrusionOk="0" h="27532" w="12858">
                    <a:moveTo>
                      <a:pt x="8992" y="1"/>
                    </a:moveTo>
                    <a:lnTo>
                      <a:pt x="8992" y="22981"/>
                    </a:lnTo>
                    <a:cubicBezTo>
                      <a:pt x="8992" y="24154"/>
                      <a:pt x="8042" y="25100"/>
                      <a:pt x="6873" y="25100"/>
                    </a:cubicBezTo>
                    <a:lnTo>
                      <a:pt x="1" y="25100"/>
                    </a:lnTo>
                    <a:cubicBezTo>
                      <a:pt x="641" y="26531"/>
                      <a:pt x="2071" y="27531"/>
                      <a:pt x="3739" y="27531"/>
                    </a:cubicBezTo>
                    <a:lnTo>
                      <a:pt x="8763" y="27531"/>
                    </a:lnTo>
                    <a:cubicBezTo>
                      <a:pt x="8842" y="27531"/>
                      <a:pt x="8916" y="27517"/>
                      <a:pt x="8992" y="27514"/>
                    </a:cubicBezTo>
                    <a:lnTo>
                      <a:pt x="8992" y="27517"/>
                    </a:lnTo>
                    <a:cubicBezTo>
                      <a:pt x="9054" y="27514"/>
                      <a:pt x="9116" y="27506"/>
                      <a:pt x="9178" y="27499"/>
                    </a:cubicBezTo>
                    <a:cubicBezTo>
                      <a:pt x="9312" y="27484"/>
                      <a:pt x="9443" y="27466"/>
                      <a:pt x="9571" y="27440"/>
                    </a:cubicBezTo>
                    <a:cubicBezTo>
                      <a:pt x="9662" y="27422"/>
                      <a:pt x="9749" y="27404"/>
                      <a:pt x="9836" y="27378"/>
                    </a:cubicBezTo>
                    <a:cubicBezTo>
                      <a:pt x="9920" y="27356"/>
                      <a:pt x="10000" y="27331"/>
                      <a:pt x="10080" y="27306"/>
                    </a:cubicBezTo>
                    <a:cubicBezTo>
                      <a:pt x="10179" y="27273"/>
                      <a:pt x="10273" y="27233"/>
                      <a:pt x="10368" y="27193"/>
                    </a:cubicBezTo>
                    <a:cubicBezTo>
                      <a:pt x="10455" y="27156"/>
                      <a:pt x="10546" y="27116"/>
                      <a:pt x="10630" y="27069"/>
                    </a:cubicBezTo>
                    <a:cubicBezTo>
                      <a:pt x="10732" y="27018"/>
                      <a:pt x="10834" y="26963"/>
                      <a:pt x="10928" y="26902"/>
                    </a:cubicBezTo>
                    <a:cubicBezTo>
                      <a:pt x="10983" y="26869"/>
                      <a:pt x="11034" y="26837"/>
                      <a:pt x="11088" y="26800"/>
                    </a:cubicBezTo>
                    <a:cubicBezTo>
                      <a:pt x="11219" y="26709"/>
                      <a:pt x="11343" y="26614"/>
                      <a:pt x="11463" y="26509"/>
                    </a:cubicBezTo>
                    <a:cubicBezTo>
                      <a:pt x="11481" y="26494"/>
                      <a:pt x="11500" y="26472"/>
                      <a:pt x="11518" y="26457"/>
                    </a:cubicBezTo>
                    <a:cubicBezTo>
                      <a:pt x="11631" y="26352"/>
                      <a:pt x="11737" y="26242"/>
                      <a:pt x="11839" y="26126"/>
                    </a:cubicBezTo>
                    <a:cubicBezTo>
                      <a:pt x="11864" y="26101"/>
                      <a:pt x="11886" y="26076"/>
                      <a:pt x="11908" y="26050"/>
                    </a:cubicBezTo>
                    <a:cubicBezTo>
                      <a:pt x="12024" y="25911"/>
                      <a:pt x="12130" y="25770"/>
                      <a:pt x="12224" y="25617"/>
                    </a:cubicBezTo>
                    <a:lnTo>
                      <a:pt x="12228" y="25613"/>
                    </a:lnTo>
                    <a:cubicBezTo>
                      <a:pt x="12326" y="25456"/>
                      <a:pt x="12410" y="25296"/>
                      <a:pt x="12486" y="25129"/>
                    </a:cubicBezTo>
                    <a:cubicBezTo>
                      <a:pt x="12490" y="25118"/>
                      <a:pt x="12497" y="25111"/>
                      <a:pt x="12501" y="25100"/>
                    </a:cubicBezTo>
                    <a:lnTo>
                      <a:pt x="12497" y="25100"/>
                    </a:lnTo>
                    <a:cubicBezTo>
                      <a:pt x="12726" y="24594"/>
                      <a:pt x="12857" y="24029"/>
                      <a:pt x="12857" y="23436"/>
                    </a:cubicBezTo>
                    <a:lnTo>
                      <a:pt x="12857" y="7630"/>
                    </a:lnTo>
                    <a:cubicBezTo>
                      <a:pt x="12857" y="5366"/>
                      <a:pt x="11176" y="758"/>
                      <a:pt x="8992"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8" name="Google Shape;998;p46"/>
              <p:cNvSpPr/>
              <p:nvPr/>
            </p:nvSpPr>
            <p:spPr>
              <a:xfrm>
                <a:off x="6094678" y="3710389"/>
                <a:ext cx="431131" cy="889216"/>
              </a:xfrm>
              <a:custGeom>
                <a:rect b="b" l="l" r="r" t="t"/>
                <a:pathLst>
                  <a:path extrusionOk="0" h="28009" w="13580">
                    <a:moveTo>
                      <a:pt x="8919" y="368"/>
                    </a:moveTo>
                    <a:cubicBezTo>
                      <a:pt x="11224" y="368"/>
                      <a:pt x="13211" y="5439"/>
                      <a:pt x="13211" y="7925"/>
                    </a:cubicBezTo>
                    <a:lnTo>
                      <a:pt x="13211" y="23731"/>
                    </a:lnTo>
                    <a:cubicBezTo>
                      <a:pt x="13211" y="25887"/>
                      <a:pt x="11460" y="27641"/>
                      <a:pt x="9302" y="27641"/>
                    </a:cubicBezTo>
                    <a:lnTo>
                      <a:pt x="4278" y="27641"/>
                    </a:lnTo>
                    <a:cubicBezTo>
                      <a:pt x="2123" y="27641"/>
                      <a:pt x="369" y="25887"/>
                      <a:pt x="369" y="23731"/>
                    </a:cubicBezTo>
                    <a:lnTo>
                      <a:pt x="369" y="7925"/>
                    </a:lnTo>
                    <a:cubicBezTo>
                      <a:pt x="369" y="5439"/>
                      <a:pt x="2356" y="368"/>
                      <a:pt x="4663" y="368"/>
                    </a:cubicBezTo>
                    <a:close/>
                    <a:moveTo>
                      <a:pt x="4663" y="0"/>
                    </a:moveTo>
                    <a:cubicBezTo>
                      <a:pt x="1970" y="0"/>
                      <a:pt x="1" y="5563"/>
                      <a:pt x="1" y="7925"/>
                    </a:cubicBezTo>
                    <a:lnTo>
                      <a:pt x="1" y="23731"/>
                    </a:lnTo>
                    <a:cubicBezTo>
                      <a:pt x="1" y="26090"/>
                      <a:pt x="1919" y="28009"/>
                      <a:pt x="4278" y="28009"/>
                    </a:cubicBezTo>
                    <a:lnTo>
                      <a:pt x="9302" y="28009"/>
                    </a:lnTo>
                    <a:cubicBezTo>
                      <a:pt x="11660" y="28009"/>
                      <a:pt x="13579" y="26090"/>
                      <a:pt x="13579" y="23731"/>
                    </a:cubicBezTo>
                    <a:lnTo>
                      <a:pt x="13579" y="7925"/>
                    </a:lnTo>
                    <a:cubicBezTo>
                      <a:pt x="13579" y="5563"/>
                      <a:pt x="11609" y="0"/>
                      <a:pt x="891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9" name="Google Shape;999;p46"/>
              <p:cNvSpPr/>
              <p:nvPr/>
            </p:nvSpPr>
            <p:spPr>
              <a:xfrm>
                <a:off x="6141253" y="3606730"/>
                <a:ext cx="337952" cy="157309"/>
              </a:xfrm>
              <a:custGeom>
                <a:rect b="b" l="l" r="r" t="t"/>
                <a:pathLst>
                  <a:path extrusionOk="0" h="4955" w="10645">
                    <a:moveTo>
                      <a:pt x="1795" y="0"/>
                    </a:moveTo>
                    <a:cubicBezTo>
                      <a:pt x="805" y="0"/>
                      <a:pt x="1" y="805"/>
                      <a:pt x="1" y="1795"/>
                    </a:cubicBezTo>
                    <a:lnTo>
                      <a:pt x="1" y="3171"/>
                    </a:lnTo>
                    <a:cubicBezTo>
                      <a:pt x="1" y="4157"/>
                      <a:pt x="798" y="4955"/>
                      <a:pt x="1785" y="4955"/>
                    </a:cubicBezTo>
                    <a:lnTo>
                      <a:pt x="8865" y="4955"/>
                    </a:lnTo>
                    <a:cubicBezTo>
                      <a:pt x="9848" y="4955"/>
                      <a:pt x="10644" y="4157"/>
                      <a:pt x="10644" y="3171"/>
                    </a:cubicBezTo>
                    <a:lnTo>
                      <a:pt x="10644" y="1795"/>
                    </a:lnTo>
                    <a:cubicBezTo>
                      <a:pt x="10644" y="805"/>
                      <a:pt x="9844" y="0"/>
                      <a:pt x="8850" y="0"/>
                    </a:cubicBez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0" name="Google Shape;1000;p46"/>
              <p:cNvSpPr/>
              <p:nvPr/>
            </p:nvSpPr>
            <p:spPr>
              <a:xfrm>
                <a:off x="6397239" y="3606730"/>
                <a:ext cx="81972" cy="157309"/>
              </a:xfrm>
              <a:custGeom>
                <a:rect b="b" l="l" r="r" t="t"/>
                <a:pathLst>
                  <a:path extrusionOk="0" h="4955" w="2582">
                    <a:moveTo>
                      <a:pt x="1" y="0"/>
                    </a:moveTo>
                    <a:lnTo>
                      <a:pt x="1" y="4955"/>
                    </a:lnTo>
                    <a:lnTo>
                      <a:pt x="1632" y="4955"/>
                    </a:lnTo>
                    <a:cubicBezTo>
                      <a:pt x="2156" y="4955"/>
                      <a:pt x="2581" y="4529"/>
                      <a:pt x="2581" y="4004"/>
                    </a:cubicBezTo>
                    <a:lnTo>
                      <a:pt x="2581" y="1358"/>
                    </a:lnTo>
                    <a:cubicBezTo>
                      <a:pt x="2581" y="608"/>
                      <a:pt x="1978" y="0"/>
                      <a:pt x="1227" y="0"/>
                    </a:cubicBez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1" name="Google Shape;1001;p46"/>
              <p:cNvSpPr/>
              <p:nvPr/>
            </p:nvSpPr>
            <p:spPr>
              <a:xfrm>
                <a:off x="6304439" y="3600952"/>
                <a:ext cx="11715" cy="168992"/>
              </a:xfrm>
              <a:custGeom>
                <a:rect b="b" l="l" r="r" t="t"/>
                <a:pathLst>
                  <a:path extrusionOk="0" h="5323" w="369">
                    <a:moveTo>
                      <a:pt x="183" y="1"/>
                    </a:moveTo>
                    <a:cubicBezTo>
                      <a:pt x="81" y="1"/>
                      <a:pt x="0" y="80"/>
                      <a:pt x="0" y="182"/>
                    </a:cubicBezTo>
                    <a:lnTo>
                      <a:pt x="0" y="5137"/>
                    </a:lnTo>
                    <a:cubicBezTo>
                      <a:pt x="0" y="5238"/>
                      <a:pt x="81" y="5322"/>
                      <a:pt x="183" y="5322"/>
                    </a:cubicBezTo>
                    <a:cubicBezTo>
                      <a:pt x="284" y="5322"/>
                      <a:pt x="368" y="5238"/>
                      <a:pt x="368" y="5137"/>
                    </a:cubicBezTo>
                    <a:lnTo>
                      <a:pt x="368" y="182"/>
                    </a:lnTo>
                    <a:cubicBezTo>
                      <a:pt x="368" y="80"/>
                      <a:pt x="284"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2" name="Google Shape;1002;p46"/>
              <p:cNvSpPr/>
              <p:nvPr/>
            </p:nvSpPr>
            <p:spPr>
              <a:xfrm>
                <a:off x="6260880" y="3600952"/>
                <a:ext cx="11683" cy="168992"/>
              </a:xfrm>
              <a:custGeom>
                <a:rect b="b" l="l" r="r" t="t"/>
                <a:pathLst>
                  <a:path extrusionOk="0" h="5323" w="368">
                    <a:moveTo>
                      <a:pt x="186" y="1"/>
                    </a:moveTo>
                    <a:cubicBezTo>
                      <a:pt x="84" y="1"/>
                      <a:pt x="1" y="80"/>
                      <a:pt x="1" y="182"/>
                    </a:cubicBezTo>
                    <a:lnTo>
                      <a:pt x="1" y="5137"/>
                    </a:lnTo>
                    <a:cubicBezTo>
                      <a:pt x="1" y="5238"/>
                      <a:pt x="84" y="5322"/>
                      <a:pt x="186" y="5322"/>
                    </a:cubicBezTo>
                    <a:cubicBezTo>
                      <a:pt x="285" y="5322"/>
                      <a:pt x="368" y="5238"/>
                      <a:pt x="368" y="5137"/>
                    </a:cubicBezTo>
                    <a:lnTo>
                      <a:pt x="368" y="182"/>
                    </a:lnTo>
                    <a:cubicBezTo>
                      <a:pt x="368" y="80"/>
                      <a:pt x="285"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3" name="Google Shape;1003;p46"/>
              <p:cNvSpPr/>
              <p:nvPr/>
            </p:nvSpPr>
            <p:spPr>
              <a:xfrm>
                <a:off x="6217417" y="3600952"/>
                <a:ext cx="11715" cy="168992"/>
              </a:xfrm>
              <a:custGeom>
                <a:rect b="b" l="l" r="r" t="t"/>
                <a:pathLst>
                  <a:path extrusionOk="0" h="5323" w="369">
                    <a:moveTo>
                      <a:pt x="182" y="1"/>
                    </a:moveTo>
                    <a:cubicBezTo>
                      <a:pt x="81" y="1"/>
                      <a:pt x="1" y="80"/>
                      <a:pt x="1" y="182"/>
                    </a:cubicBezTo>
                    <a:lnTo>
                      <a:pt x="1" y="5137"/>
                    </a:lnTo>
                    <a:cubicBezTo>
                      <a:pt x="1" y="5238"/>
                      <a:pt x="81" y="5322"/>
                      <a:pt x="182" y="5322"/>
                    </a:cubicBezTo>
                    <a:cubicBezTo>
                      <a:pt x="285" y="5322"/>
                      <a:pt x="368" y="5238"/>
                      <a:pt x="368" y="5137"/>
                    </a:cubicBezTo>
                    <a:lnTo>
                      <a:pt x="368" y="182"/>
                    </a:lnTo>
                    <a:cubicBezTo>
                      <a:pt x="368" y="80"/>
                      <a:pt x="285"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4" name="Google Shape;1004;p46"/>
              <p:cNvSpPr/>
              <p:nvPr/>
            </p:nvSpPr>
            <p:spPr>
              <a:xfrm>
                <a:off x="6173858" y="3600952"/>
                <a:ext cx="11683" cy="168992"/>
              </a:xfrm>
              <a:custGeom>
                <a:rect b="b" l="l" r="r" t="t"/>
                <a:pathLst>
                  <a:path extrusionOk="0" h="5323" w="368">
                    <a:moveTo>
                      <a:pt x="186" y="1"/>
                    </a:moveTo>
                    <a:cubicBezTo>
                      <a:pt x="84" y="1"/>
                      <a:pt x="0" y="80"/>
                      <a:pt x="0" y="182"/>
                    </a:cubicBezTo>
                    <a:lnTo>
                      <a:pt x="0" y="5137"/>
                    </a:lnTo>
                    <a:cubicBezTo>
                      <a:pt x="0" y="5238"/>
                      <a:pt x="84" y="5322"/>
                      <a:pt x="186" y="5322"/>
                    </a:cubicBezTo>
                    <a:cubicBezTo>
                      <a:pt x="288" y="5322"/>
                      <a:pt x="368" y="5238"/>
                      <a:pt x="368" y="5137"/>
                    </a:cubicBezTo>
                    <a:lnTo>
                      <a:pt x="368" y="182"/>
                    </a:lnTo>
                    <a:cubicBezTo>
                      <a:pt x="368" y="80"/>
                      <a:pt x="288"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5" name="Google Shape;1005;p46"/>
              <p:cNvSpPr/>
              <p:nvPr/>
            </p:nvSpPr>
            <p:spPr>
              <a:xfrm>
                <a:off x="6434925" y="3600952"/>
                <a:ext cx="11683" cy="168992"/>
              </a:xfrm>
              <a:custGeom>
                <a:rect b="b" l="l" r="r" t="t"/>
                <a:pathLst>
                  <a:path extrusionOk="0" h="5323" w="368">
                    <a:moveTo>
                      <a:pt x="183" y="1"/>
                    </a:moveTo>
                    <a:cubicBezTo>
                      <a:pt x="84" y="1"/>
                      <a:pt x="1" y="80"/>
                      <a:pt x="1" y="182"/>
                    </a:cubicBezTo>
                    <a:lnTo>
                      <a:pt x="1" y="5137"/>
                    </a:lnTo>
                    <a:cubicBezTo>
                      <a:pt x="1" y="5238"/>
                      <a:pt x="84" y="5322"/>
                      <a:pt x="183" y="5322"/>
                    </a:cubicBezTo>
                    <a:cubicBezTo>
                      <a:pt x="285" y="5322"/>
                      <a:pt x="368" y="5238"/>
                      <a:pt x="368" y="5137"/>
                    </a:cubicBezTo>
                    <a:lnTo>
                      <a:pt x="368" y="182"/>
                    </a:lnTo>
                    <a:cubicBezTo>
                      <a:pt x="368"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6" name="Google Shape;1006;p46"/>
              <p:cNvSpPr/>
              <p:nvPr/>
            </p:nvSpPr>
            <p:spPr>
              <a:xfrm>
                <a:off x="6391461" y="3600952"/>
                <a:ext cx="11620" cy="168992"/>
              </a:xfrm>
              <a:custGeom>
                <a:rect b="b" l="l" r="r" t="t"/>
                <a:pathLst>
                  <a:path extrusionOk="0" h="5323" w="366">
                    <a:moveTo>
                      <a:pt x="183" y="1"/>
                    </a:moveTo>
                    <a:cubicBezTo>
                      <a:pt x="81" y="1"/>
                      <a:pt x="1" y="80"/>
                      <a:pt x="1" y="182"/>
                    </a:cubicBezTo>
                    <a:lnTo>
                      <a:pt x="1" y="5137"/>
                    </a:lnTo>
                    <a:cubicBezTo>
                      <a:pt x="1" y="5238"/>
                      <a:pt x="81" y="5322"/>
                      <a:pt x="183" y="5322"/>
                    </a:cubicBezTo>
                    <a:cubicBezTo>
                      <a:pt x="285" y="5322"/>
                      <a:pt x="365" y="5238"/>
                      <a:pt x="365" y="5137"/>
                    </a:cubicBezTo>
                    <a:lnTo>
                      <a:pt x="365" y="182"/>
                    </a:lnTo>
                    <a:cubicBezTo>
                      <a:pt x="365"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7" name="Google Shape;1007;p46"/>
              <p:cNvSpPr/>
              <p:nvPr/>
            </p:nvSpPr>
            <p:spPr>
              <a:xfrm>
                <a:off x="6347903" y="3600952"/>
                <a:ext cx="11715" cy="168992"/>
              </a:xfrm>
              <a:custGeom>
                <a:rect b="b" l="l" r="r" t="t"/>
                <a:pathLst>
                  <a:path extrusionOk="0" h="5323" w="369">
                    <a:moveTo>
                      <a:pt x="186" y="1"/>
                    </a:moveTo>
                    <a:cubicBezTo>
                      <a:pt x="84" y="1"/>
                      <a:pt x="0" y="80"/>
                      <a:pt x="0" y="182"/>
                    </a:cubicBezTo>
                    <a:lnTo>
                      <a:pt x="0" y="5137"/>
                    </a:lnTo>
                    <a:cubicBezTo>
                      <a:pt x="0" y="5238"/>
                      <a:pt x="84" y="5322"/>
                      <a:pt x="186" y="5322"/>
                    </a:cubicBezTo>
                    <a:cubicBezTo>
                      <a:pt x="284" y="5322"/>
                      <a:pt x="368" y="5238"/>
                      <a:pt x="368" y="5137"/>
                    </a:cubicBezTo>
                    <a:lnTo>
                      <a:pt x="368" y="182"/>
                    </a:lnTo>
                    <a:cubicBezTo>
                      <a:pt x="368" y="80"/>
                      <a:pt x="284" y="1"/>
                      <a:pt x="18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8" name="Google Shape;1008;p46"/>
              <p:cNvSpPr/>
              <p:nvPr/>
            </p:nvSpPr>
            <p:spPr>
              <a:xfrm>
                <a:off x="6135379" y="3600952"/>
                <a:ext cx="349730" cy="168992"/>
              </a:xfrm>
              <a:custGeom>
                <a:rect b="b" l="l" r="r" t="t"/>
                <a:pathLst>
                  <a:path extrusionOk="0" h="5323" w="11016">
                    <a:moveTo>
                      <a:pt x="9475" y="368"/>
                    </a:moveTo>
                    <a:cubicBezTo>
                      <a:pt x="10120" y="368"/>
                      <a:pt x="10648" y="892"/>
                      <a:pt x="10648" y="1540"/>
                    </a:cubicBezTo>
                    <a:lnTo>
                      <a:pt x="10648" y="4186"/>
                    </a:lnTo>
                    <a:cubicBezTo>
                      <a:pt x="10648" y="4609"/>
                      <a:pt x="10302" y="4954"/>
                      <a:pt x="9880" y="4954"/>
                    </a:cubicBezTo>
                    <a:lnTo>
                      <a:pt x="1136" y="4954"/>
                    </a:lnTo>
                    <a:cubicBezTo>
                      <a:pt x="713" y="4954"/>
                      <a:pt x="367" y="4609"/>
                      <a:pt x="367" y="4186"/>
                    </a:cubicBezTo>
                    <a:lnTo>
                      <a:pt x="367" y="1540"/>
                    </a:lnTo>
                    <a:cubicBezTo>
                      <a:pt x="367" y="892"/>
                      <a:pt x="896" y="368"/>
                      <a:pt x="1543" y="368"/>
                    </a:cubicBezTo>
                    <a:close/>
                    <a:moveTo>
                      <a:pt x="1543" y="1"/>
                    </a:moveTo>
                    <a:cubicBezTo>
                      <a:pt x="691" y="1"/>
                      <a:pt x="0" y="692"/>
                      <a:pt x="0" y="1540"/>
                    </a:cubicBezTo>
                    <a:lnTo>
                      <a:pt x="0" y="4186"/>
                    </a:lnTo>
                    <a:cubicBezTo>
                      <a:pt x="0" y="4813"/>
                      <a:pt x="510" y="5322"/>
                      <a:pt x="1136" y="5322"/>
                    </a:cubicBezTo>
                    <a:lnTo>
                      <a:pt x="9880" y="5322"/>
                    </a:lnTo>
                    <a:cubicBezTo>
                      <a:pt x="10506" y="5322"/>
                      <a:pt x="11015" y="4813"/>
                      <a:pt x="11015" y="4186"/>
                    </a:cubicBezTo>
                    <a:lnTo>
                      <a:pt x="11015" y="1540"/>
                    </a:lnTo>
                    <a:cubicBezTo>
                      <a:pt x="11015" y="692"/>
                      <a:pt x="10323" y="1"/>
                      <a:pt x="947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9" name="Google Shape;1009;p46"/>
              <p:cNvSpPr/>
              <p:nvPr/>
            </p:nvSpPr>
            <p:spPr>
              <a:xfrm>
                <a:off x="6100456" y="3979329"/>
                <a:ext cx="149912" cy="470847"/>
              </a:xfrm>
              <a:custGeom>
                <a:rect b="b" l="l" r="r" t="t"/>
                <a:pathLst>
                  <a:path extrusionOk="0" h="14831" w="4722">
                    <a:moveTo>
                      <a:pt x="0" y="0"/>
                    </a:moveTo>
                    <a:lnTo>
                      <a:pt x="0" y="14830"/>
                    </a:lnTo>
                    <a:lnTo>
                      <a:pt x="4722" y="14830"/>
                    </a:lnTo>
                    <a:lnTo>
                      <a:pt x="4722"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0" name="Google Shape;1010;p46"/>
              <p:cNvSpPr/>
              <p:nvPr/>
            </p:nvSpPr>
            <p:spPr>
              <a:xfrm>
                <a:off x="6094678" y="3973424"/>
                <a:ext cx="161595" cy="482657"/>
              </a:xfrm>
              <a:custGeom>
                <a:rect b="b" l="l" r="r" t="t"/>
                <a:pathLst>
                  <a:path extrusionOk="0" h="15203" w="5090">
                    <a:moveTo>
                      <a:pt x="4722" y="369"/>
                    </a:moveTo>
                    <a:lnTo>
                      <a:pt x="4722" y="14835"/>
                    </a:lnTo>
                    <a:lnTo>
                      <a:pt x="369" y="14835"/>
                    </a:lnTo>
                    <a:lnTo>
                      <a:pt x="369" y="369"/>
                    </a:lnTo>
                    <a:close/>
                    <a:moveTo>
                      <a:pt x="182" y="1"/>
                    </a:moveTo>
                    <a:cubicBezTo>
                      <a:pt x="85" y="1"/>
                      <a:pt x="1" y="85"/>
                      <a:pt x="1" y="186"/>
                    </a:cubicBezTo>
                    <a:lnTo>
                      <a:pt x="1" y="15016"/>
                    </a:lnTo>
                    <a:cubicBezTo>
                      <a:pt x="1" y="15119"/>
                      <a:pt x="85" y="15202"/>
                      <a:pt x="182" y="15202"/>
                    </a:cubicBezTo>
                    <a:lnTo>
                      <a:pt x="4904" y="15202"/>
                    </a:lnTo>
                    <a:cubicBezTo>
                      <a:pt x="5006" y="15202"/>
                      <a:pt x="5090" y="15119"/>
                      <a:pt x="5090" y="15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1" name="Google Shape;1011;p46"/>
              <p:cNvSpPr/>
              <p:nvPr/>
            </p:nvSpPr>
            <p:spPr>
              <a:xfrm>
                <a:off x="6100456" y="3979329"/>
                <a:ext cx="149912" cy="121625"/>
              </a:xfrm>
              <a:custGeom>
                <a:rect b="b" l="l" r="r" t="t"/>
                <a:pathLst>
                  <a:path extrusionOk="0" h="3831" w="4722">
                    <a:moveTo>
                      <a:pt x="0" y="0"/>
                    </a:moveTo>
                    <a:lnTo>
                      <a:pt x="0" y="3830"/>
                    </a:lnTo>
                    <a:lnTo>
                      <a:pt x="4722" y="3830"/>
                    </a:lnTo>
                    <a:lnTo>
                      <a:pt x="4722" y="0"/>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2" name="Google Shape;1012;p46"/>
              <p:cNvSpPr/>
              <p:nvPr/>
            </p:nvSpPr>
            <p:spPr>
              <a:xfrm>
                <a:off x="6094678" y="3973424"/>
                <a:ext cx="161595" cy="133403"/>
              </a:xfrm>
              <a:custGeom>
                <a:rect b="b" l="l" r="r" t="t"/>
                <a:pathLst>
                  <a:path extrusionOk="0" h="4202" w="5090">
                    <a:moveTo>
                      <a:pt x="4722" y="369"/>
                    </a:moveTo>
                    <a:lnTo>
                      <a:pt x="4722" y="3834"/>
                    </a:lnTo>
                    <a:lnTo>
                      <a:pt x="369" y="3834"/>
                    </a:lnTo>
                    <a:lnTo>
                      <a:pt x="369" y="369"/>
                    </a:lnTo>
                    <a:close/>
                    <a:moveTo>
                      <a:pt x="182" y="1"/>
                    </a:moveTo>
                    <a:cubicBezTo>
                      <a:pt x="85" y="1"/>
                      <a:pt x="1" y="85"/>
                      <a:pt x="1" y="186"/>
                    </a:cubicBezTo>
                    <a:lnTo>
                      <a:pt x="1" y="4016"/>
                    </a:lnTo>
                    <a:cubicBezTo>
                      <a:pt x="1" y="4118"/>
                      <a:pt x="85" y="4201"/>
                      <a:pt x="182" y="4201"/>
                    </a:cubicBezTo>
                    <a:lnTo>
                      <a:pt x="4904" y="4201"/>
                    </a:lnTo>
                    <a:cubicBezTo>
                      <a:pt x="5006" y="4201"/>
                      <a:pt x="5090" y="4118"/>
                      <a:pt x="5090" y="4016"/>
                    </a:cubicBezTo>
                    <a:lnTo>
                      <a:pt x="5090" y="186"/>
                    </a:lnTo>
                    <a:cubicBezTo>
                      <a:pt x="5090" y="85"/>
                      <a:pt x="5006" y="1"/>
                      <a:pt x="490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013" name="Google Shape;1013;p46"/>
            <p:cNvGrpSpPr/>
            <p:nvPr/>
          </p:nvGrpSpPr>
          <p:grpSpPr>
            <a:xfrm>
              <a:off x="1396606" y="2521080"/>
              <a:ext cx="341947" cy="634395"/>
              <a:chOff x="5257252" y="2296731"/>
              <a:chExt cx="543549" cy="1048934"/>
            </a:xfrm>
          </p:grpSpPr>
          <p:sp>
            <p:nvSpPr>
              <p:cNvPr id="1014" name="Google Shape;1014;p46"/>
              <p:cNvSpPr/>
              <p:nvPr/>
            </p:nvSpPr>
            <p:spPr>
              <a:xfrm>
                <a:off x="5291675" y="2427700"/>
                <a:ext cx="477900" cy="912000"/>
              </a:xfrm>
              <a:prstGeom prst="roundRect">
                <a:avLst>
                  <a:gd fmla="val 16667" name="adj"/>
                </a:avLst>
              </a:prstGeom>
              <a:solidFill>
                <a:srgbClr val="F3F3F3"/>
              </a:solidFill>
              <a:ln cap="flat" cmpd="sng" w="9525">
                <a:solidFill>
                  <a:srgbClr val="8AACDD"/>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5" name="Google Shape;1015;p46"/>
              <p:cNvSpPr/>
              <p:nvPr/>
            </p:nvSpPr>
            <p:spPr>
              <a:xfrm>
                <a:off x="5364720" y="2583799"/>
                <a:ext cx="192930" cy="65559"/>
              </a:xfrm>
              <a:custGeom>
                <a:rect b="b" l="l" r="r" t="t"/>
                <a:pathLst>
                  <a:path extrusionOk="0" h="2065" w="6077">
                    <a:moveTo>
                      <a:pt x="1035" y="1"/>
                    </a:moveTo>
                    <a:cubicBezTo>
                      <a:pt x="463" y="1"/>
                      <a:pt x="1" y="463"/>
                      <a:pt x="1" y="1031"/>
                    </a:cubicBezTo>
                    <a:cubicBezTo>
                      <a:pt x="1" y="1602"/>
                      <a:pt x="463" y="2064"/>
                      <a:pt x="1035" y="2064"/>
                    </a:cubicBezTo>
                    <a:lnTo>
                      <a:pt x="5046" y="2064"/>
                    </a:lnTo>
                    <a:cubicBezTo>
                      <a:pt x="5614" y="2064"/>
                      <a:pt x="6076" y="1602"/>
                      <a:pt x="6076" y="1031"/>
                    </a:cubicBezTo>
                    <a:cubicBezTo>
                      <a:pt x="6076" y="463"/>
                      <a:pt x="5614" y="1"/>
                      <a:pt x="5046"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6" name="Google Shape;1016;p46"/>
              <p:cNvSpPr/>
              <p:nvPr/>
            </p:nvSpPr>
            <p:spPr>
              <a:xfrm>
                <a:off x="5358974" y="2577894"/>
                <a:ext cx="204581" cy="77273"/>
              </a:xfrm>
              <a:custGeom>
                <a:rect b="b" l="l" r="r" t="t"/>
                <a:pathLst>
                  <a:path extrusionOk="0" h="2434" w="6444">
                    <a:moveTo>
                      <a:pt x="5227" y="369"/>
                    </a:moveTo>
                    <a:cubicBezTo>
                      <a:pt x="5694" y="369"/>
                      <a:pt x="6076" y="751"/>
                      <a:pt x="6076" y="1217"/>
                    </a:cubicBezTo>
                    <a:cubicBezTo>
                      <a:pt x="6076" y="1686"/>
                      <a:pt x="5694" y="2065"/>
                      <a:pt x="5227" y="2065"/>
                    </a:cubicBez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5227" y="2433"/>
                    </a:lnTo>
                    <a:cubicBezTo>
                      <a:pt x="5897" y="2433"/>
                      <a:pt x="6443" y="1887"/>
                      <a:pt x="6443" y="1217"/>
                    </a:cubicBezTo>
                    <a:cubicBezTo>
                      <a:pt x="6443" y="547"/>
                      <a:pt x="5897" y="1"/>
                      <a:pt x="522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7" name="Google Shape;1017;p46"/>
              <p:cNvSpPr/>
              <p:nvPr/>
            </p:nvSpPr>
            <p:spPr>
              <a:xfrm>
                <a:off x="5364720" y="2583799"/>
                <a:ext cx="97814" cy="65559"/>
              </a:xfrm>
              <a:custGeom>
                <a:rect b="b" l="l" r="r" t="t"/>
                <a:pathLst>
                  <a:path extrusionOk="0" h="2065" w="3081">
                    <a:moveTo>
                      <a:pt x="1035" y="1"/>
                    </a:moveTo>
                    <a:cubicBezTo>
                      <a:pt x="463" y="1"/>
                      <a:pt x="1" y="463"/>
                      <a:pt x="1" y="1031"/>
                    </a:cubicBezTo>
                    <a:cubicBezTo>
                      <a:pt x="1" y="1602"/>
                      <a:pt x="463" y="2064"/>
                      <a:pt x="1035" y="2064"/>
                    </a:cubicBezTo>
                    <a:lnTo>
                      <a:pt x="3081" y="2064"/>
                    </a:lnTo>
                    <a:lnTo>
                      <a:pt x="3081" y="1"/>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8" name="Google Shape;1018;p46"/>
              <p:cNvSpPr/>
              <p:nvPr/>
            </p:nvSpPr>
            <p:spPr>
              <a:xfrm>
                <a:off x="5358974" y="2577894"/>
                <a:ext cx="109370" cy="77273"/>
              </a:xfrm>
              <a:custGeom>
                <a:rect b="b" l="l" r="r" t="t"/>
                <a:pathLst>
                  <a:path extrusionOk="0" h="2434" w="3445">
                    <a:moveTo>
                      <a:pt x="3076" y="369"/>
                    </a:moveTo>
                    <a:lnTo>
                      <a:pt x="3076" y="2065"/>
                    </a:lnTo>
                    <a:lnTo>
                      <a:pt x="1216" y="2065"/>
                    </a:lnTo>
                    <a:cubicBezTo>
                      <a:pt x="746" y="2065"/>
                      <a:pt x="365" y="1686"/>
                      <a:pt x="365" y="1217"/>
                    </a:cubicBezTo>
                    <a:cubicBezTo>
                      <a:pt x="365" y="751"/>
                      <a:pt x="746" y="369"/>
                      <a:pt x="1216" y="369"/>
                    </a:cubicBezTo>
                    <a:close/>
                    <a:moveTo>
                      <a:pt x="1216" y="1"/>
                    </a:moveTo>
                    <a:cubicBezTo>
                      <a:pt x="543" y="1"/>
                      <a:pt x="0" y="547"/>
                      <a:pt x="0" y="1217"/>
                    </a:cubicBezTo>
                    <a:cubicBezTo>
                      <a:pt x="0" y="1887"/>
                      <a:pt x="543" y="2433"/>
                      <a:pt x="1216" y="2433"/>
                    </a:cubicBezTo>
                    <a:lnTo>
                      <a:pt x="3262" y="2433"/>
                    </a:lnTo>
                    <a:cubicBezTo>
                      <a:pt x="3360" y="2433"/>
                      <a:pt x="3444" y="2353"/>
                      <a:pt x="3444" y="2250"/>
                    </a:cubicBezTo>
                    <a:lnTo>
                      <a:pt x="3444" y="187"/>
                    </a:lnTo>
                    <a:cubicBezTo>
                      <a:pt x="3444" y="85"/>
                      <a:pt x="3360" y="1"/>
                      <a:pt x="326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19" name="Google Shape;1019;p46"/>
              <p:cNvSpPr/>
              <p:nvPr/>
            </p:nvSpPr>
            <p:spPr>
              <a:xfrm>
                <a:off x="5448060" y="2955667"/>
                <a:ext cx="162071" cy="155658"/>
              </a:xfrm>
              <a:custGeom>
                <a:rect b="b" l="l" r="r" t="t"/>
                <a:pathLst>
                  <a:path extrusionOk="0" h="4903" w="5105">
                    <a:moveTo>
                      <a:pt x="1133" y="1"/>
                    </a:moveTo>
                    <a:cubicBezTo>
                      <a:pt x="868" y="1"/>
                      <a:pt x="603" y="102"/>
                      <a:pt x="401" y="304"/>
                    </a:cubicBezTo>
                    <a:cubicBezTo>
                      <a:pt x="0" y="708"/>
                      <a:pt x="0" y="1360"/>
                      <a:pt x="401" y="1764"/>
                    </a:cubicBezTo>
                    <a:lnTo>
                      <a:pt x="3241" y="4600"/>
                    </a:lnTo>
                    <a:cubicBezTo>
                      <a:pt x="3443" y="4802"/>
                      <a:pt x="3706" y="4903"/>
                      <a:pt x="3970" y="4903"/>
                    </a:cubicBezTo>
                    <a:cubicBezTo>
                      <a:pt x="4234" y="4903"/>
                      <a:pt x="4498" y="4802"/>
                      <a:pt x="4701" y="4600"/>
                    </a:cubicBezTo>
                    <a:cubicBezTo>
                      <a:pt x="5104" y="4199"/>
                      <a:pt x="5104" y="3544"/>
                      <a:pt x="4701" y="3140"/>
                    </a:cubicBezTo>
                    <a:lnTo>
                      <a:pt x="1865" y="304"/>
                    </a:lnTo>
                    <a:cubicBezTo>
                      <a:pt x="1662" y="102"/>
                      <a:pt x="1398" y="1"/>
                      <a:pt x="1133"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0" name="Google Shape;1020;p46"/>
              <p:cNvSpPr/>
              <p:nvPr/>
            </p:nvSpPr>
            <p:spPr>
              <a:xfrm>
                <a:off x="5441710" y="2949857"/>
                <a:ext cx="174770" cy="167341"/>
              </a:xfrm>
              <a:custGeom>
                <a:rect b="b" l="l" r="r" t="t"/>
                <a:pathLst>
                  <a:path extrusionOk="0" h="5271" w="5505">
                    <a:moveTo>
                      <a:pt x="1333" y="367"/>
                    </a:moveTo>
                    <a:cubicBezTo>
                      <a:pt x="1551" y="367"/>
                      <a:pt x="1766" y="450"/>
                      <a:pt x="1934" y="618"/>
                    </a:cubicBezTo>
                    <a:lnTo>
                      <a:pt x="4770" y="3454"/>
                    </a:lnTo>
                    <a:cubicBezTo>
                      <a:pt x="5101" y="3785"/>
                      <a:pt x="5101" y="4324"/>
                      <a:pt x="4770" y="4655"/>
                    </a:cubicBezTo>
                    <a:cubicBezTo>
                      <a:pt x="4604" y="4821"/>
                      <a:pt x="4386" y="4904"/>
                      <a:pt x="4169" y="4904"/>
                    </a:cubicBezTo>
                    <a:cubicBezTo>
                      <a:pt x="3952" y="4904"/>
                      <a:pt x="3736" y="4821"/>
                      <a:pt x="3572" y="4655"/>
                    </a:cubicBezTo>
                    <a:lnTo>
                      <a:pt x="732" y="1816"/>
                    </a:lnTo>
                    <a:cubicBezTo>
                      <a:pt x="401" y="1488"/>
                      <a:pt x="401" y="949"/>
                      <a:pt x="732" y="618"/>
                    </a:cubicBezTo>
                    <a:cubicBezTo>
                      <a:pt x="899" y="450"/>
                      <a:pt x="1114" y="367"/>
                      <a:pt x="1333" y="367"/>
                    </a:cubicBezTo>
                    <a:close/>
                    <a:moveTo>
                      <a:pt x="1333" y="1"/>
                    </a:moveTo>
                    <a:cubicBezTo>
                      <a:pt x="1022" y="1"/>
                      <a:pt x="711" y="119"/>
                      <a:pt x="474" y="356"/>
                    </a:cubicBezTo>
                    <a:cubicBezTo>
                      <a:pt x="0" y="833"/>
                      <a:pt x="0" y="1601"/>
                      <a:pt x="474" y="2078"/>
                    </a:cubicBezTo>
                    <a:lnTo>
                      <a:pt x="3310" y="4914"/>
                    </a:lnTo>
                    <a:cubicBezTo>
                      <a:pt x="3546" y="5150"/>
                      <a:pt x="3859" y="5270"/>
                      <a:pt x="4168" y="5270"/>
                    </a:cubicBezTo>
                    <a:cubicBezTo>
                      <a:pt x="4481" y="5270"/>
                      <a:pt x="4791" y="5150"/>
                      <a:pt x="5032" y="4914"/>
                    </a:cubicBezTo>
                    <a:cubicBezTo>
                      <a:pt x="5504" y="4440"/>
                      <a:pt x="5504" y="3669"/>
                      <a:pt x="5032" y="3195"/>
                    </a:cubicBezTo>
                    <a:lnTo>
                      <a:pt x="2192" y="356"/>
                    </a:lnTo>
                    <a:cubicBezTo>
                      <a:pt x="1956" y="119"/>
                      <a:pt x="1644" y="1"/>
                      <a:pt x="133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1" name="Google Shape;1021;p46"/>
              <p:cNvSpPr/>
              <p:nvPr/>
            </p:nvSpPr>
            <p:spPr>
              <a:xfrm>
                <a:off x="5505048" y="3009481"/>
                <a:ext cx="105084" cy="101846"/>
              </a:xfrm>
              <a:custGeom>
                <a:rect b="b" l="l" r="r" t="t"/>
                <a:pathLst>
                  <a:path extrusionOk="0" h="3208" w="3310">
                    <a:moveTo>
                      <a:pt x="1460" y="0"/>
                    </a:moveTo>
                    <a:lnTo>
                      <a:pt x="1" y="1459"/>
                    </a:lnTo>
                    <a:lnTo>
                      <a:pt x="1446" y="2905"/>
                    </a:lnTo>
                    <a:cubicBezTo>
                      <a:pt x="1648" y="3107"/>
                      <a:pt x="1911" y="3208"/>
                      <a:pt x="2175" y="3208"/>
                    </a:cubicBezTo>
                    <a:cubicBezTo>
                      <a:pt x="2439" y="3208"/>
                      <a:pt x="2703" y="3107"/>
                      <a:pt x="2906" y="2905"/>
                    </a:cubicBezTo>
                    <a:cubicBezTo>
                      <a:pt x="3309" y="2504"/>
                      <a:pt x="3309" y="1849"/>
                      <a:pt x="2906" y="1445"/>
                    </a:cubicBezTo>
                    <a:lnTo>
                      <a:pt x="1460"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2" name="Google Shape;1022;p46"/>
              <p:cNvSpPr/>
              <p:nvPr/>
            </p:nvSpPr>
            <p:spPr>
              <a:xfrm>
                <a:off x="5499143" y="3003671"/>
                <a:ext cx="117339" cy="113529"/>
              </a:xfrm>
              <a:custGeom>
                <a:rect b="b" l="l" r="r" t="t"/>
                <a:pathLst>
                  <a:path extrusionOk="0" h="3576" w="3696">
                    <a:moveTo>
                      <a:pt x="1646" y="441"/>
                    </a:moveTo>
                    <a:lnTo>
                      <a:pt x="2961" y="1759"/>
                    </a:lnTo>
                    <a:cubicBezTo>
                      <a:pt x="3292" y="2090"/>
                      <a:pt x="3292" y="2629"/>
                      <a:pt x="2961" y="2960"/>
                    </a:cubicBezTo>
                    <a:cubicBezTo>
                      <a:pt x="2795" y="3126"/>
                      <a:pt x="2577" y="3209"/>
                      <a:pt x="2360" y="3209"/>
                    </a:cubicBezTo>
                    <a:cubicBezTo>
                      <a:pt x="2143" y="3209"/>
                      <a:pt x="1927" y="3126"/>
                      <a:pt x="1763" y="2960"/>
                    </a:cubicBezTo>
                    <a:lnTo>
                      <a:pt x="444" y="1642"/>
                    </a:lnTo>
                    <a:lnTo>
                      <a:pt x="1646" y="441"/>
                    </a:lnTo>
                    <a:close/>
                    <a:moveTo>
                      <a:pt x="1646" y="0"/>
                    </a:moveTo>
                    <a:cubicBezTo>
                      <a:pt x="1595" y="0"/>
                      <a:pt x="1551" y="19"/>
                      <a:pt x="1515" y="52"/>
                    </a:cubicBezTo>
                    <a:lnTo>
                      <a:pt x="56" y="1511"/>
                    </a:lnTo>
                    <a:cubicBezTo>
                      <a:pt x="19" y="1548"/>
                      <a:pt x="1" y="1595"/>
                      <a:pt x="1" y="1642"/>
                    </a:cubicBezTo>
                    <a:cubicBezTo>
                      <a:pt x="1" y="1690"/>
                      <a:pt x="19" y="1737"/>
                      <a:pt x="56" y="1773"/>
                    </a:cubicBezTo>
                    <a:lnTo>
                      <a:pt x="1501" y="3219"/>
                    </a:lnTo>
                    <a:cubicBezTo>
                      <a:pt x="1737" y="3455"/>
                      <a:pt x="2050" y="3575"/>
                      <a:pt x="2359" y="3575"/>
                    </a:cubicBezTo>
                    <a:cubicBezTo>
                      <a:pt x="2672" y="3575"/>
                      <a:pt x="2982" y="3455"/>
                      <a:pt x="3223" y="3219"/>
                    </a:cubicBezTo>
                    <a:cubicBezTo>
                      <a:pt x="3695" y="2745"/>
                      <a:pt x="3695" y="1974"/>
                      <a:pt x="3223" y="1500"/>
                    </a:cubicBezTo>
                    <a:lnTo>
                      <a:pt x="1773" y="52"/>
                    </a:lnTo>
                    <a:cubicBezTo>
                      <a:pt x="1741" y="19"/>
                      <a:pt x="1694" y="0"/>
                      <a:pt x="1646"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3" name="Google Shape;1023;p46"/>
              <p:cNvSpPr/>
              <p:nvPr/>
            </p:nvSpPr>
            <p:spPr>
              <a:xfrm>
                <a:off x="5391071" y="3085740"/>
                <a:ext cx="65590" cy="193025"/>
              </a:xfrm>
              <a:custGeom>
                <a:rect b="b" l="l" r="r" t="t"/>
                <a:pathLst>
                  <a:path extrusionOk="0" h="6080" w="2066">
                    <a:moveTo>
                      <a:pt x="1031" y="1"/>
                    </a:moveTo>
                    <a:cubicBezTo>
                      <a:pt x="463" y="1"/>
                      <a:pt x="1" y="463"/>
                      <a:pt x="1" y="1034"/>
                    </a:cubicBezTo>
                    <a:lnTo>
                      <a:pt x="1" y="5046"/>
                    </a:lnTo>
                    <a:cubicBezTo>
                      <a:pt x="1" y="5617"/>
                      <a:pt x="463" y="6079"/>
                      <a:pt x="1031" y="6079"/>
                    </a:cubicBezTo>
                    <a:cubicBezTo>
                      <a:pt x="1603" y="6079"/>
                      <a:pt x="2065" y="5617"/>
                      <a:pt x="2065" y="5046"/>
                    </a:cubicBezTo>
                    <a:lnTo>
                      <a:pt x="2065" y="1034"/>
                    </a:lnTo>
                    <a:cubicBezTo>
                      <a:pt x="2065" y="463"/>
                      <a:pt x="1603" y="1"/>
                      <a:pt x="1031"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4" name="Google Shape;1024;p46"/>
              <p:cNvSpPr/>
              <p:nvPr/>
            </p:nvSpPr>
            <p:spPr>
              <a:xfrm>
                <a:off x="5385198" y="3079930"/>
                <a:ext cx="77242" cy="204613"/>
              </a:xfrm>
              <a:custGeom>
                <a:rect b="b" l="l" r="r" t="t"/>
                <a:pathLst>
                  <a:path extrusionOk="0" h="6445" w="2433">
                    <a:moveTo>
                      <a:pt x="1216" y="369"/>
                    </a:moveTo>
                    <a:cubicBezTo>
                      <a:pt x="1686" y="369"/>
                      <a:pt x="2064" y="747"/>
                      <a:pt x="2064" y="1217"/>
                    </a:cubicBezTo>
                    <a:lnTo>
                      <a:pt x="2064" y="5229"/>
                    </a:lnTo>
                    <a:cubicBezTo>
                      <a:pt x="2064" y="5698"/>
                      <a:pt x="1686" y="6076"/>
                      <a:pt x="1216" y="6076"/>
                    </a:cubicBezTo>
                    <a:cubicBezTo>
                      <a:pt x="750" y="6076"/>
                      <a:pt x="368" y="5698"/>
                      <a:pt x="368" y="5229"/>
                    </a:cubicBezTo>
                    <a:lnTo>
                      <a:pt x="368" y="1217"/>
                    </a:lnTo>
                    <a:cubicBezTo>
                      <a:pt x="368" y="747"/>
                      <a:pt x="750" y="369"/>
                      <a:pt x="1216" y="369"/>
                    </a:cubicBezTo>
                    <a:close/>
                    <a:moveTo>
                      <a:pt x="1216" y="1"/>
                    </a:moveTo>
                    <a:cubicBezTo>
                      <a:pt x="547" y="1"/>
                      <a:pt x="1" y="547"/>
                      <a:pt x="1" y="1217"/>
                    </a:cubicBezTo>
                    <a:lnTo>
                      <a:pt x="1" y="5229"/>
                    </a:lnTo>
                    <a:cubicBezTo>
                      <a:pt x="1" y="5898"/>
                      <a:pt x="547" y="6444"/>
                      <a:pt x="1216" y="6444"/>
                    </a:cubicBezTo>
                    <a:cubicBezTo>
                      <a:pt x="1886" y="6444"/>
                      <a:pt x="2432" y="5898"/>
                      <a:pt x="2432" y="5229"/>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5" name="Google Shape;1025;p46"/>
              <p:cNvSpPr/>
              <p:nvPr/>
            </p:nvSpPr>
            <p:spPr>
              <a:xfrm>
                <a:off x="5391071" y="3085740"/>
                <a:ext cx="65590" cy="97814"/>
              </a:xfrm>
              <a:custGeom>
                <a:rect b="b" l="l" r="r" t="t"/>
                <a:pathLst>
                  <a:path extrusionOk="0" h="3081" w="2066">
                    <a:moveTo>
                      <a:pt x="1031" y="1"/>
                    </a:moveTo>
                    <a:cubicBezTo>
                      <a:pt x="463" y="1"/>
                      <a:pt x="1" y="463"/>
                      <a:pt x="1" y="1034"/>
                    </a:cubicBezTo>
                    <a:lnTo>
                      <a:pt x="1" y="3080"/>
                    </a:lnTo>
                    <a:lnTo>
                      <a:pt x="2065" y="3080"/>
                    </a:lnTo>
                    <a:lnTo>
                      <a:pt x="2065" y="1034"/>
                    </a:lnTo>
                    <a:cubicBezTo>
                      <a:pt x="2065" y="463"/>
                      <a:pt x="1603" y="1"/>
                      <a:pt x="103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6" name="Google Shape;1026;p46"/>
              <p:cNvSpPr/>
              <p:nvPr/>
            </p:nvSpPr>
            <p:spPr>
              <a:xfrm>
                <a:off x="5385198" y="3079930"/>
                <a:ext cx="77242" cy="109370"/>
              </a:xfrm>
              <a:custGeom>
                <a:rect b="b" l="l" r="r" t="t"/>
                <a:pathLst>
                  <a:path extrusionOk="0" h="3445" w="2433">
                    <a:moveTo>
                      <a:pt x="1216" y="369"/>
                    </a:moveTo>
                    <a:cubicBezTo>
                      <a:pt x="1686" y="369"/>
                      <a:pt x="2064" y="747"/>
                      <a:pt x="2064" y="1217"/>
                    </a:cubicBezTo>
                    <a:lnTo>
                      <a:pt x="2064" y="3077"/>
                    </a:lnTo>
                    <a:lnTo>
                      <a:pt x="368" y="3077"/>
                    </a:lnTo>
                    <a:lnTo>
                      <a:pt x="368" y="1217"/>
                    </a:lnTo>
                    <a:cubicBezTo>
                      <a:pt x="368" y="747"/>
                      <a:pt x="750" y="369"/>
                      <a:pt x="1216" y="369"/>
                    </a:cubicBezTo>
                    <a:close/>
                    <a:moveTo>
                      <a:pt x="1216" y="1"/>
                    </a:moveTo>
                    <a:cubicBezTo>
                      <a:pt x="547" y="1"/>
                      <a:pt x="1" y="547"/>
                      <a:pt x="1" y="1217"/>
                    </a:cubicBezTo>
                    <a:lnTo>
                      <a:pt x="1" y="3263"/>
                    </a:lnTo>
                    <a:cubicBezTo>
                      <a:pt x="1" y="3365"/>
                      <a:pt x="85" y="3445"/>
                      <a:pt x="186" y="3445"/>
                    </a:cubicBezTo>
                    <a:lnTo>
                      <a:pt x="2250" y="3445"/>
                    </a:lnTo>
                    <a:cubicBezTo>
                      <a:pt x="2352" y="3445"/>
                      <a:pt x="2432" y="3365"/>
                      <a:pt x="2432" y="3263"/>
                    </a:cubicBezTo>
                    <a:lnTo>
                      <a:pt x="2432" y="1217"/>
                    </a:lnTo>
                    <a:cubicBezTo>
                      <a:pt x="2432" y="547"/>
                      <a:pt x="1886" y="1"/>
                      <a:pt x="1216"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7" name="Google Shape;1027;p46"/>
              <p:cNvSpPr/>
              <p:nvPr/>
            </p:nvSpPr>
            <p:spPr>
              <a:xfrm>
                <a:off x="5657472" y="2918363"/>
                <a:ext cx="65559" cy="193057"/>
              </a:xfrm>
              <a:custGeom>
                <a:rect b="b" l="l" r="r" t="t"/>
                <a:pathLst>
                  <a:path extrusionOk="0" h="6081" w="2065">
                    <a:moveTo>
                      <a:pt x="1035" y="1"/>
                    </a:moveTo>
                    <a:cubicBezTo>
                      <a:pt x="463" y="1"/>
                      <a:pt x="0" y="463"/>
                      <a:pt x="0" y="1035"/>
                    </a:cubicBezTo>
                    <a:lnTo>
                      <a:pt x="0" y="5046"/>
                    </a:lnTo>
                    <a:cubicBezTo>
                      <a:pt x="0" y="5618"/>
                      <a:pt x="463" y="6081"/>
                      <a:pt x="1035" y="6081"/>
                    </a:cubicBezTo>
                    <a:cubicBezTo>
                      <a:pt x="1603" y="6081"/>
                      <a:pt x="2065" y="5618"/>
                      <a:pt x="2065" y="5046"/>
                    </a:cubicBezTo>
                    <a:lnTo>
                      <a:pt x="2065" y="1035"/>
                    </a:lnTo>
                    <a:cubicBezTo>
                      <a:pt x="2065" y="463"/>
                      <a:pt x="1603" y="1"/>
                      <a:pt x="1035"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8" name="Google Shape;1028;p46"/>
              <p:cNvSpPr/>
              <p:nvPr/>
            </p:nvSpPr>
            <p:spPr>
              <a:xfrm>
                <a:off x="5651693" y="2912617"/>
                <a:ext cx="77242" cy="204581"/>
              </a:xfrm>
              <a:custGeom>
                <a:rect b="b" l="l" r="r" t="t"/>
                <a:pathLst>
                  <a:path extrusionOk="0" h="6444" w="2433">
                    <a:moveTo>
                      <a:pt x="1217" y="365"/>
                    </a:moveTo>
                    <a:cubicBezTo>
                      <a:pt x="1686" y="365"/>
                      <a:pt x="2065" y="746"/>
                      <a:pt x="2065" y="1216"/>
                    </a:cubicBezTo>
                    <a:lnTo>
                      <a:pt x="2065" y="5227"/>
                    </a:lnTo>
                    <a:cubicBezTo>
                      <a:pt x="2065" y="5697"/>
                      <a:pt x="1686" y="6076"/>
                      <a:pt x="1217" y="6076"/>
                    </a:cubicBezTo>
                    <a:cubicBezTo>
                      <a:pt x="747" y="6076"/>
                      <a:pt x="369" y="5697"/>
                      <a:pt x="369" y="5227"/>
                    </a:cubicBezTo>
                    <a:lnTo>
                      <a:pt x="369" y="1216"/>
                    </a:lnTo>
                    <a:cubicBezTo>
                      <a:pt x="369" y="746"/>
                      <a:pt x="747" y="365"/>
                      <a:pt x="1217" y="365"/>
                    </a:cubicBezTo>
                    <a:close/>
                    <a:moveTo>
                      <a:pt x="1217" y="0"/>
                    </a:moveTo>
                    <a:cubicBezTo>
                      <a:pt x="547" y="0"/>
                      <a:pt x="1" y="546"/>
                      <a:pt x="1" y="1216"/>
                    </a:cubicBezTo>
                    <a:lnTo>
                      <a:pt x="1" y="5227"/>
                    </a:lnTo>
                    <a:cubicBezTo>
                      <a:pt x="1" y="5897"/>
                      <a:pt x="547" y="6443"/>
                      <a:pt x="1217" y="6443"/>
                    </a:cubicBezTo>
                    <a:cubicBezTo>
                      <a:pt x="1886" y="6443"/>
                      <a:pt x="2432" y="5897"/>
                      <a:pt x="2432" y="5227"/>
                    </a:cubicBezTo>
                    <a:lnTo>
                      <a:pt x="2432" y="1216"/>
                    </a:lnTo>
                    <a:cubicBezTo>
                      <a:pt x="2432" y="546"/>
                      <a:pt x="1886" y="0"/>
                      <a:pt x="121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9" name="Google Shape;1029;p46"/>
              <p:cNvSpPr/>
              <p:nvPr/>
            </p:nvSpPr>
            <p:spPr>
              <a:xfrm>
                <a:off x="5657472" y="3013640"/>
                <a:ext cx="65559" cy="97782"/>
              </a:xfrm>
              <a:custGeom>
                <a:rect b="b" l="l" r="r" t="t"/>
                <a:pathLst>
                  <a:path extrusionOk="0" h="3080" w="2065">
                    <a:moveTo>
                      <a:pt x="0" y="0"/>
                    </a:moveTo>
                    <a:lnTo>
                      <a:pt x="0" y="2045"/>
                    </a:lnTo>
                    <a:cubicBezTo>
                      <a:pt x="0" y="2617"/>
                      <a:pt x="463" y="3080"/>
                      <a:pt x="1035" y="3080"/>
                    </a:cubicBezTo>
                    <a:cubicBezTo>
                      <a:pt x="1603" y="3080"/>
                      <a:pt x="2065" y="2617"/>
                      <a:pt x="2065" y="2045"/>
                    </a:cubicBezTo>
                    <a:lnTo>
                      <a:pt x="2065" y="0"/>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0" name="Google Shape;1030;p46"/>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2F497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1" name="Google Shape;1031;p46"/>
              <p:cNvSpPr/>
              <p:nvPr/>
            </p:nvSpPr>
            <p:spPr>
              <a:xfrm>
                <a:off x="5549654" y="2616468"/>
                <a:ext cx="162071" cy="155690"/>
              </a:xfrm>
              <a:custGeom>
                <a:rect b="b" l="l" r="r" t="t"/>
                <a:pathLst>
                  <a:path extrusionOk="0" h="4904" w="5105">
                    <a:moveTo>
                      <a:pt x="3970" y="1"/>
                    </a:moveTo>
                    <a:cubicBezTo>
                      <a:pt x="3706" y="1"/>
                      <a:pt x="3442" y="102"/>
                      <a:pt x="3240" y="304"/>
                    </a:cubicBezTo>
                    <a:lnTo>
                      <a:pt x="401" y="3144"/>
                    </a:lnTo>
                    <a:cubicBezTo>
                      <a:pt x="1" y="3544"/>
                      <a:pt x="1" y="4199"/>
                      <a:pt x="401" y="4603"/>
                    </a:cubicBezTo>
                    <a:cubicBezTo>
                      <a:pt x="603" y="4804"/>
                      <a:pt x="868" y="4904"/>
                      <a:pt x="1133" y="4904"/>
                    </a:cubicBezTo>
                    <a:cubicBezTo>
                      <a:pt x="1398" y="4904"/>
                      <a:pt x="1662" y="4804"/>
                      <a:pt x="1864" y="4603"/>
                    </a:cubicBezTo>
                    <a:lnTo>
                      <a:pt x="4700" y="1764"/>
                    </a:lnTo>
                    <a:cubicBezTo>
                      <a:pt x="5104" y="1363"/>
                      <a:pt x="5104" y="708"/>
                      <a:pt x="4700" y="304"/>
                    </a:cubicBezTo>
                    <a:cubicBezTo>
                      <a:pt x="4498" y="102"/>
                      <a:pt x="4234" y="1"/>
                      <a:pt x="3970" y="1"/>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2" name="Google Shape;1032;p46"/>
              <p:cNvSpPr/>
              <p:nvPr/>
            </p:nvSpPr>
            <p:spPr>
              <a:xfrm>
                <a:off x="5546987" y="2610690"/>
                <a:ext cx="171087" cy="167309"/>
              </a:xfrm>
              <a:custGeom>
                <a:rect b="b" l="l" r="r" t="t"/>
                <a:pathLst>
                  <a:path extrusionOk="0" h="5270" w="5389">
                    <a:moveTo>
                      <a:pt x="4052" y="377"/>
                    </a:moveTo>
                    <a:cubicBezTo>
                      <a:pt x="4272" y="377"/>
                      <a:pt x="4493" y="457"/>
                      <a:pt x="4653" y="617"/>
                    </a:cubicBezTo>
                    <a:cubicBezTo>
                      <a:pt x="4984" y="948"/>
                      <a:pt x="4984" y="1487"/>
                      <a:pt x="4653" y="1819"/>
                    </a:cubicBezTo>
                    <a:lnTo>
                      <a:pt x="1817" y="4654"/>
                    </a:lnTo>
                    <a:cubicBezTo>
                      <a:pt x="1651" y="4820"/>
                      <a:pt x="1434" y="4903"/>
                      <a:pt x="1216" y="4903"/>
                    </a:cubicBezTo>
                    <a:cubicBezTo>
                      <a:pt x="999" y="4903"/>
                      <a:pt x="781" y="4820"/>
                      <a:pt x="616" y="4654"/>
                    </a:cubicBezTo>
                    <a:cubicBezTo>
                      <a:pt x="456" y="4494"/>
                      <a:pt x="368" y="4283"/>
                      <a:pt x="368" y="4053"/>
                    </a:cubicBezTo>
                    <a:cubicBezTo>
                      <a:pt x="368" y="3828"/>
                      <a:pt x="456" y="3613"/>
                      <a:pt x="616" y="3453"/>
                    </a:cubicBezTo>
                    <a:lnTo>
                      <a:pt x="3452" y="617"/>
                    </a:lnTo>
                    <a:cubicBezTo>
                      <a:pt x="3612" y="457"/>
                      <a:pt x="3832" y="377"/>
                      <a:pt x="4052" y="377"/>
                    </a:cubicBezTo>
                    <a:close/>
                    <a:moveTo>
                      <a:pt x="4053" y="1"/>
                    </a:moveTo>
                    <a:cubicBezTo>
                      <a:pt x="3741" y="1"/>
                      <a:pt x="3430" y="120"/>
                      <a:pt x="3193" y="359"/>
                    </a:cubicBezTo>
                    <a:lnTo>
                      <a:pt x="357" y="3195"/>
                    </a:lnTo>
                    <a:cubicBezTo>
                      <a:pt x="128" y="3423"/>
                      <a:pt x="1" y="3729"/>
                      <a:pt x="1" y="4053"/>
                    </a:cubicBezTo>
                    <a:cubicBezTo>
                      <a:pt x="1" y="4378"/>
                      <a:pt x="128" y="4683"/>
                      <a:pt x="357" y="4912"/>
                    </a:cubicBezTo>
                    <a:cubicBezTo>
                      <a:pt x="594" y="5149"/>
                      <a:pt x="903" y="5270"/>
                      <a:pt x="1217" y="5270"/>
                    </a:cubicBezTo>
                    <a:cubicBezTo>
                      <a:pt x="1530" y="5270"/>
                      <a:pt x="1839" y="5149"/>
                      <a:pt x="2076" y="4912"/>
                    </a:cubicBezTo>
                    <a:lnTo>
                      <a:pt x="4915" y="2077"/>
                    </a:lnTo>
                    <a:cubicBezTo>
                      <a:pt x="5388" y="1604"/>
                      <a:pt x="5388" y="832"/>
                      <a:pt x="4915" y="359"/>
                    </a:cubicBezTo>
                    <a:cubicBezTo>
                      <a:pt x="4676" y="120"/>
                      <a:pt x="4364" y="1"/>
                      <a:pt x="405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3" name="Google Shape;1033;p46"/>
              <p:cNvSpPr/>
              <p:nvPr/>
            </p:nvSpPr>
            <p:spPr>
              <a:xfrm>
                <a:off x="5606516" y="2616468"/>
                <a:ext cx="105211" cy="102005"/>
              </a:xfrm>
              <a:custGeom>
                <a:rect b="b" l="l" r="r" t="t"/>
                <a:pathLst>
                  <a:path extrusionOk="0" h="3213" w="3314">
                    <a:moveTo>
                      <a:pt x="2179" y="1"/>
                    </a:moveTo>
                    <a:cubicBezTo>
                      <a:pt x="1915" y="1"/>
                      <a:pt x="1651" y="102"/>
                      <a:pt x="1449" y="304"/>
                    </a:cubicBezTo>
                    <a:lnTo>
                      <a:pt x="1" y="1753"/>
                    </a:lnTo>
                    <a:lnTo>
                      <a:pt x="1464" y="3213"/>
                    </a:lnTo>
                    <a:lnTo>
                      <a:pt x="2909" y="1764"/>
                    </a:lnTo>
                    <a:cubicBezTo>
                      <a:pt x="3313" y="1363"/>
                      <a:pt x="3313" y="708"/>
                      <a:pt x="2909" y="304"/>
                    </a:cubicBezTo>
                    <a:cubicBezTo>
                      <a:pt x="2707" y="102"/>
                      <a:pt x="2443" y="1"/>
                      <a:pt x="2179" y="1"/>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4" name="Google Shape;1034;p46"/>
              <p:cNvSpPr/>
              <p:nvPr/>
            </p:nvSpPr>
            <p:spPr>
              <a:xfrm>
                <a:off x="5600166" y="2610690"/>
                <a:ext cx="117910" cy="113561"/>
              </a:xfrm>
              <a:custGeom>
                <a:rect b="b" l="l" r="r" t="t"/>
                <a:pathLst>
                  <a:path extrusionOk="0" h="3577" w="3714">
                    <a:moveTo>
                      <a:pt x="2377" y="369"/>
                    </a:moveTo>
                    <a:cubicBezTo>
                      <a:pt x="2595" y="369"/>
                      <a:pt x="2812" y="452"/>
                      <a:pt x="2978" y="617"/>
                    </a:cubicBezTo>
                    <a:cubicBezTo>
                      <a:pt x="3309" y="948"/>
                      <a:pt x="3309" y="1487"/>
                      <a:pt x="2978" y="1819"/>
                    </a:cubicBezTo>
                    <a:lnTo>
                      <a:pt x="1664" y="3133"/>
                    </a:lnTo>
                    <a:lnTo>
                      <a:pt x="463" y="1935"/>
                    </a:lnTo>
                    <a:lnTo>
                      <a:pt x="1777" y="617"/>
                    </a:lnTo>
                    <a:cubicBezTo>
                      <a:pt x="1942" y="452"/>
                      <a:pt x="2160" y="369"/>
                      <a:pt x="2377" y="369"/>
                    </a:cubicBezTo>
                    <a:close/>
                    <a:moveTo>
                      <a:pt x="2379" y="1"/>
                    </a:moveTo>
                    <a:cubicBezTo>
                      <a:pt x="2068" y="1"/>
                      <a:pt x="1756" y="120"/>
                      <a:pt x="1518" y="359"/>
                    </a:cubicBezTo>
                    <a:lnTo>
                      <a:pt x="73" y="1804"/>
                    </a:lnTo>
                    <a:cubicBezTo>
                      <a:pt x="0" y="1876"/>
                      <a:pt x="0" y="1993"/>
                      <a:pt x="73" y="2062"/>
                    </a:cubicBezTo>
                    <a:lnTo>
                      <a:pt x="1533" y="3522"/>
                    </a:lnTo>
                    <a:cubicBezTo>
                      <a:pt x="1570" y="3558"/>
                      <a:pt x="1617" y="3576"/>
                      <a:pt x="1664" y="3576"/>
                    </a:cubicBezTo>
                    <a:cubicBezTo>
                      <a:pt x="1708" y="3576"/>
                      <a:pt x="1755" y="3558"/>
                      <a:pt x="1791" y="3522"/>
                    </a:cubicBezTo>
                    <a:lnTo>
                      <a:pt x="3240" y="2077"/>
                    </a:lnTo>
                    <a:cubicBezTo>
                      <a:pt x="3713" y="1604"/>
                      <a:pt x="3713" y="832"/>
                      <a:pt x="3240" y="359"/>
                    </a:cubicBezTo>
                    <a:cubicBezTo>
                      <a:pt x="3001" y="120"/>
                      <a:pt x="2690" y="1"/>
                      <a:pt x="2379"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5" name="Google Shape;1035;p46"/>
              <p:cNvSpPr/>
              <p:nvPr/>
            </p:nvSpPr>
            <p:spPr>
              <a:xfrm>
                <a:off x="5538669" y="3140379"/>
                <a:ext cx="162071" cy="155626"/>
              </a:xfrm>
              <a:custGeom>
                <a:rect b="b" l="l" r="r" t="t"/>
                <a:pathLst>
                  <a:path extrusionOk="0" h="4902" w="5105">
                    <a:moveTo>
                      <a:pt x="3970" y="0"/>
                    </a:moveTo>
                    <a:cubicBezTo>
                      <a:pt x="3706" y="0"/>
                      <a:pt x="3442" y="101"/>
                      <a:pt x="3240" y="303"/>
                    </a:cubicBezTo>
                    <a:lnTo>
                      <a:pt x="401" y="3139"/>
                    </a:lnTo>
                    <a:cubicBezTo>
                      <a:pt x="1" y="3543"/>
                      <a:pt x="1" y="4199"/>
                      <a:pt x="401" y="4599"/>
                    </a:cubicBezTo>
                    <a:cubicBezTo>
                      <a:pt x="603" y="4800"/>
                      <a:pt x="868" y="4901"/>
                      <a:pt x="1133" y="4901"/>
                    </a:cubicBezTo>
                    <a:cubicBezTo>
                      <a:pt x="1398" y="4901"/>
                      <a:pt x="1662" y="4800"/>
                      <a:pt x="1864" y="4599"/>
                    </a:cubicBezTo>
                    <a:lnTo>
                      <a:pt x="4700" y="1763"/>
                    </a:lnTo>
                    <a:cubicBezTo>
                      <a:pt x="5104" y="1359"/>
                      <a:pt x="5104" y="707"/>
                      <a:pt x="4700" y="303"/>
                    </a:cubicBezTo>
                    <a:cubicBezTo>
                      <a:pt x="4498" y="101"/>
                      <a:pt x="4234" y="0"/>
                      <a:pt x="3970" y="0"/>
                    </a:cubicBezTo>
                    <a:close/>
                  </a:path>
                </a:pathLst>
              </a:custGeom>
              <a:solidFill>
                <a:srgbClr val="F9FB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6" name="Google Shape;1036;p46"/>
              <p:cNvSpPr/>
              <p:nvPr/>
            </p:nvSpPr>
            <p:spPr>
              <a:xfrm>
                <a:off x="5532224" y="3134569"/>
                <a:ext cx="174865" cy="167309"/>
              </a:xfrm>
              <a:custGeom>
                <a:rect b="b" l="l" r="r" t="t"/>
                <a:pathLst>
                  <a:path extrusionOk="0" h="5270" w="5508">
                    <a:moveTo>
                      <a:pt x="4172" y="366"/>
                    </a:moveTo>
                    <a:cubicBezTo>
                      <a:pt x="4390" y="366"/>
                      <a:pt x="4609" y="450"/>
                      <a:pt x="4772" y="617"/>
                    </a:cubicBezTo>
                    <a:cubicBezTo>
                      <a:pt x="5103" y="945"/>
                      <a:pt x="5103" y="1484"/>
                      <a:pt x="4772" y="1815"/>
                    </a:cubicBezTo>
                    <a:lnTo>
                      <a:pt x="1936" y="4654"/>
                    </a:lnTo>
                    <a:cubicBezTo>
                      <a:pt x="1776" y="4814"/>
                      <a:pt x="1556" y="4895"/>
                      <a:pt x="1336" y="4895"/>
                    </a:cubicBezTo>
                    <a:cubicBezTo>
                      <a:pt x="1115" y="4895"/>
                      <a:pt x="895" y="4814"/>
                      <a:pt x="735" y="4654"/>
                    </a:cubicBezTo>
                    <a:cubicBezTo>
                      <a:pt x="404" y="4323"/>
                      <a:pt x="404" y="3784"/>
                      <a:pt x="735" y="3453"/>
                    </a:cubicBezTo>
                    <a:lnTo>
                      <a:pt x="3571" y="617"/>
                    </a:lnTo>
                    <a:cubicBezTo>
                      <a:pt x="3738" y="450"/>
                      <a:pt x="3957" y="366"/>
                      <a:pt x="4172" y="366"/>
                    </a:cubicBezTo>
                    <a:close/>
                    <a:moveTo>
                      <a:pt x="4172" y="0"/>
                    </a:moveTo>
                    <a:cubicBezTo>
                      <a:pt x="3860" y="0"/>
                      <a:pt x="3549" y="119"/>
                      <a:pt x="3312" y="355"/>
                    </a:cubicBezTo>
                    <a:lnTo>
                      <a:pt x="477" y="3194"/>
                    </a:lnTo>
                    <a:cubicBezTo>
                      <a:pt x="0" y="3668"/>
                      <a:pt x="0" y="4439"/>
                      <a:pt x="477" y="4913"/>
                    </a:cubicBezTo>
                    <a:cubicBezTo>
                      <a:pt x="713" y="5149"/>
                      <a:pt x="1023" y="5269"/>
                      <a:pt x="1336" y="5269"/>
                    </a:cubicBezTo>
                    <a:cubicBezTo>
                      <a:pt x="1645" y="5269"/>
                      <a:pt x="1958" y="5149"/>
                      <a:pt x="2195" y="4913"/>
                    </a:cubicBezTo>
                    <a:lnTo>
                      <a:pt x="5034" y="2077"/>
                    </a:lnTo>
                    <a:cubicBezTo>
                      <a:pt x="5508" y="1600"/>
                      <a:pt x="5508" y="832"/>
                      <a:pt x="5034" y="355"/>
                    </a:cubicBezTo>
                    <a:cubicBezTo>
                      <a:pt x="4795" y="119"/>
                      <a:pt x="4483" y="0"/>
                      <a:pt x="4172"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7" name="Google Shape;1037;p46"/>
              <p:cNvSpPr/>
              <p:nvPr/>
            </p:nvSpPr>
            <p:spPr>
              <a:xfrm>
                <a:off x="5595531" y="3140379"/>
                <a:ext cx="105211" cy="101846"/>
              </a:xfrm>
              <a:custGeom>
                <a:rect b="b" l="l" r="r" t="t"/>
                <a:pathLst>
                  <a:path extrusionOk="0" h="3208" w="3314">
                    <a:moveTo>
                      <a:pt x="2179" y="0"/>
                    </a:moveTo>
                    <a:cubicBezTo>
                      <a:pt x="1915" y="0"/>
                      <a:pt x="1651" y="101"/>
                      <a:pt x="1449" y="303"/>
                    </a:cubicBezTo>
                    <a:lnTo>
                      <a:pt x="1" y="1748"/>
                    </a:lnTo>
                    <a:lnTo>
                      <a:pt x="1464" y="3208"/>
                    </a:lnTo>
                    <a:lnTo>
                      <a:pt x="2909" y="1763"/>
                    </a:lnTo>
                    <a:cubicBezTo>
                      <a:pt x="3313" y="1359"/>
                      <a:pt x="3313" y="707"/>
                      <a:pt x="2909" y="303"/>
                    </a:cubicBezTo>
                    <a:cubicBezTo>
                      <a:pt x="2707" y="101"/>
                      <a:pt x="2443" y="0"/>
                      <a:pt x="2179" y="0"/>
                    </a:cubicBezTo>
                    <a:close/>
                  </a:path>
                </a:pathLst>
              </a:custGeom>
              <a:solidFill>
                <a:srgbClr val="32CC9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8" name="Google Shape;1038;p46"/>
              <p:cNvSpPr/>
              <p:nvPr/>
            </p:nvSpPr>
            <p:spPr>
              <a:xfrm>
                <a:off x="5589752" y="3134569"/>
                <a:ext cx="117339" cy="113561"/>
              </a:xfrm>
              <a:custGeom>
                <a:rect b="b" l="l" r="r" t="t"/>
                <a:pathLst>
                  <a:path extrusionOk="0" h="3577" w="3696">
                    <a:moveTo>
                      <a:pt x="2359" y="369"/>
                    </a:moveTo>
                    <a:cubicBezTo>
                      <a:pt x="2577" y="369"/>
                      <a:pt x="2794" y="451"/>
                      <a:pt x="2960" y="617"/>
                    </a:cubicBezTo>
                    <a:cubicBezTo>
                      <a:pt x="3291" y="945"/>
                      <a:pt x="3291" y="1484"/>
                      <a:pt x="2960" y="1815"/>
                    </a:cubicBezTo>
                    <a:lnTo>
                      <a:pt x="1646" y="3132"/>
                    </a:lnTo>
                    <a:lnTo>
                      <a:pt x="445" y="1931"/>
                    </a:lnTo>
                    <a:lnTo>
                      <a:pt x="1759" y="617"/>
                    </a:lnTo>
                    <a:cubicBezTo>
                      <a:pt x="1924" y="451"/>
                      <a:pt x="2142" y="369"/>
                      <a:pt x="2359" y="369"/>
                    </a:cubicBezTo>
                    <a:close/>
                    <a:moveTo>
                      <a:pt x="2360" y="0"/>
                    </a:moveTo>
                    <a:cubicBezTo>
                      <a:pt x="2048" y="0"/>
                      <a:pt x="1737" y="119"/>
                      <a:pt x="1500" y="355"/>
                    </a:cubicBezTo>
                    <a:lnTo>
                      <a:pt x="55" y="1804"/>
                    </a:lnTo>
                    <a:cubicBezTo>
                      <a:pt x="19" y="1837"/>
                      <a:pt x="1" y="1884"/>
                      <a:pt x="1" y="1931"/>
                    </a:cubicBezTo>
                    <a:cubicBezTo>
                      <a:pt x="1" y="1982"/>
                      <a:pt x="19" y="2030"/>
                      <a:pt x="55" y="2062"/>
                    </a:cubicBezTo>
                    <a:lnTo>
                      <a:pt x="1515" y="3522"/>
                    </a:lnTo>
                    <a:cubicBezTo>
                      <a:pt x="1552" y="3559"/>
                      <a:pt x="1599" y="3577"/>
                      <a:pt x="1646" y="3577"/>
                    </a:cubicBezTo>
                    <a:cubicBezTo>
                      <a:pt x="1690" y="3577"/>
                      <a:pt x="1737" y="3559"/>
                      <a:pt x="1773" y="3522"/>
                    </a:cubicBezTo>
                    <a:lnTo>
                      <a:pt x="3222" y="2077"/>
                    </a:lnTo>
                    <a:cubicBezTo>
                      <a:pt x="3696" y="1600"/>
                      <a:pt x="3696" y="832"/>
                      <a:pt x="3222" y="355"/>
                    </a:cubicBezTo>
                    <a:cubicBezTo>
                      <a:pt x="2983" y="119"/>
                      <a:pt x="2671" y="0"/>
                      <a:pt x="236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9" name="Google Shape;1039;p46"/>
              <p:cNvSpPr/>
              <p:nvPr/>
            </p:nvSpPr>
            <p:spPr>
              <a:xfrm>
                <a:off x="5630675" y="2485200"/>
                <a:ext cx="131403" cy="231653"/>
              </a:xfrm>
              <a:custGeom>
                <a:rect b="b" l="l" r="r" t="t"/>
                <a:pathLst>
                  <a:path extrusionOk="0" h="7423" w="4139">
                    <a:moveTo>
                      <a:pt x="0" y="0"/>
                    </a:moveTo>
                    <a:lnTo>
                      <a:pt x="0" y="4994"/>
                    </a:lnTo>
                    <a:lnTo>
                      <a:pt x="557" y="4438"/>
                    </a:lnTo>
                    <a:cubicBezTo>
                      <a:pt x="557" y="4434"/>
                      <a:pt x="560" y="4434"/>
                      <a:pt x="560" y="4434"/>
                    </a:cubicBezTo>
                    <a:cubicBezTo>
                      <a:pt x="565" y="4431"/>
                      <a:pt x="565" y="4426"/>
                      <a:pt x="568" y="4426"/>
                    </a:cubicBezTo>
                    <a:lnTo>
                      <a:pt x="568" y="4423"/>
                    </a:lnTo>
                    <a:lnTo>
                      <a:pt x="572" y="4423"/>
                    </a:lnTo>
                    <a:cubicBezTo>
                      <a:pt x="809" y="4194"/>
                      <a:pt x="1114" y="4081"/>
                      <a:pt x="1417" y="4081"/>
                    </a:cubicBezTo>
                    <a:cubicBezTo>
                      <a:pt x="1726" y="4081"/>
                      <a:pt x="2032" y="4197"/>
                      <a:pt x="2268" y="4426"/>
                    </a:cubicBezTo>
                    <a:cubicBezTo>
                      <a:pt x="2272" y="4431"/>
                      <a:pt x="2272" y="4431"/>
                      <a:pt x="2275" y="4434"/>
                    </a:cubicBezTo>
                    <a:lnTo>
                      <a:pt x="2279" y="4438"/>
                    </a:lnTo>
                    <a:cubicBezTo>
                      <a:pt x="2516" y="4674"/>
                      <a:pt x="2632" y="4984"/>
                      <a:pt x="2632" y="5296"/>
                    </a:cubicBezTo>
                    <a:cubicBezTo>
                      <a:pt x="2632" y="5606"/>
                      <a:pt x="2516" y="5919"/>
                      <a:pt x="2279" y="6156"/>
                    </a:cubicBezTo>
                    <a:lnTo>
                      <a:pt x="1009" y="7423"/>
                    </a:lnTo>
                    <a:lnTo>
                      <a:pt x="4139" y="7423"/>
                    </a:lnTo>
                    <a:lnTo>
                      <a:pt x="4139" y="2454"/>
                    </a:lnTo>
                    <a:cubicBezTo>
                      <a:pt x="3764" y="1293"/>
                      <a:pt x="2847" y="375"/>
                      <a:pt x="1689" y="0"/>
                    </a:cubicBez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0" name="Google Shape;1040;p46"/>
              <p:cNvSpPr/>
              <p:nvPr/>
            </p:nvSpPr>
            <p:spPr>
              <a:xfrm>
                <a:off x="5630676" y="2704348"/>
                <a:ext cx="12509" cy="12509"/>
              </a:xfrm>
              <a:custGeom>
                <a:rect b="b" l="l" r="r" t="t"/>
                <a:pathLst>
                  <a:path extrusionOk="0" h="394" w="394">
                    <a:moveTo>
                      <a:pt x="0" y="1"/>
                    </a:moveTo>
                    <a:lnTo>
                      <a:pt x="0" y="394"/>
                    </a:lnTo>
                    <a:lnTo>
                      <a:pt x="394" y="394"/>
                    </a:lnTo>
                    <a:lnTo>
                      <a:pt x="0"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1" name="Google Shape;1041;p46"/>
              <p:cNvSpPr/>
              <p:nvPr/>
            </p:nvSpPr>
            <p:spPr>
              <a:xfrm>
                <a:off x="5630676" y="2610753"/>
                <a:ext cx="72353" cy="29017"/>
              </a:xfrm>
              <a:custGeom>
                <a:rect b="b" l="l" r="r" t="t"/>
                <a:pathLst>
                  <a:path extrusionOk="0" h="914" w="2279">
                    <a:moveTo>
                      <a:pt x="557" y="357"/>
                    </a:moveTo>
                    <a:lnTo>
                      <a:pt x="0" y="913"/>
                    </a:lnTo>
                    <a:lnTo>
                      <a:pt x="0" y="913"/>
                    </a:lnTo>
                    <a:lnTo>
                      <a:pt x="557" y="357"/>
                    </a:lnTo>
                    <a:close/>
                    <a:moveTo>
                      <a:pt x="2275" y="353"/>
                    </a:moveTo>
                    <a:lnTo>
                      <a:pt x="2279" y="357"/>
                    </a:lnTo>
                    <a:lnTo>
                      <a:pt x="2275" y="353"/>
                    </a:lnTo>
                    <a:close/>
                    <a:moveTo>
                      <a:pt x="568" y="345"/>
                    </a:moveTo>
                    <a:cubicBezTo>
                      <a:pt x="565" y="345"/>
                      <a:pt x="565" y="350"/>
                      <a:pt x="560" y="353"/>
                    </a:cubicBezTo>
                    <a:cubicBezTo>
                      <a:pt x="565" y="350"/>
                      <a:pt x="565" y="345"/>
                      <a:pt x="568" y="345"/>
                    </a:cubicBezTo>
                    <a:close/>
                    <a:moveTo>
                      <a:pt x="572" y="342"/>
                    </a:moveTo>
                    <a:lnTo>
                      <a:pt x="568" y="342"/>
                    </a:lnTo>
                    <a:lnTo>
                      <a:pt x="572" y="342"/>
                    </a:lnTo>
                    <a:close/>
                    <a:moveTo>
                      <a:pt x="1417" y="0"/>
                    </a:moveTo>
                    <a:lnTo>
                      <a:pt x="1417" y="0"/>
                    </a:lnTo>
                    <a:cubicBezTo>
                      <a:pt x="1726" y="0"/>
                      <a:pt x="2032" y="116"/>
                      <a:pt x="2268" y="345"/>
                    </a:cubicBezTo>
                    <a:cubicBezTo>
                      <a:pt x="2032" y="116"/>
                      <a:pt x="1726" y="0"/>
                      <a:pt x="1417" y="0"/>
                    </a:cubicBez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2" name="Google Shape;1042;p46"/>
              <p:cNvSpPr/>
              <p:nvPr/>
            </p:nvSpPr>
            <p:spPr>
              <a:xfrm>
                <a:off x="5630676" y="2622405"/>
                <a:ext cx="74543" cy="87750"/>
              </a:xfrm>
              <a:custGeom>
                <a:rect b="b" l="l" r="r" t="t"/>
                <a:pathLst>
                  <a:path extrusionOk="0" h="2764" w="2348">
                    <a:moveTo>
                      <a:pt x="1417" y="0"/>
                    </a:moveTo>
                    <a:cubicBezTo>
                      <a:pt x="1202" y="0"/>
                      <a:pt x="983" y="81"/>
                      <a:pt x="816" y="248"/>
                    </a:cubicBezTo>
                    <a:lnTo>
                      <a:pt x="0" y="1067"/>
                    </a:lnTo>
                    <a:lnTo>
                      <a:pt x="0" y="2061"/>
                    </a:lnTo>
                    <a:lnTo>
                      <a:pt x="703" y="2764"/>
                    </a:lnTo>
                    <a:lnTo>
                      <a:pt x="2017" y="1450"/>
                    </a:lnTo>
                    <a:cubicBezTo>
                      <a:pt x="2348" y="1118"/>
                      <a:pt x="2348" y="579"/>
                      <a:pt x="2017" y="248"/>
                    </a:cubicBezTo>
                    <a:cubicBezTo>
                      <a:pt x="1853" y="81"/>
                      <a:pt x="1635" y="0"/>
                      <a:pt x="1417"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3" name="Google Shape;1043;p46"/>
              <p:cNvSpPr/>
              <p:nvPr/>
            </p:nvSpPr>
            <p:spPr>
              <a:xfrm>
                <a:off x="5630676" y="2610753"/>
                <a:ext cx="83559" cy="106100"/>
              </a:xfrm>
              <a:custGeom>
                <a:rect b="b" l="l" r="r" t="t"/>
                <a:pathLst>
                  <a:path extrusionOk="0" h="3342" w="2632">
                    <a:moveTo>
                      <a:pt x="1417" y="0"/>
                    </a:moveTo>
                    <a:cubicBezTo>
                      <a:pt x="1114" y="0"/>
                      <a:pt x="809" y="113"/>
                      <a:pt x="572" y="342"/>
                    </a:cubicBezTo>
                    <a:lnTo>
                      <a:pt x="568" y="342"/>
                    </a:lnTo>
                    <a:lnTo>
                      <a:pt x="568" y="345"/>
                    </a:lnTo>
                    <a:cubicBezTo>
                      <a:pt x="565" y="345"/>
                      <a:pt x="565" y="350"/>
                      <a:pt x="560" y="353"/>
                    </a:cubicBezTo>
                    <a:cubicBezTo>
                      <a:pt x="560" y="353"/>
                      <a:pt x="557" y="353"/>
                      <a:pt x="557" y="357"/>
                    </a:cubicBezTo>
                    <a:lnTo>
                      <a:pt x="0" y="913"/>
                    </a:lnTo>
                    <a:lnTo>
                      <a:pt x="0" y="1434"/>
                    </a:lnTo>
                    <a:lnTo>
                      <a:pt x="816" y="615"/>
                    </a:lnTo>
                    <a:cubicBezTo>
                      <a:pt x="983" y="448"/>
                      <a:pt x="1202" y="367"/>
                      <a:pt x="1417" y="367"/>
                    </a:cubicBezTo>
                    <a:cubicBezTo>
                      <a:pt x="1635" y="367"/>
                      <a:pt x="1853" y="448"/>
                      <a:pt x="2017" y="615"/>
                    </a:cubicBezTo>
                    <a:cubicBezTo>
                      <a:pt x="2348" y="946"/>
                      <a:pt x="2348" y="1485"/>
                      <a:pt x="2017" y="1817"/>
                    </a:cubicBezTo>
                    <a:lnTo>
                      <a:pt x="703" y="3131"/>
                    </a:lnTo>
                    <a:lnTo>
                      <a:pt x="0" y="2428"/>
                    </a:lnTo>
                    <a:lnTo>
                      <a:pt x="0" y="2949"/>
                    </a:lnTo>
                    <a:lnTo>
                      <a:pt x="394" y="3342"/>
                    </a:lnTo>
                    <a:lnTo>
                      <a:pt x="1009" y="3342"/>
                    </a:lnTo>
                    <a:lnTo>
                      <a:pt x="2279" y="2075"/>
                    </a:lnTo>
                    <a:cubicBezTo>
                      <a:pt x="2516" y="1838"/>
                      <a:pt x="2632" y="1525"/>
                      <a:pt x="2632" y="1215"/>
                    </a:cubicBezTo>
                    <a:cubicBezTo>
                      <a:pt x="2632" y="903"/>
                      <a:pt x="2516" y="593"/>
                      <a:pt x="2279" y="357"/>
                    </a:cubicBezTo>
                    <a:lnTo>
                      <a:pt x="2275" y="353"/>
                    </a:lnTo>
                    <a:cubicBezTo>
                      <a:pt x="2272" y="350"/>
                      <a:pt x="2272" y="350"/>
                      <a:pt x="2268" y="345"/>
                    </a:cubicBezTo>
                    <a:cubicBezTo>
                      <a:pt x="2032" y="116"/>
                      <a:pt x="1726" y="0"/>
                      <a:pt x="141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4" name="Google Shape;1044;p46"/>
              <p:cNvSpPr/>
              <p:nvPr/>
            </p:nvSpPr>
            <p:spPr>
              <a:xfrm>
                <a:off x="5630688" y="2992810"/>
                <a:ext cx="131403" cy="352855"/>
              </a:xfrm>
              <a:custGeom>
                <a:rect b="b" l="l" r="r" t="t"/>
                <a:pathLst>
                  <a:path extrusionOk="0" h="10813" w="4139">
                    <a:moveTo>
                      <a:pt x="0" y="1"/>
                    </a:moveTo>
                    <a:lnTo>
                      <a:pt x="0" y="5035"/>
                    </a:lnTo>
                    <a:lnTo>
                      <a:pt x="211" y="4820"/>
                    </a:lnTo>
                    <a:cubicBezTo>
                      <a:pt x="448" y="4583"/>
                      <a:pt x="761" y="4467"/>
                      <a:pt x="1071" y="4467"/>
                    </a:cubicBezTo>
                    <a:cubicBezTo>
                      <a:pt x="1383" y="4467"/>
                      <a:pt x="1693" y="4583"/>
                      <a:pt x="1933" y="4820"/>
                    </a:cubicBezTo>
                    <a:cubicBezTo>
                      <a:pt x="2170" y="5057"/>
                      <a:pt x="2286" y="5369"/>
                      <a:pt x="2286" y="5680"/>
                    </a:cubicBezTo>
                    <a:cubicBezTo>
                      <a:pt x="2286" y="5992"/>
                      <a:pt x="2170" y="6302"/>
                      <a:pt x="1933" y="6542"/>
                    </a:cubicBezTo>
                    <a:lnTo>
                      <a:pt x="0" y="8475"/>
                    </a:lnTo>
                    <a:lnTo>
                      <a:pt x="0" y="10812"/>
                    </a:lnTo>
                    <a:lnTo>
                      <a:pt x="1362" y="10812"/>
                    </a:lnTo>
                    <a:cubicBezTo>
                      <a:pt x="1464" y="10812"/>
                      <a:pt x="1565" y="10808"/>
                      <a:pt x="1664" y="10797"/>
                    </a:cubicBezTo>
                    <a:cubicBezTo>
                      <a:pt x="2821" y="10408"/>
                      <a:pt x="3735" y="9494"/>
                      <a:pt x="4125" y="8336"/>
                    </a:cubicBezTo>
                    <a:cubicBezTo>
                      <a:pt x="4135" y="8238"/>
                      <a:pt x="4139" y="8136"/>
                      <a:pt x="4139" y="8034"/>
                    </a:cubicBezTo>
                    <a:lnTo>
                      <a:pt x="4139" y="1"/>
                    </a:lnTo>
                    <a:lnTo>
                      <a:pt x="3094" y="1"/>
                    </a:lnTo>
                    <a:lnTo>
                      <a:pt x="3094" y="656"/>
                    </a:lnTo>
                    <a:lnTo>
                      <a:pt x="3094" y="2701"/>
                    </a:lnTo>
                    <a:cubicBezTo>
                      <a:pt x="3094" y="3371"/>
                      <a:pt x="2548" y="3917"/>
                      <a:pt x="1879" y="3917"/>
                    </a:cubicBezTo>
                    <a:cubicBezTo>
                      <a:pt x="1209" y="3917"/>
                      <a:pt x="663" y="3371"/>
                      <a:pt x="663" y="2701"/>
                    </a:cubicBezTo>
                    <a:lnTo>
                      <a:pt x="663" y="1"/>
                    </a:lnTo>
                    <a:close/>
                  </a:path>
                </a:pathLst>
              </a:custGeom>
              <a:solidFill>
                <a:srgbClr val="D9D9D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5" name="Google Shape;1045;p46"/>
              <p:cNvSpPr/>
              <p:nvPr/>
            </p:nvSpPr>
            <p:spPr>
              <a:xfrm>
                <a:off x="5663377" y="2992813"/>
                <a:ext cx="53907" cy="15048"/>
              </a:xfrm>
              <a:custGeom>
                <a:rect b="b" l="l" r="r" t="t"/>
                <a:pathLst>
                  <a:path extrusionOk="0" h="474" w="1698">
                    <a:moveTo>
                      <a:pt x="1" y="1"/>
                    </a:moveTo>
                    <a:lnTo>
                      <a:pt x="1" y="473"/>
                    </a:lnTo>
                    <a:lnTo>
                      <a:pt x="1697" y="473"/>
                    </a:lnTo>
                    <a:lnTo>
                      <a:pt x="1697" y="1"/>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6" name="Google Shape;1046;p46"/>
              <p:cNvSpPr/>
              <p:nvPr/>
            </p:nvSpPr>
            <p:spPr>
              <a:xfrm>
                <a:off x="5651693" y="2992813"/>
                <a:ext cx="77242" cy="20858"/>
              </a:xfrm>
              <a:custGeom>
                <a:rect b="b" l="l" r="r" t="t"/>
                <a:pathLst>
                  <a:path extrusionOk="0" h="657" w="2433">
                    <a:moveTo>
                      <a:pt x="1" y="1"/>
                    </a:moveTo>
                    <a:lnTo>
                      <a:pt x="1" y="656"/>
                    </a:lnTo>
                    <a:cubicBezTo>
                      <a:pt x="1" y="554"/>
                      <a:pt x="81" y="473"/>
                      <a:pt x="182" y="473"/>
                    </a:cubicBezTo>
                    <a:lnTo>
                      <a:pt x="369" y="473"/>
                    </a:lnTo>
                    <a:lnTo>
                      <a:pt x="369" y="1"/>
                    </a:lnTo>
                    <a:close/>
                    <a:moveTo>
                      <a:pt x="2065" y="1"/>
                    </a:moveTo>
                    <a:lnTo>
                      <a:pt x="2065" y="473"/>
                    </a:lnTo>
                    <a:lnTo>
                      <a:pt x="2247" y="473"/>
                    </a:lnTo>
                    <a:cubicBezTo>
                      <a:pt x="2349" y="473"/>
                      <a:pt x="2432" y="554"/>
                      <a:pt x="2432" y="656"/>
                    </a:cubicBezTo>
                    <a:lnTo>
                      <a:pt x="2432"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7" name="Google Shape;1047;p46"/>
              <p:cNvSpPr/>
              <p:nvPr/>
            </p:nvSpPr>
            <p:spPr>
              <a:xfrm>
                <a:off x="5663377" y="3019386"/>
                <a:ext cx="53907" cy="86131"/>
              </a:xfrm>
              <a:custGeom>
                <a:rect b="b" l="l" r="r" t="t"/>
                <a:pathLst>
                  <a:path extrusionOk="0" h="2713" w="1698">
                    <a:moveTo>
                      <a:pt x="1" y="1"/>
                    </a:moveTo>
                    <a:lnTo>
                      <a:pt x="1" y="1864"/>
                    </a:lnTo>
                    <a:cubicBezTo>
                      <a:pt x="1" y="2334"/>
                      <a:pt x="379" y="2713"/>
                      <a:pt x="849" y="2713"/>
                    </a:cubicBezTo>
                    <a:cubicBezTo>
                      <a:pt x="1318" y="2713"/>
                      <a:pt x="1697" y="2334"/>
                      <a:pt x="1697" y="1864"/>
                    </a:cubicBezTo>
                    <a:lnTo>
                      <a:pt x="169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8" name="Google Shape;1048;p46"/>
              <p:cNvSpPr/>
              <p:nvPr/>
            </p:nvSpPr>
            <p:spPr>
              <a:xfrm>
                <a:off x="5651693" y="3007830"/>
                <a:ext cx="77242" cy="109370"/>
              </a:xfrm>
              <a:custGeom>
                <a:rect b="b" l="l" r="r" t="t"/>
                <a:pathLst>
                  <a:path extrusionOk="0" h="3445" w="2433">
                    <a:moveTo>
                      <a:pt x="2065" y="365"/>
                    </a:moveTo>
                    <a:lnTo>
                      <a:pt x="2065" y="2228"/>
                    </a:lnTo>
                    <a:cubicBezTo>
                      <a:pt x="2065" y="2698"/>
                      <a:pt x="1686" y="3077"/>
                      <a:pt x="1217" y="3077"/>
                    </a:cubicBezTo>
                    <a:cubicBezTo>
                      <a:pt x="747" y="3077"/>
                      <a:pt x="369" y="2698"/>
                      <a:pt x="369" y="2228"/>
                    </a:cubicBezTo>
                    <a:lnTo>
                      <a:pt x="369" y="365"/>
                    </a:lnTo>
                    <a:close/>
                    <a:moveTo>
                      <a:pt x="182" y="0"/>
                    </a:moveTo>
                    <a:cubicBezTo>
                      <a:pt x="81" y="0"/>
                      <a:pt x="1" y="81"/>
                      <a:pt x="1" y="183"/>
                    </a:cubicBezTo>
                    <a:lnTo>
                      <a:pt x="1" y="2228"/>
                    </a:lnTo>
                    <a:cubicBezTo>
                      <a:pt x="1" y="2898"/>
                      <a:pt x="547" y="3444"/>
                      <a:pt x="1217" y="3444"/>
                    </a:cubicBezTo>
                    <a:cubicBezTo>
                      <a:pt x="1886" y="3444"/>
                      <a:pt x="2432" y="2898"/>
                      <a:pt x="2432" y="2228"/>
                    </a:cubicBezTo>
                    <a:lnTo>
                      <a:pt x="2432" y="183"/>
                    </a:lnTo>
                    <a:cubicBezTo>
                      <a:pt x="2432" y="81"/>
                      <a:pt x="2349" y="0"/>
                      <a:pt x="2247"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49" name="Google Shape;1049;p46"/>
              <p:cNvSpPr/>
              <p:nvPr/>
            </p:nvSpPr>
            <p:spPr>
              <a:xfrm>
                <a:off x="5630676" y="3239212"/>
                <a:ext cx="3016" cy="6159"/>
              </a:xfrm>
              <a:custGeom>
                <a:rect b="b" l="l" r="r" t="t"/>
                <a:pathLst>
                  <a:path extrusionOk="0" h="194" w="95">
                    <a:moveTo>
                      <a:pt x="0" y="0"/>
                    </a:moveTo>
                    <a:lnTo>
                      <a:pt x="0" y="194"/>
                    </a:lnTo>
                    <a:lnTo>
                      <a:pt x="95" y="95"/>
                    </a:lnTo>
                    <a:lnTo>
                      <a:pt x="0" y="0"/>
                    </a:lnTo>
                    <a:close/>
                  </a:path>
                </a:pathLst>
              </a:custGeom>
              <a:solidFill>
                <a:srgbClr val="E0E1E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0" name="Google Shape;1050;p46"/>
              <p:cNvSpPr/>
              <p:nvPr/>
            </p:nvSpPr>
            <p:spPr>
              <a:xfrm>
                <a:off x="5630676" y="3200479"/>
                <a:ext cx="61368" cy="61431"/>
              </a:xfrm>
              <a:custGeom>
                <a:rect b="b" l="l" r="r" t="t"/>
                <a:pathLst>
                  <a:path extrusionOk="0" h="1935" w="1933">
                    <a:moveTo>
                      <a:pt x="1933" y="1"/>
                    </a:moveTo>
                    <a:lnTo>
                      <a:pt x="484" y="1446"/>
                    </a:lnTo>
                    <a:cubicBezTo>
                      <a:pt x="448" y="1483"/>
                      <a:pt x="401" y="1501"/>
                      <a:pt x="357" y="1501"/>
                    </a:cubicBezTo>
                    <a:cubicBezTo>
                      <a:pt x="310" y="1501"/>
                      <a:pt x="263" y="1483"/>
                      <a:pt x="226" y="1446"/>
                    </a:cubicBezTo>
                    <a:lnTo>
                      <a:pt x="95" y="1315"/>
                    </a:lnTo>
                    <a:lnTo>
                      <a:pt x="0" y="1414"/>
                    </a:lnTo>
                    <a:lnTo>
                      <a:pt x="0" y="1934"/>
                    </a:lnTo>
                    <a:lnTo>
                      <a:pt x="1933" y="1"/>
                    </a:lnTo>
                    <a:close/>
                  </a:path>
                </a:pathLst>
              </a:custGeom>
              <a:solidFill>
                <a:srgbClr val="2A427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1" name="Google Shape;1051;p46"/>
              <p:cNvSpPr/>
              <p:nvPr/>
            </p:nvSpPr>
            <p:spPr>
              <a:xfrm>
                <a:off x="5630676" y="3146189"/>
                <a:ext cx="63558" cy="87845"/>
              </a:xfrm>
              <a:custGeom>
                <a:rect b="b" l="l" r="r" t="t"/>
                <a:pathLst>
                  <a:path extrusionOk="0" h="2767" w="2002">
                    <a:moveTo>
                      <a:pt x="1071" y="0"/>
                    </a:moveTo>
                    <a:cubicBezTo>
                      <a:pt x="852" y="0"/>
                      <a:pt x="637" y="84"/>
                      <a:pt x="470" y="251"/>
                    </a:cubicBezTo>
                    <a:lnTo>
                      <a:pt x="0" y="721"/>
                    </a:lnTo>
                    <a:lnTo>
                      <a:pt x="0" y="2410"/>
                    </a:lnTo>
                    <a:lnTo>
                      <a:pt x="357" y="2766"/>
                    </a:lnTo>
                    <a:lnTo>
                      <a:pt x="1671" y="1449"/>
                    </a:lnTo>
                    <a:cubicBezTo>
                      <a:pt x="2002" y="1118"/>
                      <a:pt x="2002" y="579"/>
                      <a:pt x="1671" y="251"/>
                    </a:cubicBezTo>
                    <a:cubicBezTo>
                      <a:pt x="1508" y="84"/>
                      <a:pt x="1289" y="0"/>
                      <a:pt x="1071" y="0"/>
                    </a:cubicBezTo>
                    <a:close/>
                  </a:path>
                </a:pathLst>
              </a:custGeom>
              <a:solidFill>
                <a:srgbClr val="2DB78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2" name="Google Shape;1052;p46"/>
              <p:cNvSpPr/>
              <p:nvPr/>
            </p:nvSpPr>
            <p:spPr>
              <a:xfrm>
                <a:off x="5630676" y="3134601"/>
                <a:ext cx="72575" cy="113529"/>
              </a:xfrm>
              <a:custGeom>
                <a:rect b="b" l="l" r="r" t="t"/>
                <a:pathLst>
                  <a:path extrusionOk="0" h="3576" w="2286">
                    <a:moveTo>
                      <a:pt x="1071" y="1"/>
                    </a:moveTo>
                    <a:cubicBezTo>
                      <a:pt x="761" y="1"/>
                      <a:pt x="448" y="117"/>
                      <a:pt x="211" y="354"/>
                    </a:cubicBezTo>
                    <a:lnTo>
                      <a:pt x="0" y="569"/>
                    </a:lnTo>
                    <a:lnTo>
                      <a:pt x="0" y="1086"/>
                    </a:lnTo>
                    <a:lnTo>
                      <a:pt x="470" y="616"/>
                    </a:lnTo>
                    <a:cubicBezTo>
                      <a:pt x="637" y="449"/>
                      <a:pt x="852" y="365"/>
                      <a:pt x="1071" y="365"/>
                    </a:cubicBezTo>
                    <a:cubicBezTo>
                      <a:pt x="1289" y="365"/>
                      <a:pt x="1508" y="449"/>
                      <a:pt x="1671" y="616"/>
                    </a:cubicBezTo>
                    <a:cubicBezTo>
                      <a:pt x="2002" y="944"/>
                      <a:pt x="2002" y="1483"/>
                      <a:pt x="1671" y="1814"/>
                    </a:cubicBezTo>
                    <a:lnTo>
                      <a:pt x="357" y="3131"/>
                    </a:lnTo>
                    <a:lnTo>
                      <a:pt x="0" y="2775"/>
                    </a:lnTo>
                    <a:lnTo>
                      <a:pt x="0" y="3295"/>
                    </a:lnTo>
                    <a:lnTo>
                      <a:pt x="95" y="3390"/>
                    </a:lnTo>
                    <a:lnTo>
                      <a:pt x="226" y="3521"/>
                    </a:lnTo>
                    <a:cubicBezTo>
                      <a:pt x="263" y="3558"/>
                      <a:pt x="310" y="3576"/>
                      <a:pt x="357" y="3576"/>
                    </a:cubicBezTo>
                    <a:cubicBezTo>
                      <a:pt x="401" y="3576"/>
                      <a:pt x="448" y="3558"/>
                      <a:pt x="484" y="3521"/>
                    </a:cubicBezTo>
                    <a:lnTo>
                      <a:pt x="1933" y="2076"/>
                    </a:lnTo>
                    <a:cubicBezTo>
                      <a:pt x="2170" y="1836"/>
                      <a:pt x="2286" y="1526"/>
                      <a:pt x="2286" y="1214"/>
                    </a:cubicBezTo>
                    <a:cubicBezTo>
                      <a:pt x="2286" y="903"/>
                      <a:pt x="2170" y="591"/>
                      <a:pt x="1933" y="354"/>
                    </a:cubicBezTo>
                    <a:cubicBezTo>
                      <a:pt x="1693" y="117"/>
                      <a:pt x="1383" y="1"/>
                      <a:pt x="1071"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3" name="Google Shape;1053;p46"/>
              <p:cNvSpPr/>
              <p:nvPr/>
            </p:nvSpPr>
            <p:spPr>
              <a:xfrm>
                <a:off x="5284313" y="2475386"/>
                <a:ext cx="489451" cy="870278"/>
              </a:xfrm>
              <a:custGeom>
                <a:rect b="b" l="l" r="r" t="t"/>
                <a:pathLst>
                  <a:path extrusionOk="0" h="27663" w="15417">
                    <a:moveTo>
                      <a:pt x="15049" y="368"/>
                    </a:moveTo>
                    <a:lnTo>
                      <a:pt x="15049" y="24517"/>
                    </a:lnTo>
                    <a:cubicBezTo>
                      <a:pt x="15049" y="26050"/>
                      <a:pt x="13804" y="27295"/>
                      <a:pt x="12272" y="27295"/>
                    </a:cubicBezTo>
                    <a:lnTo>
                      <a:pt x="3145" y="27295"/>
                    </a:lnTo>
                    <a:cubicBezTo>
                      <a:pt x="1617" y="27295"/>
                      <a:pt x="368" y="26050"/>
                      <a:pt x="368" y="24517"/>
                    </a:cubicBezTo>
                    <a:lnTo>
                      <a:pt x="368" y="368"/>
                    </a:lnTo>
                    <a:close/>
                    <a:moveTo>
                      <a:pt x="186" y="1"/>
                    </a:moveTo>
                    <a:cubicBezTo>
                      <a:pt x="84" y="1"/>
                      <a:pt x="0" y="84"/>
                      <a:pt x="0" y="186"/>
                    </a:cubicBezTo>
                    <a:lnTo>
                      <a:pt x="0" y="24517"/>
                    </a:lnTo>
                    <a:cubicBezTo>
                      <a:pt x="0" y="26250"/>
                      <a:pt x="1413" y="27662"/>
                      <a:pt x="3145" y="27662"/>
                    </a:cubicBezTo>
                    <a:lnTo>
                      <a:pt x="12272" y="27662"/>
                    </a:lnTo>
                    <a:cubicBezTo>
                      <a:pt x="14004" y="27662"/>
                      <a:pt x="15417" y="26250"/>
                      <a:pt x="15417" y="24517"/>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4" name="Google Shape;1054;p46"/>
              <p:cNvSpPr/>
              <p:nvPr/>
            </p:nvSpPr>
            <p:spPr>
              <a:xfrm>
                <a:off x="5284080" y="2302604"/>
                <a:ext cx="490054" cy="130863"/>
              </a:xfrm>
              <a:custGeom>
                <a:rect b="b" l="l" r="r" t="t"/>
                <a:pathLst>
                  <a:path extrusionOk="0" h="4122" w="15436">
                    <a:moveTo>
                      <a:pt x="1351" y="1"/>
                    </a:moveTo>
                    <a:cubicBezTo>
                      <a:pt x="605" y="1"/>
                      <a:pt x="0" y="605"/>
                      <a:pt x="0" y="1352"/>
                    </a:cubicBezTo>
                    <a:lnTo>
                      <a:pt x="0" y="4122"/>
                    </a:lnTo>
                    <a:lnTo>
                      <a:pt x="15435" y="4122"/>
                    </a:lnTo>
                    <a:lnTo>
                      <a:pt x="15435" y="1352"/>
                    </a:lnTo>
                    <a:cubicBezTo>
                      <a:pt x="15435" y="605"/>
                      <a:pt x="14827" y="1"/>
                      <a:pt x="14081"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5" name="Google Shape;1055;p46"/>
              <p:cNvSpPr/>
              <p:nvPr/>
            </p:nvSpPr>
            <p:spPr>
              <a:xfrm>
                <a:off x="5630676" y="2302604"/>
                <a:ext cx="143467" cy="130863"/>
              </a:xfrm>
              <a:custGeom>
                <a:rect b="b" l="l" r="r" t="t"/>
                <a:pathLst>
                  <a:path extrusionOk="0" h="4122" w="4519">
                    <a:moveTo>
                      <a:pt x="0" y="1"/>
                    </a:moveTo>
                    <a:lnTo>
                      <a:pt x="0" y="4122"/>
                    </a:lnTo>
                    <a:lnTo>
                      <a:pt x="4518" y="4122"/>
                    </a:lnTo>
                    <a:lnTo>
                      <a:pt x="4518" y="1188"/>
                    </a:lnTo>
                    <a:cubicBezTo>
                      <a:pt x="4518" y="533"/>
                      <a:pt x="3986" y="1"/>
                      <a:pt x="3331"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6" name="Google Shape;1056;p46"/>
              <p:cNvSpPr/>
              <p:nvPr/>
            </p:nvSpPr>
            <p:spPr>
              <a:xfrm>
                <a:off x="5523208" y="2296731"/>
                <a:ext cx="11683" cy="142515"/>
              </a:xfrm>
              <a:custGeom>
                <a:rect b="b" l="l" r="r" t="t"/>
                <a:pathLst>
                  <a:path extrusionOk="0" h="4489" w="368">
                    <a:moveTo>
                      <a:pt x="185" y="1"/>
                    </a:moveTo>
                    <a:cubicBezTo>
                      <a:pt x="84" y="1"/>
                      <a:pt x="0" y="84"/>
                      <a:pt x="0" y="186"/>
                    </a:cubicBezTo>
                    <a:lnTo>
                      <a:pt x="0" y="4307"/>
                    </a:lnTo>
                    <a:cubicBezTo>
                      <a:pt x="0" y="4409"/>
                      <a:pt x="84" y="4489"/>
                      <a:pt x="185" y="4489"/>
                    </a:cubicBezTo>
                    <a:cubicBezTo>
                      <a:pt x="288" y="4489"/>
                      <a:pt x="368" y="4409"/>
                      <a:pt x="368" y="4307"/>
                    </a:cubicBezTo>
                    <a:lnTo>
                      <a:pt x="368" y="186"/>
                    </a:lnTo>
                    <a:cubicBezTo>
                      <a:pt x="368" y="84"/>
                      <a:pt x="288" y="1"/>
                      <a:pt x="18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7" name="Google Shape;1057;p46"/>
              <p:cNvSpPr/>
              <p:nvPr/>
            </p:nvSpPr>
            <p:spPr>
              <a:xfrm>
                <a:off x="5479141" y="2296731"/>
                <a:ext cx="11715" cy="142515"/>
              </a:xfrm>
              <a:custGeom>
                <a:rect b="b" l="l" r="r" t="t"/>
                <a:pathLst>
                  <a:path extrusionOk="0" h="4489" w="369">
                    <a:moveTo>
                      <a:pt x="187" y="1"/>
                    </a:moveTo>
                    <a:cubicBezTo>
                      <a:pt x="85" y="1"/>
                      <a:pt x="1" y="84"/>
                      <a:pt x="1" y="186"/>
                    </a:cubicBezTo>
                    <a:lnTo>
                      <a:pt x="1" y="4307"/>
                    </a:lnTo>
                    <a:cubicBezTo>
                      <a:pt x="1" y="4409"/>
                      <a:pt x="85" y="4489"/>
                      <a:pt x="187" y="4489"/>
                    </a:cubicBezTo>
                    <a:cubicBezTo>
                      <a:pt x="285" y="4489"/>
                      <a:pt x="369" y="4409"/>
                      <a:pt x="369" y="4307"/>
                    </a:cubicBezTo>
                    <a:lnTo>
                      <a:pt x="369" y="186"/>
                    </a:lnTo>
                    <a:cubicBezTo>
                      <a:pt x="369" y="84"/>
                      <a:pt x="285"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8" name="Google Shape;1058;p46"/>
              <p:cNvSpPr/>
              <p:nvPr/>
            </p:nvSpPr>
            <p:spPr>
              <a:xfrm>
                <a:off x="5435138" y="2296731"/>
                <a:ext cx="11715" cy="142515"/>
              </a:xfrm>
              <a:custGeom>
                <a:rect b="b" l="l" r="r" t="t"/>
                <a:pathLst>
                  <a:path extrusionOk="0" h="4489" w="369">
                    <a:moveTo>
                      <a:pt x="182" y="1"/>
                    </a:moveTo>
                    <a:cubicBezTo>
                      <a:pt x="84" y="1"/>
                      <a:pt x="0" y="84"/>
                      <a:pt x="0" y="186"/>
                    </a:cubicBezTo>
                    <a:lnTo>
                      <a:pt x="0" y="4307"/>
                    </a:lnTo>
                    <a:cubicBezTo>
                      <a:pt x="0" y="4409"/>
                      <a:pt x="84"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9" name="Google Shape;1059;p46"/>
              <p:cNvSpPr/>
              <p:nvPr/>
            </p:nvSpPr>
            <p:spPr>
              <a:xfrm>
                <a:off x="5391071" y="2296731"/>
                <a:ext cx="11715" cy="142515"/>
              </a:xfrm>
              <a:custGeom>
                <a:rect b="b" l="l" r="r" t="t"/>
                <a:pathLst>
                  <a:path extrusionOk="0" h="4489" w="369">
                    <a:moveTo>
                      <a:pt x="183" y="1"/>
                    </a:moveTo>
                    <a:cubicBezTo>
                      <a:pt x="85" y="1"/>
                      <a:pt x="1" y="84"/>
                      <a:pt x="1" y="186"/>
                    </a:cubicBezTo>
                    <a:lnTo>
                      <a:pt x="1" y="4307"/>
                    </a:lnTo>
                    <a:cubicBezTo>
                      <a:pt x="1" y="4409"/>
                      <a:pt x="85" y="4489"/>
                      <a:pt x="183" y="4489"/>
                    </a:cubicBezTo>
                    <a:cubicBezTo>
                      <a:pt x="285" y="4489"/>
                      <a:pt x="369" y="4409"/>
                      <a:pt x="369" y="4307"/>
                    </a:cubicBezTo>
                    <a:lnTo>
                      <a:pt x="369" y="186"/>
                    </a:lnTo>
                    <a:cubicBezTo>
                      <a:pt x="369"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0" name="Google Shape;1060;p46"/>
              <p:cNvSpPr/>
              <p:nvPr/>
            </p:nvSpPr>
            <p:spPr>
              <a:xfrm>
                <a:off x="5347068" y="2296731"/>
                <a:ext cx="11715" cy="142515"/>
              </a:xfrm>
              <a:custGeom>
                <a:rect b="b" l="l" r="r" t="t"/>
                <a:pathLst>
                  <a:path extrusionOk="0" h="4489" w="369">
                    <a:moveTo>
                      <a:pt x="182" y="1"/>
                    </a:moveTo>
                    <a:cubicBezTo>
                      <a:pt x="80" y="1"/>
                      <a:pt x="0" y="84"/>
                      <a:pt x="0" y="186"/>
                    </a:cubicBezTo>
                    <a:lnTo>
                      <a:pt x="0" y="4307"/>
                    </a:lnTo>
                    <a:cubicBezTo>
                      <a:pt x="0" y="4409"/>
                      <a:pt x="80"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1" name="Google Shape;1061;p46"/>
              <p:cNvSpPr/>
              <p:nvPr/>
            </p:nvSpPr>
            <p:spPr>
              <a:xfrm>
                <a:off x="5303033" y="2299048"/>
                <a:ext cx="11588" cy="140197"/>
              </a:xfrm>
              <a:custGeom>
                <a:rect b="b" l="l" r="r" t="t"/>
                <a:pathLst>
                  <a:path extrusionOk="0" h="4416" w="365">
                    <a:moveTo>
                      <a:pt x="183" y="0"/>
                    </a:moveTo>
                    <a:cubicBezTo>
                      <a:pt x="80" y="0"/>
                      <a:pt x="0" y="84"/>
                      <a:pt x="0" y="182"/>
                    </a:cubicBezTo>
                    <a:lnTo>
                      <a:pt x="0" y="4234"/>
                    </a:lnTo>
                    <a:cubicBezTo>
                      <a:pt x="0" y="4336"/>
                      <a:pt x="80" y="4416"/>
                      <a:pt x="183" y="4416"/>
                    </a:cubicBezTo>
                    <a:cubicBezTo>
                      <a:pt x="284" y="4416"/>
                      <a:pt x="364" y="4336"/>
                      <a:pt x="364" y="4234"/>
                    </a:cubicBezTo>
                    <a:lnTo>
                      <a:pt x="364" y="182"/>
                    </a:lnTo>
                    <a:cubicBezTo>
                      <a:pt x="364" y="84"/>
                      <a:pt x="284" y="0"/>
                      <a:pt x="183"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2" name="Google Shape;1062;p46"/>
              <p:cNvSpPr/>
              <p:nvPr/>
            </p:nvSpPr>
            <p:spPr>
              <a:xfrm>
                <a:off x="5655376" y="2296731"/>
                <a:ext cx="11620" cy="142515"/>
              </a:xfrm>
              <a:custGeom>
                <a:rect b="b" l="l" r="r" t="t"/>
                <a:pathLst>
                  <a:path extrusionOk="0" h="4489" w="366">
                    <a:moveTo>
                      <a:pt x="183" y="1"/>
                    </a:moveTo>
                    <a:cubicBezTo>
                      <a:pt x="81" y="1"/>
                      <a:pt x="1" y="84"/>
                      <a:pt x="1" y="186"/>
                    </a:cubicBezTo>
                    <a:lnTo>
                      <a:pt x="1" y="4307"/>
                    </a:lnTo>
                    <a:cubicBezTo>
                      <a:pt x="1" y="4409"/>
                      <a:pt x="81" y="4489"/>
                      <a:pt x="183" y="4489"/>
                    </a:cubicBezTo>
                    <a:cubicBezTo>
                      <a:pt x="285" y="4489"/>
                      <a:pt x="365" y="4409"/>
                      <a:pt x="365" y="4307"/>
                    </a:cubicBezTo>
                    <a:lnTo>
                      <a:pt x="365" y="186"/>
                    </a:lnTo>
                    <a:cubicBezTo>
                      <a:pt x="365" y="84"/>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3" name="Google Shape;1063;p46"/>
              <p:cNvSpPr/>
              <p:nvPr/>
            </p:nvSpPr>
            <p:spPr>
              <a:xfrm>
                <a:off x="5611373" y="2296731"/>
                <a:ext cx="11588" cy="142515"/>
              </a:xfrm>
              <a:custGeom>
                <a:rect b="b" l="l" r="r" t="t"/>
                <a:pathLst>
                  <a:path extrusionOk="0" h="4489" w="365">
                    <a:moveTo>
                      <a:pt x="182" y="1"/>
                    </a:moveTo>
                    <a:cubicBezTo>
                      <a:pt x="81" y="1"/>
                      <a:pt x="0" y="84"/>
                      <a:pt x="0" y="186"/>
                    </a:cubicBezTo>
                    <a:lnTo>
                      <a:pt x="0" y="4307"/>
                    </a:lnTo>
                    <a:cubicBezTo>
                      <a:pt x="0" y="4409"/>
                      <a:pt x="81" y="4489"/>
                      <a:pt x="182" y="4489"/>
                    </a:cubicBezTo>
                    <a:cubicBezTo>
                      <a:pt x="284" y="4489"/>
                      <a:pt x="365" y="4409"/>
                      <a:pt x="365" y="4307"/>
                    </a:cubicBezTo>
                    <a:lnTo>
                      <a:pt x="365" y="186"/>
                    </a:lnTo>
                    <a:cubicBezTo>
                      <a:pt x="365"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4" name="Google Shape;1064;p46"/>
              <p:cNvSpPr/>
              <p:nvPr/>
            </p:nvSpPr>
            <p:spPr>
              <a:xfrm>
                <a:off x="5567211" y="2296731"/>
                <a:ext cx="11715" cy="142515"/>
              </a:xfrm>
              <a:custGeom>
                <a:rect b="b" l="l" r="r" t="t"/>
                <a:pathLst>
                  <a:path extrusionOk="0" h="4489" w="369">
                    <a:moveTo>
                      <a:pt x="187" y="1"/>
                    </a:moveTo>
                    <a:cubicBezTo>
                      <a:pt x="84" y="1"/>
                      <a:pt x="1" y="84"/>
                      <a:pt x="1" y="186"/>
                    </a:cubicBezTo>
                    <a:lnTo>
                      <a:pt x="1" y="4307"/>
                    </a:lnTo>
                    <a:cubicBezTo>
                      <a:pt x="1" y="4409"/>
                      <a:pt x="84" y="4489"/>
                      <a:pt x="187" y="4489"/>
                    </a:cubicBezTo>
                    <a:cubicBezTo>
                      <a:pt x="288" y="4489"/>
                      <a:pt x="368" y="4409"/>
                      <a:pt x="368" y="4307"/>
                    </a:cubicBezTo>
                    <a:lnTo>
                      <a:pt x="368" y="186"/>
                    </a:lnTo>
                    <a:cubicBezTo>
                      <a:pt x="368" y="84"/>
                      <a:pt x="288" y="1"/>
                      <a:pt x="187"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5" name="Google Shape;1065;p46"/>
              <p:cNvSpPr/>
              <p:nvPr/>
            </p:nvSpPr>
            <p:spPr>
              <a:xfrm>
                <a:off x="5743446" y="2298699"/>
                <a:ext cx="11715" cy="140546"/>
              </a:xfrm>
              <a:custGeom>
                <a:rect b="b" l="l" r="r" t="t"/>
                <a:pathLst>
                  <a:path extrusionOk="0" h="4427" w="369">
                    <a:moveTo>
                      <a:pt x="183" y="1"/>
                    </a:moveTo>
                    <a:cubicBezTo>
                      <a:pt x="81" y="1"/>
                      <a:pt x="1" y="80"/>
                      <a:pt x="1" y="182"/>
                    </a:cubicBezTo>
                    <a:lnTo>
                      <a:pt x="1" y="4245"/>
                    </a:lnTo>
                    <a:cubicBezTo>
                      <a:pt x="1" y="4347"/>
                      <a:pt x="81" y="4427"/>
                      <a:pt x="183" y="4427"/>
                    </a:cubicBezTo>
                    <a:cubicBezTo>
                      <a:pt x="285" y="4427"/>
                      <a:pt x="369" y="4347"/>
                      <a:pt x="369" y="4245"/>
                    </a:cubicBezTo>
                    <a:lnTo>
                      <a:pt x="369" y="182"/>
                    </a:lnTo>
                    <a:cubicBezTo>
                      <a:pt x="369" y="80"/>
                      <a:pt x="285" y="1"/>
                      <a:pt x="183"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6" name="Google Shape;1066;p46"/>
              <p:cNvSpPr/>
              <p:nvPr/>
            </p:nvSpPr>
            <p:spPr>
              <a:xfrm>
                <a:off x="5699443" y="2296731"/>
                <a:ext cx="11715" cy="142515"/>
              </a:xfrm>
              <a:custGeom>
                <a:rect b="b" l="l" r="r" t="t"/>
                <a:pathLst>
                  <a:path extrusionOk="0" h="4489" w="369">
                    <a:moveTo>
                      <a:pt x="182" y="1"/>
                    </a:moveTo>
                    <a:cubicBezTo>
                      <a:pt x="81" y="1"/>
                      <a:pt x="0" y="84"/>
                      <a:pt x="0" y="186"/>
                    </a:cubicBezTo>
                    <a:lnTo>
                      <a:pt x="0" y="4307"/>
                    </a:lnTo>
                    <a:cubicBezTo>
                      <a:pt x="0" y="4409"/>
                      <a:pt x="81" y="4489"/>
                      <a:pt x="182" y="4489"/>
                    </a:cubicBezTo>
                    <a:cubicBezTo>
                      <a:pt x="284" y="4489"/>
                      <a:pt x="368" y="4409"/>
                      <a:pt x="368" y="4307"/>
                    </a:cubicBezTo>
                    <a:lnTo>
                      <a:pt x="368" y="186"/>
                    </a:lnTo>
                    <a:cubicBezTo>
                      <a:pt x="368" y="84"/>
                      <a:pt x="284" y="1"/>
                      <a:pt x="182"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7" name="Google Shape;1067;p46"/>
              <p:cNvSpPr/>
              <p:nvPr/>
            </p:nvSpPr>
            <p:spPr>
              <a:xfrm>
                <a:off x="5263062" y="2433439"/>
                <a:ext cx="531961" cy="41970"/>
              </a:xfrm>
              <a:custGeom>
                <a:rect b="b" l="l" r="r" t="t"/>
                <a:pathLst>
                  <a:path extrusionOk="0" h="1322" w="16756">
                    <a:moveTo>
                      <a:pt x="662" y="1"/>
                    </a:moveTo>
                    <a:cubicBezTo>
                      <a:pt x="298" y="1"/>
                      <a:pt x="0" y="295"/>
                      <a:pt x="0" y="660"/>
                    </a:cubicBezTo>
                    <a:cubicBezTo>
                      <a:pt x="0" y="1027"/>
                      <a:pt x="298" y="1322"/>
                      <a:pt x="662" y="1322"/>
                    </a:cubicBezTo>
                    <a:lnTo>
                      <a:pt x="16097" y="1322"/>
                    </a:lnTo>
                    <a:cubicBezTo>
                      <a:pt x="16461" y="1322"/>
                      <a:pt x="16756" y="1027"/>
                      <a:pt x="16756" y="660"/>
                    </a:cubicBezTo>
                    <a:cubicBezTo>
                      <a:pt x="16756" y="295"/>
                      <a:pt x="16461" y="1"/>
                      <a:pt x="16097" y="1"/>
                    </a:cubicBez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8" name="Google Shape;1068;p46"/>
              <p:cNvSpPr/>
              <p:nvPr/>
            </p:nvSpPr>
            <p:spPr>
              <a:xfrm>
                <a:off x="5630676" y="2433439"/>
                <a:ext cx="164357" cy="41970"/>
              </a:xfrm>
              <a:custGeom>
                <a:rect b="b" l="l" r="r" t="t"/>
                <a:pathLst>
                  <a:path extrusionOk="0" h="1322" w="5177">
                    <a:moveTo>
                      <a:pt x="0" y="1"/>
                    </a:moveTo>
                    <a:lnTo>
                      <a:pt x="0" y="1322"/>
                    </a:lnTo>
                    <a:lnTo>
                      <a:pt x="4518" y="1322"/>
                    </a:lnTo>
                    <a:cubicBezTo>
                      <a:pt x="4882" y="1322"/>
                      <a:pt x="5177" y="1027"/>
                      <a:pt x="5177" y="660"/>
                    </a:cubicBezTo>
                    <a:cubicBezTo>
                      <a:pt x="5177" y="295"/>
                      <a:pt x="4882" y="1"/>
                      <a:pt x="4518" y="1"/>
                    </a:cubicBez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9" name="Google Shape;1069;p46"/>
              <p:cNvSpPr/>
              <p:nvPr/>
            </p:nvSpPr>
            <p:spPr>
              <a:xfrm>
                <a:off x="5257252" y="2427693"/>
                <a:ext cx="543549" cy="53526"/>
              </a:xfrm>
              <a:custGeom>
                <a:rect b="b" l="l" r="r" t="t"/>
                <a:pathLst>
                  <a:path extrusionOk="0" h="1686" w="17121">
                    <a:moveTo>
                      <a:pt x="16280" y="364"/>
                    </a:moveTo>
                    <a:cubicBezTo>
                      <a:pt x="16542" y="364"/>
                      <a:pt x="16756" y="578"/>
                      <a:pt x="16756" y="841"/>
                    </a:cubicBezTo>
                    <a:cubicBezTo>
                      <a:pt x="16756" y="1106"/>
                      <a:pt x="16542" y="1318"/>
                      <a:pt x="16280" y="1318"/>
                    </a:cubicBezTo>
                    <a:lnTo>
                      <a:pt x="845" y="1318"/>
                    </a:lnTo>
                    <a:cubicBezTo>
                      <a:pt x="580" y="1318"/>
                      <a:pt x="368" y="1106"/>
                      <a:pt x="368" y="841"/>
                    </a:cubicBezTo>
                    <a:cubicBezTo>
                      <a:pt x="368" y="578"/>
                      <a:pt x="580" y="364"/>
                      <a:pt x="845" y="364"/>
                    </a:cubicBezTo>
                    <a:close/>
                    <a:moveTo>
                      <a:pt x="845" y="0"/>
                    </a:moveTo>
                    <a:cubicBezTo>
                      <a:pt x="380" y="0"/>
                      <a:pt x="1" y="378"/>
                      <a:pt x="1" y="841"/>
                    </a:cubicBezTo>
                    <a:cubicBezTo>
                      <a:pt x="1" y="1306"/>
                      <a:pt x="380" y="1685"/>
                      <a:pt x="845" y="1685"/>
                    </a:cubicBezTo>
                    <a:lnTo>
                      <a:pt x="16280" y="1685"/>
                    </a:lnTo>
                    <a:cubicBezTo>
                      <a:pt x="16746" y="1685"/>
                      <a:pt x="17121" y="1306"/>
                      <a:pt x="17121" y="841"/>
                    </a:cubicBezTo>
                    <a:cubicBezTo>
                      <a:pt x="17121" y="378"/>
                      <a:pt x="16746" y="0"/>
                      <a:pt x="16280"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0" name="Google Shape;1070;p46"/>
              <p:cNvSpPr/>
              <p:nvPr/>
            </p:nvSpPr>
            <p:spPr>
              <a:xfrm>
                <a:off x="5278174" y="2296731"/>
                <a:ext cx="501706" cy="142515"/>
              </a:xfrm>
              <a:custGeom>
                <a:rect b="b" l="l" r="r" t="t"/>
                <a:pathLst>
                  <a:path extrusionOk="0" h="4489" w="15803">
                    <a:moveTo>
                      <a:pt x="14434" y="368"/>
                    </a:moveTo>
                    <a:cubicBezTo>
                      <a:pt x="14988" y="368"/>
                      <a:pt x="15435" y="819"/>
                      <a:pt x="15435" y="1373"/>
                    </a:cubicBezTo>
                    <a:lnTo>
                      <a:pt x="15435" y="4125"/>
                    </a:lnTo>
                    <a:lnTo>
                      <a:pt x="368" y="4125"/>
                    </a:lnTo>
                    <a:lnTo>
                      <a:pt x="368" y="1373"/>
                    </a:lnTo>
                    <a:cubicBezTo>
                      <a:pt x="368" y="819"/>
                      <a:pt x="820" y="368"/>
                      <a:pt x="1373" y="368"/>
                    </a:cubicBezTo>
                    <a:close/>
                    <a:moveTo>
                      <a:pt x="1373" y="1"/>
                    </a:moveTo>
                    <a:cubicBezTo>
                      <a:pt x="616" y="1"/>
                      <a:pt x="0" y="616"/>
                      <a:pt x="0" y="1373"/>
                    </a:cubicBezTo>
                    <a:lnTo>
                      <a:pt x="0" y="4307"/>
                    </a:lnTo>
                    <a:cubicBezTo>
                      <a:pt x="0" y="4409"/>
                      <a:pt x="84" y="4489"/>
                      <a:pt x="186" y="4489"/>
                    </a:cubicBezTo>
                    <a:lnTo>
                      <a:pt x="15621" y="4489"/>
                    </a:lnTo>
                    <a:cubicBezTo>
                      <a:pt x="15722" y="4489"/>
                      <a:pt x="15803" y="4409"/>
                      <a:pt x="15803" y="4307"/>
                    </a:cubicBezTo>
                    <a:lnTo>
                      <a:pt x="15803" y="1373"/>
                    </a:lnTo>
                    <a:cubicBezTo>
                      <a:pt x="15803" y="616"/>
                      <a:pt x="15188" y="1"/>
                      <a:pt x="14434"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1" name="Google Shape;1071;p46"/>
              <p:cNvSpPr/>
              <p:nvPr/>
            </p:nvSpPr>
            <p:spPr>
              <a:xfrm>
                <a:off x="5290207" y="2722730"/>
                <a:ext cx="477800" cy="264330"/>
              </a:xfrm>
              <a:custGeom>
                <a:rect b="b" l="l" r="r" t="t"/>
                <a:pathLst>
                  <a:path extrusionOk="0" h="8326" w="15050">
                    <a:moveTo>
                      <a:pt x="0" y="0"/>
                    </a:moveTo>
                    <a:lnTo>
                      <a:pt x="0" y="8325"/>
                    </a:lnTo>
                    <a:lnTo>
                      <a:pt x="15049" y="8325"/>
                    </a:lnTo>
                    <a:lnTo>
                      <a:pt x="15049" y="0"/>
                    </a:lnTo>
                    <a:close/>
                  </a:path>
                </a:pathLst>
              </a:custGeom>
              <a:solidFill>
                <a:srgbClr val="F1688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2" name="Google Shape;1072;p46"/>
              <p:cNvSpPr/>
              <p:nvPr/>
            </p:nvSpPr>
            <p:spPr>
              <a:xfrm>
                <a:off x="5284302" y="2716825"/>
                <a:ext cx="489451" cy="276013"/>
              </a:xfrm>
              <a:custGeom>
                <a:rect b="b" l="l" r="r" t="t"/>
                <a:pathLst>
                  <a:path extrusionOk="0" h="8694" w="15417">
                    <a:moveTo>
                      <a:pt x="15049" y="368"/>
                    </a:moveTo>
                    <a:lnTo>
                      <a:pt x="15049" y="8326"/>
                    </a:lnTo>
                    <a:lnTo>
                      <a:pt x="368" y="8326"/>
                    </a:lnTo>
                    <a:lnTo>
                      <a:pt x="368" y="368"/>
                    </a:lnTo>
                    <a:close/>
                    <a:moveTo>
                      <a:pt x="186" y="1"/>
                    </a:moveTo>
                    <a:cubicBezTo>
                      <a:pt x="84" y="1"/>
                      <a:pt x="0" y="84"/>
                      <a:pt x="0" y="186"/>
                    </a:cubicBezTo>
                    <a:lnTo>
                      <a:pt x="0" y="8511"/>
                    </a:lnTo>
                    <a:cubicBezTo>
                      <a:pt x="0" y="8610"/>
                      <a:pt x="84" y="8694"/>
                      <a:pt x="186" y="8694"/>
                    </a:cubicBezTo>
                    <a:lnTo>
                      <a:pt x="15235" y="8694"/>
                    </a:lnTo>
                    <a:cubicBezTo>
                      <a:pt x="15333" y="8694"/>
                      <a:pt x="15417" y="8610"/>
                      <a:pt x="15417" y="8511"/>
                    </a:cubicBezTo>
                    <a:lnTo>
                      <a:pt x="15417" y="186"/>
                    </a:lnTo>
                    <a:cubicBezTo>
                      <a:pt x="15417" y="84"/>
                      <a:pt x="15333" y="1"/>
                      <a:pt x="15235" y="1"/>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3" name="Google Shape;1073;p46"/>
              <p:cNvSpPr/>
              <p:nvPr/>
            </p:nvSpPr>
            <p:spPr>
              <a:xfrm>
                <a:off x="5625225" y="2729025"/>
                <a:ext cx="137350" cy="251882"/>
              </a:xfrm>
              <a:custGeom>
                <a:rect b="b" l="l" r="r" t="t"/>
                <a:pathLst>
                  <a:path extrusionOk="0" h="8326" w="4326">
                    <a:moveTo>
                      <a:pt x="0" y="0"/>
                    </a:moveTo>
                    <a:lnTo>
                      <a:pt x="0" y="8325"/>
                    </a:lnTo>
                    <a:lnTo>
                      <a:pt x="4325" y="8325"/>
                    </a:lnTo>
                    <a:lnTo>
                      <a:pt x="4325" y="0"/>
                    </a:lnTo>
                    <a:close/>
                  </a:path>
                </a:pathLst>
              </a:custGeom>
              <a:solidFill>
                <a:srgbClr val="D85D7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4" name="Google Shape;1074;p46"/>
              <p:cNvSpPr/>
              <p:nvPr/>
            </p:nvSpPr>
            <p:spPr>
              <a:xfrm>
                <a:off x="5377801" y="2778988"/>
                <a:ext cx="302458" cy="60035"/>
              </a:xfrm>
              <a:custGeom>
                <a:rect b="b" l="l" r="r" t="t"/>
                <a:pathLst>
                  <a:path extrusionOk="0" h="1891" w="9527">
                    <a:moveTo>
                      <a:pt x="0" y="1"/>
                    </a:moveTo>
                    <a:lnTo>
                      <a:pt x="0" y="1891"/>
                    </a:lnTo>
                    <a:lnTo>
                      <a:pt x="9527" y="1891"/>
                    </a:lnTo>
                    <a:lnTo>
                      <a:pt x="9527" y="1"/>
                    </a:lnTo>
                    <a:close/>
                  </a:path>
                </a:pathLst>
              </a:custGeom>
              <a:solidFill>
                <a:srgbClr val="8AACD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5" name="Google Shape;1075;p46"/>
              <p:cNvSpPr/>
              <p:nvPr/>
            </p:nvSpPr>
            <p:spPr>
              <a:xfrm>
                <a:off x="5372022" y="2773241"/>
                <a:ext cx="314046" cy="71559"/>
              </a:xfrm>
              <a:custGeom>
                <a:rect b="b" l="l" r="r" t="t"/>
                <a:pathLst>
                  <a:path extrusionOk="0" h="2254" w="9892">
                    <a:moveTo>
                      <a:pt x="9527" y="368"/>
                    </a:moveTo>
                    <a:lnTo>
                      <a:pt x="9527" y="1889"/>
                    </a:lnTo>
                    <a:lnTo>
                      <a:pt x="369" y="1889"/>
                    </a:lnTo>
                    <a:lnTo>
                      <a:pt x="369" y="368"/>
                    </a:lnTo>
                    <a:close/>
                    <a:moveTo>
                      <a:pt x="182" y="0"/>
                    </a:moveTo>
                    <a:cubicBezTo>
                      <a:pt x="85" y="0"/>
                      <a:pt x="1" y="80"/>
                      <a:pt x="1" y="182"/>
                    </a:cubicBezTo>
                    <a:lnTo>
                      <a:pt x="1" y="2072"/>
                    </a:lnTo>
                    <a:cubicBezTo>
                      <a:pt x="1" y="2173"/>
                      <a:pt x="85" y="2253"/>
                      <a:pt x="182" y="2253"/>
                    </a:cubicBezTo>
                    <a:lnTo>
                      <a:pt x="9709" y="2253"/>
                    </a:lnTo>
                    <a:cubicBezTo>
                      <a:pt x="9811" y="2253"/>
                      <a:pt x="9891" y="2173"/>
                      <a:pt x="9891" y="2072"/>
                    </a:cubicBezTo>
                    <a:lnTo>
                      <a:pt x="9891" y="182"/>
                    </a:lnTo>
                    <a:cubicBezTo>
                      <a:pt x="9891" y="80"/>
                      <a:pt x="9811" y="0"/>
                      <a:pt x="9709" y="0"/>
                    </a:cubicBez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6" name="Google Shape;1076;p46"/>
              <p:cNvSpPr/>
              <p:nvPr/>
            </p:nvSpPr>
            <p:spPr>
              <a:xfrm>
                <a:off x="5396881" y="3189272"/>
                <a:ext cx="8921" cy="73559"/>
              </a:xfrm>
              <a:custGeom>
                <a:rect b="b" l="l" r="r" t="t"/>
                <a:pathLst>
                  <a:path extrusionOk="0" h="2317" w="281">
                    <a:moveTo>
                      <a:pt x="0" y="1"/>
                    </a:moveTo>
                    <a:lnTo>
                      <a:pt x="0" y="1785"/>
                    </a:lnTo>
                    <a:cubicBezTo>
                      <a:pt x="0" y="1985"/>
                      <a:pt x="70" y="2170"/>
                      <a:pt x="186" y="2316"/>
                    </a:cubicBezTo>
                    <a:cubicBezTo>
                      <a:pt x="248" y="2170"/>
                      <a:pt x="280" y="2014"/>
                      <a:pt x="280" y="1846"/>
                    </a:cubicBezTo>
                    <a:lnTo>
                      <a:pt x="280" y="1"/>
                    </a:lnTo>
                    <a:close/>
                  </a:path>
                </a:pathLst>
              </a:custGeom>
              <a:solidFill>
                <a:srgbClr val="FBFCF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7" name="Google Shape;1077;p46"/>
              <p:cNvSpPr/>
              <p:nvPr/>
            </p:nvSpPr>
            <p:spPr>
              <a:xfrm>
                <a:off x="5383706" y="2784893"/>
                <a:ext cx="22096" cy="48320"/>
              </a:xfrm>
              <a:custGeom>
                <a:rect b="b" l="l" r="r" t="t"/>
                <a:pathLst>
                  <a:path extrusionOk="0" h="1522" w="696">
                    <a:moveTo>
                      <a:pt x="1" y="1"/>
                    </a:moveTo>
                    <a:lnTo>
                      <a:pt x="1" y="1522"/>
                    </a:lnTo>
                    <a:lnTo>
                      <a:pt x="695" y="1522"/>
                    </a:lnTo>
                    <a:lnTo>
                      <a:pt x="695" y="1"/>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8" name="Google Shape;1078;p46"/>
              <p:cNvSpPr/>
              <p:nvPr/>
            </p:nvSpPr>
            <p:spPr>
              <a:xfrm>
                <a:off x="5372022" y="2773241"/>
                <a:ext cx="33779" cy="71559"/>
              </a:xfrm>
              <a:custGeom>
                <a:rect b="b" l="l" r="r" t="t"/>
                <a:pathLst>
                  <a:path extrusionOk="0" h="2254" w="1064">
                    <a:moveTo>
                      <a:pt x="182" y="0"/>
                    </a:moveTo>
                    <a:cubicBezTo>
                      <a:pt x="85" y="0"/>
                      <a:pt x="1" y="80"/>
                      <a:pt x="1" y="182"/>
                    </a:cubicBezTo>
                    <a:lnTo>
                      <a:pt x="1" y="2072"/>
                    </a:lnTo>
                    <a:cubicBezTo>
                      <a:pt x="1" y="2173"/>
                      <a:pt x="85" y="2253"/>
                      <a:pt x="182" y="2253"/>
                    </a:cubicBezTo>
                    <a:lnTo>
                      <a:pt x="1063" y="2253"/>
                    </a:lnTo>
                    <a:lnTo>
                      <a:pt x="1063" y="1889"/>
                    </a:lnTo>
                    <a:lnTo>
                      <a:pt x="369" y="1889"/>
                    </a:lnTo>
                    <a:lnTo>
                      <a:pt x="369" y="368"/>
                    </a:lnTo>
                    <a:lnTo>
                      <a:pt x="1063" y="368"/>
                    </a:lnTo>
                    <a:lnTo>
                      <a:pt x="1063" y="0"/>
                    </a:lnTo>
                    <a:close/>
                  </a:path>
                </a:pathLst>
              </a:custGeom>
              <a:solidFill>
                <a:srgbClr val="373A5A">
                  <a:alpha val="187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9" name="Google Shape;1079;p46"/>
              <p:cNvSpPr/>
              <p:nvPr/>
            </p:nvSpPr>
            <p:spPr>
              <a:xfrm>
                <a:off x="5358974" y="2577894"/>
                <a:ext cx="46828" cy="77273"/>
              </a:xfrm>
              <a:custGeom>
                <a:rect b="b" l="l" r="r" t="t"/>
                <a:pathLst>
                  <a:path extrusionOk="0" h="2434" w="1475">
                    <a:moveTo>
                      <a:pt x="1216" y="1"/>
                    </a:moveTo>
                    <a:cubicBezTo>
                      <a:pt x="543" y="1"/>
                      <a:pt x="0" y="547"/>
                      <a:pt x="0" y="1217"/>
                    </a:cubicBezTo>
                    <a:cubicBezTo>
                      <a:pt x="0" y="1887"/>
                      <a:pt x="543" y="2433"/>
                      <a:pt x="1216" y="2433"/>
                    </a:cubicBezTo>
                    <a:lnTo>
                      <a:pt x="1474" y="2433"/>
                    </a:lnTo>
                    <a:lnTo>
                      <a:pt x="1474" y="2065"/>
                    </a:lnTo>
                    <a:lnTo>
                      <a:pt x="1216" y="2065"/>
                    </a:lnTo>
                    <a:cubicBezTo>
                      <a:pt x="746" y="2065"/>
                      <a:pt x="365" y="1686"/>
                      <a:pt x="365" y="1217"/>
                    </a:cubicBezTo>
                    <a:cubicBezTo>
                      <a:pt x="365" y="751"/>
                      <a:pt x="746" y="369"/>
                      <a:pt x="1216" y="369"/>
                    </a:cubicBezTo>
                    <a:lnTo>
                      <a:pt x="1474" y="369"/>
                    </a:lnTo>
                    <a:lnTo>
                      <a:pt x="1474" y="1"/>
                    </a:lnTo>
                    <a:close/>
                  </a:path>
                </a:pathLst>
              </a:custGeom>
              <a:solidFill>
                <a:srgbClr val="373A5A"/>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sp>
        <p:nvSpPr>
          <p:cNvPr id="1080" name="Google Shape;1080;p46"/>
          <p:cNvSpPr txBox="1"/>
          <p:nvPr/>
        </p:nvSpPr>
        <p:spPr>
          <a:xfrm>
            <a:off x="2272800" y="1381800"/>
            <a:ext cx="3014400" cy="4764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Lina Alnassar</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Amirah Aldakhilallah</a:t>
            </a:r>
            <a:endParaRPr sz="1800">
              <a:latin typeface="Mada"/>
              <a:ea typeface="Mada"/>
              <a:cs typeface="Mada"/>
              <a:sym typeface="Mada"/>
            </a:endParaRPr>
          </a:p>
        </p:txBody>
      </p:sp>
      <p:sp>
        <p:nvSpPr>
          <p:cNvPr id="1081" name="Google Shape;1081;p46"/>
          <p:cNvSpPr txBox="1"/>
          <p:nvPr/>
        </p:nvSpPr>
        <p:spPr>
          <a:xfrm>
            <a:off x="2264475" y="3264950"/>
            <a:ext cx="3014400" cy="966300"/>
          </a:xfrm>
          <a:prstGeom prst="rect">
            <a:avLst/>
          </a:prstGeom>
          <a:noFill/>
          <a:ln>
            <a:noFill/>
          </a:ln>
        </p:spPr>
        <p:txBody>
          <a:bodyPr anchorCtr="0" anchor="t" bIns="91175" lIns="91175" spcFirstLastPara="1" rIns="91175" wrap="square" tIns="91175">
            <a:noAutofit/>
          </a:bodyPr>
          <a:lstStyle/>
          <a:p>
            <a:pPr indent="-342900" lvl="0" marL="457200" rtl="0" algn="ctr">
              <a:spcBef>
                <a:spcPts val="0"/>
              </a:spcBef>
              <a:spcAft>
                <a:spcPts val="0"/>
              </a:spcAft>
              <a:buSzPts val="1800"/>
              <a:buFont typeface="Mada"/>
              <a:buChar char="-"/>
            </a:pPr>
            <a:r>
              <a:rPr lang="ar" sz="1800">
                <a:latin typeface="Mada"/>
                <a:ea typeface="Mada"/>
                <a:cs typeface="Mada"/>
                <a:sym typeface="Mada"/>
              </a:rPr>
              <a:t>Khalid Alharbi</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Amirah Aldakhilallah</a:t>
            </a:r>
            <a:endParaRPr sz="1800">
              <a:latin typeface="Mada"/>
              <a:ea typeface="Mada"/>
              <a:cs typeface="Mada"/>
              <a:sym typeface="Mada"/>
            </a:endParaRPr>
          </a:p>
          <a:p>
            <a:pPr indent="-342900" lvl="0" marL="457200" rtl="0" algn="ctr">
              <a:spcBef>
                <a:spcPts val="0"/>
              </a:spcBef>
              <a:spcAft>
                <a:spcPts val="0"/>
              </a:spcAft>
              <a:buSzPts val="1800"/>
              <a:buFont typeface="Mada"/>
              <a:buChar char="-"/>
            </a:pPr>
            <a:r>
              <a:rPr lang="ar" sz="1800">
                <a:latin typeface="Mada"/>
                <a:ea typeface="Mada"/>
                <a:cs typeface="Mada"/>
                <a:sym typeface="Mada"/>
              </a:rPr>
              <a:t>Rema Almutawa</a:t>
            </a:r>
            <a:endParaRPr sz="1800">
              <a:latin typeface="Mada"/>
              <a:ea typeface="Mada"/>
              <a:cs typeface="Mada"/>
              <a:sym typeface="Mada"/>
            </a:endParaRPr>
          </a:p>
          <a:p>
            <a:pPr indent="0" lvl="0" marL="457200" rtl="0" algn="l">
              <a:spcBef>
                <a:spcPts val="0"/>
              </a:spcBef>
              <a:spcAft>
                <a:spcPts val="0"/>
              </a:spcAft>
              <a:buNone/>
            </a:pPr>
            <a:r>
              <a:t/>
            </a:r>
            <a:endParaRPr sz="1800">
              <a:latin typeface="Mada"/>
              <a:ea typeface="Mada"/>
              <a:cs typeface="Mada"/>
              <a:sym typeface="Mada"/>
            </a:endParaRPr>
          </a:p>
        </p:txBody>
      </p:sp>
      <p:sp>
        <p:nvSpPr>
          <p:cNvPr id="1082" name="Google Shape;1082;p46"/>
          <p:cNvSpPr txBox="1"/>
          <p:nvPr/>
        </p:nvSpPr>
        <p:spPr>
          <a:xfrm>
            <a:off x="2049300" y="4219313"/>
            <a:ext cx="3656700" cy="861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2200">
                <a:solidFill>
                  <a:schemeClr val="accent1"/>
                </a:solidFill>
                <a:latin typeface="Pacifico"/>
                <a:ea typeface="Pacifico"/>
                <a:cs typeface="Pacifico"/>
                <a:sym typeface="Pacifico"/>
              </a:rPr>
              <a:t>Special thanks to Shahad Selayem &amp; Haifia Alwaily!</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4"/>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196" name="Google Shape;196;p24"/>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grpSp>
        <p:nvGrpSpPr>
          <p:cNvPr id="197" name="Google Shape;197;p24"/>
          <p:cNvGrpSpPr/>
          <p:nvPr/>
        </p:nvGrpSpPr>
        <p:grpSpPr>
          <a:xfrm>
            <a:off x="425100" y="904800"/>
            <a:ext cx="6621071" cy="4750379"/>
            <a:chOff x="788431" y="3272680"/>
            <a:chExt cx="5973000" cy="3649085"/>
          </a:xfrm>
        </p:grpSpPr>
        <p:sp>
          <p:nvSpPr>
            <p:cNvPr id="198" name="Google Shape;198;p24"/>
            <p:cNvSpPr txBox="1"/>
            <p:nvPr/>
          </p:nvSpPr>
          <p:spPr>
            <a:xfrm>
              <a:off x="2541333" y="3272680"/>
              <a:ext cx="24672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200">
                  <a:highlight>
                    <a:schemeClr val="accent4"/>
                  </a:highlight>
                  <a:latin typeface="Mada"/>
                  <a:ea typeface="Mada"/>
                  <a:cs typeface="Mada"/>
                  <a:sym typeface="Mada"/>
                </a:rPr>
                <a:t>Virchow’s</a:t>
              </a:r>
              <a:r>
                <a:rPr b="1" lang="ar" sz="2200">
                  <a:highlight>
                    <a:schemeClr val="accent4"/>
                  </a:highlight>
                  <a:latin typeface="Mada"/>
                  <a:ea typeface="Mada"/>
                  <a:cs typeface="Mada"/>
                  <a:sym typeface="Mada"/>
                </a:rPr>
                <a:t> triad</a:t>
              </a:r>
              <a:endParaRPr b="1" sz="2200">
                <a:highlight>
                  <a:schemeClr val="accent4"/>
                </a:highlight>
                <a:latin typeface="Mada"/>
                <a:ea typeface="Mada"/>
                <a:cs typeface="Mada"/>
                <a:sym typeface="Mada"/>
              </a:endParaRPr>
            </a:p>
          </p:txBody>
        </p:sp>
        <p:sp>
          <p:nvSpPr>
            <p:cNvPr id="199" name="Google Shape;199;p24"/>
            <p:cNvSpPr txBox="1"/>
            <p:nvPr/>
          </p:nvSpPr>
          <p:spPr>
            <a:xfrm>
              <a:off x="788431" y="3636465"/>
              <a:ext cx="5973000" cy="3285300"/>
            </a:xfrm>
            <a:prstGeom prst="rect">
              <a:avLst/>
            </a:prstGeom>
            <a:noFill/>
            <a:ln cap="flat" cmpd="sng" w="19050">
              <a:solidFill>
                <a:srgbClr val="C76114"/>
              </a:solidFill>
              <a:prstDash val="dashDot"/>
              <a:round/>
              <a:headEnd len="sm" w="sm" type="none"/>
              <a:tailEnd len="sm" w="sm" type="none"/>
            </a:ln>
          </p:spPr>
          <p:txBody>
            <a:bodyPr anchorCtr="0" anchor="t" bIns="91425" lIns="91425" spcFirstLastPara="1" rIns="91425" wrap="square" tIns="91425">
              <a:noAutofit/>
            </a:bodyPr>
            <a:lstStyle/>
            <a:p>
              <a:pPr indent="-317500" lvl="0" marL="457200" rtl="0" algn="l">
                <a:spcBef>
                  <a:spcPts val="0"/>
                </a:spcBef>
                <a:spcAft>
                  <a:spcPts val="0"/>
                </a:spcAft>
                <a:buClr>
                  <a:srgbClr val="6AA84F"/>
                </a:buClr>
                <a:buSzPts val="1400"/>
                <a:buFont typeface="Mada"/>
                <a:buChar char="●"/>
              </a:pPr>
              <a:r>
                <a:rPr lang="ar" sz="1200">
                  <a:solidFill>
                    <a:srgbClr val="6AA84F"/>
                  </a:solidFill>
                  <a:latin typeface="Mada"/>
                  <a:ea typeface="Mada"/>
                  <a:cs typeface="Mada"/>
                  <a:sym typeface="Mada"/>
                </a:rPr>
                <a:t>Describes the pathophysiology of thrombosis</a:t>
              </a:r>
              <a:endParaRPr sz="1200">
                <a:solidFill>
                  <a:srgbClr val="6AA84F"/>
                </a:solidFill>
                <a:latin typeface="Mada"/>
                <a:ea typeface="Mada"/>
                <a:cs typeface="Mada"/>
                <a:sym typeface="Mada"/>
              </a:endParaRPr>
            </a:p>
            <a:p>
              <a:pPr indent="-317500" lvl="0" marL="457200" rtl="0" algn="l">
                <a:spcBef>
                  <a:spcPts val="0"/>
                </a:spcBef>
                <a:spcAft>
                  <a:spcPts val="0"/>
                </a:spcAft>
                <a:buSzPts val="1400"/>
                <a:buFont typeface="Mada"/>
                <a:buChar char="●"/>
              </a:pPr>
              <a:r>
                <a:rPr b="1" lang="ar" sz="1200">
                  <a:latin typeface="Mada"/>
                  <a:ea typeface="Mada"/>
                  <a:cs typeface="Mada"/>
                  <a:sym typeface="Mada"/>
                </a:rPr>
                <a:t>Alterations in blood flow (stasis):</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Disrupted laminar flow allows greater interaction between platelets and endothelial surface.</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Prevents dilution of locally activated clotting factors.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Prevents inflow of clotting factor inhibitors.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Promotes endothelial cell damage and activation.</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Examples include:</a:t>
              </a:r>
              <a:r>
                <a:rPr lang="ar" sz="1200">
                  <a:latin typeface="Mada"/>
                  <a:ea typeface="Mada"/>
                  <a:cs typeface="Mada"/>
                  <a:sym typeface="Mada"/>
                </a:rPr>
                <a:t> </a:t>
              </a:r>
              <a:r>
                <a:rPr lang="ar" sz="1200">
                  <a:solidFill>
                    <a:schemeClr val="dk1"/>
                  </a:solidFill>
                  <a:latin typeface="Mada"/>
                  <a:ea typeface="Mada"/>
                  <a:cs typeface="Mada"/>
                  <a:sym typeface="Mada"/>
                </a:rPr>
                <a:t>Heart failure, Immobility or paralysis , Venous insufficiency or varicose veins, </a:t>
              </a:r>
              <a:r>
                <a:rPr lang="ar" sz="1200">
                  <a:solidFill>
                    <a:schemeClr val="dk1"/>
                  </a:solidFill>
                  <a:latin typeface="Mada"/>
                  <a:ea typeface="Mada"/>
                  <a:cs typeface="Mada"/>
                  <a:sym typeface="Mada"/>
                </a:rPr>
                <a:t>Venous</a:t>
              </a:r>
              <a:r>
                <a:rPr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obstruction from tumor, obesity or pregnancy.</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Vascular endothelial injury: </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Causes </a:t>
              </a:r>
              <a:r>
                <a:rPr b="1" lang="ar" sz="1200">
                  <a:latin typeface="Mada"/>
                  <a:ea typeface="Mada"/>
                  <a:cs typeface="Mada"/>
                  <a:sym typeface="Mada"/>
                </a:rPr>
                <a:t>exposure of sub-endothelium</a:t>
              </a:r>
              <a:r>
                <a:rPr lang="ar" sz="1200">
                  <a:latin typeface="Mada"/>
                  <a:ea typeface="Mada"/>
                  <a:cs typeface="Mada"/>
                  <a:sym typeface="Mada"/>
                </a:rPr>
                <a:t> and</a:t>
              </a:r>
              <a:r>
                <a:rPr b="1" lang="ar" sz="1200">
                  <a:latin typeface="Mada"/>
                  <a:ea typeface="Mada"/>
                  <a:cs typeface="Mada"/>
                  <a:sym typeface="Mada"/>
                </a:rPr>
                <a:t> release of tissue factor,</a:t>
              </a:r>
              <a:r>
                <a:rPr lang="ar" sz="1200">
                  <a:latin typeface="Mada"/>
                  <a:ea typeface="Mada"/>
                  <a:cs typeface="Mada"/>
                  <a:sym typeface="Mada"/>
                </a:rPr>
                <a:t> thereby </a:t>
              </a:r>
              <a:r>
                <a:rPr b="1" lang="ar" sz="1200">
                  <a:latin typeface="Mada"/>
                  <a:ea typeface="Mada"/>
                  <a:cs typeface="Mada"/>
                  <a:sym typeface="Mada"/>
                </a:rPr>
                <a:t>activating coagulation cascade.</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Examples</a:t>
              </a:r>
              <a:r>
                <a:rPr b="1" lang="ar" sz="1200">
                  <a:latin typeface="Mada"/>
                  <a:ea typeface="Mada"/>
                  <a:cs typeface="Mada"/>
                  <a:sym typeface="Mada"/>
                </a:rPr>
                <a:t> include:</a:t>
              </a:r>
              <a:r>
                <a:rPr lang="ar" sz="1200">
                  <a:latin typeface="Mada"/>
                  <a:ea typeface="Mada"/>
                  <a:cs typeface="Mada"/>
                  <a:sym typeface="Mada"/>
                </a:rPr>
                <a:t> </a:t>
              </a:r>
              <a:r>
                <a:rPr lang="ar" sz="1200">
                  <a:solidFill>
                    <a:schemeClr val="dk1"/>
                  </a:solidFill>
                  <a:latin typeface="Mada"/>
                  <a:ea typeface="Mada"/>
                  <a:cs typeface="Mada"/>
                  <a:sym typeface="Mada"/>
                </a:rPr>
                <a:t>Surgery, Trauma, Heart valve disease or replacement, Indwelling catheter, Atherosclerosis, </a:t>
              </a:r>
              <a:r>
                <a:rPr lang="ar" sz="1200">
                  <a:solidFill>
                    <a:schemeClr val="dk1"/>
                  </a:solidFill>
                  <a:latin typeface="Mada"/>
                  <a:ea typeface="Mada"/>
                  <a:cs typeface="Mada"/>
                  <a:sym typeface="Mada"/>
                </a:rPr>
                <a:t>central venous catheter</a:t>
              </a:r>
              <a:r>
                <a:rPr lang="ar" sz="1200">
                  <a:solidFill>
                    <a:srgbClr val="6AA84F"/>
                  </a:solidFill>
                  <a:latin typeface="Mada"/>
                  <a:ea typeface="Mada"/>
                  <a:cs typeface="Mada"/>
                  <a:sym typeface="Mada"/>
                </a:rPr>
                <a:t> (can happen when inserting the </a:t>
              </a:r>
              <a:r>
                <a:rPr lang="ar" sz="1200">
                  <a:solidFill>
                    <a:srgbClr val="6AA84F"/>
                  </a:solidFill>
                  <a:latin typeface="Mada"/>
                  <a:ea typeface="Mada"/>
                  <a:cs typeface="Mada"/>
                  <a:sym typeface="Mada"/>
                </a:rPr>
                <a:t>cannula</a:t>
              </a:r>
              <a:r>
                <a:rPr lang="ar" sz="1200">
                  <a:solidFill>
                    <a:srgbClr val="6AA84F"/>
                  </a:solidFill>
                  <a:latin typeface="Mada"/>
                  <a:ea typeface="Mada"/>
                  <a:cs typeface="Mada"/>
                  <a:sym typeface="Mada"/>
                </a:rPr>
                <a:t> of the IV fluid --&gt; pt will complain from pain at insertion site), tumor thrombosis (the cancer invades the blood vessels &amp; causes injury), fractures and Covid-19. </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 </a:t>
              </a:r>
              <a:r>
                <a:rPr b="1" lang="ar" sz="1200">
                  <a:latin typeface="Mada"/>
                  <a:ea typeface="Mada"/>
                  <a:cs typeface="Mada"/>
                  <a:sym typeface="Mada"/>
                </a:rPr>
                <a:t>Alterations in constituents of blood (i.e., hypercoagulability)</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Acquired vs inherited coagulopathies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Predisposing factors for thrombus formation</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solidFill>
                    <a:schemeClr val="dk1"/>
                  </a:solidFill>
                  <a:latin typeface="Mada"/>
                  <a:ea typeface="Mada"/>
                  <a:cs typeface="Mada"/>
                  <a:sym typeface="Mada"/>
                </a:rPr>
                <a:t>Examples include : </a:t>
              </a:r>
              <a:r>
                <a:rPr lang="ar" sz="1200">
                  <a:solidFill>
                    <a:schemeClr val="dk1"/>
                  </a:solidFill>
                  <a:latin typeface="Mada"/>
                  <a:ea typeface="Mada"/>
                  <a:cs typeface="Mada"/>
                  <a:sym typeface="Mada"/>
                </a:rPr>
                <a:t>Acute phase postop, Cancer, Thrombophilia, Estrogen therapy, Pregnancy and postpartum period, Inflammatory bowel disease</a:t>
              </a:r>
              <a:endParaRPr sz="1200">
                <a:latin typeface="Mada"/>
                <a:ea typeface="Mada"/>
                <a:cs typeface="Mada"/>
                <a:sym typeface="Mada"/>
              </a:endParaRPr>
            </a:p>
          </p:txBody>
        </p:sp>
      </p:grpSp>
      <p:grpSp>
        <p:nvGrpSpPr>
          <p:cNvPr id="200" name="Google Shape;200;p24"/>
          <p:cNvGrpSpPr/>
          <p:nvPr/>
        </p:nvGrpSpPr>
        <p:grpSpPr>
          <a:xfrm>
            <a:off x="285450" y="5825785"/>
            <a:ext cx="6989106" cy="2560471"/>
            <a:chOff x="248887" y="2253834"/>
            <a:chExt cx="6339900" cy="2351861"/>
          </a:xfrm>
        </p:grpSpPr>
        <p:sp>
          <p:nvSpPr>
            <p:cNvPr id="201" name="Google Shape;201;p24"/>
            <p:cNvSpPr/>
            <p:nvPr/>
          </p:nvSpPr>
          <p:spPr>
            <a:xfrm>
              <a:off x="248887" y="2508395"/>
              <a:ext cx="6339900" cy="2097300"/>
            </a:xfrm>
            <a:prstGeom prst="roundRect">
              <a:avLst>
                <a:gd fmla="val 16667" name="adj"/>
              </a:avLst>
            </a:prstGeom>
            <a:noFill/>
            <a:ln cap="flat" cmpd="sng" w="2857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Characterized by clinical tendency to thrombosis or molecular abnormalities of hemostasis that predisposes to thromboembolic disease.</a:t>
              </a:r>
              <a:endParaRPr sz="1200">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Alteration in the hemostatic balance between blood fluidity and clot formation </a:t>
              </a:r>
              <a:r>
                <a:rPr b="1" lang="ar" sz="1200">
                  <a:solidFill>
                    <a:schemeClr val="dk1"/>
                  </a:solidFill>
                  <a:latin typeface="Mada"/>
                  <a:ea typeface="Mada"/>
                  <a:cs typeface="Mada"/>
                  <a:sym typeface="Mada"/>
                </a:rPr>
                <a:t>due to genetic or acquired disorders </a:t>
              </a:r>
              <a:r>
                <a:rPr lang="ar" sz="1200">
                  <a:solidFill>
                    <a:schemeClr val="dk1"/>
                  </a:solidFill>
                  <a:latin typeface="Mada"/>
                  <a:ea typeface="Mada"/>
                  <a:cs typeface="Mada"/>
                  <a:sym typeface="Mada"/>
                </a:rPr>
                <a:t>which shift the balance toward excessive platelet aggregation and thrombin generation (clot formation) that lead to thrombosis</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rPr b="1" lang="ar" sz="1200">
                  <a:solidFill>
                    <a:schemeClr val="dk1"/>
                  </a:solidFill>
                  <a:latin typeface="Mada"/>
                  <a:ea typeface="Mada"/>
                  <a:cs typeface="Mada"/>
                  <a:sym typeface="Mada"/>
                </a:rPr>
                <a:t>Synonyms: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Hypercoagulable state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Pro-Thrombotic state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Thrombogenic state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Thrombophilia</a:t>
              </a:r>
              <a:endParaRPr b="1" sz="1200">
                <a:solidFill>
                  <a:schemeClr val="dk1"/>
                </a:solidFill>
                <a:latin typeface="Mada"/>
                <a:ea typeface="Mada"/>
                <a:cs typeface="Mada"/>
                <a:sym typeface="Mada"/>
              </a:endParaRPr>
            </a:p>
            <a:p>
              <a:pPr indent="0" lvl="0" marL="0" rtl="0" algn="l">
                <a:spcBef>
                  <a:spcPts val="0"/>
                </a:spcBef>
                <a:spcAft>
                  <a:spcPts val="0"/>
                </a:spcAft>
                <a:buNone/>
              </a:pPr>
              <a:r>
                <a:t/>
              </a:r>
              <a:endParaRPr sz="1200">
                <a:solidFill>
                  <a:srgbClr val="6D9EEB"/>
                </a:solidFill>
                <a:latin typeface="Mada"/>
                <a:ea typeface="Mada"/>
                <a:cs typeface="Mada"/>
                <a:sym typeface="Mada"/>
              </a:endParaRPr>
            </a:p>
          </p:txBody>
        </p:sp>
        <p:sp>
          <p:nvSpPr>
            <p:cNvPr id="202" name="Google Shape;202;p24"/>
            <p:cNvSpPr/>
            <p:nvPr/>
          </p:nvSpPr>
          <p:spPr>
            <a:xfrm>
              <a:off x="451864" y="2253834"/>
              <a:ext cx="2115000" cy="397500"/>
            </a:xfrm>
            <a:prstGeom prst="flowChartAlternateProcess">
              <a:avLst/>
            </a:prstGeom>
            <a:solidFill>
              <a:schemeClr val="accent1"/>
            </a:solidFill>
            <a:ln cap="flat" cmpd="sng" w="9525">
              <a:solidFill>
                <a:schemeClr val="accent3"/>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2000">
                  <a:solidFill>
                    <a:srgbClr val="FFFFFF"/>
                  </a:solidFill>
                  <a:latin typeface="Mada"/>
                  <a:ea typeface="Mada"/>
                  <a:cs typeface="Mada"/>
                  <a:sym typeface="Mada"/>
                </a:rPr>
                <a:t>Thrombophilia</a:t>
              </a:r>
              <a:endParaRPr b="1" sz="2000">
                <a:solidFill>
                  <a:srgbClr val="FFFFFF"/>
                </a:solidFill>
                <a:latin typeface="Mada"/>
                <a:ea typeface="Mada"/>
                <a:cs typeface="Mada"/>
                <a:sym typeface="Mada"/>
              </a:endParaRPr>
            </a:p>
          </p:txBody>
        </p:sp>
      </p:grpSp>
      <p:grpSp>
        <p:nvGrpSpPr>
          <p:cNvPr id="203" name="Google Shape;203;p24"/>
          <p:cNvGrpSpPr/>
          <p:nvPr/>
        </p:nvGrpSpPr>
        <p:grpSpPr>
          <a:xfrm>
            <a:off x="285450" y="8476185"/>
            <a:ext cx="7464300" cy="1932738"/>
            <a:chOff x="229099" y="5277685"/>
            <a:chExt cx="7464300" cy="2655590"/>
          </a:xfrm>
        </p:grpSpPr>
        <p:sp>
          <p:nvSpPr>
            <p:cNvPr id="204" name="Google Shape;204;p24"/>
            <p:cNvSpPr txBox="1"/>
            <p:nvPr/>
          </p:nvSpPr>
          <p:spPr>
            <a:xfrm>
              <a:off x="229099" y="5277685"/>
              <a:ext cx="7464300" cy="882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600">
                  <a:highlight>
                    <a:schemeClr val="accent4"/>
                  </a:highlight>
                  <a:latin typeface="Mada"/>
                  <a:ea typeface="Mada"/>
                  <a:cs typeface="Mada"/>
                  <a:sym typeface="Mada"/>
                </a:rPr>
                <a:t>Thrombophilia Prevalence and Ratios for Idiopathic VTE:</a:t>
              </a:r>
              <a:endParaRPr b="1" sz="1600">
                <a:highlight>
                  <a:schemeClr val="accent4"/>
                </a:highlight>
                <a:latin typeface="Mada"/>
                <a:ea typeface="Mada"/>
                <a:cs typeface="Mada"/>
                <a:sym typeface="Mada"/>
              </a:endParaRPr>
            </a:p>
          </p:txBody>
        </p:sp>
        <p:pic>
          <p:nvPicPr>
            <p:cNvPr id="205" name="Google Shape;205;p24"/>
            <p:cNvPicPr preferRelativeResize="0"/>
            <p:nvPr/>
          </p:nvPicPr>
          <p:blipFill>
            <a:blip r:embed="rId3">
              <a:alphaModFix/>
            </a:blip>
            <a:stretch>
              <a:fillRect/>
            </a:stretch>
          </p:blipFill>
          <p:spPr>
            <a:xfrm>
              <a:off x="1932203" y="5934150"/>
              <a:ext cx="3494150" cy="1999125"/>
            </a:xfrm>
            <a:prstGeom prst="rect">
              <a:avLst/>
            </a:prstGeom>
            <a:noFill/>
            <a:ln>
              <a:noFill/>
            </a:ln>
          </p:spPr>
        </p:pic>
      </p:grpSp>
      <p:sp>
        <p:nvSpPr>
          <p:cNvPr id="206" name="Google Shape;206;p24"/>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Introduction</a:t>
            </a:r>
            <a:endParaRPr b="1" sz="2600">
              <a:latin typeface="Mada"/>
              <a:ea typeface="Mada"/>
              <a:cs typeface="Mada"/>
              <a:sym typeface="Mada"/>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5"/>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212" name="Google Shape;212;p25"/>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213" name="Google Shape;213;p25"/>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214" name="Google Shape;214;p25"/>
          <p:cNvSpPr txBox="1"/>
          <p:nvPr/>
        </p:nvSpPr>
        <p:spPr>
          <a:xfrm>
            <a:off x="1355300" y="0"/>
            <a:ext cx="50853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Hypercoagulable states</a:t>
            </a:r>
            <a:endParaRPr b="1" sz="2600">
              <a:latin typeface="Mada"/>
              <a:ea typeface="Mada"/>
              <a:cs typeface="Mada"/>
              <a:sym typeface="Mada"/>
            </a:endParaRPr>
          </a:p>
        </p:txBody>
      </p:sp>
      <p:sp>
        <p:nvSpPr>
          <p:cNvPr id="215" name="Google Shape;215;p25"/>
          <p:cNvSpPr txBox="1"/>
          <p:nvPr/>
        </p:nvSpPr>
        <p:spPr>
          <a:xfrm>
            <a:off x="240700" y="929600"/>
            <a:ext cx="7088700" cy="1435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800">
                <a:highlight>
                  <a:schemeClr val="accent4"/>
                </a:highlight>
                <a:latin typeface="Mada"/>
                <a:ea typeface="Mada"/>
                <a:cs typeface="Mada"/>
                <a:sym typeface="Mada"/>
              </a:rPr>
              <a:t>Causes of venous thromboembolism </a:t>
            </a:r>
            <a:r>
              <a:rPr b="1" lang="ar" sz="1800">
                <a:highlight>
                  <a:schemeClr val="accent4"/>
                </a:highlight>
                <a:latin typeface="Mada"/>
                <a:ea typeface="Mada"/>
                <a:cs typeface="Mada"/>
                <a:sym typeface="Mada"/>
              </a:rPr>
              <a:t>can be divided into two groups</a:t>
            </a:r>
            <a:r>
              <a:rPr b="1" lang="ar" sz="1800">
                <a:highlight>
                  <a:schemeClr val="accent4"/>
                </a:highlight>
                <a:latin typeface="Mada"/>
                <a:ea typeface="Mada"/>
                <a:cs typeface="Mada"/>
                <a:sym typeface="Mada"/>
              </a:rPr>
              <a:t> and are often multiple in a given patient:</a:t>
            </a:r>
            <a:endParaRPr b="1" sz="1800">
              <a:highlight>
                <a:schemeClr val="accent4"/>
              </a:highlight>
              <a:latin typeface="Mada"/>
              <a:ea typeface="Mada"/>
              <a:cs typeface="Mada"/>
              <a:sym typeface="Mada"/>
            </a:endParaRPr>
          </a:p>
        </p:txBody>
      </p:sp>
      <p:grpSp>
        <p:nvGrpSpPr>
          <p:cNvPr id="216" name="Google Shape;216;p25"/>
          <p:cNvGrpSpPr/>
          <p:nvPr/>
        </p:nvGrpSpPr>
        <p:grpSpPr>
          <a:xfrm>
            <a:off x="210438" y="5545126"/>
            <a:ext cx="7149222" cy="1990215"/>
            <a:chOff x="-6692521" y="3261580"/>
            <a:chExt cx="14062200" cy="953397"/>
          </a:xfrm>
        </p:grpSpPr>
        <p:sp>
          <p:nvSpPr>
            <p:cNvPr id="217" name="Google Shape;217;p25"/>
            <p:cNvSpPr/>
            <p:nvPr/>
          </p:nvSpPr>
          <p:spPr>
            <a:xfrm>
              <a:off x="-6692521" y="3365076"/>
              <a:ext cx="14062200" cy="849900"/>
            </a:xfrm>
            <a:prstGeom prst="roundRect">
              <a:avLst>
                <a:gd fmla="val 16667" name="adj"/>
              </a:avLst>
            </a:prstGeom>
            <a:noFill/>
            <a:ln cap="flat" cmpd="sng" w="2857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Protein C deficiency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Protein S Deficiency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Antithrombin lll Deficiency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Factor V Leiden</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(hereditary resistance to activated protein c)</a:t>
              </a:r>
              <a:endParaRPr sz="1200">
                <a:solidFill>
                  <a:schemeClr val="dk1"/>
                </a:solidFill>
                <a:latin typeface="Mada"/>
                <a:ea typeface="Mada"/>
                <a:cs typeface="Mada"/>
                <a:sym typeface="Mada"/>
              </a:endParaRPr>
            </a:p>
            <a:p>
              <a:pPr indent="0" lvl="0" marL="457200" rtl="0" algn="ctr">
                <a:spcBef>
                  <a:spcPts val="0"/>
                </a:spcBef>
                <a:spcAft>
                  <a:spcPts val="0"/>
                </a:spcAft>
                <a:buNone/>
              </a:pPr>
              <a:r>
                <a:rPr lang="ar" sz="1200">
                  <a:solidFill>
                    <a:srgbClr val="6AA84F"/>
                  </a:solidFill>
                  <a:latin typeface="Mada"/>
                  <a:ea typeface="Mada"/>
                  <a:cs typeface="Mada"/>
                  <a:sym typeface="Mada"/>
                </a:rPr>
                <a:t>There could be other causes, still under study.</a:t>
              </a:r>
              <a:endParaRPr sz="1200">
                <a:solidFill>
                  <a:srgbClr val="6AA84F"/>
                </a:solidFill>
                <a:latin typeface="Mada"/>
                <a:ea typeface="Mada"/>
                <a:cs typeface="Mada"/>
                <a:sym typeface="Mada"/>
              </a:endParaRPr>
            </a:p>
          </p:txBody>
        </p:sp>
        <p:sp>
          <p:nvSpPr>
            <p:cNvPr id="218" name="Google Shape;218;p25"/>
            <p:cNvSpPr/>
            <p:nvPr/>
          </p:nvSpPr>
          <p:spPr>
            <a:xfrm>
              <a:off x="-1749293" y="3261580"/>
              <a:ext cx="4460400" cy="294300"/>
            </a:xfrm>
            <a:prstGeom prst="flowChartAlternateProcess">
              <a:avLst/>
            </a:prstGeom>
            <a:solidFill>
              <a:srgbClr val="F6B26B"/>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sz="1500">
                  <a:solidFill>
                    <a:srgbClr val="FFFFFF"/>
                  </a:solidFill>
                  <a:latin typeface="Mada"/>
                  <a:ea typeface="Mada"/>
                  <a:cs typeface="Mada"/>
                  <a:sym typeface="Mada"/>
                </a:rPr>
                <a:t>Inherited Hypercoagulable States</a:t>
              </a:r>
              <a:endParaRPr b="1" sz="1500">
                <a:solidFill>
                  <a:srgbClr val="FFFFFF"/>
                </a:solidFill>
                <a:latin typeface="Mada"/>
                <a:ea typeface="Mada"/>
                <a:cs typeface="Mada"/>
                <a:sym typeface="Mada"/>
              </a:endParaRPr>
            </a:p>
          </p:txBody>
        </p:sp>
      </p:grpSp>
      <p:grpSp>
        <p:nvGrpSpPr>
          <p:cNvPr id="219" name="Google Shape;219;p25"/>
          <p:cNvGrpSpPr/>
          <p:nvPr/>
        </p:nvGrpSpPr>
        <p:grpSpPr>
          <a:xfrm>
            <a:off x="205700" y="1839639"/>
            <a:ext cx="7149178" cy="3561341"/>
            <a:chOff x="376490" y="1738798"/>
            <a:chExt cx="13005600" cy="1604063"/>
          </a:xfrm>
        </p:grpSpPr>
        <p:sp>
          <p:nvSpPr>
            <p:cNvPr id="220" name="Google Shape;220;p25"/>
            <p:cNvSpPr/>
            <p:nvPr/>
          </p:nvSpPr>
          <p:spPr>
            <a:xfrm>
              <a:off x="376490" y="1899261"/>
              <a:ext cx="13005600" cy="1443600"/>
            </a:xfrm>
            <a:prstGeom prst="roundRect">
              <a:avLst>
                <a:gd fmla="val 16667" name="adj"/>
              </a:avLst>
            </a:prstGeom>
            <a:noFill/>
            <a:ln cap="flat" cmpd="sng" w="28575">
              <a:solidFill>
                <a:schemeClr val="accent2"/>
              </a:solidFill>
              <a:prstDash val="solid"/>
              <a:round/>
              <a:headEnd len="sm" w="sm" type="none"/>
              <a:tailEnd len="sm" w="sm" type="none"/>
            </a:ln>
          </p:spPr>
          <p:txBody>
            <a:bodyPr anchorCtr="0" anchor="b" bIns="91425" lIns="91425" spcFirstLastPara="1" rIns="91425" wrap="square" tIns="91425">
              <a:noAutofit/>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Antiphospholipid antibodies syndrome </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Hyperhomocysteinemia</a:t>
              </a:r>
              <a:endParaRPr sz="1200">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Cancer </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Nephrotic syndrome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Heart failure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Presence of a central venous</a:t>
              </a:r>
              <a:endParaRPr sz="1200">
                <a:solidFill>
                  <a:schemeClr val="dk1"/>
                </a:solidFill>
                <a:latin typeface="Mada"/>
                <a:ea typeface="Mada"/>
                <a:cs typeface="Mada"/>
                <a:sym typeface="Mada"/>
              </a:endParaRPr>
            </a:p>
            <a:p>
              <a:pPr indent="0" lvl="0" marL="457200" rtl="0" algn="l">
                <a:spcBef>
                  <a:spcPts val="0"/>
                </a:spcBef>
                <a:spcAft>
                  <a:spcPts val="0"/>
                </a:spcAft>
                <a:buNone/>
              </a:pPr>
              <a:r>
                <a:rPr lang="ar" sz="1200">
                  <a:solidFill>
                    <a:schemeClr val="dk1"/>
                  </a:solidFill>
                  <a:latin typeface="Mada"/>
                  <a:ea typeface="Mada"/>
                  <a:cs typeface="Mada"/>
                  <a:sym typeface="Mada"/>
                </a:rPr>
                <a:t> catheter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Crohn disease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Myeloproliferative disorders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Polycythemia vera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essential thrombocythemia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Paroxysmal nocturnal hemoglobinuria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Bechets disease </a:t>
              </a:r>
              <a:endParaRPr sz="1200">
                <a:solidFill>
                  <a:srgbClr val="6D9EEB"/>
                </a:solidFill>
                <a:latin typeface="Mada"/>
                <a:ea typeface="Mada"/>
                <a:cs typeface="Mada"/>
                <a:sym typeface="Mada"/>
              </a:endParaRPr>
            </a:p>
          </p:txBody>
        </p:sp>
        <p:sp>
          <p:nvSpPr>
            <p:cNvPr id="221" name="Google Shape;221;p25"/>
            <p:cNvSpPr/>
            <p:nvPr/>
          </p:nvSpPr>
          <p:spPr>
            <a:xfrm>
              <a:off x="4802704" y="1738798"/>
              <a:ext cx="4281300" cy="276600"/>
            </a:xfrm>
            <a:prstGeom prst="flowChartAlternateProcess">
              <a:avLst/>
            </a:prstGeom>
            <a:solidFill>
              <a:srgbClr val="F6B26B"/>
            </a:solidFill>
            <a:ln cap="flat" cmpd="sng" w="19050">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Clr>
                  <a:srgbClr val="000000"/>
                </a:buClr>
                <a:buSzPts val="1100"/>
                <a:buFont typeface="Arial"/>
                <a:buNone/>
              </a:pPr>
              <a:r>
                <a:rPr b="1" lang="ar">
                  <a:solidFill>
                    <a:srgbClr val="FFFFFF"/>
                  </a:solidFill>
                  <a:latin typeface="Mada"/>
                  <a:ea typeface="Mada"/>
                  <a:cs typeface="Mada"/>
                  <a:sym typeface="Mada"/>
                </a:rPr>
                <a:t>Acquired </a:t>
              </a:r>
              <a:endParaRPr b="1">
                <a:solidFill>
                  <a:srgbClr val="FFFFFF"/>
                </a:solidFill>
                <a:latin typeface="Mada"/>
                <a:ea typeface="Mada"/>
                <a:cs typeface="Mada"/>
                <a:sym typeface="Mada"/>
              </a:endParaRPr>
            </a:p>
            <a:p>
              <a:pPr indent="0" lvl="0" marL="0" rtl="0" algn="ctr">
                <a:spcBef>
                  <a:spcPts val="0"/>
                </a:spcBef>
                <a:spcAft>
                  <a:spcPts val="0"/>
                </a:spcAft>
                <a:buClr>
                  <a:srgbClr val="000000"/>
                </a:buClr>
                <a:buSzPts val="1100"/>
                <a:buFont typeface="Arial"/>
                <a:buNone/>
              </a:pPr>
              <a:r>
                <a:rPr b="1" lang="ar">
                  <a:solidFill>
                    <a:srgbClr val="FFFFFF"/>
                  </a:solidFill>
                  <a:latin typeface="Mada"/>
                  <a:ea typeface="Mada"/>
                  <a:cs typeface="Mada"/>
                  <a:sym typeface="Mada"/>
                </a:rPr>
                <a:t> Hypercoagulable States</a:t>
              </a:r>
              <a:endParaRPr b="1">
                <a:solidFill>
                  <a:srgbClr val="FFFFFF"/>
                </a:solidFill>
                <a:latin typeface="Mada"/>
                <a:ea typeface="Mada"/>
                <a:cs typeface="Mada"/>
                <a:sym typeface="Mada"/>
              </a:endParaRPr>
            </a:p>
          </p:txBody>
        </p:sp>
      </p:grpSp>
      <p:sp>
        <p:nvSpPr>
          <p:cNvPr id="222" name="Google Shape;222;p25"/>
          <p:cNvSpPr txBox="1"/>
          <p:nvPr/>
        </p:nvSpPr>
        <p:spPr>
          <a:xfrm>
            <a:off x="3733800" y="2500975"/>
            <a:ext cx="3656100" cy="28449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Recent major surgery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Especially orthopedic (hip &amp; knee replacement and Spine surgery)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Immobilization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Trauma </a:t>
            </a:r>
            <a:r>
              <a:rPr b="1" baseline="30000" lang="ar" sz="1200">
                <a:solidFill>
                  <a:srgbClr val="6AA84F"/>
                </a:solidFill>
                <a:latin typeface="Mada"/>
                <a:ea typeface="Mada"/>
                <a:cs typeface="Mada"/>
                <a:sym typeface="Mada"/>
              </a:rPr>
              <a:t>1</a:t>
            </a:r>
            <a:endParaRPr b="1" baseline="30000" sz="1200">
              <a:solidFill>
                <a:srgbClr val="6AA84F"/>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Medication(chemotherapy </a:t>
            </a:r>
            <a:r>
              <a:rPr b="1" baseline="30000" lang="ar" sz="1200">
                <a:solidFill>
                  <a:srgbClr val="CC0000"/>
                </a:solidFill>
                <a:latin typeface="Mada"/>
                <a:ea typeface="Mada"/>
                <a:cs typeface="Mada"/>
                <a:sym typeface="Mada"/>
              </a:rPr>
              <a:t>2</a:t>
            </a:r>
            <a:r>
              <a:rPr b="1" lang="ar" sz="1200">
                <a:solidFill>
                  <a:srgbClr val="CC0000"/>
                </a:solidFill>
                <a:latin typeface="Mada"/>
                <a:ea typeface="Mada"/>
                <a:cs typeface="Mada"/>
                <a:sym typeface="Mada"/>
              </a:rPr>
              <a:t>, HIT </a:t>
            </a:r>
            <a:r>
              <a:rPr b="1" lang="ar" sz="1200">
                <a:solidFill>
                  <a:schemeClr val="dk1"/>
                </a:solidFill>
                <a:latin typeface="Mada"/>
                <a:ea typeface="Mada"/>
                <a:cs typeface="Mada"/>
                <a:sym typeface="Mada"/>
              </a:rPr>
              <a:t>-heparin induced thrombocutepnia</a:t>
            </a:r>
            <a:r>
              <a:rPr b="1" lang="ar" sz="1200">
                <a:solidFill>
                  <a:srgbClr val="CC0000"/>
                </a:solidFill>
                <a:latin typeface="Mada"/>
                <a:ea typeface="Mada"/>
                <a:cs typeface="Mada"/>
                <a:sym typeface="Mada"/>
              </a:rPr>
              <a:t>-, OCP -</a:t>
            </a:r>
            <a:r>
              <a:rPr b="1" lang="ar" sz="1200">
                <a:solidFill>
                  <a:schemeClr val="dk1"/>
                </a:solidFill>
                <a:latin typeface="Mada"/>
                <a:ea typeface="Mada"/>
                <a:cs typeface="Mada"/>
                <a:sym typeface="Mada"/>
              </a:rPr>
              <a:t>oral contraceptives-</a:t>
            </a:r>
            <a:r>
              <a:rPr b="1" lang="ar" sz="1200">
                <a:solidFill>
                  <a:srgbClr val="CC0000"/>
                </a:solidFill>
                <a:latin typeface="Mada"/>
                <a:ea typeface="Mada"/>
                <a:cs typeface="Mada"/>
                <a:sym typeface="Mada"/>
              </a:rPr>
              <a:t> or HRT </a:t>
            </a:r>
            <a:r>
              <a:rPr b="1" lang="ar" sz="1200">
                <a:solidFill>
                  <a:schemeClr val="dk1"/>
                </a:solidFill>
                <a:latin typeface="Mada"/>
                <a:ea typeface="Mada"/>
                <a:cs typeface="Mada"/>
                <a:sym typeface="Mada"/>
              </a:rPr>
              <a:t>-hormonal replacement therapy-</a:t>
            </a:r>
            <a:r>
              <a:rPr b="1" lang="ar" sz="1200">
                <a:solidFill>
                  <a:srgbClr val="CC0000"/>
                </a:solidFill>
                <a:latin typeface="Mada"/>
                <a:ea typeface="Mada"/>
                <a:cs typeface="Mada"/>
                <a:sym typeface="Mada"/>
              </a:rPr>
              <a:t>)</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Pregnancy</a:t>
            </a:r>
            <a:r>
              <a:rPr lang="ar" sz="1200">
                <a:solidFill>
                  <a:schemeClr val="dk1"/>
                </a:solidFill>
                <a:latin typeface="Mada"/>
                <a:ea typeface="Mada"/>
                <a:cs typeface="Mada"/>
                <a:sym typeface="Mada"/>
              </a:rPr>
              <a:t> </a:t>
            </a:r>
            <a:r>
              <a:rPr b="1" baseline="30000" lang="ar" sz="1200">
                <a:solidFill>
                  <a:srgbClr val="6AA84F"/>
                </a:solidFill>
                <a:latin typeface="Mada"/>
                <a:ea typeface="Mada"/>
                <a:cs typeface="Mada"/>
                <a:sym typeface="Mada"/>
              </a:rPr>
              <a:t>3</a:t>
            </a:r>
            <a:endParaRPr b="1" baseline="30000"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DIC</a:t>
            </a:r>
            <a:r>
              <a:rPr lang="ar" sz="1200">
                <a:solidFill>
                  <a:schemeClr val="dk1"/>
                </a:solidFill>
                <a:latin typeface="Mada"/>
                <a:ea typeface="Mada"/>
                <a:cs typeface="Mada"/>
                <a:sym typeface="Mada"/>
              </a:rPr>
              <a:t> </a:t>
            </a:r>
            <a:r>
              <a:rPr lang="ar" sz="1200">
                <a:solidFill>
                  <a:srgbClr val="6AA84F"/>
                </a:solidFill>
                <a:latin typeface="Mada"/>
                <a:ea typeface="Mada"/>
                <a:cs typeface="Mada"/>
                <a:sym typeface="Mada"/>
              </a:rPr>
              <a:t>happens in COVID</a:t>
            </a:r>
            <a:r>
              <a:rPr lang="ar" sz="1200">
                <a:solidFill>
                  <a:schemeClr val="dk1"/>
                </a:solidFill>
                <a:latin typeface="Mada"/>
                <a:ea typeface="Mada"/>
                <a:cs typeface="Mada"/>
                <a:sym typeface="Mada"/>
              </a:rPr>
              <a:t>/TTP </a:t>
            </a:r>
            <a:r>
              <a:rPr lang="ar" sz="1200">
                <a:solidFill>
                  <a:srgbClr val="6AA84F"/>
                </a:solidFill>
                <a:latin typeface="Mada"/>
                <a:ea typeface="Mada"/>
                <a:cs typeface="Mada"/>
                <a:sym typeface="Mada"/>
              </a:rPr>
              <a:t>(thrombocytopenic purpura)</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Obesity &amp; older age (&gt;60)</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Hyperviscosity syndromes(Multiple myeloma or Waldenstrom’s macroglobulinemia)</a:t>
            </a:r>
            <a:endParaRPr sz="1200">
              <a:solidFill>
                <a:schemeClr val="dk1"/>
              </a:solidFill>
              <a:latin typeface="Mada"/>
              <a:ea typeface="Mada"/>
              <a:cs typeface="Mada"/>
              <a:sym typeface="Mada"/>
            </a:endParaRPr>
          </a:p>
        </p:txBody>
      </p:sp>
      <p:sp>
        <p:nvSpPr>
          <p:cNvPr id="223" name="Google Shape;223;p25"/>
          <p:cNvSpPr txBox="1"/>
          <p:nvPr/>
        </p:nvSpPr>
        <p:spPr>
          <a:xfrm>
            <a:off x="4389863" y="5931888"/>
            <a:ext cx="30000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dysfibrinogenemia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Elevated factor VIII</a:t>
            </a:r>
            <a:endParaRPr sz="1200">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ar" sz="1200">
                <a:solidFill>
                  <a:srgbClr val="CC0000"/>
                </a:solidFill>
                <a:latin typeface="Mada"/>
                <a:ea typeface="Mada"/>
                <a:cs typeface="Mada"/>
                <a:sym typeface="Mada"/>
              </a:rPr>
              <a:t>F</a:t>
            </a:r>
            <a:r>
              <a:rPr lang="ar" sz="1200">
                <a:solidFill>
                  <a:srgbClr val="CC0000"/>
                </a:solidFill>
                <a:latin typeface="Mada"/>
                <a:ea typeface="Mada"/>
                <a:cs typeface="Mada"/>
                <a:sym typeface="Mada"/>
              </a:rPr>
              <a:t>actor XII deficiency</a:t>
            </a:r>
            <a:endParaRPr sz="1200">
              <a:solidFill>
                <a:srgbClr val="CC0000"/>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lang="ar" sz="1200">
                <a:solidFill>
                  <a:srgbClr val="CC0000"/>
                </a:solidFill>
                <a:latin typeface="Mada"/>
                <a:ea typeface="Mada"/>
                <a:cs typeface="Mada"/>
                <a:sym typeface="Mada"/>
              </a:rPr>
              <a:t>Lipoprotein A</a:t>
            </a:r>
            <a:endParaRPr/>
          </a:p>
        </p:txBody>
      </p:sp>
      <p:sp>
        <p:nvSpPr>
          <p:cNvPr id="224" name="Google Shape;224;p25"/>
          <p:cNvSpPr/>
          <p:nvPr/>
        </p:nvSpPr>
        <p:spPr>
          <a:xfrm>
            <a:off x="204600" y="7848600"/>
            <a:ext cx="7124700" cy="1671600"/>
          </a:xfrm>
          <a:prstGeom prst="roundRect">
            <a:avLst>
              <a:gd fmla="val 16667" name="adj"/>
            </a:avLst>
          </a:prstGeom>
          <a:noFill/>
          <a:ln cap="flat" cmpd="sng" w="28575">
            <a:solidFill>
              <a:srgbClr val="EFEFEF"/>
            </a:solidFill>
            <a:prstDash val="solid"/>
            <a:round/>
            <a:headEnd len="sm" w="sm" type="none"/>
            <a:tailEnd len="sm" w="sm" type="none"/>
          </a:ln>
        </p:spPr>
        <p:txBody>
          <a:bodyPr anchorCtr="0" anchor="t" bIns="91425" lIns="91425" spcFirstLastPara="1" rIns="91425" wrap="square" tIns="91425">
            <a:noAutofit/>
          </a:bodyPr>
          <a:lstStyle/>
          <a:p>
            <a:pPr indent="0" lvl="0" marL="0" rtl="0" algn="ctr">
              <a:spcBef>
                <a:spcPts val="0"/>
              </a:spcBef>
              <a:spcAft>
                <a:spcPts val="0"/>
              </a:spcAft>
              <a:buNone/>
            </a:pPr>
            <a:r>
              <a:rPr lang="ar" sz="2000">
                <a:solidFill>
                  <a:srgbClr val="F3F3F3"/>
                </a:solidFill>
                <a:latin typeface="Pacifico"/>
                <a:ea typeface="Pacifico"/>
                <a:cs typeface="Pacifico"/>
                <a:sym typeface="Pacifico"/>
              </a:rPr>
              <a:t>An area for your notes </a:t>
            </a:r>
            <a:endParaRPr/>
          </a:p>
        </p:txBody>
      </p:sp>
      <p:sp>
        <p:nvSpPr>
          <p:cNvPr id="225" name="Google Shape;225;p25"/>
          <p:cNvSpPr txBox="1"/>
          <p:nvPr/>
        </p:nvSpPr>
        <p:spPr>
          <a:xfrm>
            <a:off x="275" y="9728750"/>
            <a:ext cx="7560000" cy="1088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AA84F"/>
                </a:solidFill>
                <a:latin typeface="Mada"/>
                <a:ea typeface="Mada"/>
                <a:cs typeface="Mada"/>
                <a:sym typeface="Mada"/>
              </a:rPr>
              <a:t>1- A female pt developed DVT bc her brother hit her on her thigh, so even mild traumas can cause thrombus in some Ppl not necessarily a car accident.</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2- some pt needs prophylaxis such as in MM and leukemia patients receiving chemotherapy.</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3- Decreased proteins C &amp; S and elevated factor 8 --&gt; acquired hyper-coagulability. it increases as a protective mechanism against postpartum hemorrhage.</a:t>
            </a:r>
            <a:endParaRPr sz="1200">
              <a:solidFill>
                <a:srgbClr val="6AA84F"/>
              </a:solidFill>
              <a:latin typeface="Mada"/>
              <a:ea typeface="Mada"/>
              <a:cs typeface="Mada"/>
              <a:sym typeface="Mada"/>
            </a:endParaRPr>
          </a:p>
        </p:txBody>
      </p:sp>
      <p:sp>
        <p:nvSpPr>
          <p:cNvPr id="226" name="Google Shape;226;p25"/>
          <p:cNvSpPr txBox="1"/>
          <p:nvPr/>
        </p:nvSpPr>
        <p:spPr>
          <a:xfrm>
            <a:off x="-3581475" y="1767325"/>
            <a:ext cx="3000000" cy="1539300"/>
          </a:xfrm>
          <a:prstGeom prst="rect">
            <a:avLst/>
          </a:prstGeom>
          <a:noFill/>
          <a:ln>
            <a:noFill/>
          </a:ln>
        </p:spPr>
        <p:txBody>
          <a:bodyPr anchorCtr="0" anchor="t" bIns="91425" lIns="91425" spcFirstLastPara="1" rIns="91425" wrap="square" tIns="91425">
            <a:spAutoFit/>
          </a:bodyPr>
          <a:lstStyle/>
          <a:p>
            <a:pPr indent="-368300" lvl="0" marL="457200" marR="0" rtl="0" algn="l">
              <a:lnSpc>
                <a:spcPct val="100000"/>
              </a:lnSpc>
              <a:spcBef>
                <a:spcPts val="0"/>
              </a:spcBef>
              <a:spcAft>
                <a:spcPts val="0"/>
              </a:spcAft>
              <a:buClr>
                <a:schemeClr val="dk1"/>
              </a:buClr>
              <a:buSzPts val="2200"/>
              <a:buFont typeface="Mada"/>
              <a:buChar char="◄"/>
            </a:pPr>
            <a:r>
              <a:rPr b="1" lang="ar" sz="2200">
                <a:solidFill>
                  <a:schemeClr val="dk1"/>
                </a:solidFill>
                <a:highlight>
                  <a:schemeClr val="accent4"/>
                </a:highlight>
                <a:latin typeface="Mada"/>
                <a:ea typeface="Mada"/>
                <a:cs typeface="Mada"/>
                <a:sym typeface="Mada"/>
              </a:rPr>
              <a:t>i think it would be better to make it a triad shape so it's easy to understand </a:t>
            </a:r>
            <a:endParaRPr b="1" sz="2200">
              <a:solidFill>
                <a:schemeClr val="dk1"/>
              </a:solidFill>
              <a:highlight>
                <a:schemeClr val="accent4"/>
              </a:highlight>
              <a:latin typeface="Mada"/>
              <a:ea typeface="Mada"/>
              <a:cs typeface="Mada"/>
              <a:sym typeface="Mada"/>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26"/>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232" name="Google Shape;232;p26"/>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cxnSp>
        <p:nvCxnSpPr>
          <p:cNvPr id="233" name="Google Shape;233;p26"/>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
        <p:nvSpPr>
          <p:cNvPr id="234" name="Google Shape;234;p26"/>
          <p:cNvSpPr txBox="1"/>
          <p:nvPr/>
        </p:nvSpPr>
        <p:spPr>
          <a:xfrm>
            <a:off x="1223775" y="0"/>
            <a:ext cx="52167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Inherited </a:t>
            </a:r>
            <a:r>
              <a:rPr b="1" lang="ar" sz="2600">
                <a:latin typeface="Mada"/>
                <a:ea typeface="Mada"/>
                <a:cs typeface="Mada"/>
                <a:sym typeface="Mada"/>
              </a:rPr>
              <a:t>hypercoagulable</a:t>
            </a:r>
            <a:r>
              <a:rPr b="1" lang="ar" sz="2600">
                <a:latin typeface="Mada"/>
                <a:ea typeface="Mada"/>
                <a:cs typeface="Mada"/>
                <a:sym typeface="Mada"/>
              </a:rPr>
              <a:t> states</a:t>
            </a:r>
            <a:endParaRPr b="1" sz="2600">
              <a:latin typeface="Mada"/>
              <a:ea typeface="Mada"/>
              <a:cs typeface="Mada"/>
              <a:sym typeface="Mada"/>
            </a:endParaRPr>
          </a:p>
        </p:txBody>
      </p:sp>
      <p:grpSp>
        <p:nvGrpSpPr>
          <p:cNvPr id="235" name="Google Shape;235;p26"/>
          <p:cNvGrpSpPr/>
          <p:nvPr/>
        </p:nvGrpSpPr>
        <p:grpSpPr>
          <a:xfrm>
            <a:off x="267375" y="889100"/>
            <a:ext cx="6980675" cy="5584200"/>
            <a:chOff x="267375" y="889100"/>
            <a:chExt cx="6980675" cy="5584200"/>
          </a:xfrm>
        </p:grpSpPr>
        <p:sp>
          <p:nvSpPr>
            <p:cNvPr id="236" name="Google Shape;236;p26"/>
            <p:cNvSpPr/>
            <p:nvPr/>
          </p:nvSpPr>
          <p:spPr>
            <a:xfrm>
              <a:off x="382550" y="983300"/>
              <a:ext cx="6865500" cy="5490000"/>
            </a:xfrm>
            <a:prstGeom prst="roundRect">
              <a:avLst>
                <a:gd fmla="val 16667" name="adj"/>
              </a:avLst>
            </a:prstGeom>
            <a:noFill/>
            <a:ln cap="flat" cmpd="sng" w="952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Alpha-2 globulin that is synthesized </a:t>
              </a:r>
              <a:r>
                <a:rPr b="1" lang="ar" sz="1200">
                  <a:solidFill>
                    <a:srgbClr val="CC0000"/>
                  </a:solidFill>
                  <a:latin typeface="Mada"/>
                  <a:ea typeface="Mada"/>
                  <a:cs typeface="Mada"/>
                  <a:sym typeface="Mada"/>
                </a:rPr>
                <a:t>in the liver</a:t>
              </a:r>
              <a:r>
                <a:rPr b="1" baseline="30000" lang="ar" sz="1200">
                  <a:solidFill>
                    <a:srgbClr val="6AA84F"/>
                  </a:solidFill>
                  <a:latin typeface="Mada"/>
                  <a:ea typeface="Mada"/>
                  <a:cs typeface="Mada"/>
                  <a:sym typeface="Mada"/>
                </a:rPr>
                <a:t>1</a:t>
              </a:r>
              <a:r>
                <a:rPr lang="ar" sz="1200">
                  <a:solidFill>
                    <a:schemeClr val="dk1"/>
                  </a:solidFill>
                  <a:latin typeface="Mada"/>
                  <a:ea typeface="Mada"/>
                  <a:cs typeface="Mada"/>
                  <a:sym typeface="Mada"/>
                </a:rPr>
                <a:t> and circulates in the plasma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Major plasma inhibitor responsible for </a:t>
              </a:r>
              <a:r>
                <a:rPr b="1" lang="ar" sz="1200">
                  <a:solidFill>
                    <a:schemeClr val="dk1"/>
                  </a:solidFill>
                  <a:latin typeface="Mada"/>
                  <a:ea typeface="Mada"/>
                  <a:cs typeface="Mada"/>
                  <a:sym typeface="Mada"/>
                </a:rPr>
                <a:t>neutralizing the activity of thrombin </a:t>
              </a:r>
              <a:r>
                <a:rPr b="1" lang="ar" sz="1200">
                  <a:solidFill>
                    <a:srgbClr val="CC0000"/>
                  </a:solidFill>
                  <a:latin typeface="Mada"/>
                  <a:ea typeface="Mada"/>
                  <a:cs typeface="Mada"/>
                  <a:sym typeface="Mada"/>
                </a:rPr>
                <a:t>(IIa), Xa,</a:t>
              </a:r>
              <a:endParaRPr b="1" sz="1200">
                <a:solidFill>
                  <a:srgbClr val="CC0000"/>
                </a:solidFill>
                <a:latin typeface="Mada"/>
                <a:ea typeface="Mada"/>
                <a:cs typeface="Mada"/>
                <a:sym typeface="Mada"/>
              </a:endParaRPr>
            </a:p>
            <a:p>
              <a:pPr indent="0" lvl="0" marL="457200" rtl="0" algn="l">
                <a:spcBef>
                  <a:spcPts val="0"/>
                </a:spcBef>
                <a:spcAft>
                  <a:spcPts val="0"/>
                </a:spcAft>
                <a:buClr>
                  <a:schemeClr val="dk1"/>
                </a:buClr>
                <a:buSzPts val="1100"/>
                <a:buFont typeface="Arial"/>
                <a:buNone/>
              </a:pPr>
              <a:r>
                <a:rPr b="1" lang="ar" sz="1200">
                  <a:solidFill>
                    <a:srgbClr val="CC0000"/>
                  </a:solidFill>
                  <a:latin typeface="Mada"/>
                  <a:ea typeface="Mada"/>
                  <a:cs typeface="Mada"/>
                  <a:sym typeface="Mada"/>
                </a:rPr>
                <a:t>XIa, XIIa and plasmin</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Heparin greatly accelerates antithrombin activity</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AT deficiency typically occurs in a Autosomal dominant (AD) inheritance pattern, thereby </a:t>
              </a:r>
              <a:r>
                <a:rPr b="1" lang="ar" sz="1200">
                  <a:solidFill>
                    <a:schemeClr val="dk1"/>
                  </a:solidFill>
                  <a:latin typeface="Mada"/>
                  <a:ea typeface="Mada"/>
                  <a:cs typeface="Mada"/>
                  <a:sym typeface="Mada"/>
                </a:rPr>
                <a:t>affecting both sexes equally</a:t>
              </a:r>
              <a:endParaRPr b="1"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Type I (dec. number)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Type  II (function)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Overall incidence of AT deficiency is low: 1-2% DVT/PE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Strong risk factor </a:t>
              </a:r>
              <a:r>
                <a:rPr lang="ar" sz="1200">
                  <a:solidFill>
                    <a:schemeClr val="dk1"/>
                  </a:solidFill>
                  <a:latin typeface="Mada"/>
                  <a:ea typeface="Mada"/>
                  <a:cs typeface="Mada"/>
                  <a:sym typeface="Mada"/>
                </a:rPr>
                <a:t>for VenousThromboembolism (</a:t>
              </a:r>
              <a:r>
                <a:rPr lang="ar" sz="1200">
                  <a:solidFill>
                    <a:schemeClr val="dk1"/>
                  </a:solidFill>
                  <a:latin typeface="Mada"/>
                  <a:ea typeface="Mada"/>
                  <a:cs typeface="Mada"/>
                  <a:sym typeface="Mada"/>
                </a:rPr>
                <a:t>VTE</a:t>
              </a:r>
              <a:r>
                <a:rPr lang="ar" sz="1200">
                  <a:solidFill>
                    <a:schemeClr val="dk1"/>
                  </a:solidFill>
                  <a:latin typeface="Mada"/>
                  <a:ea typeface="Mada"/>
                  <a:cs typeface="Mada"/>
                  <a:sym typeface="Mada"/>
                </a:rPr>
                <a:t>):  RR 30-40 x</a:t>
              </a:r>
              <a:endParaRPr sz="1200">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Females with AT deficiency are at particularly high-risk for VTE during pregnancy.</a:t>
              </a:r>
              <a:endParaRPr b="1" sz="1200">
                <a:solidFill>
                  <a:srgbClr val="CC0000"/>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DVT occurred in 18% of pts with AT deficiency, and in 33% in the postpartum period.</a:t>
              </a:r>
              <a:endParaRPr sz="1200">
                <a:solidFill>
                  <a:schemeClr val="dk1"/>
                </a:solidFill>
                <a:latin typeface="Mada"/>
                <a:ea typeface="Mada"/>
                <a:cs typeface="Mada"/>
                <a:sym typeface="Mada"/>
              </a:endParaRPr>
            </a:p>
            <a:p>
              <a:pPr indent="0" lvl="0" marL="0" rtl="0" algn="l">
                <a:spcBef>
                  <a:spcPts val="0"/>
                </a:spcBef>
                <a:spcAft>
                  <a:spcPts val="0"/>
                </a:spcAft>
                <a:buNone/>
              </a:pPr>
              <a:r>
                <a:rPr b="1" lang="ar" sz="1200" u="sng">
                  <a:solidFill>
                    <a:schemeClr val="accent2"/>
                  </a:solidFill>
                  <a:latin typeface="Mada"/>
                  <a:ea typeface="Mada"/>
                  <a:cs typeface="Mada"/>
                  <a:sym typeface="Mada"/>
                </a:rPr>
                <a:t>Antithrombin Functional Assays</a:t>
              </a:r>
              <a:endParaRPr b="1" sz="1200" u="sng">
                <a:solidFill>
                  <a:schemeClr val="dk1"/>
                </a:solidFill>
                <a:latin typeface="Mada"/>
                <a:ea typeface="Mada"/>
                <a:cs typeface="Mada"/>
                <a:sym typeface="Mada"/>
              </a:endParaRPr>
            </a:p>
            <a:p>
              <a:pPr indent="0" lvl="0" marL="0" rtl="0" algn="l">
                <a:spcBef>
                  <a:spcPts val="0"/>
                </a:spcBef>
                <a:spcAft>
                  <a:spcPts val="0"/>
                </a:spcAft>
                <a:buNone/>
              </a:pPr>
              <a:r>
                <a:rPr b="1" lang="ar" sz="1200">
                  <a:solidFill>
                    <a:schemeClr val="dk1"/>
                  </a:solidFill>
                  <a:latin typeface="Mada"/>
                  <a:ea typeface="Mada"/>
                  <a:cs typeface="Mada"/>
                  <a:sym typeface="Mada"/>
                </a:rPr>
                <a:t>2 Types: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Antithrombin-heparin cofactor assay </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measures the ability of heparin to bind lysyl residues on antithrombin and catalyze the neutralization of coagulation enzymes such as Factor Xa (TOH, check IIa)</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Progressive antithrombin assay</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quantifies the capacity of antithrombin to neutralize the enzymatic activity of thrombin in the absence of heparin</a:t>
              </a:r>
              <a:endParaRPr sz="1500">
                <a:solidFill>
                  <a:srgbClr val="6D9EEB"/>
                </a:solidFill>
                <a:latin typeface="Mada"/>
                <a:ea typeface="Mada"/>
                <a:cs typeface="Mada"/>
                <a:sym typeface="Mada"/>
              </a:endParaRPr>
            </a:p>
          </p:txBody>
        </p:sp>
        <p:grpSp>
          <p:nvGrpSpPr>
            <p:cNvPr id="237" name="Google Shape;237;p26"/>
            <p:cNvGrpSpPr/>
            <p:nvPr/>
          </p:nvGrpSpPr>
          <p:grpSpPr>
            <a:xfrm>
              <a:off x="267375" y="889100"/>
              <a:ext cx="2065916" cy="489273"/>
              <a:chOff x="3968856" y="55468"/>
              <a:chExt cx="3234058" cy="1644617"/>
            </a:xfrm>
          </p:grpSpPr>
          <p:sp>
            <p:nvSpPr>
              <p:cNvPr id="238" name="Google Shape;238;p26"/>
              <p:cNvSpPr/>
              <p:nvPr/>
            </p:nvSpPr>
            <p:spPr>
              <a:xfrm>
                <a:off x="3968856" y="55468"/>
                <a:ext cx="3034387" cy="1628189"/>
              </a:xfrm>
              <a:custGeom>
                <a:rect b="b" l="l" r="r" t="t"/>
                <a:pathLst>
                  <a:path extrusionOk="0" h="20734" w="20599">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rgbClr val="ED8E4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39" name="Google Shape;239;p26"/>
              <p:cNvSpPr/>
              <p:nvPr/>
            </p:nvSpPr>
            <p:spPr>
              <a:xfrm>
                <a:off x="4150377" y="98627"/>
                <a:ext cx="3052537" cy="1601457"/>
              </a:xfrm>
              <a:custGeom>
                <a:rect b="b" l="l" r="r" t="t"/>
                <a:pathLst>
                  <a:path extrusionOk="0" h="21184" w="21153">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C96F0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0" name="Google Shape;240;p26"/>
              <p:cNvSpPr/>
              <p:nvPr/>
            </p:nvSpPr>
            <p:spPr>
              <a:xfrm>
                <a:off x="4487490" y="1292732"/>
                <a:ext cx="444091" cy="237995"/>
              </a:xfrm>
              <a:custGeom>
                <a:rect b="b" l="l" r="r" t="t"/>
                <a:pathLst>
                  <a:path extrusionOk="0" h="20772" w="20665">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rgbClr val="FABE7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1" name="Google Shape;241;p26"/>
            <p:cNvSpPr txBox="1"/>
            <p:nvPr/>
          </p:nvSpPr>
          <p:spPr>
            <a:xfrm flipH="1">
              <a:off x="799600" y="901284"/>
              <a:ext cx="1837200" cy="3117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rPr b="1" lang="ar" sz="1600">
                  <a:latin typeface="Calibri"/>
                  <a:ea typeface="Calibri"/>
                  <a:cs typeface="Calibri"/>
                  <a:sym typeface="Calibri"/>
                </a:rPr>
                <a:t>Antithrombin</a:t>
              </a:r>
              <a:endParaRPr sz="1600"/>
            </a:p>
          </p:txBody>
        </p:sp>
        <p:pic>
          <p:nvPicPr>
            <p:cNvPr id="242" name="Google Shape;242;p26"/>
            <p:cNvPicPr preferRelativeResize="0"/>
            <p:nvPr/>
          </p:nvPicPr>
          <p:blipFill rotWithShape="1">
            <a:blip r:embed="rId3">
              <a:alphaModFix/>
            </a:blip>
            <a:srcRect b="0" l="5349" r="5634" t="3344"/>
            <a:stretch/>
          </p:blipFill>
          <p:spPr>
            <a:xfrm>
              <a:off x="2271750" y="5191425"/>
              <a:ext cx="3087101" cy="1187649"/>
            </a:xfrm>
            <a:prstGeom prst="rect">
              <a:avLst/>
            </a:prstGeom>
            <a:noFill/>
            <a:ln>
              <a:noFill/>
            </a:ln>
          </p:spPr>
        </p:pic>
      </p:grpSp>
      <p:sp>
        <p:nvSpPr>
          <p:cNvPr id="243" name="Google Shape;243;p26"/>
          <p:cNvSpPr/>
          <p:nvPr/>
        </p:nvSpPr>
        <p:spPr>
          <a:xfrm>
            <a:off x="393638" y="6701675"/>
            <a:ext cx="6865500" cy="2943000"/>
          </a:xfrm>
          <a:prstGeom prst="roundRect">
            <a:avLst>
              <a:gd fmla="val 16667" name="adj"/>
            </a:avLst>
          </a:prstGeom>
          <a:noFill/>
          <a:ln cap="flat" cmpd="sng" w="952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457200" rtl="0" algn="l">
              <a:spcBef>
                <a:spcPts val="0"/>
              </a:spcBef>
              <a:spcAft>
                <a:spcPts val="0"/>
              </a:spcAft>
              <a:buNone/>
            </a:pPr>
            <a:r>
              <a:t/>
            </a:r>
            <a:endParaRPr b="1" sz="1200" u="sng">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rPr b="1" lang="ar" sz="1200" u="sng">
                <a:solidFill>
                  <a:schemeClr val="dk1"/>
                </a:solidFill>
                <a:latin typeface="Mada"/>
                <a:ea typeface="Mada"/>
                <a:cs typeface="Mada"/>
                <a:sym typeface="Mada"/>
              </a:rPr>
              <a:t>Prothrombin Gene mutation</a:t>
            </a:r>
            <a:endParaRPr b="1" sz="1200" u="sng">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Prothrombin G20210A mutation is the 2nd most common.</a:t>
            </a:r>
            <a:endParaRPr b="1" sz="1200" u="sng">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Mutation discovered in 1996 as a </a:t>
            </a:r>
            <a:r>
              <a:rPr b="1" lang="ar" sz="1200">
                <a:solidFill>
                  <a:schemeClr val="dk1"/>
                </a:solidFill>
                <a:latin typeface="Mada"/>
                <a:ea typeface="Mada"/>
                <a:cs typeface="Mada"/>
                <a:sym typeface="Mada"/>
              </a:rPr>
              <a:t>transition (G→A) at nucleotide 20210</a:t>
            </a:r>
            <a:r>
              <a:rPr lang="ar" sz="1200">
                <a:solidFill>
                  <a:schemeClr val="dk1"/>
                </a:solidFill>
                <a:latin typeface="Mada"/>
                <a:ea typeface="Mada"/>
                <a:cs typeface="Mada"/>
                <a:sym typeface="Mada"/>
              </a:rPr>
              <a:t>, resulting in</a:t>
            </a:r>
            <a:r>
              <a:rPr b="1" lang="ar" sz="1200">
                <a:solidFill>
                  <a:schemeClr val="dk1"/>
                </a:solidFill>
                <a:latin typeface="Mada"/>
                <a:ea typeface="Mada"/>
                <a:cs typeface="Mada"/>
                <a:sym typeface="Mada"/>
              </a:rPr>
              <a:t> elevated plasma levels of Factor II</a:t>
            </a:r>
            <a:r>
              <a:rPr b="1" lang="ar" sz="1200">
                <a:solidFill>
                  <a:srgbClr val="4A86E8"/>
                </a:solidFill>
                <a:latin typeface="Mada"/>
                <a:ea typeface="Mada"/>
                <a:cs typeface="Mada"/>
                <a:sym typeface="Mada"/>
              </a:rPr>
              <a:t>.</a:t>
            </a:r>
            <a:endParaRPr b="1" sz="1200">
              <a:solidFill>
                <a:srgbClr val="4A86E8"/>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Genetic Test </a:t>
            </a:r>
            <a:r>
              <a:rPr b="1" lang="ar" sz="1200">
                <a:solidFill>
                  <a:srgbClr val="CC0000"/>
                </a:solidFill>
                <a:latin typeface="Mada"/>
                <a:ea typeface="Mada"/>
                <a:cs typeface="Mada"/>
                <a:sym typeface="Mada"/>
              </a:rPr>
              <a:t>(20210GA)</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Autosomal dominant</a:t>
            </a:r>
            <a:endParaRPr sz="1200">
              <a:solidFill>
                <a:srgbClr val="4A86E8"/>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Heterozygotes have a 30% higher plasma prothrombin level compared to normals.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Incidence 1-2% normal Caucasions; 5% DVT/PE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Weak risk factor for VTE:  RR 3-5 x (heterozygotes), 80x (homozygotes)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Normal prothrombin (Factor II) circulates as Vitamin K-dependent cofactor w/ 1⁄2 life of 3-5 days.</a:t>
            </a:r>
            <a:endParaRPr b="1" sz="1200">
              <a:solidFill>
                <a:srgbClr val="CC0000"/>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Prothrombotic mutation (→ ↓ thrombin inactivation).</a:t>
            </a:r>
            <a:endParaRPr sz="1200">
              <a:solidFill>
                <a:schemeClr val="dk1"/>
              </a:solidFill>
              <a:latin typeface="Mada"/>
              <a:ea typeface="Mada"/>
              <a:cs typeface="Mada"/>
              <a:sym typeface="Mada"/>
            </a:endParaRPr>
          </a:p>
        </p:txBody>
      </p:sp>
      <p:grpSp>
        <p:nvGrpSpPr>
          <p:cNvPr id="244" name="Google Shape;244;p26"/>
          <p:cNvGrpSpPr/>
          <p:nvPr/>
        </p:nvGrpSpPr>
        <p:grpSpPr>
          <a:xfrm>
            <a:off x="278462" y="6607475"/>
            <a:ext cx="2065916" cy="489273"/>
            <a:chOff x="-7954594" y="-1580331"/>
            <a:chExt cx="3234058" cy="1644617"/>
          </a:xfrm>
        </p:grpSpPr>
        <p:sp>
          <p:nvSpPr>
            <p:cNvPr id="245" name="Google Shape;245;p26"/>
            <p:cNvSpPr/>
            <p:nvPr/>
          </p:nvSpPr>
          <p:spPr>
            <a:xfrm>
              <a:off x="-7954594" y="-1580331"/>
              <a:ext cx="3034387" cy="1628189"/>
            </a:xfrm>
            <a:custGeom>
              <a:rect b="b" l="l" r="r" t="t"/>
              <a:pathLst>
                <a:path extrusionOk="0" h="20734" w="20599">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rgbClr val="ED8E4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6" name="Google Shape;246;p26"/>
            <p:cNvSpPr/>
            <p:nvPr/>
          </p:nvSpPr>
          <p:spPr>
            <a:xfrm>
              <a:off x="-7773073" y="-1537171"/>
              <a:ext cx="3052537" cy="1601457"/>
            </a:xfrm>
            <a:custGeom>
              <a:rect b="b" l="l" r="r" t="t"/>
              <a:pathLst>
                <a:path extrusionOk="0" h="21184" w="21153">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C96F0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47" name="Google Shape;247;p26"/>
            <p:cNvSpPr/>
            <p:nvPr/>
          </p:nvSpPr>
          <p:spPr>
            <a:xfrm>
              <a:off x="-7435960" y="-343066"/>
              <a:ext cx="444091" cy="237995"/>
            </a:xfrm>
            <a:custGeom>
              <a:rect b="b" l="l" r="r" t="t"/>
              <a:pathLst>
                <a:path extrusionOk="0" h="20772" w="20665">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rgbClr val="FABE7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48" name="Google Shape;248;p26"/>
          <p:cNvSpPr txBox="1"/>
          <p:nvPr/>
        </p:nvSpPr>
        <p:spPr>
          <a:xfrm flipH="1">
            <a:off x="810688" y="6619659"/>
            <a:ext cx="1837200" cy="311700"/>
          </a:xfrm>
          <a:prstGeom prst="rect">
            <a:avLst/>
          </a:prstGeom>
          <a:noFill/>
          <a:ln>
            <a:noFill/>
          </a:ln>
        </p:spPr>
        <p:txBody>
          <a:bodyPr anchorCtr="0" anchor="b" bIns="45700" lIns="0" spcFirstLastPara="1" rIns="0" wrap="square" tIns="45700">
            <a:noAutofit/>
          </a:bodyPr>
          <a:lstStyle/>
          <a:p>
            <a:pPr indent="0" lvl="0" marL="0" rtl="0" algn="l">
              <a:spcBef>
                <a:spcPts val="0"/>
              </a:spcBef>
              <a:spcAft>
                <a:spcPts val="0"/>
              </a:spcAft>
              <a:buNone/>
            </a:pPr>
            <a:r>
              <a:rPr b="1" lang="ar" sz="1600">
                <a:solidFill>
                  <a:schemeClr val="dk1"/>
                </a:solidFill>
                <a:latin typeface="Calibri"/>
                <a:ea typeface="Calibri"/>
                <a:cs typeface="Calibri"/>
                <a:sym typeface="Calibri"/>
              </a:rPr>
              <a:t>Prothrombin</a:t>
            </a:r>
            <a:endParaRPr sz="1600"/>
          </a:p>
        </p:txBody>
      </p:sp>
      <p:grpSp>
        <p:nvGrpSpPr>
          <p:cNvPr id="249" name="Google Shape;249;p26"/>
          <p:cNvGrpSpPr/>
          <p:nvPr/>
        </p:nvGrpSpPr>
        <p:grpSpPr>
          <a:xfrm>
            <a:off x="7965700" y="1890759"/>
            <a:ext cx="7003590" cy="4169216"/>
            <a:chOff x="262300" y="969984"/>
            <a:chExt cx="7003590" cy="4169216"/>
          </a:xfrm>
        </p:grpSpPr>
        <p:grpSp>
          <p:nvGrpSpPr>
            <p:cNvPr id="250" name="Google Shape;250;p26"/>
            <p:cNvGrpSpPr/>
            <p:nvPr/>
          </p:nvGrpSpPr>
          <p:grpSpPr>
            <a:xfrm>
              <a:off x="329305" y="978531"/>
              <a:ext cx="2065917" cy="881902"/>
              <a:chOff x="4301298" y="1026367"/>
              <a:chExt cx="3234058" cy="2964378"/>
            </a:xfrm>
          </p:grpSpPr>
          <p:sp>
            <p:nvSpPr>
              <p:cNvPr id="251" name="Google Shape;251;p26"/>
              <p:cNvSpPr/>
              <p:nvPr/>
            </p:nvSpPr>
            <p:spPr>
              <a:xfrm>
                <a:off x="4301298" y="1026367"/>
                <a:ext cx="3034387" cy="2934690"/>
              </a:xfrm>
              <a:custGeom>
                <a:rect b="b" l="l" r="r" t="t"/>
                <a:pathLst>
                  <a:path extrusionOk="0" h="20734" w="20599">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rgbClr val="F7931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2" name="Google Shape;252;p26"/>
              <p:cNvSpPr/>
              <p:nvPr/>
            </p:nvSpPr>
            <p:spPr>
              <a:xfrm>
                <a:off x="4482820" y="1104160"/>
                <a:ext cx="3052537" cy="2886585"/>
              </a:xfrm>
              <a:custGeom>
                <a:rect b="b" l="l" r="r" t="t"/>
                <a:pathLst>
                  <a:path extrusionOk="0" h="21184" w="21153">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C96F0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53" name="Google Shape;253;p26"/>
              <p:cNvSpPr/>
              <p:nvPr/>
            </p:nvSpPr>
            <p:spPr>
              <a:xfrm>
                <a:off x="4819934" y="3256492"/>
                <a:ext cx="444091" cy="428942"/>
              </a:xfrm>
              <a:custGeom>
                <a:rect b="b" l="l" r="r" t="t"/>
                <a:pathLst>
                  <a:path extrusionOk="0" h="20772" w="20665">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rgbClr val="FABE7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54" name="Google Shape;254;p26"/>
            <p:cNvSpPr txBox="1"/>
            <p:nvPr/>
          </p:nvSpPr>
          <p:spPr>
            <a:xfrm flipH="1">
              <a:off x="889950" y="969984"/>
              <a:ext cx="1837200" cy="786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t/>
              </a:r>
              <a:endParaRPr b="1" sz="1600">
                <a:latin typeface="Calibri"/>
                <a:ea typeface="Calibri"/>
                <a:cs typeface="Calibri"/>
                <a:sym typeface="Calibri"/>
              </a:endParaRPr>
            </a:p>
            <a:p>
              <a:pPr indent="0" lvl="0" marL="0" marR="0" rtl="0" algn="l">
                <a:spcBef>
                  <a:spcPts val="0"/>
                </a:spcBef>
                <a:spcAft>
                  <a:spcPts val="0"/>
                </a:spcAft>
                <a:buNone/>
              </a:pPr>
              <a:r>
                <a:t/>
              </a:r>
              <a:endParaRPr b="1" sz="1600">
                <a:latin typeface="Calibri"/>
                <a:ea typeface="Calibri"/>
                <a:cs typeface="Calibri"/>
                <a:sym typeface="Calibri"/>
              </a:endParaRPr>
            </a:p>
          </p:txBody>
        </p:sp>
        <p:sp>
          <p:nvSpPr>
            <p:cNvPr id="255" name="Google Shape;255;p26"/>
            <p:cNvSpPr/>
            <p:nvPr/>
          </p:nvSpPr>
          <p:spPr>
            <a:xfrm>
              <a:off x="262300" y="1419200"/>
              <a:ext cx="6865500" cy="3720000"/>
            </a:xfrm>
            <a:prstGeom prst="roundRect">
              <a:avLst>
                <a:gd fmla="val 16667" name="adj"/>
              </a:avLst>
            </a:prstGeom>
            <a:noFill/>
            <a:ln cap="flat" cmpd="sng" w="9525">
              <a:solidFill>
                <a:schemeClr val="accent2"/>
              </a:solidFill>
              <a:prstDash val="solid"/>
              <a:round/>
              <a:headEnd len="sm" w="sm" type="none"/>
              <a:tailEnd len="sm" w="sm" type="none"/>
            </a:ln>
          </p:spPr>
          <p:txBody>
            <a:bodyPr anchorCtr="0" anchor="ctr" bIns="91425" lIns="91425" spcFirstLastPara="1" rIns="91425" wrap="square" tIns="91425">
              <a:noAutofit/>
            </a:bodyPr>
            <a:lstStyle/>
            <a:p>
              <a:pPr indent="0" lvl="0" marL="457200" rtl="0" algn="l">
                <a:spcBef>
                  <a:spcPts val="0"/>
                </a:spcBef>
                <a:spcAft>
                  <a:spcPts val="0"/>
                </a:spcAft>
                <a:buNone/>
              </a:pPr>
              <a:r>
                <a:t/>
              </a:r>
              <a:endParaRPr sz="1500">
                <a:solidFill>
                  <a:srgbClr val="6D9EEB"/>
                </a:solidFill>
                <a:latin typeface="Mada"/>
                <a:ea typeface="Mada"/>
                <a:cs typeface="Mada"/>
                <a:sym typeface="Mada"/>
              </a:endParaRPr>
            </a:p>
          </p:txBody>
        </p:sp>
        <p:sp>
          <p:nvSpPr>
            <p:cNvPr id="256" name="Google Shape;256;p26"/>
            <p:cNvSpPr txBox="1"/>
            <p:nvPr/>
          </p:nvSpPr>
          <p:spPr>
            <a:xfrm>
              <a:off x="545875" y="1812349"/>
              <a:ext cx="6444600" cy="12747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t/>
              </a:r>
              <a:endParaRPr b="1" sz="1200" u="sng">
                <a:solidFill>
                  <a:schemeClr val="accent2"/>
                </a:solidFill>
                <a:latin typeface="Mada"/>
                <a:ea typeface="Mada"/>
                <a:cs typeface="Mada"/>
                <a:sym typeface="Mada"/>
              </a:endParaRPr>
            </a:p>
          </p:txBody>
        </p:sp>
        <p:sp>
          <p:nvSpPr>
            <p:cNvPr id="257" name="Google Shape;257;p26"/>
            <p:cNvSpPr txBox="1"/>
            <p:nvPr/>
          </p:nvSpPr>
          <p:spPr>
            <a:xfrm>
              <a:off x="656590" y="3086898"/>
              <a:ext cx="6609300" cy="2052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rgbClr val="4A86E8"/>
                </a:solidFill>
                <a:latin typeface="Mada"/>
                <a:ea typeface="Mada"/>
                <a:cs typeface="Mada"/>
                <a:sym typeface="Mada"/>
              </a:endParaRPr>
            </a:p>
          </p:txBody>
        </p:sp>
      </p:grpSp>
      <p:sp>
        <p:nvSpPr>
          <p:cNvPr id="258" name="Google Shape;258;p26"/>
          <p:cNvSpPr txBox="1"/>
          <p:nvPr/>
        </p:nvSpPr>
        <p:spPr>
          <a:xfrm>
            <a:off x="8900" y="9837675"/>
            <a:ext cx="63255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AA84F"/>
                </a:solidFill>
                <a:latin typeface="Mada"/>
                <a:ea typeface="Mada"/>
                <a:cs typeface="Mada"/>
                <a:sym typeface="Mada"/>
              </a:rPr>
              <a:t>1- patients with </a:t>
            </a:r>
            <a:r>
              <a:rPr lang="ar" sz="1200">
                <a:solidFill>
                  <a:srgbClr val="6AA84F"/>
                </a:solidFill>
                <a:latin typeface="Mada"/>
                <a:ea typeface="Mada"/>
                <a:cs typeface="Mada"/>
                <a:sym typeface="Mada"/>
              </a:rPr>
              <a:t>liver</a:t>
            </a:r>
            <a:r>
              <a:rPr lang="ar" sz="1200">
                <a:solidFill>
                  <a:srgbClr val="6AA84F"/>
                </a:solidFill>
                <a:latin typeface="Mada"/>
                <a:ea typeface="Mada"/>
                <a:cs typeface="Mada"/>
                <a:sym typeface="Mada"/>
              </a:rPr>
              <a:t> disease may have antithrombin deficiency.</a:t>
            </a:r>
            <a:endParaRPr sz="1200">
              <a:solidFill>
                <a:srgbClr val="6AA84F"/>
              </a:solidFill>
              <a:latin typeface="Mada"/>
              <a:ea typeface="Mada"/>
              <a:cs typeface="Mada"/>
              <a:sym typeface="Mada"/>
            </a:endParaRPr>
          </a:p>
        </p:txBody>
      </p:sp>
      <p:sp>
        <p:nvSpPr>
          <p:cNvPr id="259" name="Google Shape;259;p26"/>
          <p:cNvSpPr txBox="1"/>
          <p:nvPr/>
        </p:nvSpPr>
        <p:spPr>
          <a:xfrm>
            <a:off x="2763975" y="990600"/>
            <a:ext cx="2493600" cy="3693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ar" sz="1200">
                <a:solidFill>
                  <a:srgbClr val="6AA84F"/>
                </a:solidFill>
                <a:highlight>
                  <a:srgbClr val="FFFFFF"/>
                </a:highlight>
                <a:latin typeface="Mada"/>
                <a:ea typeface="Mada"/>
                <a:cs typeface="Mada"/>
                <a:sym typeface="Mada"/>
              </a:rPr>
              <a:t>no need to get into the details</a:t>
            </a:r>
            <a:endParaRPr sz="1200">
              <a:solidFill>
                <a:srgbClr val="6AA84F"/>
              </a:solidFill>
              <a:latin typeface="Mada"/>
              <a:ea typeface="Mada"/>
              <a:cs typeface="Mada"/>
              <a:sym typeface="Mada"/>
            </a:endParaRPr>
          </a:p>
        </p:txBody>
      </p:sp>
      <p:sp>
        <p:nvSpPr>
          <p:cNvPr id="260" name="Google Shape;260;p26"/>
          <p:cNvSpPr txBox="1"/>
          <p:nvPr/>
        </p:nvSpPr>
        <p:spPr>
          <a:xfrm>
            <a:off x="2991725" y="3874750"/>
            <a:ext cx="2200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ar" sz="1200">
                <a:solidFill>
                  <a:srgbClr val="999999"/>
                </a:solidFill>
                <a:latin typeface="Mada"/>
                <a:ea typeface="Mada"/>
                <a:cs typeface="Mada"/>
                <a:sym typeface="Mada"/>
              </a:rPr>
              <a:t>Skipped by the dr</a:t>
            </a:r>
            <a:endParaRPr sz="1200">
              <a:solidFill>
                <a:srgbClr val="999999"/>
              </a:solidFill>
              <a:latin typeface="Mada"/>
              <a:ea typeface="Mada"/>
              <a:cs typeface="Mada"/>
              <a:sym typeface="Mada"/>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4" name="Shape 264"/>
        <p:cNvGrpSpPr/>
        <p:nvPr/>
      </p:nvGrpSpPr>
      <p:grpSpPr>
        <a:xfrm>
          <a:off x="0" y="0"/>
          <a:ext cx="0" cy="0"/>
          <a:chOff x="0" y="0"/>
          <a:chExt cx="0" cy="0"/>
        </a:xfrm>
      </p:grpSpPr>
      <p:sp>
        <p:nvSpPr>
          <p:cNvPr id="265" name="Google Shape;265;p27"/>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266" name="Google Shape;266;p27"/>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67" name="Google Shape;267;p27"/>
          <p:cNvSpPr txBox="1"/>
          <p:nvPr/>
        </p:nvSpPr>
        <p:spPr>
          <a:xfrm>
            <a:off x="-8254376" y="8446425"/>
            <a:ext cx="70974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rgbClr val="6AA84F"/>
                </a:solidFill>
                <a:latin typeface="Mada"/>
                <a:ea typeface="Mada"/>
                <a:cs typeface="Mada"/>
                <a:sym typeface="Mada"/>
              </a:rPr>
              <a:t>1- The majority of our patients in KSA are protein C or S deficient. </a:t>
            </a:r>
            <a:endParaRPr sz="1200">
              <a:solidFill>
                <a:srgbClr val="6AA84F"/>
              </a:solidFill>
              <a:latin typeface="Mada"/>
              <a:ea typeface="Mada"/>
              <a:cs typeface="Mada"/>
              <a:sym typeface="Mada"/>
            </a:endParaRPr>
          </a:p>
          <a:p>
            <a:pPr indent="0" lvl="0" marL="0" rtl="0" algn="l">
              <a:spcBef>
                <a:spcPts val="0"/>
              </a:spcBef>
              <a:spcAft>
                <a:spcPts val="0"/>
              </a:spcAft>
              <a:buNone/>
            </a:pPr>
            <a:r>
              <a:rPr lang="ar" sz="1200">
                <a:solidFill>
                  <a:srgbClr val="6AA84F"/>
                </a:solidFill>
                <a:latin typeface="Mada"/>
                <a:ea typeface="Mada"/>
                <a:cs typeface="Mada"/>
                <a:sym typeface="Mada"/>
              </a:rPr>
              <a:t>2- strong relation with relative marriage, the baby might be born with stroke or blindness, needs early identification and intervention.</a:t>
            </a:r>
            <a:endParaRPr sz="1200">
              <a:solidFill>
                <a:srgbClr val="6AA84F"/>
              </a:solidFill>
              <a:latin typeface="Mada"/>
              <a:ea typeface="Mada"/>
              <a:cs typeface="Mada"/>
              <a:sym typeface="Mada"/>
            </a:endParaRPr>
          </a:p>
        </p:txBody>
      </p:sp>
      <p:sp>
        <p:nvSpPr>
          <p:cNvPr id="268" name="Google Shape;268;p27"/>
          <p:cNvSpPr txBox="1"/>
          <p:nvPr/>
        </p:nvSpPr>
        <p:spPr>
          <a:xfrm>
            <a:off x="7844425" y="7854000"/>
            <a:ext cx="7149300" cy="2082900"/>
          </a:xfrm>
          <a:prstGeom prst="rect">
            <a:avLst/>
          </a:prstGeom>
          <a:noFill/>
          <a:ln>
            <a:noFill/>
          </a:ln>
        </p:spPr>
        <p:txBody>
          <a:bodyPr anchorCtr="0" anchor="t" bIns="91425" lIns="91425" spcFirstLastPara="1" rIns="91425" wrap="square" tIns="91425">
            <a:noAutofit/>
          </a:bodyPr>
          <a:lstStyle/>
          <a:p>
            <a:pPr indent="-304800" lvl="0" marL="457200" rtl="0" algn="l">
              <a:spcBef>
                <a:spcPts val="0"/>
              </a:spcBef>
              <a:spcAft>
                <a:spcPts val="0"/>
              </a:spcAft>
              <a:buSzPts val="1200"/>
              <a:buFont typeface="Mada"/>
              <a:buChar char="●"/>
            </a:pPr>
            <a:r>
              <a:rPr lang="ar" sz="1200">
                <a:latin typeface="Mada"/>
                <a:ea typeface="Mada"/>
                <a:cs typeface="Mada"/>
                <a:sym typeface="Mada"/>
              </a:rPr>
              <a:t>Protein C and S inhibit activated cofactors Va and VIIIa, respectively.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Protein C is consumed and levels are low in vitamin K deficiency, DIC,liver disease, etc</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Protein C &amp; S deficiency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They are inherited conditions(autosomal recessive)</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Heterozygous or homozygous,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Congenital or acquired</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 Clinical expression of hypercoagulability variable, and </a:t>
            </a:r>
            <a:r>
              <a:rPr b="1" lang="ar" sz="1200">
                <a:latin typeface="Mada"/>
                <a:ea typeface="Mada"/>
                <a:cs typeface="Mada"/>
                <a:sym typeface="Mada"/>
              </a:rPr>
              <a:t>do not necessarily correspond with absolute concentration of Protein C.</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Acquired Protein S deficiency may be induced by OCPs, pregnancy, or nephrotic syndrome.</a:t>
            </a:r>
            <a:endParaRPr b="1" sz="1200">
              <a:latin typeface="Mada"/>
              <a:ea typeface="Mada"/>
              <a:cs typeface="Mada"/>
              <a:sym typeface="Mada"/>
            </a:endParaRPr>
          </a:p>
        </p:txBody>
      </p:sp>
      <p:grpSp>
        <p:nvGrpSpPr>
          <p:cNvPr id="269" name="Google Shape;269;p27"/>
          <p:cNvGrpSpPr/>
          <p:nvPr/>
        </p:nvGrpSpPr>
        <p:grpSpPr>
          <a:xfrm>
            <a:off x="209613" y="904848"/>
            <a:ext cx="7149313" cy="2384452"/>
            <a:chOff x="205425" y="6927048"/>
            <a:chExt cx="7149313" cy="2384452"/>
          </a:xfrm>
        </p:grpSpPr>
        <p:sp>
          <p:nvSpPr>
            <p:cNvPr id="270" name="Google Shape;270;p27"/>
            <p:cNvSpPr txBox="1"/>
            <p:nvPr/>
          </p:nvSpPr>
          <p:spPr>
            <a:xfrm>
              <a:off x="205425" y="6927048"/>
              <a:ext cx="5125500" cy="6183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Clr>
                  <a:schemeClr val="dk1"/>
                </a:buClr>
                <a:buSzPts val="2200"/>
                <a:buFont typeface="Mada"/>
                <a:buChar char="◄"/>
              </a:pPr>
              <a:r>
                <a:rPr b="1" lang="ar" sz="2200">
                  <a:solidFill>
                    <a:schemeClr val="dk1"/>
                  </a:solidFill>
                  <a:highlight>
                    <a:schemeClr val="accent4"/>
                  </a:highlight>
                  <a:latin typeface="Mada"/>
                  <a:ea typeface="Mada"/>
                  <a:cs typeface="Mada"/>
                  <a:sym typeface="Mada"/>
                </a:rPr>
                <a:t>Protein C &amp; S deficiency :</a:t>
              </a:r>
              <a:endParaRPr b="1" sz="2200">
                <a:solidFill>
                  <a:schemeClr val="dk1"/>
                </a:solidFill>
                <a:highlight>
                  <a:schemeClr val="accent4"/>
                </a:highlight>
                <a:latin typeface="Mada"/>
                <a:ea typeface="Mada"/>
                <a:cs typeface="Mada"/>
                <a:sym typeface="Mada"/>
              </a:endParaRPr>
            </a:p>
          </p:txBody>
        </p:sp>
        <p:sp>
          <p:nvSpPr>
            <p:cNvPr id="271" name="Google Shape;271;p27"/>
            <p:cNvSpPr txBox="1"/>
            <p:nvPr/>
          </p:nvSpPr>
          <p:spPr>
            <a:xfrm>
              <a:off x="205438" y="7351600"/>
              <a:ext cx="7149300" cy="19599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The majority of our pt in the kingdom are protein C or S deficient</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Protein C and S inhibit activated cofactors Va and VIIIa, respectively.</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Protein C is consumed and levels are low in vitamin K deficiency, DIC,liver disease, etc</a:t>
              </a:r>
              <a:endParaRPr sz="1200">
                <a:latin typeface="Mada"/>
                <a:ea typeface="Mada"/>
                <a:cs typeface="Mada"/>
                <a:sym typeface="Mada"/>
              </a:endParaRPr>
            </a:p>
            <a:p>
              <a:pPr indent="-304800" lvl="0" marL="457200" rtl="0" algn="l">
                <a:spcBef>
                  <a:spcPts val="0"/>
                </a:spcBef>
                <a:spcAft>
                  <a:spcPts val="0"/>
                </a:spcAft>
                <a:buSzPts val="1200"/>
                <a:buFont typeface="Mada"/>
                <a:buChar char="●"/>
              </a:pPr>
              <a:r>
                <a:rPr lang="ar" sz="1200">
                  <a:latin typeface="Mada"/>
                  <a:ea typeface="Mada"/>
                  <a:cs typeface="Mada"/>
                  <a:sym typeface="Mada"/>
                </a:rPr>
                <a:t>Protein C &amp; S deficiency ;</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Heterozygous or homozygous</a:t>
              </a:r>
              <a:endParaRPr sz="1200">
                <a:latin typeface="Mada"/>
                <a:ea typeface="Mada"/>
                <a:cs typeface="Mada"/>
                <a:sym typeface="Mada"/>
              </a:endParaRPr>
            </a:p>
            <a:p>
              <a:pPr indent="-304800" lvl="1" marL="914400" rtl="0" algn="l">
                <a:spcBef>
                  <a:spcPts val="0"/>
                </a:spcBef>
                <a:spcAft>
                  <a:spcPts val="0"/>
                </a:spcAft>
                <a:buSzPts val="1200"/>
                <a:buFont typeface="Mada"/>
                <a:buChar char="○"/>
              </a:pPr>
              <a:r>
                <a:rPr b="1" lang="ar" sz="1200">
                  <a:latin typeface="Mada"/>
                  <a:ea typeface="Mada"/>
                  <a:cs typeface="Mada"/>
                  <a:sym typeface="Mada"/>
                </a:rPr>
                <a:t>Congenital or acquired</a:t>
              </a:r>
              <a:endParaRPr b="1" sz="1200">
                <a:latin typeface="Mada"/>
                <a:ea typeface="Mada"/>
                <a:cs typeface="Mada"/>
                <a:sym typeface="Mada"/>
              </a:endParaRPr>
            </a:p>
            <a:p>
              <a:pPr indent="-304800" lvl="1" marL="914400" rtl="0" algn="l">
                <a:spcBef>
                  <a:spcPts val="0"/>
                </a:spcBef>
                <a:spcAft>
                  <a:spcPts val="0"/>
                </a:spcAft>
                <a:buSzPts val="1200"/>
                <a:buFont typeface="Mada"/>
                <a:buChar char="○"/>
              </a:pPr>
              <a:r>
                <a:rPr lang="ar" sz="1200">
                  <a:latin typeface="Mada"/>
                  <a:ea typeface="Mada"/>
                  <a:cs typeface="Mada"/>
                  <a:sym typeface="Mada"/>
                </a:rPr>
                <a:t>Clinical expression of hypercoagulability variable, and </a:t>
              </a:r>
              <a:r>
                <a:rPr b="1" lang="ar" sz="1200">
                  <a:latin typeface="Mada"/>
                  <a:ea typeface="Mada"/>
                  <a:cs typeface="Mada"/>
                  <a:sym typeface="Mada"/>
                </a:rPr>
                <a:t>do not necessarily correspond with absolute concentration of Protein C.</a:t>
              </a:r>
              <a:endParaRPr b="1" sz="1200">
                <a:latin typeface="Mada"/>
                <a:ea typeface="Mada"/>
                <a:cs typeface="Mada"/>
                <a:sym typeface="Mada"/>
              </a:endParaRPr>
            </a:p>
            <a:p>
              <a:pPr indent="-304800" lvl="0" marL="457200" rtl="0" algn="l">
                <a:spcBef>
                  <a:spcPts val="0"/>
                </a:spcBef>
                <a:spcAft>
                  <a:spcPts val="0"/>
                </a:spcAft>
                <a:buSzPts val="1200"/>
                <a:buFont typeface="Mada"/>
                <a:buChar char="●"/>
              </a:pPr>
              <a:r>
                <a:rPr b="1" lang="ar" sz="1200">
                  <a:latin typeface="Mada"/>
                  <a:ea typeface="Mada"/>
                  <a:cs typeface="Mada"/>
                  <a:sym typeface="Mada"/>
                </a:rPr>
                <a:t>Acquired Protein S deficiency may be induced by OCPs, pregnancy, or nephrotic syndrome.</a:t>
              </a:r>
              <a:endParaRPr b="1" sz="1200">
                <a:latin typeface="Mada"/>
                <a:ea typeface="Mada"/>
                <a:cs typeface="Mada"/>
                <a:sym typeface="Mada"/>
              </a:endParaRPr>
            </a:p>
          </p:txBody>
        </p:sp>
      </p:grpSp>
      <p:sp>
        <p:nvSpPr>
          <p:cNvPr id="272" name="Google Shape;272;p27"/>
          <p:cNvSpPr txBox="1"/>
          <p:nvPr/>
        </p:nvSpPr>
        <p:spPr>
          <a:xfrm>
            <a:off x="1223775" y="0"/>
            <a:ext cx="52167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Inherited hypercoagulable states</a:t>
            </a:r>
            <a:endParaRPr b="1" sz="2600">
              <a:latin typeface="Mada"/>
              <a:ea typeface="Mada"/>
              <a:cs typeface="Mada"/>
              <a:sym typeface="Mada"/>
            </a:endParaRPr>
          </a:p>
        </p:txBody>
      </p:sp>
      <p:sp>
        <p:nvSpPr>
          <p:cNvPr id="273" name="Google Shape;273;p27"/>
          <p:cNvSpPr/>
          <p:nvPr/>
        </p:nvSpPr>
        <p:spPr>
          <a:xfrm>
            <a:off x="409100" y="3876163"/>
            <a:ext cx="6865500" cy="4994100"/>
          </a:xfrm>
          <a:prstGeom prst="roundRect">
            <a:avLst>
              <a:gd fmla="val 16667" name="adj"/>
            </a:avLst>
          </a:prstGeom>
          <a:noFill/>
          <a:ln cap="flat" cmpd="sng" w="952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 necessary co-factor for </a:t>
            </a:r>
            <a:r>
              <a:rPr lang="ar" sz="1200">
                <a:solidFill>
                  <a:schemeClr val="dk1"/>
                </a:solidFill>
                <a:latin typeface="Mada"/>
                <a:ea typeface="Mada"/>
                <a:cs typeface="Mada"/>
                <a:sym typeface="Mada"/>
              </a:rPr>
              <a:t>PC</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Vitamin K dependent, made in liver</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MW 70,000 d; not a zymogen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Circulates in two forms: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1= </a:t>
            </a:r>
            <a:r>
              <a:rPr b="1" lang="ar" sz="1200">
                <a:solidFill>
                  <a:schemeClr val="dk1"/>
                </a:solidFill>
                <a:latin typeface="Mada"/>
                <a:ea typeface="Mada"/>
                <a:cs typeface="Mada"/>
                <a:sym typeface="Mada"/>
              </a:rPr>
              <a:t>C4bBP</a:t>
            </a:r>
            <a:r>
              <a:rPr lang="ar" sz="1200">
                <a:solidFill>
                  <a:schemeClr val="dk1"/>
                </a:solidFill>
                <a:latin typeface="Mada"/>
                <a:ea typeface="Mada"/>
                <a:cs typeface="Mada"/>
                <a:sym typeface="Mada"/>
              </a:rPr>
              <a:t> – 60% (</a:t>
            </a:r>
            <a:r>
              <a:rPr b="1" lang="ar" sz="1200" u="sng">
                <a:solidFill>
                  <a:schemeClr val="dk1"/>
                </a:solidFill>
                <a:latin typeface="Mada"/>
                <a:ea typeface="Mada"/>
                <a:cs typeface="Mada"/>
                <a:sym typeface="Mada"/>
              </a:rPr>
              <a:t>acute phase reactant</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2=</a:t>
            </a:r>
            <a:r>
              <a:rPr b="1" lang="ar" sz="1200">
                <a:solidFill>
                  <a:schemeClr val="dk1"/>
                </a:solidFill>
                <a:latin typeface="Mada"/>
                <a:ea typeface="Mada"/>
                <a:cs typeface="Mada"/>
                <a:sym typeface="Mada"/>
              </a:rPr>
              <a:t>Free, active form</a:t>
            </a:r>
            <a:r>
              <a:rPr lang="ar" sz="1200">
                <a:solidFill>
                  <a:schemeClr val="dk1"/>
                </a:solidFill>
                <a:latin typeface="Mada"/>
                <a:ea typeface="Mada"/>
                <a:cs typeface="Mada"/>
                <a:sym typeface="Mada"/>
              </a:rPr>
              <a:t> – 40%</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Hereditary deficiency:   1:330</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b="1" sz="1200">
              <a:solidFill>
                <a:schemeClr val="accent2"/>
              </a:solidFill>
              <a:latin typeface="Mada"/>
              <a:ea typeface="Mada"/>
              <a:cs typeface="Mada"/>
              <a:sym typeface="Mada"/>
            </a:endParaRPr>
          </a:p>
          <a:p>
            <a:pPr indent="0" lvl="0" marL="0" rtl="0" algn="l">
              <a:spcBef>
                <a:spcPts val="0"/>
              </a:spcBef>
              <a:spcAft>
                <a:spcPts val="0"/>
              </a:spcAft>
              <a:buNone/>
            </a:pPr>
            <a:r>
              <a:rPr b="1" lang="ar" sz="1200">
                <a:solidFill>
                  <a:schemeClr val="accent1"/>
                </a:solidFill>
                <a:latin typeface="Mada"/>
                <a:ea typeface="Mada"/>
                <a:cs typeface="Mada"/>
                <a:sym typeface="Mada"/>
              </a:rPr>
              <a:t>ACQUIRED PROTEIN S:</a:t>
            </a:r>
            <a:r>
              <a:rPr b="1"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PREGNANCY, ORAL CONTRACEPTIVES, INFLAMMATION, DIC, ACUTE THROMBOSIS, HIV MEN</a:t>
            </a:r>
            <a:endParaRPr b="1" sz="1200">
              <a:solidFill>
                <a:schemeClr val="dk1"/>
              </a:solidFill>
              <a:latin typeface="Mada"/>
              <a:ea typeface="Mada"/>
              <a:cs typeface="Mada"/>
              <a:sym typeface="Mada"/>
            </a:endParaRPr>
          </a:p>
          <a:p>
            <a:pPr indent="0" lvl="0" marL="0" rtl="0" algn="l">
              <a:spcBef>
                <a:spcPts val="0"/>
              </a:spcBef>
              <a:spcAft>
                <a:spcPts val="0"/>
              </a:spcAft>
              <a:buNone/>
            </a:pPr>
            <a:r>
              <a:rPr b="1" lang="ar" sz="1200">
                <a:solidFill>
                  <a:srgbClr val="6AA84F"/>
                </a:solidFill>
                <a:latin typeface="Mada"/>
                <a:ea typeface="Mada"/>
                <a:cs typeface="Mada"/>
                <a:sym typeface="Mada"/>
              </a:rPr>
              <a:t>Exclude acquired causes first.</a:t>
            </a:r>
            <a:endParaRPr sz="1200">
              <a:solidFill>
                <a:srgbClr val="6AA84F"/>
              </a:solidFill>
              <a:latin typeface="Mada"/>
              <a:ea typeface="Mada"/>
              <a:cs typeface="Mada"/>
              <a:sym typeface="Mada"/>
            </a:endParaRPr>
          </a:p>
        </p:txBody>
      </p:sp>
      <p:sp>
        <p:nvSpPr>
          <p:cNvPr id="274" name="Google Shape;274;p27"/>
          <p:cNvSpPr txBox="1"/>
          <p:nvPr/>
        </p:nvSpPr>
        <p:spPr>
          <a:xfrm>
            <a:off x="1573338" y="6420863"/>
            <a:ext cx="4537200" cy="3453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1500" u="sng">
                <a:solidFill>
                  <a:schemeClr val="accent2"/>
                </a:solidFill>
                <a:latin typeface="Mada"/>
                <a:ea typeface="Mada"/>
                <a:cs typeface="Mada"/>
                <a:sym typeface="Mada"/>
              </a:rPr>
              <a:t>Classification of Hereditary PS</a:t>
            </a:r>
            <a:endParaRPr b="1" sz="1500" u="sng">
              <a:solidFill>
                <a:schemeClr val="accent2"/>
              </a:solidFill>
              <a:latin typeface="Mada"/>
              <a:ea typeface="Mada"/>
              <a:cs typeface="Mada"/>
              <a:sym typeface="Mada"/>
            </a:endParaRPr>
          </a:p>
          <a:p>
            <a:pPr indent="0" lvl="0" marL="0" rtl="0" algn="ctr">
              <a:spcBef>
                <a:spcPts val="0"/>
              </a:spcBef>
              <a:spcAft>
                <a:spcPts val="0"/>
              </a:spcAft>
              <a:buNone/>
            </a:pPr>
            <a:r>
              <a:t/>
            </a:r>
            <a:endParaRPr b="1" sz="1500" u="sng">
              <a:solidFill>
                <a:schemeClr val="dk1"/>
              </a:solidFill>
              <a:latin typeface="Mada"/>
              <a:ea typeface="Mada"/>
              <a:cs typeface="Mada"/>
              <a:sym typeface="Mada"/>
            </a:endParaRPr>
          </a:p>
        </p:txBody>
      </p:sp>
      <p:graphicFrame>
        <p:nvGraphicFramePr>
          <p:cNvPr id="275" name="Google Shape;275;p27"/>
          <p:cNvGraphicFramePr/>
          <p:nvPr/>
        </p:nvGraphicFramePr>
        <p:xfrm>
          <a:off x="1573180" y="6811796"/>
          <a:ext cx="3000000" cy="3000000"/>
        </p:xfrm>
        <a:graphic>
          <a:graphicData uri="http://schemas.openxmlformats.org/drawingml/2006/table">
            <a:tbl>
              <a:tblPr>
                <a:noFill/>
                <a:tableStyleId>{82A0D522-77D8-4D48-9ACD-A68FFDE78AEE}</a:tableStyleId>
              </a:tblPr>
              <a:tblGrid>
                <a:gridCol w="1134300"/>
                <a:gridCol w="1134300"/>
                <a:gridCol w="1134300"/>
                <a:gridCol w="1134300"/>
              </a:tblGrid>
              <a:tr h="477925">
                <a:tc>
                  <a:txBody>
                    <a:bodyPr/>
                    <a:lstStyle/>
                    <a:p>
                      <a:pPr indent="0" lvl="0" marL="0" rtl="0" algn="l">
                        <a:spcBef>
                          <a:spcPts val="0"/>
                        </a:spcBef>
                        <a:spcAft>
                          <a:spcPts val="0"/>
                        </a:spcAft>
                        <a:buNone/>
                      </a:pPr>
                      <a:r>
                        <a:rPr lang="ar" sz="1200">
                          <a:latin typeface="Mada"/>
                          <a:ea typeface="Mada"/>
                          <a:cs typeface="Mada"/>
                          <a:sym typeface="Mada"/>
                        </a:rPr>
                        <a:t>Subtype</a:t>
                      </a:r>
                      <a:endParaRPr sz="1200">
                        <a:latin typeface="Mada"/>
                        <a:ea typeface="Mada"/>
                        <a:cs typeface="Mada"/>
                        <a:sym typeface="Mada"/>
                      </a:endParaRPr>
                    </a:p>
                  </a:txBody>
                  <a:tcPr marT="91425" marB="91425" marR="91425" marL="91425">
                    <a:solidFill>
                      <a:schemeClr val="accent3"/>
                    </a:solidFill>
                  </a:tcPr>
                </a:tc>
                <a:tc>
                  <a:txBody>
                    <a:bodyPr/>
                    <a:lstStyle/>
                    <a:p>
                      <a:pPr indent="0" lvl="0" marL="0" rtl="0" algn="l">
                        <a:spcBef>
                          <a:spcPts val="0"/>
                        </a:spcBef>
                        <a:spcAft>
                          <a:spcPts val="0"/>
                        </a:spcAft>
                        <a:buNone/>
                      </a:pPr>
                      <a:r>
                        <a:rPr lang="ar" sz="1200">
                          <a:latin typeface="Mada"/>
                          <a:ea typeface="Mada"/>
                          <a:cs typeface="Mada"/>
                          <a:sym typeface="Mada"/>
                        </a:rPr>
                        <a:t>Total PS</a:t>
                      </a:r>
                      <a:endParaRPr sz="1200">
                        <a:latin typeface="Mada"/>
                        <a:ea typeface="Mada"/>
                        <a:cs typeface="Mada"/>
                        <a:sym typeface="Mada"/>
                      </a:endParaRPr>
                    </a:p>
                  </a:txBody>
                  <a:tcPr marT="91425" marB="91425" marR="91425" marL="91425">
                    <a:solidFill>
                      <a:schemeClr val="accent3"/>
                    </a:solidFill>
                  </a:tcPr>
                </a:tc>
                <a:tc>
                  <a:txBody>
                    <a:bodyPr/>
                    <a:lstStyle/>
                    <a:p>
                      <a:pPr indent="0" lvl="0" marL="0" rtl="0" algn="l">
                        <a:spcBef>
                          <a:spcPts val="0"/>
                        </a:spcBef>
                        <a:spcAft>
                          <a:spcPts val="0"/>
                        </a:spcAft>
                        <a:buNone/>
                      </a:pPr>
                      <a:r>
                        <a:rPr lang="ar" sz="1200">
                          <a:latin typeface="Mada"/>
                          <a:ea typeface="Mada"/>
                          <a:cs typeface="Mada"/>
                          <a:sym typeface="Mada"/>
                        </a:rPr>
                        <a:t>Free PS</a:t>
                      </a:r>
                      <a:endParaRPr sz="1200">
                        <a:latin typeface="Mada"/>
                        <a:ea typeface="Mada"/>
                        <a:cs typeface="Mada"/>
                        <a:sym typeface="Mada"/>
                      </a:endParaRPr>
                    </a:p>
                  </a:txBody>
                  <a:tcPr marT="91425" marB="91425" marR="91425" marL="91425">
                    <a:solidFill>
                      <a:schemeClr val="accent3"/>
                    </a:solidFill>
                  </a:tcPr>
                </a:tc>
                <a:tc>
                  <a:txBody>
                    <a:bodyPr/>
                    <a:lstStyle/>
                    <a:p>
                      <a:pPr indent="0" lvl="0" marL="0" rtl="0" algn="l">
                        <a:spcBef>
                          <a:spcPts val="0"/>
                        </a:spcBef>
                        <a:spcAft>
                          <a:spcPts val="0"/>
                        </a:spcAft>
                        <a:buNone/>
                      </a:pPr>
                      <a:r>
                        <a:rPr lang="ar" sz="1200">
                          <a:latin typeface="Mada"/>
                          <a:ea typeface="Mada"/>
                          <a:cs typeface="Mada"/>
                          <a:sym typeface="Mada"/>
                        </a:rPr>
                        <a:t>PS Activity</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solidFill>
                      <a:schemeClr val="accent3"/>
                    </a:solidFill>
                  </a:tcPr>
                </a:tc>
              </a:tr>
              <a:tr h="344225">
                <a:tc>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l</a:t>
                      </a:r>
                      <a:endParaRPr b="1" sz="1200">
                        <a:solidFill>
                          <a:schemeClr val="lt1"/>
                        </a:solidFill>
                        <a:latin typeface="Mada"/>
                        <a:ea typeface="Mada"/>
                        <a:cs typeface="Mada"/>
                        <a:sym typeface="Mada"/>
                      </a:endParaRPr>
                    </a:p>
                  </a:txBody>
                  <a:tcPr marT="91425" marB="91425" marR="91425" marL="91425">
                    <a:solidFill>
                      <a:schemeClr val="accent2"/>
                    </a:solidFill>
                  </a:tcPr>
                </a:tc>
                <a:tc>
                  <a:txBody>
                    <a:bodyPr/>
                    <a:lstStyle/>
                    <a:p>
                      <a:pPr indent="0" lvl="0" marL="0" rtl="0" algn="l">
                        <a:spcBef>
                          <a:spcPts val="0"/>
                        </a:spcBef>
                        <a:spcAft>
                          <a:spcPts val="0"/>
                        </a:spcAft>
                        <a:buNone/>
                      </a:pPr>
                      <a:r>
                        <a:rPr lang="ar" sz="1200">
                          <a:latin typeface="Mada"/>
                          <a:ea typeface="Mada"/>
                          <a:cs typeface="Mada"/>
                          <a:sym typeface="Mada"/>
                        </a:rPr>
                        <a:t>Low</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ar" sz="1200">
                          <a:latin typeface="Mada"/>
                          <a:ea typeface="Mada"/>
                          <a:cs typeface="Mada"/>
                          <a:sym typeface="Mada"/>
                        </a:rPr>
                        <a:t>Low</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ar" sz="1200">
                          <a:latin typeface="Mada"/>
                          <a:ea typeface="Mada"/>
                          <a:cs typeface="Mada"/>
                          <a:sym typeface="Mada"/>
                        </a:rPr>
                        <a:t>Low</a:t>
                      </a:r>
                      <a:endParaRPr sz="1200">
                        <a:latin typeface="Mada"/>
                        <a:ea typeface="Mada"/>
                        <a:cs typeface="Mada"/>
                        <a:sym typeface="Mada"/>
                      </a:endParaRPr>
                    </a:p>
                  </a:txBody>
                  <a:tcPr marT="91425" marB="91425" marR="91425" marL="91425"/>
                </a:tc>
              </a:tr>
              <a:tr h="492075">
                <a:tc>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lla</a:t>
                      </a:r>
                      <a:endParaRPr sz="1200">
                        <a:latin typeface="Mada"/>
                        <a:ea typeface="Mada"/>
                        <a:cs typeface="Mada"/>
                        <a:sym typeface="Mada"/>
                      </a:endParaRPr>
                    </a:p>
                  </a:txBody>
                  <a:tcPr marT="91425" marB="91425" marR="91425" marL="91425">
                    <a:solidFill>
                      <a:schemeClr val="accent2"/>
                    </a:solidFill>
                  </a:tcPr>
                </a:tc>
                <a:tc>
                  <a:txBody>
                    <a:bodyPr/>
                    <a:lstStyle/>
                    <a:p>
                      <a:pPr indent="0" lvl="0" marL="0" rtl="0" algn="l">
                        <a:spcBef>
                          <a:spcPts val="0"/>
                        </a:spcBef>
                        <a:spcAft>
                          <a:spcPts val="0"/>
                        </a:spcAft>
                        <a:buNone/>
                      </a:pPr>
                      <a:r>
                        <a:rPr lang="ar" sz="1200">
                          <a:latin typeface="Mada"/>
                          <a:ea typeface="Mada"/>
                          <a:cs typeface="Mada"/>
                          <a:sym typeface="Mada"/>
                        </a:rPr>
                        <a:t>Normal</a:t>
                      </a:r>
                      <a:endParaRPr sz="1200">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ar" sz="1200">
                          <a:latin typeface="Mada"/>
                          <a:ea typeface="Mada"/>
                          <a:cs typeface="Mada"/>
                          <a:sym typeface="Mada"/>
                        </a:rPr>
                        <a:t>Low</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ar" sz="1200">
                          <a:latin typeface="Mada"/>
                          <a:ea typeface="Mada"/>
                          <a:cs typeface="Mada"/>
                          <a:sym typeface="Mada"/>
                        </a:rPr>
                        <a:t>Low</a:t>
                      </a:r>
                      <a:endParaRPr sz="1200">
                        <a:latin typeface="Mada"/>
                        <a:ea typeface="Mada"/>
                        <a:cs typeface="Mada"/>
                        <a:sym typeface="Mada"/>
                      </a:endParaRPr>
                    </a:p>
                  </a:txBody>
                  <a:tcPr marT="91425" marB="91425" marR="91425" marL="91425"/>
                </a:tc>
              </a:tr>
              <a:tr h="492075">
                <a:tc>
                  <a:txBody>
                    <a:bodyPr/>
                    <a:lstStyle/>
                    <a:p>
                      <a:pPr indent="0" lvl="0" marL="0" rtl="0" algn="ctr">
                        <a:spcBef>
                          <a:spcPts val="0"/>
                        </a:spcBef>
                        <a:spcAft>
                          <a:spcPts val="0"/>
                        </a:spcAft>
                        <a:buClr>
                          <a:schemeClr val="dk1"/>
                        </a:buClr>
                        <a:buSzPts val="1100"/>
                        <a:buFont typeface="Arial"/>
                        <a:buNone/>
                      </a:pPr>
                      <a:r>
                        <a:rPr b="1" lang="ar" sz="1200">
                          <a:solidFill>
                            <a:schemeClr val="lt1"/>
                          </a:solidFill>
                          <a:latin typeface="Mada"/>
                          <a:ea typeface="Mada"/>
                          <a:cs typeface="Mada"/>
                          <a:sym typeface="Mada"/>
                        </a:rPr>
                        <a:t>llb</a:t>
                      </a:r>
                      <a:endParaRPr b="1" sz="1200">
                        <a:solidFill>
                          <a:schemeClr val="lt1"/>
                        </a:solidFill>
                        <a:latin typeface="Mada"/>
                        <a:ea typeface="Mada"/>
                        <a:cs typeface="Mada"/>
                        <a:sym typeface="Mada"/>
                      </a:endParaRPr>
                    </a:p>
                  </a:txBody>
                  <a:tcPr marT="91425" marB="91425" marR="91425" marL="91425">
                    <a:solidFill>
                      <a:schemeClr val="accent2"/>
                    </a:solidFill>
                  </a:tcPr>
                </a:tc>
                <a:tc>
                  <a:txBody>
                    <a:bodyPr/>
                    <a:lstStyle/>
                    <a:p>
                      <a:pPr indent="0" lvl="0" marL="0" rtl="0" algn="l">
                        <a:spcBef>
                          <a:spcPts val="0"/>
                        </a:spcBef>
                        <a:spcAft>
                          <a:spcPts val="0"/>
                        </a:spcAft>
                        <a:buNone/>
                      </a:pPr>
                      <a:r>
                        <a:rPr lang="ar" sz="1200">
                          <a:latin typeface="Mada"/>
                          <a:ea typeface="Mada"/>
                          <a:cs typeface="Mada"/>
                          <a:sym typeface="Mada"/>
                        </a:rPr>
                        <a:t>Normal</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ar" sz="1200">
                          <a:latin typeface="Mada"/>
                          <a:ea typeface="Mada"/>
                          <a:cs typeface="Mada"/>
                          <a:sym typeface="Mada"/>
                        </a:rPr>
                        <a:t>Normal</a:t>
                      </a:r>
                      <a:endParaRPr sz="1200">
                        <a:latin typeface="Mada"/>
                        <a:ea typeface="Mada"/>
                        <a:cs typeface="Mada"/>
                        <a:sym typeface="Mada"/>
                      </a:endParaRPr>
                    </a:p>
                  </a:txBody>
                  <a:tcPr marT="91425" marB="91425" marR="91425" marL="91425"/>
                </a:tc>
                <a:tc>
                  <a:txBody>
                    <a:bodyPr/>
                    <a:lstStyle/>
                    <a:p>
                      <a:pPr indent="0" lvl="0" marL="0" rtl="0" algn="l">
                        <a:spcBef>
                          <a:spcPts val="0"/>
                        </a:spcBef>
                        <a:spcAft>
                          <a:spcPts val="0"/>
                        </a:spcAft>
                        <a:buNone/>
                      </a:pPr>
                      <a:r>
                        <a:rPr lang="ar" sz="1200">
                          <a:latin typeface="Mada"/>
                          <a:ea typeface="Mada"/>
                          <a:cs typeface="Mada"/>
                          <a:sym typeface="Mada"/>
                        </a:rPr>
                        <a:t>Low</a:t>
                      </a:r>
                      <a:endParaRPr sz="1200">
                        <a:latin typeface="Mada"/>
                        <a:ea typeface="Mada"/>
                        <a:cs typeface="Mada"/>
                        <a:sym typeface="Mada"/>
                      </a:endParaRPr>
                    </a:p>
                  </a:txBody>
                  <a:tcPr marT="91425" marB="91425" marR="91425" marL="91425"/>
                </a:tc>
              </a:tr>
            </a:tbl>
          </a:graphicData>
        </a:graphic>
      </p:graphicFrame>
      <p:sp>
        <p:nvSpPr>
          <p:cNvPr id="276" name="Google Shape;276;p27"/>
          <p:cNvSpPr txBox="1"/>
          <p:nvPr/>
        </p:nvSpPr>
        <p:spPr>
          <a:xfrm>
            <a:off x="4124913" y="4487413"/>
            <a:ext cx="3149700" cy="9234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accent2"/>
              </a:buClr>
              <a:buSzPts val="1200"/>
              <a:buFont typeface="Mada"/>
              <a:buChar char="●"/>
            </a:pPr>
            <a:r>
              <a:rPr b="1" lang="ar" sz="1200">
                <a:solidFill>
                  <a:schemeClr val="accent2"/>
                </a:solidFill>
                <a:latin typeface="Mada"/>
                <a:ea typeface="Mada"/>
                <a:cs typeface="Mada"/>
                <a:sym typeface="Mada"/>
              </a:rPr>
              <a:t>Protein S Deficiency</a:t>
            </a:r>
            <a:endParaRPr b="1" sz="1200" u="sng">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Autosomal Dominant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Incidence 1-2% of DVT/PE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Strong risk factor for VTE – RR – 30-40 x</a:t>
            </a:r>
            <a:endParaRPr sz="1200">
              <a:solidFill>
                <a:schemeClr val="dk1"/>
              </a:solidFill>
              <a:latin typeface="Mada"/>
              <a:ea typeface="Mada"/>
              <a:cs typeface="Mada"/>
              <a:sym typeface="Mada"/>
            </a:endParaRPr>
          </a:p>
        </p:txBody>
      </p:sp>
      <p:grpSp>
        <p:nvGrpSpPr>
          <p:cNvPr id="277" name="Google Shape;277;p27"/>
          <p:cNvGrpSpPr/>
          <p:nvPr/>
        </p:nvGrpSpPr>
        <p:grpSpPr>
          <a:xfrm>
            <a:off x="293925" y="3781962"/>
            <a:ext cx="2065916" cy="489273"/>
            <a:chOff x="-7954594" y="-1580331"/>
            <a:chExt cx="3234058" cy="1644617"/>
          </a:xfrm>
        </p:grpSpPr>
        <p:sp>
          <p:nvSpPr>
            <p:cNvPr id="278" name="Google Shape;278;p27"/>
            <p:cNvSpPr/>
            <p:nvPr/>
          </p:nvSpPr>
          <p:spPr>
            <a:xfrm>
              <a:off x="-7954594" y="-1580331"/>
              <a:ext cx="3034387" cy="1628189"/>
            </a:xfrm>
            <a:custGeom>
              <a:rect b="b" l="l" r="r" t="t"/>
              <a:pathLst>
                <a:path extrusionOk="0" h="20734" w="20599">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rgbClr val="ED8E4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79" name="Google Shape;279;p27"/>
            <p:cNvSpPr/>
            <p:nvPr/>
          </p:nvSpPr>
          <p:spPr>
            <a:xfrm>
              <a:off x="-7773073" y="-1537171"/>
              <a:ext cx="3052537" cy="1601457"/>
            </a:xfrm>
            <a:custGeom>
              <a:rect b="b" l="l" r="r" t="t"/>
              <a:pathLst>
                <a:path extrusionOk="0" h="21184" w="21153">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C96F0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80" name="Google Shape;280;p27"/>
            <p:cNvSpPr/>
            <p:nvPr/>
          </p:nvSpPr>
          <p:spPr>
            <a:xfrm>
              <a:off x="-7435960" y="-343066"/>
              <a:ext cx="444091" cy="237995"/>
            </a:xfrm>
            <a:custGeom>
              <a:rect b="b" l="l" r="r" t="t"/>
              <a:pathLst>
                <a:path extrusionOk="0" h="20772" w="20665">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rgbClr val="FABE7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81" name="Google Shape;281;p27"/>
          <p:cNvSpPr txBox="1"/>
          <p:nvPr/>
        </p:nvSpPr>
        <p:spPr>
          <a:xfrm flipH="1">
            <a:off x="826150" y="3794137"/>
            <a:ext cx="1837200" cy="345300"/>
          </a:xfrm>
          <a:prstGeom prst="rect">
            <a:avLst/>
          </a:prstGeom>
          <a:noFill/>
          <a:ln>
            <a:noFill/>
          </a:ln>
        </p:spPr>
        <p:txBody>
          <a:bodyPr anchorCtr="0" anchor="b" bIns="45700" lIns="0" spcFirstLastPara="1" rIns="0" wrap="square" tIns="45700">
            <a:noAutofit/>
          </a:bodyPr>
          <a:lstStyle/>
          <a:p>
            <a:pPr indent="0" lvl="0" marL="0" rtl="0" algn="l">
              <a:spcBef>
                <a:spcPts val="0"/>
              </a:spcBef>
              <a:spcAft>
                <a:spcPts val="0"/>
              </a:spcAft>
              <a:buNone/>
            </a:pPr>
            <a:r>
              <a:rPr b="1" lang="ar" sz="1600">
                <a:solidFill>
                  <a:schemeClr val="dk1"/>
                </a:solidFill>
                <a:latin typeface="Calibri"/>
                <a:ea typeface="Calibri"/>
                <a:cs typeface="Calibri"/>
                <a:sym typeface="Calibri"/>
              </a:rPr>
              <a:t>Protein S</a:t>
            </a:r>
            <a:endParaRPr sz="1600"/>
          </a:p>
        </p:txBody>
      </p:sp>
      <p:cxnSp>
        <p:nvCxnSpPr>
          <p:cNvPr id="282" name="Google Shape;282;p27"/>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28"/>
          <p:cNvSpPr/>
          <p:nvPr/>
        </p:nvSpPr>
        <p:spPr>
          <a:xfrm>
            <a:off x="456975" y="5261152"/>
            <a:ext cx="6865500" cy="4260900"/>
          </a:xfrm>
          <a:prstGeom prst="roundRect">
            <a:avLst>
              <a:gd fmla="val 16667" name="adj"/>
            </a:avLst>
          </a:prstGeom>
          <a:noFill/>
          <a:ln cap="flat" cmpd="sng" w="952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Most common form of inherited thrombophilia </a:t>
            </a:r>
            <a:r>
              <a:rPr lang="ar" sz="1200">
                <a:solidFill>
                  <a:schemeClr val="dk1"/>
                </a:solidFill>
                <a:latin typeface="Mada"/>
                <a:ea typeface="Mada"/>
                <a:cs typeface="Mada"/>
                <a:sym typeface="Mada"/>
              </a:rPr>
              <a:t>(~50% of cases)</a:t>
            </a:r>
            <a:endParaRPr sz="1200">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Commonest cause of thromophilia in West</a:t>
            </a:r>
            <a:endParaRPr b="1" sz="1200">
              <a:solidFill>
                <a:srgbClr val="CC0000"/>
              </a:solidFill>
              <a:latin typeface="Mada"/>
              <a:ea typeface="Mada"/>
              <a:cs typeface="Mada"/>
              <a:sym typeface="Mada"/>
            </a:endParaRPr>
          </a:p>
          <a:p>
            <a:pPr indent="0" lvl="0" marL="0" rtl="0" algn="l">
              <a:spcBef>
                <a:spcPts val="0"/>
              </a:spcBef>
              <a:spcAft>
                <a:spcPts val="0"/>
              </a:spcAft>
              <a:buNone/>
            </a:pPr>
            <a:r>
              <a:rPr b="1" lang="ar" u="sng">
                <a:solidFill>
                  <a:schemeClr val="accent2"/>
                </a:solidFill>
                <a:latin typeface="Mada"/>
                <a:ea typeface="Mada"/>
                <a:cs typeface="Mada"/>
                <a:sym typeface="Mada"/>
              </a:rPr>
              <a:t>Activated Protein C Resistance</a:t>
            </a:r>
            <a:endParaRPr b="1" u="sng">
              <a:solidFill>
                <a:schemeClr val="accent2"/>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Autosomal Dominant</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Incidence 5% normal Caucasions</a:t>
            </a:r>
            <a:r>
              <a:rPr lang="ar" sz="1200">
                <a:solidFill>
                  <a:schemeClr val="dk1"/>
                </a:solidFill>
                <a:latin typeface="Mada"/>
                <a:ea typeface="Mada"/>
                <a:cs typeface="Mada"/>
                <a:sym typeface="Mada"/>
              </a:rPr>
              <a:t> ; 10-20% of DVT/PE</a:t>
            </a:r>
            <a:endParaRPr sz="1200">
              <a:solidFill>
                <a:srgbClr val="D5A6BD"/>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Weak risk factor for VTE:  RR = 3-5 x (heterozygotes)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RR = 80 x (homozygotes)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Discovered in Leiden, the Netherlands (1993) amongst a group of subjects with unexplained VTE.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Mutant Leiden gene product is not susceptible to cleavage by APC (</a:t>
            </a:r>
            <a:r>
              <a:rPr lang="ar" sz="1200">
                <a:solidFill>
                  <a:schemeClr val="dk1"/>
                </a:solidFill>
                <a:latin typeface="Mada"/>
                <a:ea typeface="Mada"/>
                <a:cs typeface="Mada"/>
                <a:sym typeface="Mada"/>
              </a:rPr>
              <a:t>APC-R results in</a:t>
            </a:r>
            <a:r>
              <a:rPr b="1" lang="ar" sz="1200">
                <a:solidFill>
                  <a:srgbClr val="CC0000"/>
                </a:solidFill>
                <a:latin typeface="Mada"/>
                <a:ea typeface="Mada"/>
                <a:cs typeface="Mada"/>
                <a:sym typeface="Mada"/>
              </a:rPr>
              <a:t> decreased ability of APC to  inactivate Factor Va</a:t>
            </a:r>
            <a:r>
              <a:rPr lang="ar" sz="1200">
                <a:solidFill>
                  <a:schemeClr val="dk1"/>
                </a:solidFill>
                <a:latin typeface="Mada"/>
                <a:ea typeface="Mada"/>
                <a:cs typeface="Mada"/>
                <a:sym typeface="Mada"/>
              </a:rPr>
              <a:t> resulting in a pro- thrombotic state)</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Dual prothrombotic state of Factor V Leiden Increased coagulation.</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FV Leiden → ↑ thrombin generation, (↓ anticoagulation) and ↓ inactivation of factor FVIIIa (also ↓ PAI inactivation → ↓ fibrinolysis)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Inhibitors to APC</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Functional PS deficiency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Mutated forms of Factor V and III</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Commonly Factor V point mutation at codon 506 of exon 12 (arginine 506&gt; glutamine 506 or Factor V Leiden) </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Thrombosis continue as protein C cant deactivate the mutated factor V</a:t>
            </a:r>
            <a:endParaRPr sz="1200">
              <a:solidFill>
                <a:srgbClr val="6AA84F"/>
              </a:solidFill>
              <a:latin typeface="Mada"/>
              <a:ea typeface="Mada"/>
              <a:cs typeface="Mada"/>
              <a:sym typeface="Mada"/>
            </a:endParaRPr>
          </a:p>
        </p:txBody>
      </p:sp>
      <p:sp>
        <p:nvSpPr>
          <p:cNvPr id="288" name="Google Shape;288;p28"/>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289" name="Google Shape;289;p28"/>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sp>
        <p:nvSpPr>
          <p:cNvPr id="290" name="Google Shape;290;p28"/>
          <p:cNvSpPr txBox="1"/>
          <p:nvPr/>
        </p:nvSpPr>
        <p:spPr>
          <a:xfrm>
            <a:off x="4341489" y="1857441"/>
            <a:ext cx="2970900" cy="18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t/>
            </a:r>
            <a:endParaRPr b="1" sz="1200">
              <a:solidFill>
                <a:schemeClr val="dk1"/>
              </a:solidFill>
              <a:latin typeface="Mada"/>
              <a:ea typeface="Mada"/>
              <a:cs typeface="Mada"/>
              <a:sym typeface="Mada"/>
            </a:endParaRPr>
          </a:p>
        </p:txBody>
      </p:sp>
      <p:grpSp>
        <p:nvGrpSpPr>
          <p:cNvPr id="291" name="Google Shape;291;p28"/>
          <p:cNvGrpSpPr/>
          <p:nvPr/>
        </p:nvGrpSpPr>
        <p:grpSpPr>
          <a:xfrm>
            <a:off x="7681514" y="5390868"/>
            <a:ext cx="2065917" cy="881902"/>
            <a:chOff x="4301298" y="1026367"/>
            <a:chExt cx="3234058" cy="2964378"/>
          </a:xfrm>
        </p:grpSpPr>
        <p:sp>
          <p:nvSpPr>
            <p:cNvPr id="292" name="Google Shape;292;p28"/>
            <p:cNvSpPr/>
            <p:nvPr/>
          </p:nvSpPr>
          <p:spPr>
            <a:xfrm>
              <a:off x="4301298" y="1026367"/>
              <a:ext cx="3034387" cy="2934690"/>
            </a:xfrm>
            <a:custGeom>
              <a:rect b="b" l="l" r="r" t="t"/>
              <a:pathLst>
                <a:path extrusionOk="0" h="20734" w="20599">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rgbClr val="F7931F"/>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3" name="Google Shape;293;p28"/>
            <p:cNvSpPr/>
            <p:nvPr/>
          </p:nvSpPr>
          <p:spPr>
            <a:xfrm>
              <a:off x="4482820" y="1104160"/>
              <a:ext cx="3052537" cy="2886585"/>
            </a:xfrm>
            <a:custGeom>
              <a:rect b="b" l="l" r="r" t="t"/>
              <a:pathLst>
                <a:path extrusionOk="0" h="21184" w="21153">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C96F0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4" name="Google Shape;294;p28"/>
            <p:cNvSpPr/>
            <p:nvPr/>
          </p:nvSpPr>
          <p:spPr>
            <a:xfrm>
              <a:off x="4819934" y="3256492"/>
              <a:ext cx="444091" cy="428942"/>
            </a:xfrm>
            <a:custGeom>
              <a:rect b="b" l="l" r="r" t="t"/>
              <a:pathLst>
                <a:path extrusionOk="0" h="20772" w="20665">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rgbClr val="FABE7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295" name="Google Shape;295;p28"/>
          <p:cNvSpPr txBox="1"/>
          <p:nvPr/>
        </p:nvSpPr>
        <p:spPr>
          <a:xfrm flipH="1">
            <a:off x="8108289" y="5438687"/>
            <a:ext cx="1837200" cy="786300"/>
          </a:xfrm>
          <a:prstGeom prst="rect">
            <a:avLst/>
          </a:prstGeom>
          <a:noFill/>
          <a:ln>
            <a:noFill/>
          </a:ln>
        </p:spPr>
        <p:txBody>
          <a:bodyPr anchorCtr="0" anchor="b" bIns="45700" lIns="0" spcFirstLastPara="1" rIns="0" wrap="square" tIns="45700">
            <a:noAutofit/>
          </a:bodyPr>
          <a:lstStyle/>
          <a:p>
            <a:pPr indent="0" lvl="0" marL="0" marR="0" rtl="0" algn="l">
              <a:spcBef>
                <a:spcPts val="0"/>
              </a:spcBef>
              <a:spcAft>
                <a:spcPts val="0"/>
              </a:spcAft>
              <a:buNone/>
            </a:pPr>
            <a:r>
              <a:t/>
            </a:r>
            <a:endParaRPr b="1" sz="1600">
              <a:latin typeface="Calibri"/>
              <a:ea typeface="Calibri"/>
              <a:cs typeface="Calibri"/>
              <a:sym typeface="Calibri"/>
            </a:endParaRPr>
          </a:p>
        </p:txBody>
      </p:sp>
      <p:pic>
        <p:nvPicPr>
          <p:cNvPr id="296" name="Google Shape;296;p28"/>
          <p:cNvPicPr preferRelativeResize="0"/>
          <p:nvPr/>
        </p:nvPicPr>
        <p:blipFill>
          <a:blip r:embed="rId3">
            <a:alphaModFix/>
          </a:blip>
          <a:stretch>
            <a:fillRect/>
          </a:stretch>
        </p:blipFill>
        <p:spPr>
          <a:xfrm>
            <a:off x="4700150" y="6041025"/>
            <a:ext cx="2488825" cy="881899"/>
          </a:xfrm>
          <a:prstGeom prst="rect">
            <a:avLst/>
          </a:prstGeom>
          <a:noFill/>
          <a:ln>
            <a:noFill/>
          </a:ln>
        </p:spPr>
      </p:pic>
      <p:grpSp>
        <p:nvGrpSpPr>
          <p:cNvPr id="297" name="Google Shape;297;p28"/>
          <p:cNvGrpSpPr/>
          <p:nvPr/>
        </p:nvGrpSpPr>
        <p:grpSpPr>
          <a:xfrm>
            <a:off x="341787" y="5166937"/>
            <a:ext cx="2065916" cy="489273"/>
            <a:chOff x="-7954594" y="-1580331"/>
            <a:chExt cx="3234058" cy="1644617"/>
          </a:xfrm>
        </p:grpSpPr>
        <p:sp>
          <p:nvSpPr>
            <p:cNvPr id="298" name="Google Shape;298;p28"/>
            <p:cNvSpPr/>
            <p:nvPr/>
          </p:nvSpPr>
          <p:spPr>
            <a:xfrm>
              <a:off x="-7954594" y="-1580331"/>
              <a:ext cx="3034387" cy="1628189"/>
            </a:xfrm>
            <a:custGeom>
              <a:rect b="b" l="l" r="r" t="t"/>
              <a:pathLst>
                <a:path extrusionOk="0" h="20734" w="20599">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rgbClr val="ED8E4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299" name="Google Shape;299;p28"/>
            <p:cNvSpPr/>
            <p:nvPr/>
          </p:nvSpPr>
          <p:spPr>
            <a:xfrm>
              <a:off x="-7773073" y="-1537171"/>
              <a:ext cx="3052537" cy="1601457"/>
            </a:xfrm>
            <a:custGeom>
              <a:rect b="b" l="l" r="r" t="t"/>
              <a:pathLst>
                <a:path extrusionOk="0" h="21184" w="21153">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C96F0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0" name="Google Shape;300;p28"/>
            <p:cNvSpPr/>
            <p:nvPr/>
          </p:nvSpPr>
          <p:spPr>
            <a:xfrm>
              <a:off x="-7435960" y="-343066"/>
              <a:ext cx="444091" cy="237995"/>
            </a:xfrm>
            <a:custGeom>
              <a:rect b="b" l="l" r="r" t="t"/>
              <a:pathLst>
                <a:path extrusionOk="0" h="20772" w="20665">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rgbClr val="FABE7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01" name="Google Shape;301;p28"/>
          <p:cNvSpPr txBox="1"/>
          <p:nvPr/>
        </p:nvSpPr>
        <p:spPr>
          <a:xfrm flipH="1">
            <a:off x="874013" y="5179122"/>
            <a:ext cx="1837200" cy="311700"/>
          </a:xfrm>
          <a:prstGeom prst="rect">
            <a:avLst/>
          </a:prstGeom>
          <a:noFill/>
          <a:ln>
            <a:noFill/>
          </a:ln>
        </p:spPr>
        <p:txBody>
          <a:bodyPr anchorCtr="0" anchor="b" bIns="45700" lIns="0" spcFirstLastPara="1" rIns="0" wrap="square" tIns="45700">
            <a:noAutofit/>
          </a:bodyPr>
          <a:lstStyle/>
          <a:p>
            <a:pPr indent="0" lvl="0" marL="0" rtl="0" algn="l">
              <a:spcBef>
                <a:spcPts val="0"/>
              </a:spcBef>
              <a:spcAft>
                <a:spcPts val="0"/>
              </a:spcAft>
              <a:buNone/>
            </a:pPr>
            <a:r>
              <a:rPr b="1" lang="ar" sz="1600">
                <a:solidFill>
                  <a:schemeClr val="dk1"/>
                </a:solidFill>
                <a:latin typeface="Calibri"/>
                <a:ea typeface="Calibri"/>
                <a:cs typeface="Calibri"/>
                <a:sym typeface="Calibri"/>
              </a:rPr>
              <a:t>Factor V Leiden</a:t>
            </a:r>
            <a:endParaRPr b="1" sz="1600">
              <a:solidFill>
                <a:schemeClr val="dk1"/>
              </a:solidFill>
              <a:latin typeface="Calibri"/>
              <a:ea typeface="Calibri"/>
              <a:cs typeface="Calibri"/>
              <a:sym typeface="Calibri"/>
            </a:endParaRPr>
          </a:p>
        </p:txBody>
      </p:sp>
      <p:sp>
        <p:nvSpPr>
          <p:cNvPr id="302" name="Google Shape;302;p28"/>
          <p:cNvSpPr txBox="1"/>
          <p:nvPr/>
        </p:nvSpPr>
        <p:spPr>
          <a:xfrm>
            <a:off x="1223775" y="0"/>
            <a:ext cx="5216700" cy="4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Inherited hypercoagulable states</a:t>
            </a:r>
            <a:endParaRPr b="1" sz="2600">
              <a:latin typeface="Mada"/>
              <a:ea typeface="Mada"/>
              <a:cs typeface="Mada"/>
              <a:sym typeface="Mada"/>
            </a:endParaRPr>
          </a:p>
        </p:txBody>
      </p:sp>
      <p:sp>
        <p:nvSpPr>
          <p:cNvPr id="303" name="Google Shape;303;p28"/>
          <p:cNvSpPr/>
          <p:nvPr/>
        </p:nvSpPr>
        <p:spPr>
          <a:xfrm>
            <a:off x="830900" y="5688475"/>
            <a:ext cx="241800" cy="208200"/>
          </a:xfrm>
          <a:prstGeom prst="star5">
            <a:avLst>
              <a:gd fmla="val 19098" name="adj"/>
              <a:gd fmla="val 105146" name="hf"/>
              <a:gd fmla="val 110557" name="vf"/>
            </a:avLst>
          </a:prstGeom>
          <a:solidFill>
            <a:srgbClr val="CC0000"/>
          </a:solidFill>
          <a:ln cap="flat" cmpd="sng" w="19050">
            <a:solidFill>
              <a:srgbClr val="434343"/>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04" name="Google Shape;304;p28"/>
          <p:cNvSpPr/>
          <p:nvPr/>
        </p:nvSpPr>
        <p:spPr>
          <a:xfrm>
            <a:off x="508850" y="1044875"/>
            <a:ext cx="6865500" cy="3936600"/>
          </a:xfrm>
          <a:prstGeom prst="roundRect">
            <a:avLst>
              <a:gd fmla="val 16667" name="adj"/>
            </a:avLst>
          </a:prstGeom>
          <a:noFill/>
          <a:ln cap="flat" cmpd="sng" w="9525">
            <a:solidFill>
              <a:schemeClr val="accent2"/>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MW 62,000 d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Vitamin K dependent serine protease</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Potent anticoagulant acts by proteolytically inactivating factors </a:t>
            </a:r>
            <a:r>
              <a:rPr b="1" lang="ar" sz="1200">
                <a:solidFill>
                  <a:srgbClr val="CC0000"/>
                </a:solidFill>
                <a:latin typeface="Mada"/>
                <a:ea typeface="Mada"/>
                <a:cs typeface="Mada"/>
                <a:sym typeface="Mada"/>
              </a:rPr>
              <a:t>Va and VIIIa</a:t>
            </a:r>
            <a:r>
              <a:rPr lang="ar" sz="1200">
                <a:solidFill>
                  <a:schemeClr val="dk1"/>
                </a:solidFill>
                <a:latin typeface="Mada"/>
                <a:ea typeface="Mada"/>
                <a:cs typeface="Mada"/>
                <a:sym typeface="Mada"/>
              </a:rPr>
              <a:t>,  Also enhances fibrinolytic activity in plasma.</a:t>
            </a:r>
            <a:endParaRPr sz="1200">
              <a:solidFill>
                <a:schemeClr val="dk1"/>
              </a:solidFill>
              <a:latin typeface="Mada"/>
              <a:ea typeface="Mada"/>
              <a:cs typeface="Mada"/>
              <a:sym typeface="Mada"/>
            </a:endParaRPr>
          </a:p>
          <a:p>
            <a:pPr indent="0" lvl="0" marL="0" rtl="0" algn="l">
              <a:spcBef>
                <a:spcPts val="0"/>
              </a:spcBef>
              <a:spcAft>
                <a:spcPts val="0"/>
              </a:spcAft>
              <a:buNone/>
            </a:pPr>
            <a:r>
              <a:rPr b="1" lang="ar" sz="1200">
                <a:solidFill>
                  <a:schemeClr val="accent1"/>
                </a:solidFill>
                <a:latin typeface="Mada"/>
                <a:ea typeface="Mada"/>
                <a:cs typeface="Mada"/>
                <a:sym typeface="Mada"/>
              </a:rPr>
              <a:t>Decreased Levels</a:t>
            </a:r>
            <a:r>
              <a:rPr b="1" lang="ar" sz="1200">
                <a:solidFill>
                  <a:schemeClr val="accent1"/>
                </a:solidFill>
                <a:latin typeface="Mada"/>
                <a:ea typeface="Mada"/>
                <a:cs typeface="Mada"/>
                <a:sym typeface="Mada"/>
              </a:rPr>
              <a:t>:</a:t>
            </a:r>
            <a:endParaRPr b="1" sz="1200">
              <a:solidFill>
                <a:schemeClr val="accent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Hereditary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Hepatic disorders (hepatitis, cirrhosis)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Oral AC therapy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 Oral contraceptives</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Infants and children under age 6 c/w adults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Vitamin K deficiency</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 D.I.C.</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After 24h of administration of heparin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Pregnancy esp. 2nd and 3rd trimester </a:t>
            </a:r>
            <a:endParaRPr sz="1200">
              <a:solidFill>
                <a:srgbClr val="6AA84F"/>
              </a:solidFill>
              <a:latin typeface="Mada"/>
              <a:ea typeface="Mada"/>
              <a:cs typeface="Mada"/>
              <a:sym typeface="Mada"/>
            </a:endParaRPr>
          </a:p>
          <a:p>
            <a:pPr indent="0" lvl="0" marL="0" rtl="0" algn="l">
              <a:spcBef>
                <a:spcPts val="0"/>
              </a:spcBef>
              <a:spcAft>
                <a:spcPts val="0"/>
              </a:spcAft>
              <a:buNone/>
            </a:pPr>
            <a:r>
              <a:rPr b="1" lang="ar" sz="1200">
                <a:solidFill>
                  <a:schemeClr val="accent2"/>
                </a:solidFill>
                <a:latin typeface="Mada"/>
                <a:ea typeface="Mada"/>
                <a:cs typeface="Mada"/>
                <a:sym typeface="Mada"/>
              </a:rPr>
              <a:t>Protein C Deficiency</a:t>
            </a:r>
            <a:endParaRPr b="1" sz="1200" u="sng">
              <a:solidFill>
                <a:schemeClr val="accent2"/>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Autosomal Dominant </a:t>
            </a:r>
            <a:endParaRPr b="1" baseline="30000"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Incidence 1-2% of DVT/PE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Strong risk factor for VTE – RR – 30-40 x</a:t>
            </a:r>
            <a:endParaRPr sz="1200">
              <a:solidFill>
                <a:schemeClr val="dk1"/>
              </a:solidFill>
              <a:latin typeface="Mada"/>
              <a:ea typeface="Mada"/>
              <a:cs typeface="Mada"/>
              <a:sym typeface="Mada"/>
            </a:endParaRPr>
          </a:p>
        </p:txBody>
      </p:sp>
      <p:graphicFrame>
        <p:nvGraphicFramePr>
          <p:cNvPr id="305" name="Google Shape;305;p28"/>
          <p:cNvGraphicFramePr/>
          <p:nvPr/>
        </p:nvGraphicFramePr>
        <p:xfrm>
          <a:off x="4402175" y="2957483"/>
          <a:ext cx="3000000" cy="3000000"/>
        </p:xfrm>
        <a:graphic>
          <a:graphicData uri="http://schemas.openxmlformats.org/drawingml/2006/table">
            <a:tbl>
              <a:tblPr>
                <a:noFill/>
                <a:tableStyleId>{82A0D522-77D8-4D48-9ACD-A68FFDE78AEE}</a:tableStyleId>
              </a:tblPr>
              <a:tblGrid>
                <a:gridCol w="904900"/>
                <a:gridCol w="904900"/>
                <a:gridCol w="904900"/>
              </a:tblGrid>
              <a:tr h="446900">
                <a:tc>
                  <a:txBody>
                    <a:bodyPr/>
                    <a:lstStyle/>
                    <a:p>
                      <a:pPr indent="0" lvl="0" marL="0" rtl="0" algn="ctr">
                        <a:spcBef>
                          <a:spcPts val="0"/>
                        </a:spcBef>
                        <a:spcAft>
                          <a:spcPts val="0"/>
                        </a:spcAft>
                        <a:buNone/>
                      </a:pPr>
                      <a:r>
                        <a:rPr lang="ar" sz="1200">
                          <a:latin typeface="Mada"/>
                          <a:ea typeface="Mada"/>
                          <a:cs typeface="Mada"/>
                          <a:sym typeface="Mada"/>
                        </a:rPr>
                        <a:t>Deficiency Type</a:t>
                      </a:r>
                      <a:endParaRPr sz="1200">
                        <a:latin typeface="Mada"/>
                        <a:ea typeface="Mada"/>
                        <a:cs typeface="Mada"/>
                        <a:sym typeface="Mada"/>
                      </a:endParaRPr>
                    </a:p>
                  </a:txBody>
                  <a:tcPr marT="91425" marB="91425" marR="91425" marL="91425">
                    <a:solidFill>
                      <a:schemeClr val="accent3"/>
                    </a:solidFill>
                  </a:tcPr>
                </a:tc>
                <a:tc>
                  <a:txBody>
                    <a:bodyPr/>
                    <a:lstStyle/>
                    <a:p>
                      <a:pPr indent="0" lvl="0" marL="0" rtl="0" algn="ctr">
                        <a:spcBef>
                          <a:spcPts val="0"/>
                        </a:spcBef>
                        <a:spcAft>
                          <a:spcPts val="0"/>
                        </a:spcAft>
                        <a:buNone/>
                      </a:pPr>
                      <a:r>
                        <a:rPr lang="ar" sz="1200">
                          <a:latin typeface="Mada"/>
                          <a:ea typeface="Mada"/>
                          <a:cs typeface="Mada"/>
                          <a:sym typeface="Mada"/>
                        </a:rPr>
                        <a:t>Protein C (Ag)</a:t>
                      </a:r>
                      <a:endParaRPr sz="1200">
                        <a:latin typeface="Mada"/>
                        <a:ea typeface="Mada"/>
                        <a:cs typeface="Mada"/>
                        <a:sym typeface="Mada"/>
                      </a:endParaRPr>
                    </a:p>
                  </a:txBody>
                  <a:tcPr marT="91425" marB="91425" marR="91425" marL="91425">
                    <a:solidFill>
                      <a:schemeClr val="accent3"/>
                    </a:solidFill>
                  </a:tcPr>
                </a:tc>
                <a:tc>
                  <a:txBody>
                    <a:bodyPr/>
                    <a:lstStyle/>
                    <a:p>
                      <a:pPr indent="0" lvl="0" marL="0" rtl="0" algn="ctr">
                        <a:spcBef>
                          <a:spcPts val="0"/>
                        </a:spcBef>
                        <a:spcAft>
                          <a:spcPts val="0"/>
                        </a:spcAft>
                        <a:buNone/>
                      </a:pPr>
                      <a:r>
                        <a:rPr lang="ar" sz="1200">
                          <a:latin typeface="Mada"/>
                          <a:ea typeface="Mada"/>
                          <a:cs typeface="Mada"/>
                          <a:sym typeface="Mada"/>
                        </a:rPr>
                        <a:t>Functional</a:t>
                      </a:r>
                      <a:endParaRPr sz="1200">
                        <a:latin typeface="Mada"/>
                        <a:ea typeface="Mada"/>
                        <a:cs typeface="Mada"/>
                        <a:sym typeface="Mada"/>
                      </a:endParaRPr>
                    </a:p>
                    <a:p>
                      <a:pPr indent="0" lvl="0" marL="0" rtl="0" algn="ctr">
                        <a:spcBef>
                          <a:spcPts val="0"/>
                        </a:spcBef>
                        <a:spcAft>
                          <a:spcPts val="0"/>
                        </a:spcAft>
                        <a:buNone/>
                      </a:pPr>
                      <a:r>
                        <a:rPr lang="ar" sz="1200">
                          <a:latin typeface="Mada"/>
                          <a:ea typeface="Mada"/>
                          <a:cs typeface="Mada"/>
                          <a:sym typeface="Mada"/>
                        </a:rPr>
                        <a:t>Protein C</a:t>
                      </a:r>
                      <a:endParaRPr sz="1200">
                        <a:latin typeface="Mada"/>
                        <a:ea typeface="Mada"/>
                        <a:cs typeface="Mada"/>
                        <a:sym typeface="Mada"/>
                      </a:endParaRPr>
                    </a:p>
                  </a:txBody>
                  <a:tcPr marT="91425" marB="91425" marR="91425" marL="91425">
                    <a:solidFill>
                      <a:schemeClr val="accent3"/>
                    </a:solidFill>
                  </a:tcPr>
                </a:tc>
              </a:tr>
              <a:tr h="321875">
                <a:tc>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l</a:t>
                      </a:r>
                      <a:endParaRPr b="1" sz="1200">
                        <a:solidFill>
                          <a:schemeClr val="lt1"/>
                        </a:solidFill>
                        <a:latin typeface="Mada"/>
                        <a:ea typeface="Mada"/>
                        <a:cs typeface="Mada"/>
                        <a:sym typeface="Mada"/>
                      </a:endParaRPr>
                    </a:p>
                  </a:txBody>
                  <a:tcPr marT="91425" marB="91425" marR="91425" marL="91425">
                    <a:solidFill>
                      <a:schemeClr val="accent2"/>
                    </a:solidFill>
                  </a:tcPr>
                </a:tc>
                <a:tc>
                  <a:txBody>
                    <a:bodyPr/>
                    <a:lstStyle/>
                    <a:p>
                      <a:pPr indent="0" lvl="0" marL="0" rtl="0" algn="ctr">
                        <a:spcBef>
                          <a:spcPts val="0"/>
                        </a:spcBef>
                        <a:spcAft>
                          <a:spcPts val="0"/>
                        </a:spcAft>
                        <a:buNone/>
                      </a:pPr>
                      <a:r>
                        <a:rPr lang="ar" sz="1200">
                          <a:latin typeface="Mada"/>
                          <a:ea typeface="Mada"/>
                          <a:cs typeface="Mada"/>
                          <a:sym typeface="Mada"/>
                        </a:rPr>
                        <a:t>Decreased</a:t>
                      </a:r>
                      <a:endParaRPr sz="12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sz="1200">
                          <a:latin typeface="Mada"/>
                          <a:ea typeface="Mada"/>
                          <a:cs typeface="Mada"/>
                          <a:sym typeface="Mada"/>
                        </a:rPr>
                        <a:t>Decreased</a:t>
                      </a:r>
                      <a:endParaRPr sz="1200">
                        <a:latin typeface="Mada"/>
                        <a:ea typeface="Mada"/>
                        <a:cs typeface="Mada"/>
                        <a:sym typeface="Mada"/>
                      </a:endParaRPr>
                    </a:p>
                  </a:txBody>
                  <a:tcPr marT="91425" marB="91425" marR="91425" marL="91425"/>
                </a:tc>
              </a:tr>
              <a:tr h="743800">
                <a:tc>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ll</a:t>
                      </a:r>
                      <a:r>
                        <a:rPr lang="ar" sz="1200">
                          <a:latin typeface="Mada"/>
                          <a:ea typeface="Mada"/>
                          <a:cs typeface="Mada"/>
                          <a:sym typeface="Mada"/>
                        </a:rPr>
                        <a:t> </a:t>
                      </a:r>
                      <a:endParaRPr sz="1200">
                        <a:latin typeface="Mada"/>
                        <a:ea typeface="Mada"/>
                        <a:cs typeface="Mada"/>
                        <a:sym typeface="Mada"/>
                      </a:endParaRPr>
                    </a:p>
                  </a:txBody>
                  <a:tcPr marT="91425" marB="91425" marR="91425" marL="91425">
                    <a:solidFill>
                      <a:schemeClr val="accent2"/>
                    </a:solidFill>
                  </a:tcPr>
                </a:tc>
                <a:tc>
                  <a:txBody>
                    <a:bodyPr/>
                    <a:lstStyle/>
                    <a:p>
                      <a:pPr indent="0" lvl="0" marL="0" rtl="0" algn="ctr">
                        <a:spcBef>
                          <a:spcPts val="0"/>
                        </a:spcBef>
                        <a:spcAft>
                          <a:spcPts val="0"/>
                        </a:spcAft>
                        <a:buNone/>
                      </a:pPr>
                      <a:r>
                        <a:rPr lang="ar" sz="1200">
                          <a:latin typeface="Mada"/>
                          <a:ea typeface="Mada"/>
                          <a:cs typeface="Mada"/>
                          <a:sym typeface="Mada"/>
                        </a:rPr>
                        <a:t>Normal or slightly decreased</a:t>
                      </a:r>
                      <a:endParaRPr sz="1200">
                        <a:latin typeface="Mada"/>
                        <a:ea typeface="Mada"/>
                        <a:cs typeface="Mada"/>
                        <a:sym typeface="Mada"/>
                      </a:endParaRPr>
                    </a:p>
                    <a:p>
                      <a:pPr indent="0" lvl="0" marL="0" rtl="0" algn="ctr">
                        <a:spcBef>
                          <a:spcPts val="0"/>
                        </a:spcBef>
                        <a:spcAft>
                          <a:spcPts val="0"/>
                        </a:spcAft>
                        <a:buNone/>
                      </a:pPr>
                      <a:r>
                        <a:t/>
                      </a:r>
                      <a:endParaRPr sz="1200">
                        <a:latin typeface="Mada"/>
                        <a:ea typeface="Mada"/>
                        <a:cs typeface="Mada"/>
                        <a:sym typeface="Mada"/>
                      </a:endParaRPr>
                    </a:p>
                  </a:txBody>
                  <a:tcPr marT="91425" marB="91425" marR="91425" marL="91425"/>
                </a:tc>
                <a:tc>
                  <a:txBody>
                    <a:bodyPr/>
                    <a:lstStyle/>
                    <a:p>
                      <a:pPr indent="0" lvl="0" marL="0" rtl="0" algn="ctr">
                        <a:spcBef>
                          <a:spcPts val="0"/>
                        </a:spcBef>
                        <a:spcAft>
                          <a:spcPts val="0"/>
                        </a:spcAft>
                        <a:buNone/>
                      </a:pPr>
                      <a:r>
                        <a:rPr lang="ar" sz="1200">
                          <a:latin typeface="Mada"/>
                          <a:ea typeface="Mada"/>
                          <a:cs typeface="Mada"/>
                          <a:sym typeface="Mada"/>
                        </a:rPr>
                        <a:t>Decreased</a:t>
                      </a:r>
                      <a:endParaRPr sz="1200">
                        <a:latin typeface="Mada"/>
                        <a:ea typeface="Mada"/>
                        <a:cs typeface="Mada"/>
                        <a:sym typeface="Mada"/>
                      </a:endParaRPr>
                    </a:p>
                  </a:txBody>
                  <a:tcPr marT="91425" marB="91425" marR="91425" marL="91425"/>
                </a:tc>
              </a:tr>
            </a:tbl>
          </a:graphicData>
        </a:graphic>
      </p:graphicFrame>
      <p:sp>
        <p:nvSpPr>
          <p:cNvPr id="306" name="Google Shape;306;p28"/>
          <p:cNvSpPr txBox="1"/>
          <p:nvPr/>
        </p:nvSpPr>
        <p:spPr>
          <a:xfrm>
            <a:off x="4458588" y="2572925"/>
            <a:ext cx="3000000" cy="319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u="sng">
                <a:solidFill>
                  <a:schemeClr val="accent2"/>
                </a:solidFill>
                <a:latin typeface="Mada"/>
                <a:ea typeface="Mada"/>
                <a:cs typeface="Mada"/>
                <a:sym typeface="Mada"/>
              </a:rPr>
              <a:t>Congenital Protein C Disorders </a:t>
            </a:r>
            <a:r>
              <a:rPr b="1" baseline="30000" lang="ar" u="sng">
                <a:solidFill>
                  <a:srgbClr val="6AA84F"/>
                </a:solidFill>
                <a:latin typeface="Mada"/>
                <a:ea typeface="Mada"/>
                <a:cs typeface="Mada"/>
                <a:sym typeface="Mada"/>
              </a:rPr>
              <a:t>1</a:t>
            </a:r>
            <a:endParaRPr b="1" baseline="30000" u="sng">
              <a:solidFill>
                <a:srgbClr val="6AA84F"/>
              </a:solidFill>
              <a:latin typeface="Mada"/>
              <a:ea typeface="Mada"/>
              <a:cs typeface="Mada"/>
              <a:sym typeface="Mada"/>
            </a:endParaRPr>
          </a:p>
          <a:p>
            <a:pPr indent="0" lvl="0" marL="0" rtl="0" algn="l">
              <a:spcBef>
                <a:spcPts val="0"/>
              </a:spcBef>
              <a:spcAft>
                <a:spcPts val="0"/>
              </a:spcAft>
              <a:buNone/>
            </a:pPr>
            <a:r>
              <a:t/>
            </a:r>
            <a:endParaRPr b="1" u="sng">
              <a:solidFill>
                <a:schemeClr val="dk1"/>
              </a:solidFill>
              <a:latin typeface="Mada"/>
              <a:ea typeface="Mada"/>
              <a:cs typeface="Mada"/>
              <a:sym typeface="Mada"/>
            </a:endParaRPr>
          </a:p>
        </p:txBody>
      </p:sp>
      <p:grpSp>
        <p:nvGrpSpPr>
          <p:cNvPr id="307" name="Google Shape;307;p28"/>
          <p:cNvGrpSpPr/>
          <p:nvPr/>
        </p:nvGrpSpPr>
        <p:grpSpPr>
          <a:xfrm>
            <a:off x="393662" y="950675"/>
            <a:ext cx="2065916" cy="489273"/>
            <a:chOff x="-7954594" y="-1580331"/>
            <a:chExt cx="3234058" cy="1644617"/>
          </a:xfrm>
        </p:grpSpPr>
        <p:sp>
          <p:nvSpPr>
            <p:cNvPr id="308" name="Google Shape;308;p28"/>
            <p:cNvSpPr/>
            <p:nvPr/>
          </p:nvSpPr>
          <p:spPr>
            <a:xfrm>
              <a:off x="-7954594" y="-1580331"/>
              <a:ext cx="3034387" cy="1628189"/>
            </a:xfrm>
            <a:custGeom>
              <a:rect b="b" l="l" r="r" t="t"/>
              <a:pathLst>
                <a:path extrusionOk="0" h="20734" w="20599">
                  <a:moveTo>
                    <a:pt x="19728" y="14171"/>
                  </a:moveTo>
                  <a:cubicBezTo>
                    <a:pt x="20467" y="12119"/>
                    <a:pt x="20643" y="9976"/>
                    <a:pt x="20590" y="7814"/>
                  </a:cubicBezTo>
                  <a:cubicBezTo>
                    <a:pt x="20555" y="5780"/>
                    <a:pt x="20643" y="3289"/>
                    <a:pt x="19182" y="1695"/>
                  </a:cubicBezTo>
                  <a:cubicBezTo>
                    <a:pt x="17210" y="-467"/>
                    <a:pt x="13461" y="-156"/>
                    <a:pt x="10873" y="431"/>
                  </a:cubicBezTo>
                  <a:cubicBezTo>
                    <a:pt x="8602" y="944"/>
                    <a:pt x="6419" y="1786"/>
                    <a:pt x="4342" y="2794"/>
                  </a:cubicBezTo>
                  <a:cubicBezTo>
                    <a:pt x="2969" y="3454"/>
                    <a:pt x="1296" y="4131"/>
                    <a:pt x="522" y="5506"/>
                  </a:cubicBezTo>
                  <a:cubicBezTo>
                    <a:pt x="-957" y="8089"/>
                    <a:pt x="1032" y="10360"/>
                    <a:pt x="2441" y="12412"/>
                  </a:cubicBezTo>
                  <a:cubicBezTo>
                    <a:pt x="3409" y="13841"/>
                    <a:pt x="4166" y="15399"/>
                    <a:pt x="5134" y="16809"/>
                  </a:cubicBezTo>
                  <a:cubicBezTo>
                    <a:pt x="6102" y="18238"/>
                    <a:pt x="7334" y="19557"/>
                    <a:pt x="8936" y="20235"/>
                  </a:cubicBezTo>
                  <a:cubicBezTo>
                    <a:pt x="11049" y="21133"/>
                    <a:pt x="13619" y="20767"/>
                    <a:pt x="15591" y="19539"/>
                  </a:cubicBezTo>
                  <a:cubicBezTo>
                    <a:pt x="17562" y="18312"/>
                    <a:pt x="18953" y="16333"/>
                    <a:pt x="19728" y="14171"/>
                  </a:cubicBezTo>
                  <a:close/>
                </a:path>
              </a:pathLst>
            </a:custGeom>
            <a:solidFill>
              <a:srgbClr val="ED8E4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09" name="Google Shape;309;p28"/>
            <p:cNvSpPr/>
            <p:nvPr/>
          </p:nvSpPr>
          <p:spPr>
            <a:xfrm>
              <a:off x="-7773073" y="-1537171"/>
              <a:ext cx="3052537" cy="1601457"/>
            </a:xfrm>
            <a:custGeom>
              <a:rect b="b" l="l" r="r" t="t"/>
              <a:pathLst>
                <a:path extrusionOk="0" h="21184" w="21153">
                  <a:moveTo>
                    <a:pt x="18922" y="15774"/>
                  </a:moveTo>
                  <a:cubicBezTo>
                    <a:pt x="19515" y="14670"/>
                    <a:pt x="19964" y="13471"/>
                    <a:pt x="20270" y="12234"/>
                  </a:cubicBezTo>
                  <a:cubicBezTo>
                    <a:pt x="20575" y="11054"/>
                    <a:pt x="20755" y="9836"/>
                    <a:pt x="20917" y="8618"/>
                  </a:cubicBezTo>
                  <a:cubicBezTo>
                    <a:pt x="21222" y="6506"/>
                    <a:pt x="21474" y="4108"/>
                    <a:pt x="20036" y="2376"/>
                  </a:cubicBezTo>
                  <a:cubicBezTo>
                    <a:pt x="18868" y="949"/>
                    <a:pt x="17035" y="378"/>
                    <a:pt x="15328" y="149"/>
                  </a:cubicBezTo>
                  <a:cubicBezTo>
                    <a:pt x="13280" y="-136"/>
                    <a:pt x="11159" y="16"/>
                    <a:pt x="9129" y="359"/>
                  </a:cubicBezTo>
                  <a:cubicBezTo>
                    <a:pt x="7853" y="568"/>
                    <a:pt x="6577" y="892"/>
                    <a:pt x="5337" y="1253"/>
                  </a:cubicBezTo>
                  <a:cubicBezTo>
                    <a:pt x="4367" y="1539"/>
                    <a:pt x="3360" y="1786"/>
                    <a:pt x="2444" y="2224"/>
                  </a:cubicBezTo>
                  <a:cubicBezTo>
                    <a:pt x="1509" y="2681"/>
                    <a:pt x="701" y="3385"/>
                    <a:pt x="287" y="4393"/>
                  </a:cubicBezTo>
                  <a:cubicBezTo>
                    <a:pt x="-126" y="5402"/>
                    <a:pt x="-54" y="6487"/>
                    <a:pt x="251" y="7514"/>
                  </a:cubicBezTo>
                  <a:cubicBezTo>
                    <a:pt x="575" y="8599"/>
                    <a:pt x="1096" y="9608"/>
                    <a:pt x="1581" y="10635"/>
                  </a:cubicBezTo>
                  <a:cubicBezTo>
                    <a:pt x="2156" y="11834"/>
                    <a:pt x="2587" y="13090"/>
                    <a:pt x="3073" y="14346"/>
                  </a:cubicBezTo>
                  <a:cubicBezTo>
                    <a:pt x="3917" y="16497"/>
                    <a:pt x="4978" y="18685"/>
                    <a:pt x="6864" y="19999"/>
                  </a:cubicBezTo>
                  <a:cubicBezTo>
                    <a:pt x="8679" y="21255"/>
                    <a:pt x="11015" y="21464"/>
                    <a:pt x="13064" y="20855"/>
                  </a:cubicBezTo>
                  <a:cubicBezTo>
                    <a:pt x="15095" y="20265"/>
                    <a:pt x="16820" y="18857"/>
                    <a:pt x="18096" y="17106"/>
                  </a:cubicBezTo>
                  <a:cubicBezTo>
                    <a:pt x="18401" y="16687"/>
                    <a:pt x="18671" y="16231"/>
                    <a:pt x="18922" y="15774"/>
                  </a:cubicBezTo>
                  <a:cubicBezTo>
                    <a:pt x="18958" y="15698"/>
                    <a:pt x="18850" y="15641"/>
                    <a:pt x="18814" y="15698"/>
                  </a:cubicBezTo>
                  <a:cubicBezTo>
                    <a:pt x="17790" y="17582"/>
                    <a:pt x="16299" y="19199"/>
                    <a:pt x="14448" y="20170"/>
                  </a:cubicBezTo>
                  <a:cubicBezTo>
                    <a:pt x="12543" y="21160"/>
                    <a:pt x="10243" y="21369"/>
                    <a:pt x="8248" y="20589"/>
                  </a:cubicBezTo>
                  <a:cubicBezTo>
                    <a:pt x="6199" y="19789"/>
                    <a:pt x="4816" y="17962"/>
                    <a:pt x="3881" y="15945"/>
                  </a:cubicBezTo>
                  <a:cubicBezTo>
                    <a:pt x="3324" y="14765"/>
                    <a:pt x="2893" y="13509"/>
                    <a:pt x="2426" y="12291"/>
                  </a:cubicBezTo>
                  <a:cubicBezTo>
                    <a:pt x="2192" y="11701"/>
                    <a:pt x="1958" y="11130"/>
                    <a:pt x="1689" y="10578"/>
                  </a:cubicBezTo>
                  <a:cubicBezTo>
                    <a:pt x="1455" y="10084"/>
                    <a:pt x="1204" y="9570"/>
                    <a:pt x="970" y="9075"/>
                  </a:cubicBezTo>
                  <a:cubicBezTo>
                    <a:pt x="521" y="8085"/>
                    <a:pt x="126" y="7039"/>
                    <a:pt x="126" y="5935"/>
                  </a:cubicBezTo>
                  <a:cubicBezTo>
                    <a:pt x="126" y="4812"/>
                    <a:pt x="629" y="3746"/>
                    <a:pt x="1437" y="3042"/>
                  </a:cubicBezTo>
                  <a:cubicBezTo>
                    <a:pt x="2210" y="2376"/>
                    <a:pt x="3180" y="2034"/>
                    <a:pt x="4115" y="1748"/>
                  </a:cubicBezTo>
                  <a:cubicBezTo>
                    <a:pt x="5211" y="1425"/>
                    <a:pt x="6307" y="1101"/>
                    <a:pt x="7421" y="835"/>
                  </a:cubicBezTo>
                  <a:cubicBezTo>
                    <a:pt x="9578" y="340"/>
                    <a:pt x="11788" y="35"/>
                    <a:pt x="13998" y="149"/>
                  </a:cubicBezTo>
                  <a:cubicBezTo>
                    <a:pt x="15724" y="226"/>
                    <a:pt x="17592" y="549"/>
                    <a:pt x="19048" y="1615"/>
                  </a:cubicBezTo>
                  <a:cubicBezTo>
                    <a:pt x="19803" y="2167"/>
                    <a:pt x="20414" y="2928"/>
                    <a:pt x="20719" y="3841"/>
                  </a:cubicBezTo>
                  <a:cubicBezTo>
                    <a:pt x="21079" y="4869"/>
                    <a:pt x="21079" y="6011"/>
                    <a:pt x="20971" y="7096"/>
                  </a:cubicBezTo>
                  <a:cubicBezTo>
                    <a:pt x="20917" y="7648"/>
                    <a:pt x="20845" y="8200"/>
                    <a:pt x="20773" y="8751"/>
                  </a:cubicBezTo>
                  <a:cubicBezTo>
                    <a:pt x="20701" y="9322"/>
                    <a:pt x="20611" y="9893"/>
                    <a:pt x="20521" y="10464"/>
                  </a:cubicBezTo>
                  <a:cubicBezTo>
                    <a:pt x="20306" y="11682"/>
                    <a:pt x="20018" y="12900"/>
                    <a:pt x="19569" y="14042"/>
                  </a:cubicBezTo>
                  <a:cubicBezTo>
                    <a:pt x="19353" y="14613"/>
                    <a:pt x="19102" y="15184"/>
                    <a:pt x="18796" y="15717"/>
                  </a:cubicBezTo>
                  <a:cubicBezTo>
                    <a:pt x="18778" y="15774"/>
                    <a:pt x="18886" y="15850"/>
                    <a:pt x="18922" y="15774"/>
                  </a:cubicBezTo>
                  <a:close/>
                </a:path>
              </a:pathLst>
            </a:custGeom>
            <a:solidFill>
              <a:srgbClr val="C96F0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sp>
          <p:nvSpPr>
            <p:cNvPr id="310" name="Google Shape;310;p28"/>
            <p:cNvSpPr/>
            <p:nvPr/>
          </p:nvSpPr>
          <p:spPr>
            <a:xfrm>
              <a:off x="-7435960" y="-343066"/>
              <a:ext cx="444091" cy="237995"/>
            </a:xfrm>
            <a:custGeom>
              <a:rect b="b" l="l" r="r" t="t"/>
              <a:pathLst>
                <a:path extrusionOk="0" h="20772" w="20665">
                  <a:moveTo>
                    <a:pt x="19820" y="14132"/>
                  </a:moveTo>
                  <a:cubicBezTo>
                    <a:pt x="20545" y="12123"/>
                    <a:pt x="20665" y="9988"/>
                    <a:pt x="20665" y="7853"/>
                  </a:cubicBezTo>
                  <a:cubicBezTo>
                    <a:pt x="20665" y="5844"/>
                    <a:pt x="20665" y="3332"/>
                    <a:pt x="19217" y="1700"/>
                  </a:cubicBezTo>
                  <a:cubicBezTo>
                    <a:pt x="17286" y="-435"/>
                    <a:pt x="13545" y="-184"/>
                    <a:pt x="10891" y="444"/>
                  </a:cubicBezTo>
                  <a:cubicBezTo>
                    <a:pt x="8598" y="946"/>
                    <a:pt x="6426" y="1825"/>
                    <a:pt x="4374" y="2830"/>
                  </a:cubicBezTo>
                  <a:cubicBezTo>
                    <a:pt x="3047" y="3458"/>
                    <a:pt x="1358" y="4212"/>
                    <a:pt x="513" y="5593"/>
                  </a:cubicBezTo>
                  <a:cubicBezTo>
                    <a:pt x="-935" y="8105"/>
                    <a:pt x="996" y="10365"/>
                    <a:pt x="2444" y="12500"/>
                  </a:cubicBezTo>
                  <a:cubicBezTo>
                    <a:pt x="3409" y="13881"/>
                    <a:pt x="4133" y="15514"/>
                    <a:pt x="5099" y="16895"/>
                  </a:cubicBezTo>
                  <a:cubicBezTo>
                    <a:pt x="6064" y="18277"/>
                    <a:pt x="7271" y="19658"/>
                    <a:pt x="8840" y="20286"/>
                  </a:cubicBezTo>
                  <a:cubicBezTo>
                    <a:pt x="10891" y="21165"/>
                    <a:pt x="13546" y="20788"/>
                    <a:pt x="15477" y="19658"/>
                  </a:cubicBezTo>
                  <a:cubicBezTo>
                    <a:pt x="17407" y="18528"/>
                    <a:pt x="18975" y="16267"/>
                    <a:pt x="19820" y="14132"/>
                  </a:cubicBezTo>
                  <a:close/>
                </a:path>
              </a:pathLst>
            </a:custGeom>
            <a:solidFill>
              <a:srgbClr val="FABE77"/>
            </a:solidFill>
            <a:ln>
              <a:noFill/>
            </a:ln>
          </p:spPr>
          <p:txBody>
            <a:bodyPr anchorCtr="0" anchor="ctr" bIns="38100" lIns="38100" spcFirstLastPara="1" rIns="38100" wrap="square" tIns="38100">
              <a:noAutofit/>
            </a:bodyPr>
            <a:lstStyle/>
            <a:p>
              <a:pPr indent="0" lvl="0" marL="0" marR="0" rtl="0" algn="l">
                <a:spcBef>
                  <a:spcPts val="0"/>
                </a:spcBef>
                <a:spcAft>
                  <a:spcPts val="0"/>
                </a:spcAft>
                <a:buNone/>
              </a:pPr>
              <a:r>
                <a:t/>
              </a:r>
              <a:endParaRPr sz="1800">
                <a:solidFill>
                  <a:srgbClr val="000000"/>
                </a:solidFill>
                <a:latin typeface="Calibri"/>
                <a:ea typeface="Calibri"/>
                <a:cs typeface="Calibri"/>
                <a:sym typeface="Calibri"/>
              </a:endParaRPr>
            </a:p>
          </p:txBody>
        </p:sp>
      </p:grpSp>
      <p:sp>
        <p:nvSpPr>
          <p:cNvPr id="311" name="Google Shape;311;p28"/>
          <p:cNvSpPr txBox="1"/>
          <p:nvPr/>
        </p:nvSpPr>
        <p:spPr>
          <a:xfrm flipH="1">
            <a:off x="925888" y="962859"/>
            <a:ext cx="1837200" cy="311700"/>
          </a:xfrm>
          <a:prstGeom prst="rect">
            <a:avLst/>
          </a:prstGeom>
          <a:noFill/>
          <a:ln>
            <a:noFill/>
          </a:ln>
        </p:spPr>
        <p:txBody>
          <a:bodyPr anchorCtr="0" anchor="b" bIns="45700" lIns="0" spcFirstLastPara="1" rIns="0" wrap="square" tIns="45700">
            <a:noAutofit/>
          </a:bodyPr>
          <a:lstStyle/>
          <a:p>
            <a:pPr indent="0" lvl="0" marL="0" rtl="0" algn="l">
              <a:spcBef>
                <a:spcPts val="0"/>
              </a:spcBef>
              <a:spcAft>
                <a:spcPts val="0"/>
              </a:spcAft>
              <a:buClr>
                <a:schemeClr val="dk1"/>
              </a:buClr>
              <a:buFont typeface="Arial"/>
              <a:buNone/>
            </a:pPr>
            <a:r>
              <a:rPr b="1" lang="ar" sz="1600">
                <a:solidFill>
                  <a:schemeClr val="dk1"/>
                </a:solidFill>
                <a:latin typeface="Calibri"/>
                <a:ea typeface="Calibri"/>
                <a:cs typeface="Calibri"/>
                <a:sym typeface="Calibri"/>
              </a:rPr>
              <a:t>Protein C </a:t>
            </a:r>
            <a:endParaRPr sz="1600"/>
          </a:p>
        </p:txBody>
      </p:sp>
      <p:sp>
        <p:nvSpPr>
          <p:cNvPr id="312" name="Google Shape;312;p28"/>
          <p:cNvSpPr txBox="1"/>
          <p:nvPr/>
        </p:nvSpPr>
        <p:spPr>
          <a:xfrm>
            <a:off x="0" y="9797125"/>
            <a:ext cx="7560000" cy="633300"/>
          </a:xfrm>
          <a:prstGeom prst="rect">
            <a:avLst/>
          </a:prstGeom>
          <a:noFill/>
          <a:ln>
            <a:noFill/>
          </a:ln>
        </p:spPr>
        <p:txBody>
          <a:bodyPr anchorCtr="0" anchor="t" bIns="91425" lIns="91425" spcFirstLastPara="1" rIns="91425" wrap="square" tIns="91425">
            <a:spAutoFit/>
          </a:bodyPr>
          <a:lstStyle/>
          <a:p>
            <a:pPr indent="0" lvl="0" marL="0" marR="114300" rtl="0" algn="l">
              <a:lnSpc>
                <a:spcPct val="142857"/>
              </a:lnSpc>
              <a:spcBef>
                <a:spcPts val="500"/>
              </a:spcBef>
              <a:spcAft>
                <a:spcPts val="0"/>
              </a:spcAft>
              <a:buNone/>
            </a:pPr>
            <a:r>
              <a:rPr lang="ar" sz="1200">
                <a:solidFill>
                  <a:srgbClr val="6AA84F"/>
                </a:solidFill>
                <a:highlight>
                  <a:srgbClr val="FFFFFF"/>
                </a:highlight>
                <a:latin typeface="Mada"/>
                <a:ea typeface="Mada"/>
                <a:cs typeface="Mada"/>
                <a:sym typeface="Mada"/>
              </a:rPr>
              <a:t>1-Strong relation with relative marriage, the baby might be born with stroke or blindness, needs early identification and</a:t>
            </a:r>
            <a:r>
              <a:rPr lang="ar" sz="1200">
                <a:solidFill>
                  <a:srgbClr val="6AA84F"/>
                </a:solidFill>
                <a:highlight>
                  <a:srgbClr val="FFFFFF"/>
                </a:highlight>
                <a:latin typeface="Mada"/>
                <a:ea typeface="Mada"/>
                <a:cs typeface="Mada"/>
                <a:sym typeface="Mada"/>
              </a:rPr>
              <a:t> intervention while the lady is pregnant.</a:t>
            </a:r>
            <a:endParaRPr sz="1200">
              <a:solidFill>
                <a:srgbClr val="6AA84F"/>
              </a:solidFill>
              <a:highlight>
                <a:srgbClr val="FFFFFF"/>
              </a:highlight>
              <a:latin typeface="Mada"/>
              <a:ea typeface="Mada"/>
              <a:cs typeface="Mada"/>
              <a:sym typeface="Mada"/>
            </a:endParaRPr>
          </a:p>
        </p:txBody>
      </p:sp>
      <p:cxnSp>
        <p:nvCxnSpPr>
          <p:cNvPr id="313" name="Google Shape;313;p28"/>
          <p:cNvCxnSpPr/>
          <p:nvPr/>
        </p:nvCxnSpPr>
        <p:spPr>
          <a:xfrm rot="10800000">
            <a:off x="8900" y="9773450"/>
            <a:ext cx="7612800" cy="0"/>
          </a:xfrm>
          <a:prstGeom prst="straightConnector1">
            <a:avLst/>
          </a:prstGeom>
          <a:noFill/>
          <a:ln cap="flat" cmpd="sng" w="28575">
            <a:solidFill>
              <a:schemeClr val="accent3"/>
            </a:solidFill>
            <a:prstDash val="dot"/>
            <a:round/>
            <a:headEnd len="med" w="med" type="none"/>
            <a:tailEnd len="med" w="med" type="none"/>
          </a:ln>
        </p:spPr>
      </p:cxn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sp>
        <p:nvSpPr>
          <p:cNvPr id="318" name="Google Shape;318;p29"/>
          <p:cNvSpPr txBox="1"/>
          <p:nvPr>
            <p:ph idx="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sz="1700"/>
              <a:t>‹#›</a:t>
            </a:fld>
            <a:endParaRPr sz="1700"/>
          </a:p>
        </p:txBody>
      </p:sp>
      <p:cxnSp>
        <p:nvCxnSpPr>
          <p:cNvPr id="319" name="Google Shape;319;p29"/>
          <p:cNvCxnSpPr/>
          <p:nvPr/>
        </p:nvCxnSpPr>
        <p:spPr>
          <a:xfrm flipH="1" rot="10800000">
            <a:off x="1355300" y="588250"/>
            <a:ext cx="4827000" cy="12000"/>
          </a:xfrm>
          <a:prstGeom prst="straightConnector1">
            <a:avLst/>
          </a:prstGeom>
          <a:noFill/>
          <a:ln cap="flat" cmpd="sng" w="38100">
            <a:solidFill>
              <a:schemeClr val="accent1"/>
            </a:solidFill>
            <a:prstDash val="solid"/>
            <a:round/>
            <a:headEnd len="med" w="med" type="diamond"/>
            <a:tailEnd len="med" w="med" type="diamond"/>
          </a:ln>
        </p:spPr>
      </p:cxnSp>
      <p:grpSp>
        <p:nvGrpSpPr>
          <p:cNvPr id="320" name="Google Shape;320;p29"/>
          <p:cNvGrpSpPr/>
          <p:nvPr/>
        </p:nvGrpSpPr>
        <p:grpSpPr>
          <a:xfrm>
            <a:off x="209458" y="910069"/>
            <a:ext cx="4663191" cy="499818"/>
            <a:chOff x="209458" y="910069"/>
            <a:chExt cx="4663191" cy="499818"/>
          </a:xfrm>
        </p:grpSpPr>
        <p:grpSp>
          <p:nvGrpSpPr>
            <p:cNvPr id="321" name="Google Shape;321;p29"/>
            <p:cNvGrpSpPr/>
            <p:nvPr/>
          </p:nvGrpSpPr>
          <p:grpSpPr>
            <a:xfrm>
              <a:off x="209458" y="910069"/>
              <a:ext cx="453612" cy="499818"/>
              <a:chOff x="4768650" y="1626263"/>
              <a:chExt cx="389734" cy="406026"/>
            </a:xfrm>
          </p:grpSpPr>
          <p:sp>
            <p:nvSpPr>
              <p:cNvPr id="322" name="Google Shape;322;p29"/>
              <p:cNvSpPr/>
              <p:nvPr/>
            </p:nvSpPr>
            <p:spPr>
              <a:xfrm>
                <a:off x="4777675" y="1899687"/>
                <a:ext cx="95439" cy="132601"/>
              </a:xfrm>
              <a:custGeom>
                <a:rect b="b" l="l" r="r" t="t"/>
                <a:pathLst>
                  <a:path extrusionOk="0" h="3160" w="1884">
                    <a:moveTo>
                      <a:pt x="1" y="0"/>
                    </a:moveTo>
                    <a:lnTo>
                      <a:pt x="1" y="2218"/>
                    </a:lnTo>
                    <a:cubicBezTo>
                      <a:pt x="1" y="2741"/>
                      <a:pt x="419" y="3160"/>
                      <a:pt x="942" y="3160"/>
                    </a:cubicBezTo>
                    <a:cubicBezTo>
                      <a:pt x="1465" y="3160"/>
                      <a:pt x="1884" y="2741"/>
                      <a:pt x="1884" y="2218"/>
                    </a:cubicBezTo>
                    <a:lnTo>
                      <a:pt x="1884" y="0"/>
                    </a:lnTo>
                    <a:close/>
                  </a:path>
                </a:pathLst>
              </a:cu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3" name="Google Shape;323;p29"/>
              <p:cNvSpPr/>
              <p:nvPr/>
            </p:nvSpPr>
            <p:spPr>
              <a:xfrm>
                <a:off x="4960123" y="1899687"/>
                <a:ext cx="96503" cy="132601"/>
              </a:xfrm>
              <a:custGeom>
                <a:rect b="b" l="l" r="r" t="t"/>
                <a:pathLst>
                  <a:path extrusionOk="0" h="3160" w="1905">
                    <a:moveTo>
                      <a:pt x="0" y="0"/>
                    </a:moveTo>
                    <a:lnTo>
                      <a:pt x="0" y="2218"/>
                    </a:lnTo>
                    <a:lnTo>
                      <a:pt x="21" y="2218"/>
                    </a:lnTo>
                    <a:cubicBezTo>
                      <a:pt x="21" y="2741"/>
                      <a:pt x="440" y="3160"/>
                      <a:pt x="963" y="3160"/>
                    </a:cubicBezTo>
                    <a:cubicBezTo>
                      <a:pt x="1465" y="3160"/>
                      <a:pt x="1904" y="2741"/>
                      <a:pt x="1904" y="2218"/>
                    </a:cubicBezTo>
                    <a:lnTo>
                      <a:pt x="1904" y="0"/>
                    </a:lnTo>
                    <a:close/>
                  </a:path>
                </a:pathLst>
              </a:cu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4" name="Google Shape;324;p29"/>
              <p:cNvSpPr/>
              <p:nvPr/>
            </p:nvSpPr>
            <p:spPr>
              <a:xfrm>
                <a:off x="4768650" y="1626263"/>
                <a:ext cx="389734" cy="389734"/>
              </a:xfrm>
              <a:custGeom>
                <a:rect b="b" l="l" r="r" t="t"/>
                <a:pathLst>
                  <a:path extrusionOk="0" h="10735" w="10735">
                    <a:moveTo>
                      <a:pt x="4101" y="628"/>
                    </a:moveTo>
                    <a:cubicBezTo>
                      <a:pt x="4290" y="628"/>
                      <a:pt x="4415" y="775"/>
                      <a:pt x="4415" y="942"/>
                    </a:cubicBezTo>
                    <a:cubicBezTo>
                      <a:pt x="4415" y="1109"/>
                      <a:pt x="4290" y="1256"/>
                      <a:pt x="4101" y="1256"/>
                    </a:cubicBezTo>
                    <a:lnTo>
                      <a:pt x="3474" y="1256"/>
                    </a:lnTo>
                    <a:lnTo>
                      <a:pt x="3474" y="1884"/>
                    </a:lnTo>
                    <a:lnTo>
                      <a:pt x="3788" y="1884"/>
                    </a:lnTo>
                    <a:lnTo>
                      <a:pt x="3788" y="3788"/>
                    </a:lnTo>
                    <a:lnTo>
                      <a:pt x="1905" y="3788"/>
                    </a:lnTo>
                    <a:lnTo>
                      <a:pt x="1905" y="1884"/>
                    </a:lnTo>
                    <a:lnTo>
                      <a:pt x="2218" y="1884"/>
                    </a:lnTo>
                    <a:lnTo>
                      <a:pt x="2218" y="1256"/>
                    </a:lnTo>
                    <a:lnTo>
                      <a:pt x="1591" y="1256"/>
                    </a:lnTo>
                    <a:cubicBezTo>
                      <a:pt x="1423" y="1256"/>
                      <a:pt x="1277" y="1109"/>
                      <a:pt x="1277" y="942"/>
                    </a:cubicBezTo>
                    <a:cubicBezTo>
                      <a:pt x="1277" y="775"/>
                      <a:pt x="1423" y="628"/>
                      <a:pt x="1591" y="628"/>
                    </a:cubicBezTo>
                    <a:close/>
                    <a:moveTo>
                      <a:pt x="9144" y="628"/>
                    </a:moveTo>
                    <a:cubicBezTo>
                      <a:pt x="9311" y="628"/>
                      <a:pt x="9458" y="775"/>
                      <a:pt x="9458" y="942"/>
                    </a:cubicBezTo>
                    <a:cubicBezTo>
                      <a:pt x="9458" y="1109"/>
                      <a:pt x="9311" y="1256"/>
                      <a:pt x="9144" y="1256"/>
                    </a:cubicBezTo>
                    <a:lnTo>
                      <a:pt x="8516" y="1256"/>
                    </a:lnTo>
                    <a:lnTo>
                      <a:pt x="8516" y="1884"/>
                    </a:lnTo>
                    <a:lnTo>
                      <a:pt x="8830" y="1884"/>
                    </a:lnTo>
                    <a:lnTo>
                      <a:pt x="8830" y="3788"/>
                    </a:lnTo>
                    <a:lnTo>
                      <a:pt x="6926" y="3788"/>
                    </a:lnTo>
                    <a:lnTo>
                      <a:pt x="6926" y="1884"/>
                    </a:lnTo>
                    <a:lnTo>
                      <a:pt x="7240" y="1884"/>
                    </a:lnTo>
                    <a:lnTo>
                      <a:pt x="7240" y="1256"/>
                    </a:lnTo>
                    <a:lnTo>
                      <a:pt x="6612" y="1256"/>
                    </a:lnTo>
                    <a:cubicBezTo>
                      <a:pt x="6445" y="1256"/>
                      <a:pt x="6298" y="1109"/>
                      <a:pt x="6298" y="942"/>
                    </a:cubicBezTo>
                    <a:cubicBezTo>
                      <a:pt x="6319" y="775"/>
                      <a:pt x="6445" y="628"/>
                      <a:pt x="6612" y="628"/>
                    </a:cubicBezTo>
                    <a:close/>
                    <a:moveTo>
                      <a:pt x="3788" y="4415"/>
                    </a:moveTo>
                    <a:lnTo>
                      <a:pt x="3788" y="5043"/>
                    </a:lnTo>
                    <a:lnTo>
                      <a:pt x="1905" y="5043"/>
                    </a:lnTo>
                    <a:lnTo>
                      <a:pt x="1905" y="4415"/>
                    </a:lnTo>
                    <a:close/>
                    <a:moveTo>
                      <a:pt x="8830" y="4415"/>
                    </a:moveTo>
                    <a:lnTo>
                      <a:pt x="8830" y="5043"/>
                    </a:lnTo>
                    <a:lnTo>
                      <a:pt x="6947" y="5043"/>
                    </a:lnTo>
                    <a:lnTo>
                      <a:pt x="6947" y="4415"/>
                    </a:lnTo>
                    <a:close/>
                    <a:moveTo>
                      <a:pt x="10107" y="5692"/>
                    </a:moveTo>
                    <a:lnTo>
                      <a:pt x="10107" y="6319"/>
                    </a:lnTo>
                    <a:lnTo>
                      <a:pt x="628" y="6319"/>
                    </a:lnTo>
                    <a:lnTo>
                      <a:pt x="628" y="5692"/>
                    </a:lnTo>
                    <a:close/>
                    <a:moveTo>
                      <a:pt x="3809" y="6947"/>
                    </a:moveTo>
                    <a:lnTo>
                      <a:pt x="3809" y="9165"/>
                    </a:lnTo>
                    <a:lnTo>
                      <a:pt x="3788" y="9165"/>
                    </a:lnTo>
                    <a:cubicBezTo>
                      <a:pt x="3788" y="9688"/>
                      <a:pt x="3369" y="10106"/>
                      <a:pt x="2846" y="10106"/>
                    </a:cubicBezTo>
                    <a:cubicBezTo>
                      <a:pt x="2344" y="10106"/>
                      <a:pt x="1905" y="9688"/>
                      <a:pt x="1905" y="9165"/>
                    </a:cubicBezTo>
                    <a:lnTo>
                      <a:pt x="1905" y="6947"/>
                    </a:lnTo>
                    <a:close/>
                    <a:moveTo>
                      <a:pt x="8830" y="6947"/>
                    </a:moveTo>
                    <a:lnTo>
                      <a:pt x="8830" y="9165"/>
                    </a:lnTo>
                    <a:cubicBezTo>
                      <a:pt x="8830" y="9688"/>
                      <a:pt x="8391" y="10106"/>
                      <a:pt x="7889" y="10106"/>
                    </a:cubicBezTo>
                    <a:cubicBezTo>
                      <a:pt x="7366" y="10106"/>
                      <a:pt x="6947" y="9688"/>
                      <a:pt x="6947" y="9165"/>
                    </a:cubicBezTo>
                    <a:lnTo>
                      <a:pt x="6947" y="6947"/>
                    </a:lnTo>
                    <a:close/>
                    <a:moveTo>
                      <a:pt x="1591" y="0"/>
                    </a:moveTo>
                    <a:cubicBezTo>
                      <a:pt x="1068" y="0"/>
                      <a:pt x="649" y="419"/>
                      <a:pt x="649" y="942"/>
                    </a:cubicBezTo>
                    <a:cubicBezTo>
                      <a:pt x="649" y="1360"/>
                      <a:pt x="921" y="1695"/>
                      <a:pt x="1277" y="1842"/>
                    </a:cubicBezTo>
                    <a:lnTo>
                      <a:pt x="1277" y="5043"/>
                    </a:lnTo>
                    <a:lnTo>
                      <a:pt x="0" y="5043"/>
                    </a:lnTo>
                    <a:lnTo>
                      <a:pt x="0" y="6947"/>
                    </a:lnTo>
                    <a:lnTo>
                      <a:pt x="1277" y="6947"/>
                    </a:lnTo>
                    <a:lnTo>
                      <a:pt x="1277" y="9165"/>
                    </a:lnTo>
                    <a:cubicBezTo>
                      <a:pt x="1277" y="10023"/>
                      <a:pt x="1988" y="10734"/>
                      <a:pt x="2846" y="10734"/>
                    </a:cubicBezTo>
                    <a:cubicBezTo>
                      <a:pt x="3725" y="10734"/>
                      <a:pt x="4436" y="10023"/>
                      <a:pt x="4436" y="9165"/>
                    </a:cubicBezTo>
                    <a:lnTo>
                      <a:pt x="4436" y="6947"/>
                    </a:lnTo>
                    <a:lnTo>
                      <a:pt x="6319" y="6947"/>
                    </a:lnTo>
                    <a:lnTo>
                      <a:pt x="6319" y="9165"/>
                    </a:lnTo>
                    <a:cubicBezTo>
                      <a:pt x="6319" y="10023"/>
                      <a:pt x="7010" y="10734"/>
                      <a:pt x="7889" y="10734"/>
                    </a:cubicBezTo>
                    <a:cubicBezTo>
                      <a:pt x="8747" y="10734"/>
                      <a:pt x="9458" y="10023"/>
                      <a:pt x="9458" y="9165"/>
                    </a:cubicBezTo>
                    <a:lnTo>
                      <a:pt x="9458" y="6947"/>
                    </a:lnTo>
                    <a:lnTo>
                      <a:pt x="10734" y="6947"/>
                    </a:lnTo>
                    <a:lnTo>
                      <a:pt x="10734" y="5043"/>
                    </a:lnTo>
                    <a:lnTo>
                      <a:pt x="9458" y="5043"/>
                    </a:lnTo>
                    <a:lnTo>
                      <a:pt x="9458" y="1842"/>
                    </a:lnTo>
                    <a:cubicBezTo>
                      <a:pt x="9814" y="1695"/>
                      <a:pt x="10086" y="1360"/>
                      <a:pt x="10086" y="942"/>
                    </a:cubicBezTo>
                    <a:cubicBezTo>
                      <a:pt x="10086" y="419"/>
                      <a:pt x="9646" y="0"/>
                      <a:pt x="9144" y="0"/>
                    </a:cubicBezTo>
                    <a:lnTo>
                      <a:pt x="6633" y="0"/>
                    </a:lnTo>
                    <a:cubicBezTo>
                      <a:pt x="6110" y="0"/>
                      <a:pt x="5692" y="419"/>
                      <a:pt x="5692" y="942"/>
                    </a:cubicBezTo>
                    <a:cubicBezTo>
                      <a:pt x="5692" y="1360"/>
                      <a:pt x="5943" y="1695"/>
                      <a:pt x="6319" y="1842"/>
                    </a:cubicBezTo>
                    <a:lnTo>
                      <a:pt x="6319" y="5043"/>
                    </a:lnTo>
                    <a:lnTo>
                      <a:pt x="4415" y="5043"/>
                    </a:lnTo>
                    <a:lnTo>
                      <a:pt x="4415" y="1842"/>
                    </a:lnTo>
                    <a:cubicBezTo>
                      <a:pt x="4792" y="1695"/>
                      <a:pt x="5043" y="1360"/>
                      <a:pt x="5043" y="942"/>
                    </a:cubicBezTo>
                    <a:cubicBezTo>
                      <a:pt x="5043" y="419"/>
                      <a:pt x="4625" y="0"/>
                      <a:pt x="4101"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25" name="Google Shape;325;p29"/>
            <p:cNvSpPr txBox="1"/>
            <p:nvPr/>
          </p:nvSpPr>
          <p:spPr>
            <a:xfrm>
              <a:off x="701149" y="953875"/>
              <a:ext cx="4171500" cy="4122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000">
                  <a:highlight>
                    <a:schemeClr val="accent4"/>
                  </a:highlight>
                  <a:latin typeface="Mada"/>
                  <a:ea typeface="Mada"/>
                  <a:cs typeface="Mada"/>
                  <a:sym typeface="Mada"/>
                </a:rPr>
                <a:t>Antiphospholipid syndrome</a:t>
              </a:r>
              <a:endParaRPr b="1" sz="2000">
                <a:highlight>
                  <a:schemeClr val="accent4"/>
                </a:highlight>
                <a:latin typeface="Mada"/>
                <a:ea typeface="Mada"/>
                <a:cs typeface="Mada"/>
                <a:sym typeface="Mada"/>
              </a:endParaRPr>
            </a:p>
          </p:txBody>
        </p:sp>
      </p:grpSp>
      <p:sp>
        <p:nvSpPr>
          <p:cNvPr id="326" name="Google Shape;326;p29"/>
          <p:cNvSpPr txBox="1"/>
          <p:nvPr/>
        </p:nvSpPr>
        <p:spPr>
          <a:xfrm>
            <a:off x="209450" y="1326850"/>
            <a:ext cx="7244700" cy="1662300"/>
          </a:xfrm>
          <a:prstGeom prst="rect">
            <a:avLst/>
          </a:prstGeom>
          <a:noFill/>
          <a:ln>
            <a:noFill/>
          </a:ln>
        </p:spPr>
        <p:txBody>
          <a:bodyPr anchorCtr="0" anchor="t" bIns="91425" lIns="91425" spcFirstLastPara="1" rIns="91425" wrap="square" tIns="91425">
            <a:sp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Patients</a:t>
            </a:r>
            <a:r>
              <a:rPr lang="ar" sz="1200">
                <a:solidFill>
                  <a:schemeClr val="dk1"/>
                </a:solidFill>
                <a:latin typeface="Mada"/>
                <a:ea typeface="Mada"/>
                <a:cs typeface="Mada"/>
                <a:sym typeface="Mada"/>
              </a:rPr>
              <a:t> with this have up to 50% incidence of VTE. </a:t>
            </a:r>
            <a:r>
              <a:rPr lang="ar" sz="1200">
                <a:solidFill>
                  <a:srgbClr val="6AA84F"/>
                </a:solidFill>
                <a:latin typeface="Mada"/>
                <a:ea typeface="Mada"/>
                <a:cs typeface="Mada"/>
                <a:sym typeface="Mada"/>
              </a:rPr>
              <a:t>Usually in young patients</a:t>
            </a:r>
            <a:endParaRPr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 Strong risk factor for </a:t>
            </a:r>
            <a:r>
              <a:rPr b="1" lang="ar" sz="1200">
                <a:solidFill>
                  <a:schemeClr val="dk1"/>
                </a:solidFill>
                <a:latin typeface="Mada"/>
                <a:ea typeface="Mada"/>
                <a:cs typeface="Mada"/>
                <a:sym typeface="Mada"/>
              </a:rPr>
              <a:t>arterial and venous</a:t>
            </a:r>
            <a:r>
              <a:rPr lang="ar" sz="1200">
                <a:solidFill>
                  <a:schemeClr val="dk1"/>
                </a:solidFill>
                <a:latin typeface="Mada"/>
                <a:ea typeface="Mada"/>
                <a:cs typeface="Mada"/>
                <a:sym typeface="Mada"/>
              </a:rPr>
              <a:t> events. </a:t>
            </a:r>
            <a:endParaRPr b="1" baseline="30000" sz="1200">
              <a:solidFill>
                <a:srgbClr val="6AA84F"/>
              </a:solidFill>
              <a:latin typeface="Mada"/>
              <a:ea typeface="Mada"/>
              <a:cs typeface="Mada"/>
              <a:sym typeface="Mada"/>
            </a:endParaRPr>
          </a:p>
          <a:p>
            <a:pPr indent="-304800" lvl="0" marL="457200" rtl="0" algn="l">
              <a:spcBef>
                <a:spcPts val="0"/>
              </a:spcBef>
              <a:spcAft>
                <a:spcPts val="0"/>
              </a:spcAft>
              <a:buSzPts val="1200"/>
              <a:buFont typeface="Mada"/>
              <a:buChar char="●"/>
            </a:pPr>
            <a:r>
              <a:rPr lang="ar" sz="1200">
                <a:solidFill>
                  <a:schemeClr val="dk1"/>
                </a:solidFill>
                <a:latin typeface="Mada"/>
                <a:ea typeface="Mada"/>
                <a:cs typeface="Mada"/>
                <a:sym typeface="Mada"/>
              </a:rPr>
              <a:t>An autoimmune multisystem disorder, either primary or secondary</a:t>
            </a:r>
            <a:endParaRPr sz="1200">
              <a:solidFill>
                <a:srgbClr val="999999"/>
              </a:solidFill>
              <a:latin typeface="Mada"/>
              <a:ea typeface="Mada"/>
              <a:cs typeface="Mada"/>
              <a:sym typeface="Mada"/>
            </a:endParaRPr>
          </a:p>
          <a:p>
            <a:pPr indent="-304800" lvl="1" marL="914400" rtl="0" algn="l">
              <a:spcBef>
                <a:spcPts val="0"/>
              </a:spcBef>
              <a:spcAft>
                <a:spcPts val="0"/>
              </a:spcAft>
              <a:buSzPts val="1200"/>
              <a:buFont typeface="Mada"/>
              <a:buChar char="○"/>
            </a:pPr>
            <a:r>
              <a:rPr lang="ar" sz="1200">
                <a:solidFill>
                  <a:schemeClr val="dk1"/>
                </a:solidFill>
                <a:latin typeface="Mada"/>
                <a:ea typeface="Mada"/>
                <a:cs typeface="Mada"/>
                <a:sym typeface="Mada"/>
              </a:rPr>
              <a:t>characterized by venous, arterial, or small vessel thromboembolic events.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And/or </a:t>
            </a:r>
            <a:r>
              <a:rPr b="1" lang="ar" sz="1200">
                <a:solidFill>
                  <a:srgbClr val="CC0000"/>
                </a:solidFill>
                <a:latin typeface="Mada"/>
                <a:ea typeface="Mada"/>
                <a:cs typeface="Mada"/>
                <a:sym typeface="Mada"/>
              </a:rPr>
              <a:t>recurrent abortions </a:t>
            </a:r>
            <a:r>
              <a:rPr lang="ar" sz="1200">
                <a:solidFill>
                  <a:schemeClr val="dk1"/>
                </a:solidFill>
                <a:latin typeface="Mada"/>
                <a:ea typeface="Mada"/>
                <a:cs typeface="Mada"/>
                <a:sym typeface="Mada"/>
              </a:rPr>
              <a:t>in the presence of persistent antiphospholipid antibodies (aPL). aPLs are a heterogeneous group of autoantibodies which are directed against phospholipid-binding proteins.</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6AA84F"/>
                </a:solidFill>
                <a:latin typeface="Mada"/>
                <a:ea typeface="Mada"/>
                <a:cs typeface="Mada"/>
                <a:sym typeface="Mada"/>
              </a:rPr>
              <a:t>Primary :</a:t>
            </a:r>
            <a:r>
              <a:rPr lang="ar" sz="1200">
                <a:solidFill>
                  <a:srgbClr val="6AA84F"/>
                </a:solidFill>
                <a:latin typeface="Mada"/>
                <a:ea typeface="Mada"/>
                <a:cs typeface="Mada"/>
                <a:sym typeface="Mada"/>
              </a:rPr>
              <a:t> suddenly &amp; extensively arterial or venous thrombosis. </a:t>
            </a:r>
            <a:r>
              <a:rPr b="1" lang="ar" sz="1200">
                <a:solidFill>
                  <a:srgbClr val="6AA84F"/>
                </a:solidFill>
                <a:latin typeface="Mada"/>
                <a:ea typeface="Mada"/>
                <a:cs typeface="Mada"/>
                <a:sym typeface="Mada"/>
              </a:rPr>
              <a:t>Secondary(autoimmune):</a:t>
            </a:r>
            <a:r>
              <a:rPr lang="ar" sz="1200">
                <a:solidFill>
                  <a:srgbClr val="6AA84F"/>
                </a:solidFill>
                <a:latin typeface="Mada"/>
                <a:ea typeface="Mada"/>
                <a:cs typeface="Mada"/>
                <a:sym typeface="Mada"/>
              </a:rPr>
              <a:t> SLE, Sjögren’s syndrome &amp; RA .</a:t>
            </a:r>
            <a:endParaRPr sz="1200">
              <a:solidFill>
                <a:schemeClr val="dk1"/>
              </a:solidFill>
              <a:latin typeface="Mada"/>
              <a:ea typeface="Mada"/>
              <a:cs typeface="Mada"/>
              <a:sym typeface="Mada"/>
            </a:endParaRPr>
          </a:p>
        </p:txBody>
      </p:sp>
      <p:sp>
        <p:nvSpPr>
          <p:cNvPr id="327" name="Google Shape;327;p29"/>
          <p:cNvSpPr txBox="1"/>
          <p:nvPr/>
        </p:nvSpPr>
        <p:spPr>
          <a:xfrm>
            <a:off x="209225" y="2847375"/>
            <a:ext cx="4271400" cy="381300"/>
          </a:xfrm>
          <a:prstGeom prst="rect">
            <a:avLst/>
          </a:prstGeom>
          <a:noFill/>
          <a:ln>
            <a:noFill/>
          </a:ln>
        </p:spPr>
        <p:txBody>
          <a:bodyPr anchorCtr="0" anchor="t" bIns="91425" lIns="91425" spcFirstLastPara="1" rIns="91425" wrap="square" tIns="91425">
            <a:noAutofit/>
          </a:bodyPr>
          <a:lstStyle/>
          <a:p>
            <a:pPr indent="-342900" lvl="0" marL="457200" rtl="0" algn="l">
              <a:spcBef>
                <a:spcPts val="0"/>
              </a:spcBef>
              <a:spcAft>
                <a:spcPts val="0"/>
              </a:spcAft>
              <a:buSzPts val="1800"/>
              <a:buFont typeface="Mada"/>
              <a:buChar char="◄"/>
            </a:pPr>
            <a:r>
              <a:rPr b="1" lang="ar" sz="1800">
                <a:highlight>
                  <a:schemeClr val="accent4"/>
                </a:highlight>
                <a:latin typeface="Mada"/>
                <a:ea typeface="Mada"/>
                <a:cs typeface="Mada"/>
                <a:sym typeface="Mada"/>
              </a:rPr>
              <a:t>Clinical manifestations:</a:t>
            </a:r>
            <a:endParaRPr b="1" sz="1800">
              <a:highlight>
                <a:schemeClr val="accent4"/>
              </a:highlight>
              <a:latin typeface="Mada"/>
              <a:ea typeface="Mada"/>
              <a:cs typeface="Mada"/>
              <a:sym typeface="Mada"/>
            </a:endParaRPr>
          </a:p>
        </p:txBody>
      </p:sp>
      <p:sp>
        <p:nvSpPr>
          <p:cNvPr id="328" name="Google Shape;328;p29"/>
          <p:cNvSpPr txBox="1"/>
          <p:nvPr/>
        </p:nvSpPr>
        <p:spPr>
          <a:xfrm>
            <a:off x="562025" y="3173625"/>
            <a:ext cx="3565800" cy="1025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solidFill>
                  <a:schemeClr val="dk1"/>
                </a:solidFill>
                <a:latin typeface="Mada"/>
                <a:ea typeface="Mada"/>
                <a:cs typeface="Mada"/>
                <a:sym typeface="Mada"/>
              </a:rPr>
              <a:t>● </a:t>
            </a:r>
            <a:r>
              <a:rPr b="1" lang="ar" sz="1200">
                <a:latin typeface="Mada"/>
                <a:ea typeface="Mada"/>
                <a:cs typeface="Mada"/>
                <a:sym typeface="Mada"/>
              </a:rPr>
              <a:t>Deep vein thrombosis (31.4%)</a:t>
            </a:r>
            <a:endParaRPr b="1" sz="1200">
              <a:solidFill>
                <a:srgbClr val="999999"/>
              </a:solidFill>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Pulmonary embolism (23.8%)</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Stroke (14.9%)</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Transient ischemic attack (11.9%)</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a:t>
            </a:r>
            <a:r>
              <a:rPr lang="ar" sz="1200">
                <a:solidFill>
                  <a:srgbClr val="CC0000"/>
                </a:solidFill>
                <a:latin typeface="Mada"/>
                <a:ea typeface="Mada"/>
                <a:cs typeface="Mada"/>
                <a:sym typeface="Mada"/>
              </a:rPr>
              <a:t> </a:t>
            </a:r>
            <a:r>
              <a:rPr b="1" lang="ar" sz="1200">
                <a:solidFill>
                  <a:srgbClr val="CC0000"/>
                </a:solidFill>
                <a:latin typeface="Mada"/>
                <a:ea typeface="Mada"/>
                <a:cs typeface="Mada"/>
                <a:sym typeface="Mada"/>
              </a:rPr>
              <a:t>Early spontaneous abortions (67.1%)</a:t>
            </a:r>
            <a:endParaRPr sz="1200">
              <a:solidFill>
                <a:srgbClr val="CC0000"/>
              </a:solidFill>
              <a:latin typeface="Mada"/>
              <a:ea typeface="Mada"/>
              <a:cs typeface="Mada"/>
              <a:sym typeface="Mada"/>
            </a:endParaRPr>
          </a:p>
        </p:txBody>
      </p:sp>
      <p:graphicFrame>
        <p:nvGraphicFramePr>
          <p:cNvPr id="329" name="Google Shape;329;p29"/>
          <p:cNvGraphicFramePr/>
          <p:nvPr/>
        </p:nvGraphicFramePr>
        <p:xfrm>
          <a:off x="194150" y="4290375"/>
          <a:ext cx="3000000" cy="3000000"/>
        </p:xfrm>
        <a:graphic>
          <a:graphicData uri="http://schemas.openxmlformats.org/drawingml/2006/table">
            <a:tbl>
              <a:tblPr>
                <a:noFill/>
                <a:tableStyleId>{82A0D522-77D8-4D48-9ACD-A68FFDE78AEE}</a:tableStyleId>
              </a:tblPr>
              <a:tblGrid>
                <a:gridCol w="3574650"/>
                <a:gridCol w="3574650"/>
              </a:tblGrid>
              <a:tr h="392400">
                <a:tc gridSpan="2">
                  <a:txBody>
                    <a:bodyPr/>
                    <a:lstStyle/>
                    <a:p>
                      <a:pPr indent="0" lvl="0" marL="0" rtl="0" algn="ctr">
                        <a:spcBef>
                          <a:spcPts val="0"/>
                        </a:spcBef>
                        <a:spcAft>
                          <a:spcPts val="0"/>
                        </a:spcAft>
                        <a:buNone/>
                      </a:pPr>
                      <a:r>
                        <a:rPr b="1" lang="ar" sz="1200">
                          <a:solidFill>
                            <a:schemeClr val="lt1"/>
                          </a:solidFill>
                          <a:latin typeface="Mada"/>
                          <a:ea typeface="Mada"/>
                          <a:cs typeface="Mada"/>
                          <a:sym typeface="Mada"/>
                        </a:rPr>
                        <a:t>Diagnostic criteria</a:t>
                      </a:r>
                      <a:endParaRPr b="1" sz="1200">
                        <a:solidFill>
                          <a:schemeClr val="lt1"/>
                        </a:solidFill>
                        <a:latin typeface="Mada"/>
                        <a:ea typeface="Mada"/>
                        <a:cs typeface="Mada"/>
                        <a:sym typeface="Mada"/>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2"/>
                    </a:solidFill>
                  </a:tcPr>
                </a:tc>
                <a:tc hMerge="1"/>
              </a:tr>
              <a:tr h="396200">
                <a:tc gridSpan="2">
                  <a:txBody>
                    <a:bodyPr/>
                    <a:lstStyle/>
                    <a:p>
                      <a:pPr indent="0" lvl="0" marL="0" rtl="0" algn="ctr">
                        <a:spcBef>
                          <a:spcPts val="0"/>
                        </a:spcBef>
                        <a:spcAft>
                          <a:spcPts val="0"/>
                        </a:spcAft>
                        <a:buClr>
                          <a:schemeClr val="dk1"/>
                        </a:buClr>
                        <a:buSzPts val="1100"/>
                        <a:buFont typeface="Arial"/>
                        <a:buNone/>
                      </a:pPr>
                      <a:r>
                        <a:rPr lang="ar" sz="1200">
                          <a:solidFill>
                            <a:schemeClr val="dk1"/>
                          </a:solidFill>
                          <a:latin typeface="Mada"/>
                          <a:ea typeface="Mada"/>
                          <a:cs typeface="Mada"/>
                          <a:sym typeface="Mada"/>
                        </a:rPr>
                        <a:t>A diagnosis of definite antiphospholipid syndrome requires the presence of </a:t>
                      </a:r>
                      <a:r>
                        <a:rPr b="1" lang="ar" sz="1200" u="sng">
                          <a:solidFill>
                            <a:schemeClr val="dk1"/>
                          </a:solidFill>
                          <a:latin typeface="Mada"/>
                          <a:ea typeface="Mada"/>
                          <a:cs typeface="Mada"/>
                          <a:sym typeface="Mada"/>
                        </a:rPr>
                        <a:t>at least one of the clinical criteria and at least one of the laboratory  criteria</a:t>
                      </a:r>
                      <a:r>
                        <a:rPr lang="ar" sz="1200" u="sng">
                          <a:solidFill>
                            <a:schemeClr val="dk1"/>
                          </a:solidFill>
                          <a:latin typeface="Mada"/>
                          <a:ea typeface="Mada"/>
                          <a:cs typeface="Mada"/>
                          <a:sym typeface="Mada"/>
                        </a:rPr>
                        <a:t>.</a:t>
                      </a:r>
                      <a:r>
                        <a:rPr lang="ar" sz="1200">
                          <a:solidFill>
                            <a:schemeClr val="dk1"/>
                          </a:solidFill>
                          <a:latin typeface="Mada"/>
                          <a:ea typeface="Mada"/>
                          <a:cs typeface="Mada"/>
                          <a:sym typeface="Mada"/>
                        </a:rPr>
                        <a:t>  No limits are placed on the interval between the clinical event and the positive laboratory findings </a:t>
                      </a:r>
                      <a:endParaRPr sz="1200">
                        <a:latin typeface="Mada"/>
                        <a:ea typeface="Mada"/>
                        <a:cs typeface="Mada"/>
                        <a:sym typeface="Mada"/>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hMerge="1"/>
              </a:tr>
              <a:tr h="392400">
                <a:tc>
                  <a:txBody>
                    <a:bodyPr/>
                    <a:lstStyle/>
                    <a:p>
                      <a:pPr indent="0" lvl="0" marL="0" rtl="0" algn="ctr">
                        <a:spcBef>
                          <a:spcPts val="0"/>
                        </a:spcBef>
                        <a:spcAft>
                          <a:spcPts val="0"/>
                        </a:spcAft>
                        <a:buNone/>
                      </a:pPr>
                      <a:r>
                        <a:rPr b="1" lang="ar" sz="1200">
                          <a:latin typeface="Mada"/>
                          <a:ea typeface="Mada"/>
                          <a:cs typeface="Mada"/>
                          <a:sym typeface="Mada"/>
                        </a:rPr>
                        <a:t>Clinical criteria</a:t>
                      </a:r>
                      <a:endParaRPr b="1" sz="1200">
                        <a:latin typeface="Mada"/>
                        <a:ea typeface="Mada"/>
                        <a:cs typeface="Mada"/>
                        <a:sym typeface="Mada"/>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3"/>
                    </a:solidFill>
                  </a:tcPr>
                </a:tc>
                <a:tc>
                  <a:txBody>
                    <a:bodyPr/>
                    <a:lstStyle/>
                    <a:p>
                      <a:pPr indent="0" lvl="0" marL="0" rtl="0" algn="ctr">
                        <a:spcBef>
                          <a:spcPts val="0"/>
                        </a:spcBef>
                        <a:spcAft>
                          <a:spcPts val="0"/>
                        </a:spcAft>
                        <a:buNone/>
                      </a:pPr>
                      <a:r>
                        <a:rPr b="1" lang="ar" sz="1200">
                          <a:latin typeface="Mada"/>
                          <a:ea typeface="Mada"/>
                          <a:cs typeface="Mada"/>
                          <a:sym typeface="Mada"/>
                        </a:rPr>
                        <a:t>Laboratory criteria</a:t>
                      </a:r>
                      <a:endParaRPr b="1" sz="1200">
                        <a:latin typeface="Mada"/>
                        <a:ea typeface="Mada"/>
                        <a:cs typeface="Mada"/>
                        <a:sym typeface="Mada"/>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solidFill>
                      <a:schemeClr val="accent3"/>
                    </a:solidFill>
                  </a:tcPr>
                </a:tc>
              </a:tr>
              <a:tr h="381000">
                <a:tc>
                  <a:txBody>
                    <a:bodyPr/>
                    <a:lstStyle/>
                    <a:p>
                      <a:pPr indent="0" lvl="0" marL="0" rtl="0" algn="l">
                        <a:spcBef>
                          <a:spcPts val="0"/>
                        </a:spcBef>
                        <a:spcAft>
                          <a:spcPts val="0"/>
                        </a:spcAft>
                        <a:buClr>
                          <a:schemeClr val="dk1"/>
                        </a:buClr>
                        <a:buSzPts val="1100"/>
                        <a:buFont typeface="Arial"/>
                        <a:buNone/>
                      </a:pPr>
                      <a:r>
                        <a:rPr b="1" lang="ar" sz="1200">
                          <a:solidFill>
                            <a:schemeClr val="dk1"/>
                          </a:solidFill>
                          <a:latin typeface="Mada"/>
                          <a:ea typeface="Mada"/>
                          <a:cs typeface="Mada"/>
                          <a:sym typeface="Mada"/>
                        </a:rPr>
                        <a:t>Vascular thrombosis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One or more</a:t>
                      </a:r>
                      <a:r>
                        <a:rPr b="1" lang="ar" sz="1200">
                          <a:solidFill>
                            <a:schemeClr val="dk1"/>
                          </a:solidFill>
                          <a:latin typeface="Mada"/>
                          <a:ea typeface="Mada"/>
                          <a:cs typeface="Mada"/>
                          <a:sym typeface="Mada"/>
                        </a:rPr>
                        <a:t> clinical episodes </a:t>
                      </a:r>
                      <a:r>
                        <a:rPr lang="ar" sz="1200">
                          <a:solidFill>
                            <a:schemeClr val="dk1"/>
                          </a:solidFill>
                          <a:latin typeface="Mada"/>
                          <a:ea typeface="Mada"/>
                          <a:cs typeface="Mada"/>
                          <a:sym typeface="Mada"/>
                        </a:rPr>
                        <a:t>of arterial, venous, or small - </a:t>
                      </a:r>
                      <a:r>
                        <a:rPr b="1" lang="ar" sz="1200">
                          <a:solidFill>
                            <a:schemeClr val="dk1"/>
                          </a:solidFill>
                          <a:latin typeface="Mada"/>
                          <a:ea typeface="Mada"/>
                          <a:cs typeface="Mada"/>
                          <a:sym typeface="Mada"/>
                        </a:rPr>
                        <a:t>vessel thrombosis, </a:t>
                      </a:r>
                      <a:r>
                        <a:rPr lang="ar" sz="1200">
                          <a:solidFill>
                            <a:schemeClr val="dk1"/>
                          </a:solidFill>
                          <a:latin typeface="Mada"/>
                          <a:ea typeface="Mada"/>
                          <a:cs typeface="Mada"/>
                          <a:sym typeface="Mada"/>
                        </a:rPr>
                        <a:t>occurring within any tissue or organ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Complications of pregnancy </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One or more </a:t>
                      </a:r>
                      <a:r>
                        <a:rPr b="1" lang="ar" sz="1200">
                          <a:solidFill>
                            <a:schemeClr val="dk1"/>
                          </a:solidFill>
                          <a:latin typeface="Mada"/>
                          <a:ea typeface="Mada"/>
                          <a:cs typeface="Mada"/>
                          <a:sym typeface="Mada"/>
                        </a:rPr>
                        <a:t>unexplained deaths of </a:t>
                      </a:r>
                      <a:r>
                        <a:rPr lang="ar" sz="1200">
                          <a:solidFill>
                            <a:schemeClr val="dk1"/>
                          </a:solidFill>
                          <a:latin typeface="Mada"/>
                          <a:ea typeface="Mada"/>
                          <a:cs typeface="Mada"/>
                          <a:sym typeface="Mada"/>
                        </a:rPr>
                        <a:t>morphologically </a:t>
                      </a:r>
                      <a:r>
                        <a:rPr b="1" lang="ar" sz="1200">
                          <a:solidFill>
                            <a:schemeClr val="dk1"/>
                          </a:solidFill>
                          <a:latin typeface="Mada"/>
                          <a:ea typeface="Mada"/>
                          <a:cs typeface="Mada"/>
                          <a:sym typeface="Mada"/>
                        </a:rPr>
                        <a:t>normal fetuses</a:t>
                      </a:r>
                      <a:r>
                        <a:rPr lang="ar" sz="1200">
                          <a:solidFill>
                            <a:schemeClr val="dk1"/>
                          </a:solidFill>
                          <a:latin typeface="Mada"/>
                          <a:ea typeface="Mada"/>
                          <a:cs typeface="Mada"/>
                          <a:sym typeface="Mada"/>
                        </a:rPr>
                        <a:t> at or after the 10th week of gestation;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or </a:t>
                      </a:r>
                      <a:r>
                        <a:rPr b="1" lang="ar" sz="1200">
                          <a:solidFill>
                            <a:schemeClr val="dk1"/>
                          </a:solidFill>
                          <a:latin typeface="Mada"/>
                          <a:ea typeface="Mada"/>
                          <a:cs typeface="Mada"/>
                          <a:sym typeface="Mada"/>
                        </a:rPr>
                        <a:t>One or more premature births</a:t>
                      </a:r>
                      <a:r>
                        <a:rPr lang="ar" sz="1200">
                          <a:solidFill>
                            <a:schemeClr val="dk1"/>
                          </a:solidFill>
                          <a:latin typeface="Mada"/>
                          <a:ea typeface="Mada"/>
                          <a:cs typeface="Mada"/>
                          <a:sym typeface="Mada"/>
                        </a:rPr>
                        <a:t> of morphologically normal neonates at or before the 34th week of gestation;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or </a:t>
                      </a:r>
                      <a:r>
                        <a:rPr lang="ar" sz="1200">
                          <a:solidFill>
                            <a:srgbClr val="CC0000"/>
                          </a:solidFill>
                          <a:latin typeface="Mada"/>
                          <a:ea typeface="Mada"/>
                          <a:cs typeface="Mada"/>
                          <a:sym typeface="Mada"/>
                        </a:rPr>
                        <a:t>Three or more unexplained </a:t>
                      </a:r>
                      <a:r>
                        <a:rPr lang="ar" sz="1200" u="sng">
                          <a:solidFill>
                            <a:srgbClr val="CC0000"/>
                          </a:solidFill>
                          <a:latin typeface="Mada"/>
                          <a:ea typeface="Mada"/>
                          <a:cs typeface="Mada"/>
                          <a:sym typeface="Mada"/>
                        </a:rPr>
                        <a:t>consecutive </a:t>
                      </a:r>
                      <a:r>
                        <a:rPr lang="ar" sz="1200">
                          <a:solidFill>
                            <a:srgbClr val="CC0000"/>
                          </a:solidFill>
                          <a:latin typeface="Mada"/>
                          <a:ea typeface="Mada"/>
                          <a:cs typeface="Mada"/>
                          <a:sym typeface="Mada"/>
                        </a:rPr>
                        <a:t>spontaneous abortions</a:t>
                      </a:r>
                      <a:r>
                        <a:rPr lang="ar" sz="1200">
                          <a:solidFill>
                            <a:schemeClr val="dk1"/>
                          </a:solidFill>
                          <a:latin typeface="Mada"/>
                          <a:ea typeface="Mada"/>
                          <a:cs typeface="Mada"/>
                          <a:sym typeface="Mada"/>
                        </a:rPr>
                        <a:t> before the 10th week of gestation </a:t>
                      </a:r>
                      <a:endParaRPr sz="1200">
                        <a:latin typeface="Mada"/>
                        <a:ea typeface="Mada"/>
                        <a:cs typeface="Mada"/>
                        <a:sym typeface="Mada"/>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a:txBody>
                    <a:bodyPr/>
                    <a:lstStyle/>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Anticardiolipin antibodies </a:t>
                      </a:r>
                      <a:endParaRPr b="1" sz="1200">
                        <a:solidFill>
                          <a:srgbClr val="CC0000"/>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Anticardiolipin IgG or IgM antibodies present </a:t>
                      </a:r>
                      <a:r>
                        <a:rPr lang="ar" sz="1200">
                          <a:solidFill>
                            <a:srgbClr val="6AA84F"/>
                          </a:solidFill>
                          <a:latin typeface="Mada"/>
                          <a:ea typeface="Mada"/>
                          <a:cs typeface="Mada"/>
                          <a:sym typeface="Mada"/>
                        </a:rPr>
                        <a:t>"persistently" </a:t>
                      </a:r>
                      <a:r>
                        <a:rPr lang="ar" sz="1200">
                          <a:solidFill>
                            <a:schemeClr val="dk1"/>
                          </a:solidFill>
                          <a:latin typeface="Mada"/>
                          <a:ea typeface="Mada"/>
                          <a:cs typeface="Mada"/>
                          <a:sym typeface="Mada"/>
                        </a:rPr>
                        <a:t>at</a:t>
                      </a:r>
                      <a:r>
                        <a:rPr lang="ar" sz="1200">
                          <a:solidFill>
                            <a:schemeClr val="dk1"/>
                          </a:solidFill>
                          <a:latin typeface="Mada"/>
                          <a:ea typeface="Mada"/>
                          <a:cs typeface="Mada"/>
                          <a:sym typeface="Mada"/>
                        </a:rPr>
                        <a:t> </a:t>
                      </a:r>
                      <a:r>
                        <a:rPr lang="ar" sz="1200">
                          <a:solidFill>
                            <a:schemeClr val="dk1"/>
                          </a:solidFill>
                          <a:latin typeface="Mada"/>
                          <a:ea typeface="Mada"/>
                          <a:cs typeface="Mada"/>
                          <a:sym typeface="Mada"/>
                        </a:rPr>
                        <a:t>moderate or high levels in the blood on two or more occasions at least six weeks apart </a:t>
                      </a:r>
                      <a:endParaRPr sz="1200">
                        <a:solidFill>
                          <a:schemeClr val="dk1"/>
                        </a:solidFill>
                        <a:latin typeface="Mada"/>
                        <a:ea typeface="Mada"/>
                        <a:cs typeface="Mada"/>
                        <a:sym typeface="Mada"/>
                      </a:endParaRPr>
                    </a:p>
                    <a:p>
                      <a:pPr indent="-304800" lvl="0" marL="457200" rtl="0" algn="l">
                        <a:spcBef>
                          <a:spcPts val="0"/>
                        </a:spcBef>
                        <a:spcAft>
                          <a:spcPts val="0"/>
                        </a:spcAft>
                        <a:buClr>
                          <a:srgbClr val="CC0000"/>
                        </a:buClr>
                        <a:buSzPts val="1200"/>
                        <a:buFont typeface="Mada"/>
                        <a:buChar char="●"/>
                      </a:pPr>
                      <a:r>
                        <a:rPr b="1" lang="ar" sz="1200">
                          <a:solidFill>
                            <a:srgbClr val="CC0000"/>
                          </a:solidFill>
                          <a:latin typeface="Mada"/>
                          <a:ea typeface="Mada"/>
                          <a:cs typeface="Mada"/>
                          <a:sym typeface="Mada"/>
                        </a:rPr>
                        <a:t>Lupus anticoagulant antibodies </a:t>
                      </a:r>
                      <a:endParaRPr b="1" sz="1200">
                        <a:solidFill>
                          <a:srgbClr val="CC0000"/>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Lupus anticoagulant antibodies detected in  the blood on two or more occasions at least six weeks apart, according to the guidelines of the International Society on Thrombosis and Hemostasis * </a:t>
                      </a:r>
                      <a:endParaRPr sz="1200">
                        <a:solidFill>
                          <a:schemeClr val="dk1"/>
                        </a:solidFill>
                        <a:latin typeface="Mada"/>
                        <a:ea typeface="Mada"/>
                        <a:cs typeface="Mada"/>
                        <a:sym typeface="Mada"/>
                      </a:endParaRPr>
                    </a:p>
                    <a:p>
                      <a:pPr indent="0" lvl="0" marL="0" rtl="0" algn="l">
                        <a:spcBef>
                          <a:spcPts val="0"/>
                        </a:spcBef>
                        <a:spcAft>
                          <a:spcPts val="0"/>
                        </a:spcAft>
                        <a:buClr>
                          <a:schemeClr val="dk1"/>
                        </a:buClr>
                        <a:buSzPts val="1100"/>
                        <a:buFont typeface="Arial"/>
                        <a:buNone/>
                      </a:pPr>
                      <a:r>
                        <a:t/>
                      </a:r>
                      <a:endParaRPr sz="1200">
                        <a:solidFill>
                          <a:schemeClr val="dk1"/>
                        </a:solidFill>
                        <a:latin typeface="Mada"/>
                        <a:ea typeface="Mada"/>
                        <a:cs typeface="Mada"/>
                        <a:sym typeface="Mada"/>
                      </a:endParaRPr>
                    </a:p>
                    <a:p>
                      <a:pPr indent="0" lvl="0" marL="0" rtl="0" algn="l">
                        <a:spcBef>
                          <a:spcPts val="0"/>
                        </a:spcBef>
                        <a:spcAft>
                          <a:spcPts val="0"/>
                        </a:spcAft>
                        <a:buNone/>
                      </a:pPr>
                      <a:r>
                        <a:t/>
                      </a:r>
                      <a:endParaRPr sz="1200">
                        <a:latin typeface="Mada"/>
                        <a:ea typeface="Mada"/>
                        <a:cs typeface="Mada"/>
                        <a:sym typeface="Mada"/>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r>
              <a:tr h="381000">
                <a:tc gridSpan="2">
                  <a:txBody>
                    <a:bodyPr/>
                    <a:lstStyle/>
                    <a:p>
                      <a:pPr indent="-298450" lvl="0" marL="457200" rtl="0" algn="l">
                        <a:spcBef>
                          <a:spcPts val="0"/>
                        </a:spcBef>
                        <a:spcAft>
                          <a:spcPts val="0"/>
                        </a:spcAft>
                        <a:buClr>
                          <a:schemeClr val="dk1"/>
                        </a:buClr>
                        <a:buSzPts val="1100"/>
                        <a:buFont typeface="Mada"/>
                        <a:buChar char="●"/>
                      </a:pPr>
                      <a:r>
                        <a:rPr b="1" lang="ar" sz="1100">
                          <a:solidFill>
                            <a:schemeClr val="dk1"/>
                          </a:solidFill>
                          <a:latin typeface="Mada"/>
                          <a:ea typeface="Mada"/>
                          <a:cs typeface="Mada"/>
                          <a:sym typeface="Mada"/>
                        </a:rPr>
                        <a:t>The following antiphospholipid antibodies are currently not included in the laboratory criteria:</a:t>
                      </a:r>
                      <a:r>
                        <a:rPr lang="ar" sz="1100">
                          <a:solidFill>
                            <a:schemeClr val="dk1"/>
                          </a:solidFill>
                          <a:latin typeface="Mada"/>
                          <a:ea typeface="Mada"/>
                          <a:cs typeface="Mada"/>
                          <a:sym typeface="Mada"/>
                        </a:rPr>
                        <a:t> anticardiolipin IgA antibodies, anti-B2 - glycoprotein I antibodies, and antiphospholipid antibodies directed against phospholipids other than  cardiolipin (eg, phosphatidylserine and phosphatidylethanolamine)  or against phospholipid - binding proteins other than cardiolipin - bound </a:t>
                      </a:r>
                      <a:r>
                        <a:rPr lang="ar" sz="1100">
                          <a:solidFill>
                            <a:schemeClr val="dk1"/>
                          </a:solidFill>
                          <a:latin typeface="Mada"/>
                          <a:ea typeface="Mada"/>
                          <a:cs typeface="Mada"/>
                          <a:sym typeface="Mada"/>
                        </a:rPr>
                        <a:t>B2- </a:t>
                      </a:r>
                      <a:r>
                        <a:rPr lang="ar" sz="1100">
                          <a:solidFill>
                            <a:schemeClr val="dk1"/>
                          </a:solidFill>
                          <a:latin typeface="Mada"/>
                          <a:ea typeface="Mada"/>
                          <a:cs typeface="Mada"/>
                          <a:sym typeface="Mada"/>
                        </a:rPr>
                        <a:t>glycoprotein I (eg, prothrombin, annexin V, protein C, or protein S)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The threshold used to distinguish.  moderate or high levels of anticardiolipin antibodies from low levels has not been standardized and may depend on the population under study.  </a:t>
                      </a:r>
                      <a:endParaRPr sz="1100">
                        <a:solidFill>
                          <a:schemeClr val="dk1"/>
                        </a:solidFill>
                        <a:latin typeface="Mada"/>
                        <a:ea typeface="Mada"/>
                        <a:cs typeface="Mada"/>
                        <a:sym typeface="Mada"/>
                      </a:endParaRPr>
                    </a:p>
                    <a:p>
                      <a:pPr indent="-298450" lvl="0" marL="457200" rtl="0" algn="l">
                        <a:spcBef>
                          <a:spcPts val="0"/>
                        </a:spcBef>
                        <a:spcAft>
                          <a:spcPts val="0"/>
                        </a:spcAft>
                        <a:buClr>
                          <a:schemeClr val="dk1"/>
                        </a:buClr>
                        <a:buSzPts val="1100"/>
                        <a:buFont typeface="Mada"/>
                        <a:buChar char="●"/>
                      </a:pPr>
                      <a:r>
                        <a:rPr lang="ar" sz="1100">
                          <a:solidFill>
                            <a:schemeClr val="dk1"/>
                          </a:solidFill>
                          <a:latin typeface="Mada"/>
                          <a:ea typeface="Mada"/>
                          <a:cs typeface="Mada"/>
                          <a:sym typeface="Mada"/>
                        </a:rPr>
                        <a:t>Many laboratories use 15 or 20 international "phospholipid" units as the threshold separating low from moderate levels of anticardiolipin antibodies.  Others define the threshold as 2.0 or 2.5 times the median level of anticardiolipin antibodies or as the 99th percentile of anticardiolipin levels within a normal population.  Until an international consensus is reached, any of these three definitions seems reasonable.</a:t>
                      </a:r>
                      <a:endParaRPr b="1" sz="1100">
                        <a:solidFill>
                          <a:schemeClr val="dk1"/>
                        </a:solidFill>
                        <a:latin typeface="Mada"/>
                        <a:ea typeface="Mada"/>
                        <a:cs typeface="Mada"/>
                        <a:sym typeface="Mada"/>
                      </a:endParaRPr>
                    </a:p>
                  </a:txBody>
                  <a:tcPr marT="91425" marB="91425" marR="91425" marL="91425">
                    <a:lnL cap="flat" cmpd="sng" w="28575">
                      <a:solidFill>
                        <a:schemeClr val="accent4"/>
                      </a:solidFill>
                      <a:prstDash val="solid"/>
                      <a:round/>
                      <a:headEnd len="sm" w="sm" type="none"/>
                      <a:tailEnd len="sm" w="sm" type="none"/>
                    </a:lnL>
                    <a:lnR cap="flat" cmpd="sng" w="28575">
                      <a:solidFill>
                        <a:schemeClr val="accent4"/>
                      </a:solidFill>
                      <a:prstDash val="solid"/>
                      <a:round/>
                      <a:headEnd len="sm" w="sm" type="none"/>
                      <a:tailEnd len="sm" w="sm" type="none"/>
                    </a:lnR>
                    <a:lnT cap="flat" cmpd="sng" w="28575">
                      <a:solidFill>
                        <a:schemeClr val="accent4"/>
                      </a:solidFill>
                      <a:prstDash val="solid"/>
                      <a:round/>
                      <a:headEnd len="sm" w="sm" type="none"/>
                      <a:tailEnd len="sm" w="sm" type="none"/>
                    </a:lnT>
                    <a:lnB cap="flat" cmpd="sng" w="28575">
                      <a:solidFill>
                        <a:schemeClr val="accent4"/>
                      </a:solidFill>
                      <a:prstDash val="solid"/>
                      <a:round/>
                      <a:headEnd len="sm" w="sm" type="none"/>
                      <a:tailEnd len="sm" w="sm" type="none"/>
                    </a:lnB>
                  </a:tcPr>
                </a:tc>
                <a:tc hMerge="1"/>
              </a:tr>
            </a:tbl>
          </a:graphicData>
        </a:graphic>
      </p:graphicFrame>
      <p:sp>
        <p:nvSpPr>
          <p:cNvPr id="330" name="Google Shape;330;p29"/>
          <p:cNvSpPr txBox="1"/>
          <p:nvPr/>
        </p:nvSpPr>
        <p:spPr>
          <a:xfrm>
            <a:off x="3857625" y="3039975"/>
            <a:ext cx="3403500" cy="1293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b="1" lang="ar" sz="1200">
                <a:solidFill>
                  <a:srgbClr val="CC0000"/>
                </a:solidFill>
                <a:latin typeface="Mada"/>
                <a:ea typeface="Mada"/>
                <a:cs typeface="Mada"/>
                <a:sym typeface="Mada"/>
              </a:rPr>
              <a:t>● Stillbirths (62.5%)</a:t>
            </a:r>
            <a:endParaRPr b="1" sz="1200">
              <a:solidFill>
                <a:srgbClr val="CC0000"/>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Skin rash</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a:t>
            </a:r>
            <a:r>
              <a:rPr b="1" lang="ar" sz="1200">
                <a:solidFill>
                  <a:schemeClr val="dk1"/>
                </a:solidFill>
                <a:latin typeface="Mada"/>
                <a:ea typeface="Mada"/>
                <a:cs typeface="Mada"/>
                <a:sym typeface="Mada"/>
              </a:rPr>
              <a:t>Livido reticularis</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 Thrombocytopenia</a:t>
            </a:r>
            <a:endParaRPr sz="1200">
              <a:solidFill>
                <a:schemeClr val="dk1"/>
              </a:solidFill>
              <a:latin typeface="Mada"/>
              <a:ea typeface="Mada"/>
              <a:cs typeface="Mada"/>
              <a:sym typeface="Mada"/>
            </a:endParaRPr>
          </a:p>
          <a:p>
            <a:pPr indent="0" lvl="0" marL="0" rtl="0" algn="l">
              <a:spcBef>
                <a:spcPts val="0"/>
              </a:spcBef>
              <a:spcAft>
                <a:spcPts val="0"/>
              </a:spcAft>
              <a:buNone/>
            </a:pPr>
            <a:r>
              <a:rPr lang="ar" sz="1200">
                <a:solidFill>
                  <a:schemeClr val="dk1"/>
                </a:solidFill>
                <a:latin typeface="Mada"/>
                <a:ea typeface="Mada"/>
                <a:cs typeface="Mada"/>
                <a:sym typeface="Mada"/>
              </a:rPr>
              <a:t>●</a:t>
            </a:r>
            <a:r>
              <a:rPr lang="ar" sz="1200">
                <a:solidFill>
                  <a:srgbClr val="6AA84F"/>
                </a:solidFill>
                <a:latin typeface="Mada"/>
                <a:ea typeface="Mada"/>
                <a:cs typeface="Mada"/>
                <a:sym typeface="Mada"/>
              </a:rPr>
              <a:t>Sometimes they present with catastrophic syndrome (3 organs blocked by thrombosis)</a:t>
            </a:r>
            <a:endParaRPr sz="1200">
              <a:solidFill>
                <a:srgbClr val="6AA84F"/>
              </a:solidFill>
              <a:latin typeface="Mada"/>
              <a:ea typeface="Mada"/>
              <a:cs typeface="Mada"/>
              <a:sym typeface="Mada"/>
            </a:endParaRPr>
          </a:p>
        </p:txBody>
      </p:sp>
      <p:sp>
        <p:nvSpPr>
          <p:cNvPr id="331" name="Google Shape;331;p29"/>
          <p:cNvSpPr txBox="1"/>
          <p:nvPr/>
        </p:nvSpPr>
        <p:spPr>
          <a:xfrm>
            <a:off x="1368600" y="0"/>
            <a:ext cx="50853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Acquired Hypercoagulable States</a:t>
            </a:r>
            <a:endParaRPr b="1" sz="2600">
              <a:latin typeface="Mada"/>
              <a:ea typeface="Mada"/>
              <a:cs typeface="Mada"/>
              <a:sym typeface="Mada"/>
            </a:endParaRPr>
          </a:p>
        </p:txBody>
      </p:sp>
      <p:sp>
        <p:nvSpPr>
          <p:cNvPr id="332" name="Google Shape;332;p29"/>
          <p:cNvSpPr/>
          <p:nvPr/>
        </p:nvSpPr>
        <p:spPr>
          <a:xfrm>
            <a:off x="6400800" y="819150"/>
            <a:ext cx="771300" cy="8574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33" name="Google Shape;333;p29"/>
          <p:cNvSpPr/>
          <p:nvPr/>
        </p:nvSpPr>
        <p:spPr>
          <a:xfrm>
            <a:off x="4480625" y="4332975"/>
            <a:ext cx="329400" cy="3006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
        <p:nvSpPr>
          <p:cNvPr id="334" name="Google Shape;334;p29"/>
          <p:cNvSpPr/>
          <p:nvPr/>
        </p:nvSpPr>
        <p:spPr>
          <a:xfrm>
            <a:off x="2756600" y="4332975"/>
            <a:ext cx="329400" cy="300600"/>
          </a:xfrm>
          <a:prstGeom prst="star5">
            <a:avLst>
              <a:gd fmla="val 19098" name="adj"/>
              <a:gd fmla="val 105146" name="hf"/>
              <a:gd fmla="val 110557" name="vf"/>
            </a:avLst>
          </a:prstGeom>
          <a:solidFill>
            <a:srgbClr val="CC0000"/>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CC0000"/>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8" name="Shape 338"/>
        <p:cNvGrpSpPr/>
        <p:nvPr/>
      </p:nvGrpSpPr>
      <p:grpSpPr>
        <a:xfrm>
          <a:off x="0" y="0"/>
          <a:ext cx="0" cy="0"/>
          <a:chOff x="0" y="0"/>
          <a:chExt cx="0" cy="0"/>
        </a:xfrm>
      </p:grpSpPr>
      <p:sp>
        <p:nvSpPr>
          <p:cNvPr id="339" name="Google Shape;339;p30"/>
          <p:cNvSpPr txBox="1"/>
          <p:nvPr/>
        </p:nvSpPr>
        <p:spPr>
          <a:xfrm>
            <a:off x="208050" y="1544900"/>
            <a:ext cx="7143900" cy="2330700"/>
          </a:xfrm>
          <a:prstGeom prst="rect">
            <a:avLst/>
          </a:prstGeom>
          <a:noFill/>
          <a:ln cap="flat" cmpd="sng" w="9525">
            <a:solidFill>
              <a:schemeClr val="accent3"/>
            </a:solidFill>
            <a:prstDash val="dot"/>
            <a:round/>
            <a:headEnd len="sm" w="sm" type="none"/>
            <a:tailEnd len="sm" w="sm" type="none"/>
          </a:ln>
        </p:spPr>
        <p:txBody>
          <a:bodyPr anchorCtr="0" anchor="ctr" bIns="91425" lIns="91425" spcFirstLastPara="1" rIns="91425" wrap="square" tIns="91425">
            <a:noAutofit/>
          </a:bodyPr>
          <a:lstStyle/>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Oral contraceptives by their own are considered to be an important &amp; strong cause of hypercoagulability, but if the pt also had factor V Leiden the risk increases a lot, </a:t>
            </a:r>
            <a:r>
              <a:rPr b="1" lang="ar" sz="1200">
                <a:solidFill>
                  <a:schemeClr val="dk1"/>
                </a:solidFill>
                <a:latin typeface="Mada"/>
                <a:ea typeface="Mada"/>
                <a:cs typeface="Mada"/>
                <a:sym typeface="Mada"/>
              </a:rPr>
              <a:t>Factor V Leiden + OCP – 50 x</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Epidemiologic studies have clearly established an </a:t>
            </a:r>
            <a:r>
              <a:rPr i="1" lang="ar" sz="1200">
                <a:solidFill>
                  <a:schemeClr val="dk1"/>
                </a:solidFill>
                <a:latin typeface="Mada"/>
                <a:ea typeface="Mada"/>
                <a:cs typeface="Mada"/>
                <a:sym typeface="Mada"/>
              </a:rPr>
              <a:t>association</a:t>
            </a:r>
            <a:r>
              <a:rPr lang="ar" sz="1200">
                <a:solidFill>
                  <a:schemeClr val="dk1"/>
                </a:solidFill>
                <a:latin typeface="Mada"/>
                <a:ea typeface="Mada"/>
                <a:cs typeface="Mada"/>
                <a:sym typeface="Mada"/>
              </a:rPr>
              <a:t> between </a:t>
            </a:r>
            <a:r>
              <a:rPr lang="ar" sz="1200" u="sng">
                <a:solidFill>
                  <a:schemeClr val="dk1"/>
                </a:solidFill>
                <a:latin typeface="Mada"/>
                <a:ea typeface="Mada"/>
                <a:cs typeface="Mada"/>
                <a:sym typeface="Mada"/>
              </a:rPr>
              <a:t>oral contraceptives</a:t>
            </a:r>
            <a:r>
              <a:rPr lang="ar" sz="1200">
                <a:solidFill>
                  <a:schemeClr val="dk1"/>
                </a:solidFill>
                <a:latin typeface="Mada"/>
                <a:ea typeface="Mada"/>
                <a:cs typeface="Mada"/>
                <a:sym typeface="Mada"/>
              </a:rPr>
              <a:t> and </a:t>
            </a:r>
            <a:r>
              <a:rPr lang="ar" sz="1200" u="sng">
                <a:solidFill>
                  <a:schemeClr val="dk1"/>
                </a:solidFill>
                <a:latin typeface="Mada"/>
                <a:ea typeface="Mada"/>
                <a:cs typeface="Mada"/>
                <a:sym typeface="Mada"/>
              </a:rPr>
              <a:t>VTE</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Pharmacologic doses of estrogen are associated with </a:t>
            </a:r>
            <a:r>
              <a:rPr b="1" lang="ar" sz="1200">
                <a:solidFill>
                  <a:schemeClr val="dk1"/>
                </a:solidFill>
                <a:latin typeface="Mada"/>
                <a:ea typeface="Mada"/>
                <a:cs typeface="Mada"/>
                <a:sym typeface="Mada"/>
              </a:rPr>
              <a:t>increased factor Vlla levels</a:t>
            </a:r>
            <a:r>
              <a:rPr lang="ar" sz="1200">
                <a:solidFill>
                  <a:schemeClr val="dk1"/>
                </a:solidFill>
                <a:latin typeface="Mada"/>
                <a:ea typeface="Mada"/>
                <a:cs typeface="Mada"/>
                <a:sym typeface="Mada"/>
              </a:rPr>
              <a:t> as well as </a:t>
            </a:r>
            <a:r>
              <a:rPr b="1" lang="ar" sz="1200">
                <a:solidFill>
                  <a:schemeClr val="dk1"/>
                </a:solidFill>
                <a:latin typeface="Mada"/>
                <a:ea typeface="Mada"/>
                <a:cs typeface="Mada"/>
                <a:sym typeface="Mada"/>
              </a:rPr>
              <a:t>depressed antithrombin and protein S activity</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thrombotic risk is dependent on the estrogen dose, with preparations containing more than 50 ug of estrogen being associated with the highest risk.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overall relative risk of VTE is 2.9, corresponding to a calculated absolute risk of approximately 3.3 per 10,000 users.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Postmenopausal estrogen replacement dose is approximately one sixth those in oral contraceptives, however, recent data supports a small thromboembolic risk at these doses as well.</a:t>
            </a:r>
            <a:endParaRPr sz="1200" u="sng">
              <a:solidFill>
                <a:schemeClr val="accent2"/>
              </a:solidFill>
              <a:latin typeface="Mada"/>
              <a:ea typeface="Mada"/>
              <a:cs typeface="Mada"/>
              <a:sym typeface="Mada"/>
            </a:endParaRPr>
          </a:p>
        </p:txBody>
      </p:sp>
      <p:sp>
        <p:nvSpPr>
          <p:cNvPr id="340" name="Google Shape;340;p30"/>
          <p:cNvSpPr txBox="1"/>
          <p:nvPr/>
        </p:nvSpPr>
        <p:spPr>
          <a:xfrm>
            <a:off x="584000" y="1105725"/>
            <a:ext cx="6616500" cy="3423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000">
                <a:highlight>
                  <a:schemeClr val="accent4"/>
                </a:highlight>
                <a:latin typeface="Mada"/>
                <a:ea typeface="Mada"/>
                <a:cs typeface="Mada"/>
                <a:sym typeface="Mada"/>
              </a:rPr>
              <a:t>Oral Contraceptives</a:t>
            </a:r>
            <a:r>
              <a:rPr b="1" lang="ar" sz="2000">
                <a:highlight>
                  <a:schemeClr val="accent4"/>
                </a:highlight>
                <a:latin typeface="Mada"/>
                <a:ea typeface="Mada"/>
                <a:cs typeface="Mada"/>
                <a:sym typeface="Mada"/>
              </a:rPr>
              <a:t> and Hormone Replacement Therapy</a:t>
            </a:r>
            <a:r>
              <a:rPr b="1" lang="ar" sz="2000">
                <a:highlight>
                  <a:schemeClr val="accent4"/>
                </a:highlight>
                <a:latin typeface="Mada"/>
                <a:ea typeface="Mada"/>
                <a:cs typeface="Mada"/>
                <a:sym typeface="Mada"/>
              </a:rPr>
              <a:t> </a:t>
            </a:r>
            <a:r>
              <a:rPr b="1" baseline="30000" lang="ar" sz="1500">
                <a:solidFill>
                  <a:srgbClr val="6AA84F"/>
                </a:solidFill>
                <a:highlight>
                  <a:schemeClr val="accent4"/>
                </a:highlight>
                <a:latin typeface="Mada"/>
                <a:ea typeface="Mada"/>
                <a:cs typeface="Mada"/>
                <a:sym typeface="Mada"/>
              </a:rPr>
              <a:t>1</a:t>
            </a:r>
            <a:endParaRPr b="1" sz="2000">
              <a:highlight>
                <a:schemeClr val="accent4"/>
              </a:highlight>
              <a:latin typeface="Mada"/>
              <a:ea typeface="Mada"/>
              <a:cs typeface="Mada"/>
              <a:sym typeface="Mada"/>
            </a:endParaRPr>
          </a:p>
        </p:txBody>
      </p:sp>
      <p:sp>
        <p:nvSpPr>
          <p:cNvPr id="341" name="Google Shape;341;p30"/>
          <p:cNvSpPr txBox="1"/>
          <p:nvPr>
            <p:ph idx="12" type="sldNum"/>
          </p:nvPr>
        </p:nvSpPr>
        <p:spPr>
          <a:xfrm>
            <a:off x="7127800" y="2"/>
            <a:ext cx="453600" cy="562200"/>
          </a:xfrm>
          <a:prstGeom prst="rect">
            <a:avLst/>
          </a:prstGeom>
        </p:spPr>
        <p:txBody>
          <a:bodyPr anchorCtr="0" anchor="ctr" bIns="111700" lIns="111700" spcFirstLastPara="1" rIns="111700" wrap="square" tIns="111700">
            <a:noAutofit/>
          </a:bodyPr>
          <a:lstStyle/>
          <a:p>
            <a:pPr indent="0" lvl="0" marL="0" rtl="0" algn="ctr">
              <a:spcBef>
                <a:spcPts val="0"/>
              </a:spcBef>
              <a:spcAft>
                <a:spcPts val="0"/>
              </a:spcAft>
              <a:buNone/>
            </a:pPr>
            <a:fld id="{00000000-1234-1234-1234-123412341234}" type="slidenum">
              <a:rPr lang="ar"/>
              <a:t>‹#›</a:t>
            </a:fld>
            <a:endParaRPr/>
          </a:p>
        </p:txBody>
      </p:sp>
      <p:grpSp>
        <p:nvGrpSpPr>
          <p:cNvPr id="342" name="Google Shape;342;p30"/>
          <p:cNvGrpSpPr/>
          <p:nvPr/>
        </p:nvGrpSpPr>
        <p:grpSpPr>
          <a:xfrm>
            <a:off x="208056" y="1065341"/>
            <a:ext cx="435059" cy="403804"/>
            <a:chOff x="5428517" y="1626263"/>
            <a:chExt cx="435059" cy="389734"/>
          </a:xfrm>
        </p:grpSpPr>
        <p:sp>
          <p:nvSpPr>
            <p:cNvPr id="343" name="Google Shape;343;p30"/>
            <p:cNvSpPr/>
            <p:nvPr/>
          </p:nvSpPr>
          <p:spPr>
            <a:xfrm>
              <a:off x="5445015" y="1674863"/>
              <a:ext cx="229473" cy="67626"/>
            </a:xfrm>
            <a:custGeom>
              <a:rect b="b" l="l" r="r" t="t"/>
              <a:pathLst>
                <a:path extrusionOk="0" h="1256" w="5692">
                  <a:moveTo>
                    <a:pt x="314" y="0"/>
                  </a:moveTo>
                  <a:cubicBezTo>
                    <a:pt x="126" y="0"/>
                    <a:pt x="0" y="126"/>
                    <a:pt x="0" y="314"/>
                  </a:cubicBezTo>
                  <a:lnTo>
                    <a:pt x="0" y="1256"/>
                  </a:lnTo>
                  <a:lnTo>
                    <a:pt x="5692" y="1256"/>
                  </a:lnTo>
                  <a:lnTo>
                    <a:pt x="5692" y="314"/>
                  </a:lnTo>
                  <a:cubicBezTo>
                    <a:pt x="5692" y="126"/>
                    <a:pt x="5545" y="0"/>
                    <a:pt x="5378" y="0"/>
                  </a:cubicBezTo>
                  <a:close/>
                </a:path>
              </a:pathLst>
            </a:cu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4" name="Google Shape;344;p30"/>
            <p:cNvSpPr/>
            <p:nvPr/>
          </p:nvSpPr>
          <p:spPr>
            <a:xfrm>
              <a:off x="5428517" y="1844444"/>
              <a:ext cx="164400" cy="132600"/>
            </a:xfrm>
            <a:prstGeom prst="rect">
              <a:avLst/>
            </a:pr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5" name="Google Shape;345;p30"/>
            <p:cNvSpPr/>
            <p:nvPr/>
          </p:nvSpPr>
          <p:spPr>
            <a:xfrm>
              <a:off x="5474605" y="1626263"/>
              <a:ext cx="388972" cy="389734"/>
            </a:xfrm>
            <a:custGeom>
              <a:rect b="b" l="l" r="r" t="t"/>
              <a:pathLst>
                <a:path extrusionOk="0" h="10735" w="10714">
                  <a:moveTo>
                    <a:pt x="6634" y="628"/>
                  </a:moveTo>
                  <a:cubicBezTo>
                    <a:pt x="6801" y="628"/>
                    <a:pt x="6948" y="775"/>
                    <a:pt x="6948" y="942"/>
                  </a:cubicBezTo>
                  <a:lnTo>
                    <a:pt x="6948" y="1884"/>
                  </a:lnTo>
                  <a:lnTo>
                    <a:pt x="1235" y="1884"/>
                  </a:lnTo>
                  <a:lnTo>
                    <a:pt x="1235" y="942"/>
                  </a:lnTo>
                  <a:cubicBezTo>
                    <a:pt x="1235" y="775"/>
                    <a:pt x="1382" y="628"/>
                    <a:pt x="1549" y="628"/>
                  </a:cubicBezTo>
                  <a:close/>
                  <a:moveTo>
                    <a:pt x="6320" y="2511"/>
                  </a:moveTo>
                  <a:lnTo>
                    <a:pt x="6320" y="3181"/>
                  </a:lnTo>
                  <a:lnTo>
                    <a:pt x="1884" y="3181"/>
                  </a:lnTo>
                  <a:lnTo>
                    <a:pt x="1884" y="2511"/>
                  </a:lnTo>
                  <a:close/>
                  <a:moveTo>
                    <a:pt x="4437" y="5085"/>
                  </a:moveTo>
                  <a:lnTo>
                    <a:pt x="4437" y="8223"/>
                  </a:lnTo>
                  <a:lnTo>
                    <a:pt x="629" y="8223"/>
                  </a:lnTo>
                  <a:lnTo>
                    <a:pt x="629" y="7596"/>
                  </a:lnTo>
                  <a:lnTo>
                    <a:pt x="3767" y="7596"/>
                  </a:lnTo>
                  <a:lnTo>
                    <a:pt x="3767" y="6968"/>
                  </a:lnTo>
                  <a:lnTo>
                    <a:pt x="629" y="6968"/>
                  </a:lnTo>
                  <a:lnTo>
                    <a:pt x="629" y="6340"/>
                  </a:lnTo>
                  <a:lnTo>
                    <a:pt x="3767" y="6340"/>
                  </a:lnTo>
                  <a:lnTo>
                    <a:pt x="3767" y="5713"/>
                  </a:lnTo>
                  <a:lnTo>
                    <a:pt x="629" y="5713"/>
                  </a:lnTo>
                  <a:lnTo>
                    <a:pt x="629" y="5085"/>
                  </a:lnTo>
                  <a:close/>
                  <a:moveTo>
                    <a:pt x="7261" y="3808"/>
                  </a:moveTo>
                  <a:cubicBezTo>
                    <a:pt x="7429" y="3808"/>
                    <a:pt x="7575" y="3955"/>
                    <a:pt x="7575" y="4122"/>
                  </a:cubicBezTo>
                  <a:lnTo>
                    <a:pt x="7575" y="8223"/>
                  </a:lnTo>
                  <a:lnTo>
                    <a:pt x="6948" y="8223"/>
                  </a:lnTo>
                  <a:cubicBezTo>
                    <a:pt x="6257" y="8223"/>
                    <a:pt x="5692" y="8788"/>
                    <a:pt x="5692" y="9479"/>
                  </a:cubicBezTo>
                  <a:cubicBezTo>
                    <a:pt x="5692" y="9709"/>
                    <a:pt x="5755" y="9918"/>
                    <a:pt x="5860" y="10106"/>
                  </a:cubicBezTo>
                  <a:lnTo>
                    <a:pt x="942" y="10106"/>
                  </a:lnTo>
                  <a:cubicBezTo>
                    <a:pt x="754" y="10106"/>
                    <a:pt x="629" y="9960"/>
                    <a:pt x="629" y="9793"/>
                  </a:cubicBezTo>
                  <a:lnTo>
                    <a:pt x="629" y="8851"/>
                  </a:lnTo>
                  <a:lnTo>
                    <a:pt x="5064" y="8851"/>
                  </a:lnTo>
                  <a:lnTo>
                    <a:pt x="5064" y="4436"/>
                  </a:lnTo>
                  <a:lnTo>
                    <a:pt x="629" y="4436"/>
                  </a:lnTo>
                  <a:lnTo>
                    <a:pt x="629" y="4122"/>
                  </a:lnTo>
                  <a:cubicBezTo>
                    <a:pt x="629" y="3955"/>
                    <a:pt x="754" y="3808"/>
                    <a:pt x="942" y="3808"/>
                  </a:cubicBezTo>
                  <a:close/>
                  <a:moveTo>
                    <a:pt x="7889" y="8851"/>
                  </a:moveTo>
                  <a:lnTo>
                    <a:pt x="7889" y="10106"/>
                  </a:lnTo>
                  <a:lnTo>
                    <a:pt x="6948" y="10106"/>
                  </a:lnTo>
                  <a:cubicBezTo>
                    <a:pt x="6592" y="10106"/>
                    <a:pt x="6320" y="9814"/>
                    <a:pt x="6320" y="9479"/>
                  </a:cubicBezTo>
                  <a:cubicBezTo>
                    <a:pt x="6320" y="9123"/>
                    <a:pt x="6592" y="8851"/>
                    <a:pt x="6948" y="8851"/>
                  </a:cubicBezTo>
                  <a:close/>
                  <a:moveTo>
                    <a:pt x="9458" y="8851"/>
                  </a:moveTo>
                  <a:cubicBezTo>
                    <a:pt x="9814" y="8851"/>
                    <a:pt x="10086" y="9123"/>
                    <a:pt x="10086" y="9479"/>
                  </a:cubicBezTo>
                  <a:cubicBezTo>
                    <a:pt x="10086" y="9814"/>
                    <a:pt x="9814" y="10106"/>
                    <a:pt x="9458" y="10106"/>
                  </a:cubicBezTo>
                  <a:lnTo>
                    <a:pt x="8517" y="10106"/>
                  </a:lnTo>
                  <a:lnTo>
                    <a:pt x="8517" y="8851"/>
                  </a:lnTo>
                  <a:close/>
                  <a:moveTo>
                    <a:pt x="1570" y="0"/>
                  </a:moveTo>
                  <a:cubicBezTo>
                    <a:pt x="1047" y="0"/>
                    <a:pt x="629" y="440"/>
                    <a:pt x="629" y="942"/>
                  </a:cubicBezTo>
                  <a:lnTo>
                    <a:pt x="629" y="2511"/>
                  </a:lnTo>
                  <a:lnTo>
                    <a:pt x="1256" y="2511"/>
                  </a:lnTo>
                  <a:lnTo>
                    <a:pt x="1256" y="3181"/>
                  </a:lnTo>
                  <a:lnTo>
                    <a:pt x="942" y="3181"/>
                  </a:lnTo>
                  <a:cubicBezTo>
                    <a:pt x="419" y="3181"/>
                    <a:pt x="1" y="3620"/>
                    <a:pt x="1" y="4122"/>
                  </a:cubicBezTo>
                  <a:lnTo>
                    <a:pt x="1" y="9793"/>
                  </a:lnTo>
                  <a:cubicBezTo>
                    <a:pt x="1" y="10316"/>
                    <a:pt x="419" y="10734"/>
                    <a:pt x="942" y="10734"/>
                  </a:cubicBezTo>
                  <a:lnTo>
                    <a:pt x="9458" y="10734"/>
                  </a:lnTo>
                  <a:cubicBezTo>
                    <a:pt x="10149" y="10734"/>
                    <a:pt x="10714" y="10169"/>
                    <a:pt x="10714" y="9479"/>
                  </a:cubicBezTo>
                  <a:cubicBezTo>
                    <a:pt x="10714" y="8788"/>
                    <a:pt x="10149" y="8223"/>
                    <a:pt x="9458" y="8223"/>
                  </a:cubicBezTo>
                  <a:lnTo>
                    <a:pt x="8203" y="8223"/>
                  </a:lnTo>
                  <a:lnTo>
                    <a:pt x="8203" y="4122"/>
                  </a:lnTo>
                  <a:cubicBezTo>
                    <a:pt x="8203" y="3620"/>
                    <a:pt x="7785" y="3181"/>
                    <a:pt x="7261" y="3181"/>
                  </a:cubicBezTo>
                  <a:lnTo>
                    <a:pt x="6948" y="3181"/>
                  </a:lnTo>
                  <a:lnTo>
                    <a:pt x="6948" y="2511"/>
                  </a:lnTo>
                  <a:lnTo>
                    <a:pt x="7575" y="2511"/>
                  </a:lnTo>
                  <a:lnTo>
                    <a:pt x="7575" y="942"/>
                  </a:lnTo>
                  <a:cubicBezTo>
                    <a:pt x="7575" y="419"/>
                    <a:pt x="7157" y="0"/>
                    <a:pt x="6634"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46" name="Google Shape;346;p30"/>
          <p:cNvGrpSpPr/>
          <p:nvPr/>
        </p:nvGrpSpPr>
        <p:grpSpPr>
          <a:xfrm>
            <a:off x="346605" y="6347915"/>
            <a:ext cx="453598" cy="487207"/>
            <a:chOff x="3371916" y="1626263"/>
            <a:chExt cx="341848" cy="389734"/>
          </a:xfrm>
        </p:grpSpPr>
        <p:grpSp>
          <p:nvGrpSpPr>
            <p:cNvPr id="347" name="Google Shape;347;p30"/>
            <p:cNvGrpSpPr/>
            <p:nvPr/>
          </p:nvGrpSpPr>
          <p:grpSpPr>
            <a:xfrm>
              <a:off x="3394210" y="1675681"/>
              <a:ext cx="97050" cy="225560"/>
              <a:chOff x="3405550" y="1636675"/>
              <a:chExt cx="97050" cy="231890"/>
            </a:xfrm>
          </p:grpSpPr>
          <p:sp>
            <p:nvSpPr>
              <p:cNvPr id="348" name="Google Shape;348;p30"/>
              <p:cNvSpPr/>
              <p:nvPr/>
            </p:nvSpPr>
            <p:spPr>
              <a:xfrm>
                <a:off x="3405550" y="1722743"/>
                <a:ext cx="97050" cy="102577"/>
              </a:xfrm>
              <a:custGeom>
                <a:rect b="b" l="l" r="r" t="t"/>
                <a:pathLst>
                  <a:path extrusionOk="0" h="1885" w="1884">
                    <a:moveTo>
                      <a:pt x="0" y="1"/>
                    </a:moveTo>
                    <a:lnTo>
                      <a:pt x="0" y="1884"/>
                    </a:lnTo>
                    <a:lnTo>
                      <a:pt x="1884" y="1884"/>
                    </a:lnTo>
                    <a:lnTo>
                      <a:pt x="1884" y="1"/>
                    </a:lnTo>
                    <a:close/>
                  </a:path>
                </a:pathLst>
              </a:cu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9" name="Google Shape;349;p30"/>
              <p:cNvSpPr/>
              <p:nvPr/>
            </p:nvSpPr>
            <p:spPr>
              <a:xfrm>
                <a:off x="3405550" y="1681339"/>
                <a:ext cx="97050" cy="41924"/>
              </a:xfrm>
              <a:custGeom>
                <a:rect b="b" l="l" r="r" t="t"/>
                <a:pathLst>
                  <a:path extrusionOk="0" h="629" w="1884">
                    <a:moveTo>
                      <a:pt x="0" y="0"/>
                    </a:moveTo>
                    <a:lnTo>
                      <a:pt x="0" y="628"/>
                    </a:lnTo>
                    <a:lnTo>
                      <a:pt x="1884" y="628"/>
                    </a:lnTo>
                    <a:lnTo>
                      <a:pt x="1884" y="0"/>
                    </a:lnTo>
                    <a:close/>
                  </a:path>
                </a:pathLst>
              </a:cu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0" name="Google Shape;350;p30"/>
              <p:cNvSpPr/>
              <p:nvPr/>
            </p:nvSpPr>
            <p:spPr>
              <a:xfrm>
                <a:off x="3429475" y="1636675"/>
                <a:ext cx="44875" cy="45325"/>
              </a:xfrm>
              <a:custGeom>
                <a:rect b="b" l="l" r="r" t="t"/>
                <a:pathLst>
                  <a:path extrusionOk="0" h="649" w="628">
                    <a:moveTo>
                      <a:pt x="0" y="0"/>
                    </a:moveTo>
                    <a:lnTo>
                      <a:pt x="0" y="649"/>
                    </a:lnTo>
                    <a:lnTo>
                      <a:pt x="628" y="649"/>
                    </a:lnTo>
                    <a:lnTo>
                      <a:pt x="628" y="0"/>
                    </a:lnTo>
                    <a:close/>
                  </a:path>
                </a:pathLst>
              </a:cu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51" name="Google Shape;351;p30"/>
              <p:cNvSpPr/>
              <p:nvPr/>
            </p:nvSpPr>
            <p:spPr>
              <a:xfrm>
                <a:off x="3429475" y="1823241"/>
                <a:ext cx="44875" cy="45325"/>
              </a:xfrm>
              <a:custGeom>
                <a:rect b="b" l="l" r="r" t="t"/>
                <a:pathLst>
                  <a:path extrusionOk="0" h="649" w="628">
                    <a:moveTo>
                      <a:pt x="0" y="0"/>
                    </a:moveTo>
                    <a:lnTo>
                      <a:pt x="0" y="649"/>
                    </a:lnTo>
                    <a:lnTo>
                      <a:pt x="628" y="649"/>
                    </a:lnTo>
                    <a:lnTo>
                      <a:pt x="628" y="0"/>
                    </a:lnTo>
                    <a:close/>
                  </a:path>
                </a:pathLst>
              </a:cu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2" name="Google Shape;352;p30"/>
            <p:cNvSpPr/>
            <p:nvPr/>
          </p:nvSpPr>
          <p:spPr>
            <a:xfrm flipH="1">
              <a:off x="3371916" y="1626263"/>
              <a:ext cx="341848" cy="389734"/>
            </a:xfrm>
            <a:custGeom>
              <a:rect b="b" l="l" r="r" t="t"/>
              <a:pathLst>
                <a:path extrusionOk="0" h="10735" w="9416">
                  <a:moveTo>
                    <a:pt x="6905" y="628"/>
                  </a:moveTo>
                  <a:lnTo>
                    <a:pt x="6905" y="1277"/>
                  </a:lnTo>
                  <a:lnTo>
                    <a:pt x="6277" y="1277"/>
                  </a:lnTo>
                  <a:lnTo>
                    <a:pt x="6277" y="628"/>
                  </a:lnTo>
                  <a:close/>
                  <a:moveTo>
                    <a:pt x="7533" y="1904"/>
                  </a:moveTo>
                  <a:lnTo>
                    <a:pt x="7533" y="2532"/>
                  </a:lnTo>
                  <a:lnTo>
                    <a:pt x="5649" y="2532"/>
                  </a:lnTo>
                  <a:lnTo>
                    <a:pt x="5649" y="1904"/>
                  </a:lnTo>
                  <a:close/>
                  <a:moveTo>
                    <a:pt x="7533" y="3160"/>
                  </a:moveTo>
                  <a:lnTo>
                    <a:pt x="7533" y="5043"/>
                  </a:lnTo>
                  <a:lnTo>
                    <a:pt x="5649" y="5043"/>
                  </a:lnTo>
                  <a:lnTo>
                    <a:pt x="5649" y="3160"/>
                  </a:lnTo>
                  <a:close/>
                  <a:moveTo>
                    <a:pt x="6905" y="5692"/>
                  </a:moveTo>
                  <a:lnTo>
                    <a:pt x="6905" y="6319"/>
                  </a:lnTo>
                  <a:lnTo>
                    <a:pt x="6277" y="6319"/>
                  </a:lnTo>
                  <a:lnTo>
                    <a:pt x="6277" y="5692"/>
                  </a:lnTo>
                  <a:close/>
                  <a:moveTo>
                    <a:pt x="5022" y="3181"/>
                  </a:moveTo>
                  <a:lnTo>
                    <a:pt x="5022" y="3808"/>
                  </a:lnTo>
                  <a:cubicBezTo>
                    <a:pt x="3599" y="3976"/>
                    <a:pt x="2511" y="5169"/>
                    <a:pt x="2511" y="6633"/>
                  </a:cubicBezTo>
                  <a:lnTo>
                    <a:pt x="2511" y="7575"/>
                  </a:lnTo>
                  <a:lnTo>
                    <a:pt x="1883" y="7575"/>
                  </a:lnTo>
                  <a:lnTo>
                    <a:pt x="1883" y="6633"/>
                  </a:lnTo>
                  <a:cubicBezTo>
                    <a:pt x="1883" y="4834"/>
                    <a:pt x="3264" y="3348"/>
                    <a:pt x="5022" y="3181"/>
                  </a:cubicBezTo>
                  <a:close/>
                  <a:moveTo>
                    <a:pt x="3139" y="8202"/>
                  </a:moveTo>
                  <a:lnTo>
                    <a:pt x="3139" y="8851"/>
                  </a:lnTo>
                  <a:lnTo>
                    <a:pt x="1255" y="8851"/>
                  </a:lnTo>
                  <a:lnTo>
                    <a:pt x="1255" y="8202"/>
                  </a:lnTo>
                  <a:close/>
                  <a:moveTo>
                    <a:pt x="8788" y="9479"/>
                  </a:moveTo>
                  <a:lnTo>
                    <a:pt x="8788" y="10106"/>
                  </a:lnTo>
                  <a:lnTo>
                    <a:pt x="628" y="10106"/>
                  </a:lnTo>
                  <a:lnTo>
                    <a:pt x="628" y="9479"/>
                  </a:lnTo>
                  <a:close/>
                  <a:moveTo>
                    <a:pt x="5649" y="0"/>
                  </a:moveTo>
                  <a:lnTo>
                    <a:pt x="5649" y="1277"/>
                  </a:lnTo>
                  <a:lnTo>
                    <a:pt x="5022" y="1277"/>
                  </a:lnTo>
                  <a:lnTo>
                    <a:pt x="5022" y="2553"/>
                  </a:lnTo>
                  <a:cubicBezTo>
                    <a:pt x="2908" y="2720"/>
                    <a:pt x="1255" y="4478"/>
                    <a:pt x="1255" y="6633"/>
                  </a:cubicBezTo>
                  <a:lnTo>
                    <a:pt x="1255" y="7575"/>
                  </a:lnTo>
                  <a:lnTo>
                    <a:pt x="628" y="7575"/>
                  </a:lnTo>
                  <a:lnTo>
                    <a:pt x="628" y="8851"/>
                  </a:lnTo>
                  <a:lnTo>
                    <a:pt x="0" y="8851"/>
                  </a:lnTo>
                  <a:lnTo>
                    <a:pt x="0" y="10734"/>
                  </a:lnTo>
                  <a:lnTo>
                    <a:pt x="9416" y="10734"/>
                  </a:lnTo>
                  <a:lnTo>
                    <a:pt x="9416" y="8851"/>
                  </a:lnTo>
                  <a:lnTo>
                    <a:pt x="3766" y="8851"/>
                  </a:lnTo>
                  <a:lnTo>
                    <a:pt x="3766" y="8202"/>
                  </a:lnTo>
                  <a:lnTo>
                    <a:pt x="8788" y="8202"/>
                  </a:lnTo>
                  <a:lnTo>
                    <a:pt x="8788" y="7575"/>
                  </a:lnTo>
                  <a:lnTo>
                    <a:pt x="3139" y="7575"/>
                  </a:lnTo>
                  <a:lnTo>
                    <a:pt x="3139" y="6633"/>
                  </a:lnTo>
                  <a:cubicBezTo>
                    <a:pt x="3139" y="5524"/>
                    <a:pt x="3955" y="4604"/>
                    <a:pt x="5022" y="4457"/>
                  </a:cubicBezTo>
                  <a:lnTo>
                    <a:pt x="5022" y="5692"/>
                  </a:lnTo>
                  <a:lnTo>
                    <a:pt x="5649" y="5692"/>
                  </a:lnTo>
                  <a:lnTo>
                    <a:pt x="5649" y="6947"/>
                  </a:lnTo>
                  <a:lnTo>
                    <a:pt x="7533" y="6947"/>
                  </a:lnTo>
                  <a:lnTo>
                    <a:pt x="7533" y="5692"/>
                  </a:lnTo>
                  <a:lnTo>
                    <a:pt x="8160" y="5692"/>
                  </a:lnTo>
                  <a:lnTo>
                    <a:pt x="8160" y="1277"/>
                  </a:lnTo>
                  <a:lnTo>
                    <a:pt x="7533" y="1277"/>
                  </a:lnTo>
                  <a:lnTo>
                    <a:pt x="7533" y="0"/>
                  </a:ln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53" name="Google Shape;353;p30"/>
          <p:cNvSpPr txBox="1"/>
          <p:nvPr/>
        </p:nvSpPr>
        <p:spPr>
          <a:xfrm>
            <a:off x="862461" y="6415950"/>
            <a:ext cx="3000000" cy="412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ar" sz="2000">
                <a:highlight>
                  <a:schemeClr val="accent4"/>
                </a:highlight>
                <a:latin typeface="Mada"/>
                <a:ea typeface="Mada"/>
                <a:cs typeface="Mada"/>
                <a:sym typeface="Mada"/>
              </a:rPr>
              <a:t>Cancer</a:t>
            </a:r>
            <a:endParaRPr b="1" sz="2000">
              <a:highlight>
                <a:schemeClr val="accent4"/>
              </a:highlight>
              <a:latin typeface="Mada"/>
              <a:ea typeface="Mada"/>
              <a:cs typeface="Mada"/>
              <a:sym typeface="Mada"/>
            </a:endParaRPr>
          </a:p>
          <a:p>
            <a:pPr indent="0" lvl="0" marL="0" rtl="0" algn="l">
              <a:spcBef>
                <a:spcPts val="0"/>
              </a:spcBef>
              <a:spcAft>
                <a:spcPts val="0"/>
              </a:spcAft>
              <a:buNone/>
            </a:pPr>
            <a:r>
              <a:t/>
            </a:r>
            <a:endParaRPr b="1" sz="2000">
              <a:highlight>
                <a:schemeClr val="accent4"/>
              </a:highlight>
              <a:latin typeface="Mada"/>
              <a:ea typeface="Mada"/>
              <a:cs typeface="Mada"/>
              <a:sym typeface="Mada"/>
            </a:endParaRPr>
          </a:p>
          <a:p>
            <a:pPr indent="0" lvl="0" marL="0" rtl="0" algn="l">
              <a:spcBef>
                <a:spcPts val="0"/>
              </a:spcBef>
              <a:spcAft>
                <a:spcPts val="0"/>
              </a:spcAft>
              <a:buNone/>
            </a:pPr>
            <a:r>
              <a:t/>
            </a:r>
            <a:endParaRPr b="1" sz="2000">
              <a:highlight>
                <a:schemeClr val="accent4"/>
              </a:highlight>
              <a:latin typeface="Mada"/>
              <a:ea typeface="Mada"/>
              <a:cs typeface="Mada"/>
              <a:sym typeface="Mada"/>
            </a:endParaRPr>
          </a:p>
          <a:p>
            <a:pPr indent="0" lvl="0" marL="0" rtl="0" algn="l">
              <a:spcBef>
                <a:spcPts val="0"/>
              </a:spcBef>
              <a:spcAft>
                <a:spcPts val="0"/>
              </a:spcAft>
              <a:buNone/>
            </a:pPr>
            <a:r>
              <a:t/>
            </a:r>
            <a:endParaRPr b="1" sz="2000">
              <a:highlight>
                <a:schemeClr val="accent4"/>
              </a:highlight>
              <a:latin typeface="Mada"/>
              <a:ea typeface="Mada"/>
              <a:cs typeface="Mada"/>
              <a:sym typeface="Mada"/>
            </a:endParaRPr>
          </a:p>
          <a:p>
            <a:pPr indent="0" lvl="0" marL="0" rtl="0" algn="l">
              <a:spcBef>
                <a:spcPts val="0"/>
              </a:spcBef>
              <a:spcAft>
                <a:spcPts val="0"/>
              </a:spcAft>
              <a:buNone/>
            </a:pPr>
            <a:r>
              <a:t/>
            </a:r>
            <a:endParaRPr b="1" sz="2000">
              <a:highlight>
                <a:schemeClr val="accent4"/>
              </a:highlight>
              <a:latin typeface="Mada"/>
              <a:ea typeface="Mada"/>
              <a:cs typeface="Mada"/>
              <a:sym typeface="Mada"/>
            </a:endParaRPr>
          </a:p>
        </p:txBody>
      </p:sp>
      <p:pic>
        <p:nvPicPr>
          <p:cNvPr id="354" name="Google Shape;354;p30"/>
          <p:cNvPicPr preferRelativeResize="0"/>
          <p:nvPr/>
        </p:nvPicPr>
        <p:blipFill>
          <a:blip r:embed="rId3">
            <a:alphaModFix/>
          </a:blip>
          <a:stretch>
            <a:fillRect/>
          </a:stretch>
        </p:blipFill>
        <p:spPr>
          <a:xfrm>
            <a:off x="5461450" y="7177738"/>
            <a:ext cx="1814799" cy="2045701"/>
          </a:xfrm>
          <a:prstGeom prst="rect">
            <a:avLst/>
          </a:prstGeom>
          <a:noFill/>
          <a:ln>
            <a:noFill/>
          </a:ln>
        </p:spPr>
      </p:pic>
      <p:sp>
        <p:nvSpPr>
          <p:cNvPr id="355" name="Google Shape;355;p30"/>
          <p:cNvSpPr txBox="1"/>
          <p:nvPr/>
        </p:nvSpPr>
        <p:spPr>
          <a:xfrm>
            <a:off x="283750" y="6915400"/>
            <a:ext cx="5085300" cy="2749800"/>
          </a:xfrm>
          <a:prstGeom prst="rect">
            <a:avLst/>
          </a:prstGeom>
          <a:noFill/>
          <a:ln>
            <a:noFill/>
          </a:ln>
        </p:spPr>
        <p:txBody>
          <a:bodyPr anchorCtr="0" anchor="ctr" bIns="91425" lIns="91425" spcFirstLastPara="1" rIns="91425" wrap="square" tIns="91425">
            <a:noAutofit/>
          </a:bodyPr>
          <a:lstStyle/>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Risk for thrombosis is multi-factorial.</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Malignancy can increase the risk of thrombosis even when the plts are low</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chemeClr val="dk1"/>
                </a:solidFill>
                <a:latin typeface="Mada"/>
                <a:ea typeface="Mada"/>
                <a:cs typeface="Mada"/>
                <a:sym typeface="Mada"/>
              </a:rPr>
              <a:t>Increased production of tissue factor by tumours</a:t>
            </a:r>
            <a:r>
              <a:rPr b="1" lang="ar" sz="1200">
                <a:solidFill>
                  <a:srgbClr val="4A86E8"/>
                </a:solidFill>
                <a:latin typeface="Mada"/>
                <a:ea typeface="Mada"/>
                <a:cs typeface="Mada"/>
                <a:sym typeface="Mada"/>
              </a:rPr>
              <a:t> </a:t>
            </a:r>
            <a:r>
              <a:rPr b="1" lang="ar" sz="1200">
                <a:solidFill>
                  <a:srgbClr val="6AA84F"/>
                </a:solidFill>
                <a:latin typeface="Mada"/>
                <a:ea typeface="Mada"/>
                <a:cs typeface="Mada"/>
                <a:sym typeface="Mada"/>
              </a:rPr>
              <a:t>(Gastric carcinoma or pancreatic cancer) </a:t>
            </a:r>
            <a:r>
              <a:rPr lang="ar" sz="1200">
                <a:solidFill>
                  <a:schemeClr val="dk1"/>
                </a:solidFill>
                <a:latin typeface="Mada"/>
                <a:ea typeface="Mada"/>
                <a:cs typeface="Mada"/>
                <a:sym typeface="Mada"/>
              </a:rPr>
              <a:t>found in many patients which can activate FX directly.</a:t>
            </a:r>
            <a:endParaRPr b="1"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b="1" lang="ar" sz="1200">
                <a:solidFill>
                  <a:srgbClr val="CC0000"/>
                </a:solidFill>
                <a:latin typeface="Mada"/>
                <a:ea typeface="Mada"/>
                <a:cs typeface="Mada"/>
                <a:sym typeface="Mada"/>
              </a:rPr>
              <a:t>Malignancy</a:t>
            </a:r>
            <a:r>
              <a:rPr lang="ar" sz="1200">
                <a:solidFill>
                  <a:srgbClr val="CC0000"/>
                </a:solidFill>
                <a:latin typeface="Mada"/>
                <a:ea typeface="Mada"/>
                <a:cs typeface="Mada"/>
                <a:sym typeface="Mada"/>
              </a:rPr>
              <a:t> </a:t>
            </a:r>
            <a:r>
              <a:rPr i="1" lang="ar" sz="1200">
                <a:solidFill>
                  <a:srgbClr val="CC0000"/>
                </a:solidFill>
                <a:latin typeface="Mada"/>
                <a:ea typeface="Mada"/>
                <a:cs typeface="Mada"/>
                <a:sym typeface="Mada"/>
              </a:rPr>
              <a:t>increases</a:t>
            </a:r>
            <a:r>
              <a:rPr lang="ar" sz="1200">
                <a:solidFill>
                  <a:srgbClr val="CC0000"/>
                </a:solidFill>
                <a:latin typeface="Mada"/>
                <a:ea typeface="Mada"/>
                <a:cs typeface="Mada"/>
                <a:sym typeface="Mada"/>
              </a:rPr>
              <a:t> the risk of </a:t>
            </a:r>
            <a:r>
              <a:rPr b="1" lang="ar" sz="1200">
                <a:solidFill>
                  <a:srgbClr val="CC0000"/>
                </a:solidFill>
                <a:latin typeface="Mada"/>
                <a:ea typeface="Mada"/>
                <a:cs typeface="Mada"/>
                <a:sym typeface="Mada"/>
              </a:rPr>
              <a:t>DVT</a:t>
            </a:r>
            <a:r>
              <a:rPr lang="ar" sz="1200">
                <a:solidFill>
                  <a:srgbClr val="CC0000"/>
                </a:solidFill>
                <a:latin typeface="Mada"/>
                <a:ea typeface="Mada"/>
                <a:cs typeface="Mada"/>
                <a:sym typeface="Mada"/>
              </a:rPr>
              <a:t> by</a:t>
            </a:r>
            <a:r>
              <a:rPr lang="ar" sz="1200">
                <a:solidFill>
                  <a:srgbClr val="6AA84F"/>
                </a:solidFill>
                <a:latin typeface="Mada"/>
                <a:ea typeface="Mada"/>
                <a:cs typeface="Mada"/>
                <a:sym typeface="Mada"/>
              </a:rPr>
              <a:t> -applying the whole triad-</a:t>
            </a:r>
            <a:r>
              <a:rPr lang="ar" sz="1200">
                <a:solidFill>
                  <a:schemeClr val="dk1"/>
                </a:solidFill>
                <a:latin typeface="Mada"/>
                <a:ea typeface="Mada"/>
                <a:cs typeface="Mada"/>
                <a:sym typeface="Mada"/>
              </a:rPr>
              <a:t>:</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direct tumor </a:t>
            </a:r>
            <a:r>
              <a:rPr lang="ar" sz="1200" u="sng">
                <a:solidFill>
                  <a:schemeClr val="dk1"/>
                </a:solidFill>
                <a:latin typeface="Mada"/>
                <a:ea typeface="Mada"/>
                <a:cs typeface="Mada"/>
                <a:sym typeface="Mada"/>
              </a:rPr>
              <a:t>compression</a:t>
            </a:r>
            <a:r>
              <a:rPr lang="ar" sz="1200" u="sng">
                <a:solidFill>
                  <a:schemeClr val="dk1"/>
                </a:solidFill>
                <a:latin typeface="Mada"/>
                <a:ea typeface="Mada"/>
                <a:cs typeface="Mada"/>
                <a:sym typeface="Mada"/>
              </a:rPr>
              <a:t> of the veins</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u="sng">
                <a:solidFill>
                  <a:schemeClr val="dk1"/>
                </a:solidFill>
                <a:latin typeface="Mada"/>
                <a:ea typeface="Mada"/>
                <a:cs typeface="Mada"/>
                <a:sym typeface="Mada"/>
              </a:rPr>
              <a:t>invasion of the vessels</a:t>
            </a:r>
            <a:r>
              <a:rPr lang="ar" sz="1200">
                <a:solidFill>
                  <a:schemeClr val="dk1"/>
                </a:solidFill>
                <a:latin typeface="Mada"/>
                <a:ea typeface="Mada"/>
                <a:cs typeface="Mada"/>
                <a:sym typeface="Mada"/>
              </a:rPr>
              <a:t> causing endothelial damage,</a:t>
            </a:r>
            <a:endParaRPr sz="1200">
              <a:solidFill>
                <a:schemeClr val="dk1"/>
              </a:solidFill>
              <a:latin typeface="Mada"/>
              <a:ea typeface="Mada"/>
              <a:cs typeface="Mada"/>
              <a:sym typeface="Mada"/>
            </a:endParaRPr>
          </a:p>
          <a:p>
            <a:pPr indent="-304800" lvl="1" marL="914400" rtl="0" algn="l">
              <a:spcBef>
                <a:spcPts val="0"/>
              </a:spcBef>
              <a:spcAft>
                <a:spcPts val="0"/>
              </a:spcAft>
              <a:buClr>
                <a:schemeClr val="dk1"/>
              </a:buClr>
              <a:buSzPts val="1200"/>
              <a:buFont typeface="Mada"/>
              <a:buChar char="○"/>
            </a:pPr>
            <a:r>
              <a:rPr lang="ar" sz="1200" u="sng">
                <a:solidFill>
                  <a:schemeClr val="dk1"/>
                </a:solidFill>
                <a:latin typeface="Mada"/>
                <a:ea typeface="Mada"/>
                <a:cs typeface="Mada"/>
                <a:sym typeface="Mada"/>
              </a:rPr>
              <a:t>increased secretion of procoagulant factor VIII and fibrinogen</a:t>
            </a:r>
            <a:r>
              <a:rPr lang="ar" sz="1200">
                <a:solidFill>
                  <a:schemeClr val="dk1"/>
                </a:solidFill>
                <a:latin typeface="Mada"/>
                <a:ea typeface="Mada"/>
                <a:cs typeface="Mada"/>
                <a:sym typeface="Mada"/>
              </a:rPr>
              <a:t>. </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 Remember, also chemotherapy induces thrombosis</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DVT may complicate 19% to 30% of </a:t>
            </a:r>
            <a:r>
              <a:rPr lang="ar" sz="1200">
                <a:solidFill>
                  <a:schemeClr val="dk1"/>
                </a:solidFill>
                <a:latin typeface="Mada"/>
                <a:ea typeface="Mada"/>
                <a:cs typeface="Mada"/>
                <a:sym typeface="Mada"/>
              </a:rPr>
              <a:t>malignancies</a:t>
            </a:r>
            <a:r>
              <a:rPr lang="ar" sz="1200">
                <a:solidFill>
                  <a:schemeClr val="dk1"/>
                </a:solidFill>
                <a:latin typeface="Mada"/>
                <a:ea typeface="Mada"/>
                <a:cs typeface="Mada"/>
                <a:sym typeface="Mada"/>
              </a:rPr>
              <a:t> with idiopathic thrombosis present in 3% to 23% of patients a the time of diagnosis or may develop 1 to 2 years after</a:t>
            </a:r>
            <a:endParaRPr sz="1200">
              <a:solidFill>
                <a:schemeClr val="dk1"/>
              </a:solidFill>
              <a:latin typeface="Mada"/>
              <a:ea typeface="Mada"/>
              <a:cs typeface="Mada"/>
              <a:sym typeface="Mada"/>
            </a:endParaRPr>
          </a:p>
        </p:txBody>
      </p:sp>
      <p:sp>
        <p:nvSpPr>
          <p:cNvPr id="356" name="Google Shape;356;p30"/>
          <p:cNvSpPr txBox="1"/>
          <p:nvPr/>
        </p:nvSpPr>
        <p:spPr>
          <a:xfrm>
            <a:off x="1368600" y="0"/>
            <a:ext cx="5085300" cy="56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ar" sz="2600">
                <a:latin typeface="Mada"/>
                <a:ea typeface="Mada"/>
                <a:cs typeface="Mada"/>
                <a:sym typeface="Mada"/>
              </a:rPr>
              <a:t>Acquired Hypercoagulable States</a:t>
            </a:r>
            <a:endParaRPr b="1" sz="2600">
              <a:latin typeface="Mada"/>
              <a:ea typeface="Mada"/>
              <a:cs typeface="Mada"/>
              <a:sym typeface="Mada"/>
            </a:endParaRPr>
          </a:p>
        </p:txBody>
      </p:sp>
      <p:sp>
        <p:nvSpPr>
          <p:cNvPr id="357" name="Google Shape;357;p30"/>
          <p:cNvSpPr txBox="1"/>
          <p:nvPr/>
        </p:nvSpPr>
        <p:spPr>
          <a:xfrm>
            <a:off x="0" y="9837675"/>
            <a:ext cx="7560000" cy="705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000">
                <a:solidFill>
                  <a:srgbClr val="6AA84F"/>
                </a:solidFill>
                <a:latin typeface="Mada"/>
                <a:ea typeface="Mada"/>
                <a:cs typeface="Mada"/>
                <a:sym typeface="Mada"/>
              </a:rPr>
              <a:t>1- Not related to the amount or the type (estrogen or </a:t>
            </a:r>
            <a:r>
              <a:rPr lang="ar" sz="1000">
                <a:solidFill>
                  <a:srgbClr val="6AA84F"/>
                </a:solidFill>
                <a:latin typeface="Mada"/>
                <a:ea typeface="Mada"/>
                <a:cs typeface="Mada"/>
                <a:sym typeface="Mada"/>
              </a:rPr>
              <a:t>progesterone) neither the method (transdermal, oral or injection) </a:t>
            </a:r>
            <a:r>
              <a:rPr lang="ar" sz="1000">
                <a:solidFill>
                  <a:srgbClr val="6AA84F"/>
                </a:solidFill>
                <a:latin typeface="Mada"/>
                <a:ea typeface="Mada"/>
                <a:cs typeface="Mada"/>
                <a:sym typeface="Mada"/>
              </a:rPr>
              <a:t>of OCP, but related to factor V </a:t>
            </a:r>
            <a:r>
              <a:rPr lang="ar" sz="1000">
                <a:solidFill>
                  <a:srgbClr val="6AA84F"/>
                </a:solidFill>
                <a:latin typeface="Mada"/>
                <a:ea typeface="Mada"/>
                <a:cs typeface="Mada"/>
                <a:sym typeface="Mada"/>
              </a:rPr>
              <a:t>Leiden. A 16 y/o female developed a stroke after taking only one tablet. Some pt needs hormonal therapy to induce ovulation, it should be combined with prophylaxis.</a:t>
            </a:r>
            <a:endParaRPr sz="1000">
              <a:solidFill>
                <a:srgbClr val="6AA84F"/>
              </a:solidFill>
              <a:latin typeface="Mada"/>
              <a:ea typeface="Mada"/>
              <a:cs typeface="Mada"/>
              <a:sym typeface="Mada"/>
            </a:endParaRPr>
          </a:p>
          <a:p>
            <a:pPr indent="0" lvl="0" marL="0" rtl="0" algn="l">
              <a:spcBef>
                <a:spcPts val="0"/>
              </a:spcBef>
              <a:spcAft>
                <a:spcPts val="0"/>
              </a:spcAft>
              <a:buNone/>
            </a:pPr>
            <a:r>
              <a:t/>
            </a:r>
            <a:endParaRPr sz="1000">
              <a:solidFill>
                <a:srgbClr val="6AA84F"/>
              </a:solidFill>
              <a:latin typeface="Mada"/>
              <a:ea typeface="Mada"/>
              <a:cs typeface="Mada"/>
              <a:sym typeface="Mada"/>
            </a:endParaRPr>
          </a:p>
        </p:txBody>
      </p:sp>
      <p:sp>
        <p:nvSpPr>
          <p:cNvPr id="358" name="Google Shape;358;p30"/>
          <p:cNvSpPr txBox="1"/>
          <p:nvPr/>
        </p:nvSpPr>
        <p:spPr>
          <a:xfrm>
            <a:off x="1368600" y="11419573"/>
            <a:ext cx="6373800" cy="2406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ar" sz="1200">
                <a:latin typeface="Mada"/>
                <a:ea typeface="Mada"/>
                <a:cs typeface="Mada"/>
                <a:sym typeface="Mada"/>
              </a:rPr>
              <a:t>● Homocystinuria or severe hyperhomocysteinemia is a rare autosomal </a:t>
            </a:r>
            <a:r>
              <a:rPr b="1" lang="ar" sz="1200">
                <a:latin typeface="Mada"/>
                <a:ea typeface="Mada"/>
                <a:cs typeface="Mada"/>
                <a:sym typeface="Mada"/>
              </a:rPr>
              <a:t>recessive disorder characterized by developmental delay, osteoporosis, ocular abnormalities, VTE, and severe premature CAD. </a:t>
            </a:r>
            <a:endParaRPr b="1"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Less marked elevations of homocysteine are more common, occurring in 5-7% of the population, and are associated with a number of clinical factors.</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a:t>
            </a:r>
            <a:r>
              <a:rPr b="1" lang="ar" sz="1200">
                <a:latin typeface="Mada"/>
                <a:ea typeface="Mada"/>
                <a:cs typeface="Mada"/>
                <a:sym typeface="Mada"/>
              </a:rPr>
              <a:t>Vitamin deficiencies (i.e., folate, Vit B6, and/or Vit B12).</a:t>
            </a:r>
            <a:endParaRPr b="1"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Homocysteine has primary atherogenic and prothrombotic properties.</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 Meta-analyses of case-control studies have found an odds ratio of 2.5-3 for VTE in patients with</a:t>
            </a:r>
            <a:endParaRPr sz="1200">
              <a:latin typeface="Mada"/>
              <a:ea typeface="Mada"/>
              <a:cs typeface="Mada"/>
              <a:sym typeface="Mada"/>
            </a:endParaRPr>
          </a:p>
          <a:p>
            <a:pPr indent="0" lvl="0" marL="0" rtl="0" algn="l">
              <a:spcBef>
                <a:spcPts val="0"/>
              </a:spcBef>
              <a:spcAft>
                <a:spcPts val="0"/>
              </a:spcAft>
              <a:buNone/>
            </a:pPr>
            <a:r>
              <a:rPr lang="ar" sz="1200">
                <a:latin typeface="Mada"/>
                <a:ea typeface="Mada"/>
                <a:cs typeface="Mada"/>
                <a:sym typeface="Mada"/>
              </a:rPr>
              <a:t>homocysteine levels &gt; 2 standard deviations above the mean value of control groups.</a:t>
            </a:r>
            <a:endParaRPr sz="1200">
              <a:latin typeface="Mada"/>
              <a:ea typeface="Mada"/>
              <a:cs typeface="Mada"/>
              <a:sym typeface="Mada"/>
            </a:endParaRPr>
          </a:p>
        </p:txBody>
      </p:sp>
      <p:sp>
        <p:nvSpPr>
          <p:cNvPr id="359" name="Google Shape;359;p30"/>
          <p:cNvSpPr txBox="1"/>
          <p:nvPr/>
        </p:nvSpPr>
        <p:spPr>
          <a:xfrm>
            <a:off x="-7239347" y="3690525"/>
            <a:ext cx="6193200" cy="6409800"/>
          </a:xfrm>
          <a:prstGeom prst="rect">
            <a:avLst/>
          </a:prstGeom>
          <a:noFill/>
          <a:ln>
            <a:noFill/>
          </a:ln>
        </p:spPr>
        <p:txBody>
          <a:bodyPr anchorCtr="0" anchor="t" bIns="91425" lIns="91425" spcFirstLastPara="1" rIns="91425" wrap="square" tIns="91425">
            <a:noAutofit/>
          </a:bodyPr>
          <a:lstStyle/>
          <a:p>
            <a:pPr indent="-317500" lvl="0" marL="457200" rtl="0" algn="l">
              <a:spcBef>
                <a:spcPts val="0"/>
              </a:spcBef>
              <a:spcAft>
                <a:spcPts val="0"/>
              </a:spcAft>
              <a:buSzPts val="1400"/>
              <a:buChar char="●"/>
            </a:pPr>
            <a:r>
              <a:rPr b="1" lang="ar"/>
              <a:t>Prior thrombotic event or family H/O VTE.</a:t>
            </a:r>
            <a:endParaRPr b="1"/>
          </a:p>
          <a:p>
            <a:pPr indent="0" lvl="0" marL="0" rtl="0" algn="l">
              <a:spcBef>
                <a:spcPts val="0"/>
              </a:spcBef>
              <a:spcAft>
                <a:spcPts val="0"/>
              </a:spcAft>
              <a:buNone/>
            </a:pPr>
            <a:r>
              <a:t/>
            </a:r>
            <a:endParaRPr b="1"/>
          </a:p>
          <a:p>
            <a:pPr indent="0" lvl="0" marL="0" rtl="0" algn="l">
              <a:spcBef>
                <a:spcPts val="0"/>
              </a:spcBef>
              <a:spcAft>
                <a:spcPts val="0"/>
              </a:spcAft>
              <a:buNone/>
            </a:pPr>
            <a:r>
              <a:rPr lang="ar"/>
              <a:t>          Recent major surgery </a:t>
            </a:r>
            <a:endParaRPr/>
          </a:p>
          <a:p>
            <a:pPr indent="0" lvl="0" marL="0" rtl="0" algn="l">
              <a:spcBef>
                <a:spcPts val="0"/>
              </a:spcBef>
              <a:spcAft>
                <a:spcPts val="0"/>
              </a:spcAft>
              <a:buNone/>
            </a:pPr>
            <a:r>
              <a:rPr lang="ar"/>
              <a:t>        - Especially orthopedic (hip &amp; knee replacement and Spine surgery)</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ar"/>
              <a:t>Immobilization</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b="1" lang="ar"/>
              <a:t>Malignancy</a:t>
            </a:r>
            <a:r>
              <a:rPr lang="ar"/>
              <a:t>: </a:t>
            </a:r>
            <a:r>
              <a:rPr lang="ar">
                <a:solidFill>
                  <a:srgbClr val="999999"/>
                </a:solidFill>
              </a:rPr>
              <a:t>You think of cancer when there is unexplained thrombosis.</a:t>
            </a:r>
            <a:endParaRPr>
              <a:solidFill>
                <a:srgbClr val="999999"/>
              </a:solidFill>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lang="ar">
                <a:solidFill>
                  <a:schemeClr val="dk1"/>
                </a:solidFill>
              </a:rPr>
              <a:t>Heart failure</a:t>
            </a:r>
            <a:endParaRPr>
              <a:solidFill>
                <a:schemeClr val="dk1"/>
              </a:solidFill>
            </a:endParaRPr>
          </a:p>
          <a:p>
            <a:pPr indent="0" lvl="0" marL="0" rtl="0" algn="l">
              <a:spcBef>
                <a:spcPts val="0"/>
              </a:spcBef>
              <a:spcAft>
                <a:spcPts val="0"/>
              </a:spcAft>
              <a:buNone/>
            </a:pPr>
            <a:r>
              <a:t/>
            </a:r>
            <a:endParaRPr>
              <a:solidFill>
                <a:schemeClr val="dk1"/>
              </a:solidFill>
            </a:endParaRPr>
          </a:p>
          <a:p>
            <a:pPr indent="-317500" lvl="0" marL="457200" rtl="0" algn="l">
              <a:spcBef>
                <a:spcPts val="0"/>
              </a:spcBef>
              <a:spcAft>
                <a:spcPts val="0"/>
              </a:spcAft>
              <a:buSzPts val="1400"/>
              <a:buChar char="●"/>
            </a:pPr>
            <a:r>
              <a:rPr b="1" lang="ar"/>
              <a:t>Presence of a central venous catheter</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Char char="●"/>
            </a:pPr>
            <a:r>
              <a:rPr b="1" lang="ar"/>
              <a:t>Pregnancy</a:t>
            </a:r>
            <a:endParaRPr b="1"/>
          </a:p>
          <a:p>
            <a:pPr indent="0" lvl="0" marL="0" rtl="0" algn="l">
              <a:spcBef>
                <a:spcPts val="0"/>
              </a:spcBef>
              <a:spcAft>
                <a:spcPts val="0"/>
              </a:spcAft>
              <a:buNone/>
            </a:pPr>
            <a:r>
              <a:t/>
            </a:r>
            <a:endParaRPr b="1"/>
          </a:p>
          <a:p>
            <a:pPr indent="-317500" lvl="0" marL="457200" rtl="0" algn="l">
              <a:spcBef>
                <a:spcPts val="0"/>
              </a:spcBef>
              <a:spcAft>
                <a:spcPts val="0"/>
              </a:spcAft>
              <a:buSzPts val="1400"/>
              <a:buChar char="●"/>
            </a:pPr>
            <a:r>
              <a:rPr lang="ar"/>
              <a:t>Oral contraceptive or </a:t>
            </a:r>
            <a:r>
              <a:rPr b="1" lang="ar"/>
              <a:t>hormone replacement therapy</a:t>
            </a:r>
            <a:endParaRPr b="1"/>
          </a:p>
          <a:p>
            <a:pPr indent="-317500" lvl="0" marL="457200" rtl="0" algn="l">
              <a:spcBef>
                <a:spcPts val="0"/>
              </a:spcBef>
              <a:spcAft>
                <a:spcPts val="0"/>
              </a:spcAft>
              <a:buSzPts val="1400"/>
              <a:buChar char="●"/>
            </a:pPr>
            <a:r>
              <a:rPr b="1" lang="ar"/>
              <a:t>Antiphospholipid antibody syndrome</a:t>
            </a:r>
            <a:endParaRPr b="1"/>
          </a:p>
          <a:p>
            <a:pPr indent="-317500" lvl="0" marL="457200" rtl="0" algn="l">
              <a:spcBef>
                <a:spcPts val="0"/>
              </a:spcBef>
              <a:spcAft>
                <a:spcPts val="0"/>
              </a:spcAft>
              <a:buSzPts val="1400"/>
              <a:buChar char="●"/>
            </a:pPr>
            <a:r>
              <a:rPr b="1" lang="ar"/>
              <a:t>Myeloproliferative disorders</a:t>
            </a:r>
            <a:endParaRPr b="1"/>
          </a:p>
          <a:p>
            <a:pPr indent="-317500" lvl="0" marL="457200" rtl="0" algn="l">
              <a:spcBef>
                <a:spcPts val="0"/>
              </a:spcBef>
              <a:spcAft>
                <a:spcPts val="0"/>
              </a:spcAft>
              <a:buSzPts val="1400"/>
              <a:buChar char="-"/>
            </a:pPr>
            <a:r>
              <a:rPr lang="ar"/>
              <a:t>Polycythemia vera or essential thrombocythemia</a:t>
            </a:r>
            <a:endParaRPr/>
          </a:p>
          <a:p>
            <a:pPr indent="-317500" lvl="0" marL="457200" rtl="0" algn="l">
              <a:spcBef>
                <a:spcPts val="0"/>
              </a:spcBef>
              <a:spcAft>
                <a:spcPts val="0"/>
              </a:spcAft>
              <a:buSzPts val="1400"/>
              <a:buChar char="●"/>
            </a:pPr>
            <a:r>
              <a:rPr lang="ar"/>
              <a:t>Heparin induced thrombocytopenia &amp; thrombosis (HIT)</a:t>
            </a:r>
            <a:endParaRPr/>
          </a:p>
          <a:p>
            <a:pPr indent="0" lvl="0" marL="0" rtl="0" algn="l">
              <a:spcBef>
                <a:spcPts val="0"/>
              </a:spcBef>
              <a:spcAft>
                <a:spcPts val="0"/>
              </a:spcAft>
              <a:buNone/>
            </a:pPr>
            <a:r>
              <a:t/>
            </a:r>
            <a:endParaRPr/>
          </a:p>
          <a:p>
            <a:pPr indent="-317500" lvl="0" marL="457200" rtl="0" algn="l">
              <a:spcBef>
                <a:spcPts val="0"/>
              </a:spcBef>
              <a:spcAft>
                <a:spcPts val="0"/>
              </a:spcAft>
              <a:buSzPts val="1400"/>
              <a:buChar char="●"/>
            </a:pPr>
            <a:r>
              <a:rPr b="1" lang="ar">
                <a:solidFill>
                  <a:schemeClr val="dk1"/>
                </a:solidFill>
              </a:rPr>
              <a:t>Obesity &amp; older age (&gt;60)</a:t>
            </a:r>
            <a:endParaRPr b="1">
              <a:solidFill>
                <a:schemeClr val="dk1"/>
              </a:solidFill>
            </a:endParaRPr>
          </a:p>
          <a:p>
            <a:pPr indent="0" lvl="0" marL="0" rtl="0" algn="l">
              <a:spcBef>
                <a:spcPts val="0"/>
              </a:spcBef>
              <a:spcAft>
                <a:spcPts val="0"/>
              </a:spcAft>
              <a:buNone/>
            </a:pPr>
            <a:r>
              <a:t/>
            </a:r>
            <a:endParaRPr b="1">
              <a:solidFill>
                <a:schemeClr val="dk1"/>
              </a:solidFill>
            </a:endParaRPr>
          </a:p>
          <a:p>
            <a:pPr indent="-317500" lvl="0" marL="457200" rtl="0" algn="l">
              <a:spcBef>
                <a:spcPts val="0"/>
              </a:spcBef>
              <a:spcAft>
                <a:spcPts val="0"/>
              </a:spcAft>
              <a:buSzPts val="1400"/>
              <a:buChar char="●"/>
            </a:pPr>
            <a:r>
              <a:rPr lang="ar"/>
              <a:t>Hyperviscosity syndromes</a:t>
            </a:r>
            <a:endParaRPr/>
          </a:p>
          <a:p>
            <a:pPr indent="-317500" lvl="0" marL="457200" rtl="0" algn="l">
              <a:spcBef>
                <a:spcPts val="0"/>
              </a:spcBef>
              <a:spcAft>
                <a:spcPts val="0"/>
              </a:spcAft>
              <a:buSzPts val="1400"/>
              <a:buChar char="●"/>
            </a:pPr>
            <a:r>
              <a:rPr lang="ar"/>
              <a:t>- Multiple myeloma or Waldenstrom’s macroglobulinemia</a:t>
            </a:r>
            <a:endParaRPr/>
          </a:p>
          <a:p>
            <a:pPr indent="-317500" lvl="0" marL="457200" rtl="0" algn="l">
              <a:spcBef>
                <a:spcPts val="0"/>
              </a:spcBef>
              <a:spcAft>
                <a:spcPts val="0"/>
              </a:spcAft>
              <a:buClr>
                <a:schemeClr val="dk1"/>
              </a:buClr>
              <a:buSzPts val="1400"/>
              <a:buChar char="●"/>
            </a:pPr>
            <a:r>
              <a:t/>
            </a:r>
            <a:endParaRPr>
              <a:solidFill>
                <a:schemeClr val="dk1"/>
              </a:solidFill>
            </a:endParaRPr>
          </a:p>
          <a:p>
            <a:pPr indent="-317500" lvl="0" marL="457200" rtl="0" algn="l">
              <a:spcBef>
                <a:spcPts val="0"/>
              </a:spcBef>
              <a:spcAft>
                <a:spcPts val="0"/>
              </a:spcAft>
              <a:buClr>
                <a:schemeClr val="dk1"/>
              </a:buClr>
              <a:buSzPts val="1400"/>
              <a:buChar char="●"/>
            </a:pPr>
            <a:r>
              <a:rPr lang="ar">
                <a:solidFill>
                  <a:schemeClr val="dk1"/>
                </a:solidFill>
              </a:rPr>
              <a:t>Trauma</a:t>
            </a:r>
            <a:endParaRPr/>
          </a:p>
        </p:txBody>
      </p:sp>
      <p:sp>
        <p:nvSpPr>
          <p:cNvPr id="360" name="Google Shape;360;p30"/>
          <p:cNvSpPr txBox="1"/>
          <p:nvPr/>
        </p:nvSpPr>
        <p:spPr>
          <a:xfrm>
            <a:off x="-7359247" y="10100398"/>
            <a:ext cx="6193200" cy="412200"/>
          </a:xfrm>
          <a:prstGeom prst="rect">
            <a:avLst/>
          </a:prstGeom>
          <a:noFill/>
          <a:ln>
            <a:noFill/>
          </a:ln>
        </p:spPr>
        <p:txBody>
          <a:bodyPr anchorCtr="0" anchor="t" bIns="91425" lIns="91425" spcFirstLastPara="1" rIns="91425" wrap="square" tIns="91425">
            <a:noAutofit/>
          </a:bodyPr>
          <a:lstStyle/>
          <a:p>
            <a:pPr indent="-368300" lvl="0" marL="457200" rtl="0" algn="l">
              <a:spcBef>
                <a:spcPts val="0"/>
              </a:spcBef>
              <a:spcAft>
                <a:spcPts val="0"/>
              </a:spcAft>
              <a:buSzPts val="2200"/>
              <a:buFont typeface="Mada"/>
              <a:buChar char="◄"/>
            </a:pPr>
            <a:r>
              <a:rPr b="1" lang="ar" sz="2200">
                <a:highlight>
                  <a:schemeClr val="accent4"/>
                </a:highlight>
                <a:latin typeface="Mada"/>
                <a:ea typeface="Mada"/>
                <a:cs typeface="Mada"/>
                <a:sym typeface="Mada"/>
              </a:rPr>
              <a:t>Malignancy ( Cancer) :</a:t>
            </a:r>
            <a:endParaRPr b="1" sz="2200">
              <a:highlight>
                <a:schemeClr val="accent4"/>
              </a:highlight>
              <a:latin typeface="Mada"/>
              <a:ea typeface="Mada"/>
              <a:cs typeface="Mada"/>
              <a:sym typeface="Mada"/>
            </a:endParaRPr>
          </a:p>
        </p:txBody>
      </p:sp>
      <p:grpSp>
        <p:nvGrpSpPr>
          <p:cNvPr id="361" name="Google Shape;361;p30"/>
          <p:cNvGrpSpPr/>
          <p:nvPr/>
        </p:nvGrpSpPr>
        <p:grpSpPr>
          <a:xfrm>
            <a:off x="278776" y="3983890"/>
            <a:ext cx="453589" cy="412188"/>
            <a:chOff x="4009262" y="1648300"/>
            <a:chExt cx="443131" cy="399059"/>
          </a:xfrm>
        </p:grpSpPr>
        <p:sp>
          <p:nvSpPr>
            <p:cNvPr id="362" name="Google Shape;362;p30"/>
            <p:cNvSpPr/>
            <p:nvPr/>
          </p:nvSpPr>
          <p:spPr>
            <a:xfrm>
              <a:off x="4009262" y="1694112"/>
              <a:ext cx="400372" cy="353248"/>
            </a:xfrm>
            <a:custGeom>
              <a:rect b="b" l="l" r="r" t="t"/>
              <a:pathLst>
                <a:path extrusionOk="0" h="9730" w="11028">
                  <a:moveTo>
                    <a:pt x="3901" y="0"/>
                  </a:moveTo>
                  <a:cubicBezTo>
                    <a:pt x="3773" y="0"/>
                    <a:pt x="3645" y="7"/>
                    <a:pt x="3516" y="21"/>
                  </a:cubicBezTo>
                  <a:cubicBezTo>
                    <a:pt x="2679" y="126"/>
                    <a:pt x="1905" y="523"/>
                    <a:pt x="1319" y="1151"/>
                  </a:cubicBezTo>
                  <a:lnTo>
                    <a:pt x="1068" y="1444"/>
                  </a:lnTo>
                  <a:cubicBezTo>
                    <a:pt x="0" y="2637"/>
                    <a:pt x="42" y="4478"/>
                    <a:pt x="1193" y="5629"/>
                  </a:cubicBezTo>
                  <a:lnTo>
                    <a:pt x="2344" y="6800"/>
                  </a:lnTo>
                  <a:cubicBezTo>
                    <a:pt x="2511" y="6947"/>
                    <a:pt x="2721" y="7051"/>
                    <a:pt x="2972" y="7072"/>
                  </a:cubicBezTo>
                  <a:cubicBezTo>
                    <a:pt x="2972" y="7302"/>
                    <a:pt x="3076" y="7512"/>
                    <a:pt x="3244" y="7679"/>
                  </a:cubicBezTo>
                  <a:cubicBezTo>
                    <a:pt x="3411" y="7846"/>
                    <a:pt x="3620" y="7951"/>
                    <a:pt x="3850" y="7951"/>
                  </a:cubicBezTo>
                  <a:cubicBezTo>
                    <a:pt x="3871" y="8181"/>
                    <a:pt x="3955" y="8411"/>
                    <a:pt x="4122" y="8579"/>
                  </a:cubicBezTo>
                  <a:cubicBezTo>
                    <a:pt x="4290" y="8746"/>
                    <a:pt x="4520" y="8830"/>
                    <a:pt x="4750" y="8851"/>
                  </a:cubicBezTo>
                  <a:cubicBezTo>
                    <a:pt x="4750" y="9081"/>
                    <a:pt x="4855" y="9290"/>
                    <a:pt x="5022" y="9458"/>
                  </a:cubicBezTo>
                  <a:cubicBezTo>
                    <a:pt x="5190" y="9646"/>
                    <a:pt x="5441" y="9730"/>
                    <a:pt x="5692" y="9730"/>
                  </a:cubicBezTo>
                  <a:cubicBezTo>
                    <a:pt x="5922" y="9730"/>
                    <a:pt x="6173" y="9646"/>
                    <a:pt x="6340" y="9458"/>
                  </a:cubicBezTo>
                  <a:lnTo>
                    <a:pt x="7240" y="8579"/>
                  </a:lnTo>
                  <a:cubicBezTo>
                    <a:pt x="7407" y="8411"/>
                    <a:pt x="7491" y="8181"/>
                    <a:pt x="7512" y="7951"/>
                  </a:cubicBezTo>
                  <a:cubicBezTo>
                    <a:pt x="7742" y="7951"/>
                    <a:pt x="7951" y="7846"/>
                    <a:pt x="8119" y="7679"/>
                  </a:cubicBezTo>
                  <a:cubicBezTo>
                    <a:pt x="8286" y="7512"/>
                    <a:pt x="8391" y="7302"/>
                    <a:pt x="8412" y="7072"/>
                  </a:cubicBezTo>
                  <a:cubicBezTo>
                    <a:pt x="8621" y="7051"/>
                    <a:pt x="8851" y="6968"/>
                    <a:pt x="9019" y="6800"/>
                  </a:cubicBezTo>
                  <a:cubicBezTo>
                    <a:pt x="9186" y="6633"/>
                    <a:pt x="9270" y="6403"/>
                    <a:pt x="9291" y="6173"/>
                  </a:cubicBezTo>
                  <a:cubicBezTo>
                    <a:pt x="9521" y="6173"/>
                    <a:pt x="9730" y="6068"/>
                    <a:pt x="9897" y="5901"/>
                  </a:cubicBezTo>
                  <a:lnTo>
                    <a:pt x="10065" y="5754"/>
                  </a:lnTo>
                  <a:cubicBezTo>
                    <a:pt x="10672" y="5126"/>
                    <a:pt x="11027" y="4310"/>
                    <a:pt x="11027" y="3473"/>
                  </a:cubicBezTo>
                  <a:cubicBezTo>
                    <a:pt x="11027" y="2616"/>
                    <a:pt x="10672" y="1820"/>
                    <a:pt x="10065" y="1193"/>
                  </a:cubicBezTo>
                  <a:lnTo>
                    <a:pt x="9667" y="795"/>
                  </a:lnTo>
                  <a:lnTo>
                    <a:pt x="9646" y="795"/>
                  </a:lnTo>
                  <a:cubicBezTo>
                    <a:pt x="9044" y="287"/>
                    <a:pt x="8289" y="33"/>
                    <a:pt x="7503" y="33"/>
                  </a:cubicBezTo>
                  <a:cubicBezTo>
                    <a:pt x="7416" y="33"/>
                    <a:pt x="7328" y="36"/>
                    <a:pt x="7240" y="42"/>
                  </a:cubicBezTo>
                  <a:cubicBezTo>
                    <a:pt x="6696" y="84"/>
                    <a:pt x="6173" y="251"/>
                    <a:pt x="5713" y="523"/>
                  </a:cubicBezTo>
                  <a:cubicBezTo>
                    <a:pt x="5155" y="174"/>
                    <a:pt x="4539" y="0"/>
                    <a:pt x="3901" y="0"/>
                  </a:cubicBezTo>
                  <a:close/>
                </a:path>
              </a:pathLst>
            </a:custGeom>
            <a:solidFill>
              <a:srgbClr val="B2090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3" name="Google Shape;363;p30"/>
            <p:cNvSpPr/>
            <p:nvPr/>
          </p:nvSpPr>
          <p:spPr>
            <a:xfrm>
              <a:off x="4197187" y="1672762"/>
              <a:ext cx="239323" cy="148487"/>
            </a:xfrm>
            <a:custGeom>
              <a:rect b="b" l="l" r="r" t="t"/>
              <a:pathLst>
                <a:path extrusionOk="0" h="4090" w="6592">
                  <a:moveTo>
                    <a:pt x="3476" y="1"/>
                  </a:moveTo>
                  <a:cubicBezTo>
                    <a:pt x="2709" y="1"/>
                    <a:pt x="1929" y="308"/>
                    <a:pt x="1340" y="909"/>
                  </a:cubicBezTo>
                  <a:lnTo>
                    <a:pt x="147" y="2101"/>
                  </a:lnTo>
                  <a:cubicBezTo>
                    <a:pt x="0" y="2248"/>
                    <a:pt x="0" y="2478"/>
                    <a:pt x="147" y="2624"/>
                  </a:cubicBezTo>
                  <a:cubicBezTo>
                    <a:pt x="218" y="2696"/>
                    <a:pt x="310" y="2733"/>
                    <a:pt x="406" y="2733"/>
                  </a:cubicBezTo>
                  <a:cubicBezTo>
                    <a:pt x="480" y="2733"/>
                    <a:pt x="556" y="2712"/>
                    <a:pt x="628" y="2666"/>
                  </a:cubicBezTo>
                  <a:lnTo>
                    <a:pt x="2323" y="1536"/>
                  </a:lnTo>
                  <a:cubicBezTo>
                    <a:pt x="2491" y="1421"/>
                    <a:pt x="2686" y="1366"/>
                    <a:pt x="2881" y="1366"/>
                  </a:cubicBezTo>
                  <a:cubicBezTo>
                    <a:pt x="3147" y="1366"/>
                    <a:pt x="3415" y="1469"/>
                    <a:pt x="3620" y="1662"/>
                  </a:cubicBezTo>
                  <a:cubicBezTo>
                    <a:pt x="3705" y="1747"/>
                    <a:pt x="3825" y="1804"/>
                    <a:pt x="3944" y="1804"/>
                  </a:cubicBezTo>
                  <a:cubicBezTo>
                    <a:pt x="4030" y="1804"/>
                    <a:pt x="4115" y="1774"/>
                    <a:pt x="4185" y="1704"/>
                  </a:cubicBezTo>
                  <a:lnTo>
                    <a:pt x="4541" y="1327"/>
                  </a:lnTo>
                  <a:lnTo>
                    <a:pt x="5001" y="1767"/>
                  </a:lnTo>
                  <a:lnTo>
                    <a:pt x="4625" y="2143"/>
                  </a:lnTo>
                  <a:cubicBezTo>
                    <a:pt x="4520" y="2227"/>
                    <a:pt x="4415" y="2311"/>
                    <a:pt x="4311" y="2352"/>
                  </a:cubicBezTo>
                  <a:lnTo>
                    <a:pt x="5880" y="3922"/>
                  </a:lnTo>
                  <a:cubicBezTo>
                    <a:pt x="5922" y="3964"/>
                    <a:pt x="5964" y="4026"/>
                    <a:pt x="6006" y="4089"/>
                  </a:cubicBezTo>
                  <a:cubicBezTo>
                    <a:pt x="6591" y="3106"/>
                    <a:pt x="6445" y="1850"/>
                    <a:pt x="5587" y="971"/>
                  </a:cubicBezTo>
                  <a:lnTo>
                    <a:pt x="5210" y="616"/>
                  </a:lnTo>
                  <a:cubicBezTo>
                    <a:pt x="4714" y="203"/>
                    <a:pt x="4099" y="1"/>
                    <a:pt x="3476"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4" name="Google Shape;364;p30"/>
            <p:cNvSpPr/>
            <p:nvPr/>
          </p:nvSpPr>
          <p:spPr>
            <a:xfrm>
              <a:off x="4144273" y="1824986"/>
              <a:ext cx="62228" cy="59803"/>
            </a:xfrm>
            <a:custGeom>
              <a:rect b="b" l="l" r="r" t="t"/>
              <a:pathLst>
                <a:path extrusionOk="0" h="1529" w="1591">
                  <a:moveTo>
                    <a:pt x="1235" y="1"/>
                  </a:moveTo>
                  <a:cubicBezTo>
                    <a:pt x="1151" y="1"/>
                    <a:pt x="1067" y="32"/>
                    <a:pt x="1005" y="95"/>
                  </a:cubicBezTo>
                  <a:lnTo>
                    <a:pt x="126" y="974"/>
                  </a:lnTo>
                  <a:cubicBezTo>
                    <a:pt x="0" y="1099"/>
                    <a:pt x="0" y="1309"/>
                    <a:pt x="126" y="1434"/>
                  </a:cubicBezTo>
                  <a:cubicBezTo>
                    <a:pt x="189" y="1497"/>
                    <a:pt x="267" y="1528"/>
                    <a:pt x="346" y="1528"/>
                  </a:cubicBezTo>
                  <a:cubicBezTo>
                    <a:pt x="424" y="1528"/>
                    <a:pt x="503" y="1497"/>
                    <a:pt x="565" y="1434"/>
                  </a:cubicBezTo>
                  <a:lnTo>
                    <a:pt x="1465" y="535"/>
                  </a:lnTo>
                  <a:cubicBezTo>
                    <a:pt x="1591" y="409"/>
                    <a:pt x="1591" y="221"/>
                    <a:pt x="1465" y="95"/>
                  </a:cubicBezTo>
                  <a:cubicBezTo>
                    <a:pt x="1402" y="32"/>
                    <a:pt x="1319" y="1"/>
                    <a:pt x="1235"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5" name="Google Shape;365;p30"/>
            <p:cNvSpPr/>
            <p:nvPr/>
          </p:nvSpPr>
          <p:spPr>
            <a:xfrm>
              <a:off x="4178741" y="1856604"/>
              <a:ext cx="61407" cy="59803"/>
            </a:xfrm>
            <a:custGeom>
              <a:rect b="b" l="l" r="r" t="t"/>
              <a:pathLst>
                <a:path extrusionOk="0" h="1529" w="1570">
                  <a:moveTo>
                    <a:pt x="1224" y="1"/>
                  </a:moveTo>
                  <a:cubicBezTo>
                    <a:pt x="1146" y="1"/>
                    <a:pt x="1067" y="32"/>
                    <a:pt x="1004" y="95"/>
                  </a:cubicBezTo>
                  <a:lnTo>
                    <a:pt x="105" y="995"/>
                  </a:lnTo>
                  <a:cubicBezTo>
                    <a:pt x="0" y="1120"/>
                    <a:pt x="0" y="1308"/>
                    <a:pt x="105" y="1434"/>
                  </a:cubicBezTo>
                  <a:cubicBezTo>
                    <a:pt x="167" y="1497"/>
                    <a:pt x="251" y="1528"/>
                    <a:pt x="335" y="1528"/>
                  </a:cubicBezTo>
                  <a:cubicBezTo>
                    <a:pt x="419" y="1528"/>
                    <a:pt x="502" y="1497"/>
                    <a:pt x="565" y="1434"/>
                  </a:cubicBezTo>
                  <a:lnTo>
                    <a:pt x="1444" y="555"/>
                  </a:lnTo>
                  <a:cubicBezTo>
                    <a:pt x="1569" y="430"/>
                    <a:pt x="1569" y="220"/>
                    <a:pt x="1444" y="95"/>
                  </a:cubicBezTo>
                  <a:cubicBezTo>
                    <a:pt x="1381" y="32"/>
                    <a:pt x="1303" y="1"/>
                    <a:pt x="1224" y="1"/>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6" name="Google Shape;366;p30"/>
            <p:cNvSpPr/>
            <p:nvPr/>
          </p:nvSpPr>
          <p:spPr>
            <a:xfrm>
              <a:off x="4209777" y="1888106"/>
              <a:ext cx="61446" cy="59177"/>
            </a:xfrm>
            <a:custGeom>
              <a:rect b="b" l="l" r="r" t="t"/>
              <a:pathLst>
                <a:path extrusionOk="0" h="1513" w="1571">
                  <a:moveTo>
                    <a:pt x="1235" y="0"/>
                  </a:moveTo>
                  <a:cubicBezTo>
                    <a:pt x="1152" y="0"/>
                    <a:pt x="1068" y="32"/>
                    <a:pt x="1005" y="95"/>
                  </a:cubicBezTo>
                  <a:lnTo>
                    <a:pt x="126" y="973"/>
                  </a:lnTo>
                  <a:cubicBezTo>
                    <a:pt x="1" y="1099"/>
                    <a:pt x="1" y="1308"/>
                    <a:pt x="126" y="1434"/>
                  </a:cubicBezTo>
                  <a:cubicBezTo>
                    <a:pt x="189" y="1486"/>
                    <a:pt x="268" y="1512"/>
                    <a:pt x="346" y="1512"/>
                  </a:cubicBezTo>
                  <a:cubicBezTo>
                    <a:pt x="425" y="1512"/>
                    <a:pt x="503" y="1486"/>
                    <a:pt x="566" y="1434"/>
                  </a:cubicBezTo>
                  <a:lnTo>
                    <a:pt x="1466" y="534"/>
                  </a:lnTo>
                  <a:cubicBezTo>
                    <a:pt x="1570" y="408"/>
                    <a:pt x="1570" y="220"/>
                    <a:pt x="1466" y="95"/>
                  </a:cubicBezTo>
                  <a:cubicBezTo>
                    <a:pt x="1403" y="32"/>
                    <a:pt x="1319" y="0"/>
                    <a:pt x="123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7" name="Google Shape;367;p30"/>
            <p:cNvSpPr/>
            <p:nvPr/>
          </p:nvSpPr>
          <p:spPr>
            <a:xfrm>
              <a:off x="4244170" y="1922485"/>
              <a:ext cx="61407" cy="59764"/>
            </a:xfrm>
            <a:custGeom>
              <a:rect b="b" l="l" r="r" t="t"/>
              <a:pathLst>
                <a:path extrusionOk="0" h="1528" w="1570">
                  <a:moveTo>
                    <a:pt x="1225" y="0"/>
                  </a:moveTo>
                  <a:cubicBezTo>
                    <a:pt x="1146" y="0"/>
                    <a:pt x="1068" y="32"/>
                    <a:pt x="1005" y="94"/>
                  </a:cubicBezTo>
                  <a:lnTo>
                    <a:pt x="105" y="994"/>
                  </a:lnTo>
                  <a:cubicBezTo>
                    <a:pt x="1" y="1120"/>
                    <a:pt x="1" y="1308"/>
                    <a:pt x="105" y="1434"/>
                  </a:cubicBezTo>
                  <a:cubicBezTo>
                    <a:pt x="168" y="1496"/>
                    <a:pt x="252" y="1528"/>
                    <a:pt x="335" y="1528"/>
                  </a:cubicBezTo>
                  <a:cubicBezTo>
                    <a:pt x="419" y="1528"/>
                    <a:pt x="503" y="1496"/>
                    <a:pt x="566" y="1434"/>
                  </a:cubicBezTo>
                  <a:lnTo>
                    <a:pt x="1444" y="555"/>
                  </a:lnTo>
                  <a:cubicBezTo>
                    <a:pt x="1570" y="429"/>
                    <a:pt x="1570" y="220"/>
                    <a:pt x="1444" y="94"/>
                  </a:cubicBezTo>
                  <a:cubicBezTo>
                    <a:pt x="1382" y="32"/>
                    <a:pt x="1303" y="0"/>
                    <a:pt x="1225" y="0"/>
                  </a:cubicBezTo>
                  <a:close/>
                </a:path>
              </a:pathLst>
            </a:custGeom>
            <a:solidFill>
              <a:srgbClr val="EFEFE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68" name="Google Shape;368;p30"/>
            <p:cNvSpPr/>
            <p:nvPr/>
          </p:nvSpPr>
          <p:spPr>
            <a:xfrm>
              <a:off x="4051295" y="1648300"/>
              <a:ext cx="401098" cy="353248"/>
            </a:xfrm>
            <a:custGeom>
              <a:rect b="b" l="l" r="r" t="t"/>
              <a:pathLst>
                <a:path extrusionOk="0" h="9730" w="11048">
                  <a:moveTo>
                    <a:pt x="7519" y="656"/>
                  </a:moveTo>
                  <a:cubicBezTo>
                    <a:pt x="8140" y="656"/>
                    <a:pt x="8753" y="853"/>
                    <a:pt x="9248" y="1256"/>
                  </a:cubicBezTo>
                  <a:lnTo>
                    <a:pt x="9625" y="1632"/>
                  </a:lnTo>
                  <a:cubicBezTo>
                    <a:pt x="10483" y="2511"/>
                    <a:pt x="10629" y="3745"/>
                    <a:pt x="10044" y="4750"/>
                  </a:cubicBezTo>
                  <a:cubicBezTo>
                    <a:pt x="10023" y="4687"/>
                    <a:pt x="9960" y="4624"/>
                    <a:pt x="9918" y="4562"/>
                  </a:cubicBezTo>
                  <a:lnTo>
                    <a:pt x="8349" y="3013"/>
                  </a:lnTo>
                  <a:cubicBezTo>
                    <a:pt x="8474" y="2971"/>
                    <a:pt x="8579" y="2888"/>
                    <a:pt x="8663" y="2804"/>
                  </a:cubicBezTo>
                  <a:lnTo>
                    <a:pt x="9039" y="2427"/>
                  </a:lnTo>
                  <a:lnTo>
                    <a:pt x="8600" y="1988"/>
                  </a:lnTo>
                  <a:lnTo>
                    <a:pt x="8223" y="2365"/>
                  </a:lnTo>
                  <a:cubicBezTo>
                    <a:pt x="8158" y="2430"/>
                    <a:pt x="8080" y="2457"/>
                    <a:pt x="8000" y="2457"/>
                  </a:cubicBezTo>
                  <a:cubicBezTo>
                    <a:pt x="7876" y="2457"/>
                    <a:pt x="7747" y="2391"/>
                    <a:pt x="7658" y="2302"/>
                  </a:cubicBezTo>
                  <a:cubicBezTo>
                    <a:pt x="7459" y="2114"/>
                    <a:pt x="7201" y="2019"/>
                    <a:pt x="6942" y="2019"/>
                  </a:cubicBezTo>
                  <a:cubicBezTo>
                    <a:pt x="6739" y="2019"/>
                    <a:pt x="6536" y="2078"/>
                    <a:pt x="6361" y="2197"/>
                  </a:cubicBezTo>
                  <a:lnTo>
                    <a:pt x="4666" y="3327"/>
                  </a:lnTo>
                  <a:cubicBezTo>
                    <a:pt x="4594" y="3372"/>
                    <a:pt x="4518" y="3394"/>
                    <a:pt x="4444" y="3394"/>
                  </a:cubicBezTo>
                  <a:cubicBezTo>
                    <a:pt x="4348" y="3394"/>
                    <a:pt x="4256" y="3356"/>
                    <a:pt x="4185" y="3285"/>
                  </a:cubicBezTo>
                  <a:cubicBezTo>
                    <a:pt x="4038" y="3139"/>
                    <a:pt x="4038" y="2888"/>
                    <a:pt x="4185" y="2741"/>
                  </a:cubicBezTo>
                  <a:lnTo>
                    <a:pt x="5378" y="1549"/>
                  </a:lnTo>
                  <a:cubicBezTo>
                    <a:pt x="5968" y="958"/>
                    <a:pt x="6750" y="656"/>
                    <a:pt x="7519" y="656"/>
                  </a:cubicBezTo>
                  <a:close/>
                  <a:moveTo>
                    <a:pt x="3916" y="4928"/>
                  </a:moveTo>
                  <a:cubicBezTo>
                    <a:pt x="3997" y="4928"/>
                    <a:pt x="4080" y="4959"/>
                    <a:pt x="4143" y="5022"/>
                  </a:cubicBezTo>
                  <a:cubicBezTo>
                    <a:pt x="4269" y="5147"/>
                    <a:pt x="4269" y="5336"/>
                    <a:pt x="4143" y="5461"/>
                  </a:cubicBezTo>
                  <a:lnTo>
                    <a:pt x="3243" y="6340"/>
                  </a:lnTo>
                  <a:cubicBezTo>
                    <a:pt x="3181" y="6403"/>
                    <a:pt x="3102" y="6434"/>
                    <a:pt x="3024" y="6434"/>
                  </a:cubicBezTo>
                  <a:cubicBezTo>
                    <a:pt x="2945" y="6434"/>
                    <a:pt x="2867" y="6403"/>
                    <a:pt x="2804" y="6340"/>
                  </a:cubicBezTo>
                  <a:cubicBezTo>
                    <a:pt x="2678" y="6214"/>
                    <a:pt x="2678" y="6026"/>
                    <a:pt x="2804" y="5901"/>
                  </a:cubicBezTo>
                  <a:lnTo>
                    <a:pt x="3704" y="5022"/>
                  </a:lnTo>
                  <a:cubicBezTo>
                    <a:pt x="3756" y="4959"/>
                    <a:pt x="3834" y="4928"/>
                    <a:pt x="3916" y="4928"/>
                  </a:cubicBezTo>
                  <a:close/>
                  <a:moveTo>
                    <a:pt x="4802" y="5806"/>
                  </a:moveTo>
                  <a:cubicBezTo>
                    <a:pt x="4881" y="5806"/>
                    <a:pt x="4959" y="5838"/>
                    <a:pt x="5022" y="5901"/>
                  </a:cubicBezTo>
                  <a:cubicBezTo>
                    <a:pt x="5147" y="6026"/>
                    <a:pt x="5147" y="6214"/>
                    <a:pt x="5022" y="6340"/>
                  </a:cubicBezTo>
                  <a:lnTo>
                    <a:pt x="4143" y="7240"/>
                  </a:lnTo>
                  <a:cubicBezTo>
                    <a:pt x="4080" y="7303"/>
                    <a:pt x="3997" y="7334"/>
                    <a:pt x="3913" y="7334"/>
                  </a:cubicBezTo>
                  <a:cubicBezTo>
                    <a:pt x="3829" y="7334"/>
                    <a:pt x="3745" y="7303"/>
                    <a:pt x="3683" y="7240"/>
                  </a:cubicBezTo>
                  <a:cubicBezTo>
                    <a:pt x="3578" y="7114"/>
                    <a:pt x="3578" y="6905"/>
                    <a:pt x="3683" y="6779"/>
                  </a:cubicBezTo>
                  <a:lnTo>
                    <a:pt x="4582" y="5901"/>
                  </a:lnTo>
                  <a:cubicBezTo>
                    <a:pt x="4645" y="5838"/>
                    <a:pt x="4724" y="5806"/>
                    <a:pt x="4802" y="5806"/>
                  </a:cubicBezTo>
                  <a:close/>
                  <a:moveTo>
                    <a:pt x="3907" y="637"/>
                  </a:moveTo>
                  <a:cubicBezTo>
                    <a:pt x="4328" y="637"/>
                    <a:pt x="4752" y="730"/>
                    <a:pt x="5147" y="921"/>
                  </a:cubicBezTo>
                  <a:cubicBezTo>
                    <a:pt x="5064" y="984"/>
                    <a:pt x="5001" y="1046"/>
                    <a:pt x="4917" y="1109"/>
                  </a:cubicBezTo>
                  <a:lnTo>
                    <a:pt x="3725" y="2302"/>
                  </a:lnTo>
                  <a:cubicBezTo>
                    <a:pt x="3348" y="2699"/>
                    <a:pt x="3348" y="3327"/>
                    <a:pt x="3725" y="3725"/>
                  </a:cubicBezTo>
                  <a:cubicBezTo>
                    <a:pt x="3930" y="3918"/>
                    <a:pt x="4191" y="4020"/>
                    <a:pt x="4451" y="4020"/>
                  </a:cubicBezTo>
                  <a:cubicBezTo>
                    <a:pt x="4642" y="4020"/>
                    <a:pt x="4833" y="3965"/>
                    <a:pt x="5001" y="3850"/>
                  </a:cubicBezTo>
                  <a:lnTo>
                    <a:pt x="6696" y="2720"/>
                  </a:lnTo>
                  <a:cubicBezTo>
                    <a:pt x="6768" y="2675"/>
                    <a:pt x="6848" y="2653"/>
                    <a:pt x="6928" y="2653"/>
                  </a:cubicBezTo>
                  <a:cubicBezTo>
                    <a:pt x="7032" y="2653"/>
                    <a:pt x="7136" y="2691"/>
                    <a:pt x="7219" y="2762"/>
                  </a:cubicBezTo>
                  <a:lnTo>
                    <a:pt x="9458" y="5022"/>
                  </a:lnTo>
                  <a:cubicBezTo>
                    <a:pt x="9583" y="5147"/>
                    <a:pt x="9583" y="5336"/>
                    <a:pt x="9479" y="5461"/>
                  </a:cubicBezTo>
                  <a:cubicBezTo>
                    <a:pt x="9416" y="5524"/>
                    <a:pt x="9332" y="5555"/>
                    <a:pt x="9248" y="5555"/>
                  </a:cubicBezTo>
                  <a:cubicBezTo>
                    <a:pt x="9165" y="5555"/>
                    <a:pt x="9081" y="5524"/>
                    <a:pt x="9018" y="5461"/>
                  </a:cubicBezTo>
                  <a:lnTo>
                    <a:pt x="7240" y="3683"/>
                  </a:lnTo>
                  <a:lnTo>
                    <a:pt x="6800" y="4122"/>
                  </a:lnTo>
                  <a:lnTo>
                    <a:pt x="8579" y="5901"/>
                  </a:lnTo>
                  <a:cubicBezTo>
                    <a:pt x="8704" y="6026"/>
                    <a:pt x="8704" y="6214"/>
                    <a:pt x="8579" y="6340"/>
                  </a:cubicBezTo>
                  <a:cubicBezTo>
                    <a:pt x="8516" y="6403"/>
                    <a:pt x="8438" y="6434"/>
                    <a:pt x="8359" y="6434"/>
                  </a:cubicBezTo>
                  <a:cubicBezTo>
                    <a:pt x="8281" y="6434"/>
                    <a:pt x="8202" y="6403"/>
                    <a:pt x="8139" y="6340"/>
                  </a:cubicBezTo>
                  <a:lnTo>
                    <a:pt x="6361" y="4562"/>
                  </a:lnTo>
                  <a:lnTo>
                    <a:pt x="5922" y="5022"/>
                  </a:lnTo>
                  <a:lnTo>
                    <a:pt x="7700" y="6800"/>
                  </a:lnTo>
                  <a:cubicBezTo>
                    <a:pt x="7805" y="6905"/>
                    <a:pt x="7805" y="7114"/>
                    <a:pt x="7700" y="7240"/>
                  </a:cubicBezTo>
                  <a:cubicBezTo>
                    <a:pt x="7637" y="7303"/>
                    <a:pt x="7554" y="7334"/>
                    <a:pt x="7470" y="7334"/>
                  </a:cubicBezTo>
                  <a:cubicBezTo>
                    <a:pt x="7386" y="7334"/>
                    <a:pt x="7303" y="7303"/>
                    <a:pt x="7240" y="7240"/>
                  </a:cubicBezTo>
                  <a:cubicBezTo>
                    <a:pt x="7072" y="7072"/>
                    <a:pt x="6863" y="6968"/>
                    <a:pt x="6633" y="6968"/>
                  </a:cubicBezTo>
                  <a:cubicBezTo>
                    <a:pt x="6612" y="6738"/>
                    <a:pt x="6528" y="6507"/>
                    <a:pt x="6361" y="6340"/>
                  </a:cubicBezTo>
                  <a:cubicBezTo>
                    <a:pt x="6194" y="6173"/>
                    <a:pt x="5984" y="6089"/>
                    <a:pt x="5733" y="6068"/>
                  </a:cubicBezTo>
                  <a:cubicBezTo>
                    <a:pt x="5733" y="5838"/>
                    <a:pt x="5629" y="5629"/>
                    <a:pt x="5461" y="5461"/>
                  </a:cubicBezTo>
                  <a:cubicBezTo>
                    <a:pt x="5294" y="5294"/>
                    <a:pt x="5085" y="5189"/>
                    <a:pt x="4854" y="5189"/>
                  </a:cubicBezTo>
                  <a:cubicBezTo>
                    <a:pt x="4834" y="4959"/>
                    <a:pt x="4750" y="4729"/>
                    <a:pt x="4582" y="4562"/>
                  </a:cubicBezTo>
                  <a:cubicBezTo>
                    <a:pt x="4394" y="4384"/>
                    <a:pt x="4154" y="4295"/>
                    <a:pt x="3913" y="4295"/>
                  </a:cubicBezTo>
                  <a:cubicBezTo>
                    <a:pt x="3672" y="4295"/>
                    <a:pt x="3432" y="4384"/>
                    <a:pt x="3243" y="4562"/>
                  </a:cubicBezTo>
                  <a:lnTo>
                    <a:pt x="2365" y="5461"/>
                  </a:lnTo>
                  <a:cubicBezTo>
                    <a:pt x="2281" y="5524"/>
                    <a:pt x="2218" y="5629"/>
                    <a:pt x="2176" y="5712"/>
                  </a:cubicBezTo>
                  <a:lnTo>
                    <a:pt x="1632" y="5189"/>
                  </a:lnTo>
                  <a:cubicBezTo>
                    <a:pt x="732" y="4269"/>
                    <a:pt x="691" y="2825"/>
                    <a:pt x="1549" y="1862"/>
                  </a:cubicBezTo>
                  <a:lnTo>
                    <a:pt x="1800" y="1569"/>
                  </a:lnTo>
                  <a:cubicBezTo>
                    <a:pt x="2357" y="958"/>
                    <a:pt x="3127" y="637"/>
                    <a:pt x="3907" y="637"/>
                  </a:cubicBezTo>
                  <a:close/>
                  <a:moveTo>
                    <a:pt x="5691" y="6701"/>
                  </a:moveTo>
                  <a:cubicBezTo>
                    <a:pt x="5775" y="6701"/>
                    <a:pt x="5859" y="6727"/>
                    <a:pt x="5922" y="6779"/>
                  </a:cubicBezTo>
                  <a:cubicBezTo>
                    <a:pt x="6026" y="6905"/>
                    <a:pt x="6026" y="7114"/>
                    <a:pt x="5922" y="7240"/>
                  </a:cubicBezTo>
                  <a:lnTo>
                    <a:pt x="5022" y="8119"/>
                  </a:lnTo>
                  <a:cubicBezTo>
                    <a:pt x="4959" y="8181"/>
                    <a:pt x="4881" y="8213"/>
                    <a:pt x="4802" y="8213"/>
                  </a:cubicBezTo>
                  <a:cubicBezTo>
                    <a:pt x="4724" y="8213"/>
                    <a:pt x="4645" y="8181"/>
                    <a:pt x="4582" y="8119"/>
                  </a:cubicBezTo>
                  <a:cubicBezTo>
                    <a:pt x="4457" y="7993"/>
                    <a:pt x="4457" y="7805"/>
                    <a:pt x="4582" y="7679"/>
                  </a:cubicBezTo>
                  <a:lnTo>
                    <a:pt x="5461" y="6779"/>
                  </a:lnTo>
                  <a:cubicBezTo>
                    <a:pt x="5524" y="6727"/>
                    <a:pt x="5608" y="6701"/>
                    <a:pt x="5691" y="6701"/>
                  </a:cubicBezTo>
                  <a:close/>
                  <a:moveTo>
                    <a:pt x="6581" y="7585"/>
                  </a:moveTo>
                  <a:cubicBezTo>
                    <a:pt x="6659" y="7585"/>
                    <a:pt x="6738" y="7616"/>
                    <a:pt x="6800" y="7679"/>
                  </a:cubicBezTo>
                  <a:cubicBezTo>
                    <a:pt x="6926" y="7805"/>
                    <a:pt x="6926" y="7993"/>
                    <a:pt x="6800" y="8119"/>
                  </a:cubicBezTo>
                  <a:lnTo>
                    <a:pt x="5922" y="9018"/>
                  </a:lnTo>
                  <a:cubicBezTo>
                    <a:pt x="5859" y="9081"/>
                    <a:pt x="5775" y="9112"/>
                    <a:pt x="5691" y="9112"/>
                  </a:cubicBezTo>
                  <a:cubicBezTo>
                    <a:pt x="5608" y="9112"/>
                    <a:pt x="5524" y="9081"/>
                    <a:pt x="5461" y="9018"/>
                  </a:cubicBezTo>
                  <a:cubicBezTo>
                    <a:pt x="5357" y="8893"/>
                    <a:pt x="5357" y="8683"/>
                    <a:pt x="5461" y="8558"/>
                  </a:cubicBezTo>
                  <a:lnTo>
                    <a:pt x="6361" y="7679"/>
                  </a:lnTo>
                  <a:cubicBezTo>
                    <a:pt x="6424" y="7616"/>
                    <a:pt x="6502" y="7585"/>
                    <a:pt x="6581" y="7585"/>
                  </a:cubicBezTo>
                  <a:close/>
                  <a:moveTo>
                    <a:pt x="3917" y="0"/>
                  </a:moveTo>
                  <a:cubicBezTo>
                    <a:pt x="3790" y="0"/>
                    <a:pt x="3663" y="7"/>
                    <a:pt x="3536" y="21"/>
                  </a:cubicBezTo>
                  <a:cubicBezTo>
                    <a:pt x="2678" y="126"/>
                    <a:pt x="1904" y="523"/>
                    <a:pt x="1339" y="1151"/>
                  </a:cubicBezTo>
                  <a:lnTo>
                    <a:pt x="1088" y="1444"/>
                  </a:lnTo>
                  <a:cubicBezTo>
                    <a:pt x="0" y="2637"/>
                    <a:pt x="63" y="4478"/>
                    <a:pt x="1214" y="5629"/>
                  </a:cubicBezTo>
                  <a:lnTo>
                    <a:pt x="2365" y="6779"/>
                  </a:lnTo>
                  <a:cubicBezTo>
                    <a:pt x="2532" y="6947"/>
                    <a:pt x="2741" y="7051"/>
                    <a:pt x="2971" y="7072"/>
                  </a:cubicBezTo>
                  <a:cubicBezTo>
                    <a:pt x="2992" y="7303"/>
                    <a:pt x="3097" y="7512"/>
                    <a:pt x="3243" y="7679"/>
                  </a:cubicBezTo>
                  <a:cubicBezTo>
                    <a:pt x="3411" y="7847"/>
                    <a:pt x="3641" y="7930"/>
                    <a:pt x="3871" y="7951"/>
                  </a:cubicBezTo>
                  <a:cubicBezTo>
                    <a:pt x="3871" y="8181"/>
                    <a:pt x="3976" y="8391"/>
                    <a:pt x="4143" y="8579"/>
                  </a:cubicBezTo>
                  <a:cubicBezTo>
                    <a:pt x="4310" y="8746"/>
                    <a:pt x="4541" y="8830"/>
                    <a:pt x="4750" y="8851"/>
                  </a:cubicBezTo>
                  <a:cubicBezTo>
                    <a:pt x="4771" y="9060"/>
                    <a:pt x="4854" y="9290"/>
                    <a:pt x="5022" y="9458"/>
                  </a:cubicBezTo>
                  <a:cubicBezTo>
                    <a:pt x="5210" y="9646"/>
                    <a:pt x="5461" y="9730"/>
                    <a:pt x="5691" y="9730"/>
                  </a:cubicBezTo>
                  <a:cubicBezTo>
                    <a:pt x="5942" y="9730"/>
                    <a:pt x="6173" y="9646"/>
                    <a:pt x="6361" y="9458"/>
                  </a:cubicBezTo>
                  <a:lnTo>
                    <a:pt x="7261" y="8579"/>
                  </a:lnTo>
                  <a:cubicBezTo>
                    <a:pt x="7428" y="8411"/>
                    <a:pt x="7512" y="8181"/>
                    <a:pt x="7533" y="7951"/>
                  </a:cubicBezTo>
                  <a:cubicBezTo>
                    <a:pt x="7742" y="7951"/>
                    <a:pt x="7972" y="7847"/>
                    <a:pt x="8139" y="7679"/>
                  </a:cubicBezTo>
                  <a:cubicBezTo>
                    <a:pt x="8307" y="7512"/>
                    <a:pt x="8411" y="7303"/>
                    <a:pt x="8411" y="7072"/>
                  </a:cubicBezTo>
                  <a:cubicBezTo>
                    <a:pt x="8642" y="7051"/>
                    <a:pt x="8872" y="6968"/>
                    <a:pt x="9039" y="6779"/>
                  </a:cubicBezTo>
                  <a:cubicBezTo>
                    <a:pt x="9207" y="6633"/>
                    <a:pt x="9290" y="6403"/>
                    <a:pt x="9311" y="6173"/>
                  </a:cubicBezTo>
                  <a:cubicBezTo>
                    <a:pt x="9520" y="6152"/>
                    <a:pt x="9751" y="6068"/>
                    <a:pt x="9918" y="5901"/>
                  </a:cubicBezTo>
                  <a:lnTo>
                    <a:pt x="10064" y="5754"/>
                  </a:lnTo>
                  <a:cubicBezTo>
                    <a:pt x="10692" y="5126"/>
                    <a:pt x="11048" y="4310"/>
                    <a:pt x="11048" y="3473"/>
                  </a:cubicBezTo>
                  <a:cubicBezTo>
                    <a:pt x="11027" y="2616"/>
                    <a:pt x="10692" y="1800"/>
                    <a:pt x="10064" y="1193"/>
                  </a:cubicBezTo>
                  <a:lnTo>
                    <a:pt x="9667" y="795"/>
                  </a:lnTo>
                  <a:cubicBezTo>
                    <a:pt x="9064" y="287"/>
                    <a:pt x="8309" y="33"/>
                    <a:pt x="7508" y="33"/>
                  </a:cubicBezTo>
                  <a:cubicBezTo>
                    <a:pt x="7419" y="33"/>
                    <a:pt x="7330" y="36"/>
                    <a:pt x="7240" y="42"/>
                  </a:cubicBezTo>
                  <a:cubicBezTo>
                    <a:pt x="6717" y="84"/>
                    <a:pt x="6194" y="251"/>
                    <a:pt x="5712" y="502"/>
                  </a:cubicBezTo>
                  <a:cubicBezTo>
                    <a:pt x="5173" y="172"/>
                    <a:pt x="4546" y="0"/>
                    <a:pt x="3917" y="0"/>
                  </a:cubicBezTo>
                  <a:close/>
                </a:path>
              </a:pathLst>
            </a:cu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69" name="Google Shape;369;p30"/>
          <p:cNvSpPr txBox="1"/>
          <p:nvPr/>
        </p:nvSpPr>
        <p:spPr>
          <a:xfrm flipH="1" rot="444">
            <a:off x="732400" y="3875740"/>
            <a:ext cx="4641600" cy="624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rPr b="1" lang="ar" sz="2000">
                <a:highlight>
                  <a:schemeClr val="accent4"/>
                </a:highlight>
                <a:latin typeface="Mada"/>
                <a:ea typeface="Mada"/>
                <a:cs typeface="Mada"/>
                <a:sym typeface="Mada"/>
              </a:rPr>
              <a:t>Pregnancy and Postpartum</a:t>
            </a:r>
            <a:endParaRPr b="1" sz="2000">
              <a:highlight>
                <a:schemeClr val="accent4"/>
              </a:highlight>
              <a:latin typeface="Mada"/>
              <a:ea typeface="Mada"/>
              <a:cs typeface="Mada"/>
              <a:sym typeface="Mada"/>
            </a:endParaRPr>
          </a:p>
        </p:txBody>
      </p:sp>
      <p:sp>
        <p:nvSpPr>
          <p:cNvPr id="370" name="Google Shape;370;p30"/>
          <p:cNvSpPr txBox="1"/>
          <p:nvPr/>
        </p:nvSpPr>
        <p:spPr>
          <a:xfrm>
            <a:off x="202200" y="4442900"/>
            <a:ext cx="7155600" cy="1752900"/>
          </a:xfrm>
          <a:prstGeom prst="rect">
            <a:avLst/>
          </a:prstGeom>
          <a:noFill/>
          <a:ln cap="flat" cmpd="sng" w="9525">
            <a:solidFill>
              <a:schemeClr val="accent3"/>
            </a:solidFill>
            <a:prstDash val="dot"/>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t/>
            </a:r>
            <a:endParaRPr sz="1200">
              <a:solidFill>
                <a:schemeClr val="dk1"/>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Postpartum: 3 months after delivery </a:t>
            </a:r>
            <a:endParaRPr sz="1200">
              <a:solidFill>
                <a:srgbClr val="6AA84F"/>
              </a:solidFill>
              <a:latin typeface="Mada"/>
              <a:ea typeface="Mada"/>
              <a:cs typeface="Mada"/>
              <a:sym typeface="Mada"/>
            </a:endParaRPr>
          </a:p>
          <a:p>
            <a:pPr indent="-304800" lvl="0" marL="457200" rtl="0" algn="l">
              <a:spcBef>
                <a:spcPts val="0"/>
              </a:spcBef>
              <a:spcAft>
                <a:spcPts val="0"/>
              </a:spcAft>
              <a:buClr>
                <a:srgbClr val="6AA84F"/>
              </a:buClr>
              <a:buSzPts val="1200"/>
              <a:buFont typeface="Mada"/>
              <a:buChar char="●"/>
            </a:pPr>
            <a:r>
              <a:rPr lang="ar" sz="1200">
                <a:solidFill>
                  <a:srgbClr val="6AA84F"/>
                </a:solidFill>
                <a:latin typeface="Mada"/>
                <a:ea typeface="Mada"/>
                <a:cs typeface="Mada"/>
                <a:sym typeface="Mada"/>
              </a:rPr>
              <a:t>Advise them to hydrate, move around, not wear tight clothing</a:t>
            </a:r>
            <a:endParaRPr sz="1200">
              <a:solidFill>
                <a:srgbClr val="6AA84F"/>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increased thrombotic risk associated with pregnancy has been attributed to an </a:t>
            </a:r>
            <a:r>
              <a:rPr b="1" lang="ar" sz="1200">
                <a:solidFill>
                  <a:schemeClr val="dk1"/>
                </a:solidFill>
                <a:latin typeface="Mada"/>
                <a:ea typeface="Mada"/>
                <a:cs typeface="Mada"/>
                <a:sym typeface="Mada"/>
              </a:rPr>
              <a:t>acquired prethrombotic state</a:t>
            </a:r>
            <a:r>
              <a:rPr lang="ar" sz="1200">
                <a:solidFill>
                  <a:schemeClr val="dk1"/>
                </a:solidFill>
                <a:latin typeface="Mada"/>
                <a:ea typeface="Mada"/>
                <a:cs typeface="Mada"/>
                <a:sym typeface="Mada"/>
              </a:rPr>
              <a:t> in combination with </a:t>
            </a:r>
            <a:r>
              <a:rPr b="1" lang="ar" sz="1200">
                <a:solidFill>
                  <a:schemeClr val="dk1"/>
                </a:solidFill>
                <a:latin typeface="Mada"/>
                <a:ea typeface="Mada"/>
                <a:cs typeface="Mada"/>
                <a:sym typeface="Mada"/>
              </a:rPr>
              <a:t>impaired venous outflow</a:t>
            </a:r>
            <a:r>
              <a:rPr lang="ar" sz="1200">
                <a:solidFill>
                  <a:schemeClr val="dk1"/>
                </a:solidFill>
                <a:latin typeface="Mada"/>
                <a:ea typeface="Mada"/>
                <a:cs typeface="Mada"/>
                <a:sym typeface="Mada"/>
              </a:rPr>
              <a:t> because of venous compression.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rgbClr val="6AA84F"/>
                </a:solidFill>
                <a:latin typeface="Mada"/>
                <a:ea typeface="Mada"/>
                <a:cs typeface="Mada"/>
                <a:sym typeface="Mada"/>
              </a:rPr>
              <a:t>Most of pregnancy induced thrombosis are seen in the left leg due to the compression of the uterus on the left iliofemoral vein.</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Population based studies using Doppler ultrasound suggest an incidence of 0.75 per 1,000 deliveries.  </a:t>
            </a:r>
            <a:endParaRPr sz="1200">
              <a:solidFill>
                <a:schemeClr val="dk1"/>
              </a:solidFill>
              <a:latin typeface="Mada"/>
              <a:ea typeface="Mada"/>
              <a:cs typeface="Mada"/>
              <a:sym typeface="Mada"/>
            </a:endParaRPr>
          </a:p>
          <a:p>
            <a:pPr indent="-304800" lvl="0" marL="457200" rtl="0" algn="l">
              <a:spcBef>
                <a:spcPts val="0"/>
              </a:spcBef>
              <a:spcAft>
                <a:spcPts val="0"/>
              </a:spcAft>
              <a:buClr>
                <a:schemeClr val="dk1"/>
              </a:buClr>
              <a:buSzPts val="1200"/>
              <a:buFont typeface="Mada"/>
              <a:buChar char="●"/>
            </a:pPr>
            <a:r>
              <a:rPr lang="ar" sz="1200">
                <a:solidFill>
                  <a:schemeClr val="dk1"/>
                </a:solidFill>
                <a:latin typeface="Mada"/>
                <a:ea typeface="Mada"/>
                <a:cs typeface="Mada"/>
                <a:sym typeface="Mada"/>
              </a:rPr>
              <a:t>The risk of </a:t>
            </a:r>
            <a:r>
              <a:rPr lang="ar" sz="1200">
                <a:solidFill>
                  <a:schemeClr val="dk1"/>
                </a:solidFill>
                <a:latin typeface="Mada"/>
                <a:ea typeface="Mada"/>
                <a:cs typeface="Mada"/>
                <a:sym typeface="Mada"/>
              </a:rPr>
              <a:t>postpartum</a:t>
            </a:r>
            <a:r>
              <a:rPr lang="ar" sz="1200">
                <a:solidFill>
                  <a:schemeClr val="dk1"/>
                </a:solidFill>
                <a:latin typeface="Mada"/>
                <a:ea typeface="Mada"/>
                <a:cs typeface="Mada"/>
                <a:sym typeface="Mada"/>
              </a:rPr>
              <a:t> DVT is thought to be two- to three - folds higher than that during pregnancy.</a:t>
            </a:r>
            <a:endParaRPr sz="1200">
              <a:solidFill>
                <a:srgbClr val="6AA84F"/>
              </a:solidFill>
              <a:latin typeface="Mada"/>
              <a:ea typeface="Mada"/>
              <a:cs typeface="Mada"/>
              <a:sym typeface="Mada"/>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C76114"/>
      </a:accent1>
      <a:accent2>
        <a:srgbClr val="ED8E47"/>
      </a:accent2>
      <a:accent3>
        <a:srgbClr val="F5BF97"/>
      </a:accent3>
      <a:accent4>
        <a:srgbClr val="FAD7BD"/>
      </a:accent4>
      <a:accent5>
        <a:srgbClr val="0097A7"/>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C76114"/>
      </a:accent1>
      <a:accent2>
        <a:srgbClr val="ED8E47"/>
      </a:accent2>
      <a:accent3>
        <a:srgbClr val="F5BF97"/>
      </a:accent3>
      <a:accent4>
        <a:srgbClr val="FAD7BD"/>
      </a:accent4>
      <a:accent5>
        <a:srgbClr val="0097A7"/>
      </a:accent5>
      <a:accent6>
        <a:srgbClr val="CEA320"/>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