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6"/>
    <p:sldMasterId id="214748366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y="10692000" cx="7560000"/>
  <p:notesSz cx="6858000" cy="9144000"/>
  <p:embeddedFontLst>
    <p:embeddedFont>
      <p:font typeface="Proxima Nova"/>
      <p:regular r:id="rId33"/>
      <p:bold r:id="rId34"/>
      <p:italic r:id="rId35"/>
      <p:boldItalic r:id="rId36"/>
    </p:embeddedFont>
    <p:embeddedFont>
      <p:font typeface="Cabin"/>
      <p:regular r:id="rId37"/>
      <p:bold r:id="rId38"/>
      <p:italic r:id="rId39"/>
      <p:boldItalic r:id="rId40"/>
    </p:embeddedFont>
    <p:embeddedFont>
      <p:font typeface="Mada"/>
      <p:regular r:id="rId41"/>
      <p:bold r:id="rId42"/>
    </p:embeddedFont>
    <p:embeddedFont>
      <p:font typeface="Mada Black"/>
      <p:bold r:id="rId43"/>
    </p:embeddedFont>
    <p:embeddedFont>
      <p:font typeface="Pacifico"/>
      <p:regular r:id="rId44"/>
    </p:embeddedFont>
    <p:embeddedFont>
      <p:font typeface="Alegreya Regular"/>
      <p:bold r:id="rId45"/>
      <p:boldItalic r:id="rId46"/>
    </p:embeddedFont>
    <p:embeddedFont>
      <p:font typeface="Exo Thin"/>
      <p:bold r:id="rId47"/>
      <p:boldItalic r:id="rId48"/>
    </p:embeddedFont>
    <p:embeddedFont>
      <p:font typeface="Exo"/>
      <p:regular r:id="rId49"/>
      <p:bold r:id="rId50"/>
      <p:italic r:id="rId51"/>
      <p:boldItalic r:id="rId52"/>
    </p:embeddedFont>
    <p:embeddedFont>
      <p:font typeface="Alegreya"/>
      <p:regular r:id="rId53"/>
      <p:bold r:id="rId54"/>
      <p:italic r:id="rId55"/>
      <p:boldItalic r:id="rId56"/>
    </p:embeddedFont>
    <p:embeddedFont>
      <p:font typeface="Century Gothic"/>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cademic Leader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907378-94C7-4DD1-835B-8AD22765F9C9}">
  <a:tblStyle styleId="{F0907378-94C7-4DD1-835B-8AD22765F9C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bin-boldItalic.fntdata"/><Relationship Id="rId42" Type="http://schemas.openxmlformats.org/officeDocument/2006/relationships/font" Target="fonts/Mada-bold.fntdata"/><Relationship Id="rId41" Type="http://schemas.openxmlformats.org/officeDocument/2006/relationships/font" Target="fonts/Mada-regular.fntdata"/><Relationship Id="rId44" Type="http://schemas.openxmlformats.org/officeDocument/2006/relationships/font" Target="fonts/Pacifico-regular.fntdata"/><Relationship Id="rId43" Type="http://schemas.openxmlformats.org/officeDocument/2006/relationships/font" Target="fonts/MadaBlack-bold.fntdata"/><Relationship Id="rId46" Type="http://schemas.openxmlformats.org/officeDocument/2006/relationships/font" Target="fonts/AlegreyaRegular-boldItalic.fntdata"/><Relationship Id="rId45" Type="http://schemas.openxmlformats.org/officeDocument/2006/relationships/font" Target="fonts/AlegreyaRegula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ExoThin-boldItalic.fntdata"/><Relationship Id="rId47" Type="http://schemas.openxmlformats.org/officeDocument/2006/relationships/font" Target="fonts/ExoThin-bold.fntdata"/><Relationship Id="rId49" Type="http://schemas.openxmlformats.org/officeDocument/2006/relationships/font" Target="fonts/Exo-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font" Target="fonts/ProximaNova-regular.fntdata"/><Relationship Id="rId32" Type="http://schemas.openxmlformats.org/officeDocument/2006/relationships/slide" Target="slides/slide24.xml"/><Relationship Id="rId35" Type="http://schemas.openxmlformats.org/officeDocument/2006/relationships/font" Target="fonts/ProximaNova-italic.fntdata"/><Relationship Id="rId34" Type="http://schemas.openxmlformats.org/officeDocument/2006/relationships/font" Target="fonts/ProximaNova-bold.fntdata"/><Relationship Id="rId37" Type="http://schemas.openxmlformats.org/officeDocument/2006/relationships/font" Target="fonts/Cabin-regular.fntdata"/><Relationship Id="rId36" Type="http://schemas.openxmlformats.org/officeDocument/2006/relationships/font" Target="fonts/ProximaNova-boldItalic.fntdata"/><Relationship Id="rId39" Type="http://schemas.openxmlformats.org/officeDocument/2006/relationships/font" Target="fonts/Cabin-italic.fntdata"/><Relationship Id="rId38" Type="http://schemas.openxmlformats.org/officeDocument/2006/relationships/font" Target="fonts/Cabin-bold.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CenturyGothic-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Exo-italic.fntdata"/><Relationship Id="rId50" Type="http://schemas.openxmlformats.org/officeDocument/2006/relationships/font" Target="fonts/Exo-bold.fntdata"/><Relationship Id="rId53" Type="http://schemas.openxmlformats.org/officeDocument/2006/relationships/font" Target="fonts/Alegreya-regular.fntdata"/><Relationship Id="rId52" Type="http://schemas.openxmlformats.org/officeDocument/2006/relationships/font" Target="fonts/Exo-boldItalic.fntdata"/><Relationship Id="rId11" Type="http://schemas.openxmlformats.org/officeDocument/2006/relationships/slide" Target="slides/slide3.xml"/><Relationship Id="rId55" Type="http://schemas.openxmlformats.org/officeDocument/2006/relationships/font" Target="fonts/Alegreya-italic.fntdata"/><Relationship Id="rId10" Type="http://schemas.openxmlformats.org/officeDocument/2006/relationships/slide" Target="slides/slide2.xml"/><Relationship Id="rId54" Type="http://schemas.openxmlformats.org/officeDocument/2006/relationships/font" Target="fonts/Alegreya-bold.fntdata"/><Relationship Id="rId13" Type="http://schemas.openxmlformats.org/officeDocument/2006/relationships/slide" Target="slides/slide5.xml"/><Relationship Id="rId57" Type="http://schemas.openxmlformats.org/officeDocument/2006/relationships/font" Target="fonts/CenturyGothic-regular.fntdata"/><Relationship Id="rId12" Type="http://schemas.openxmlformats.org/officeDocument/2006/relationships/slide" Target="slides/slide4.xml"/><Relationship Id="rId56" Type="http://schemas.openxmlformats.org/officeDocument/2006/relationships/font" Target="fonts/Alegreya-boldItalic.fntdata"/><Relationship Id="rId15" Type="http://schemas.openxmlformats.org/officeDocument/2006/relationships/slide" Target="slides/slide7.xml"/><Relationship Id="rId59" Type="http://schemas.openxmlformats.org/officeDocument/2006/relationships/font" Target="fonts/CenturyGothic-italic.fntdata"/><Relationship Id="rId14" Type="http://schemas.openxmlformats.org/officeDocument/2006/relationships/slide" Target="slides/slide6.xml"/><Relationship Id="rId58" Type="http://schemas.openxmlformats.org/officeDocument/2006/relationships/font" Target="fonts/CenturyGothic-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4-14T02:06:48.938">
    <p:pos x="554" y="2814"/>
    <p:text>I know it became harder working in such a time, thank you for managing this amazing work despite 🏋️‍♀️💖 Thank you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b9e4608f42_0_36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b9e4608f42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6fbf0ab012441f7_18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6fbf0ab012441f7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6fbf0ab012441f7_19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6fbf0ab012441f7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d16f84d49c129fe_9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d16f84d49c129fe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d16f84d49c129fe_9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d16f84d49c129fe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d16f84d49c129fe_10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d16f84d49c129fe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a317a0f2a8a9091_3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a317a0f2a8a909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7d91dceb52897921_7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7d91dceb5289792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5d6b9c6e51925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15d6b9c6e519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9c46d6e1cfe07fd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9c46d6e1cfe07fd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9c46d6e1cfe07fd_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9c46d6e1cfe07fd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cf6c603d3f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f6c603d3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cd1f03e505_1_10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cd1f03e505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cd1f03e505_1_10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cd1f03e505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cd1f03e505_1_1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cd1f03e505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b9e4608f42_0_46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b9e4608f42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6fbf0ab012441f7_8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6fbf0ab012441f7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a317a0f2a8a9091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a317a0f2a8a909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a317a0f2a8a9091_1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a317a0f2a8a909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6fbf0ab012441f7_16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6fbf0ab012441f7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a317a0f2a8a9091_2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a317a0f2a8a909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a317a0f2a8a9091_3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a317a0f2a8a909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d16f84d49c129fe_8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d16f84d49c129fe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 name="Shape 47"/>
        <p:cNvGrpSpPr/>
        <p:nvPr/>
      </p:nvGrpSpPr>
      <p:grpSpPr>
        <a:xfrm>
          <a:off x="0" y="0"/>
          <a:ext cx="0" cy="0"/>
          <a:chOff x="0" y="0"/>
          <a:chExt cx="0" cy="0"/>
        </a:xfrm>
      </p:grpSpPr>
      <p:sp>
        <p:nvSpPr>
          <p:cNvPr id="48" name="Google Shape;48;p12"/>
          <p:cNvSpPr txBox="1"/>
          <p:nvPr>
            <p:ph idx="12" type="sldNum"/>
          </p:nvPr>
        </p:nvSpPr>
        <p:spPr>
          <a:xfrm>
            <a:off x="71278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49" name="Google Shape;49;p1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0" name="Google Shape;50;p12"/>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1" name="Google Shape;51;p12"/>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2" name="Google Shape;52;p12"/>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3" name="Google Shape;53;p12"/>
          <p:cNvGrpSpPr/>
          <p:nvPr/>
        </p:nvGrpSpPr>
        <p:grpSpPr>
          <a:xfrm>
            <a:off x="205413" y="904850"/>
            <a:ext cx="7149175" cy="8714700"/>
            <a:chOff x="217025" y="916300"/>
            <a:chExt cx="7149175" cy="8714700"/>
          </a:xfrm>
        </p:grpSpPr>
        <p:cxnSp>
          <p:nvCxnSpPr>
            <p:cNvPr id="54" name="Google Shape;54;p12"/>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5" name="Google Shape;55;p12"/>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6" name="Google Shape;56;p12"/>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57" name="Google Shape;57;p12"/>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58" name="Google Shape;58;p1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 name="Shape 59"/>
        <p:cNvGrpSpPr/>
        <p:nvPr/>
      </p:nvGrpSpPr>
      <p:grpSpPr>
        <a:xfrm>
          <a:off x="0" y="0"/>
          <a:ext cx="0" cy="0"/>
          <a:chOff x="0" y="0"/>
          <a:chExt cx="0" cy="0"/>
        </a:xfrm>
      </p:grpSpPr>
      <p:sp>
        <p:nvSpPr>
          <p:cNvPr id="60" name="Google Shape;60;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1" name="Google Shape;61;p13"/>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2" name="Google Shape;62;p1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4"/>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 name="Shape 65"/>
        <p:cNvGrpSpPr/>
        <p:nvPr/>
      </p:nvGrpSpPr>
      <p:grpSpPr>
        <a:xfrm>
          <a:off x="0" y="0"/>
          <a:ext cx="0" cy="0"/>
          <a:chOff x="0" y="0"/>
          <a:chExt cx="0" cy="0"/>
        </a:xfrm>
      </p:grpSpPr>
      <p:sp>
        <p:nvSpPr>
          <p:cNvPr id="66" name="Google Shape;66;p15"/>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p:txBody>
      </p:sp>
      <p:sp>
        <p:nvSpPr>
          <p:cNvPr id="67" name="Google Shape;67;p15"/>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rtl="0">
              <a:spcBef>
                <a:spcPts val="0"/>
              </a:spcBef>
              <a:spcAft>
                <a:spcPts val="0"/>
              </a:spcAft>
              <a:buSzPts val="1500"/>
              <a:buChar char="●"/>
              <a:defRPr sz="15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68" name="Google Shape;68;p15"/>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نقطة رئيسية 1">
  <p:cSld name="MAIN_POINT_1">
    <p:spTree>
      <p:nvGrpSpPr>
        <p:cNvPr id="69" name="Shape 69"/>
        <p:cNvGrpSpPr/>
        <p:nvPr/>
      </p:nvGrpSpPr>
      <p:grpSpPr>
        <a:xfrm>
          <a:off x="0" y="0"/>
          <a:ext cx="0" cy="0"/>
          <a:chOff x="0" y="0"/>
          <a:chExt cx="0" cy="0"/>
        </a:xfrm>
      </p:grpSpPr>
      <p:sp>
        <p:nvSpPr>
          <p:cNvPr id="70" name="Google Shape;70;p1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71" name="Google Shape;71;p1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72" name="Google Shape;72;p1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73" name="Google Shape;73;p1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74" name="Shape 74"/>
        <p:cNvGrpSpPr/>
        <p:nvPr/>
      </p:nvGrpSpPr>
      <p:grpSpPr>
        <a:xfrm>
          <a:off x="0" y="0"/>
          <a:ext cx="0" cy="0"/>
          <a:chOff x="0" y="0"/>
          <a:chExt cx="0" cy="0"/>
        </a:xfrm>
      </p:grpSpPr>
      <p:cxnSp>
        <p:nvCxnSpPr>
          <p:cNvPr id="75" name="Google Shape;75;p1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6" name="Google Shape;76;p1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1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9" name="Google Shape;79;p1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فقط 1">
  <p:cSld name="TITLE_ONLY_1">
    <p:spTree>
      <p:nvGrpSpPr>
        <p:cNvPr id="80" name="Shape 80"/>
        <p:cNvGrpSpPr/>
        <p:nvPr/>
      </p:nvGrpSpPr>
      <p:grpSpPr>
        <a:xfrm>
          <a:off x="0" y="0"/>
          <a:ext cx="0" cy="0"/>
          <a:chOff x="0" y="0"/>
          <a:chExt cx="0" cy="0"/>
        </a:xfrm>
      </p:grpSpPr>
      <p:sp>
        <p:nvSpPr>
          <p:cNvPr id="81" name="Google Shape;81;p19"/>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82" name="Google Shape;82;p1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83" name="Google Shape;83;p19"/>
          <p:cNvSpPr txBox="1"/>
          <p:nvPr>
            <p:ph idx="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84" name="Shape 84"/>
        <p:cNvGrpSpPr/>
        <p:nvPr/>
      </p:nvGrpSpPr>
      <p:grpSpPr>
        <a:xfrm>
          <a:off x="0" y="0"/>
          <a:ext cx="0" cy="0"/>
          <a:chOff x="0" y="0"/>
          <a:chExt cx="0" cy="0"/>
        </a:xfrm>
      </p:grpSpPr>
      <p:sp>
        <p:nvSpPr>
          <p:cNvPr id="85" name="Google Shape;85;p20"/>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86" name="Google Shape;86;p20"/>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87" name="Google Shape;87;p20"/>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88" name="Google Shape;88;p2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89" name="Google Shape;89;p20"/>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90" name="Google Shape;90;p20"/>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91" name="Google Shape;91;p20"/>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92" name="Google Shape;92;p20"/>
          <p:cNvGrpSpPr/>
          <p:nvPr/>
        </p:nvGrpSpPr>
        <p:grpSpPr>
          <a:xfrm>
            <a:off x="205413" y="904850"/>
            <a:ext cx="7149175" cy="8714700"/>
            <a:chOff x="217025" y="916300"/>
            <a:chExt cx="7149175" cy="8714700"/>
          </a:xfrm>
        </p:grpSpPr>
        <p:cxnSp>
          <p:nvCxnSpPr>
            <p:cNvPr id="93" name="Google Shape;93;p20"/>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94" name="Google Shape;94;p20"/>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95" name="Google Shape;95;p20"/>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96" name="Google Shape;96;p20"/>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97" name="Google Shape;97;p2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98" name="Shape 98"/>
        <p:cNvGrpSpPr/>
        <p:nvPr/>
      </p:nvGrpSpPr>
      <p:grpSpPr>
        <a:xfrm>
          <a:off x="0" y="0"/>
          <a:ext cx="0" cy="0"/>
          <a:chOff x="0" y="0"/>
          <a:chExt cx="0" cy="0"/>
        </a:xfrm>
      </p:grpSpPr>
      <p:sp>
        <p:nvSpPr>
          <p:cNvPr id="99" name="Google Shape;99;p21"/>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00" name="Google Shape;100;p21"/>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01" name="Google Shape;101;p21"/>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02" name="Google Shape;102;p21"/>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idx="12" type="sldNum"/>
          </p:nvPr>
        </p:nvSpPr>
        <p:spPr>
          <a:xfrm>
            <a:off x="71278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400">
                <a:solidFill>
                  <a:schemeClr val="lt1"/>
                </a:solidFill>
                <a:latin typeface="Exo"/>
                <a:ea typeface="Exo"/>
                <a:cs typeface="Exo"/>
                <a:sym typeface="Exo"/>
              </a:defRPr>
            </a:lvl1pPr>
            <a:lvl2pPr lvl="1" rtl="0" algn="ctr">
              <a:buNone/>
              <a:defRPr b="1" sz="1400">
                <a:solidFill>
                  <a:schemeClr val="lt1"/>
                </a:solidFill>
                <a:latin typeface="Exo"/>
                <a:ea typeface="Exo"/>
                <a:cs typeface="Exo"/>
                <a:sym typeface="Exo"/>
              </a:defRPr>
            </a:lvl2pPr>
            <a:lvl3pPr lvl="2" rtl="0" algn="ctr">
              <a:buNone/>
              <a:defRPr b="1" sz="1400">
                <a:solidFill>
                  <a:schemeClr val="lt1"/>
                </a:solidFill>
                <a:latin typeface="Exo"/>
                <a:ea typeface="Exo"/>
                <a:cs typeface="Exo"/>
                <a:sym typeface="Exo"/>
              </a:defRPr>
            </a:lvl3pPr>
            <a:lvl4pPr lvl="3" rtl="0" algn="ctr">
              <a:buNone/>
              <a:defRPr b="1" sz="1400">
                <a:solidFill>
                  <a:schemeClr val="lt1"/>
                </a:solidFill>
                <a:latin typeface="Exo"/>
                <a:ea typeface="Exo"/>
                <a:cs typeface="Exo"/>
                <a:sym typeface="Exo"/>
              </a:defRPr>
            </a:lvl4pPr>
            <a:lvl5pPr lvl="4" rtl="0" algn="ctr">
              <a:buNone/>
              <a:defRPr b="1" sz="1400">
                <a:solidFill>
                  <a:schemeClr val="lt1"/>
                </a:solidFill>
                <a:latin typeface="Exo"/>
                <a:ea typeface="Exo"/>
                <a:cs typeface="Exo"/>
                <a:sym typeface="Exo"/>
              </a:defRPr>
            </a:lvl5pPr>
            <a:lvl6pPr lvl="5" rtl="0" algn="ctr">
              <a:buNone/>
              <a:defRPr b="1" sz="1400">
                <a:solidFill>
                  <a:schemeClr val="lt1"/>
                </a:solidFill>
                <a:latin typeface="Exo"/>
                <a:ea typeface="Exo"/>
                <a:cs typeface="Exo"/>
                <a:sym typeface="Exo"/>
              </a:defRPr>
            </a:lvl6pPr>
            <a:lvl7pPr lvl="6" rtl="0" algn="ctr">
              <a:buNone/>
              <a:defRPr b="1" sz="1400">
                <a:solidFill>
                  <a:schemeClr val="lt1"/>
                </a:solidFill>
                <a:latin typeface="Exo"/>
                <a:ea typeface="Exo"/>
                <a:cs typeface="Exo"/>
                <a:sym typeface="Exo"/>
              </a:defRPr>
            </a:lvl7pPr>
            <a:lvl8pPr lvl="7" rtl="0" algn="ctr">
              <a:buNone/>
              <a:defRPr b="1" sz="1400">
                <a:solidFill>
                  <a:schemeClr val="lt1"/>
                </a:solidFill>
                <a:latin typeface="Exo"/>
                <a:ea typeface="Exo"/>
                <a:cs typeface="Exo"/>
                <a:sym typeface="Exo"/>
              </a:defRPr>
            </a:lvl8pPr>
            <a:lvl9pPr lvl="8" rtl="0"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6" name="Google Shape;16;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19" name="Google Shape;19;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0" name="Google Shape;20;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 name="Shape 23"/>
        <p:cNvGrpSpPr/>
        <p:nvPr/>
      </p:nvGrpSpPr>
      <p:grpSpPr>
        <a:xfrm>
          <a:off x="0" y="0"/>
          <a:ext cx="0" cy="0"/>
          <a:chOff x="0" y="0"/>
          <a:chExt cx="0" cy="0"/>
        </a:xfrm>
      </p:grpSpPr>
      <p:sp>
        <p:nvSpPr>
          <p:cNvPr id="24" name="Google Shape;24;p6"/>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a:spcBef>
                <a:spcPts val="0"/>
              </a:spcBef>
              <a:spcAft>
                <a:spcPts val="0"/>
              </a:spcAft>
              <a:buSzPts val="3100"/>
              <a:buNone/>
              <a:defRPr sz="3100"/>
            </a:lvl1pPr>
            <a:lvl2pPr lvl="1">
              <a:spcBef>
                <a:spcPts val="0"/>
              </a:spcBef>
              <a:spcAft>
                <a:spcPts val="0"/>
              </a:spcAft>
              <a:buSzPts val="3100"/>
              <a:buNone/>
              <a:defRPr sz="3100"/>
            </a:lvl2pPr>
            <a:lvl3pPr lvl="2">
              <a:spcBef>
                <a:spcPts val="0"/>
              </a:spcBef>
              <a:spcAft>
                <a:spcPts val="0"/>
              </a:spcAft>
              <a:buSzPts val="3100"/>
              <a:buNone/>
              <a:defRPr sz="3100"/>
            </a:lvl3pPr>
            <a:lvl4pPr lvl="3">
              <a:spcBef>
                <a:spcPts val="0"/>
              </a:spcBef>
              <a:spcAft>
                <a:spcPts val="0"/>
              </a:spcAft>
              <a:buSzPts val="3100"/>
              <a:buNone/>
              <a:defRPr sz="3100"/>
            </a:lvl4pPr>
            <a:lvl5pPr lvl="4">
              <a:spcBef>
                <a:spcPts val="0"/>
              </a:spcBef>
              <a:spcAft>
                <a:spcPts val="0"/>
              </a:spcAft>
              <a:buSzPts val="3100"/>
              <a:buNone/>
              <a:defRPr sz="3100"/>
            </a:lvl5pPr>
            <a:lvl6pPr lvl="5">
              <a:spcBef>
                <a:spcPts val="0"/>
              </a:spcBef>
              <a:spcAft>
                <a:spcPts val="0"/>
              </a:spcAft>
              <a:buSzPts val="3100"/>
              <a:buNone/>
              <a:defRPr sz="3100"/>
            </a:lvl6pPr>
            <a:lvl7pPr lvl="6">
              <a:spcBef>
                <a:spcPts val="0"/>
              </a:spcBef>
              <a:spcAft>
                <a:spcPts val="0"/>
              </a:spcAft>
              <a:buSzPts val="3100"/>
              <a:buNone/>
              <a:defRPr sz="3100"/>
            </a:lvl7pPr>
            <a:lvl8pPr lvl="7">
              <a:spcBef>
                <a:spcPts val="0"/>
              </a:spcBef>
              <a:spcAft>
                <a:spcPts val="0"/>
              </a:spcAft>
              <a:buSzPts val="3100"/>
              <a:buNone/>
              <a:defRPr sz="3100"/>
            </a:lvl8pPr>
            <a:lvl9pPr lvl="8">
              <a:spcBef>
                <a:spcPts val="0"/>
              </a:spcBef>
              <a:spcAft>
                <a:spcPts val="0"/>
              </a:spcAft>
              <a:buSzPts val="3100"/>
              <a:buNone/>
              <a:defRPr sz="3100"/>
            </a:lvl9pPr>
          </a:lstStyle>
          <a:p/>
        </p:txBody>
      </p:sp>
      <p:sp>
        <p:nvSpPr>
          <p:cNvPr id="25" name="Google Shape;25;p6"/>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6" name="Google Shape;26;p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نقطة رئيسية 1">
  <p:cSld name="MAIN_POINT_1">
    <p:spTree>
      <p:nvGrpSpPr>
        <p:cNvPr id="27" name="Shape 27"/>
        <p:cNvGrpSpPr/>
        <p:nvPr/>
      </p:nvGrpSpPr>
      <p:grpSpPr>
        <a:xfrm>
          <a:off x="0" y="0"/>
          <a:ext cx="0" cy="0"/>
          <a:chOff x="0" y="0"/>
          <a:chExt cx="0" cy="0"/>
        </a:xfrm>
      </p:grpSpPr>
      <p:sp>
        <p:nvSpPr>
          <p:cNvPr id="28" name="Google Shape;28;p7"/>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9" name="Google Shape;29;p7"/>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30" name="Google Shape;30;p7"/>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1" name="Google Shape;31;p7"/>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32" name="Shape 32"/>
        <p:cNvGrpSpPr/>
        <p:nvPr/>
      </p:nvGrpSpPr>
      <p:grpSpPr>
        <a:xfrm>
          <a:off x="0" y="0"/>
          <a:ext cx="0" cy="0"/>
          <a:chOff x="0" y="0"/>
          <a:chExt cx="0" cy="0"/>
        </a:xfrm>
      </p:grpSpPr>
      <p:cxnSp>
        <p:nvCxnSpPr>
          <p:cNvPr id="33" name="Google Shape;33;p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4" name="Google Shape;34;p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
        <p:nvSpPr>
          <p:cNvPr id="36" name="Google Shape;36;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7" name="Google Shape;37;p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p11"/>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4" name="Google Shape;44;p11"/>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5" name="Google Shape;45;p11"/>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1"/>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3.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8" name="Shape 38"/>
        <p:cNvGrpSpPr/>
        <p:nvPr/>
      </p:nvGrpSpPr>
      <p:grpSpPr>
        <a:xfrm>
          <a:off x="0" y="0"/>
          <a:ext cx="0" cy="0"/>
          <a:chOff x="0" y="0"/>
          <a:chExt cx="0" cy="0"/>
        </a:xfrm>
      </p:grpSpPr>
      <p:sp>
        <p:nvSpPr>
          <p:cNvPr id="39" name="Google Shape;39;p10"/>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40" name="Google Shape;40;p10"/>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41" name="Google Shape;41;p10"/>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2.png"/><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31.jpg"/><Relationship Id="rId5"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youtu.be/f9Ojq9f2qaM" TargetMode="External"/><Relationship Id="rId4" Type="http://schemas.openxmlformats.org/officeDocument/2006/relationships/image" Target="../media/image5.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hyperlink" Target="https://forms.gle/5bhKW2hufJ2NrmJP7"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10.jpg"/><Relationship Id="rId9" Type="http://schemas.openxmlformats.org/officeDocument/2006/relationships/image" Target="../media/image5.png"/><Relationship Id="rId5" Type="http://schemas.openxmlformats.org/officeDocument/2006/relationships/image" Target="../media/image38.png"/><Relationship Id="rId6" Type="http://schemas.openxmlformats.org/officeDocument/2006/relationships/image" Target="../media/image14.jpg"/><Relationship Id="rId7" Type="http://schemas.openxmlformats.org/officeDocument/2006/relationships/image" Target="../media/image9.png"/><Relationship Id="rId8" Type="http://schemas.openxmlformats.org/officeDocument/2006/relationships/hyperlink" Target="https://youtu.be/s4FoSf6Yi_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2">
            <a:hlinkClick r:id="rId4"/>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Editing file</a:t>
            </a:r>
            <a:endParaRPr b="1" sz="2000" u="sng">
              <a:solidFill>
                <a:srgbClr val="FFFFFF"/>
              </a:solidFill>
              <a:latin typeface="Mada"/>
              <a:ea typeface="Mada"/>
              <a:cs typeface="Mada"/>
              <a:sym typeface="Mada"/>
            </a:endParaRPr>
          </a:p>
        </p:txBody>
      </p:sp>
      <p:sp>
        <p:nvSpPr>
          <p:cNvPr id="108" name="Google Shape;108;p22"/>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68</a:t>
            </a:r>
            <a:endParaRPr sz="2200">
              <a:latin typeface="Mada"/>
              <a:ea typeface="Mada"/>
              <a:cs typeface="Mada"/>
              <a:sym typeface="Mada"/>
            </a:endParaRPr>
          </a:p>
        </p:txBody>
      </p:sp>
      <p:sp>
        <p:nvSpPr>
          <p:cNvPr id="109" name="Google Shape;109;p22"/>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10" name="Google Shape;110;p22"/>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11" name="Google Shape;111;p22"/>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112" name="Google Shape;112;p22"/>
          <p:cNvGrpSpPr/>
          <p:nvPr/>
        </p:nvGrpSpPr>
        <p:grpSpPr>
          <a:xfrm>
            <a:off x="1046700" y="9957725"/>
            <a:ext cx="5434699" cy="734050"/>
            <a:chOff x="1442323" y="11224701"/>
            <a:chExt cx="7792800" cy="734050"/>
          </a:xfrm>
        </p:grpSpPr>
        <p:sp>
          <p:nvSpPr>
            <p:cNvPr id="113" name="Google Shape;113;p22"/>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14" name="Google Shape;114;p22"/>
            <p:cNvSpPr txBox="1"/>
            <p:nvPr/>
          </p:nvSpPr>
          <p:spPr>
            <a:xfrm>
              <a:off x="1603888" y="11224701"/>
              <a:ext cx="75600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15" name="Google Shape;115;p22"/>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0200" lvl="0" marL="457200" rtl="0" algn="l">
              <a:lnSpc>
                <a:spcPct val="115000"/>
              </a:lnSpc>
              <a:spcBef>
                <a:spcPts val="1200"/>
              </a:spcBef>
              <a:spcAft>
                <a:spcPts val="0"/>
              </a:spcAft>
              <a:buClr>
                <a:schemeClr val="dk1"/>
              </a:buClr>
              <a:buSzPts val="1600"/>
              <a:buFont typeface="Mada"/>
              <a:buChar char="★"/>
            </a:pPr>
            <a:r>
              <a:rPr lang="ar" sz="1600">
                <a:solidFill>
                  <a:schemeClr val="dk1"/>
                </a:solidFill>
                <a:latin typeface="Mada"/>
                <a:ea typeface="Mada"/>
                <a:cs typeface="Mada"/>
                <a:sym typeface="Mada"/>
              </a:rPr>
              <a:t>Overview of Hemostasis.</a:t>
            </a:r>
            <a:endParaRPr sz="1600">
              <a:solidFill>
                <a:schemeClr val="dk1"/>
              </a:solidFill>
              <a:latin typeface="Mada"/>
              <a:ea typeface="Mada"/>
              <a:cs typeface="Mada"/>
              <a:sym typeface="Mada"/>
            </a:endParaRPr>
          </a:p>
          <a:p>
            <a:pPr indent="-330200" lvl="0" marL="457200" rtl="0" algn="l">
              <a:lnSpc>
                <a:spcPct val="115000"/>
              </a:lnSpc>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Congenital Bleeding Disorders.</a:t>
            </a:r>
            <a:endParaRPr sz="1600">
              <a:solidFill>
                <a:schemeClr val="dk1"/>
              </a:solidFill>
              <a:latin typeface="Mada"/>
              <a:ea typeface="Mada"/>
              <a:cs typeface="Mada"/>
              <a:sym typeface="Mada"/>
            </a:endParaRPr>
          </a:p>
          <a:p>
            <a:pPr indent="-330200" lvl="0" marL="457200" rtl="0" algn="l">
              <a:lnSpc>
                <a:spcPct val="115000"/>
              </a:lnSpc>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Acquired Bleeding Disorders.</a:t>
            </a:r>
            <a:endParaRPr sz="1600">
              <a:solidFill>
                <a:schemeClr val="dk1"/>
              </a:solidFill>
              <a:latin typeface="Mada"/>
              <a:ea typeface="Mada"/>
              <a:cs typeface="Mada"/>
              <a:sym typeface="Mada"/>
            </a:endParaRPr>
          </a:p>
          <a:p>
            <a:pPr indent="-330200" lvl="0" marL="457200" rtl="0" algn="l">
              <a:lnSpc>
                <a:spcPct val="115000"/>
              </a:lnSpc>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Platelet Disorders (Number &amp; Function).</a:t>
            </a:r>
            <a:endParaRPr sz="1600">
              <a:solidFill>
                <a:schemeClr val="dk1"/>
              </a:solidFill>
              <a:latin typeface="Mada"/>
              <a:ea typeface="Mada"/>
              <a:cs typeface="Mada"/>
              <a:sym typeface="Mada"/>
            </a:endParaRPr>
          </a:p>
          <a:p>
            <a:pPr indent="-330200" lvl="0" marL="457200" rtl="0" algn="l">
              <a:lnSpc>
                <a:spcPct val="115000"/>
              </a:lnSpc>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 Approach to the bleeding Pt. </a:t>
            </a:r>
            <a:endParaRPr sz="1600">
              <a:solidFill>
                <a:schemeClr val="dk1"/>
              </a:solidFill>
              <a:latin typeface="Mada"/>
              <a:ea typeface="Mada"/>
              <a:cs typeface="Mada"/>
              <a:sym typeface="Mada"/>
            </a:endParaRPr>
          </a:p>
          <a:p>
            <a:pPr indent="-330200" lvl="0" marL="457200" rtl="0" algn="l">
              <a:lnSpc>
                <a:spcPct val="115000"/>
              </a:lnSpc>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Management of Bleeding Pt.</a:t>
            </a:r>
            <a:endParaRPr sz="1600">
              <a:latin typeface="Mada"/>
              <a:ea typeface="Mada"/>
              <a:cs typeface="Mada"/>
              <a:sym typeface="Mada"/>
            </a:endParaRPr>
          </a:p>
        </p:txBody>
      </p:sp>
      <p:pic>
        <p:nvPicPr>
          <p:cNvPr id="116" name="Google Shape;116;p22"/>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17" name="Google Shape;117;p22"/>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18" name="Google Shape;118;p22"/>
          <p:cNvPicPr preferRelativeResize="0"/>
          <p:nvPr/>
        </p:nvPicPr>
        <p:blipFill>
          <a:blip r:embed="rId7">
            <a:alphaModFix/>
          </a:blip>
          <a:stretch>
            <a:fillRect/>
          </a:stretch>
        </p:blipFill>
        <p:spPr>
          <a:xfrm>
            <a:off x="6386051" y="1818251"/>
            <a:ext cx="962351" cy="962325"/>
          </a:xfrm>
          <a:prstGeom prst="rect">
            <a:avLst/>
          </a:prstGeom>
          <a:noFill/>
          <a:ln>
            <a:noFill/>
          </a:ln>
        </p:spPr>
      </p:pic>
      <p:pic>
        <p:nvPicPr>
          <p:cNvPr id="119" name="Google Shape;119;p22"/>
          <p:cNvPicPr preferRelativeResize="0"/>
          <p:nvPr/>
        </p:nvPicPr>
        <p:blipFill>
          <a:blip r:embed="rId8">
            <a:alphaModFix/>
          </a:blip>
          <a:stretch>
            <a:fillRect/>
          </a:stretch>
        </p:blipFill>
        <p:spPr>
          <a:xfrm>
            <a:off x="2504138" y="1123200"/>
            <a:ext cx="2519826" cy="2991551"/>
          </a:xfrm>
          <a:prstGeom prst="rect">
            <a:avLst/>
          </a:prstGeom>
          <a:noFill/>
          <a:ln>
            <a:noFill/>
          </a:ln>
        </p:spPr>
      </p:pic>
      <p:sp>
        <p:nvSpPr>
          <p:cNvPr id="120" name="Google Shape;120;p22"/>
          <p:cNvSpPr/>
          <p:nvPr/>
        </p:nvSpPr>
        <p:spPr>
          <a:xfrm>
            <a:off x="880125" y="4467225"/>
            <a:ext cx="5829300" cy="1149300"/>
          </a:xfrm>
          <a:prstGeom prst="snip2DiagRect">
            <a:avLst>
              <a:gd fmla="val 0" name="adj1"/>
              <a:gd fmla="val 16667" name="adj2"/>
            </a:avLst>
          </a:prstGeom>
          <a:noFill/>
          <a:ln cap="flat" cmpd="sng" w="28575">
            <a:solidFill>
              <a:srgbClr val="ED8E47"/>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rgbClr val="C76114"/>
                </a:solidFill>
                <a:latin typeface="Mada"/>
                <a:ea typeface="Mada"/>
                <a:cs typeface="Mada"/>
                <a:sym typeface="Mada"/>
              </a:rPr>
              <a:t>Bleeding </a:t>
            </a:r>
            <a:r>
              <a:rPr b="1" lang="ar" sz="3600">
                <a:solidFill>
                  <a:srgbClr val="C76114"/>
                </a:solidFill>
                <a:latin typeface="Mada"/>
                <a:ea typeface="Mada"/>
                <a:cs typeface="Mada"/>
                <a:sym typeface="Mada"/>
              </a:rPr>
              <a:t>disorders</a:t>
            </a:r>
            <a:endParaRPr b="1" sz="3600">
              <a:solidFill>
                <a:srgbClr val="C76114"/>
              </a:solidFill>
              <a:latin typeface="Mada"/>
              <a:ea typeface="Mada"/>
              <a:cs typeface="Mada"/>
              <a:sym typeface="Mad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1"/>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457" name="Google Shape;457;p3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58" name="Google Shape;458;p31"/>
          <p:cNvSpPr/>
          <p:nvPr/>
        </p:nvSpPr>
        <p:spPr>
          <a:xfrm>
            <a:off x="9560100" y="3329880"/>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459" name="Google Shape;459;p3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Platelets Disorders</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460" name="Google Shape;460;p31"/>
          <p:cNvSpPr txBox="1"/>
          <p:nvPr/>
        </p:nvSpPr>
        <p:spPr>
          <a:xfrm>
            <a:off x="247500" y="955000"/>
            <a:ext cx="4342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Plt Disorders (Quantitative) :</a:t>
            </a:r>
            <a:endParaRPr b="1" sz="2200">
              <a:highlight>
                <a:schemeClr val="accent4"/>
              </a:highlight>
              <a:latin typeface="Mada"/>
              <a:ea typeface="Mada"/>
              <a:cs typeface="Mada"/>
              <a:sym typeface="Mada"/>
            </a:endParaRPr>
          </a:p>
        </p:txBody>
      </p:sp>
      <p:sp>
        <p:nvSpPr>
          <p:cNvPr id="461" name="Google Shape;461;p31"/>
          <p:cNvSpPr txBox="1"/>
          <p:nvPr/>
        </p:nvSpPr>
        <p:spPr>
          <a:xfrm>
            <a:off x="1096025" y="1504392"/>
            <a:ext cx="3000000" cy="6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Causes of Thrombocytopenia: </a:t>
            </a:r>
            <a:endParaRPr b="1">
              <a:latin typeface="Mada"/>
              <a:ea typeface="Mada"/>
              <a:cs typeface="Mada"/>
              <a:sym typeface="Mada"/>
            </a:endParaRPr>
          </a:p>
        </p:txBody>
      </p:sp>
      <p:grpSp>
        <p:nvGrpSpPr>
          <p:cNvPr id="462" name="Google Shape;462;p31"/>
          <p:cNvGrpSpPr/>
          <p:nvPr/>
        </p:nvGrpSpPr>
        <p:grpSpPr>
          <a:xfrm>
            <a:off x="480173" y="1504408"/>
            <a:ext cx="588508" cy="412391"/>
            <a:chOff x="4630955" y="3996981"/>
            <a:chExt cx="914400" cy="1828787"/>
          </a:xfrm>
        </p:grpSpPr>
        <p:sp>
          <p:nvSpPr>
            <p:cNvPr id="463" name="Google Shape;463;p31"/>
            <p:cNvSpPr/>
            <p:nvPr/>
          </p:nvSpPr>
          <p:spPr>
            <a:xfrm>
              <a:off x="4630955" y="3996981"/>
              <a:ext cx="914400" cy="914400"/>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464" name="Google Shape;464;p31"/>
            <p:cNvSpPr/>
            <p:nvPr/>
          </p:nvSpPr>
          <p:spPr>
            <a:xfrm rot="5400000">
              <a:off x="4630955" y="4911368"/>
              <a:ext cx="914400" cy="914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pic>
        <p:nvPicPr>
          <p:cNvPr id="465" name="Google Shape;465;p31"/>
          <p:cNvPicPr preferRelativeResize="0"/>
          <p:nvPr/>
        </p:nvPicPr>
        <p:blipFill rotWithShape="1">
          <a:blip r:embed="rId3">
            <a:alphaModFix/>
          </a:blip>
          <a:srcRect b="32268" l="5785" r="48768" t="36426"/>
          <a:stretch/>
        </p:blipFill>
        <p:spPr>
          <a:xfrm>
            <a:off x="1355300" y="2109950"/>
            <a:ext cx="4342200" cy="2509951"/>
          </a:xfrm>
          <a:prstGeom prst="rect">
            <a:avLst/>
          </a:prstGeom>
          <a:noFill/>
          <a:ln cap="flat" cmpd="sng" w="9525">
            <a:solidFill>
              <a:srgbClr val="000000"/>
            </a:solidFill>
            <a:prstDash val="solid"/>
            <a:round/>
            <a:headEnd len="sm" w="sm" type="none"/>
            <a:tailEnd len="sm" w="sm" type="none"/>
          </a:ln>
        </p:spPr>
      </p:pic>
      <p:pic>
        <p:nvPicPr>
          <p:cNvPr id="466" name="Google Shape;466;p31"/>
          <p:cNvPicPr preferRelativeResize="0"/>
          <p:nvPr/>
        </p:nvPicPr>
        <p:blipFill rotWithShape="1">
          <a:blip r:embed="rId4">
            <a:alphaModFix/>
          </a:blip>
          <a:srcRect b="10897" l="6610" r="6410" t="0"/>
          <a:stretch/>
        </p:blipFill>
        <p:spPr>
          <a:xfrm>
            <a:off x="1355300" y="4827050"/>
            <a:ext cx="4739523" cy="2565275"/>
          </a:xfrm>
          <a:prstGeom prst="rect">
            <a:avLst/>
          </a:prstGeom>
          <a:noFill/>
          <a:ln cap="flat" cmpd="sng" w="9525">
            <a:solidFill>
              <a:srgbClr val="000000"/>
            </a:solidFill>
            <a:prstDash val="solid"/>
            <a:round/>
            <a:headEnd len="sm" w="sm" type="none"/>
            <a:tailEnd len="sm" w="sm" type="none"/>
          </a:ln>
        </p:spPr>
      </p:pic>
      <p:sp>
        <p:nvSpPr>
          <p:cNvPr id="467" name="Google Shape;467;p31"/>
          <p:cNvSpPr txBox="1"/>
          <p:nvPr/>
        </p:nvSpPr>
        <p:spPr>
          <a:xfrm>
            <a:off x="4394200" y="9859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6AA84F"/>
                </a:solidFill>
                <a:latin typeface="Mada"/>
                <a:ea typeface="Mada"/>
                <a:cs typeface="Mada"/>
                <a:sym typeface="Mada"/>
              </a:rPr>
              <a:t>Just know the name</a:t>
            </a:r>
            <a:r>
              <a:rPr lang="ar" sz="1200">
                <a:solidFill>
                  <a:srgbClr val="F3F3F3"/>
                </a:solidFill>
                <a:latin typeface="Mada"/>
                <a:ea typeface="Mada"/>
                <a:cs typeface="Mada"/>
                <a:sym typeface="Mada"/>
              </a:rPr>
              <a:t>.</a:t>
            </a:r>
            <a:endParaRPr sz="1200">
              <a:solidFill>
                <a:srgbClr val="F3F3F3"/>
              </a:solidFill>
              <a:latin typeface="Mada"/>
              <a:ea typeface="Mada"/>
              <a:cs typeface="Mada"/>
              <a:sym typeface="Mada"/>
            </a:endParaRPr>
          </a:p>
        </p:txBody>
      </p:sp>
      <p:grpSp>
        <p:nvGrpSpPr>
          <p:cNvPr id="468" name="Google Shape;468;p31"/>
          <p:cNvGrpSpPr/>
          <p:nvPr/>
        </p:nvGrpSpPr>
        <p:grpSpPr>
          <a:xfrm>
            <a:off x="1355284" y="7684826"/>
            <a:ext cx="4739373" cy="2509951"/>
            <a:chOff x="4014200" y="1992999"/>
            <a:chExt cx="3225599" cy="2509951"/>
          </a:xfrm>
        </p:grpSpPr>
        <p:pic>
          <p:nvPicPr>
            <p:cNvPr id="469" name="Google Shape;469;p31"/>
            <p:cNvPicPr preferRelativeResize="0"/>
            <p:nvPr/>
          </p:nvPicPr>
          <p:blipFill rotWithShape="1">
            <a:blip r:embed="rId5">
              <a:alphaModFix/>
            </a:blip>
            <a:srcRect b="35071" l="52113" r="6732" t="35474"/>
            <a:stretch/>
          </p:blipFill>
          <p:spPr>
            <a:xfrm>
              <a:off x="4014200" y="1992999"/>
              <a:ext cx="3225599" cy="2509951"/>
            </a:xfrm>
            <a:prstGeom prst="rect">
              <a:avLst/>
            </a:prstGeom>
            <a:noFill/>
            <a:ln cap="flat" cmpd="sng" w="9525">
              <a:solidFill>
                <a:srgbClr val="000000"/>
              </a:solidFill>
              <a:prstDash val="solid"/>
              <a:round/>
              <a:headEnd len="sm" w="sm" type="none"/>
              <a:tailEnd len="sm" w="sm" type="none"/>
            </a:ln>
          </p:spPr>
        </p:pic>
        <p:sp>
          <p:nvSpPr>
            <p:cNvPr id="470" name="Google Shape;470;p31"/>
            <p:cNvSpPr txBox="1"/>
            <p:nvPr/>
          </p:nvSpPr>
          <p:spPr>
            <a:xfrm>
              <a:off x="4014200" y="2691458"/>
              <a:ext cx="2522100" cy="135300"/>
            </a:xfrm>
            <a:prstGeom prst="rect">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AA84F"/>
                </a:solidFill>
              </a:endParaRPr>
            </a:p>
          </p:txBody>
        </p:sp>
      </p:grpSp>
      <p:sp>
        <p:nvSpPr>
          <p:cNvPr id="471" name="Google Shape;471;p31"/>
          <p:cNvSpPr txBox="1"/>
          <p:nvPr/>
        </p:nvSpPr>
        <p:spPr>
          <a:xfrm>
            <a:off x="5742000" y="2197388"/>
            <a:ext cx="18180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rgbClr val="6AA84F"/>
                </a:solidFill>
                <a:latin typeface="Mada"/>
                <a:ea typeface="Mada"/>
                <a:cs typeface="Mada"/>
                <a:sym typeface="Mada"/>
              </a:rPr>
              <a:t>Pseudothrombocytopenia or spurious thrombocytopenia</a:t>
            </a:r>
            <a:r>
              <a:rPr lang="ar" sz="1000">
                <a:solidFill>
                  <a:srgbClr val="6AA84F"/>
                </a:solidFill>
                <a:latin typeface="Mada"/>
                <a:ea typeface="Mada"/>
                <a:cs typeface="Mada"/>
                <a:sym typeface="Mada"/>
              </a:rPr>
              <a:t> is an in-vitro sampling problem which may mislead the diagnosis towards the more critical condition of thrombocytopenia. The phenomenon occurs when the anticoagulant used while testing the blood sample causes clumping of platelets which mimics a low platelet count.</a:t>
            </a:r>
            <a:endParaRPr sz="1000">
              <a:solidFill>
                <a:srgbClr val="6AA84F"/>
              </a:solidFill>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2"/>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477" name="Google Shape;477;p3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78" name="Google Shape;478;p32"/>
          <p:cNvSpPr/>
          <p:nvPr/>
        </p:nvSpPr>
        <p:spPr>
          <a:xfrm>
            <a:off x="9560100" y="3329880"/>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479" name="Google Shape;479;p3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Platelets Disorders</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a:p>
            <a:pPr indent="0" lvl="0" marL="457200" rtl="0" algn="ctr">
              <a:spcBef>
                <a:spcPts val="0"/>
              </a:spcBef>
              <a:spcAft>
                <a:spcPts val="0"/>
              </a:spcAft>
              <a:buNone/>
            </a:pPr>
            <a:r>
              <a:rPr b="1" lang="ar" sz="2600">
                <a:latin typeface="Mada"/>
                <a:ea typeface="Mada"/>
                <a:cs typeface="Mada"/>
                <a:sym typeface="Mada"/>
              </a:rPr>
              <a:t>                                </a:t>
            </a:r>
            <a:endParaRPr b="1" sz="2600">
              <a:solidFill>
                <a:srgbClr val="CC0000"/>
              </a:solidFill>
              <a:latin typeface="Mada"/>
              <a:ea typeface="Mada"/>
              <a:cs typeface="Mada"/>
              <a:sym typeface="Mada"/>
            </a:endParaRPr>
          </a:p>
        </p:txBody>
      </p:sp>
      <p:sp>
        <p:nvSpPr>
          <p:cNvPr id="480" name="Google Shape;480;p32"/>
          <p:cNvSpPr txBox="1"/>
          <p:nvPr/>
        </p:nvSpPr>
        <p:spPr>
          <a:xfrm>
            <a:off x="247500" y="904850"/>
            <a:ext cx="457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Approach to Thrombocytopenia</a:t>
            </a:r>
            <a:endParaRPr b="1" sz="2200">
              <a:highlight>
                <a:schemeClr val="accent4"/>
              </a:highlight>
              <a:latin typeface="Mada"/>
              <a:ea typeface="Mada"/>
              <a:cs typeface="Mada"/>
              <a:sym typeface="Mada"/>
            </a:endParaRPr>
          </a:p>
        </p:txBody>
      </p:sp>
      <p:pic>
        <p:nvPicPr>
          <p:cNvPr id="481" name="Google Shape;481;p32"/>
          <p:cNvPicPr preferRelativeResize="0"/>
          <p:nvPr/>
        </p:nvPicPr>
        <p:blipFill rotWithShape="1">
          <a:blip r:embed="rId3">
            <a:alphaModFix/>
          </a:blip>
          <a:srcRect b="41314" l="4506" r="3148" t="18005"/>
          <a:stretch/>
        </p:blipFill>
        <p:spPr>
          <a:xfrm>
            <a:off x="4233600" y="1855763"/>
            <a:ext cx="3107676" cy="2442552"/>
          </a:xfrm>
          <a:prstGeom prst="rect">
            <a:avLst/>
          </a:prstGeom>
          <a:noFill/>
          <a:ln cap="flat" cmpd="sng" w="9525">
            <a:solidFill>
              <a:srgbClr val="000000"/>
            </a:solidFill>
            <a:prstDash val="solid"/>
            <a:round/>
            <a:headEnd len="sm" w="sm" type="none"/>
            <a:tailEnd len="sm" w="sm" type="none"/>
          </a:ln>
        </p:spPr>
      </p:pic>
      <p:sp>
        <p:nvSpPr>
          <p:cNvPr id="482" name="Google Shape;482;p32"/>
          <p:cNvSpPr txBox="1"/>
          <p:nvPr/>
        </p:nvSpPr>
        <p:spPr>
          <a:xfrm>
            <a:off x="230900" y="5553850"/>
            <a:ext cx="6638400" cy="196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Immune Thrombocytopenic Purpura (ITP):</a:t>
            </a:r>
            <a:endParaRPr b="1" sz="2200">
              <a:highlight>
                <a:schemeClr val="accent4"/>
              </a:highlight>
              <a:latin typeface="Mada"/>
              <a:ea typeface="Mada"/>
              <a:cs typeface="Mada"/>
              <a:sym typeface="Mada"/>
            </a:endParaRPr>
          </a:p>
        </p:txBody>
      </p:sp>
      <p:sp>
        <p:nvSpPr>
          <p:cNvPr id="483" name="Google Shape;483;p32"/>
          <p:cNvSpPr/>
          <p:nvPr/>
        </p:nvSpPr>
        <p:spPr>
          <a:xfrm>
            <a:off x="287088" y="6115675"/>
            <a:ext cx="576300" cy="450600"/>
          </a:xfrm>
          <a:prstGeom prst="heptagon">
            <a:avLst>
              <a:gd fmla="val 102572" name="hf"/>
              <a:gd fmla="val 105210" name="vf"/>
            </a:avLst>
          </a:prstGeom>
          <a:solidFill>
            <a:srgbClr val="C7611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1</a:t>
            </a:r>
            <a:endParaRPr b="1" sz="2200">
              <a:solidFill>
                <a:srgbClr val="FFFFFF"/>
              </a:solidFill>
              <a:latin typeface="Mada"/>
              <a:ea typeface="Mada"/>
              <a:cs typeface="Mada"/>
              <a:sym typeface="Mada"/>
            </a:endParaRPr>
          </a:p>
        </p:txBody>
      </p:sp>
      <p:sp>
        <p:nvSpPr>
          <p:cNvPr id="484" name="Google Shape;484;p32"/>
          <p:cNvSpPr/>
          <p:nvPr/>
        </p:nvSpPr>
        <p:spPr>
          <a:xfrm>
            <a:off x="287088" y="6640763"/>
            <a:ext cx="576300" cy="450600"/>
          </a:xfrm>
          <a:prstGeom prst="heptagon">
            <a:avLst>
              <a:gd fmla="val 102572" name="hf"/>
              <a:gd fmla="val 105210" name="vf"/>
            </a:avLst>
          </a:prstGeom>
          <a:solidFill>
            <a:srgbClr val="C7611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2</a:t>
            </a:r>
            <a:endParaRPr b="1" sz="2200">
              <a:solidFill>
                <a:srgbClr val="FFFFFF"/>
              </a:solidFill>
              <a:latin typeface="Mada"/>
              <a:ea typeface="Mada"/>
              <a:cs typeface="Mada"/>
              <a:sym typeface="Mada"/>
            </a:endParaRPr>
          </a:p>
        </p:txBody>
      </p:sp>
      <p:sp>
        <p:nvSpPr>
          <p:cNvPr id="485" name="Google Shape;485;p32"/>
          <p:cNvSpPr txBox="1"/>
          <p:nvPr/>
        </p:nvSpPr>
        <p:spPr>
          <a:xfrm>
            <a:off x="917449" y="6005525"/>
            <a:ext cx="61206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Primary :</a:t>
            </a:r>
            <a:r>
              <a:rPr lang="ar" sz="1200">
                <a:latin typeface="Mada"/>
                <a:ea typeface="Mada"/>
                <a:cs typeface="Mada"/>
                <a:sym typeface="Mada"/>
              </a:rPr>
              <a:t> isolated thrombocytopenia due to immune Plt destruction &amp; reduce production (</a:t>
            </a:r>
            <a:r>
              <a:rPr lang="ar" sz="1200">
                <a:solidFill>
                  <a:srgbClr val="CC0000"/>
                </a:solidFill>
                <a:latin typeface="Mada"/>
                <a:ea typeface="Mada"/>
                <a:cs typeface="Mada"/>
                <a:sym typeface="Mada"/>
              </a:rPr>
              <a:t>auto AB to megakaryocytes)</a:t>
            </a:r>
            <a:endParaRPr sz="1200">
              <a:solidFill>
                <a:srgbClr val="CC0000"/>
              </a:solidFill>
              <a:latin typeface="Mada"/>
              <a:ea typeface="Mada"/>
              <a:cs typeface="Mada"/>
              <a:sym typeface="Mada"/>
            </a:endParaRPr>
          </a:p>
        </p:txBody>
      </p:sp>
      <p:sp>
        <p:nvSpPr>
          <p:cNvPr id="486" name="Google Shape;486;p32"/>
          <p:cNvSpPr txBox="1"/>
          <p:nvPr/>
        </p:nvSpPr>
        <p:spPr>
          <a:xfrm>
            <a:off x="889313" y="6578900"/>
            <a:ext cx="64398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Secondary :</a:t>
            </a:r>
            <a:r>
              <a:rPr lang="ar" sz="1200">
                <a:latin typeface="Mada"/>
                <a:ea typeface="Mada"/>
                <a:cs typeface="Mada"/>
                <a:sym typeface="Mada"/>
              </a:rPr>
              <a:t> Associated with( disease/drug exposure) so look for any  </a:t>
            </a:r>
            <a:r>
              <a:rPr b="1" lang="ar" sz="1200">
                <a:latin typeface="Mada"/>
                <a:ea typeface="Mada"/>
                <a:cs typeface="Mada"/>
                <a:sym typeface="Mada"/>
              </a:rPr>
              <a:t>Viral</a:t>
            </a:r>
            <a:r>
              <a:rPr lang="ar" sz="1200">
                <a:latin typeface="Mada"/>
                <a:ea typeface="Mada"/>
                <a:cs typeface="Mada"/>
                <a:sym typeface="Mada"/>
              </a:rPr>
              <a:t> (HIV, HCV, HBV, EBV, CMV, Parvovirus), SLE,APLS, H. Pylori Infection, </a:t>
            </a:r>
            <a:r>
              <a:rPr lang="ar" sz="1200">
                <a:solidFill>
                  <a:srgbClr val="6AA84F"/>
                </a:solidFill>
                <a:latin typeface="Mada"/>
                <a:ea typeface="Mada"/>
                <a:cs typeface="Mada"/>
                <a:sym typeface="Mada"/>
              </a:rPr>
              <a:t>If you </a:t>
            </a:r>
            <a:r>
              <a:rPr lang="ar" sz="1200">
                <a:solidFill>
                  <a:srgbClr val="6AA84F"/>
                </a:solidFill>
                <a:latin typeface="Mada"/>
                <a:ea typeface="Mada"/>
                <a:cs typeface="Mada"/>
                <a:sym typeface="Mada"/>
              </a:rPr>
              <a:t>didn't</a:t>
            </a:r>
            <a:r>
              <a:rPr lang="ar" sz="1200">
                <a:solidFill>
                  <a:srgbClr val="6AA84F"/>
                </a:solidFill>
                <a:latin typeface="Mada"/>
                <a:ea typeface="Mada"/>
                <a:cs typeface="Mada"/>
                <a:sym typeface="Mada"/>
              </a:rPr>
              <a:t> find any of the previous causes look for: </a:t>
            </a:r>
            <a:r>
              <a:rPr lang="ar" sz="1200">
                <a:latin typeface="Mada"/>
                <a:ea typeface="Mada"/>
                <a:cs typeface="Mada"/>
                <a:sym typeface="Mada"/>
              </a:rPr>
              <a:t>Chronic Lymphocytic Leukemia (CLL), Hodgkin Lymphoma, AIHA .</a:t>
            </a:r>
            <a:endParaRPr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p:txBody>
      </p:sp>
      <p:grpSp>
        <p:nvGrpSpPr>
          <p:cNvPr id="487" name="Google Shape;487;p32"/>
          <p:cNvGrpSpPr/>
          <p:nvPr/>
        </p:nvGrpSpPr>
        <p:grpSpPr>
          <a:xfrm>
            <a:off x="910323" y="7605188"/>
            <a:ext cx="6430952" cy="2753245"/>
            <a:chOff x="946698" y="6831635"/>
            <a:chExt cx="6430952" cy="2753245"/>
          </a:xfrm>
        </p:grpSpPr>
        <p:cxnSp>
          <p:nvCxnSpPr>
            <p:cNvPr id="488" name="Google Shape;488;p32"/>
            <p:cNvCxnSpPr/>
            <p:nvPr/>
          </p:nvCxnSpPr>
          <p:spPr>
            <a:xfrm flipH="1" rot="10800000">
              <a:off x="946698" y="7144122"/>
              <a:ext cx="5127600" cy="22800"/>
            </a:xfrm>
            <a:prstGeom prst="straightConnector1">
              <a:avLst/>
            </a:prstGeom>
            <a:noFill/>
            <a:ln cap="flat" cmpd="sng" w="25400">
              <a:solidFill>
                <a:srgbClr val="576868"/>
              </a:solidFill>
              <a:prstDash val="dot"/>
              <a:round/>
              <a:headEnd len="med" w="med" type="oval"/>
              <a:tailEnd len="med" w="med" type="oval"/>
            </a:ln>
          </p:spPr>
        </p:cxnSp>
        <p:grpSp>
          <p:nvGrpSpPr>
            <p:cNvPr id="489" name="Google Shape;489;p32"/>
            <p:cNvGrpSpPr/>
            <p:nvPr/>
          </p:nvGrpSpPr>
          <p:grpSpPr>
            <a:xfrm>
              <a:off x="3290777" y="6831635"/>
              <a:ext cx="866052" cy="647777"/>
              <a:chOff x="1835696" y="2517293"/>
              <a:chExt cx="792000" cy="792000"/>
            </a:xfrm>
          </p:grpSpPr>
          <p:sp>
            <p:nvSpPr>
              <p:cNvPr id="490" name="Google Shape;490;p32"/>
              <p:cNvSpPr/>
              <p:nvPr/>
            </p:nvSpPr>
            <p:spPr>
              <a:xfrm>
                <a:off x="1835696" y="2517293"/>
                <a:ext cx="792000" cy="792000"/>
              </a:xfrm>
              <a:prstGeom prst="diamond">
                <a:avLst/>
              </a:prstGeom>
              <a:solidFill>
                <a:schemeClr val="accent2"/>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1" name="Google Shape;491;p32"/>
              <p:cNvSpPr/>
              <p:nvPr/>
            </p:nvSpPr>
            <p:spPr>
              <a:xfrm>
                <a:off x="1901658" y="2583255"/>
                <a:ext cx="660300" cy="660300"/>
              </a:xfrm>
              <a:prstGeom prst="diamond">
                <a:avLst/>
              </a:prstGeom>
              <a:solidFill>
                <a:schemeClr val="accent2"/>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492" name="Google Shape;492;p32"/>
            <p:cNvGrpSpPr/>
            <p:nvPr/>
          </p:nvGrpSpPr>
          <p:grpSpPr>
            <a:xfrm>
              <a:off x="4761800" y="6845814"/>
              <a:ext cx="866052" cy="647777"/>
              <a:chOff x="4168070" y="2133281"/>
              <a:chExt cx="792000" cy="792000"/>
            </a:xfrm>
          </p:grpSpPr>
          <p:sp>
            <p:nvSpPr>
              <p:cNvPr id="493" name="Google Shape;493;p32"/>
              <p:cNvSpPr/>
              <p:nvPr/>
            </p:nvSpPr>
            <p:spPr>
              <a:xfrm>
                <a:off x="4168070" y="2133281"/>
                <a:ext cx="792000" cy="792000"/>
              </a:xfrm>
              <a:prstGeom prst="diamond">
                <a:avLst/>
              </a:prstGeom>
              <a:solidFill>
                <a:schemeClr val="accent4"/>
              </a:solidFill>
              <a:ln cap="flat" cmpd="sng" w="381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4" name="Google Shape;494;p32"/>
              <p:cNvSpPr/>
              <p:nvPr/>
            </p:nvSpPr>
            <p:spPr>
              <a:xfrm>
                <a:off x="4234032" y="2199243"/>
                <a:ext cx="660300" cy="660300"/>
              </a:xfrm>
              <a:prstGeom prst="diamond">
                <a:avLst/>
              </a:prstGeom>
              <a:solidFill>
                <a:schemeClr val="accent4"/>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495" name="Google Shape;495;p32"/>
            <p:cNvGrpSpPr/>
            <p:nvPr/>
          </p:nvGrpSpPr>
          <p:grpSpPr>
            <a:xfrm>
              <a:off x="1681447" y="6831664"/>
              <a:ext cx="866052" cy="647777"/>
              <a:chOff x="5680238" y="2133281"/>
              <a:chExt cx="792000" cy="792000"/>
            </a:xfrm>
          </p:grpSpPr>
          <p:sp>
            <p:nvSpPr>
              <p:cNvPr id="496" name="Google Shape;496;p32"/>
              <p:cNvSpPr/>
              <p:nvPr/>
            </p:nvSpPr>
            <p:spPr>
              <a:xfrm>
                <a:off x="5680238" y="2133281"/>
                <a:ext cx="792000" cy="792000"/>
              </a:xfrm>
              <a:prstGeom prst="diamond">
                <a:avLst/>
              </a:prstGeom>
              <a:solidFill>
                <a:schemeClr val="accent3"/>
              </a:solid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7" name="Google Shape;497;p32"/>
              <p:cNvSpPr/>
              <p:nvPr/>
            </p:nvSpPr>
            <p:spPr>
              <a:xfrm>
                <a:off x="5746200" y="2199243"/>
                <a:ext cx="660300" cy="660300"/>
              </a:xfrm>
              <a:prstGeom prst="diamond">
                <a:avLst/>
              </a:prstGeom>
              <a:solidFill>
                <a:schemeClr val="accent3"/>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98" name="Google Shape;498;p32"/>
            <p:cNvSpPr txBox="1"/>
            <p:nvPr/>
          </p:nvSpPr>
          <p:spPr>
            <a:xfrm>
              <a:off x="1043691" y="7539785"/>
              <a:ext cx="1897200" cy="9819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insidious onset of mucocutaneous bleed .( Ecchymosis , purpura)</a:t>
              </a:r>
              <a:endParaRPr sz="1200">
                <a:solidFill>
                  <a:srgbClr val="CC0000"/>
                </a:solidFill>
                <a:latin typeface="Mada"/>
                <a:ea typeface="Mada"/>
                <a:cs typeface="Mada"/>
                <a:sym typeface="Mada"/>
              </a:endParaRPr>
            </a:p>
            <a:p>
              <a:pPr indent="-304800" lvl="0" marL="457200" marR="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M:F (3:1).</a:t>
              </a:r>
              <a:endParaRPr sz="1200">
                <a:solidFill>
                  <a:schemeClr val="dk1"/>
                </a:solidFill>
                <a:latin typeface="Mada"/>
                <a:ea typeface="Mada"/>
                <a:cs typeface="Mada"/>
                <a:sym typeface="Mada"/>
              </a:endParaRPr>
            </a:p>
            <a:p>
              <a:pPr indent="0" lvl="0" marL="0" marR="0" rtl="0" algn="ctr">
                <a:spcBef>
                  <a:spcPts val="0"/>
                </a:spcBef>
                <a:spcAft>
                  <a:spcPts val="0"/>
                </a:spcAft>
                <a:buNone/>
              </a:pPr>
              <a:r>
                <a:t/>
              </a:r>
              <a:endParaRPr sz="1200">
                <a:solidFill>
                  <a:srgbClr val="3F3F3F"/>
                </a:solidFill>
                <a:latin typeface="Mada"/>
                <a:ea typeface="Mada"/>
                <a:cs typeface="Mada"/>
                <a:sym typeface="Mada"/>
              </a:endParaRPr>
            </a:p>
          </p:txBody>
        </p:sp>
        <p:sp>
          <p:nvSpPr>
            <p:cNvPr id="499" name="Google Shape;499;p32"/>
            <p:cNvSpPr txBox="1"/>
            <p:nvPr/>
          </p:nvSpPr>
          <p:spPr>
            <a:xfrm>
              <a:off x="2629318" y="7568080"/>
              <a:ext cx="2251500" cy="18021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Dx of exclusion</a:t>
              </a:r>
              <a:endParaRPr b="1" sz="1200">
                <a:solidFill>
                  <a:srgbClr val="CC0000"/>
                </a:solidFill>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no robust clinical or Lab parameters.</a:t>
              </a:r>
              <a:endParaRPr sz="1200">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Typically CBC (Isolated  low PLT &lt;100.000)</a:t>
              </a:r>
              <a:r>
                <a:rPr lang="ar" sz="1200">
                  <a:latin typeface="Mada"/>
                  <a:ea typeface="Mada"/>
                  <a:cs typeface="Mada"/>
                  <a:sym typeface="Mada"/>
                </a:rPr>
                <a:t> </a:t>
              </a:r>
              <a:r>
                <a:rPr lang="ar" sz="1200">
                  <a:solidFill>
                    <a:srgbClr val="666666"/>
                  </a:solidFill>
                  <a:latin typeface="Mada"/>
                  <a:ea typeface="Mada"/>
                  <a:cs typeface="Mada"/>
                  <a:sym typeface="Mada"/>
                </a:rPr>
                <a:t>with normal PT/PTT.</a:t>
              </a:r>
              <a:endParaRPr sz="1200">
                <a:solidFill>
                  <a:srgbClr val="666666"/>
                </a:solidFill>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10% have ITP + AIHA (Evans Syndrome).</a:t>
              </a:r>
              <a:endParaRPr sz="1200">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PBS (Large Plts).</a:t>
              </a:r>
              <a:endParaRPr sz="1200">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Anti-Plt AB (not useful).</a:t>
              </a:r>
              <a:endParaRPr sz="1200">
                <a:latin typeface="Mada"/>
                <a:ea typeface="Mada"/>
                <a:cs typeface="Mada"/>
                <a:sym typeface="Mada"/>
              </a:endParaRPr>
            </a:p>
            <a:p>
              <a:pPr indent="0" lvl="0" marL="0" marR="0" rtl="0" algn="ctr">
                <a:spcBef>
                  <a:spcPts val="0"/>
                </a:spcBef>
                <a:spcAft>
                  <a:spcPts val="0"/>
                </a:spcAft>
                <a:buNone/>
              </a:pPr>
              <a:r>
                <a:t/>
              </a:r>
              <a:endParaRPr sz="1200">
                <a:latin typeface="Mada"/>
                <a:ea typeface="Mada"/>
                <a:cs typeface="Mada"/>
                <a:sym typeface="Mada"/>
              </a:endParaRPr>
            </a:p>
          </p:txBody>
        </p:sp>
        <p:sp>
          <p:nvSpPr>
            <p:cNvPr id="500" name="Google Shape;500;p32"/>
            <p:cNvSpPr txBox="1"/>
            <p:nvPr/>
          </p:nvSpPr>
          <p:spPr>
            <a:xfrm>
              <a:off x="4636250" y="7493580"/>
              <a:ext cx="2741400" cy="20913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R</a:t>
              </a:r>
              <a:r>
                <a:rPr lang="ar" sz="1200">
                  <a:latin typeface="Mada"/>
                  <a:ea typeface="Mada"/>
                  <a:cs typeface="Mada"/>
                  <a:sym typeface="Mada"/>
                </a:rPr>
                <a:t>arely indicated if PLT</a:t>
              </a:r>
              <a:r>
                <a:rPr b="1" lang="ar" sz="1200">
                  <a:solidFill>
                    <a:srgbClr val="CC0000"/>
                  </a:solidFill>
                  <a:latin typeface="Mada"/>
                  <a:ea typeface="Mada"/>
                  <a:cs typeface="Mada"/>
                  <a:sym typeface="Mada"/>
                </a:rPr>
                <a:t> &gt; 50.000 </a:t>
              </a:r>
              <a:r>
                <a:rPr lang="ar" sz="1200">
                  <a:latin typeface="Mada"/>
                  <a:ea typeface="Mada"/>
                  <a:cs typeface="Mada"/>
                  <a:sym typeface="Mada"/>
                </a:rPr>
                <a:t>unless bleeding, </a:t>
              </a:r>
              <a:r>
                <a:rPr lang="ar" sz="1200">
                  <a:latin typeface="Mada"/>
                  <a:ea typeface="Mada"/>
                  <a:cs typeface="Mada"/>
                  <a:sym typeface="Mada"/>
                </a:rPr>
                <a:t>trauma/surgery,  anticoag, comorbidities .</a:t>
              </a:r>
              <a:endParaRPr sz="1200">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Treatment options:</a:t>
              </a:r>
              <a:endParaRPr sz="1200">
                <a:latin typeface="Mada"/>
                <a:ea typeface="Mada"/>
                <a:cs typeface="Mada"/>
                <a:sym typeface="Mada"/>
              </a:endParaRPr>
            </a:p>
            <a:p>
              <a:pPr indent="-304800" lvl="1" marL="914400" marR="0" rtl="0" algn="l">
                <a:spcBef>
                  <a:spcPts val="0"/>
                </a:spcBef>
                <a:spcAft>
                  <a:spcPts val="0"/>
                </a:spcAft>
                <a:buClr>
                  <a:srgbClr val="000000"/>
                </a:buClr>
                <a:buSzPts val="1200"/>
                <a:buFont typeface="Mada"/>
                <a:buChar char="○"/>
              </a:pPr>
              <a:r>
                <a:rPr lang="ar" sz="1200">
                  <a:latin typeface="Mada"/>
                  <a:ea typeface="Mada"/>
                  <a:cs typeface="Mada"/>
                  <a:sym typeface="Mada"/>
                </a:rPr>
                <a:t>Steroids.</a:t>
              </a:r>
              <a:endParaRPr sz="1200">
                <a:latin typeface="Mada"/>
                <a:ea typeface="Mada"/>
                <a:cs typeface="Mada"/>
                <a:sym typeface="Mada"/>
              </a:endParaRPr>
            </a:p>
            <a:p>
              <a:pPr indent="-304800" lvl="1" marL="914400" marR="0" rtl="0" algn="l">
                <a:spcBef>
                  <a:spcPts val="0"/>
                </a:spcBef>
                <a:spcAft>
                  <a:spcPts val="0"/>
                </a:spcAft>
                <a:buClr>
                  <a:srgbClr val="000000"/>
                </a:buClr>
                <a:buSzPts val="1200"/>
                <a:buFont typeface="Mada"/>
                <a:buChar char="○"/>
              </a:pPr>
              <a:r>
                <a:rPr lang="ar" sz="1200">
                  <a:latin typeface="Mada"/>
                  <a:ea typeface="Mada"/>
                  <a:cs typeface="Mada"/>
                  <a:sym typeface="Mada"/>
                </a:rPr>
                <a:t>IVIG.</a:t>
              </a:r>
              <a:endParaRPr sz="1200">
                <a:latin typeface="Mada"/>
                <a:ea typeface="Mada"/>
                <a:cs typeface="Mada"/>
                <a:sym typeface="Mada"/>
              </a:endParaRPr>
            </a:p>
            <a:p>
              <a:pPr indent="-304800" lvl="1" marL="914400" marR="0" rtl="0" algn="l">
                <a:spcBef>
                  <a:spcPts val="0"/>
                </a:spcBef>
                <a:spcAft>
                  <a:spcPts val="0"/>
                </a:spcAft>
                <a:buClr>
                  <a:srgbClr val="000000"/>
                </a:buClr>
                <a:buSzPts val="1200"/>
                <a:buFont typeface="Mada"/>
                <a:buChar char="○"/>
              </a:pPr>
              <a:r>
                <a:rPr lang="ar" sz="1200">
                  <a:latin typeface="Mada"/>
                  <a:ea typeface="Mada"/>
                  <a:cs typeface="Mada"/>
                  <a:sym typeface="Mada"/>
                </a:rPr>
                <a:t>Splenectomy.</a:t>
              </a:r>
              <a:endParaRPr sz="1200">
                <a:latin typeface="Mada"/>
                <a:ea typeface="Mada"/>
                <a:cs typeface="Mada"/>
                <a:sym typeface="Mada"/>
              </a:endParaRPr>
            </a:p>
            <a:p>
              <a:pPr indent="-304800" lvl="1" marL="914400" marR="0" rtl="0" algn="l">
                <a:spcBef>
                  <a:spcPts val="0"/>
                </a:spcBef>
                <a:spcAft>
                  <a:spcPts val="0"/>
                </a:spcAft>
                <a:buClr>
                  <a:srgbClr val="000000"/>
                </a:buClr>
                <a:buSzPts val="1200"/>
                <a:buFont typeface="Mada"/>
                <a:buChar char="○"/>
              </a:pPr>
              <a:r>
                <a:rPr lang="ar" sz="1200">
                  <a:latin typeface="Mada"/>
                  <a:ea typeface="Mada"/>
                  <a:cs typeface="Mada"/>
                  <a:sym typeface="Mada"/>
                </a:rPr>
                <a:t>TPO agonists (Romiplostim, Eltrombopag).</a:t>
              </a:r>
              <a:endParaRPr sz="1200">
                <a:latin typeface="Mada"/>
                <a:ea typeface="Mada"/>
                <a:cs typeface="Mada"/>
                <a:sym typeface="Mada"/>
              </a:endParaRPr>
            </a:p>
            <a:p>
              <a:pPr indent="0" lvl="0" marL="0" marR="0" rtl="0" algn="ctr">
                <a:spcBef>
                  <a:spcPts val="0"/>
                </a:spcBef>
                <a:spcAft>
                  <a:spcPts val="0"/>
                </a:spcAft>
                <a:buNone/>
              </a:pPr>
              <a:r>
                <a:t/>
              </a:r>
              <a:endParaRPr sz="1200">
                <a:latin typeface="Mada"/>
                <a:ea typeface="Mada"/>
                <a:cs typeface="Mada"/>
                <a:sym typeface="Mada"/>
              </a:endParaRPr>
            </a:p>
          </p:txBody>
        </p:sp>
        <p:sp>
          <p:nvSpPr>
            <p:cNvPr id="501" name="Google Shape;501;p32"/>
            <p:cNvSpPr txBox="1"/>
            <p:nvPr/>
          </p:nvSpPr>
          <p:spPr>
            <a:xfrm>
              <a:off x="1440975" y="6949436"/>
              <a:ext cx="13470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000">
                  <a:solidFill>
                    <a:srgbClr val="FFFFFF"/>
                  </a:solidFill>
                  <a:latin typeface="Mada"/>
                  <a:ea typeface="Mada"/>
                  <a:cs typeface="Mada"/>
                  <a:sym typeface="Mada"/>
                </a:rPr>
                <a:t>Clinically</a:t>
              </a:r>
              <a:r>
                <a:rPr b="1" lang="ar"/>
                <a:t> </a:t>
              </a:r>
              <a:endParaRPr b="1"/>
            </a:p>
          </p:txBody>
        </p:sp>
        <p:sp>
          <p:nvSpPr>
            <p:cNvPr id="502" name="Google Shape;502;p32"/>
            <p:cNvSpPr txBox="1"/>
            <p:nvPr/>
          </p:nvSpPr>
          <p:spPr>
            <a:xfrm>
              <a:off x="3282434" y="6949437"/>
              <a:ext cx="945300" cy="4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solidFill>
                    <a:srgbClr val="FFFFFF"/>
                  </a:solidFill>
                  <a:latin typeface="Mada"/>
                  <a:ea typeface="Mada"/>
                  <a:cs typeface="Mada"/>
                  <a:sym typeface="Mada"/>
                </a:rPr>
                <a:t>   Diagnosis</a:t>
              </a:r>
              <a:r>
                <a:rPr b="1" lang="ar" sz="1000">
                  <a:latin typeface="Mada"/>
                  <a:ea typeface="Mada"/>
                  <a:cs typeface="Mada"/>
                  <a:sym typeface="Mada"/>
                </a:rPr>
                <a:t> </a:t>
              </a:r>
              <a:endParaRPr b="1" sz="1200"/>
            </a:p>
          </p:txBody>
        </p:sp>
        <p:sp>
          <p:nvSpPr>
            <p:cNvPr id="503" name="Google Shape;503;p32"/>
            <p:cNvSpPr txBox="1"/>
            <p:nvPr/>
          </p:nvSpPr>
          <p:spPr>
            <a:xfrm>
              <a:off x="4722166" y="6963605"/>
              <a:ext cx="94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RX</a:t>
              </a:r>
              <a:r>
                <a:rPr b="1" lang="ar"/>
                <a:t> </a:t>
              </a:r>
              <a:endParaRPr b="1"/>
            </a:p>
          </p:txBody>
        </p:sp>
      </p:grpSp>
      <p:sp>
        <p:nvSpPr>
          <p:cNvPr id="504" name="Google Shape;504;p32"/>
          <p:cNvSpPr/>
          <p:nvPr/>
        </p:nvSpPr>
        <p:spPr>
          <a:xfrm>
            <a:off x="4761789" y="968682"/>
            <a:ext cx="576300" cy="4506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505" name="Google Shape;505;p32"/>
          <p:cNvSpPr txBox="1"/>
          <p:nvPr/>
        </p:nvSpPr>
        <p:spPr>
          <a:xfrm>
            <a:off x="303675" y="1399275"/>
            <a:ext cx="3833700" cy="4154700"/>
          </a:xfrm>
          <a:prstGeom prst="rect">
            <a:avLst/>
          </a:prstGeom>
          <a:noFill/>
          <a:ln cap="flat" cmpd="sng" w="9525">
            <a:solidFill>
              <a:srgbClr val="6AA84F"/>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ar" sz="1000">
                <a:solidFill>
                  <a:schemeClr val="accent6"/>
                </a:solidFill>
                <a:latin typeface="Mada"/>
                <a:ea typeface="Mada"/>
                <a:cs typeface="Mada"/>
                <a:sym typeface="Mada"/>
              </a:rPr>
              <a:t>I have a patient’s CBC that shows thrombocytopenia.</a:t>
            </a:r>
            <a:endParaRPr b="1" sz="1000">
              <a:solidFill>
                <a:schemeClr val="accent6"/>
              </a:solidFill>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b="1" lang="ar" sz="1000">
                <a:solidFill>
                  <a:schemeClr val="accent6"/>
                </a:solidFill>
                <a:latin typeface="Mada"/>
                <a:ea typeface="Mada"/>
                <a:cs typeface="Mada"/>
                <a:sym typeface="Mada"/>
              </a:rPr>
              <a:t>-First ask to examine the peripheral blood smear </a:t>
            </a:r>
            <a:r>
              <a:rPr lang="ar" sz="1000">
                <a:solidFill>
                  <a:srgbClr val="6AA84F"/>
                </a:solidFill>
                <a:latin typeface="Mada"/>
                <a:ea typeface="Mada"/>
                <a:cs typeface="Mada"/>
                <a:sym typeface="Mada"/>
              </a:rPr>
              <a:t>under the microscope, if there’s platelet plugging, then there’s pseudothrombocytopenia, &amp; ask for the CBC to be repeated on citrate.</a:t>
            </a:r>
            <a:endParaRPr sz="10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ar" sz="1000">
                <a:solidFill>
                  <a:srgbClr val="6AA84F"/>
                </a:solidFill>
                <a:latin typeface="Mada"/>
                <a:ea typeface="Mada"/>
                <a:cs typeface="Mada"/>
                <a:sym typeface="Mada"/>
              </a:rPr>
              <a:t>-If it is true thrombocytopenia:</a:t>
            </a:r>
            <a:endParaRPr sz="1000">
              <a:solidFill>
                <a:srgbClr val="6AA84F"/>
              </a:solidFill>
              <a:latin typeface="Mada"/>
              <a:ea typeface="Mada"/>
              <a:cs typeface="Mada"/>
              <a:sym typeface="Mada"/>
            </a:endParaRPr>
          </a:p>
          <a:p>
            <a:pPr indent="-158750" lvl="0" marL="269999" rtl="0" algn="l">
              <a:lnSpc>
                <a:spcPct val="100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Look in the peripheral blood morphology, if there is:</a:t>
            </a:r>
            <a:endParaRPr sz="1000">
              <a:solidFill>
                <a:srgbClr val="6AA84F"/>
              </a:solidFill>
              <a:latin typeface="Mada"/>
              <a:ea typeface="Mada"/>
              <a:cs typeface="Mada"/>
              <a:sym typeface="Mada"/>
            </a:endParaRPr>
          </a:p>
          <a:p>
            <a:pPr indent="-168275" lvl="1" marL="5400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Fragmented RBCs, then this is consumption coagulopathy, which means there is a problem in the blood leading to more coagulation and platelet consumption. This is present in TTP, HUS, &amp; DIC. It is diagnosed by elevated LDH &amp; bilirubin, low haptoglobin, prolonged PT &amp; aPTT.</a:t>
            </a:r>
            <a:endParaRPr sz="1000">
              <a:solidFill>
                <a:srgbClr val="6AA84F"/>
              </a:solidFill>
              <a:latin typeface="Mada"/>
              <a:ea typeface="Mada"/>
              <a:cs typeface="Mada"/>
              <a:sym typeface="Mada"/>
            </a:endParaRPr>
          </a:p>
          <a:p>
            <a:pPr indent="-168275" lvl="1" marL="5400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If you take a BM biopsy and find blast cells, then it means that there is a problem in the factory (bone marrow; possibly leukemia) </a:t>
            </a:r>
            <a:r>
              <a:rPr b="1" lang="ar" sz="1000">
                <a:solidFill>
                  <a:srgbClr val="6AA84F"/>
                </a:solidFill>
                <a:latin typeface="Mada"/>
                <a:ea typeface="Mada"/>
                <a:cs typeface="Mada"/>
                <a:sym typeface="Mada"/>
              </a:rPr>
              <a:t>Refer to Hematologist.</a:t>
            </a:r>
            <a:endParaRPr b="1" sz="1000">
              <a:solidFill>
                <a:srgbClr val="6AA84F"/>
              </a:solidFill>
              <a:latin typeface="Mada"/>
              <a:ea typeface="Mada"/>
              <a:cs typeface="Mada"/>
              <a:sym typeface="Mada"/>
            </a:endParaRPr>
          </a:p>
          <a:p>
            <a:pPr indent="-168275" lvl="1" marL="540000" rtl="0" algn="l">
              <a:lnSpc>
                <a:spcPct val="100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Clumped or agglutinated RBCs → consider Evans syndrome (autoimmune hemolytic anemia with autoimmune thrombocytopenia; characterized by reticulocytosis &amp; +ve Coomb’s test, increased LDH &amp; bilirubin)</a:t>
            </a:r>
            <a:endParaRPr sz="1000">
              <a:solidFill>
                <a:srgbClr val="6AA84F"/>
              </a:solidFill>
              <a:latin typeface="Mada"/>
              <a:ea typeface="Mada"/>
              <a:cs typeface="Mada"/>
              <a:sym typeface="Mada"/>
            </a:endParaRPr>
          </a:p>
          <a:p>
            <a:pPr indent="-168275" lvl="1" marL="540000" rtl="0" algn="l">
              <a:lnSpc>
                <a:spcPct val="100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Elevated levels of lymphocytes/neutrophils → consider an infection</a:t>
            </a:r>
            <a:endParaRPr sz="1000">
              <a:solidFill>
                <a:srgbClr val="6AA84F"/>
              </a:solidFill>
              <a:latin typeface="Mada"/>
              <a:ea typeface="Mada"/>
              <a:cs typeface="Mada"/>
              <a:sym typeface="Mada"/>
            </a:endParaRPr>
          </a:p>
          <a:p>
            <a:pPr indent="-168275" lvl="1" marL="540000" rtl="0" algn="l">
              <a:lnSpc>
                <a:spcPct val="100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Isolated thrombocytopenia →  consider ITP (idiopathic thrombocytopenia) or viral infection</a:t>
            </a:r>
            <a:endParaRPr sz="1000">
              <a:solidFill>
                <a:srgbClr val="6AA84F"/>
              </a:solidFill>
              <a:latin typeface="Mada"/>
              <a:ea typeface="Mada"/>
              <a:cs typeface="Mada"/>
              <a:sym typeface="Mada"/>
            </a:endParaRPr>
          </a:p>
        </p:txBody>
      </p:sp>
      <p:sp>
        <p:nvSpPr>
          <p:cNvPr id="506" name="Google Shape;506;p32"/>
          <p:cNvSpPr/>
          <p:nvPr/>
        </p:nvSpPr>
        <p:spPr>
          <a:xfrm>
            <a:off x="6019089" y="5502582"/>
            <a:ext cx="576300" cy="4506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3"/>
          <p:cNvSpPr/>
          <p:nvPr/>
        </p:nvSpPr>
        <p:spPr>
          <a:xfrm flipH="1" rot="-5400000">
            <a:off x="5333675" y="4627275"/>
            <a:ext cx="177300" cy="352200"/>
          </a:xfrm>
          <a:prstGeom prst="downArrow">
            <a:avLst>
              <a:gd fmla="val 11856" name="adj1"/>
              <a:gd fmla="val 36063"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900">
              <a:solidFill>
                <a:srgbClr val="FFFFFF"/>
              </a:solidFill>
              <a:latin typeface="Mada"/>
              <a:ea typeface="Mada"/>
              <a:cs typeface="Mada"/>
              <a:sym typeface="Mada"/>
            </a:endParaRPr>
          </a:p>
        </p:txBody>
      </p:sp>
      <p:grpSp>
        <p:nvGrpSpPr>
          <p:cNvPr id="512" name="Google Shape;512;p33"/>
          <p:cNvGrpSpPr/>
          <p:nvPr/>
        </p:nvGrpSpPr>
        <p:grpSpPr>
          <a:xfrm>
            <a:off x="-245814" y="3715038"/>
            <a:ext cx="3348076" cy="2070563"/>
            <a:chOff x="164325" y="3359825"/>
            <a:chExt cx="3348076" cy="2070563"/>
          </a:xfrm>
        </p:grpSpPr>
        <p:sp>
          <p:nvSpPr>
            <p:cNvPr id="513" name="Google Shape;513;p33"/>
            <p:cNvSpPr txBox="1"/>
            <p:nvPr/>
          </p:nvSpPr>
          <p:spPr>
            <a:xfrm>
              <a:off x="164325" y="3359825"/>
              <a:ext cx="3348000" cy="382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ar" sz="1600">
                  <a:solidFill>
                    <a:schemeClr val="accent1"/>
                  </a:solidFill>
                  <a:latin typeface="Mada"/>
                  <a:ea typeface="Mada"/>
                  <a:cs typeface="Mada"/>
                  <a:sym typeface="Mada"/>
                </a:rPr>
                <a:t>Etiology :</a:t>
              </a:r>
              <a:r>
                <a:rPr b="1" lang="ar" sz="1600">
                  <a:solidFill>
                    <a:schemeClr val="accent1"/>
                  </a:solidFill>
                  <a:latin typeface="Mada"/>
                  <a:ea typeface="Mada"/>
                  <a:cs typeface="Mada"/>
                  <a:sym typeface="Mada"/>
                </a:rPr>
                <a:t> </a:t>
              </a:r>
              <a:endParaRPr b="1" sz="1600">
                <a:solidFill>
                  <a:schemeClr val="accent1"/>
                </a:solidFill>
                <a:latin typeface="Mada"/>
                <a:ea typeface="Mada"/>
                <a:cs typeface="Mada"/>
                <a:sym typeface="Mada"/>
              </a:endParaRPr>
            </a:p>
          </p:txBody>
        </p:sp>
        <p:sp>
          <p:nvSpPr>
            <p:cNvPr id="514" name="Google Shape;514;p33"/>
            <p:cNvSpPr/>
            <p:nvPr/>
          </p:nvSpPr>
          <p:spPr>
            <a:xfrm>
              <a:off x="399836" y="3882262"/>
              <a:ext cx="1098600" cy="31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200">
                  <a:latin typeface="Mada"/>
                  <a:ea typeface="Mada"/>
                  <a:cs typeface="Mada"/>
                  <a:sym typeface="Mada"/>
                </a:rPr>
                <a:t>Trauma</a:t>
              </a:r>
              <a:r>
                <a:rPr lang="ar" sz="1200">
                  <a:latin typeface="Mada"/>
                  <a:ea typeface="Mada"/>
                  <a:cs typeface="Mada"/>
                  <a:sym typeface="Mada"/>
                </a:rPr>
                <a:t> </a:t>
              </a:r>
              <a:endParaRPr sz="1200">
                <a:latin typeface="Mada"/>
                <a:ea typeface="Mada"/>
                <a:cs typeface="Mada"/>
                <a:sym typeface="Mada"/>
              </a:endParaRPr>
            </a:p>
          </p:txBody>
        </p:sp>
        <p:sp>
          <p:nvSpPr>
            <p:cNvPr id="515" name="Google Shape;515;p33"/>
            <p:cNvSpPr/>
            <p:nvPr/>
          </p:nvSpPr>
          <p:spPr>
            <a:xfrm>
              <a:off x="399816" y="4348825"/>
              <a:ext cx="1098600" cy="31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200">
                  <a:solidFill>
                    <a:schemeClr val="dk1"/>
                  </a:solidFill>
                  <a:latin typeface="Mada"/>
                  <a:ea typeface="Mada"/>
                  <a:cs typeface="Mada"/>
                  <a:sym typeface="Mada"/>
                </a:rPr>
                <a:t>Infection </a:t>
              </a:r>
              <a:endParaRPr sz="1200">
                <a:solidFill>
                  <a:schemeClr val="dk1"/>
                </a:solidFill>
                <a:latin typeface="Mada"/>
                <a:ea typeface="Mada"/>
                <a:cs typeface="Mada"/>
                <a:sym typeface="Mada"/>
              </a:endParaRPr>
            </a:p>
          </p:txBody>
        </p:sp>
        <p:grpSp>
          <p:nvGrpSpPr>
            <p:cNvPr id="516" name="Google Shape;516;p33"/>
            <p:cNvGrpSpPr/>
            <p:nvPr/>
          </p:nvGrpSpPr>
          <p:grpSpPr>
            <a:xfrm>
              <a:off x="1498125" y="3742625"/>
              <a:ext cx="2014276" cy="1380300"/>
              <a:chOff x="1498125" y="3742625"/>
              <a:chExt cx="2014276" cy="1380300"/>
            </a:xfrm>
          </p:grpSpPr>
          <p:sp>
            <p:nvSpPr>
              <p:cNvPr id="517" name="Google Shape;517;p33"/>
              <p:cNvSpPr/>
              <p:nvPr/>
            </p:nvSpPr>
            <p:spPr>
              <a:xfrm>
                <a:off x="2178301" y="4571125"/>
                <a:ext cx="1334100" cy="3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Malignancy ( esp </a:t>
                </a:r>
                <a:r>
                  <a:rPr lang="ar" sz="1200">
                    <a:solidFill>
                      <a:srgbClr val="CC0000"/>
                    </a:solidFill>
                    <a:latin typeface="Mada"/>
                    <a:ea typeface="Mada"/>
                    <a:cs typeface="Mada"/>
                    <a:sym typeface="Mada"/>
                  </a:rPr>
                  <a:t>APML)</a:t>
                </a:r>
                <a:endParaRPr sz="1200">
                  <a:solidFill>
                    <a:srgbClr val="CC0000"/>
                  </a:solidFill>
                  <a:latin typeface="Mada"/>
                  <a:ea typeface="Mada"/>
                  <a:cs typeface="Mada"/>
                  <a:sym typeface="Mada"/>
                </a:endParaRPr>
              </a:p>
            </p:txBody>
          </p:sp>
          <p:sp>
            <p:nvSpPr>
              <p:cNvPr id="518" name="Google Shape;518;p33"/>
              <p:cNvSpPr/>
              <p:nvPr/>
            </p:nvSpPr>
            <p:spPr>
              <a:xfrm>
                <a:off x="2178301" y="3988675"/>
                <a:ext cx="1334100" cy="4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Obstetric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Complications</a:t>
                </a:r>
                <a:endParaRPr sz="1200">
                  <a:solidFill>
                    <a:schemeClr val="dk1"/>
                  </a:solidFill>
                  <a:latin typeface="Mada"/>
                  <a:ea typeface="Mada"/>
                  <a:cs typeface="Mada"/>
                  <a:sym typeface="Mada"/>
                </a:endParaRPr>
              </a:p>
            </p:txBody>
          </p:sp>
          <p:cxnSp>
            <p:nvCxnSpPr>
              <p:cNvPr id="519" name="Google Shape;519;p33"/>
              <p:cNvCxnSpPr>
                <a:stCxn id="513" idx="2"/>
                <a:endCxn id="518" idx="1"/>
              </p:cNvCxnSpPr>
              <p:nvPr/>
            </p:nvCxnSpPr>
            <p:spPr>
              <a:xfrm flipH="1" rot="-5400000">
                <a:off x="1769325" y="3811625"/>
                <a:ext cx="477900" cy="339900"/>
              </a:xfrm>
              <a:prstGeom prst="bentConnector2">
                <a:avLst/>
              </a:prstGeom>
              <a:noFill/>
              <a:ln cap="flat" cmpd="sng" w="9525">
                <a:solidFill>
                  <a:schemeClr val="accent1"/>
                </a:solidFill>
                <a:prstDash val="solid"/>
                <a:round/>
                <a:headEnd len="med" w="med" type="none"/>
                <a:tailEnd len="med" w="med" type="oval"/>
              </a:ln>
            </p:spPr>
          </p:cxnSp>
          <p:cxnSp>
            <p:nvCxnSpPr>
              <p:cNvPr id="520" name="Google Shape;520;p33"/>
              <p:cNvCxnSpPr>
                <a:stCxn id="513" idx="2"/>
                <a:endCxn id="514" idx="3"/>
              </p:cNvCxnSpPr>
              <p:nvPr/>
            </p:nvCxnSpPr>
            <p:spPr>
              <a:xfrm rot="5400000">
                <a:off x="1518975" y="3722075"/>
                <a:ext cx="298800" cy="339900"/>
              </a:xfrm>
              <a:prstGeom prst="bentConnector2">
                <a:avLst/>
              </a:prstGeom>
              <a:noFill/>
              <a:ln cap="flat" cmpd="sng" w="9525">
                <a:solidFill>
                  <a:schemeClr val="accent1"/>
                </a:solidFill>
                <a:prstDash val="solid"/>
                <a:round/>
                <a:headEnd len="med" w="med" type="oval"/>
                <a:tailEnd len="med" w="med" type="oval"/>
              </a:ln>
            </p:spPr>
          </p:cxnSp>
          <p:cxnSp>
            <p:nvCxnSpPr>
              <p:cNvPr id="521" name="Google Shape;521;p33"/>
              <p:cNvCxnSpPr>
                <a:stCxn id="513" idx="2"/>
                <a:endCxn id="517" idx="1"/>
              </p:cNvCxnSpPr>
              <p:nvPr/>
            </p:nvCxnSpPr>
            <p:spPr>
              <a:xfrm flipH="1" rot="-5400000">
                <a:off x="1514475" y="4066475"/>
                <a:ext cx="987600" cy="339900"/>
              </a:xfrm>
              <a:prstGeom prst="bentConnector2">
                <a:avLst/>
              </a:prstGeom>
              <a:noFill/>
              <a:ln cap="flat" cmpd="sng" w="9525">
                <a:solidFill>
                  <a:schemeClr val="accent1"/>
                </a:solidFill>
                <a:prstDash val="solid"/>
                <a:round/>
                <a:headEnd len="med" w="med" type="none"/>
                <a:tailEnd len="med" w="med" type="oval"/>
              </a:ln>
            </p:spPr>
          </p:cxnSp>
          <p:cxnSp>
            <p:nvCxnSpPr>
              <p:cNvPr id="522" name="Google Shape;522;p33"/>
              <p:cNvCxnSpPr>
                <a:stCxn id="513" idx="2"/>
                <a:endCxn id="515" idx="3"/>
              </p:cNvCxnSpPr>
              <p:nvPr/>
            </p:nvCxnSpPr>
            <p:spPr>
              <a:xfrm rot="5400000">
                <a:off x="1285725" y="3955325"/>
                <a:ext cx="765300" cy="339900"/>
              </a:xfrm>
              <a:prstGeom prst="bentConnector2">
                <a:avLst/>
              </a:prstGeom>
              <a:noFill/>
              <a:ln cap="flat" cmpd="sng" w="9525">
                <a:solidFill>
                  <a:schemeClr val="accent1"/>
                </a:solidFill>
                <a:prstDash val="solid"/>
                <a:round/>
                <a:headEnd len="med" w="med" type="none"/>
                <a:tailEnd len="med" w="med" type="oval"/>
              </a:ln>
            </p:spPr>
          </p:cxnSp>
          <p:cxnSp>
            <p:nvCxnSpPr>
              <p:cNvPr id="523" name="Google Shape;523;p33"/>
              <p:cNvCxnSpPr>
                <a:stCxn id="513" idx="2"/>
                <a:endCxn id="524" idx="3"/>
              </p:cNvCxnSpPr>
              <p:nvPr/>
            </p:nvCxnSpPr>
            <p:spPr>
              <a:xfrm rot="5400000">
                <a:off x="978075" y="4262675"/>
                <a:ext cx="1380300" cy="340200"/>
              </a:xfrm>
              <a:prstGeom prst="bentConnector2">
                <a:avLst/>
              </a:prstGeom>
              <a:noFill/>
              <a:ln cap="flat" cmpd="sng" w="9525">
                <a:solidFill>
                  <a:schemeClr val="accent1"/>
                </a:solidFill>
                <a:prstDash val="solid"/>
                <a:round/>
                <a:headEnd len="med" w="med" type="oval"/>
                <a:tailEnd len="med" w="med" type="oval"/>
              </a:ln>
            </p:spPr>
          </p:cxnSp>
        </p:grpSp>
        <p:sp>
          <p:nvSpPr>
            <p:cNvPr id="524" name="Google Shape;524;p33"/>
            <p:cNvSpPr/>
            <p:nvPr/>
          </p:nvSpPr>
          <p:spPr>
            <a:xfrm>
              <a:off x="622733" y="4815388"/>
              <a:ext cx="875400" cy="615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Shock</a:t>
              </a:r>
              <a:endParaRPr sz="1200">
                <a:solidFill>
                  <a:schemeClr val="dk1"/>
                </a:solidFill>
                <a:latin typeface="Mada"/>
                <a:ea typeface="Mada"/>
                <a:cs typeface="Mada"/>
                <a:sym typeface="Mada"/>
              </a:endParaRPr>
            </a:p>
          </p:txBody>
        </p:sp>
      </p:grpSp>
      <p:sp>
        <p:nvSpPr>
          <p:cNvPr id="525" name="Google Shape;525;p3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Platelets Disorders</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526" name="Google Shape;526;p33"/>
          <p:cNvSpPr txBox="1"/>
          <p:nvPr/>
        </p:nvSpPr>
        <p:spPr>
          <a:xfrm>
            <a:off x="247500" y="904850"/>
            <a:ext cx="7312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Immune Thrombocytopenic Purpura (ITP) </a:t>
            </a:r>
            <a:r>
              <a:rPr b="1" lang="ar" sz="2200">
                <a:highlight>
                  <a:schemeClr val="accent4"/>
                </a:highlight>
                <a:latin typeface="Mada"/>
                <a:ea typeface="Mada"/>
                <a:cs typeface="Mada"/>
                <a:sym typeface="Mada"/>
              </a:rPr>
              <a:t>Treatment</a:t>
            </a:r>
            <a:r>
              <a:rPr b="1" lang="ar" sz="2200">
                <a:highlight>
                  <a:schemeClr val="accent4"/>
                </a:highlight>
                <a:latin typeface="Mada"/>
                <a:ea typeface="Mada"/>
                <a:cs typeface="Mada"/>
                <a:sym typeface="Mada"/>
              </a:rPr>
              <a:t> :</a:t>
            </a:r>
            <a:endParaRPr b="1" sz="2200">
              <a:highlight>
                <a:schemeClr val="accent4"/>
              </a:highlight>
              <a:latin typeface="Mada"/>
              <a:ea typeface="Mada"/>
              <a:cs typeface="Mada"/>
              <a:sym typeface="Mada"/>
            </a:endParaRPr>
          </a:p>
        </p:txBody>
      </p:sp>
      <p:sp>
        <p:nvSpPr>
          <p:cNvPr id="527" name="Google Shape;527;p33"/>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28" name="Google Shape;528;p33"/>
          <p:cNvSpPr txBox="1"/>
          <p:nvPr/>
        </p:nvSpPr>
        <p:spPr>
          <a:xfrm>
            <a:off x="297350" y="1300825"/>
            <a:ext cx="3900900" cy="1959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999999"/>
              </a:buClr>
              <a:buSzPts val="1100"/>
              <a:buFont typeface="Mada"/>
              <a:buChar char="❖"/>
            </a:pPr>
            <a:r>
              <a:rPr b="1" lang="ar" sz="1100">
                <a:solidFill>
                  <a:srgbClr val="999999"/>
                </a:solidFill>
                <a:latin typeface="Mada"/>
                <a:ea typeface="Mada"/>
                <a:cs typeface="Mada"/>
                <a:sym typeface="Mada"/>
              </a:rPr>
              <a:t>First line treatment:</a:t>
            </a:r>
            <a:endParaRPr b="1" sz="1100">
              <a:solidFill>
                <a:srgbClr val="999999"/>
              </a:solidFill>
              <a:latin typeface="Mada"/>
              <a:ea typeface="Mada"/>
              <a:cs typeface="Mada"/>
              <a:sym typeface="Mada"/>
            </a:endParaRPr>
          </a:p>
          <a:p>
            <a:pPr indent="-298450" lvl="0" marL="914400" rtl="0" algn="l">
              <a:spcBef>
                <a:spcPts val="0"/>
              </a:spcBef>
              <a:spcAft>
                <a:spcPts val="0"/>
              </a:spcAft>
              <a:buClr>
                <a:schemeClr val="accent6"/>
              </a:buClr>
              <a:buSzPts val="1100"/>
              <a:buFont typeface="Mada"/>
              <a:buChar char="●"/>
            </a:pPr>
            <a:r>
              <a:rPr b="1" lang="ar" sz="1100">
                <a:solidFill>
                  <a:schemeClr val="accent6"/>
                </a:solidFill>
                <a:latin typeface="Mada"/>
                <a:ea typeface="Mada"/>
                <a:cs typeface="Mada"/>
                <a:sym typeface="Mada"/>
              </a:rPr>
              <a:t>Steroids </a:t>
            </a:r>
            <a:endParaRPr b="1" sz="1100">
              <a:solidFill>
                <a:schemeClr val="accent6"/>
              </a:solidFill>
              <a:latin typeface="Mada"/>
              <a:ea typeface="Mada"/>
              <a:cs typeface="Mada"/>
              <a:sym typeface="Mada"/>
            </a:endParaRPr>
          </a:p>
          <a:p>
            <a:pPr indent="-298450" lvl="0" marL="914400" rtl="0" algn="l">
              <a:spcBef>
                <a:spcPts val="0"/>
              </a:spcBef>
              <a:spcAft>
                <a:spcPts val="0"/>
              </a:spcAft>
              <a:buClr>
                <a:schemeClr val="accent6"/>
              </a:buClr>
              <a:buSzPts val="1100"/>
              <a:buFont typeface="Mada"/>
              <a:buChar char="●"/>
            </a:pPr>
            <a:r>
              <a:rPr b="1" lang="ar" sz="1100">
                <a:solidFill>
                  <a:schemeClr val="accent6"/>
                </a:solidFill>
                <a:latin typeface="Mada"/>
                <a:ea typeface="Mada"/>
                <a:cs typeface="Mada"/>
                <a:sym typeface="Mada"/>
              </a:rPr>
              <a:t>IVIG</a:t>
            </a:r>
            <a:endParaRPr b="1" sz="1100">
              <a:solidFill>
                <a:schemeClr val="accent6"/>
              </a:solidFill>
              <a:latin typeface="Mada"/>
              <a:ea typeface="Mada"/>
              <a:cs typeface="Mada"/>
              <a:sym typeface="Mada"/>
            </a:endParaRPr>
          </a:p>
          <a:p>
            <a:pPr indent="0" lvl="0" marL="0" rtl="0" algn="l">
              <a:spcBef>
                <a:spcPts val="0"/>
              </a:spcBef>
              <a:spcAft>
                <a:spcPts val="0"/>
              </a:spcAft>
              <a:buNone/>
            </a:pPr>
            <a:r>
              <a:rPr b="1" lang="ar" sz="1100">
                <a:solidFill>
                  <a:srgbClr val="6AA84F"/>
                </a:solidFill>
                <a:latin typeface="Mada"/>
                <a:ea typeface="Mada"/>
                <a:cs typeface="Mada"/>
                <a:sym typeface="Mada"/>
              </a:rPr>
              <a:t>It serves as a confirmatory step as well, if the pt doesn’t respond to the steroids, you have to revise your dx. </a:t>
            </a:r>
            <a:endParaRPr b="1" sz="1100">
              <a:solidFill>
                <a:srgbClr val="6AA84F"/>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b="1" lang="ar" sz="1100">
                <a:solidFill>
                  <a:srgbClr val="999999"/>
                </a:solidFill>
                <a:latin typeface="Mada"/>
                <a:ea typeface="Mada"/>
                <a:cs typeface="Mada"/>
                <a:sym typeface="Mada"/>
              </a:rPr>
              <a:t>Second line treatment:</a:t>
            </a:r>
            <a:endParaRPr b="1" sz="1100">
              <a:solidFill>
                <a:srgbClr val="999999"/>
              </a:solidFill>
              <a:latin typeface="Mada"/>
              <a:ea typeface="Mada"/>
              <a:cs typeface="Mada"/>
              <a:sym typeface="Mada"/>
            </a:endParaRPr>
          </a:p>
          <a:p>
            <a:pPr indent="-298450" lvl="0" marL="914400" rtl="0" algn="l">
              <a:spcBef>
                <a:spcPts val="0"/>
              </a:spcBef>
              <a:spcAft>
                <a:spcPts val="0"/>
              </a:spcAft>
              <a:buClr>
                <a:srgbClr val="999999"/>
              </a:buClr>
              <a:buSzPts val="1100"/>
              <a:buFont typeface="Mada"/>
              <a:buChar char="●"/>
            </a:pPr>
            <a:r>
              <a:rPr lang="ar" sz="1100">
                <a:solidFill>
                  <a:srgbClr val="999999"/>
                </a:solidFill>
                <a:latin typeface="Mada"/>
                <a:ea typeface="Mada"/>
                <a:cs typeface="Mada"/>
                <a:sym typeface="Mada"/>
              </a:rPr>
              <a:t>Splenectomy</a:t>
            </a:r>
            <a:endParaRPr sz="1100">
              <a:solidFill>
                <a:srgbClr val="999999"/>
              </a:solidFill>
              <a:latin typeface="Mada"/>
              <a:ea typeface="Mada"/>
              <a:cs typeface="Mada"/>
              <a:sym typeface="Mada"/>
            </a:endParaRPr>
          </a:p>
          <a:p>
            <a:pPr indent="-298450" lvl="0" marL="914400" rtl="0" algn="l">
              <a:spcBef>
                <a:spcPts val="0"/>
              </a:spcBef>
              <a:spcAft>
                <a:spcPts val="0"/>
              </a:spcAft>
              <a:buClr>
                <a:srgbClr val="999999"/>
              </a:buClr>
              <a:buSzPts val="1100"/>
              <a:buFont typeface="Mada"/>
              <a:buChar char="●"/>
            </a:pPr>
            <a:r>
              <a:rPr lang="ar" sz="1100">
                <a:solidFill>
                  <a:srgbClr val="999999"/>
                </a:solidFill>
                <a:latin typeface="Mada"/>
                <a:ea typeface="Mada"/>
                <a:cs typeface="Mada"/>
                <a:sym typeface="Mada"/>
              </a:rPr>
              <a:t>Rituximab  </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b="1" lang="ar" sz="1100">
                <a:solidFill>
                  <a:srgbClr val="999999"/>
                </a:solidFill>
                <a:latin typeface="Mada"/>
                <a:ea typeface="Mada"/>
                <a:cs typeface="Mada"/>
                <a:sym typeface="Mada"/>
              </a:rPr>
              <a:t>Refractory cases :</a:t>
            </a:r>
            <a:endParaRPr b="1" sz="1100">
              <a:solidFill>
                <a:srgbClr val="999999"/>
              </a:solidFill>
              <a:latin typeface="Mada"/>
              <a:ea typeface="Mada"/>
              <a:cs typeface="Mada"/>
              <a:sym typeface="Mada"/>
            </a:endParaRPr>
          </a:p>
          <a:p>
            <a:pPr indent="-298450" lvl="0" marL="914400" rtl="0" algn="l">
              <a:spcBef>
                <a:spcPts val="0"/>
              </a:spcBef>
              <a:spcAft>
                <a:spcPts val="0"/>
              </a:spcAft>
              <a:buClr>
                <a:srgbClr val="999999"/>
              </a:buClr>
              <a:buSzPts val="1100"/>
              <a:buFont typeface="Mada"/>
              <a:buChar char="●"/>
            </a:pPr>
            <a:r>
              <a:rPr lang="ar" sz="1100">
                <a:solidFill>
                  <a:srgbClr val="999999"/>
                </a:solidFill>
                <a:latin typeface="Mada"/>
                <a:ea typeface="Mada"/>
                <a:cs typeface="Mada"/>
                <a:sym typeface="Mada"/>
              </a:rPr>
              <a:t>Romiplostim or eltrombopag.</a:t>
            </a:r>
            <a:endParaRPr sz="1100">
              <a:solidFill>
                <a:srgbClr val="999999"/>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IF FAILED ALL  THE ABOVE GO FOR STEM CEL</a:t>
            </a:r>
            <a:r>
              <a:rPr lang="ar" sz="1200">
                <a:solidFill>
                  <a:srgbClr val="6AA84F"/>
                </a:solidFill>
                <a:latin typeface="Mada"/>
                <a:ea typeface="Mada"/>
                <a:cs typeface="Mada"/>
                <a:sym typeface="Mada"/>
              </a:rPr>
              <a:t>L TRANSPLANT .</a:t>
            </a:r>
            <a:endParaRPr sz="1200">
              <a:solidFill>
                <a:srgbClr val="6AA84F"/>
              </a:solidFill>
              <a:latin typeface="Mada"/>
              <a:ea typeface="Mada"/>
              <a:cs typeface="Mada"/>
              <a:sym typeface="Mada"/>
            </a:endParaRPr>
          </a:p>
        </p:txBody>
      </p:sp>
      <p:sp>
        <p:nvSpPr>
          <p:cNvPr id="529" name="Google Shape;529;p33"/>
          <p:cNvSpPr txBox="1"/>
          <p:nvPr/>
        </p:nvSpPr>
        <p:spPr>
          <a:xfrm>
            <a:off x="179752" y="3260613"/>
            <a:ext cx="7761000" cy="382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Disseminated Intravascular Coagulation (DIC) :</a:t>
            </a:r>
            <a:endParaRPr b="1" sz="2200">
              <a:highlight>
                <a:schemeClr val="accent4"/>
              </a:highlight>
              <a:latin typeface="Mada"/>
              <a:ea typeface="Mada"/>
              <a:cs typeface="Mada"/>
              <a:sym typeface="Mada"/>
            </a:endParaRPr>
          </a:p>
        </p:txBody>
      </p:sp>
      <p:cxnSp>
        <p:nvCxnSpPr>
          <p:cNvPr id="530" name="Google Shape;530;p33"/>
          <p:cNvCxnSpPr>
            <a:stCxn id="513" idx="2"/>
          </p:cNvCxnSpPr>
          <p:nvPr/>
        </p:nvCxnSpPr>
        <p:spPr>
          <a:xfrm flipH="1" rot="-5400000">
            <a:off x="841386" y="4684638"/>
            <a:ext cx="1174200" cy="600"/>
          </a:xfrm>
          <a:prstGeom prst="bentConnector3">
            <a:avLst>
              <a:gd fmla="val 50000" name="adj1"/>
            </a:avLst>
          </a:prstGeom>
          <a:noFill/>
          <a:ln cap="flat" cmpd="sng" w="9525">
            <a:solidFill>
              <a:schemeClr val="accent1"/>
            </a:solidFill>
            <a:prstDash val="solid"/>
            <a:round/>
            <a:headEnd len="med" w="med" type="none"/>
            <a:tailEnd len="med" w="med" type="none"/>
          </a:ln>
        </p:spPr>
      </p:cxnSp>
      <p:grpSp>
        <p:nvGrpSpPr>
          <p:cNvPr id="531" name="Google Shape;531;p33"/>
          <p:cNvGrpSpPr/>
          <p:nvPr/>
        </p:nvGrpSpPr>
        <p:grpSpPr>
          <a:xfrm>
            <a:off x="3641174" y="4194305"/>
            <a:ext cx="1643807" cy="1112054"/>
            <a:chOff x="5075370" y="3592046"/>
            <a:chExt cx="1825033" cy="1112054"/>
          </a:xfrm>
        </p:grpSpPr>
        <p:sp>
          <p:nvSpPr>
            <p:cNvPr id="532" name="Google Shape;532;p33"/>
            <p:cNvSpPr/>
            <p:nvPr/>
          </p:nvSpPr>
          <p:spPr>
            <a:xfrm>
              <a:off x="5075376" y="3592046"/>
              <a:ext cx="1825028" cy="7277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1200">
                  <a:solidFill>
                    <a:srgbClr val="FFFFFF"/>
                  </a:solidFill>
                  <a:latin typeface="Mada"/>
                  <a:ea typeface="Mada"/>
                  <a:cs typeface="Mada"/>
                  <a:sym typeface="Mada"/>
                </a:rPr>
                <a:t>Massive activation of coagulation </a:t>
              </a:r>
              <a:r>
                <a:rPr b="1" lang="ar" sz="1200">
                  <a:solidFill>
                    <a:srgbClr val="6AA84F"/>
                  </a:solidFill>
                  <a:latin typeface="Mada"/>
                  <a:ea typeface="Mada"/>
                  <a:cs typeface="Mada"/>
                  <a:sym typeface="Mada"/>
                </a:rPr>
                <a:t>cascade</a:t>
              </a:r>
              <a:r>
                <a:rPr b="1" lang="ar" sz="1200">
                  <a:solidFill>
                    <a:srgbClr val="FFFFFF"/>
                  </a:solidFill>
                  <a:latin typeface="Mada"/>
                  <a:ea typeface="Mada"/>
                  <a:cs typeface="Mada"/>
                  <a:sym typeface="Mada"/>
                </a:rPr>
                <a:t> that </a:t>
              </a:r>
              <a:r>
                <a:rPr b="1" lang="ar" sz="1200">
                  <a:solidFill>
                    <a:srgbClr val="FFFFFF"/>
                  </a:solidFill>
                  <a:latin typeface="Mada"/>
                  <a:ea typeface="Mada"/>
                  <a:cs typeface="Mada"/>
                  <a:sym typeface="Mada"/>
                </a:rPr>
                <a:t>overwhelms</a:t>
              </a:r>
              <a:r>
                <a:rPr b="1" lang="ar" sz="1200">
                  <a:solidFill>
                    <a:srgbClr val="FFFFFF"/>
                  </a:solidFill>
                  <a:latin typeface="Mada"/>
                  <a:ea typeface="Mada"/>
                  <a:cs typeface="Mada"/>
                  <a:sym typeface="Mada"/>
                </a:rPr>
                <a:t> control mechanisms  </a:t>
              </a:r>
              <a:endParaRPr b="1" sz="1200">
                <a:solidFill>
                  <a:srgbClr val="FFFFFF"/>
                </a:solidFill>
                <a:latin typeface="Mada"/>
                <a:ea typeface="Mada"/>
                <a:cs typeface="Mada"/>
                <a:sym typeface="Mada"/>
              </a:endParaRPr>
            </a:p>
          </p:txBody>
        </p:sp>
        <p:sp>
          <p:nvSpPr>
            <p:cNvPr id="533" name="Google Shape;533;p33"/>
            <p:cNvSpPr/>
            <p:nvPr/>
          </p:nvSpPr>
          <p:spPr>
            <a:xfrm>
              <a:off x="5075370" y="4489529"/>
              <a:ext cx="1825028" cy="214571"/>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Excess </a:t>
              </a:r>
              <a:r>
                <a:rPr b="1" lang="ar" sz="1200">
                  <a:solidFill>
                    <a:srgbClr val="FFFFFF"/>
                  </a:solidFill>
                  <a:latin typeface="Mada"/>
                  <a:ea typeface="Mada"/>
                  <a:cs typeface="Mada"/>
                  <a:sym typeface="Mada"/>
                </a:rPr>
                <a:t>thrombosis </a:t>
              </a:r>
              <a:endParaRPr b="1" sz="1200">
                <a:solidFill>
                  <a:srgbClr val="FFFFFF"/>
                </a:solidFill>
                <a:latin typeface="Mada"/>
                <a:ea typeface="Mada"/>
                <a:cs typeface="Mada"/>
                <a:sym typeface="Mada"/>
              </a:endParaRPr>
            </a:p>
          </p:txBody>
        </p:sp>
        <p:sp>
          <p:nvSpPr>
            <p:cNvPr id="534" name="Google Shape;534;p33"/>
            <p:cNvSpPr/>
            <p:nvPr/>
          </p:nvSpPr>
          <p:spPr>
            <a:xfrm flipH="1">
              <a:off x="5899256" y="4319870"/>
              <a:ext cx="177255" cy="147188"/>
            </a:xfrm>
            <a:prstGeom prst="downArrow">
              <a:avLst>
                <a:gd fmla="val 11856" name="adj1"/>
                <a:gd fmla="val 36063"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900">
                <a:solidFill>
                  <a:srgbClr val="FFFFFF"/>
                </a:solidFill>
                <a:latin typeface="Mada"/>
                <a:ea typeface="Mada"/>
                <a:cs typeface="Mada"/>
                <a:sym typeface="Mada"/>
              </a:endParaRPr>
            </a:p>
          </p:txBody>
        </p:sp>
      </p:grpSp>
      <p:grpSp>
        <p:nvGrpSpPr>
          <p:cNvPr id="535" name="Google Shape;535;p33"/>
          <p:cNvGrpSpPr/>
          <p:nvPr/>
        </p:nvGrpSpPr>
        <p:grpSpPr>
          <a:xfrm>
            <a:off x="5657602" y="4220211"/>
            <a:ext cx="1643695" cy="1125237"/>
            <a:chOff x="5136175" y="4862273"/>
            <a:chExt cx="1824909" cy="1125237"/>
          </a:xfrm>
        </p:grpSpPr>
        <p:sp>
          <p:nvSpPr>
            <p:cNvPr id="536" name="Google Shape;536;p33"/>
            <p:cNvSpPr/>
            <p:nvPr/>
          </p:nvSpPr>
          <p:spPr>
            <a:xfrm>
              <a:off x="5136175" y="5259709"/>
              <a:ext cx="1824900" cy="727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Acute consumption </a:t>
              </a:r>
              <a:r>
                <a:rPr b="1" lang="ar" sz="1200">
                  <a:solidFill>
                    <a:srgbClr val="FFFFFF"/>
                  </a:solidFill>
                  <a:latin typeface="Mada"/>
                  <a:ea typeface="Mada"/>
                  <a:cs typeface="Mada"/>
                  <a:sym typeface="Mada"/>
                </a:rPr>
                <a:t>of coagulation factors &amp; plt </a:t>
              </a:r>
              <a:r>
                <a:rPr b="1" baseline="30000" lang="ar" sz="1200">
                  <a:solidFill>
                    <a:srgbClr val="6AA84F"/>
                  </a:solidFill>
                  <a:latin typeface="Mada"/>
                  <a:ea typeface="Mada"/>
                  <a:cs typeface="Mada"/>
                  <a:sym typeface="Mada"/>
                </a:rPr>
                <a:t>1</a:t>
              </a:r>
              <a:endParaRPr b="1" baseline="30000" sz="1200">
                <a:solidFill>
                  <a:srgbClr val="6AA84F"/>
                </a:solidFill>
                <a:latin typeface="Mada"/>
                <a:ea typeface="Mada"/>
                <a:cs typeface="Mada"/>
                <a:sym typeface="Mada"/>
              </a:endParaRPr>
            </a:p>
          </p:txBody>
        </p:sp>
        <p:sp>
          <p:nvSpPr>
            <p:cNvPr id="537" name="Google Shape;537;p33"/>
            <p:cNvSpPr/>
            <p:nvPr/>
          </p:nvSpPr>
          <p:spPr>
            <a:xfrm>
              <a:off x="5136184" y="4862273"/>
              <a:ext cx="1824900" cy="2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Bleeding </a:t>
              </a:r>
              <a:endParaRPr b="1" sz="1200">
                <a:solidFill>
                  <a:srgbClr val="FFFFFF"/>
                </a:solidFill>
                <a:latin typeface="Mada"/>
                <a:ea typeface="Mada"/>
                <a:cs typeface="Mada"/>
                <a:sym typeface="Mada"/>
              </a:endParaRPr>
            </a:p>
          </p:txBody>
        </p:sp>
        <p:sp>
          <p:nvSpPr>
            <p:cNvPr id="538" name="Google Shape;538;p33"/>
            <p:cNvSpPr/>
            <p:nvPr/>
          </p:nvSpPr>
          <p:spPr>
            <a:xfrm flipH="1" rot="10800000">
              <a:off x="5959981" y="5076761"/>
              <a:ext cx="177300" cy="167700"/>
            </a:xfrm>
            <a:prstGeom prst="downArrow">
              <a:avLst>
                <a:gd fmla="val 11856" name="adj1"/>
                <a:gd fmla="val 36063"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900">
                <a:solidFill>
                  <a:srgbClr val="FFFFFF"/>
                </a:solidFill>
                <a:latin typeface="Mada"/>
                <a:ea typeface="Mada"/>
                <a:cs typeface="Mada"/>
                <a:sym typeface="Mada"/>
              </a:endParaRPr>
            </a:p>
          </p:txBody>
        </p:sp>
      </p:grpSp>
      <p:sp>
        <p:nvSpPr>
          <p:cNvPr id="539" name="Google Shape;539;p33"/>
          <p:cNvSpPr txBox="1"/>
          <p:nvPr/>
        </p:nvSpPr>
        <p:spPr>
          <a:xfrm>
            <a:off x="3847324" y="3951398"/>
            <a:ext cx="2921700" cy="26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ar" sz="1600">
                <a:solidFill>
                  <a:schemeClr val="accent1"/>
                </a:solidFill>
                <a:latin typeface="Mada"/>
                <a:ea typeface="Mada"/>
                <a:cs typeface="Mada"/>
                <a:sym typeface="Mada"/>
              </a:rPr>
              <a:t>Pathogenesis :</a:t>
            </a:r>
            <a:endParaRPr b="1" sz="1600">
              <a:solidFill>
                <a:schemeClr val="accent1"/>
              </a:solidFill>
              <a:latin typeface="Mada"/>
              <a:ea typeface="Mada"/>
              <a:cs typeface="Mada"/>
              <a:sym typeface="Mada"/>
            </a:endParaRPr>
          </a:p>
        </p:txBody>
      </p:sp>
      <p:grpSp>
        <p:nvGrpSpPr>
          <p:cNvPr id="540" name="Google Shape;540;p33"/>
          <p:cNvGrpSpPr/>
          <p:nvPr/>
        </p:nvGrpSpPr>
        <p:grpSpPr>
          <a:xfrm>
            <a:off x="247501" y="5637925"/>
            <a:ext cx="6945827" cy="1778150"/>
            <a:chOff x="-104867" y="5339675"/>
            <a:chExt cx="4350387" cy="1778150"/>
          </a:xfrm>
        </p:grpSpPr>
        <p:sp>
          <p:nvSpPr>
            <p:cNvPr id="541" name="Google Shape;541;p33"/>
            <p:cNvSpPr/>
            <p:nvPr/>
          </p:nvSpPr>
          <p:spPr>
            <a:xfrm>
              <a:off x="1783300" y="5339675"/>
              <a:ext cx="762600" cy="756600"/>
            </a:xfrm>
            <a:prstGeom prst="ellipse">
              <a:avLst/>
            </a:prstGeom>
            <a:solidFill>
              <a:schemeClr val="accent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solidFill>
                    <a:srgbClr val="FFFFFF"/>
                  </a:solidFill>
                  <a:latin typeface="Mada"/>
                  <a:ea typeface="Mada"/>
                  <a:cs typeface="Mada"/>
                  <a:sym typeface="Mada"/>
                </a:rPr>
                <a:t>&amp;</a:t>
              </a:r>
              <a:endParaRPr b="1" sz="2300">
                <a:solidFill>
                  <a:srgbClr val="FFFFFF"/>
                </a:solidFill>
                <a:latin typeface="Mada"/>
                <a:ea typeface="Mada"/>
                <a:cs typeface="Mada"/>
                <a:sym typeface="Mada"/>
              </a:endParaRPr>
            </a:p>
          </p:txBody>
        </p:sp>
        <p:cxnSp>
          <p:nvCxnSpPr>
            <p:cNvPr id="542" name="Google Shape;542;p33"/>
            <p:cNvCxnSpPr>
              <a:stCxn id="541" idx="6"/>
            </p:cNvCxnSpPr>
            <p:nvPr/>
          </p:nvCxnSpPr>
          <p:spPr>
            <a:xfrm>
              <a:off x="2545900" y="5717975"/>
              <a:ext cx="1544400" cy="0"/>
            </a:xfrm>
            <a:prstGeom prst="straightConnector1">
              <a:avLst/>
            </a:prstGeom>
            <a:noFill/>
            <a:ln cap="flat" cmpd="sng" w="19050">
              <a:solidFill>
                <a:srgbClr val="B7B7B7"/>
              </a:solidFill>
              <a:prstDash val="solid"/>
              <a:round/>
              <a:headEnd len="med" w="med" type="none"/>
              <a:tailEnd len="med" w="med" type="oval"/>
            </a:ln>
          </p:spPr>
        </p:cxnSp>
        <p:cxnSp>
          <p:nvCxnSpPr>
            <p:cNvPr id="543" name="Google Shape;543;p33"/>
            <p:cNvCxnSpPr/>
            <p:nvPr/>
          </p:nvCxnSpPr>
          <p:spPr>
            <a:xfrm>
              <a:off x="297450" y="5762909"/>
              <a:ext cx="1485600" cy="0"/>
            </a:xfrm>
            <a:prstGeom prst="straightConnector1">
              <a:avLst/>
            </a:prstGeom>
            <a:noFill/>
            <a:ln cap="flat" cmpd="sng" w="19050">
              <a:solidFill>
                <a:srgbClr val="B7B7B7"/>
              </a:solidFill>
              <a:prstDash val="solid"/>
              <a:round/>
              <a:headEnd len="med" w="med" type="oval"/>
              <a:tailEnd len="med" w="med" type="none"/>
            </a:ln>
          </p:spPr>
        </p:cxnSp>
        <p:sp>
          <p:nvSpPr>
            <p:cNvPr id="544" name="Google Shape;544;p33"/>
            <p:cNvSpPr txBox="1"/>
            <p:nvPr/>
          </p:nvSpPr>
          <p:spPr>
            <a:xfrm>
              <a:off x="2545775" y="5440401"/>
              <a:ext cx="1449900" cy="20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solidFill>
                    <a:srgbClr val="B45F06"/>
                  </a:solidFill>
                  <a:latin typeface="Mada"/>
                  <a:ea typeface="Mada"/>
                  <a:cs typeface="Mada"/>
                  <a:sym typeface="Mada"/>
                </a:rPr>
                <a:t>Treatment </a:t>
              </a:r>
              <a:endParaRPr b="1">
                <a:solidFill>
                  <a:srgbClr val="B45F06"/>
                </a:solidFill>
                <a:latin typeface="Mada"/>
                <a:ea typeface="Mada"/>
                <a:cs typeface="Mada"/>
                <a:sym typeface="Mada"/>
              </a:endParaRPr>
            </a:p>
          </p:txBody>
        </p:sp>
        <p:sp>
          <p:nvSpPr>
            <p:cNvPr id="545" name="Google Shape;545;p33"/>
            <p:cNvSpPr txBox="1"/>
            <p:nvPr/>
          </p:nvSpPr>
          <p:spPr>
            <a:xfrm>
              <a:off x="325250" y="5475800"/>
              <a:ext cx="1532100" cy="15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solidFill>
                    <a:srgbClr val="B45F06"/>
                  </a:solidFill>
                  <a:latin typeface="Mada"/>
                  <a:ea typeface="Mada"/>
                  <a:cs typeface="Mada"/>
                  <a:sym typeface="Mada"/>
                </a:rPr>
                <a:t>Diagnosis </a:t>
              </a:r>
              <a:endParaRPr b="1">
                <a:solidFill>
                  <a:srgbClr val="B45F06"/>
                </a:solidFill>
                <a:latin typeface="Mada"/>
                <a:ea typeface="Mada"/>
                <a:cs typeface="Mada"/>
                <a:sym typeface="Mada"/>
              </a:endParaRPr>
            </a:p>
          </p:txBody>
        </p:sp>
        <p:sp>
          <p:nvSpPr>
            <p:cNvPr id="546" name="Google Shape;546;p33"/>
            <p:cNvSpPr txBox="1"/>
            <p:nvPr/>
          </p:nvSpPr>
          <p:spPr>
            <a:xfrm>
              <a:off x="2415520" y="5813725"/>
              <a:ext cx="1830000" cy="1304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Treat underlying process .</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fresh frozen plasma (FF</a:t>
              </a:r>
              <a:r>
                <a:rPr lang="ar" sz="1200">
                  <a:solidFill>
                    <a:srgbClr val="CC0000"/>
                  </a:solidFill>
                  <a:latin typeface="Mada"/>
                  <a:ea typeface="Mada"/>
                  <a:cs typeface="Mada"/>
                  <a:sym typeface="Mada"/>
                </a:rPr>
                <a:t>P)</a:t>
              </a:r>
              <a:endParaRPr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Cryoprecipitate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(Goal Fibrinogen &gt; 100 mg/dL)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PLT Tx .</a:t>
              </a:r>
              <a:endParaRPr sz="1200">
                <a:latin typeface="Mada"/>
                <a:ea typeface="Mada"/>
                <a:cs typeface="Mada"/>
                <a:sym typeface="Mada"/>
              </a:endParaRPr>
            </a:p>
          </p:txBody>
        </p:sp>
        <p:sp>
          <p:nvSpPr>
            <p:cNvPr id="547" name="Google Shape;547;p33"/>
            <p:cNvSpPr txBox="1"/>
            <p:nvPr/>
          </p:nvSpPr>
          <p:spPr>
            <a:xfrm>
              <a:off x="-104867" y="5862500"/>
              <a:ext cx="2550900" cy="1098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6"/>
                </a:buClr>
                <a:buSzPts val="1200"/>
                <a:buFont typeface="Mada"/>
                <a:buChar char="-"/>
              </a:pPr>
              <a:r>
                <a:rPr lang="ar" sz="1200">
                  <a:solidFill>
                    <a:schemeClr val="accent6"/>
                  </a:solidFill>
                  <a:latin typeface="Mada"/>
                  <a:ea typeface="Mada"/>
                  <a:cs typeface="Mada"/>
                  <a:sym typeface="Mada"/>
                </a:rPr>
                <a:t>Prolonged PT and aPTT.</a:t>
              </a:r>
              <a:endParaRPr sz="1200">
                <a:solidFill>
                  <a:schemeClr val="accent6"/>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decreased fibrinogen.</a:t>
              </a:r>
              <a:r>
                <a:rPr lang="ar" sz="1200">
                  <a:solidFill>
                    <a:schemeClr val="dk1"/>
                  </a:solidFill>
                  <a:latin typeface="Mada"/>
                  <a:ea typeface="Mada"/>
                  <a:cs typeface="Mada"/>
                  <a:sym typeface="Mada"/>
                </a:rPr>
                <a:t>(may be N b/c acute phase)</a:t>
              </a:r>
              <a:r>
                <a:rPr baseline="30000" lang="ar" sz="1200">
                  <a:solidFill>
                    <a:srgbClr val="CC0000"/>
                  </a:solidFill>
                  <a:latin typeface="Mada"/>
                  <a:ea typeface="Mada"/>
                  <a:cs typeface="Mada"/>
                  <a:sym typeface="Mada"/>
                </a:rPr>
                <a:t>2</a:t>
              </a:r>
              <a:endParaRPr baseline="30000" sz="1200">
                <a:solidFill>
                  <a:srgbClr val="CC0000"/>
                </a:solidFill>
                <a:latin typeface="Mada"/>
                <a:ea typeface="Mada"/>
                <a:cs typeface="Mada"/>
                <a:sym typeface="Mada"/>
              </a:endParaRPr>
            </a:p>
            <a:p>
              <a:pPr indent="-304800" lvl="0" marL="457200" rtl="0" algn="l">
                <a:spcBef>
                  <a:spcPts val="0"/>
                </a:spcBef>
                <a:spcAft>
                  <a:spcPts val="0"/>
                </a:spcAft>
                <a:buClr>
                  <a:schemeClr val="accent6"/>
                </a:buClr>
                <a:buSzPts val="1200"/>
                <a:buFont typeface="Mada"/>
                <a:buChar char="-"/>
              </a:pPr>
              <a:r>
                <a:rPr lang="ar" sz="1200">
                  <a:solidFill>
                    <a:schemeClr val="accent6"/>
                  </a:solidFill>
                  <a:latin typeface="Mada"/>
                  <a:ea typeface="Mada"/>
                  <a:cs typeface="Mada"/>
                  <a:sym typeface="Mada"/>
                </a:rPr>
                <a:t>low plt.</a:t>
              </a:r>
              <a:endParaRPr sz="1200">
                <a:solidFill>
                  <a:schemeClr val="accent6"/>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high LDH.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+ve Schistocytes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Patient comes with fever &amp; bleeding everywhere</a:t>
              </a:r>
              <a:endParaRPr sz="1200">
                <a:latin typeface="Mada"/>
                <a:ea typeface="Mada"/>
                <a:cs typeface="Mada"/>
                <a:sym typeface="Mada"/>
              </a:endParaRPr>
            </a:p>
          </p:txBody>
        </p:sp>
      </p:grpSp>
      <p:sp>
        <p:nvSpPr>
          <p:cNvPr id="548" name="Google Shape;548;p33"/>
          <p:cNvSpPr txBox="1"/>
          <p:nvPr/>
        </p:nvSpPr>
        <p:spPr>
          <a:xfrm>
            <a:off x="79800" y="7522774"/>
            <a:ext cx="7647900" cy="418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Plt Disorders (Qualitative ) :</a:t>
            </a:r>
            <a:endParaRPr b="1" sz="2200">
              <a:highlight>
                <a:schemeClr val="accent4"/>
              </a:highlight>
              <a:latin typeface="Mada"/>
              <a:ea typeface="Mada"/>
              <a:cs typeface="Mada"/>
              <a:sym typeface="Mada"/>
            </a:endParaRPr>
          </a:p>
        </p:txBody>
      </p:sp>
      <p:sp>
        <p:nvSpPr>
          <p:cNvPr id="549" name="Google Shape;549;p33"/>
          <p:cNvSpPr txBox="1"/>
          <p:nvPr/>
        </p:nvSpPr>
        <p:spPr>
          <a:xfrm>
            <a:off x="79800" y="8088275"/>
            <a:ext cx="7312500" cy="1622700"/>
          </a:xfrm>
          <a:prstGeom prst="rect">
            <a:avLst/>
          </a:prstGeom>
          <a:noFill/>
          <a:ln cap="flat" cmpd="sng" w="19050">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b="1" lang="ar" sz="1200">
                <a:latin typeface="Mada"/>
                <a:ea typeface="Mada"/>
                <a:cs typeface="Mada"/>
                <a:sym typeface="Mada"/>
              </a:rPr>
              <a:t>ACQUIRED PLT </a:t>
            </a:r>
            <a:r>
              <a:rPr b="1" lang="ar" sz="1200">
                <a:solidFill>
                  <a:srgbClr val="CC0000"/>
                </a:solidFill>
                <a:latin typeface="Mada"/>
                <a:ea typeface="Mada"/>
                <a:cs typeface="Mada"/>
                <a:sym typeface="Mada"/>
              </a:rPr>
              <a:t>FUNCTIONAL </a:t>
            </a:r>
            <a:r>
              <a:rPr b="1" lang="ar" sz="1200">
                <a:solidFill>
                  <a:srgbClr val="6AA84F"/>
                </a:solidFill>
                <a:latin typeface="Mada"/>
                <a:ea typeface="Mada"/>
                <a:cs typeface="Mada"/>
                <a:sym typeface="Mada"/>
              </a:rPr>
              <a:t>(normal </a:t>
            </a:r>
            <a:r>
              <a:rPr b="1" lang="ar" sz="1200">
                <a:solidFill>
                  <a:srgbClr val="6AA84F"/>
                </a:solidFill>
                <a:latin typeface="Mada"/>
                <a:ea typeface="Mada"/>
                <a:cs typeface="Mada"/>
                <a:sym typeface="Mada"/>
              </a:rPr>
              <a:t>numbers</a:t>
            </a:r>
            <a:r>
              <a:rPr b="1" lang="ar" sz="1200">
                <a:solidFill>
                  <a:srgbClr val="6AA84F"/>
                </a:solidFill>
                <a:latin typeface="Mada"/>
                <a:ea typeface="Mada"/>
                <a:cs typeface="Mada"/>
                <a:sym typeface="Mada"/>
              </a:rPr>
              <a:t>) </a:t>
            </a:r>
            <a:r>
              <a:rPr b="1" lang="ar" sz="1200">
                <a:latin typeface="Mada"/>
                <a:ea typeface="Mada"/>
                <a:cs typeface="Mada"/>
                <a:sym typeface="Mada"/>
              </a:rPr>
              <a:t>DISORDERS: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eriod"/>
            </a:pPr>
            <a:r>
              <a:rPr lang="ar" sz="1200">
                <a:solidFill>
                  <a:srgbClr val="6AA84F"/>
                </a:solidFill>
                <a:latin typeface="Mada"/>
                <a:ea typeface="Mada"/>
                <a:cs typeface="Mada"/>
                <a:sym typeface="Mada"/>
              </a:rPr>
              <a:t>Congenital </a:t>
            </a:r>
            <a:r>
              <a:rPr lang="ar" sz="1200">
                <a:latin typeface="Mada"/>
                <a:ea typeface="Mada"/>
                <a:cs typeface="Mada"/>
                <a:sym typeface="Mada"/>
              </a:rPr>
              <a:t>Liver Disease</a:t>
            </a:r>
            <a:endParaRPr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eriod"/>
            </a:pPr>
            <a:r>
              <a:rPr lang="ar" sz="1200">
                <a:latin typeface="Mada"/>
                <a:ea typeface="Mada"/>
                <a:cs typeface="Mada"/>
                <a:sym typeface="Mada"/>
              </a:rPr>
              <a:t>Cardiopulmonary Bypass </a:t>
            </a:r>
            <a:r>
              <a:rPr lang="ar" sz="1200">
                <a:solidFill>
                  <a:srgbClr val="6AA84F"/>
                </a:solidFill>
                <a:latin typeface="Mada"/>
                <a:ea typeface="Mada"/>
                <a:cs typeface="Mada"/>
                <a:sym typeface="Mada"/>
              </a:rPr>
              <a:t> (cause </a:t>
            </a:r>
            <a:r>
              <a:rPr lang="ar" sz="1200">
                <a:solidFill>
                  <a:srgbClr val="6AA84F"/>
                </a:solidFill>
                <a:latin typeface="Mada"/>
                <a:ea typeface="Mada"/>
                <a:cs typeface="Mada"/>
                <a:sym typeface="Mada"/>
              </a:rPr>
              <a:t>plugging</a:t>
            </a:r>
            <a:r>
              <a:rPr lang="ar" sz="1200">
                <a:solidFill>
                  <a:srgbClr val="6AA84F"/>
                </a:solidFill>
                <a:latin typeface="Mada"/>
                <a:ea typeface="Mada"/>
                <a:cs typeface="Mada"/>
                <a:sym typeface="Mada"/>
              </a:rPr>
              <a:t> in the </a:t>
            </a:r>
            <a:r>
              <a:rPr lang="ar" sz="1200">
                <a:solidFill>
                  <a:srgbClr val="6AA84F"/>
                </a:solidFill>
                <a:latin typeface="Mada"/>
                <a:ea typeface="Mada"/>
                <a:cs typeface="Mada"/>
                <a:sym typeface="Mada"/>
              </a:rPr>
              <a:t>metallic</a:t>
            </a:r>
            <a:r>
              <a:rPr lang="ar" sz="1200">
                <a:solidFill>
                  <a:srgbClr val="6AA84F"/>
                </a:solidFill>
                <a:latin typeface="Mada"/>
                <a:ea typeface="Mada"/>
                <a:cs typeface="Mada"/>
                <a:sym typeface="Mada"/>
              </a:rPr>
              <a:t> valve used)</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eriod"/>
            </a:pPr>
            <a:r>
              <a:rPr lang="ar" sz="1200">
                <a:latin typeface="Mada"/>
                <a:ea typeface="Mada"/>
                <a:cs typeface="Mada"/>
                <a:sym typeface="Mada"/>
              </a:rPr>
              <a:t>Uremia </a:t>
            </a:r>
            <a:r>
              <a:rPr lang="ar" sz="1200">
                <a:solidFill>
                  <a:srgbClr val="6AA84F"/>
                </a:solidFill>
                <a:latin typeface="Mada"/>
                <a:ea typeface="Mada"/>
                <a:cs typeface="Mada"/>
                <a:sym typeface="Mada"/>
              </a:rPr>
              <a:t>(by the toxins in renal failure)</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eriod"/>
            </a:pPr>
            <a:r>
              <a:rPr lang="ar" sz="1200">
                <a:latin typeface="Mada"/>
                <a:ea typeface="Mada"/>
                <a:cs typeface="Mada"/>
                <a:sym typeface="Mada"/>
              </a:rPr>
              <a:t>Dysproteinemia  ( Multiple Myeloma or Waldenstrom Macroglobulinemia ) Myeloproliferative Disorders (MPDs) Diabetes Mellitus .</a:t>
            </a:r>
            <a:endParaRPr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eriod"/>
            </a:pPr>
            <a:r>
              <a:rPr lang="ar" sz="1200">
                <a:latin typeface="Mada"/>
                <a:ea typeface="Mada"/>
                <a:cs typeface="Mada"/>
                <a:sym typeface="Mada"/>
              </a:rPr>
              <a:t>Acquired Glanzmann thrombasthenia</a:t>
            </a:r>
            <a:r>
              <a:rPr lang="ar" sz="1200">
                <a:latin typeface="Mada"/>
                <a:ea typeface="Mada"/>
                <a:cs typeface="Mada"/>
                <a:sym typeface="Mada"/>
              </a:rPr>
              <a:t>.</a:t>
            </a:r>
            <a:r>
              <a:rPr lang="ar" sz="1200">
                <a:latin typeface="Mada"/>
                <a:ea typeface="Mada"/>
                <a:cs typeface="Mada"/>
                <a:sym typeface="Mada"/>
              </a:rPr>
              <a:t>             </a:t>
            </a:r>
            <a:endParaRPr sz="1200">
              <a:latin typeface="Mada"/>
              <a:ea typeface="Mada"/>
              <a:cs typeface="Mada"/>
              <a:sym typeface="Mada"/>
            </a:endParaRPr>
          </a:p>
        </p:txBody>
      </p:sp>
      <p:sp>
        <p:nvSpPr>
          <p:cNvPr id="550" name="Google Shape;550;p33"/>
          <p:cNvSpPr txBox="1"/>
          <p:nvPr/>
        </p:nvSpPr>
        <p:spPr>
          <a:xfrm>
            <a:off x="0" y="9804625"/>
            <a:ext cx="7050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6AA84F"/>
                </a:solidFill>
                <a:latin typeface="Mada"/>
                <a:ea typeface="Mada"/>
                <a:cs typeface="Mada"/>
                <a:sym typeface="Mada"/>
              </a:rPr>
              <a:t>1-Consumption </a:t>
            </a:r>
            <a:r>
              <a:rPr lang="ar" sz="1200">
                <a:solidFill>
                  <a:srgbClr val="6AA84F"/>
                </a:solidFill>
                <a:latin typeface="Mada"/>
                <a:ea typeface="Mada"/>
                <a:cs typeface="Mada"/>
                <a:sym typeface="Mada"/>
              </a:rPr>
              <a:t>coagulopathy means </a:t>
            </a:r>
            <a:r>
              <a:rPr lang="ar" sz="1200">
                <a:solidFill>
                  <a:srgbClr val="6AA84F"/>
                </a:solidFill>
                <a:latin typeface="Mada"/>
                <a:ea typeface="Mada"/>
                <a:cs typeface="Mada"/>
                <a:sym typeface="Mada"/>
              </a:rPr>
              <a:t> more coagulation more consumption of PLT so more thrombosis , at the same time they </a:t>
            </a:r>
            <a:r>
              <a:rPr lang="ar" sz="1200">
                <a:solidFill>
                  <a:srgbClr val="6AA84F"/>
                </a:solidFill>
                <a:latin typeface="Mada"/>
                <a:ea typeface="Mada"/>
                <a:cs typeface="Mada"/>
                <a:sym typeface="Mada"/>
              </a:rPr>
              <a:t>will</a:t>
            </a:r>
            <a:r>
              <a:rPr lang="ar" sz="1200">
                <a:solidFill>
                  <a:srgbClr val="6AA84F"/>
                </a:solidFill>
                <a:latin typeface="Mada"/>
                <a:ea typeface="Mada"/>
                <a:cs typeface="Mada"/>
                <a:sym typeface="Mada"/>
              </a:rPr>
              <a:t> have bleeding because they consume all the PLT .</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2-</a:t>
            </a:r>
            <a:r>
              <a:rPr lang="ar" sz="1200">
                <a:solidFill>
                  <a:srgbClr val="6AA84F"/>
                </a:solidFill>
                <a:latin typeface="Mada"/>
                <a:ea typeface="Mada"/>
                <a:cs typeface="Mada"/>
                <a:sym typeface="Mada"/>
              </a:rPr>
              <a:t>Fibrinogen is an acute phase reactant ( </a:t>
            </a:r>
            <a:r>
              <a:rPr lang="ar" sz="1200">
                <a:solidFill>
                  <a:srgbClr val="6AA84F"/>
                </a:solidFill>
                <a:latin typeface="Mada"/>
                <a:ea typeface="Mada"/>
                <a:cs typeface="Mada"/>
                <a:sym typeface="Mada"/>
              </a:rPr>
              <a:t>which</a:t>
            </a:r>
            <a:r>
              <a:rPr lang="ar" sz="1200">
                <a:solidFill>
                  <a:srgbClr val="6AA84F"/>
                </a:solidFill>
                <a:latin typeface="Mada"/>
                <a:ea typeface="Mada"/>
                <a:cs typeface="Mada"/>
                <a:sym typeface="Mada"/>
              </a:rPr>
              <a:t> is high  in acute inflammation ) so if a DIC patient has high fibrinogen this indicate he has </a:t>
            </a:r>
            <a:r>
              <a:rPr lang="ar" sz="1200">
                <a:solidFill>
                  <a:srgbClr val="6AA84F"/>
                </a:solidFill>
                <a:latin typeface="Mada"/>
                <a:ea typeface="Mada"/>
                <a:cs typeface="Mada"/>
                <a:sym typeface="Mada"/>
              </a:rPr>
              <a:t>severe</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infection.</a:t>
            </a:r>
            <a:r>
              <a:rPr lang="ar" sz="1200">
                <a:solidFill>
                  <a:srgbClr val="6AA84F"/>
                </a:solidFill>
                <a:latin typeface="Mada"/>
                <a:ea typeface="Mada"/>
                <a:cs typeface="Mada"/>
                <a:sym typeface="Mada"/>
              </a:rPr>
              <a:t> so we can see it as high or low</a:t>
            </a:r>
            <a:r>
              <a:rPr lang="ar" sz="1200">
                <a:solidFill>
                  <a:srgbClr val="6AA84F"/>
                </a:solidFill>
                <a:latin typeface="Mada"/>
                <a:ea typeface="Mada"/>
                <a:cs typeface="Mada"/>
                <a:sym typeface="Mada"/>
              </a:rPr>
              <a:t> in DIC.</a:t>
            </a:r>
            <a:endParaRPr sz="1200">
              <a:solidFill>
                <a:srgbClr val="6AA84F"/>
              </a:solidFill>
              <a:latin typeface="Mada"/>
              <a:ea typeface="Mada"/>
              <a:cs typeface="Mada"/>
              <a:sym typeface="Mada"/>
            </a:endParaRPr>
          </a:p>
        </p:txBody>
      </p:sp>
      <p:cxnSp>
        <p:nvCxnSpPr>
          <p:cNvPr id="551" name="Google Shape;551;p33"/>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52" name="Google Shape;552;p33"/>
          <p:cNvSpPr/>
          <p:nvPr/>
        </p:nvSpPr>
        <p:spPr>
          <a:xfrm>
            <a:off x="427400" y="1355448"/>
            <a:ext cx="267900" cy="2688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pic>
        <p:nvPicPr>
          <p:cNvPr id="553" name="Google Shape;553;p33"/>
          <p:cNvPicPr preferRelativeResize="0"/>
          <p:nvPr/>
        </p:nvPicPr>
        <p:blipFill>
          <a:blip r:embed="rId3">
            <a:alphaModFix/>
          </a:blip>
          <a:stretch>
            <a:fillRect/>
          </a:stretch>
        </p:blipFill>
        <p:spPr>
          <a:xfrm>
            <a:off x="7581400" y="5846550"/>
            <a:ext cx="5085302" cy="558206"/>
          </a:xfrm>
          <a:prstGeom prst="rect">
            <a:avLst/>
          </a:prstGeom>
          <a:noFill/>
          <a:ln>
            <a:noFill/>
          </a:ln>
        </p:spPr>
      </p:pic>
      <p:grpSp>
        <p:nvGrpSpPr>
          <p:cNvPr id="554" name="Google Shape;554;p33"/>
          <p:cNvGrpSpPr/>
          <p:nvPr/>
        </p:nvGrpSpPr>
        <p:grpSpPr>
          <a:xfrm>
            <a:off x="4283797" y="1355453"/>
            <a:ext cx="3142549" cy="1959904"/>
            <a:chOff x="7865500" y="957510"/>
            <a:chExt cx="3142549" cy="2168515"/>
          </a:xfrm>
        </p:grpSpPr>
        <p:pic>
          <p:nvPicPr>
            <p:cNvPr id="555" name="Google Shape;555;p33"/>
            <p:cNvPicPr preferRelativeResize="0"/>
            <p:nvPr/>
          </p:nvPicPr>
          <p:blipFill>
            <a:blip r:embed="rId4">
              <a:alphaModFix/>
            </a:blip>
            <a:stretch>
              <a:fillRect/>
            </a:stretch>
          </p:blipFill>
          <p:spPr>
            <a:xfrm>
              <a:off x="7865512" y="957510"/>
              <a:ext cx="3142537" cy="2167125"/>
            </a:xfrm>
            <a:prstGeom prst="rect">
              <a:avLst/>
            </a:prstGeom>
            <a:noFill/>
            <a:ln>
              <a:noFill/>
            </a:ln>
          </p:spPr>
        </p:pic>
        <p:sp>
          <p:nvSpPr>
            <p:cNvPr id="556" name="Google Shape;556;p33"/>
            <p:cNvSpPr/>
            <p:nvPr/>
          </p:nvSpPr>
          <p:spPr>
            <a:xfrm>
              <a:off x="7865500" y="1355450"/>
              <a:ext cx="417900" cy="2229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3"/>
            <p:cNvSpPr/>
            <p:nvPr/>
          </p:nvSpPr>
          <p:spPr>
            <a:xfrm>
              <a:off x="8376275" y="1077925"/>
              <a:ext cx="417900" cy="1074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3"/>
            <p:cNvSpPr/>
            <p:nvPr/>
          </p:nvSpPr>
          <p:spPr>
            <a:xfrm>
              <a:off x="8376275" y="1624250"/>
              <a:ext cx="235800" cy="1074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3"/>
            <p:cNvSpPr/>
            <p:nvPr/>
          </p:nvSpPr>
          <p:spPr>
            <a:xfrm>
              <a:off x="8376275" y="1850450"/>
              <a:ext cx="593400" cy="1074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3"/>
            <p:cNvSpPr/>
            <p:nvPr/>
          </p:nvSpPr>
          <p:spPr>
            <a:xfrm>
              <a:off x="7865500" y="2027400"/>
              <a:ext cx="510900" cy="2229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3"/>
            <p:cNvSpPr/>
            <p:nvPr/>
          </p:nvSpPr>
          <p:spPr>
            <a:xfrm>
              <a:off x="8376275" y="2857225"/>
              <a:ext cx="1123500" cy="2688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3"/>
            <p:cNvSpPr/>
            <p:nvPr/>
          </p:nvSpPr>
          <p:spPr>
            <a:xfrm>
              <a:off x="7865500" y="2880175"/>
              <a:ext cx="481500" cy="2229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3" name="Google Shape;563;p33"/>
          <p:cNvSpPr txBox="1"/>
          <p:nvPr/>
        </p:nvSpPr>
        <p:spPr>
          <a:xfrm>
            <a:off x="-3245825" y="5846550"/>
            <a:ext cx="3000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t>PT,  aPTT,  Fibrinogen (may be N b/c acute phase), +ve D- Dimer/FDP,  PLT, +ve Schistocytes,  LDH,  Haptoglobin</a:t>
            </a:r>
            <a:endParaRPr/>
          </a:p>
        </p:txBody>
      </p:sp>
      <p:sp>
        <p:nvSpPr>
          <p:cNvPr id="564" name="Google Shape;564;p33"/>
          <p:cNvSpPr txBox="1"/>
          <p:nvPr/>
        </p:nvSpPr>
        <p:spPr>
          <a:xfrm>
            <a:off x="1761975" y="6596552"/>
            <a:ext cx="1879200" cy="5502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Clr>
                <a:schemeClr val="dk1"/>
              </a:buClr>
              <a:buSzPts val="900"/>
              <a:buFont typeface="Mada"/>
              <a:buChar char="-"/>
            </a:pPr>
            <a:r>
              <a:rPr lang="ar" sz="1200">
                <a:solidFill>
                  <a:schemeClr val="dk1"/>
                </a:solidFill>
                <a:latin typeface="Mada"/>
                <a:ea typeface="Mada"/>
                <a:cs typeface="Mada"/>
                <a:sym typeface="Mada"/>
              </a:rPr>
              <a:t>low haptoglobin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+ve D- Dimer/FDP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4"/>
          <p:cNvSpPr txBox="1"/>
          <p:nvPr/>
        </p:nvSpPr>
        <p:spPr>
          <a:xfrm>
            <a:off x="376725" y="1355450"/>
            <a:ext cx="7115400" cy="2222400"/>
          </a:xfrm>
          <a:prstGeom prst="rect">
            <a:avLst/>
          </a:prstGeom>
          <a:noFill/>
          <a:ln cap="flat" cmpd="sng" w="1905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Platelets Disorders</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571" name="Google Shape;571;p34"/>
          <p:cNvSpPr txBox="1"/>
          <p:nvPr/>
        </p:nvSpPr>
        <p:spPr>
          <a:xfrm>
            <a:off x="247500" y="752450"/>
            <a:ext cx="4405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Plt Disorders (Qualitative ) :</a:t>
            </a:r>
            <a:endParaRPr b="1" sz="2200">
              <a:highlight>
                <a:schemeClr val="accent4"/>
              </a:highlight>
              <a:latin typeface="Mada"/>
              <a:ea typeface="Mada"/>
              <a:cs typeface="Mada"/>
              <a:sym typeface="Mada"/>
            </a:endParaRPr>
          </a:p>
        </p:txBody>
      </p:sp>
      <p:sp>
        <p:nvSpPr>
          <p:cNvPr id="572" name="Google Shape;572;p34"/>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73" name="Google Shape;573;p34"/>
          <p:cNvSpPr txBox="1"/>
          <p:nvPr/>
        </p:nvSpPr>
        <p:spPr>
          <a:xfrm>
            <a:off x="208650" y="1441562"/>
            <a:ext cx="44832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dk1"/>
              </a:solidFill>
              <a:latin typeface="Mada"/>
              <a:ea typeface="Mada"/>
              <a:cs typeface="Mada"/>
              <a:sym typeface="Mada"/>
            </a:endParaRPr>
          </a:p>
          <a:p>
            <a:pPr indent="-173399" lvl="0" marL="457200" rtl="0" algn="l">
              <a:spcBef>
                <a:spcPts val="0"/>
              </a:spcBef>
              <a:spcAft>
                <a:spcPts val="0"/>
              </a:spcAft>
              <a:buClr>
                <a:schemeClr val="accent2"/>
              </a:buClr>
              <a:buSzPts val="1200"/>
              <a:buFont typeface="Mada"/>
              <a:buAutoNum type="arabicPeriod"/>
            </a:pPr>
            <a:r>
              <a:rPr b="1" lang="ar" sz="1200">
                <a:solidFill>
                  <a:schemeClr val="dk1"/>
                </a:solidFill>
                <a:latin typeface="Mada"/>
                <a:ea typeface="Mada"/>
                <a:cs typeface="Mada"/>
                <a:sym typeface="Mada"/>
              </a:rPr>
              <a:t>Giant platelet disorders</a:t>
            </a:r>
            <a:r>
              <a:rPr lang="ar" sz="1200">
                <a:solidFill>
                  <a:schemeClr val="dk1"/>
                </a:solidFill>
                <a:latin typeface="Mada"/>
                <a:ea typeface="Mada"/>
                <a:cs typeface="Mada"/>
                <a:sym typeface="Mada"/>
              </a:rPr>
              <a:t> includes Plt GP abnormalities (eg, </a:t>
            </a:r>
            <a:r>
              <a:rPr b="1" lang="ar" sz="1200">
                <a:solidFill>
                  <a:srgbClr val="CC0000"/>
                </a:solidFill>
                <a:latin typeface="Mada"/>
                <a:ea typeface="Mada"/>
                <a:cs typeface="Mada"/>
                <a:sym typeface="Mada"/>
              </a:rPr>
              <a:t>Bernard-Soulier Syndrome</a:t>
            </a:r>
            <a:r>
              <a:rPr lang="ar" sz="1200">
                <a:solidFill>
                  <a:schemeClr val="dk1"/>
                </a:solidFill>
                <a:latin typeface="Mada"/>
                <a:ea typeface="Mada"/>
                <a:cs typeface="Mada"/>
                <a:sym typeface="Mada"/>
              </a:rPr>
              <a:t>, Deficiency of Platelet Alpha granules (eg, Gray Platelet Syndrome), Deficiency </a:t>
            </a:r>
            <a:r>
              <a:rPr b="1" lang="ar" sz="1200">
                <a:solidFill>
                  <a:schemeClr val="dk1"/>
                </a:solidFill>
                <a:latin typeface="Mada"/>
                <a:ea typeface="Mada"/>
                <a:cs typeface="Mada"/>
                <a:sym typeface="Mada"/>
              </a:rPr>
              <a:t>May-Hegglin Anomaly</a:t>
            </a:r>
            <a:r>
              <a:rPr lang="ar" sz="1200">
                <a:solidFill>
                  <a:schemeClr val="dk1"/>
                </a:solidFill>
                <a:latin typeface="Mada"/>
                <a:ea typeface="Mada"/>
                <a:cs typeface="Mada"/>
                <a:sym typeface="Mada"/>
              </a:rPr>
              <a:t> (which also involves the presence of abnormal neutrophil inclusions (ie, Döhle-like bodies)), &amp; some kindreds with type 2B vWD (Montreal Plt Syndrome).</a:t>
            </a:r>
            <a:endParaRPr sz="1200">
              <a:solidFill>
                <a:schemeClr val="dk1"/>
              </a:solidFill>
              <a:latin typeface="Mada"/>
              <a:ea typeface="Mada"/>
              <a:cs typeface="Mada"/>
              <a:sym typeface="Mada"/>
            </a:endParaRPr>
          </a:p>
          <a:p>
            <a:pPr indent="-173399" lvl="0" marL="457200" rtl="0" algn="l">
              <a:spcBef>
                <a:spcPts val="0"/>
              </a:spcBef>
              <a:spcAft>
                <a:spcPts val="0"/>
              </a:spcAft>
              <a:buClr>
                <a:schemeClr val="accent2"/>
              </a:buClr>
              <a:buSzPts val="1200"/>
              <a:buFont typeface="Mada"/>
              <a:buAutoNum type="arabicPeriod"/>
            </a:pPr>
            <a:r>
              <a:rPr b="1" lang="ar" sz="1200">
                <a:solidFill>
                  <a:schemeClr val="dk1"/>
                </a:solidFill>
                <a:latin typeface="Mada"/>
                <a:ea typeface="Mada"/>
                <a:cs typeface="Mada"/>
                <a:sym typeface="Mada"/>
              </a:rPr>
              <a:t>Storage Pool Disorders</a:t>
            </a:r>
            <a:r>
              <a:rPr lang="ar" sz="1200">
                <a:solidFill>
                  <a:schemeClr val="dk1"/>
                </a:solidFill>
                <a:latin typeface="Mada"/>
                <a:ea typeface="Mada"/>
                <a:cs typeface="Mada"/>
                <a:sym typeface="Mada"/>
              </a:rPr>
              <a:t> such as Hermansky Pudlak Syndrome (HPS)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accent2"/>
                </a:solidFill>
                <a:latin typeface="Mada"/>
                <a:ea typeface="Mada"/>
                <a:cs typeface="Mada"/>
                <a:sym typeface="Mada"/>
              </a:rPr>
              <a:t>        3.    </a:t>
            </a:r>
            <a:r>
              <a:rPr lang="ar" sz="1200">
                <a:solidFill>
                  <a:schemeClr val="dk1"/>
                </a:solidFill>
                <a:latin typeface="Mada"/>
                <a:ea typeface="Mada"/>
                <a:cs typeface="Mada"/>
                <a:sym typeface="Mada"/>
              </a:rPr>
              <a:t>Wiskott-Aldrich syndrome .</a:t>
            </a:r>
            <a:endParaRPr sz="1200">
              <a:solidFill>
                <a:schemeClr val="dk1"/>
              </a:solidFill>
              <a:latin typeface="Mada"/>
              <a:ea typeface="Mada"/>
              <a:cs typeface="Mada"/>
              <a:sym typeface="Mada"/>
            </a:endParaRPr>
          </a:p>
        </p:txBody>
      </p:sp>
      <p:sp>
        <p:nvSpPr>
          <p:cNvPr id="574" name="Google Shape;574;p34"/>
          <p:cNvSpPr txBox="1"/>
          <p:nvPr/>
        </p:nvSpPr>
        <p:spPr>
          <a:xfrm>
            <a:off x="194875" y="3710500"/>
            <a:ext cx="6245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Approach to Pt with Potential Bleeding :</a:t>
            </a:r>
            <a:endParaRPr b="1" sz="2200">
              <a:solidFill>
                <a:schemeClr val="dk1"/>
              </a:solidFill>
              <a:highlight>
                <a:schemeClr val="accent4"/>
              </a:highlight>
              <a:latin typeface="Mada"/>
              <a:ea typeface="Mada"/>
              <a:cs typeface="Mada"/>
              <a:sym typeface="Mada"/>
            </a:endParaRPr>
          </a:p>
        </p:txBody>
      </p:sp>
      <p:sp>
        <p:nvSpPr>
          <p:cNvPr id="575" name="Google Shape;575;p34"/>
          <p:cNvSpPr txBox="1"/>
          <p:nvPr/>
        </p:nvSpPr>
        <p:spPr>
          <a:xfrm>
            <a:off x="316125" y="4072125"/>
            <a:ext cx="6916800" cy="27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Two important points:</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AutoNum type="arabicPeriod"/>
            </a:pPr>
            <a:r>
              <a:rPr lang="ar" sz="1200">
                <a:latin typeface="Mada"/>
                <a:ea typeface="Mada"/>
                <a:cs typeface="Mada"/>
                <a:sym typeface="Mada"/>
              </a:rPr>
              <a:t>Detailed Pt &amp; Family Medical History (Crucial &amp; Vital regardless of the prior Lab testing)</a:t>
            </a:r>
            <a:endParaRPr sz="1200">
              <a:latin typeface="Mada"/>
              <a:ea typeface="Mada"/>
              <a:cs typeface="Mada"/>
              <a:sym typeface="Mada"/>
            </a:endParaRPr>
          </a:p>
          <a:p>
            <a:pPr indent="-304800" lvl="0" marL="457200" rtl="0" algn="l">
              <a:spcBef>
                <a:spcPts val="0"/>
              </a:spcBef>
              <a:spcAft>
                <a:spcPts val="0"/>
              </a:spcAft>
              <a:buClr>
                <a:schemeClr val="accent3"/>
              </a:buClr>
              <a:buSzPts val="1200"/>
              <a:buFont typeface="Mada"/>
              <a:buAutoNum type="arabicPeriod"/>
            </a:pPr>
            <a:r>
              <a:rPr lang="ar" sz="1200">
                <a:latin typeface="Mada"/>
                <a:ea typeface="Mada"/>
                <a:cs typeface="Mada"/>
                <a:sym typeface="Mada"/>
              </a:rPr>
              <a:t>Laboratory Testing.</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establish likelihood of a bleeding disorder guide laboratory Testing.</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Early in the newborn period (problem during circumcision,</a:t>
            </a:r>
            <a:r>
              <a:rPr lang="ar" sz="1200">
                <a:solidFill>
                  <a:srgbClr val="6AA84F"/>
                </a:solidFill>
                <a:latin typeface="Mada"/>
                <a:ea typeface="Mada"/>
                <a:cs typeface="Mada"/>
                <a:sym typeface="Mada"/>
              </a:rPr>
              <a:t> or bleeding in females) </a:t>
            </a:r>
            <a:endParaRPr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After hemostatic Challenges ( Delivery, injury, trauma, surgery, invasive dental procedure, menstruation ).</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Frequency &amp; pattern .</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Duration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o Symptoms onset ( congenital vs. acquired )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o time required for cessation.</a:t>
            </a:r>
            <a:endParaRPr sz="1200">
              <a:latin typeface="Mada"/>
              <a:ea typeface="Mada"/>
              <a:cs typeface="Mada"/>
              <a:sym typeface="Mada"/>
            </a:endParaRPr>
          </a:p>
          <a:p>
            <a:pPr indent="-304800" lvl="0" marL="457200" rtl="0" algn="ctr">
              <a:spcBef>
                <a:spcPts val="0"/>
              </a:spcBef>
              <a:spcAft>
                <a:spcPts val="0"/>
              </a:spcAft>
              <a:buClr>
                <a:srgbClr val="576868"/>
              </a:buClr>
              <a:buSzPts val="1200"/>
              <a:buFont typeface="Mada"/>
              <a:buChar char="●"/>
            </a:pPr>
            <a:r>
              <a:rPr b="1" lang="ar" sz="1200">
                <a:latin typeface="Mada"/>
                <a:ea typeface="Mada"/>
                <a:cs typeface="Mada"/>
                <a:sym typeface="Mada"/>
              </a:rPr>
              <a:t>Sites of bleeding (specific or multiple) :</a:t>
            </a:r>
            <a:r>
              <a:rPr lang="ar" sz="1200">
                <a:solidFill>
                  <a:srgbClr val="CC0000"/>
                </a:solidFill>
                <a:latin typeface="Mada"/>
                <a:ea typeface="Mada"/>
                <a:cs typeface="Mada"/>
                <a:sym typeface="Mada"/>
              </a:rPr>
              <a:t> (Very important)</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a:p>
        </p:txBody>
      </p:sp>
      <p:sp>
        <p:nvSpPr>
          <p:cNvPr id="576" name="Google Shape;576;p34"/>
          <p:cNvSpPr txBox="1"/>
          <p:nvPr/>
        </p:nvSpPr>
        <p:spPr>
          <a:xfrm>
            <a:off x="376725" y="8944925"/>
            <a:ext cx="6916800" cy="5622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Current use of medications or herbal supplements .</a:t>
            </a:r>
            <a:endParaRPr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Use of Bleeding Assessment Tools (differentiate bleeding phenotypes, require validation by prospective studies)</a:t>
            </a:r>
            <a:endParaRPr/>
          </a:p>
        </p:txBody>
      </p:sp>
      <p:sp>
        <p:nvSpPr>
          <p:cNvPr id="577" name="Google Shape;577;p34"/>
          <p:cNvSpPr txBox="1"/>
          <p:nvPr/>
        </p:nvSpPr>
        <p:spPr>
          <a:xfrm>
            <a:off x="4730800" y="1380775"/>
            <a:ext cx="2593200" cy="235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accent2"/>
                </a:solidFill>
                <a:latin typeface="Mada"/>
                <a:ea typeface="Mada"/>
                <a:cs typeface="Mada"/>
                <a:sym typeface="Mada"/>
              </a:rPr>
              <a:t>4.    </a:t>
            </a:r>
            <a:r>
              <a:rPr b="1" lang="ar" sz="1200">
                <a:solidFill>
                  <a:srgbClr val="CC0000"/>
                </a:solidFill>
                <a:latin typeface="Mada"/>
                <a:ea typeface="Mada"/>
                <a:cs typeface="Mada"/>
                <a:sym typeface="Mada"/>
              </a:rPr>
              <a:t>Glanzmann thrombasthenia</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(aggregate in response to ristocetin)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accent2"/>
                </a:solidFill>
                <a:latin typeface="Mada"/>
                <a:ea typeface="Mada"/>
                <a:cs typeface="Mada"/>
                <a:sym typeface="Mada"/>
              </a:rPr>
              <a:t>5.    </a:t>
            </a:r>
            <a:r>
              <a:rPr lang="ar" sz="1200">
                <a:solidFill>
                  <a:schemeClr val="dk1"/>
                </a:solidFill>
                <a:latin typeface="Mada"/>
                <a:ea typeface="Mada"/>
                <a:cs typeface="Mada"/>
                <a:sym typeface="Mada"/>
              </a:rPr>
              <a:t>Platelet release disorders.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accent2"/>
                </a:solidFill>
                <a:latin typeface="Mada"/>
                <a:ea typeface="Mada"/>
                <a:cs typeface="Mada"/>
                <a:sym typeface="Mada"/>
              </a:rPr>
              <a:t>6.    </a:t>
            </a:r>
            <a:r>
              <a:rPr lang="ar" sz="1200">
                <a:solidFill>
                  <a:schemeClr val="dk1"/>
                </a:solidFill>
                <a:latin typeface="Mada"/>
                <a:ea typeface="Mada"/>
                <a:cs typeface="Mada"/>
                <a:sym typeface="Mada"/>
              </a:rPr>
              <a:t>Glycoprotein VI defects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accent2"/>
                </a:solidFill>
                <a:latin typeface="Mada"/>
                <a:ea typeface="Mada"/>
                <a:cs typeface="Mada"/>
                <a:sym typeface="Mada"/>
              </a:rPr>
              <a:t>7.    </a:t>
            </a:r>
            <a:r>
              <a:rPr lang="ar" sz="1200">
                <a:solidFill>
                  <a:schemeClr val="dk1"/>
                </a:solidFill>
                <a:latin typeface="Mada"/>
                <a:ea typeface="Mada"/>
                <a:cs typeface="Mada"/>
                <a:sym typeface="Mada"/>
              </a:rPr>
              <a:t>Sticky platelet syndrome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accent2"/>
                </a:solidFill>
                <a:latin typeface="Mada"/>
                <a:ea typeface="Mada"/>
                <a:cs typeface="Mada"/>
                <a:sym typeface="Mada"/>
              </a:rPr>
              <a:t>8.    </a:t>
            </a:r>
            <a:r>
              <a:rPr lang="ar" sz="1200">
                <a:solidFill>
                  <a:schemeClr val="dk1"/>
                </a:solidFill>
                <a:latin typeface="Mada"/>
                <a:ea typeface="Mada"/>
                <a:cs typeface="Mada"/>
                <a:sym typeface="Mada"/>
              </a:rPr>
              <a:t>Congenital Deficiency of the ADP</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receptor P2Y 12.</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accent2"/>
                </a:solidFill>
                <a:latin typeface="Mada"/>
                <a:ea typeface="Mada"/>
                <a:cs typeface="Mada"/>
                <a:sym typeface="Mada"/>
              </a:rPr>
              <a:t>9.    </a:t>
            </a:r>
            <a:r>
              <a:rPr lang="ar" sz="1200">
                <a:solidFill>
                  <a:schemeClr val="dk1"/>
                </a:solidFill>
                <a:latin typeface="Mada"/>
                <a:ea typeface="Mada"/>
                <a:cs typeface="Mada"/>
                <a:sym typeface="Mada"/>
              </a:rPr>
              <a:t>Scott syndrome.</a:t>
            </a:r>
            <a:endParaRPr sz="1200">
              <a:solidFill>
                <a:schemeClr val="dk1"/>
              </a:solidFill>
              <a:latin typeface="Mada"/>
              <a:ea typeface="Mada"/>
              <a:cs typeface="Mada"/>
              <a:sym typeface="Mada"/>
            </a:endParaRPr>
          </a:p>
        </p:txBody>
      </p:sp>
      <p:sp>
        <p:nvSpPr>
          <p:cNvPr id="578" name="Google Shape;578;p34"/>
          <p:cNvSpPr/>
          <p:nvPr/>
        </p:nvSpPr>
        <p:spPr>
          <a:xfrm>
            <a:off x="1355300" y="4811800"/>
            <a:ext cx="5312100" cy="3057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368300" lvl="0" marL="457200" rtl="0" algn="l">
              <a:spcBef>
                <a:spcPts val="0"/>
              </a:spcBef>
              <a:spcAft>
                <a:spcPts val="0"/>
              </a:spcAft>
              <a:buClr>
                <a:srgbClr val="FFFFFF"/>
              </a:buClr>
              <a:buSzPts val="2200"/>
              <a:buFont typeface="Mada"/>
              <a:buAutoNum type="arabicPeriod"/>
            </a:pPr>
            <a:r>
              <a:rPr b="1" lang="ar" sz="2200">
                <a:solidFill>
                  <a:srgbClr val="FFFFFF"/>
                </a:solidFill>
                <a:latin typeface="Mada"/>
                <a:ea typeface="Mada"/>
                <a:cs typeface="Mada"/>
                <a:sym typeface="Mada"/>
              </a:rPr>
              <a:t>Detailed Pt &amp; Family Medical History</a:t>
            </a:r>
            <a:endParaRPr b="1" sz="2200">
              <a:solidFill>
                <a:srgbClr val="FFFFFF"/>
              </a:solidFill>
              <a:latin typeface="Mada"/>
              <a:ea typeface="Mada"/>
              <a:cs typeface="Mada"/>
              <a:sym typeface="Mada"/>
            </a:endParaRPr>
          </a:p>
        </p:txBody>
      </p:sp>
      <p:sp>
        <p:nvSpPr>
          <p:cNvPr id="579" name="Google Shape;579;p34"/>
          <p:cNvSpPr txBox="1"/>
          <p:nvPr/>
        </p:nvSpPr>
        <p:spPr>
          <a:xfrm>
            <a:off x="228600" y="1371600"/>
            <a:ext cx="6616800" cy="36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accent1"/>
              </a:buClr>
              <a:buSzPts val="1200"/>
              <a:buFont typeface="Mada"/>
              <a:buChar char="❏"/>
            </a:pPr>
            <a:r>
              <a:rPr b="1" lang="ar" sz="1200">
                <a:solidFill>
                  <a:schemeClr val="dk1"/>
                </a:solidFill>
                <a:latin typeface="Mada"/>
                <a:ea typeface="Mada"/>
                <a:cs typeface="Mada"/>
                <a:sym typeface="Mada"/>
              </a:rPr>
              <a:t>INHERITED DISORDERS OF PLT FUNCTION: </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Know only the names</a:t>
            </a:r>
            <a:r>
              <a:rPr lang="ar" sz="1200">
                <a:solidFill>
                  <a:schemeClr val="dk1"/>
                </a:solidFill>
                <a:latin typeface="Mada"/>
                <a:ea typeface="Mada"/>
                <a:cs typeface="Mada"/>
                <a:sym typeface="Mada"/>
              </a:rPr>
              <a:t> </a:t>
            </a:r>
            <a:r>
              <a:rPr lang="ar" sz="1200">
                <a:solidFill>
                  <a:srgbClr val="B7B7B7"/>
                </a:solidFill>
                <a:latin typeface="Mada"/>
                <a:ea typeface="Mada"/>
                <a:cs typeface="Mada"/>
                <a:sym typeface="Mada"/>
              </a:rPr>
              <a:t>(not imp )</a:t>
            </a:r>
            <a:endParaRPr>
              <a:solidFill>
                <a:srgbClr val="B7B7B7"/>
              </a:solidFill>
            </a:endParaRPr>
          </a:p>
        </p:txBody>
      </p:sp>
      <p:grpSp>
        <p:nvGrpSpPr>
          <p:cNvPr id="580" name="Google Shape;580;p34"/>
          <p:cNvGrpSpPr/>
          <p:nvPr/>
        </p:nvGrpSpPr>
        <p:grpSpPr>
          <a:xfrm>
            <a:off x="3110771" y="7911294"/>
            <a:ext cx="428019" cy="621154"/>
            <a:chOff x="4652139" y="1209641"/>
            <a:chExt cx="723738" cy="1422708"/>
          </a:xfrm>
        </p:grpSpPr>
        <p:sp>
          <p:nvSpPr>
            <p:cNvPr id="581" name="Google Shape;581;p34"/>
            <p:cNvSpPr/>
            <p:nvPr/>
          </p:nvSpPr>
          <p:spPr>
            <a:xfrm>
              <a:off x="4664577" y="1209641"/>
              <a:ext cx="711300" cy="1422600"/>
            </a:xfrm>
            <a:prstGeom prst="chevron">
              <a:avLst>
                <a:gd fmla="val 52989" name="adj"/>
              </a:avLst>
            </a:prstGeom>
            <a:solidFill>
              <a:schemeClr val="accent4"/>
            </a:solid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82" name="Google Shape;582;p34"/>
            <p:cNvSpPr/>
            <p:nvPr/>
          </p:nvSpPr>
          <p:spPr>
            <a:xfrm rot="10800000">
              <a:off x="4652139" y="2296049"/>
              <a:ext cx="288000" cy="3363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583" name="Google Shape;583;p34"/>
            <p:cNvSpPr/>
            <p:nvPr/>
          </p:nvSpPr>
          <p:spPr>
            <a:xfrm rot="10800000">
              <a:off x="4652139" y="1209683"/>
              <a:ext cx="288000" cy="3363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584" name="Google Shape;584;p34"/>
          <p:cNvSpPr txBox="1"/>
          <p:nvPr/>
        </p:nvSpPr>
        <p:spPr>
          <a:xfrm>
            <a:off x="628450" y="7911300"/>
            <a:ext cx="2482200" cy="541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a:solidFill>
                  <a:schemeClr val="accent4"/>
                </a:solidFill>
                <a:latin typeface="Mada"/>
                <a:ea typeface="Mada"/>
                <a:cs typeface="Mada"/>
                <a:sym typeface="Mada"/>
              </a:rPr>
              <a:t>Secondary Hemostasis Defects ( Clotting Factors deficiency)</a:t>
            </a:r>
            <a:endParaRPr b="1">
              <a:solidFill>
                <a:schemeClr val="accent4"/>
              </a:solidFill>
              <a:latin typeface="Mada"/>
              <a:ea typeface="Mada"/>
              <a:cs typeface="Mada"/>
              <a:sym typeface="Mada"/>
            </a:endParaRPr>
          </a:p>
        </p:txBody>
      </p:sp>
      <p:grpSp>
        <p:nvGrpSpPr>
          <p:cNvPr id="585" name="Google Shape;585;p34"/>
          <p:cNvGrpSpPr/>
          <p:nvPr/>
        </p:nvGrpSpPr>
        <p:grpSpPr>
          <a:xfrm>
            <a:off x="3538795" y="7020323"/>
            <a:ext cx="2906754" cy="1775120"/>
            <a:chOff x="3538795" y="7020323"/>
            <a:chExt cx="2906754" cy="1775120"/>
          </a:xfrm>
        </p:grpSpPr>
        <p:grpSp>
          <p:nvGrpSpPr>
            <p:cNvPr id="586" name="Google Shape;586;p34"/>
            <p:cNvGrpSpPr/>
            <p:nvPr/>
          </p:nvGrpSpPr>
          <p:grpSpPr>
            <a:xfrm>
              <a:off x="3538800" y="7020323"/>
              <a:ext cx="2906749" cy="794293"/>
              <a:chOff x="2576252" y="4283314"/>
              <a:chExt cx="936272" cy="769887"/>
            </a:xfrm>
          </p:grpSpPr>
          <p:sp>
            <p:nvSpPr>
              <p:cNvPr id="587" name="Google Shape;587;p34"/>
              <p:cNvSpPr txBox="1"/>
              <p:nvPr/>
            </p:nvSpPr>
            <p:spPr>
              <a:xfrm>
                <a:off x="2576824" y="4356301"/>
                <a:ext cx="935700" cy="69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rgbClr val="595959"/>
                  </a:solidFill>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Easy bruising</a:t>
                </a:r>
                <a:endParaRPr sz="1200">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Epistaxis</a:t>
                </a:r>
                <a:endParaRPr sz="1200">
                  <a:latin typeface="Mada"/>
                  <a:ea typeface="Mada"/>
                  <a:cs typeface="Mada"/>
                  <a:sym typeface="Mada"/>
                </a:endParaRPr>
              </a:p>
              <a:p>
                <a:pPr indent="-304800" lvl="0" marL="457200" marR="0" rtl="0" algn="l">
                  <a:spcBef>
                    <a:spcPts val="0"/>
                  </a:spcBef>
                  <a:spcAft>
                    <a:spcPts val="0"/>
                  </a:spcAft>
                  <a:buClr>
                    <a:srgbClr val="000000"/>
                  </a:buClr>
                  <a:buSzPts val="1200"/>
                  <a:buFont typeface="Mada"/>
                  <a:buChar char="●"/>
                </a:pPr>
                <a:r>
                  <a:rPr lang="ar" sz="1200">
                    <a:latin typeface="Mada"/>
                    <a:ea typeface="Mada"/>
                    <a:cs typeface="Mada"/>
                    <a:sym typeface="Mada"/>
                  </a:rPr>
                  <a:t>Menorrhagia</a:t>
                </a:r>
                <a:endParaRPr sz="1200">
                  <a:latin typeface="Mada"/>
                  <a:ea typeface="Mada"/>
                  <a:cs typeface="Mada"/>
                  <a:sym typeface="Mada"/>
                </a:endParaRPr>
              </a:p>
            </p:txBody>
          </p:sp>
          <p:sp>
            <p:nvSpPr>
              <p:cNvPr id="588" name="Google Shape;588;p34"/>
              <p:cNvSpPr txBox="1"/>
              <p:nvPr/>
            </p:nvSpPr>
            <p:spPr>
              <a:xfrm>
                <a:off x="2576252" y="4283314"/>
                <a:ext cx="927900" cy="29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chemeClr val="accent3"/>
                    </a:solidFill>
                    <a:latin typeface="Mada"/>
                    <a:ea typeface="Mada"/>
                    <a:cs typeface="Mada"/>
                    <a:sym typeface="Mada"/>
                  </a:rPr>
                  <a:t>Mucocutaneous Bleeding :</a:t>
                </a:r>
                <a:endParaRPr b="1" sz="1200">
                  <a:solidFill>
                    <a:schemeClr val="accent3"/>
                  </a:solidFill>
                  <a:latin typeface="Mada"/>
                  <a:ea typeface="Mada"/>
                  <a:cs typeface="Mada"/>
                  <a:sym typeface="Mada"/>
                </a:endParaRPr>
              </a:p>
              <a:p>
                <a:pPr indent="0" lvl="0" marL="0" marR="0" rtl="0" algn="l">
                  <a:spcBef>
                    <a:spcPts val="0"/>
                  </a:spcBef>
                  <a:spcAft>
                    <a:spcPts val="0"/>
                  </a:spcAft>
                  <a:buNone/>
                </a:pPr>
                <a:r>
                  <a:t/>
                </a:r>
                <a:endParaRPr b="1" sz="800">
                  <a:solidFill>
                    <a:schemeClr val="accent3"/>
                  </a:solidFill>
                  <a:latin typeface="Mada"/>
                  <a:ea typeface="Mada"/>
                  <a:cs typeface="Mada"/>
                  <a:sym typeface="Mada"/>
                </a:endParaRPr>
              </a:p>
              <a:p>
                <a:pPr indent="0" lvl="0" marL="0" marR="0" rtl="0" algn="l">
                  <a:spcBef>
                    <a:spcPts val="0"/>
                  </a:spcBef>
                  <a:spcAft>
                    <a:spcPts val="0"/>
                  </a:spcAft>
                  <a:buNone/>
                </a:pPr>
                <a:r>
                  <a:t/>
                </a:r>
                <a:endParaRPr b="1" sz="800">
                  <a:solidFill>
                    <a:schemeClr val="accent3"/>
                  </a:solidFill>
                  <a:latin typeface="Mada"/>
                  <a:ea typeface="Mada"/>
                  <a:cs typeface="Mada"/>
                  <a:sym typeface="Mada"/>
                </a:endParaRPr>
              </a:p>
            </p:txBody>
          </p:sp>
        </p:grpSp>
        <p:grpSp>
          <p:nvGrpSpPr>
            <p:cNvPr id="589" name="Google Shape;589;p34"/>
            <p:cNvGrpSpPr/>
            <p:nvPr/>
          </p:nvGrpSpPr>
          <p:grpSpPr>
            <a:xfrm>
              <a:off x="3538795" y="7860947"/>
              <a:ext cx="2762571" cy="934495"/>
              <a:chOff x="2587832" y="4283318"/>
              <a:chExt cx="891900" cy="1753274"/>
            </a:xfrm>
          </p:grpSpPr>
          <p:sp>
            <p:nvSpPr>
              <p:cNvPr id="590" name="Google Shape;590;p34"/>
              <p:cNvSpPr txBox="1"/>
              <p:nvPr/>
            </p:nvSpPr>
            <p:spPr>
              <a:xfrm>
                <a:off x="2587832" y="4687492"/>
                <a:ext cx="891900" cy="13491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SzPts val="1200"/>
                  <a:buFont typeface="Mada"/>
                  <a:buChar char="●"/>
                </a:pPr>
                <a:r>
                  <a:rPr lang="ar" sz="1200">
                    <a:latin typeface="Mada"/>
                    <a:ea typeface="Mada"/>
                    <a:cs typeface="Mada"/>
                    <a:sym typeface="Mada"/>
                  </a:rPr>
                  <a:t>Joint </a:t>
                </a:r>
                <a:r>
                  <a:rPr lang="ar" sz="1200">
                    <a:solidFill>
                      <a:srgbClr val="999999"/>
                    </a:solidFill>
                    <a:latin typeface="Mada"/>
                    <a:ea typeface="Mada"/>
                    <a:cs typeface="Mada"/>
                    <a:sym typeface="Mada"/>
                  </a:rPr>
                  <a:t>( </a:t>
                </a:r>
                <a:r>
                  <a:rPr lang="ar" sz="1200">
                    <a:solidFill>
                      <a:srgbClr val="999999"/>
                    </a:solidFill>
                    <a:latin typeface="Mada"/>
                    <a:ea typeface="Mada"/>
                    <a:cs typeface="Mada"/>
                    <a:sym typeface="Mada"/>
                  </a:rPr>
                  <a:t>Hemarthrosis)</a:t>
                </a:r>
                <a:r>
                  <a:rPr lang="ar" sz="1200">
                    <a:solidFill>
                      <a:srgbClr val="999999"/>
                    </a:solidFill>
                    <a:latin typeface="Mada"/>
                    <a:ea typeface="Mada"/>
                    <a:cs typeface="Mada"/>
                    <a:sym typeface="Mada"/>
                  </a:rPr>
                  <a:t> </a:t>
                </a:r>
                <a:endParaRPr sz="1200">
                  <a:solidFill>
                    <a:srgbClr val="999999"/>
                  </a:solidFill>
                  <a:latin typeface="Mada"/>
                  <a:ea typeface="Mada"/>
                  <a:cs typeface="Mada"/>
                  <a:sym typeface="Mada"/>
                </a:endParaRPr>
              </a:p>
              <a:p>
                <a:pPr indent="-304800" lvl="0" marL="457200" marR="0" rtl="0" algn="l">
                  <a:spcBef>
                    <a:spcPts val="0"/>
                  </a:spcBef>
                  <a:spcAft>
                    <a:spcPts val="0"/>
                  </a:spcAft>
                  <a:buSzPts val="1200"/>
                  <a:buFont typeface="Mada"/>
                  <a:buChar char="●"/>
                </a:pPr>
                <a:r>
                  <a:rPr lang="ar" sz="1200">
                    <a:latin typeface="Mada"/>
                    <a:ea typeface="Mada"/>
                    <a:cs typeface="Mada"/>
                    <a:sym typeface="Mada"/>
                  </a:rPr>
                  <a:t>Muscles </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lang="ar" sz="1200">
                    <a:latin typeface="Mada"/>
                    <a:ea typeface="Mada"/>
                    <a:cs typeface="Mada"/>
                    <a:sym typeface="Mada"/>
                  </a:rPr>
                  <a:t>CNS </a:t>
                </a:r>
                <a:r>
                  <a:rPr lang="ar" sz="1200">
                    <a:solidFill>
                      <a:srgbClr val="999999"/>
                    </a:solidFill>
                    <a:latin typeface="Mada"/>
                    <a:ea typeface="Mada"/>
                    <a:cs typeface="Mada"/>
                    <a:sym typeface="Mada"/>
                  </a:rPr>
                  <a:t>( </a:t>
                </a:r>
                <a:r>
                  <a:rPr lang="ar" sz="1200">
                    <a:solidFill>
                      <a:srgbClr val="999999"/>
                    </a:solidFill>
                    <a:latin typeface="Mada"/>
                    <a:ea typeface="Mada"/>
                    <a:cs typeface="Mada"/>
                    <a:sym typeface="Mada"/>
                  </a:rPr>
                  <a:t>intracerebral</a:t>
                </a:r>
                <a:r>
                  <a:rPr lang="ar" sz="1200">
                    <a:solidFill>
                      <a:srgbClr val="999999"/>
                    </a:solidFill>
                    <a:latin typeface="Mada"/>
                    <a:ea typeface="Mada"/>
                    <a:cs typeface="Mada"/>
                    <a:sym typeface="Mada"/>
                  </a:rPr>
                  <a:t> hemorrhage )</a:t>
                </a:r>
                <a:endParaRPr sz="1200">
                  <a:solidFill>
                    <a:srgbClr val="999999"/>
                  </a:solidFill>
                  <a:latin typeface="Mada"/>
                  <a:ea typeface="Mada"/>
                  <a:cs typeface="Mada"/>
                  <a:sym typeface="Mada"/>
                </a:endParaRPr>
              </a:p>
            </p:txBody>
          </p:sp>
          <p:sp>
            <p:nvSpPr>
              <p:cNvPr id="591" name="Google Shape;591;p34"/>
              <p:cNvSpPr txBox="1"/>
              <p:nvPr/>
            </p:nvSpPr>
            <p:spPr>
              <a:xfrm>
                <a:off x="2610246" y="4283318"/>
                <a:ext cx="8694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200">
                    <a:solidFill>
                      <a:schemeClr val="accent4"/>
                    </a:solidFill>
                    <a:latin typeface="Mada"/>
                    <a:ea typeface="Mada"/>
                    <a:cs typeface="Mada"/>
                    <a:sym typeface="Mada"/>
                  </a:rPr>
                  <a:t>Deep Tissue Bleeding :</a:t>
                </a:r>
                <a:r>
                  <a:rPr b="1" lang="ar" sz="800">
                    <a:solidFill>
                      <a:schemeClr val="accent4"/>
                    </a:solidFill>
                    <a:latin typeface="Mada"/>
                    <a:ea typeface="Mada"/>
                    <a:cs typeface="Mada"/>
                    <a:sym typeface="Mada"/>
                  </a:rPr>
                  <a:t> </a:t>
                </a:r>
                <a:endParaRPr b="1" sz="800">
                  <a:solidFill>
                    <a:schemeClr val="accent4"/>
                  </a:solidFill>
                  <a:latin typeface="Mada"/>
                  <a:ea typeface="Mada"/>
                  <a:cs typeface="Mada"/>
                  <a:sym typeface="Mada"/>
                </a:endParaRPr>
              </a:p>
            </p:txBody>
          </p:sp>
        </p:grpSp>
      </p:grpSp>
      <p:grpSp>
        <p:nvGrpSpPr>
          <p:cNvPr id="592" name="Google Shape;592;p34"/>
          <p:cNvGrpSpPr/>
          <p:nvPr/>
        </p:nvGrpSpPr>
        <p:grpSpPr>
          <a:xfrm>
            <a:off x="3110771" y="7057999"/>
            <a:ext cx="428019" cy="621154"/>
            <a:chOff x="4136752" y="1733232"/>
            <a:chExt cx="723738" cy="1422708"/>
          </a:xfrm>
        </p:grpSpPr>
        <p:sp>
          <p:nvSpPr>
            <p:cNvPr id="593" name="Google Shape;593;p34"/>
            <p:cNvSpPr/>
            <p:nvPr/>
          </p:nvSpPr>
          <p:spPr>
            <a:xfrm>
              <a:off x="4149190" y="1733232"/>
              <a:ext cx="711300" cy="1422600"/>
            </a:xfrm>
            <a:prstGeom prst="chevron">
              <a:avLst>
                <a:gd fmla="val 52989" name="adj"/>
              </a:avLst>
            </a:prstGeom>
            <a:solidFill>
              <a:schemeClr val="accent3"/>
            </a:solid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594" name="Google Shape;594;p34"/>
            <p:cNvSpPr/>
            <p:nvPr/>
          </p:nvSpPr>
          <p:spPr>
            <a:xfrm rot="10800000">
              <a:off x="4136752" y="2819640"/>
              <a:ext cx="288000" cy="336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595" name="Google Shape;595;p34"/>
            <p:cNvSpPr/>
            <p:nvPr/>
          </p:nvSpPr>
          <p:spPr>
            <a:xfrm rot="10800000">
              <a:off x="4136752" y="1733274"/>
              <a:ext cx="288000" cy="3363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596" name="Google Shape;596;p34"/>
          <p:cNvSpPr txBox="1"/>
          <p:nvPr/>
        </p:nvSpPr>
        <p:spPr>
          <a:xfrm>
            <a:off x="630624" y="7097975"/>
            <a:ext cx="2512500" cy="541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a:solidFill>
                  <a:schemeClr val="accent3"/>
                </a:solidFill>
                <a:latin typeface="Mada"/>
                <a:ea typeface="Mada"/>
                <a:cs typeface="Mada"/>
                <a:sym typeface="Mada"/>
              </a:rPr>
              <a:t>Primary Hemostasis Defects </a:t>
            </a:r>
            <a:endParaRPr b="1">
              <a:solidFill>
                <a:schemeClr val="accent3"/>
              </a:solidFill>
              <a:latin typeface="Mada"/>
              <a:ea typeface="Mada"/>
              <a:cs typeface="Mada"/>
              <a:sym typeface="Mada"/>
            </a:endParaRPr>
          </a:p>
          <a:p>
            <a:pPr indent="0" lvl="0" marL="0" marR="0" rtl="0" algn="ctr">
              <a:spcBef>
                <a:spcPts val="0"/>
              </a:spcBef>
              <a:spcAft>
                <a:spcPts val="0"/>
              </a:spcAft>
              <a:buNone/>
            </a:pPr>
            <a:r>
              <a:rPr b="1" lang="ar">
                <a:solidFill>
                  <a:schemeClr val="accent3"/>
                </a:solidFill>
                <a:latin typeface="Mada"/>
                <a:ea typeface="Mada"/>
                <a:cs typeface="Mada"/>
                <a:sym typeface="Mada"/>
              </a:rPr>
              <a:t>( PLT or vW Factor )</a:t>
            </a:r>
            <a:endParaRPr b="1">
              <a:solidFill>
                <a:schemeClr val="accent3"/>
              </a:solidFill>
              <a:latin typeface="Mada"/>
              <a:ea typeface="Mada"/>
              <a:cs typeface="Mada"/>
              <a:sym typeface="Mada"/>
            </a:endParaRPr>
          </a:p>
          <a:p>
            <a:pPr indent="0" lvl="0" marL="0" marR="0" rtl="0" algn="ctr">
              <a:spcBef>
                <a:spcPts val="0"/>
              </a:spcBef>
              <a:spcAft>
                <a:spcPts val="0"/>
              </a:spcAft>
              <a:buNone/>
            </a:pPr>
            <a:r>
              <a:t/>
            </a:r>
            <a:endParaRPr b="1">
              <a:solidFill>
                <a:schemeClr val="accent3"/>
              </a:solidFill>
              <a:latin typeface="Mada"/>
              <a:ea typeface="Mada"/>
              <a:cs typeface="Mada"/>
              <a:sym typeface="Mada"/>
            </a:endParaRPr>
          </a:p>
          <a:p>
            <a:pPr indent="0" lvl="0" marL="0" marR="0" rtl="0" algn="ctr">
              <a:spcBef>
                <a:spcPts val="0"/>
              </a:spcBef>
              <a:spcAft>
                <a:spcPts val="0"/>
              </a:spcAft>
              <a:buNone/>
            </a:pPr>
            <a:r>
              <a:t/>
            </a:r>
            <a:endParaRPr b="1">
              <a:solidFill>
                <a:schemeClr val="accent3"/>
              </a:solidFill>
              <a:latin typeface="Mada"/>
              <a:ea typeface="Mada"/>
              <a:cs typeface="Mada"/>
              <a:sym typeface="Mada"/>
            </a:endParaRPr>
          </a:p>
        </p:txBody>
      </p:sp>
      <p:cxnSp>
        <p:nvCxnSpPr>
          <p:cNvPr id="597" name="Google Shape;597;p34"/>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98" name="Google Shape;598;p34"/>
          <p:cNvSpPr txBox="1"/>
          <p:nvPr/>
        </p:nvSpPr>
        <p:spPr>
          <a:xfrm>
            <a:off x="4238625" y="790575"/>
            <a:ext cx="3253500" cy="461700"/>
          </a:xfrm>
          <a:prstGeom prst="rect">
            <a:avLst/>
          </a:prstGeom>
          <a:noFill/>
          <a:ln cap="flat" cmpd="sng" w="9525">
            <a:solidFill>
              <a:srgbClr val="B7B7B7"/>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66666"/>
                </a:solidFill>
                <a:latin typeface="Mada"/>
                <a:ea typeface="Mada"/>
                <a:cs typeface="Mada"/>
                <a:sym typeface="Mada"/>
              </a:rPr>
              <a:t>Bernard-Soulier Syndrome → Genetic GPIb </a:t>
            </a:r>
            <a:r>
              <a:rPr lang="ar" sz="900">
                <a:solidFill>
                  <a:srgbClr val="666666"/>
                </a:solidFill>
                <a:latin typeface="Mada"/>
                <a:ea typeface="Mada"/>
                <a:cs typeface="Mada"/>
                <a:sym typeface="Mada"/>
              </a:rPr>
              <a:t>deficiency</a:t>
            </a:r>
            <a:endParaRPr sz="900">
              <a:solidFill>
                <a:srgbClr val="666666"/>
              </a:solidFill>
              <a:latin typeface="Mada"/>
              <a:ea typeface="Mada"/>
              <a:cs typeface="Mada"/>
              <a:sym typeface="Mada"/>
            </a:endParaRPr>
          </a:p>
          <a:p>
            <a:pPr indent="0" lvl="0" marL="0" rtl="0" algn="l">
              <a:spcBef>
                <a:spcPts val="0"/>
              </a:spcBef>
              <a:spcAft>
                <a:spcPts val="0"/>
              </a:spcAft>
              <a:buNone/>
            </a:pPr>
            <a:r>
              <a:rPr lang="ar" sz="900">
                <a:solidFill>
                  <a:srgbClr val="666666"/>
                </a:solidFill>
                <a:latin typeface="Mada"/>
                <a:ea typeface="Mada"/>
                <a:cs typeface="Mada"/>
                <a:sym typeface="Mada"/>
              </a:rPr>
              <a:t>Glanzmann thrombasthenia → </a:t>
            </a:r>
            <a:r>
              <a:rPr lang="ar" sz="900">
                <a:solidFill>
                  <a:srgbClr val="666666"/>
                </a:solidFill>
                <a:latin typeface="Mada"/>
                <a:ea typeface="Mada"/>
                <a:cs typeface="Mada"/>
                <a:sym typeface="Mada"/>
              </a:rPr>
              <a:t>Genetic GPIIb/IIIa deficiency</a:t>
            </a:r>
            <a:endParaRPr sz="900">
              <a:solidFill>
                <a:srgbClr val="666666"/>
              </a:solidFill>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35"/>
          <p:cNvPicPr preferRelativeResize="0"/>
          <p:nvPr/>
        </p:nvPicPr>
        <p:blipFill rotWithShape="1">
          <a:blip r:embed="rId3">
            <a:alphaModFix/>
          </a:blip>
          <a:srcRect b="30508" l="46763" r="0" t="16220"/>
          <a:stretch/>
        </p:blipFill>
        <p:spPr>
          <a:xfrm>
            <a:off x="3780000" y="4949175"/>
            <a:ext cx="3466849" cy="2502812"/>
          </a:xfrm>
          <a:prstGeom prst="rect">
            <a:avLst/>
          </a:prstGeom>
          <a:noFill/>
          <a:ln>
            <a:noFill/>
          </a:ln>
        </p:spPr>
      </p:pic>
      <p:pic>
        <p:nvPicPr>
          <p:cNvPr id="604" name="Google Shape;604;p35"/>
          <p:cNvPicPr preferRelativeResize="0"/>
          <p:nvPr/>
        </p:nvPicPr>
        <p:blipFill rotWithShape="1">
          <a:blip r:embed="rId4">
            <a:alphaModFix/>
          </a:blip>
          <a:srcRect b="28365" l="46763" r="0" t="6470"/>
          <a:stretch/>
        </p:blipFill>
        <p:spPr>
          <a:xfrm>
            <a:off x="3780000" y="1262425"/>
            <a:ext cx="3466849" cy="3333101"/>
          </a:xfrm>
          <a:prstGeom prst="rect">
            <a:avLst/>
          </a:prstGeom>
          <a:noFill/>
          <a:ln>
            <a:noFill/>
          </a:ln>
        </p:spPr>
      </p:pic>
      <p:sp>
        <p:nvSpPr>
          <p:cNvPr id="605" name="Google Shape;605;p35"/>
          <p:cNvSpPr txBox="1"/>
          <p:nvPr/>
        </p:nvSpPr>
        <p:spPr>
          <a:xfrm>
            <a:off x="1237340" y="54088"/>
            <a:ext cx="5085300" cy="2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Drugs Used for Clotting Disorders</a:t>
            </a:r>
            <a:endParaRPr b="1" sz="1200">
              <a:latin typeface="Mada"/>
              <a:ea typeface="Mada"/>
              <a:cs typeface="Mada"/>
              <a:sym typeface="Mada"/>
            </a:endParaRPr>
          </a:p>
          <a:p>
            <a:pPr indent="0" lvl="0" marL="0" rtl="0" algn="ctr">
              <a:spcBef>
                <a:spcPts val="0"/>
              </a:spcBef>
              <a:spcAft>
                <a:spcPts val="0"/>
              </a:spcAft>
              <a:buNone/>
            </a:pPr>
            <a:r>
              <a:t/>
            </a:r>
            <a:endParaRPr b="1" sz="1200">
              <a:latin typeface="Alegreya"/>
              <a:ea typeface="Alegreya"/>
              <a:cs typeface="Alegreya"/>
              <a:sym typeface="Alegreya"/>
            </a:endParaRPr>
          </a:p>
          <a:p>
            <a:pPr indent="0" lvl="0" marL="0" rtl="0" algn="ctr">
              <a:spcBef>
                <a:spcPts val="0"/>
              </a:spcBef>
              <a:spcAft>
                <a:spcPts val="0"/>
              </a:spcAft>
              <a:buNone/>
            </a:pPr>
            <a:r>
              <a:rPr b="1" lang="ar" sz="1200">
                <a:solidFill>
                  <a:srgbClr val="6AA84F"/>
                </a:solidFill>
                <a:latin typeface="Mada"/>
                <a:ea typeface="Mada"/>
                <a:cs typeface="Mada"/>
                <a:sym typeface="Mada"/>
              </a:rPr>
              <a:t>you should know them to rule them out from the history .</a:t>
            </a:r>
            <a:endParaRPr b="1" sz="1200">
              <a:solidFill>
                <a:srgbClr val="6AA84F"/>
              </a:solidFill>
              <a:latin typeface="Mada"/>
              <a:ea typeface="Mada"/>
              <a:cs typeface="Mada"/>
              <a:sym typeface="Mada"/>
            </a:endParaRPr>
          </a:p>
          <a:p>
            <a:pPr indent="0" lvl="0" marL="0" rtl="0" algn="ctr">
              <a:spcBef>
                <a:spcPts val="0"/>
              </a:spcBef>
              <a:spcAft>
                <a:spcPts val="0"/>
              </a:spcAft>
              <a:buNone/>
            </a:pPr>
            <a:r>
              <a:t/>
            </a:r>
            <a:endParaRPr b="1" sz="1200">
              <a:solidFill>
                <a:srgbClr val="6AA84F"/>
              </a:solidFill>
              <a:latin typeface="Mada"/>
              <a:ea typeface="Mada"/>
              <a:cs typeface="Mada"/>
              <a:sym typeface="Mada"/>
            </a:endParaRPr>
          </a:p>
        </p:txBody>
      </p:sp>
      <p:sp>
        <p:nvSpPr>
          <p:cNvPr id="606" name="Google Shape;606;p35"/>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607" name="Google Shape;607;p35"/>
          <p:cNvPicPr preferRelativeResize="0"/>
          <p:nvPr/>
        </p:nvPicPr>
        <p:blipFill rotWithShape="1">
          <a:blip r:embed="rId5">
            <a:alphaModFix/>
          </a:blip>
          <a:srcRect b="43913" l="46783" r="10927" t="14083"/>
          <a:stretch/>
        </p:blipFill>
        <p:spPr>
          <a:xfrm>
            <a:off x="9590250" y="-850650"/>
            <a:ext cx="3466850" cy="3825052"/>
          </a:xfrm>
          <a:prstGeom prst="rect">
            <a:avLst/>
          </a:prstGeom>
          <a:noFill/>
          <a:ln>
            <a:noFill/>
          </a:ln>
        </p:spPr>
      </p:pic>
      <p:grpSp>
        <p:nvGrpSpPr>
          <p:cNvPr id="608" name="Google Shape;608;p35"/>
          <p:cNvGrpSpPr/>
          <p:nvPr/>
        </p:nvGrpSpPr>
        <p:grpSpPr>
          <a:xfrm>
            <a:off x="271300" y="1361555"/>
            <a:ext cx="3322654" cy="3333091"/>
            <a:chOff x="329849" y="1188054"/>
            <a:chExt cx="3322654" cy="3670805"/>
          </a:xfrm>
        </p:grpSpPr>
        <p:grpSp>
          <p:nvGrpSpPr>
            <p:cNvPr id="609" name="Google Shape;609;p35"/>
            <p:cNvGrpSpPr/>
            <p:nvPr/>
          </p:nvGrpSpPr>
          <p:grpSpPr>
            <a:xfrm>
              <a:off x="855494" y="1188054"/>
              <a:ext cx="2797009" cy="3670805"/>
              <a:chOff x="855494" y="1188054"/>
              <a:chExt cx="2797009" cy="3670805"/>
            </a:xfrm>
          </p:grpSpPr>
          <p:cxnSp>
            <p:nvCxnSpPr>
              <p:cNvPr id="610" name="Google Shape;610;p35"/>
              <p:cNvCxnSpPr/>
              <p:nvPr/>
            </p:nvCxnSpPr>
            <p:spPr>
              <a:xfrm flipH="1">
                <a:off x="855494" y="1388523"/>
                <a:ext cx="2357" cy="3252438"/>
              </a:xfrm>
              <a:prstGeom prst="straightConnector1">
                <a:avLst/>
              </a:prstGeom>
              <a:noFill/>
              <a:ln cap="flat" cmpd="sng" w="9525">
                <a:solidFill>
                  <a:schemeClr val="accent1"/>
                </a:solidFill>
                <a:prstDash val="lgDash"/>
                <a:round/>
                <a:headEnd len="med" w="med" type="none"/>
                <a:tailEnd len="med" w="med" type="none"/>
              </a:ln>
            </p:spPr>
          </p:cxnSp>
          <p:cxnSp>
            <p:nvCxnSpPr>
              <p:cNvPr id="611" name="Google Shape;611;p35"/>
              <p:cNvCxnSpPr>
                <a:endCxn id="612" idx="1"/>
              </p:cNvCxnSpPr>
              <p:nvPr/>
            </p:nvCxnSpPr>
            <p:spPr>
              <a:xfrm flipH="1" rot="10800000">
                <a:off x="882545" y="1391121"/>
                <a:ext cx="341400" cy="7500"/>
              </a:xfrm>
              <a:prstGeom prst="straightConnector1">
                <a:avLst/>
              </a:prstGeom>
              <a:noFill/>
              <a:ln cap="flat" cmpd="sng" w="9525">
                <a:solidFill>
                  <a:schemeClr val="accent1"/>
                </a:solidFill>
                <a:prstDash val="lgDash"/>
                <a:round/>
                <a:headEnd len="med" w="med" type="none"/>
                <a:tailEnd len="med" w="med" type="none"/>
              </a:ln>
            </p:spPr>
          </p:cxnSp>
          <p:grpSp>
            <p:nvGrpSpPr>
              <p:cNvPr id="613" name="Google Shape;613;p35"/>
              <p:cNvGrpSpPr/>
              <p:nvPr/>
            </p:nvGrpSpPr>
            <p:grpSpPr>
              <a:xfrm>
                <a:off x="856379" y="1188054"/>
                <a:ext cx="2796124" cy="3670805"/>
                <a:chOff x="856379" y="1188054"/>
                <a:chExt cx="2796124" cy="3670805"/>
              </a:xfrm>
            </p:grpSpPr>
            <p:cxnSp>
              <p:nvCxnSpPr>
                <p:cNvPr id="614" name="Google Shape;614;p35"/>
                <p:cNvCxnSpPr/>
                <p:nvPr/>
              </p:nvCxnSpPr>
              <p:spPr>
                <a:xfrm flipH="1" rot="10800000">
                  <a:off x="875829" y="3664999"/>
                  <a:ext cx="393900" cy="3300"/>
                </a:xfrm>
                <a:prstGeom prst="straightConnector1">
                  <a:avLst/>
                </a:prstGeom>
                <a:noFill/>
                <a:ln cap="flat" cmpd="sng" w="9525">
                  <a:solidFill>
                    <a:schemeClr val="accent1"/>
                  </a:solidFill>
                  <a:prstDash val="lgDash"/>
                  <a:round/>
                  <a:headEnd len="med" w="med" type="none"/>
                  <a:tailEnd len="med" w="med" type="none"/>
                </a:ln>
              </p:spPr>
            </p:cxnSp>
            <p:cxnSp>
              <p:nvCxnSpPr>
                <p:cNvPr id="615" name="Google Shape;615;p35"/>
                <p:cNvCxnSpPr/>
                <p:nvPr/>
              </p:nvCxnSpPr>
              <p:spPr>
                <a:xfrm flipH="1" rot="10800000">
                  <a:off x="896775" y="4631860"/>
                  <a:ext cx="393762" cy="3359"/>
                </a:xfrm>
                <a:prstGeom prst="straightConnector1">
                  <a:avLst/>
                </a:prstGeom>
                <a:noFill/>
                <a:ln cap="flat" cmpd="sng" w="9525">
                  <a:solidFill>
                    <a:schemeClr val="accent1"/>
                  </a:solidFill>
                  <a:prstDash val="lgDash"/>
                  <a:round/>
                  <a:headEnd len="med" w="med" type="none"/>
                  <a:tailEnd len="med" w="med" type="none"/>
                </a:ln>
              </p:spPr>
            </p:cxnSp>
            <p:grpSp>
              <p:nvGrpSpPr>
                <p:cNvPr id="616" name="Google Shape;616;p35"/>
                <p:cNvGrpSpPr/>
                <p:nvPr/>
              </p:nvGrpSpPr>
              <p:grpSpPr>
                <a:xfrm>
                  <a:off x="856379" y="1188054"/>
                  <a:ext cx="2796124" cy="3670805"/>
                  <a:chOff x="856379" y="1188054"/>
                  <a:chExt cx="2796124" cy="3670805"/>
                </a:xfrm>
              </p:grpSpPr>
              <p:sp>
                <p:nvSpPr>
                  <p:cNvPr id="612" name="Google Shape;612;p35"/>
                  <p:cNvSpPr txBox="1"/>
                  <p:nvPr/>
                </p:nvSpPr>
                <p:spPr>
                  <a:xfrm>
                    <a:off x="1223945" y="1188054"/>
                    <a:ext cx="2364928" cy="406135"/>
                  </a:xfrm>
                  <a:prstGeom prst="rect">
                    <a:avLst/>
                  </a:prstGeom>
                  <a:noFill/>
                  <a:ln cap="flat" cmpd="sng" w="9525">
                    <a:solidFill>
                      <a:schemeClr val="accent1"/>
                    </a:solidFill>
                    <a:prstDash val="lgDash"/>
                    <a:round/>
                    <a:headEnd len="sm" w="sm" type="none"/>
                    <a:tailEnd len="sm" w="sm" type="none"/>
                  </a:ln>
                </p:spPr>
                <p:txBody>
                  <a:bodyPr anchorCtr="0" anchor="t" bIns="121950" lIns="121950" spcFirstLastPara="1" rIns="121950" wrap="square" tIns="121950">
                    <a:noAutofit/>
                  </a:bodyPr>
                  <a:lstStyle/>
                  <a:p>
                    <a:pPr indent="0" lvl="0" marL="0" rtl="0" algn="ctr">
                      <a:spcBef>
                        <a:spcPts val="0"/>
                      </a:spcBef>
                      <a:spcAft>
                        <a:spcPts val="0"/>
                      </a:spcAft>
                      <a:buNone/>
                    </a:pPr>
                    <a:r>
                      <a:rPr lang="ar">
                        <a:latin typeface="Mada"/>
                        <a:ea typeface="Mada"/>
                        <a:cs typeface="Mada"/>
                        <a:sym typeface="Mada"/>
                      </a:rPr>
                      <a:t>Direct Thrombin Inhibitors</a:t>
                    </a:r>
                    <a:endParaRPr>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 </a:t>
                    </a:r>
                    <a:endParaRPr sz="1200">
                      <a:latin typeface="Mada"/>
                      <a:ea typeface="Mada"/>
                      <a:cs typeface="Mada"/>
                      <a:sym typeface="Mada"/>
                    </a:endParaRPr>
                  </a:p>
                </p:txBody>
              </p:sp>
              <p:cxnSp>
                <p:nvCxnSpPr>
                  <p:cNvPr id="617" name="Google Shape;617;p35"/>
                  <p:cNvCxnSpPr/>
                  <p:nvPr/>
                </p:nvCxnSpPr>
                <p:spPr>
                  <a:xfrm flipH="1" rot="10800000">
                    <a:off x="856379" y="2537860"/>
                    <a:ext cx="393900" cy="3300"/>
                  </a:xfrm>
                  <a:prstGeom prst="straightConnector1">
                    <a:avLst/>
                  </a:prstGeom>
                  <a:noFill/>
                  <a:ln cap="flat" cmpd="sng" w="9525">
                    <a:solidFill>
                      <a:schemeClr val="accent1"/>
                    </a:solidFill>
                    <a:prstDash val="lgDash"/>
                    <a:round/>
                    <a:headEnd len="med" w="med" type="none"/>
                    <a:tailEnd len="med" w="med" type="none"/>
                  </a:ln>
                </p:spPr>
              </p:cxnSp>
              <p:sp>
                <p:nvSpPr>
                  <p:cNvPr id="618" name="Google Shape;618;p35"/>
                  <p:cNvSpPr txBox="1"/>
                  <p:nvPr/>
                </p:nvSpPr>
                <p:spPr>
                  <a:xfrm>
                    <a:off x="1223945" y="2295254"/>
                    <a:ext cx="2364928" cy="406135"/>
                  </a:xfrm>
                  <a:prstGeom prst="rect">
                    <a:avLst/>
                  </a:prstGeom>
                  <a:noFill/>
                  <a:ln cap="flat" cmpd="sng" w="9525">
                    <a:solidFill>
                      <a:schemeClr val="accent1"/>
                    </a:solidFill>
                    <a:prstDash val="lgDash"/>
                    <a:round/>
                    <a:headEnd len="sm" w="sm" type="none"/>
                    <a:tailEnd len="sm" w="sm" type="none"/>
                  </a:ln>
                </p:spPr>
                <p:txBody>
                  <a:bodyPr anchorCtr="0" anchor="t" bIns="121950" lIns="121950" spcFirstLastPara="1" rIns="121950" wrap="square" tIns="121950">
                    <a:noAutofit/>
                  </a:bodyPr>
                  <a:lstStyle/>
                  <a:p>
                    <a:pPr indent="0" lvl="0" marL="0" rtl="0" algn="ctr">
                      <a:spcBef>
                        <a:spcPts val="0"/>
                      </a:spcBef>
                      <a:spcAft>
                        <a:spcPts val="0"/>
                      </a:spcAft>
                      <a:buNone/>
                    </a:pPr>
                    <a:r>
                      <a:rPr lang="ar">
                        <a:latin typeface="Mada"/>
                        <a:ea typeface="Mada"/>
                        <a:cs typeface="Mada"/>
                        <a:sym typeface="Mada"/>
                      </a:rPr>
                      <a:t>Indirect Thrombin Inhibitors</a:t>
                    </a:r>
                    <a:endParaRPr>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900">
                      <a:latin typeface="Mada"/>
                      <a:ea typeface="Mada"/>
                      <a:cs typeface="Mada"/>
                      <a:sym typeface="Mada"/>
                    </a:endParaRPr>
                  </a:p>
                </p:txBody>
              </p:sp>
              <p:sp>
                <p:nvSpPr>
                  <p:cNvPr id="619" name="Google Shape;619;p35"/>
                  <p:cNvSpPr txBox="1"/>
                  <p:nvPr/>
                </p:nvSpPr>
                <p:spPr>
                  <a:xfrm>
                    <a:off x="1287575" y="3441308"/>
                    <a:ext cx="2364928" cy="450639"/>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t/>
                    </a:r>
                    <a:endParaRPr>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Vitamin K epoxide reductase            Inhibitor.</a:t>
                    </a:r>
                    <a:endParaRPr>
                      <a:latin typeface="Mada"/>
                      <a:ea typeface="Mada"/>
                      <a:cs typeface="Mada"/>
                      <a:sym typeface="Mada"/>
                    </a:endParaRPr>
                  </a:p>
                  <a:p>
                    <a:pPr indent="0" lvl="0" marL="0" rtl="0" algn="l">
                      <a:spcBef>
                        <a:spcPts val="0"/>
                      </a:spcBef>
                      <a:spcAft>
                        <a:spcPts val="0"/>
                      </a:spcAft>
                      <a:buNone/>
                    </a:pPr>
                    <a:r>
                      <a:t/>
                    </a:r>
                    <a:endParaRPr sz="1900">
                      <a:latin typeface="Mada"/>
                      <a:ea typeface="Mada"/>
                      <a:cs typeface="Mada"/>
                      <a:sym typeface="Mada"/>
                    </a:endParaRPr>
                  </a:p>
                </p:txBody>
              </p:sp>
              <p:sp>
                <p:nvSpPr>
                  <p:cNvPr id="620" name="Google Shape;620;p35"/>
                  <p:cNvSpPr txBox="1"/>
                  <p:nvPr/>
                </p:nvSpPr>
                <p:spPr>
                  <a:xfrm>
                    <a:off x="1287573" y="4408219"/>
                    <a:ext cx="2364928" cy="450639"/>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lang="ar">
                        <a:latin typeface="Mada"/>
                        <a:ea typeface="Mada"/>
                        <a:cs typeface="Mada"/>
                        <a:sym typeface="Mada"/>
                      </a:rPr>
                      <a:t>Direct Xa Inhibitors</a:t>
                    </a:r>
                    <a:endParaRPr>
                      <a:latin typeface="Mada"/>
                      <a:ea typeface="Mada"/>
                      <a:cs typeface="Mada"/>
                      <a:sym typeface="Mada"/>
                    </a:endParaRPr>
                  </a:p>
                </p:txBody>
              </p:sp>
            </p:grpSp>
          </p:grpSp>
        </p:grpSp>
        <p:sp>
          <p:nvSpPr>
            <p:cNvPr id="621" name="Google Shape;621;p35"/>
            <p:cNvSpPr/>
            <p:nvPr/>
          </p:nvSpPr>
          <p:spPr>
            <a:xfrm rot="-5400000">
              <a:off x="-815251" y="2871634"/>
              <a:ext cx="2681700" cy="3915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Anticoagulants</a:t>
              </a:r>
              <a:endParaRPr>
                <a:solidFill>
                  <a:srgbClr val="FFFFFF"/>
                </a:solidFill>
                <a:latin typeface="Mada"/>
                <a:ea typeface="Mada"/>
                <a:cs typeface="Mada"/>
                <a:sym typeface="Mada"/>
              </a:endParaRPr>
            </a:p>
          </p:txBody>
        </p:sp>
        <p:cxnSp>
          <p:nvCxnSpPr>
            <p:cNvPr id="622" name="Google Shape;622;p35"/>
            <p:cNvCxnSpPr/>
            <p:nvPr/>
          </p:nvCxnSpPr>
          <p:spPr>
            <a:xfrm flipH="1" rot="10800000">
              <a:off x="721354" y="3066927"/>
              <a:ext cx="146400" cy="900"/>
            </a:xfrm>
            <a:prstGeom prst="straightConnector1">
              <a:avLst/>
            </a:prstGeom>
            <a:noFill/>
            <a:ln cap="flat" cmpd="sng" w="9525">
              <a:solidFill>
                <a:schemeClr val="accent1"/>
              </a:solidFill>
              <a:prstDash val="lgDash"/>
              <a:round/>
              <a:headEnd len="med" w="med" type="none"/>
              <a:tailEnd len="med" w="med" type="none"/>
            </a:ln>
          </p:spPr>
        </p:cxnSp>
      </p:grpSp>
      <p:pic>
        <p:nvPicPr>
          <p:cNvPr id="623" name="Google Shape;623;p35"/>
          <p:cNvPicPr preferRelativeResize="0"/>
          <p:nvPr/>
        </p:nvPicPr>
        <p:blipFill rotWithShape="1">
          <a:blip r:embed="rId6">
            <a:alphaModFix/>
          </a:blip>
          <a:srcRect b="8766" l="46920" r="11691" t="62117"/>
          <a:stretch/>
        </p:blipFill>
        <p:spPr>
          <a:xfrm>
            <a:off x="8061711" y="3715650"/>
            <a:ext cx="3466850" cy="2438060"/>
          </a:xfrm>
          <a:prstGeom prst="rect">
            <a:avLst/>
          </a:prstGeom>
          <a:noFill/>
          <a:ln>
            <a:noFill/>
          </a:ln>
        </p:spPr>
      </p:pic>
      <p:cxnSp>
        <p:nvCxnSpPr>
          <p:cNvPr id="624" name="Google Shape;624;p35"/>
          <p:cNvCxnSpPr/>
          <p:nvPr/>
        </p:nvCxnSpPr>
        <p:spPr>
          <a:xfrm flipH="1" rot="10800000">
            <a:off x="340931" y="4826794"/>
            <a:ext cx="6878100" cy="12600"/>
          </a:xfrm>
          <a:prstGeom prst="straightConnector1">
            <a:avLst/>
          </a:prstGeom>
          <a:noFill/>
          <a:ln cap="flat" cmpd="sng" w="19050">
            <a:solidFill>
              <a:schemeClr val="accent4"/>
            </a:solidFill>
            <a:prstDash val="solid"/>
            <a:miter lim="800000"/>
            <a:headEnd len="med" w="med" type="oval"/>
            <a:tailEnd len="med" w="med" type="oval"/>
          </a:ln>
        </p:spPr>
      </p:cxnSp>
      <p:cxnSp>
        <p:nvCxnSpPr>
          <p:cNvPr id="625" name="Google Shape;625;p35"/>
          <p:cNvCxnSpPr/>
          <p:nvPr/>
        </p:nvCxnSpPr>
        <p:spPr>
          <a:xfrm flipH="1" rot="10800000">
            <a:off x="340952" y="7551869"/>
            <a:ext cx="6878100" cy="12600"/>
          </a:xfrm>
          <a:prstGeom prst="straightConnector1">
            <a:avLst/>
          </a:prstGeom>
          <a:noFill/>
          <a:ln cap="flat" cmpd="sng" w="19050">
            <a:solidFill>
              <a:schemeClr val="accent4"/>
            </a:solidFill>
            <a:prstDash val="solid"/>
            <a:miter lim="800000"/>
            <a:headEnd len="med" w="med" type="oval"/>
            <a:tailEnd len="med" w="med" type="oval"/>
          </a:ln>
        </p:spPr>
      </p:cxnSp>
      <p:grpSp>
        <p:nvGrpSpPr>
          <p:cNvPr id="626" name="Google Shape;626;p35"/>
          <p:cNvGrpSpPr/>
          <p:nvPr/>
        </p:nvGrpSpPr>
        <p:grpSpPr>
          <a:xfrm>
            <a:off x="289124" y="5070105"/>
            <a:ext cx="3287027" cy="2106311"/>
            <a:chOff x="329850" y="5507367"/>
            <a:chExt cx="3287027" cy="2106311"/>
          </a:xfrm>
        </p:grpSpPr>
        <p:grpSp>
          <p:nvGrpSpPr>
            <p:cNvPr id="627" name="Google Shape;627;p35"/>
            <p:cNvGrpSpPr/>
            <p:nvPr/>
          </p:nvGrpSpPr>
          <p:grpSpPr>
            <a:xfrm>
              <a:off x="884487" y="5547119"/>
              <a:ext cx="2732390" cy="2066559"/>
              <a:chOff x="992540" y="6709395"/>
              <a:chExt cx="4521579" cy="2232428"/>
            </a:xfrm>
          </p:grpSpPr>
          <p:cxnSp>
            <p:nvCxnSpPr>
              <p:cNvPr id="628" name="Google Shape;628;p35"/>
              <p:cNvCxnSpPr/>
              <p:nvPr/>
            </p:nvCxnSpPr>
            <p:spPr>
              <a:xfrm flipH="1">
                <a:off x="992703" y="6924261"/>
                <a:ext cx="2100" cy="1799700"/>
              </a:xfrm>
              <a:prstGeom prst="straightConnector1">
                <a:avLst/>
              </a:prstGeom>
              <a:noFill/>
              <a:ln cap="flat" cmpd="sng" w="9525">
                <a:solidFill>
                  <a:schemeClr val="accent1"/>
                </a:solidFill>
                <a:prstDash val="lgDash"/>
                <a:round/>
                <a:headEnd len="med" w="med" type="none"/>
                <a:tailEnd len="med" w="med" type="none"/>
              </a:ln>
            </p:spPr>
          </p:cxnSp>
          <p:cxnSp>
            <p:nvCxnSpPr>
              <p:cNvPr id="629" name="Google Shape;629;p35"/>
              <p:cNvCxnSpPr>
                <a:endCxn id="630" idx="1"/>
              </p:cNvCxnSpPr>
              <p:nvPr/>
            </p:nvCxnSpPr>
            <p:spPr>
              <a:xfrm flipH="1" rot="10800000">
                <a:off x="1035719" y="6927045"/>
                <a:ext cx="564900" cy="7800"/>
              </a:xfrm>
              <a:prstGeom prst="straightConnector1">
                <a:avLst/>
              </a:prstGeom>
              <a:noFill/>
              <a:ln cap="flat" cmpd="sng" w="9525">
                <a:solidFill>
                  <a:schemeClr val="accent1"/>
                </a:solidFill>
                <a:prstDash val="lgDash"/>
                <a:round/>
                <a:headEnd len="med" w="med" type="none"/>
                <a:tailEnd len="med" w="med" type="none"/>
              </a:ln>
            </p:spPr>
          </p:cxnSp>
          <p:sp>
            <p:nvSpPr>
              <p:cNvPr id="630" name="Google Shape;630;p35"/>
              <p:cNvSpPr txBox="1"/>
              <p:nvPr/>
            </p:nvSpPr>
            <p:spPr>
              <a:xfrm>
                <a:off x="1600619" y="6709395"/>
                <a:ext cx="3913500" cy="4353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t/>
                </a:r>
                <a:endParaRPr>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Prostaglandin/COX Inhibitors</a:t>
                </a:r>
                <a:endParaRPr>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cxnSp>
            <p:nvCxnSpPr>
              <p:cNvPr id="631" name="Google Shape;631;p35"/>
              <p:cNvCxnSpPr/>
              <p:nvPr/>
            </p:nvCxnSpPr>
            <p:spPr>
              <a:xfrm flipH="1" rot="10800000">
                <a:off x="992540" y="7789074"/>
                <a:ext cx="608100" cy="900"/>
              </a:xfrm>
              <a:prstGeom prst="straightConnector1">
                <a:avLst/>
              </a:prstGeom>
              <a:noFill/>
              <a:ln cap="flat" cmpd="sng" w="9525">
                <a:solidFill>
                  <a:schemeClr val="accent1"/>
                </a:solidFill>
                <a:prstDash val="lgDash"/>
                <a:round/>
                <a:headEnd len="med" w="med" type="none"/>
                <a:tailEnd len="med" w="med" type="none"/>
              </a:ln>
            </p:spPr>
          </p:cxnSp>
          <p:sp>
            <p:nvSpPr>
              <p:cNvPr id="632" name="Google Shape;632;p35"/>
              <p:cNvSpPr txBox="1"/>
              <p:nvPr/>
            </p:nvSpPr>
            <p:spPr>
              <a:xfrm>
                <a:off x="1600619" y="7570708"/>
                <a:ext cx="3913500" cy="4353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lang="ar">
                    <a:latin typeface="Mada"/>
                    <a:ea typeface="Mada"/>
                    <a:cs typeface="Mada"/>
                    <a:sym typeface="Mada"/>
                  </a:rPr>
                  <a:t>Glycoprotein IIb/IIIa Inhibitors</a:t>
                </a:r>
                <a:endParaRPr sz="1900">
                  <a:latin typeface="Mada"/>
                  <a:ea typeface="Mada"/>
                  <a:cs typeface="Mada"/>
                  <a:sym typeface="Mada"/>
                </a:endParaRPr>
              </a:p>
            </p:txBody>
          </p:sp>
          <p:sp>
            <p:nvSpPr>
              <p:cNvPr id="633" name="Google Shape;633;p35"/>
              <p:cNvSpPr txBox="1"/>
              <p:nvPr/>
            </p:nvSpPr>
            <p:spPr>
              <a:xfrm>
                <a:off x="1600619" y="8506524"/>
                <a:ext cx="3913500" cy="4353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t/>
                </a:r>
                <a:endParaRPr>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P2Y</a:t>
                </a:r>
                <a:r>
                  <a:rPr baseline="-25000" lang="ar">
                    <a:latin typeface="Mada"/>
                    <a:ea typeface="Mada"/>
                    <a:cs typeface="Mada"/>
                    <a:sym typeface="Mada"/>
                  </a:rPr>
                  <a:t>12</a:t>
                </a:r>
                <a:r>
                  <a:rPr lang="ar">
                    <a:latin typeface="Mada"/>
                    <a:ea typeface="Mada"/>
                    <a:cs typeface="Mada"/>
                    <a:sym typeface="Mada"/>
                  </a:rPr>
                  <a:t> ADP Inhibitors</a:t>
                </a:r>
                <a:endParaRPr>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a:p>
                <a:pPr indent="0" lvl="0" marL="0" rtl="0" algn="l">
                  <a:spcBef>
                    <a:spcPts val="0"/>
                  </a:spcBef>
                  <a:spcAft>
                    <a:spcPts val="0"/>
                  </a:spcAft>
                  <a:buNone/>
                </a:pPr>
                <a:r>
                  <a:t/>
                </a:r>
                <a:endParaRPr sz="1900">
                  <a:latin typeface="Mada"/>
                  <a:ea typeface="Mada"/>
                  <a:cs typeface="Mada"/>
                  <a:sym typeface="Mada"/>
                </a:endParaRPr>
              </a:p>
            </p:txBody>
          </p:sp>
        </p:grpSp>
        <p:cxnSp>
          <p:nvCxnSpPr>
            <p:cNvPr id="634" name="Google Shape;634;p35"/>
            <p:cNvCxnSpPr/>
            <p:nvPr/>
          </p:nvCxnSpPr>
          <p:spPr>
            <a:xfrm flipH="1" rot="10800000">
              <a:off x="884474" y="7412785"/>
              <a:ext cx="367500" cy="900"/>
            </a:xfrm>
            <a:prstGeom prst="straightConnector1">
              <a:avLst/>
            </a:prstGeom>
            <a:noFill/>
            <a:ln cap="flat" cmpd="sng" w="9525">
              <a:solidFill>
                <a:schemeClr val="accent1"/>
              </a:solidFill>
              <a:prstDash val="lgDash"/>
              <a:round/>
              <a:headEnd len="med" w="med" type="none"/>
              <a:tailEnd len="med" w="med" type="none"/>
            </a:ln>
          </p:spPr>
        </p:cxnSp>
        <p:sp>
          <p:nvSpPr>
            <p:cNvPr id="635" name="Google Shape;635;p35"/>
            <p:cNvSpPr/>
            <p:nvPr/>
          </p:nvSpPr>
          <p:spPr>
            <a:xfrm rot="-5400000">
              <a:off x="-477450" y="6314667"/>
              <a:ext cx="2006100" cy="3915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Antiplatelet</a:t>
              </a:r>
              <a:r>
                <a:rPr b="1" lang="ar">
                  <a:solidFill>
                    <a:srgbClr val="FFFFFF"/>
                  </a:solidFill>
                  <a:latin typeface="Mada"/>
                  <a:ea typeface="Mada"/>
                  <a:cs typeface="Mada"/>
                  <a:sym typeface="Mada"/>
                </a:rPr>
                <a:t> </a:t>
              </a:r>
              <a:endParaRPr>
                <a:solidFill>
                  <a:srgbClr val="FFFFFF"/>
                </a:solidFill>
                <a:latin typeface="Mada"/>
                <a:ea typeface="Mada"/>
                <a:cs typeface="Mada"/>
                <a:sym typeface="Mada"/>
              </a:endParaRPr>
            </a:p>
          </p:txBody>
        </p:sp>
        <p:cxnSp>
          <p:nvCxnSpPr>
            <p:cNvPr id="636" name="Google Shape;636;p35"/>
            <p:cNvCxnSpPr/>
            <p:nvPr/>
          </p:nvCxnSpPr>
          <p:spPr>
            <a:xfrm flipH="1" rot="10800000">
              <a:off x="707550" y="6546850"/>
              <a:ext cx="174000" cy="300"/>
            </a:xfrm>
            <a:prstGeom prst="straightConnector1">
              <a:avLst/>
            </a:prstGeom>
            <a:noFill/>
            <a:ln cap="flat" cmpd="sng" w="9525">
              <a:solidFill>
                <a:schemeClr val="accent1"/>
              </a:solidFill>
              <a:prstDash val="lgDash"/>
              <a:round/>
              <a:headEnd len="med" w="med" type="none"/>
              <a:tailEnd len="med" w="med" type="none"/>
            </a:ln>
          </p:spPr>
        </p:cxnSp>
      </p:grpSp>
      <p:grpSp>
        <p:nvGrpSpPr>
          <p:cNvPr id="637" name="Google Shape;637;p35"/>
          <p:cNvGrpSpPr/>
          <p:nvPr/>
        </p:nvGrpSpPr>
        <p:grpSpPr>
          <a:xfrm>
            <a:off x="340946" y="7664100"/>
            <a:ext cx="11476330" cy="2798936"/>
            <a:chOff x="329846" y="7939900"/>
            <a:chExt cx="11476330" cy="2798936"/>
          </a:xfrm>
        </p:grpSpPr>
        <p:cxnSp>
          <p:nvCxnSpPr>
            <p:cNvPr id="638" name="Google Shape;638;p35"/>
            <p:cNvCxnSpPr/>
            <p:nvPr/>
          </p:nvCxnSpPr>
          <p:spPr>
            <a:xfrm>
              <a:off x="632552" y="8556162"/>
              <a:ext cx="604800" cy="3300"/>
            </a:xfrm>
            <a:prstGeom prst="straightConnector1">
              <a:avLst/>
            </a:prstGeom>
            <a:noFill/>
            <a:ln cap="flat" cmpd="sng" w="9525">
              <a:solidFill>
                <a:schemeClr val="accent1"/>
              </a:solidFill>
              <a:prstDash val="lgDash"/>
              <a:round/>
              <a:headEnd len="med" w="med" type="none"/>
              <a:tailEnd len="med" w="med" type="none"/>
            </a:ln>
          </p:spPr>
        </p:cxnSp>
        <p:pic>
          <p:nvPicPr>
            <p:cNvPr id="639" name="Google Shape;639;p35"/>
            <p:cNvPicPr preferRelativeResize="0"/>
            <p:nvPr/>
          </p:nvPicPr>
          <p:blipFill rotWithShape="1">
            <a:blip r:embed="rId7">
              <a:alphaModFix/>
            </a:blip>
            <a:srcRect b="47848" l="16366" r="51686" t="35115"/>
            <a:stretch/>
          </p:blipFill>
          <p:spPr>
            <a:xfrm>
              <a:off x="8339325" y="9668275"/>
              <a:ext cx="3466850" cy="1070561"/>
            </a:xfrm>
            <a:prstGeom prst="rect">
              <a:avLst/>
            </a:prstGeom>
            <a:noFill/>
            <a:ln>
              <a:noFill/>
            </a:ln>
          </p:spPr>
        </p:pic>
        <p:sp>
          <p:nvSpPr>
            <p:cNvPr id="640" name="Google Shape;640;p35"/>
            <p:cNvSpPr/>
            <p:nvPr/>
          </p:nvSpPr>
          <p:spPr>
            <a:xfrm rot="-5400000">
              <a:off x="-123754" y="8393500"/>
              <a:ext cx="1298700" cy="3915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Thrombolytics</a:t>
              </a:r>
              <a:r>
                <a:rPr b="1" lang="ar">
                  <a:solidFill>
                    <a:srgbClr val="FFFFFF"/>
                  </a:solidFill>
                  <a:latin typeface="Mada"/>
                  <a:ea typeface="Mada"/>
                  <a:cs typeface="Mada"/>
                  <a:sym typeface="Mada"/>
                </a:rPr>
                <a:t> </a:t>
              </a:r>
              <a:endParaRPr>
                <a:solidFill>
                  <a:srgbClr val="FFFFFF"/>
                </a:solidFill>
                <a:latin typeface="Mada"/>
                <a:ea typeface="Mada"/>
                <a:cs typeface="Mada"/>
                <a:sym typeface="Mada"/>
              </a:endParaRPr>
            </a:p>
          </p:txBody>
        </p:sp>
        <p:sp>
          <p:nvSpPr>
            <p:cNvPr id="641" name="Google Shape;641;p35"/>
            <p:cNvSpPr txBox="1"/>
            <p:nvPr/>
          </p:nvSpPr>
          <p:spPr>
            <a:xfrm>
              <a:off x="1251970" y="8356362"/>
              <a:ext cx="2364900" cy="4029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t/>
              </a:r>
              <a:endParaRPr>
                <a:latin typeface="Mada"/>
                <a:ea typeface="Mada"/>
                <a:cs typeface="Mada"/>
                <a:sym typeface="Mada"/>
              </a:endParaRPr>
            </a:p>
            <a:p>
              <a:pPr indent="0" lvl="0" marL="0" rtl="0" algn="ctr">
                <a:spcBef>
                  <a:spcPts val="0"/>
                </a:spcBef>
                <a:spcAft>
                  <a:spcPts val="0"/>
                </a:spcAft>
                <a:buNone/>
              </a:pPr>
              <a:r>
                <a:rPr lang="ar">
                  <a:latin typeface="Mada"/>
                  <a:ea typeface="Mada"/>
                  <a:cs typeface="Mada"/>
                  <a:sym typeface="Mada"/>
                </a:rPr>
                <a:t>Plasminogen Activators</a:t>
              </a:r>
              <a:endParaRPr>
                <a:latin typeface="Mada"/>
                <a:ea typeface="Mada"/>
                <a:cs typeface="Mada"/>
                <a:sym typeface="Mada"/>
              </a:endParaRPr>
            </a:p>
            <a:p>
              <a:pPr indent="0" lvl="0" marL="0" rtl="0" algn="ctr">
                <a:spcBef>
                  <a:spcPts val="0"/>
                </a:spcBef>
                <a:spcAft>
                  <a:spcPts val="0"/>
                </a:spcAft>
                <a:buNone/>
              </a:pPr>
              <a:r>
                <a:t/>
              </a:r>
              <a:endParaRPr>
                <a:latin typeface="Mada"/>
                <a:ea typeface="Mada"/>
                <a:cs typeface="Mada"/>
                <a:sym typeface="Mada"/>
              </a:endParaRPr>
            </a:p>
          </p:txBody>
        </p:sp>
      </p:grpSp>
      <p:cxnSp>
        <p:nvCxnSpPr>
          <p:cNvPr id="642" name="Google Shape;642;p35"/>
          <p:cNvCxnSpPr/>
          <p:nvPr/>
        </p:nvCxnSpPr>
        <p:spPr>
          <a:xfrm>
            <a:off x="694007" y="9272127"/>
            <a:ext cx="6171972" cy="0"/>
          </a:xfrm>
          <a:prstGeom prst="straightConnector1">
            <a:avLst/>
          </a:prstGeom>
          <a:noFill/>
          <a:ln cap="flat" cmpd="sng" w="9525">
            <a:solidFill>
              <a:srgbClr val="595959"/>
            </a:solidFill>
            <a:prstDash val="dot"/>
            <a:round/>
            <a:headEnd len="med" w="med" type="oval"/>
            <a:tailEnd len="med" w="med" type="oval"/>
          </a:ln>
        </p:spPr>
      </p:cxnSp>
      <p:grpSp>
        <p:nvGrpSpPr>
          <p:cNvPr id="643" name="Google Shape;643;p35"/>
          <p:cNvGrpSpPr/>
          <p:nvPr/>
        </p:nvGrpSpPr>
        <p:grpSpPr>
          <a:xfrm>
            <a:off x="781424" y="9062418"/>
            <a:ext cx="5969042" cy="416933"/>
            <a:chOff x="1018357" y="9229350"/>
            <a:chExt cx="5203593" cy="249900"/>
          </a:xfrm>
        </p:grpSpPr>
        <p:sp>
          <p:nvSpPr>
            <p:cNvPr id="644" name="Google Shape;644;p35"/>
            <p:cNvSpPr/>
            <p:nvPr/>
          </p:nvSpPr>
          <p:spPr>
            <a:xfrm>
              <a:off x="1018357" y="9229352"/>
              <a:ext cx="1080000" cy="248400"/>
            </a:xfrm>
            <a:prstGeom prst="chevron">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rgbClr val="FFFFFF"/>
                  </a:solidFill>
                  <a:latin typeface="Mada"/>
                  <a:ea typeface="Mada"/>
                  <a:cs typeface="Mada"/>
                  <a:sym typeface="Mada"/>
                </a:rPr>
                <a:t>Plasminogen</a:t>
              </a:r>
              <a:endParaRPr sz="900">
                <a:solidFill>
                  <a:srgbClr val="FFFFFF"/>
                </a:solidFill>
                <a:latin typeface="Mada"/>
                <a:ea typeface="Mada"/>
                <a:cs typeface="Mada"/>
                <a:sym typeface="Mada"/>
              </a:endParaRPr>
            </a:p>
          </p:txBody>
        </p:sp>
        <p:sp>
          <p:nvSpPr>
            <p:cNvPr id="645" name="Google Shape;645;p35"/>
            <p:cNvSpPr/>
            <p:nvPr/>
          </p:nvSpPr>
          <p:spPr>
            <a:xfrm>
              <a:off x="2086823" y="9230826"/>
              <a:ext cx="1080000" cy="248400"/>
            </a:xfrm>
            <a:prstGeom prst="chevron">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rgbClr val="FFFFFF"/>
                  </a:solidFill>
                  <a:latin typeface="Mada"/>
                  <a:ea typeface="Mada"/>
                  <a:cs typeface="Mada"/>
                  <a:sym typeface="Mada"/>
                </a:rPr>
                <a:t>Plasminogen activator </a:t>
              </a:r>
              <a:endParaRPr sz="900">
                <a:solidFill>
                  <a:srgbClr val="FFFFFF"/>
                </a:solidFill>
                <a:latin typeface="Mada"/>
                <a:ea typeface="Mada"/>
                <a:cs typeface="Mada"/>
                <a:sym typeface="Mada"/>
              </a:endParaRPr>
            </a:p>
          </p:txBody>
        </p:sp>
        <p:sp>
          <p:nvSpPr>
            <p:cNvPr id="646" name="Google Shape;646;p35"/>
            <p:cNvSpPr/>
            <p:nvPr/>
          </p:nvSpPr>
          <p:spPr>
            <a:xfrm>
              <a:off x="3097308" y="9229350"/>
              <a:ext cx="1080000" cy="248400"/>
            </a:xfrm>
            <a:prstGeom prst="chevron">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rgbClr val="FFFFFF"/>
                  </a:solidFill>
                  <a:latin typeface="Mada"/>
                  <a:ea typeface="Mada"/>
                  <a:cs typeface="Mada"/>
                  <a:sym typeface="Mada"/>
                </a:rPr>
                <a:t>Plasmin</a:t>
              </a:r>
              <a:endParaRPr sz="900">
                <a:solidFill>
                  <a:srgbClr val="FFFFFF"/>
                </a:solidFill>
                <a:latin typeface="Mada"/>
                <a:ea typeface="Mada"/>
                <a:cs typeface="Mada"/>
                <a:sym typeface="Mada"/>
              </a:endParaRPr>
            </a:p>
          </p:txBody>
        </p:sp>
        <p:sp>
          <p:nvSpPr>
            <p:cNvPr id="647" name="Google Shape;647;p35"/>
            <p:cNvSpPr/>
            <p:nvPr/>
          </p:nvSpPr>
          <p:spPr>
            <a:xfrm>
              <a:off x="4131616" y="9229350"/>
              <a:ext cx="1080000" cy="248400"/>
            </a:xfrm>
            <a:prstGeom prst="chevron">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rgbClr val="FFFFFF"/>
                  </a:solidFill>
                  <a:latin typeface="Mada"/>
                  <a:ea typeface="Mada"/>
                  <a:cs typeface="Mada"/>
                  <a:sym typeface="Mada"/>
                </a:rPr>
                <a:t>Fibrin clot </a:t>
              </a:r>
              <a:endParaRPr sz="900">
                <a:solidFill>
                  <a:srgbClr val="FFFFFF"/>
                </a:solidFill>
                <a:latin typeface="Mada"/>
                <a:ea typeface="Mada"/>
                <a:cs typeface="Mada"/>
                <a:sym typeface="Mada"/>
              </a:endParaRPr>
            </a:p>
          </p:txBody>
        </p:sp>
        <p:sp>
          <p:nvSpPr>
            <p:cNvPr id="648" name="Google Shape;648;p35"/>
            <p:cNvSpPr/>
            <p:nvPr/>
          </p:nvSpPr>
          <p:spPr>
            <a:xfrm>
              <a:off x="5141950" y="9230850"/>
              <a:ext cx="1080000" cy="248400"/>
            </a:xfrm>
            <a:prstGeom prst="chevron">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latin typeface="Mada"/>
                  <a:ea typeface="Mada"/>
                  <a:cs typeface="Mada"/>
                  <a:sym typeface="Mada"/>
                </a:rPr>
                <a:t>Fibrin degradation products </a:t>
              </a:r>
              <a:endParaRPr sz="900">
                <a:latin typeface="Mada"/>
                <a:ea typeface="Mada"/>
                <a:cs typeface="Mada"/>
                <a:sym typeface="Mada"/>
              </a:endParaRPr>
            </a:p>
          </p:txBody>
        </p:sp>
      </p:grpSp>
      <p:sp>
        <p:nvSpPr>
          <p:cNvPr id="649" name="Google Shape;649;p35"/>
          <p:cNvSpPr/>
          <p:nvPr/>
        </p:nvSpPr>
        <p:spPr>
          <a:xfrm>
            <a:off x="8142425" y="5193888"/>
            <a:ext cx="685800" cy="1077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0" name="Google Shape;650;p35"/>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51" name="Google Shape;651;p35"/>
          <p:cNvSpPr/>
          <p:nvPr/>
        </p:nvSpPr>
        <p:spPr>
          <a:xfrm>
            <a:off x="3804025" y="3903563"/>
            <a:ext cx="1461300" cy="1455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2" name="Google Shape;652;p35"/>
          <p:cNvPicPr preferRelativeResize="0"/>
          <p:nvPr/>
        </p:nvPicPr>
        <p:blipFill rotWithShape="1">
          <a:blip r:embed="rId8">
            <a:alphaModFix/>
          </a:blip>
          <a:srcRect b="29550" l="9176" r="50698" t="49697"/>
          <a:stretch/>
        </p:blipFill>
        <p:spPr>
          <a:xfrm>
            <a:off x="3904878" y="7725113"/>
            <a:ext cx="3033523" cy="11766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36"/>
          <p:cNvSpPr txBox="1"/>
          <p:nvPr/>
        </p:nvSpPr>
        <p:spPr>
          <a:xfrm>
            <a:off x="117350" y="0"/>
            <a:ext cx="7224300" cy="9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Approach to Pt with Potential Bleeding</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658" name="Google Shape;658;p36"/>
          <p:cNvSpPr txBox="1"/>
          <p:nvPr/>
        </p:nvSpPr>
        <p:spPr>
          <a:xfrm>
            <a:off x="218400" y="1167101"/>
            <a:ext cx="4061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Screening</a:t>
            </a:r>
            <a:r>
              <a:rPr b="1" lang="ar" sz="2200">
                <a:highlight>
                  <a:schemeClr val="accent4"/>
                </a:highlight>
                <a:latin typeface="Mada"/>
                <a:ea typeface="Mada"/>
                <a:cs typeface="Mada"/>
                <a:sym typeface="Mada"/>
              </a:rPr>
              <a:t> Tests </a:t>
            </a:r>
            <a:r>
              <a:rPr b="1" lang="ar" sz="2200">
                <a:highlight>
                  <a:schemeClr val="accent4"/>
                </a:highlight>
                <a:latin typeface="Mada"/>
                <a:ea typeface="Mada"/>
                <a:cs typeface="Mada"/>
                <a:sym typeface="Mada"/>
              </a:rPr>
              <a:t>:</a:t>
            </a:r>
            <a:endParaRPr b="1" sz="2200">
              <a:highlight>
                <a:schemeClr val="accent4"/>
              </a:highlight>
              <a:latin typeface="Mada"/>
              <a:ea typeface="Mada"/>
              <a:cs typeface="Mada"/>
              <a:sym typeface="Mada"/>
            </a:endParaRPr>
          </a:p>
        </p:txBody>
      </p:sp>
      <p:sp>
        <p:nvSpPr>
          <p:cNvPr id="659" name="Google Shape;659;p36"/>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60" name="Google Shape;660;p36"/>
          <p:cNvSpPr txBox="1"/>
          <p:nvPr/>
        </p:nvSpPr>
        <p:spPr>
          <a:xfrm>
            <a:off x="328200" y="1533879"/>
            <a:ext cx="6903600" cy="1726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2"/>
              </a:buClr>
              <a:buSzPts val="1200"/>
              <a:buFont typeface="Mada"/>
              <a:buAutoNum type="arabicParenR"/>
            </a:pPr>
            <a:r>
              <a:rPr b="1" lang="ar" sz="1200">
                <a:solidFill>
                  <a:srgbClr val="CC0000"/>
                </a:solidFill>
                <a:latin typeface="Mada"/>
                <a:ea typeface="Mada"/>
                <a:cs typeface="Mada"/>
                <a:sym typeface="Mada"/>
              </a:rPr>
              <a:t>CBC </a:t>
            </a:r>
            <a:r>
              <a:rPr b="1" lang="ar" sz="1200">
                <a:latin typeface="Mada"/>
                <a:ea typeface="Mada"/>
                <a:cs typeface="Mada"/>
                <a:sym typeface="Mada"/>
              </a:rPr>
              <a:t>(Platelet count) .</a:t>
            </a:r>
            <a:endParaRPr b="1"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arenR"/>
            </a:pPr>
            <a:r>
              <a:rPr b="1" lang="ar" sz="1200">
                <a:latin typeface="Mada"/>
                <a:ea typeface="Mada"/>
                <a:cs typeface="Mada"/>
                <a:sym typeface="Mada"/>
              </a:rPr>
              <a:t>Prothrombin Time (</a:t>
            </a:r>
            <a:r>
              <a:rPr b="1" lang="ar" sz="1200">
                <a:solidFill>
                  <a:srgbClr val="CC0000"/>
                </a:solidFill>
                <a:latin typeface="Mada"/>
                <a:ea typeface="Mada"/>
                <a:cs typeface="Mada"/>
                <a:sym typeface="Mada"/>
              </a:rPr>
              <a:t>PT</a:t>
            </a:r>
            <a:r>
              <a:rPr b="1" lang="ar" sz="1200">
                <a:latin typeface="Mada"/>
                <a:ea typeface="Mada"/>
                <a:cs typeface="Mada"/>
                <a:sym typeface="Mada"/>
              </a:rPr>
              <a:t>) :</a:t>
            </a:r>
            <a:r>
              <a:rPr lang="ar" sz="1200">
                <a:latin typeface="Mada"/>
                <a:ea typeface="Mada"/>
                <a:cs typeface="Mada"/>
                <a:sym typeface="Mada"/>
              </a:rPr>
              <a:t> measures F VII, X, V, II, I   - (N Time 10-14 secs) .</a:t>
            </a:r>
            <a:endParaRPr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arenR"/>
            </a:pPr>
            <a:r>
              <a:rPr b="1" lang="ar" sz="1200">
                <a:latin typeface="Mada"/>
                <a:ea typeface="Mada"/>
                <a:cs typeface="Mada"/>
                <a:sym typeface="Mada"/>
              </a:rPr>
              <a:t>International Normalized Ratio (</a:t>
            </a:r>
            <a:r>
              <a:rPr b="1" lang="ar" sz="1200">
                <a:solidFill>
                  <a:srgbClr val="CC0000"/>
                </a:solidFill>
                <a:latin typeface="Mada"/>
                <a:ea typeface="Mada"/>
                <a:cs typeface="Mada"/>
                <a:sym typeface="Mada"/>
              </a:rPr>
              <a:t>INR</a:t>
            </a:r>
            <a:r>
              <a:rPr b="1" lang="ar" sz="1200">
                <a:latin typeface="Mada"/>
                <a:ea typeface="Mada"/>
                <a:cs typeface="Mada"/>
                <a:sym typeface="Mada"/>
              </a:rPr>
              <a:t>) :</a:t>
            </a:r>
            <a:r>
              <a:rPr lang="ar" sz="1200">
                <a:latin typeface="Mada"/>
                <a:ea typeface="Mada"/>
                <a:cs typeface="Mada"/>
                <a:sym typeface="Mada"/>
              </a:rPr>
              <a:t> the ratio of a pt's PT to a normal (control) sample, raised to the power of the ISI value for the control sample used. </a:t>
            </a:r>
            <a:endParaRPr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arenR"/>
            </a:pPr>
            <a:r>
              <a:rPr b="1" lang="ar" sz="1200">
                <a:latin typeface="Mada"/>
                <a:ea typeface="Mada"/>
                <a:cs typeface="Mada"/>
                <a:sym typeface="Mada"/>
              </a:rPr>
              <a:t>Activated Partial Thromboplastin Time (</a:t>
            </a:r>
            <a:r>
              <a:rPr b="1" lang="ar" sz="1200">
                <a:solidFill>
                  <a:srgbClr val="CC0000"/>
                </a:solidFill>
                <a:latin typeface="Mada"/>
                <a:ea typeface="Mada"/>
                <a:cs typeface="Mada"/>
                <a:sym typeface="Mada"/>
              </a:rPr>
              <a:t>aPTT or PTT</a:t>
            </a:r>
            <a:r>
              <a:rPr b="1" lang="ar" sz="1200">
                <a:latin typeface="Mada"/>
                <a:ea typeface="Mada"/>
                <a:cs typeface="Mada"/>
                <a:sym typeface="Mada"/>
              </a:rPr>
              <a:t>) :</a:t>
            </a:r>
            <a:r>
              <a:rPr lang="ar" sz="1200">
                <a:latin typeface="Mada"/>
                <a:ea typeface="Mada"/>
                <a:cs typeface="Mada"/>
                <a:sym typeface="Mada"/>
              </a:rPr>
              <a:t> measures F XII, XI, IX, VIII, X, V, II, I  - (N Time 30 – 40 secs) .</a:t>
            </a:r>
            <a:endParaRPr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arenR"/>
            </a:pPr>
            <a:r>
              <a:rPr b="1" lang="ar" sz="1200">
                <a:latin typeface="Mada"/>
                <a:ea typeface="Mada"/>
                <a:cs typeface="Mada"/>
                <a:sym typeface="Mada"/>
              </a:rPr>
              <a:t>Thrombin (Clotting) Time (TT) :</a:t>
            </a:r>
            <a:r>
              <a:rPr lang="ar" sz="1200">
                <a:latin typeface="Mada"/>
                <a:ea typeface="Mada"/>
                <a:cs typeface="Mada"/>
                <a:sym typeface="Mada"/>
              </a:rPr>
              <a:t> sensitive to deficiency of Fibrinogen or inhibition of thrombin - (N Time 14 – 16 secs) .</a:t>
            </a:r>
            <a:endParaRPr sz="1200">
              <a:latin typeface="Mada"/>
              <a:ea typeface="Mada"/>
              <a:cs typeface="Mada"/>
              <a:sym typeface="Mada"/>
            </a:endParaRPr>
          </a:p>
          <a:p>
            <a:pPr indent="-304800" lvl="0" marL="457200" rtl="0" algn="l">
              <a:spcBef>
                <a:spcPts val="0"/>
              </a:spcBef>
              <a:spcAft>
                <a:spcPts val="0"/>
              </a:spcAft>
              <a:buClr>
                <a:schemeClr val="accent2"/>
              </a:buClr>
              <a:buSzPts val="1200"/>
              <a:buFont typeface="Mada"/>
              <a:buAutoNum type="arabicParenR"/>
            </a:pPr>
            <a:r>
              <a:rPr b="1" lang="ar" sz="1200">
                <a:latin typeface="Mada"/>
                <a:ea typeface="Mada"/>
                <a:cs typeface="Mada"/>
                <a:sym typeface="Mada"/>
              </a:rPr>
              <a:t>Bleeding Time :</a:t>
            </a:r>
            <a:r>
              <a:rPr lang="ar" sz="1200">
                <a:latin typeface="Mada"/>
                <a:ea typeface="Mada"/>
                <a:cs typeface="Mada"/>
                <a:sym typeface="Mada"/>
              </a:rPr>
              <a:t> (3-8 secs) (not sensitive – not specific ).</a:t>
            </a:r>
            <a:endParaRPr sz="1200">
              <a:latin typeface="Mada"/>
              <a:ea typeface="Mada"/>
              <a:cs typeface="Mada"/>
              <a:sym typeface="Mada"/>
            </a:endParaRPr>
          </a:p>
        </p:txBody>
      </p:sp>
      <p:sp>
        <p:nvSpPr>
          <p:cNvPr id="661" name="Google Shape;661;p36"/>
          <p:cNvSpPr/>
          <p:nvPr/>
        </p:nvSpPr>
        <p:spPr>
          <a:xfrm>
            <a:off x="2400900" y="794925"/>
            <a:ext cx="2914200" cy="3591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rgbClr val="FFFFFF"/>
                </a:solidFill>
                <a:latin typeface="Mada"/>
                <a:ea typeface="Mada"/>
                <a:cs typeface="Mada"/>
                <a:sym typeface="Mada"/>
              </a:rPr>
              <a:t>2. Laboratory Testing </a:t>
            </a:r>
            <a:endParaRPr b="1" sz="2200">
              <a:solidFill>
                <a:srgbClr val="FFFFFF"/>
              </a:solidFill>
              <a:latin typeface="Mada"/>
              <a:ea typeface="Mada"/>
              <a:cs typeface="Mada"/>
              <a:sym typeface="Mada"/>
            </a:endParaRPr>
          </a:p>
        </p:txBody>
      </p:sp>
      <p:sp>
        <p:nvSpPr>
          <p:cNvPr id="662" name="Google Shape;662;p36"/>
          <p:cNvSpPr txBox="1"/>
          <p:nvPr/>
        </p:nvSpPr>
        <p:spPr>
          <a:xfrm>
            <a:off x="218400" y="3474027"/>
            <a:ext cx="5704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Causes of prolonged coagulation profile :</a:t>
            </a:r>
            <a:endParaRPr b="1" sz="2200">
              <a:highlight>
                <a:schemeClr val="accent4"/>
              </a:highlight>
              <a:latin typeface="Mada"/>
              <a:ea typeface="Mada"/>
              <a:cs typeface="Mada"/>
              <a:sym typeface="Mada"/>
            </a:endParaRPr>
          </a:p>
        </p:txBody>
      </p:sp>
      <p:sp>
        <p:nvSpPr>
          <p:cNvPr id="663" name="Google Shape;663;p36"/>
          <p:cNvSpPr txBox="1"/>
          <p:nvPr/>
        </p:nvSpPr>
        <p:spPr>
          <a:xfrm>
            <a:off x="218400" y="3244319"/>
            <a:ext cx="6642900" cy="359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FF0000"/>
              </a:buClr>
              <a:buSzPts val="1200"/>
              <a:buFont typeface="Mada"/>
              <a:buChar char="❏"/>
            </a:pPr>
            <a:r>
              <a:rPr lang="ar" sz="1200">
                <a:latin typeface="Mada"/>
                <a:ea typeface="Mada"/>
                <a:cs typeface="Mada"/>
                <a:sym typeface="Mada"/>
              </a:rPr>
              <a:t>Screening tests (not sensitive to all abnormalities </a:t>
            </a:r>
            <a:r>
              <a:rPr lang="ar" sz="1200">
                <a:latin typeface="Mada"/>
                <a:ea typeface="Mada"/>
                <a:cs typeface="Mada"/>
                <a:sym typeface="Mada"/>
              </a:rPr>
              <a:t>associated with </a:t>
            </a:r>
            <a:r>
              <a:rPr lang="ar" sz="1200">
                <a:latin typeface="Mada"/>
                <a:ea typeface="Mada"/>
                <a:cs typeface="Mada"/>
                <a:sym typeface="Mada"/>
              </a:rPr>
              <a:t>a bleeding disorder.</a:t>
            </a:r>
            <a:endParaRPr sz="1200">
              <a:latin typeface="Mada"/>
              <a:ea typeface="Mada"/>
              <a:cs typeface="Mada"/>
              <a:sym typeface="Mada"/>
            </a:endParaRPr>
          </a:p>
        </p:txBody>
      </p:sp>
      <p:pic>
        <p:nvPicPr>
          <p:cNvPr id="664" name="Google Shape;664;p36"/>
          <p:cNvPicPr preferRelativeResize="0"/>
          <p:nvPr/>
        </p:nvPicPr>
        <p:blipFill rotWithShape="1">
          <a:blip r:embed="rId3">
            <a:alphaModFix/>
          </a:blip>
          <a:srcRect b="39366" l="2845" r="4148" t="26769"/>
          <a:stretch/>
        </p:blipFill>
        <p:spPr>
          <a:xfrm>
            <a:off x="328200" y="6806900"/>
            <a:ext cx="3577875" cy="2561075"/>
          </a:xfrm>
          <a:prstGeom prst="rect">
            <a:avLst/>
          </a:prstGeom>
          <a:noFill/>
          <a:ln cap="flat" cmpd="sng" w="9525">
            <a:solidFill>
              <a:srgbClr val="000000"/>
            </a:solidFill>
            <a:prstDash val="solid"/>
            <a:round/>
            <a:headEnd len="sm" w="sm" type="none"/>
            <a:tailEnd len="sm" w="sm" type="none"/>
          </a:ln>
        </p:spPr>
      </p:pic>
      <p:pic>
        <p:nvPicPr>
          <p:cNvPr id="665" name="Google Shape;665;p36"/>
          <p:cNvPicPr preferRelativeResize="0"/>
          <p:nvPr/>
        </p:nvPicPr>
        <p:blipFill rotWithShape="1">
          <a:blip r:embed="rId4">
            <a:alphaModFix/>
          </a:blip>
          <a:srcRect b="32451" l="6378" r="8005" t="40347"/>
          <a:stretch/>
        </p:blipFill>
        <p:spPr>
          <a:xfrm>
            <a:off x="2886600" y="4280988"/>
            <a:ext cx="4435725" cy="2169551"/>
          </a:xfrm>
          <a:prstGeom prst="rect">
            <a:avLst/>
          </a:prstGeom>
          <a:noFill/>
          <a:ln cap="flat" cmpd="sng" w="9525">
            <a:solidFill>
              <a:srgbClr val="000000"/>
            </a:solidFill>
            <a:prstDash val="solid"/>
            <a:round/>
            <a:headEnd len="sm" w="sm" type="none"/>
            <a:tailEnd len="sm" w="sm" type="none"/>
          </a:ln>
        </p:spPr>
      </p:pic>
      <p:pic>
        <p:nvPicPr>
          <p:cNvPr id="666" name="Google Shape;666;p36"/>
          <p:cNvPicPr preferRelativeResize="0"/>
          <p:nvPr/>
        </p:nvPicPr>
        <p:blipFill rotWithShape="1">
          <a:blip r:embed="rId5">
            <a:alphaModFix/>
          </a:blip>
          <a:srcRect b="39828" l="6440" r="7803" t="28786"/>
          <a:stretch/>
        </p:blipFill>
        <p:spPr>
          <a:xfrm>
            <a:off x="4066975" y="6806900"/>
            <a:ext cx="3164826" cy="2561075"/>
          </a:xfrm>
          <a:prstGeom prst="rect">
            <a:avLst/>
          </a:prstGeom>
          <a:noFill/>
          <a:ln cap="flat" cmpd="sng" w="9525">
            <a:solidFill>
              <a:srgbClr val="000000"/>
            </a:solidFill>
            <a:prstDash val="solid"/>
            <a:round/>
            <a:headEnd len="sm" w="sm" type="none"/>
            <a:tailEnd len="sm" w="sm" type="none"/>
          </a:ln>
        </p:spPr>
      </p:pic>
      <p:sp>
        <p:nvSpPr>
          <p:cNvPr id="667" name="Google Shape;667;p36"/>
          <p:cNvSpPr txBox="1"/>
          <p:nvPr/>
        </p:nvSpPr>
        <p:spPr>
          <a:xfrm>
            <a:off x="6115002" y="3566575"/>
            <a:ext cx="12414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rgbClr val="CC0000"/>
                </a:solidFill>
              </a:rPr>
              <a:t>SUM</a:t>
            </a:r>
            <a:endParaRPr b="1" sz="1300">
              <a:solidFill>
                <a:srgbClr val="CC0000"/>
              </a:solidFill>
            </a:endParaRPr>
          </a:p>
        </p:txBody>
      </p:sp>
      <p:sp>
        <p:nvSpPr>
          <p:cNvPr id="668" name="Google Shape;668;p36"/>
          <p:cNvSpPr/>
          <p:nvPr/>
        </p:nvSpPr>
        <p:spPr>
          <a:xfrm>
            <a:off x="5850070" y="3566582"/>
            <a:ext cx="345300" cy="265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669" name="Google Shape;669;p36"/>
          <p:cNvSpPr/>
          <p:nvPr/>
        </p:nvSpPr>
        <p:spPr>
          <a:xfrm>
            <a:off x="4459736" y="5020083"/>
            <a:ext cx="306600" cy="1131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6"/>
          <p:cNvSpPr/>
          <p:nvPr/>
        </p:nvSpPr>
        <p:spPr>
          <a:xfrm>
            <a:off x="4766350" y="5981167"/>
            <a:ext cx="306600" cy="1131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6"/>
          <p:cNvSpPr/>
          <p:nvPr/>
        </p:nvSpPr>
        <p:spPr>
          <a:xfrm>
            <a:off x="4459736" y="5803334"/>
            <a:ext cx="306600" cy="1131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6"/>
          <p:cNvSpPr/>
          <p:nvPr/>
        </p:nvSpPr>
        <p:spPr>
          <a:xfrm>
            <a:off x="4540390" y="5411708"/>
            <a:ext cx="306600" cy="1131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6"/>
          <p:cNvSpPr/>
          <p:nvPr/>
        </p:nvSpPr>
        <p:spPr>
          <a:xfrm>
            <a:off x="1995738" y="7611625"/>
            <a:ext cx="362100" cy="1335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6"/>
          <p:cNvSpPr/>
          <p:nvPr/>
        </p:nvSpPr>
        <p:spPr>
          <a:xfrm>
            <a:off x="1633638" y="8421250"/>
            <a:ext cx="362100" cy="1335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6"/>
          <p:cNvSpPr/>
          <p:nvPr/>
        </p:nvSpPr>
        <p:spPr>
          <a:xfrm>
            <a:off x="2889438" y="9234475"/>
            <a:ext cx="362100" cy="1335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6"/>
          <p:cNvSpPr/>
          <p:nvPr/>
        </p:nvSpPr>
        <p:spPr>
          <a:xfrm>
            <a:off x="5886388" y="7434250"/>
            <a:ext cx="362100" cy="1335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6"/>
          <p:cNvSpPr/>
          <p:nvPr/>
        </p:nvSpPr>
        <p:spPr>
          <a:xfrm>
            <a:off x="5560488" y="8053375"/>
            <a:ext cx="362100" cy="1335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6"/>
          <p:cNvSpPr/>
          <p:nvPr/>
        </p:nvSpPr>
        <p:spPr>
          <a:xfrm>
            <a:off x="5384263" y="8353400"/>
            <a:ext cx="362100" cy="133500"/>
          </a:xfrm>
          <a:prstGeom prst="left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9" name="Google Shape;679;p36"/>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680" name="Google Shape;680;p36"/>
          <p:cNvPicPr preferRelativeResize="0"/>
          <p:nvPr/>
        </p:nvPicPr>
        <p:blipFill rotWithShape="1">
          <a:blip r:embed="rId6">
            <a:alphaModFix/>
          </a:blip>
          <a:srcRect b="13171" l="17511" r="15495" t="18615"/>
          <a:stretch/>
        </p:blipFill>
        <p:spPr>
          <a:xfrm>
            <a:off x="485101" y="4502663"/>
            <a:ext cx="2260454" cy="17261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37"/>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86" name="Google Shape;686;p37"/>
          <p:cNvSpPr txBox="1"/>
          <p:nvPr/>
        </p:nvSpPr>
        <p:spPr>
          <a:xfrm>
            <a:off x="218404" y="904791"/>
            <a:ext cx="4061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Specialized Tests :</a:t>
            </a:r>
            <a:endParaRPr b="1" sz="2200">
              <a:highlight>
                <a:schemeClr val="accent4"/>
              </a:highlight>
              <a:latin typeface="Mada"/>
              <a:ea typeface="Mada"/>
              <a:cs typeface="Mada"/>
              <a:sym typeface="Mada"/>
            </a:endParaRPr>
          </a:p>
        </p:txBody>
      </p:sp>
      <p:sp>
        <p:nvSpPr>
          <p:cNvPr id="687" name="Google Shape;687;p37"/>
          <p:cNvSpPr txBox="1"/>
          <p:nvPr/>
        </p:nvSpPr>
        <p:spPr>
          <a:xfrm>
            <a:off x="209400" y="1355400"/>
            <a:ext cx="7224300" cy="27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CC0000"/>
                </a:solidFill>
                <a:latin typeface="Mada"/>
                <a:ea typeface="Mada"/>
                <a:cs typeface="Mada"/>
                <a:sym typeface="Mada"/>
              </a:rPr>
              <a:t>Mixing Study</a:t>
            </a:r>
            <a:r>
              <a:rPr lang="ar" sz="1200">
                <a:latin typeface="Mada"/>
                <a:ea typeface="Mada"/>
                <a:cs typeface="Mada"/>
                <a:sym typeface="Mada"/>
              </a:rPr>
              <a:t> (one to one mix of Pt’s plasma &amp; known normal standard plasma,</a:t>
            </a:r>
            <a:r>
              <a:rPr lang="ar" sz="1200">
                <a:solidFill>
                  <a:srgbClr val="CC0000"/>
                </a:solidFill>
                <a:latin typeface="Mada"/>
                <a:ea typeface="Mada"/>
                <a:cs typeface="Mada"/>
                <a:sym typeface="Mada"/>
              </a:rPr>
              <a:t> only if PT of aPTT prolonged</a:t>
            </a:r>
            <a:r>
              <a:rPr lang="ar" sz="1200">
                <a:latin typeface="Mada"/>
                <a:ea typeface="Mada"/>
                <a:cs typeface="Mada"/>
                <a:sym typeface="Mada"/>
              </a:rPr>
              <a:t>) </a:t>
            </a:r>
            <a:r>
              <a:rPr lang="ar" sz="1200">
                <a:solidFill>
                  <a:srgbClr val="6AA84F"/>
                </a:solidFill>
                <a:latin typeface="Mada"/>
                <a:ea typeface="Mada"/>
                <a:cs typeface="Mada"/>
                <a:sym typeface="Mada"/>
              </a:rPr>
              <a:t>used in case of </a:t>
            </a:r>
            <a:r>
              <a:rPr lang="ar" sz="1200">
                <a:solidFill>
                  <a:srgbClr val="6AA84F"/>
                </a:solidFill>
                <a:latin typeface="Mada"/>
                <a:ea typeface="Mada"/>
                <a:cs typeface="Mada"/>
                <a:sym typeface="Mada"/>
              </a:rPr>
              <a:t>antibody</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produced</a:t>
            </a:r>
            <a:r>
              <a:rPr lang="ar" sz="1200">
                <a:solidFill>
                  <a:srgbClr val="6AA84F"/>
                </a:solidFill>
                <a:latin typeface="Mada"/>
                <a:ea typeface="Mada"/>
                <a:cs typeface="Mada"/>
                <a:sym typeface="Mada"/>
              </a:rPr>
              <a:t> against the clotting factor ( </a:t>
            </a:r>
            <a:r>
              <a:rPr lang="ar" sz="1200">
                <a:solidFill>
                  <a:srgbClr val="6AA84F"/>
                </a:solidFill>
                <a:latin typeface="Mada"/>
                <a:ea typeface="Mada"/>
                <a:cs typeface="Mada"/>
                <a:sym typeface="Mada"/>
              </a:rPr>
              <a:t>Acquired</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hemophilia</a:t>
            </a:r>
            <a:r>
              <a:rPr lang="ar" sz="1200">
                <a:solidFill>
                  <a:srgbClr val="6AA84F"/>
                </a:solidFill>
                <a:latin typeface="Mada"/>
                <a:ea typeface="Mada"/>
                <a:cs typeface="Mada"/>
                <a:sym typeface="Mada"/>
              </a:rPr>
              <a:t> )</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Corrected</a:t>
            </a:r>
            <a:r>
              <a:rPr lang="ar" sz="1200">
                <a:latin typeface="Mada"/>
                <a:ea typeface="Mada"/>
                <a:cs typeface="Mada"/>
                <a:sym typeface="Mada"/>
              </a:rPr>
              <a:t> →  clotting factor deficiency (risk of bleed).</a:t>
            </a:r>
            <a:endParaRPr sz="1200">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Not corrected →  inhibitors (directed against specific factor or global inhibitors “ </a:t>
            </a:r>
            <a:r>
              <a:rPr b="1" lang="ar" sz="1200">
                <a:latin typeface="Mada"/>
                <a:ea typeface="Mada"/>
                <a:cs typeface="Mada"/>
                <a:sym typeface="Mada"/>
              </a:rPr>
              <a:t>Lupus Inhibitor</a:t>
            </a:r>
            <a:r>
              <a:rPr lang="ar" sz="1200">
                <a:latin typeface="Mada"/>
                <a:ea typeface="Mada"/>
                <a:cs typeface="Mada"/>
                <a:sym typeface="Mada"/>
              </a:rPr>
              <a:t>, risk of thrombosis “).</a:t>
            </a:r>
            <a:endParaRPr sz="1200">
              <a:latin typeface="Mada"/>
              <a:ea typeface="Mada"/>
              <a:cs typeface="Mada"/>
              <a:sym typeface="Mada"/>
            </a:endParaRPr>
          </a:p>
          <a:p>
            <a:pPr indent="-166199" lvl="0" marL="269999" rtl="0" algn="l">
              <a:spcBef>
                <a:spcPts val="0"/>
              </a:spcBef>
              <a:spcAft>
                <a:spcPts val="0"/>
              </a:spcAft>
              <a:buClr>
                <a:schemeClr val="accent1"/>
              </a:buClr>
              <a:buSzPts val="1200"/>
              <a:buFont typeface="Mada"/>
              <a:buAutoNum type="arabicPeriod"/>
            </a:pPr>
            <a:r>
              <a:rPr b="1" lang="ar" sz="1200">
                <a:solidFill>
                  <a:srgbClr val="CC0000"/>
                </a:solidFill>
                <a:latin typeface="Mada"/>
                <a:ea typeface="Mada"/>
                <a:cs typeface="Mada"/>
                <a:sym typeface="Mada"/>
              </a:rPr>
              <a:t>PLT Function Assay (PFA - 100): </a:t>
            </a:r>
            <a:r>
              <a:rPr lang="ar" sz="1200">
                <a:latin typeface="Mada"/>
                <a:ea typeface="Mada"/>
                <a:cs typeface="Mada"/>
                <a:sym typeface="Mada"/>
              </a:rPr>
              <a:t>assess PLT function</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Specificity &gt;  90 % for severe PLT dysfunction of vWD (vWF plasma levels &lt; 25%)</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Sensitivity &gt; 24 – 41 % (low) in mild PLT secretion defect or Storage Pool Disease &gt; ( not screening tool ).</a:t>
            </a:r>
            <a:endParaRPr sz="1200">
              <a:latin typeface="Mada"/>
              <a:ea typeface="Mada"/>
              <a:cs typeface="Mada"/>
              <a:sym typeface="Mada"/>
            </a:endParaRPr>
          </a:p>
          <a:p>
            <a:pPr indent="-166199" lvl="0" marL="269999" rtl="0" algn="l">
              <a:spcBef>
                <a:spcPts val="0"/>
              </a:spcBef>
              <a:spcAft>
                <a:spcPts val="0"/>
              </a:spcAft>
              <a:buClr>
                <a:schemeClr val="accent1"/>
              </a:buClr>
              <a:buSzPts val="1200"/>
              <a:buFont typeface="Mada"/>
              <a:buAutoNum type="arabicPeriod"/>
            </a:pPr>
            <a:r>
              <a:rPr b="1" lang="ar" sz="1200">
                <a:solidFill>
                  <a:srgbClr val="CC0000"/>
                </a:solidFill>
                <a:latin typeface="Mada"/>
                <a:ea typeface="Mada"/>
                <a:cs typeface="Mada"/>
                <a:sym typeface="Mada"/>
              </a:rPr>
              <a:t>PLT Aggregation Tests:</a:t>
            </a:r>
            <a:r>
              <a:rPr lang="ar" sz="1200">
                <a:latin typeface="Mada"/>
                <a:ea typeface="Mada"/>
                <a:cs typeface="Mada"/>
                <a:sym typeface="Mada"/>
              </a:rPr>
              <a:t> </a:t>
            </a:r>
            <a:r>
              <a:rPr lang="ar" sz="1200">
                <a:latin typeface="Mada"/>
                <a:ea typeface="Mada"/>
                <a:cs typeface="Mada"/>
                <a:sym typeface="Mada"/>
              </a:rPr>
              <a:t>(5 external aggregating factors; ADP, Collagen, Ristocetin, Arachidonic Acid, Adrenaline).</a:t>
            </a:r>
            <a:endParaRPr sz="1200">
              <a:latin typeface="Mada"/>
              <a:ea typeface="Mada"/>
              <a:cs typeface="Mada"/>
              <a:sym typeface="Mada"/>
            </a:endParaRPr>
          </a:p>
          <a:p>
            <a:pPr indent="-166199" lvl="0" marL="269999" rtl="0" algn="l">
              <a:spcBef>
                <a:spcPts val="0"/>
              </a:spcBef>
              <a:spcAft>
                <a:spcPts val="0"/>
              </a:spcAft>
              <a:buClr>
                <a:schemeClr val="accent1"/>
              </a:buClr>
              <a:buSzPts val="1200"/>
              <a:buFont typeface="Mada"/>
              <a:buAutoNum type="arabicPeriod"/>
            </a:pPr>
            <a:r>
              <a:rPr b="1" lang="ar" sz="1200">
                <a:solidFill>
                  <a:srgbClr val="CC0000"/>
                </a:solidFill>
                <a:latin typeface="Mada"/>
                <a:ea typeface="Mada"/>
                <a:cs typeface="Mada"/>
                <a:sym typeface="Mada"/>
              </a:rPr>
              <a:t>Von Willebrand Factor</a:t>
            </a:r>
            <a:r>
              <a:rPr lang="ar" sz="1200">
                <a:latin typeface="Mada"/>
                <a:ea typeface="Mada"/>
                <a:cs typeface="Mada"/>
                <a:sym typeface="Mada"/>
              </a:rPr>
              <a:t> ( Antigen &amp; Activity ).</a:t>
            </a:r>
            <a:endParaRPr sz="1200">
              <a:latin typeface="Mada"/>
              <a:ea typeface="Mada"/>
              <a:cs typeface="Mada"/>
              <a:sym typeface="Mada"/>
            </a:endParaRPr>
          </a:p>
          <a:p>
            <a:pPr indent="-166199" lvl="0" marL="269999" rtl="0" algn="l">
              <a:spcBef>
                <a:spcPts val="0"/>
              </a:spcBef>
              <a:spcAft>
                <a:spcPts val="0"/>
              </a:spcAft>
              <a:buClr>
                <a:schemeClr val="accent1"/>
              </a:buClr>
              <a:buSzPts val="1200"/>
              <a:buFont typeface="Mada"/>
              <a:buAutoNum type="arabicPeriod"/>
            </a:pPr>
            <a:r>
              <a:rPr lang="ar" sz="1200">
                <a:latin typeface="Mada"/>
                <a:ea typeface="Mada"/>
                <a:cs typeface="Mada"/>
                <a:sym typeface="Mada"/>
              </a:rPr>
              <a:t> </a:t>
            </a:r>
            <a:r>
              <a:rPr b="1" lang="ar" sz="1200">
                <a:solidFill>
                  <a:schemeClr val="accent6"/>
                </a:solidFill>
                <a:latin typeface="Mada"/>
                <a:ea typeface="Mada"/>
                <a:cs typeface="Mada"/>
                <a:sym typeface="Mada"/>
              </a:rPr>
              <a:t>Factor XIII assay (F XIII Deficiency &gt;&gt; normal PT &amp; PTT). </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AutoNum type="alphaLcPeriod"/>
            </a:pPr>
            <a:r>
              <a:rPr lang="ar" sz="1200">
                <a:solidFill>
                  <a:srgbClr val="6AA84F"/>
                </a:solidFill>
                <a:latin typeface="Mada"/>
                <a:ea typeface="Mada"/>
                <a:cs typeface="Mada"/>
                <a:sym typeface="Mada"/>
              </a:rPr>
              <a:t>Severe visceral bleeding (e.g. intracerebral hemorrhage) with normal labs? That’s probably Factor 13 </a:t>
            </a:r>
            <a:r>
              <a:rPr lang="ar" sz="1200">
                <a:solidFill>
                  <a:srgbClr val="6AA84F"/>
                </a:solidFill>
                <a:latin typeface="Mada"/>
                <a:ea typeface="Mada"/>
                <a:cs typeface="Mada"/>
                <a:sym typeface="Mada"/>
              </a:rPr>
              <a:t>deficiency, it’s an autosomal dominant inherited disorder.</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AutoNum type="alphaLcPeriod"/>
            </a:pPr>
            <a:r>
              <a:rPr lang="ar" sz="1200">
                <a:solidFill>
                  <a:srgbClr val="6AA84F"/>
                </a:solidFill>
                <a:latin typeface="Mada"/>
                <a:ea typeface="Mada"/>
                <a:cs typeface="Mada"/>
                <a:sym typeface="Mada"/>
              </a:rPr>
              <a:t>Tx: Every 3wks factor XIII concentrate or FFP.</a:t>
            </a:r>
            <a:endParaRPr sz="1200">
              <a:solidFill>
                <a:srgbClr val="6AA84F"/>
              </a:solidFill>
              <a:latin typeface="Mada"/>
              <a:ea typeface="Mada"/>
              <a:cs typeface="Mada"/>
              <a:sym typeface="Mada"/>
            </a:endParaRPr>
          </a:p>
          <a:p>
            <a:pPr indent="-166199" lvl="0" marL="269999" rtl="0" algn="l">
              <a:spcBef>
                <a:spcPts val="0"/>
              </a:spcBef>
              <a:spcAft>
                <a:spcPts val="0"/>
              </a:spcAft>
              <a:buClr>
                <a:schemeClr val="accent1"/>
              </a:buClr>
              <a:buSzPts val="1200"/>
              <a:buFont typeface="Mada"/>
              <a:buAutoNum type="arabicPeriod"/>
            </a:pPr>
            <a:r>
              <a:rPr b="1" lang="ar" sz="1200">
                <a:solidFill>
                  <a:srgbClr val="CC0000"/>
                </a:solidFill>
                <a:latin typeface="Mada"/>
                <a:ea typeface="Mada"/>
                <a:cs typeface="Mada"/>
                <a:sym typeface="Mada"/>
              </a:rPr>
              <a:t>Human Plasminogen Activator Inhibitor (PAI-1) .</a:t>
            </a:r>
            <a:endParaRPr b="1" sz="1200">
              <a:solidFill>
                <a:srgbClr val="CC0000"/>
              </a:solidFill>
              <a:latin typeface="Mada"/>
              <a:ea typeface="Mada"/>
              <a:cs typeface="Mada"/>
              <a:sym typeface="Mada"/>
            </a:endParaRPr>
          </a:p>
          <a:p>
            <a:pPr indent="-166199" lvl="0" marL="269999" rtl="0" algn="l">
              <a:spcBef>
                <a:spcPts val="0"/>
              </a:spcBef>
              <a:spcAft>
                <a:spcPts val="0"/>
              </a:spcAft>
              <a:buClr>
                <a:schemeClr val="accent1"/>
              </a:buClr>
              <a:buSzPts val="1200"/>
              <a:buFont typeface="Mada"/>
              <a:buAutoNum type="arabicPeriod"/>
            </a:pPr>
            <a:r>
              <a:rPr b="1" lang="ar" sz="1200">
                <a:solidFill>
                  <a:srgbClr val="CC0000"/>
                </a:solidFill>
                <a:latin typeface="Mada"/>
                <a:ea typeface="Mada"/>
                <a:cs typeface="Mada"/>
                <a:sym typeface="Mada"/>
              </a:rPr>
              <a:t>Alpha 2 AntiPlasmin Inhibitor (α2 AP).</a:t>
            </a:r>
            <a:endParaRPr b="1" sz="1200">
              <a:solidFill>
                <a:srgbClr val="CC0000"/>
              </a:solidFill>
              <a:latin typeface="Mada"/>
              <a:ea typeface="Mada"/>
              <a:cs typeface="Mada"/>
              <a:sym typeface="Mada"/>
            </a:endParaRPr>
          </a:p>
        </p:txBody>
      </p:sp>
      <p:sp>
        <p:nvSpPr>
          <p:cNvPr id="688" name="Google Shape;688;p37"/>
          <p:cNvSpPr txBox="1"/>
          <p:nvPr/>
        </p:nvSpPr>
        <p:spPr>
          <a:xfrm>
            <a:off x="117350" y="0"/>
            <a:ext cx="7224300" cy="9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Approach to Pt with Potential Bleeding</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689" name="Google Shape;689;p37"/>
          <p:cNvSpPr txBox="1"/>
          <p:nvPr/>
        </p:nvSpPr>
        <p:spPr>
          <a:xfrm>
            <a:off x="218400" y="5219700"/>
            <a:ext cx="7127100" cy="915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Although screening tests are used widely to identify hemostatic abnormalities associated with bleeding,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they are NOT perfect   The Clinical suspicion for a bleeding disorder is Critical to determine extent of the laboratory investigations</a:t>
            </a:r>
            <a:endParaRPr sz="1200">
              <a:latin typeface="Mada"/>
              <a:ea typeface="Mada"/>
              <a:cs typeface="Mada"/>
              <a:sym typeface="Mada"/>
            </a:endParaRPr>
          </a:p>
        </p:txBody>
      </p:sp>
      <p:sp>
        <p:nvSpPr>
          <p:cNvPr id="690" name="Google Shape;690;p37"/>
          <p:cNvSpPr txBox="1"/>
          <p:nvPr/>
        </p:nvSpPr>
        <p:spPr>
          <a:xfrm>
            <a:off x="218404" y="4769091"/>
            <a:ext cx="4061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Take home </a:t>
            </a:r>
            <a:r>
              <a:rPr b="1" lang="ar" sz="2200">
                <a:highlight>
                  <a:schemeClr val="accent4"/>
                </a:highlight>
                <a:latin typeface="Mada"/>
                <a:ea typeface="Mada"/>
                <a:cs typeface="Mada"/>
                <a:sym typeface="Mada"/>
              </a:rPr>
              <a:t>messages</a:t>
            </a:r>
            <a:r>
              <a:rPr b="1" lang="ar" sz="2200">
                <a:highlight>
                  <a:schemeClr val="accent4"/>
                </a:highlight>
                <a:latin typeface="Mada"/>
                <a:ea typeface="Mada"/>
                <a:cs typeface="Mada"/>
                <a:sym typeface="Mada"/>
              </a:rPr>
              <a:t>:</a:t>
            </a:r>
            <a:endParaRPr b="1" sz="2200">
              <a:highlight>
                <a:schemeClr val="accent4"/>
              </a:highlight>
              <a:latin typeface="Mada"/>
              <a:ea typeface="Mada"/>
              <a:cs typeface="Mada"/>
              <a:sym typeface="Mada"/>
            </a:endParaRPr>
          </a:p>
        </p:txBody>
      </p:sp>
      <p:cxnSp>
        <p:nvCxnSpPr>
          <p:cNvPr id="691" name="Google Shape;691;p37"/>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38"/>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97" name="Google Shape;697;p38"/>
          <p:cNvSpPr txBox="1"/>
          <p:nvPr/>
        </p:nvSpPr>
        <p:spPr>
          <a:xfrm>
            <a:off x="117350" y="0"/>
            <a:ext cx="7224300" cy="9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Extra info (from Doctor’s slides)</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698" name="Google Shape;698;p38"/>
          <p:cNvSpPr txBox="1"/>
          <p:nvPr/>
        </p:nvSpPr>
        <p:spPr>
          <a:xfrm>
            <a:off x="117350" y="1114975"/>
            <a:ext cx="7010400" cy="907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 Management of Bleeding PT:</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Therapeutic decisions should not be based solely on laboratory testing, since abnormalities in Plt function as measured by the tests mentioned are not necessarily predictive of the presence or absence of clinical bleeding.</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Since medications such as ASA are the most common causes of Plt dysfunction, a </a:t>
            </a:r>
            <a:r>
              <a:rPr b="1" lang="ar" sz="1200">
                <a:solidFill>
                  <a:schemeClr val="dk1"/>
                </a:solidFill>
                <a:latin typeface="Mada"/>
                <a:ea typeface="Mada"/>
                <a:cs typeface="Mada"/>
                <a:sym typeface="Mada"/>
              </a:rPr>
              <a:t>careful history of medication use</a:t>
            </a:r>
            <a:r>
              <a:rPr lang="ar" sz="1200">
                <a:solidFill>
                  <a:schemeClr val="dk1"/>
                </a:solidFill>
                <a:latin typeface="Mada"/>
                <a:ea typeface="Mada"/>
                <a:cs typeface="Mada"/>
                <a:sym typeface="Mada"/>
              </a:rPr>
              <a:t>, including use of over-the-counter aspirin-containing preparations, is crucial &gt;&gt; the most prudent decision prior to an operation or other invasive procedure may simply be to </a:t>
            </a:r>
            <a:r>
              <a:rPr b="1" lang="ar" sz="1200">
                <a:solidFill>
                  <a:schemeClr val="dk1"/>
                </a:solidFill>
                <a:latin typeface="Mada"/>
                <a:ea typeface="Mada"/>
                <a:cs typeface="Mada"/>
                <a:sym typeface="Mada"/>
              </a:rPr>
              <a:t>withhold any medication in question prior to the procedure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a pt has a Hx of clinically significant bleeding suggestive of  Plt dysfunction, whether provoked or spontaneous, appropriate Plt function tests should be obtained so that risk for  bleeding can be adequately assessed and therapy chosen more rational.</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Desmopressin (dDAVP)</a:t>
            </a:r>
            <a:r>
              <a:rPr lang="ar" sz="1200">
                <a:solidFill>
                  <a:schemeClr val="dk1"/>
                </a:solidFill>
                <a:latin typeface="Mada"/>
                <a:ea typeface="Mada"/>
                <a:cs typeface="Mada"/>
                <a:sym typeface="Mada"/>
              </a:rPr>
              <a:t> is commonly used to correct the hemostatic defect in VWD (releases endogenous VWF from the endothelium) - effective in preventing bleeding after dental extraction and minor surgery in pts with milder Plt defects, including storage pool disease, acquired platelet dysfunction, cirrhosis or uremia, &amp; cardiopulmonary bypass. significantly reduced mean operative and early postoperative blood loss. Plasma levels of vWF were higher after desmopressin than placebo.</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Platelet transfusion</a:t>
            </a:r>
            <a:r>
              <a:rPr lang="ar" sz="1200">
                <a:solidFill>
                  <a:schemeClr val="dk1"/>
                </a:solidFill>
                <a:latin typeface="Mada"/>
                <a:ea typeface="Mada"/>
                <a:cs typeface="Mada"/>
                <a:sym typeface="Mada"/>
              </a:rPr>
              <a:t> may be required in pts with disordered Plt function - indicated in cases of severe, uncontrolled bleeding, when prior treatments (eg, dDAVP, estrogen) have been unsuccessful, and/or in the presence of, or anticipation of, excessive traumatic or surgical bleeding.</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Antifibrinolytic Agents (Tranexamic Acid, epsilon Aminocaproic Acid)</a:t>
            </a:r>
            <a:r>
              <a:rPr lang="ar" sz="1200">
                <a:solidFill>
                  <a:schemeClr val="dk1"/>
                </a:solidFill>
                <a:latin typeface="Mada"/>
                <a:ea typeface="Mada"/>
                <a:cs typeface="Mada"/>
                <a:sym typeface="Mada"/>
              </a:rPr>
              <a:t> may be helpful in reducing bleeding in pts with disordered plt function following dental extraction.</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Conjugated Estrogens</a:t>
            </a:r>
            <a:r>
              <a:rPr lang="ar" sz="1200">
                <a:solidFill>
                  <a:schemeClr val="dk1"/>
                </a:solidFill>
                <a:latin typeface="Mada"/>
                <a:ea typeface="Mada"/>
                <a:cs typeface="Mada"/>
                <a:sym typeface="Mada"/>
              </a:rPr>
              <a:t> used most commonly for uremic bleeding or in pts with mild to moderate type 1 vWD. Intravenous estrogen 0.6 mg/kg per day for 4-5 days, oral estrogen 50 mg/kg per day, or transdermal estradiol 50 to 100 mcg/24 hours applied as a patch twice weekly have been shown to be effective, particularly for GI bleeding.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Erythropoietin</a:t>
            </a:r>
            <a:r>
              <a:rPr lang="ar" sz="1200">
                <a:solidFill>
                  <a:schemeClr val="dk1"/>
                </a:solidFill>
                <a:latin typeface="Mada"/>
                <a:ea typeface="Mada"/>
                <a:cs typeface="Mada"/>
                <a:sym typeface="Mada"/>
              </a:rPr>
              <a:t> used successfully in uremic pts to both reduce and prevent bleeding.</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Recombinant Factor VIIa (rFVIIa)</a:t>
            </a:r>
            <a:r>
              <a:rPr lang="ar" sz="1200">
                <a:solidFill>
                  <a:schemeClr val="dk1"/>
                </a:solidFill>
                <a:latin typeface="Mada"/>
                <a:ea typeface="Mada"/>
                <a:cs typeface="Mada"/>
                <a:sym typeface="Mada"/>
              </a:rPr>
              <a:t>  some success  for Rx of bleeding in pts with congenital Plt disorders. Potential mechanisms &gt;&gt; a local procoagulant effect at sites of vascular damage or tissue factor-independent thrombin generation induced by binding of rFVIIa to the surface of activated Plts. Pts who cannot receive platelet transfusions because of alloimmunization or antibody formation to the absent platelet glycoprotein (eg, Glanzmann Thrombasthenia and Bernard-Soulier Syndrome) may benefit from rFVIIa. one or more bolus infusions of approximately 90 to 100 mcg/kg. approved in Europe for use in pts with Glanzmann thrombasthenia refractory to Plt Tx. Benefits of rFVIIa must be balanced against the risk of thrombosis.</a:t>
            </a:r>
            <a:endParaRPr sz="1200">
              <a:solidFill>
                <a:schemeClr val="dk1"/>
              </a:solidFill>
              <a:latin typeface="Mada"/>
              <a:ea typeface="Mada"/>
              <a:cs typeface="Mada"/>
              <a:sym typeface="Mada"/>
            </a:endParaRPr>
          </a:p>
        </p:txBody>
      </p:sp>
      <p:sp>
        <p:nvSpPr>
          <p:cNvPr id="699" name="Google Shape;699;p38"/>
          <p:cNvSpPr txBox="1"/>
          <p:nvPr/>
        </p:nvSpPr>
        <p:spPr>
          <a:xfrm>
            <a:off x="418004" y="1114974"/>
            <a:ext cx="6154800" cy="29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4"/>
                </a:highlight>
                <a:latin typeface="Mada"/>
                <a:ea typeface="Mada"/>
                <a:cs typeface="Mada"/>
                <a:sym typeface="Mada"/>
              </a:rPr>
              <a:t>Management  in  the Perioperative  Stage</a:t>
            </a:r>
            <a:r>
              <a:rPr b="1" lang="ar" sz="2200">
                <a:highlight>
                  <a:schemeClr val="accent4"/>
                </a:highlight>
                <a:latin typeface="Mada"/>
                <a:ea typeface="Mada"/>
                <a:cs typeface="Mada"/>
                <a:sym typeface="Mada"/>
              </a:rPr>
              <a:t>:</a:t>
            </a:r>
            <a:endParaRPr b="1" sz="2200">
              <a:highlight>
                <a:schemeClr val="accent4"/>
              </a:highlight>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39"/>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705" name="Google Shape;705;p39"/>
          <p:cNvSpPr txBox="1"/>
          <p:nvPr/>
        </p:nvSpPr>
        <p:spPr>
          <a:xfrm>
            <a:off x="117350" y="0"/>
            <a:ext cx="7224300" cy="9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Extra info (from Doctor’s slides)</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706" name="Google Shape;706;p39"/>
          <p:cNvSpPr txBox="1"/>
          <p:nvPr/>
        </p:nvSpPr>
        <p:spPr>
          <a:xfrm>
            <a:off x="123450" y="1078100"/>
            <a:ext cx="7371600" cy="822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Warfarin:</a:t>
            </a:r>
            <a:endParaRPr b="1"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Typically discontinue </a:t>
            </a:r>
            <a:r>
              <a:rPr b="1" lang="ar" sz="1200">
                <a:latin typeface="Mada"/>
                <a:ea typeface="Mada"/>
                <a:cs typeface="Mada"/>
                <a:sym typeface="Mada"/>
              </a:rPr>
              <a:t>5 days</a:t>
            </a:r>
            <a:r>
              <a:rPr lang="ar" sz="1200">
                <a:latin typeface="Mada"/>
                <a:ea typeface="Mada"/>
                <a:cs typeface="Mada"/>
                <a:sym typeface="Mada"/>
              </a:rPr>
              <a:t> before elective surgery (ie, last dose of warfarin is given on day minus 6).</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Check the PT/INR on the day before surgery &amp; If INR is &gt;1.5 &gt;&gt; ?? administer low dose oral vitamin K (1 - 2 mg) to hasten normalization of the PT/INR and recheck the following day. </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Proceed with surgery when the </a:t>
            </a:r>
            <a:r>
              <a:rPr b="1" lang="ar" sz="1200">
                <a:latin typeface="Mada"/>
                <a:ea typeface="Mada"/>
                <a:cs typeface="Mada"/>
                <a:sym typeface="Mada"/>
              </a:rPr>
              <a:t>INR is ≤ 1.4</a:t>
            </a:r>
            <a:r>
              <a:rPr lang="ar" sz="1200">
                <a:latin typeface="Mada"/>
                <a:ea typeface="Mada"/>
                <a:cs typeface="Mada"/>
                <a:sym typeface="Mada"/>
              </a:rPr>
              <a:t> (An INR in the normal range is especially important in pts undergoing surgery </a:t>
            </a:r>
            <a:r>
              <a:rPr lang="ar" sz="1200">
                <a:latin typeface="Mada"/>
                <a:ea typeface="Mada"/>
                <a:cs typeface="Mada"/>
                <a:sym typeface="Mada"/>
              </a:rPr>
              <a:t>with</a:t>
            </a:r>
            <a:r>
              <a:rPr lang="ar" sz="1200">
                <a:latin typeface="Mada"/>
                <a:ea typeface="Mada"/>
                <a:cs typeface="Mada"/>
                <a:sym typeface="Mada"/>
              </a:rPr>
              <a:t> high bleeding risk (eg, intracranial, spinal, urologic) or if neuraxial anesthesia is to be used).</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Heparin / LMWH Bridging considered &gt;&gt; Pts with very high or high thromboembolic risk.</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Heparin:</a:t>
            </a:r>
            <a:endParaRPr b="1"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Generally initiate heparin bridging 3 days before a planned procedure (2 days after stopping warfarin), when the PT/INR has started to drop below therapeutic range.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b="1" lang="ar" sz="1200">
                <a:latin typeface="Mada"/>
                <a:ea typeface="Mada"/>
                <a:cs typeface="Mada"/>
                <a:sym typeface="Mada"/>
              </a:rPr>
              <a:t>PRE OP:</a:t>
            </a:r>
            <a:endParaRPr b="1" sz="1200">
              <a:latin typeface="Mada"/>
              <a:ea typeface="Mada"/>
              <a:cs typeface="Mada"/>
              <a:sym typeface="Mada"/>
            </a:endParaRPr>
          </a:p>
          <a:p>
            <a:pPr indent="-304800" lvl="0" marL="914400" rtl="0" algn="l">
              <a:spcBef>
                <a:spcPts val="0"/>
              </a:spcBef>
              <a:spcAft>
                <a:spcPts val="0"/>
              </a:spcAft>
              <a:buSzPts val="1200"/>
              <a:buFont typeface="Mada"/>
              <a:buChar char="-"/>
            </a:pPr>
            <a:r>
              <a:rPr b="1" lang="ar" sz="1200">
                <a:solidFill>
                  <a:srgbClr val="E69138"/>
                </a:solidFill>
                <a:latin typeface="Mada"/>
                <a:ea typeface="Mada"/>
                <a:cs typeface="Mada"/>
                <a:sym typeface="Mada"/>
              </a:rPr>
              <a:t>LMWH</a:t>
            </a:r>
            <a:r>
              <a:rPr lang="ar" sz="1200">
                <a:latin typeface="Mada"/>
                <a:ea typeface="Mada"/>
                <a:cs typeface="Mada"/>
                <a:sym typeface="Mada"/>
              </a:rPr>
              <a:t>: Discontinue 24 hours before the planned surgery or procedure, based on a biologic half-life of most subcutaneous LMWH of ~ 3-5 hours. If a twice-daily LMWH regimen is given &gt;&gt; evening dose the night before surgery omitted. If a once-daily regimen is given (Dalteparin 200 IUs/kg),  ½  of the total daily dose is given on the morning of the day before surgery &gt;&gt; ensures that no significant residual anticoagulant will be present at the time of surgery.</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b="1" lang="ar" sz="1200">
                <a:solidFill>
                  <a:srgbClr val="E69138"/>
                </a:solidFill>
                <a:latin typeface="Mada"/>
                <a:ea typeface="Mada"/>
                <a:cs typeface="Mada"/>
                <a:sym typeface="Mada"/>
              </a:rPr>
              <a:t>UFH</a:t>
            </a:r>
            <a:r>
              <a:rPr lang="ar" sz="1200">
                <a:latin typeface="Mada"/>
                <a:ea typeface="Mada"/>
                <a:cs typeface="Mada"/>
                <a:sym typeface="Mada"/>
              </a:rPr>
              <a:t>: Therapeutic dose IV infusion continue until 4-5 hours before the procedure, based on the biologic half-life of IV UFH of ~ 45 minutes. If SC UFH is used (dose of ~ 250 IUs/kg  BID), the last dose can be given the evening before the procedure.</a:t>
            </a:r>
            <a:endParaRPr sz="1200">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Post</a:t>
            </a:r>
            <a:r>
              <a:rPr b="1" lang="ar" sz="1200">
                <a:solidFill>
                  <a:schemeClr val="dk1"/>
                </a:solidFill>
                <a:latin typeface="Mada"/>
                <a:ea typeface="Mada"/>
                <a:cs typeface="Mada"/>
                <a:sym typeface="Mada"/>
              </a:rPr>
              <a:t> OP:</a:t>
            </a:r>
            <a:endParaRPr b="1"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Resumption of UFH &amp; LMWH is similar, based on the onset of anticoagulation at ~ 1 hour after administration for both forms of heparin (peak anticoagulant activity at ~   3-5 hours).</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resumption of bridging, especially when given as a therapeutic-dose regimen &gt;&gt; </a:t>
            </a:r>
            <a:r>
              <a:rPr lang="ar" sz="1200" u="sng">
                <a:solidFill>
                  <a:schemeClr val="dk1"/>
                </a:solidFill>
                <a:latin typeface="Mada"/>
                <a:ea typeface="Mada"/>
                <a:cs typeface="Mada"/>
                <a:sym typeface="Mada"/>
              </a:rPr>
              <a:t>should be delayed until there is adequate hemostasis</a:t>
            </a:r>
            <a:r>
              <a:rPr lang="ar" sz="1200">
                <a:solidFill>
                  <a:schemeClr val="dk1"/>
                </a:solidFill>
                <a:latin typeface="Mada"/>
                <a:ea typeface="Mada"/>
                <a:cs typeface="Mada"/>
                <a:sym typeface="Mada"/>
              </a:rPr>
              <a:t> based on a clinical assessment of the wound site, drainage fluid amount, and expected postoperative bleeding; coupled, where appropriate, with hemoglobin levels &gt;&gt; This assessment will vary depending on the surgery type and individual pt considerations, and it may be difficult for  surgery where ongoing bleeding is not readily apparent (eg, cardiac, intracranial). </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For Major Surgery</a:t>
            </a:r>
            <a:r>
              <a:rPr lang="ar" sz="1200">
                <a:solidFill>
                  <a:schemeClr val="dk1"/>
                </a:solidFill>
                <a:latin typeface="Mada"/>
                <a:ea typeface="Mada"/>
                <a:cs typeface="Mada"/>
                <a:sym typeface="Mada"/>
              </a:rPr>
              <a:t> or those with a high bleeding risk procedure &gt;&gt; therapeutic-dose UFH or LMWH should be </a:t>
            </a:r>
            <a:r>
              <a:rPr lang="ar" sz="1200" u="sng">
                <a:solidFill>
                  <a:schemeClr val="dk1"/>
                </a:solidFill>
                <a:latin typeface="Mada"/>
                <a:ea typeface="Mada"/>
                <a:cs typeface="Mada"/>
                <a:sym typeface="Mada"/>
              </a:rPr>
              <a:t>delayed for 48 to 72 hours after hemostasis</a:t>
            </a:r>
            <a:r>
              <a:rPr lang="ar" sz="1200">
                <a:solidFill>
                  <a:schemeClr val="dk1"/>
                </a:solidFill>
                <a:latin typeface="Mada"/>
                <a:ea typeface="Mada"/>
                <a:cs typeface="Mada"/>
                <a:sym typeface="Mada"/>
              </a:rPr>
              <a:t> has been secured. </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For Minor Procedures </a:t>
            </a:r>
            <a:r>
              <a:rPr lang="ar" sz="1200">
                <a:solidFill>
                  <a:schemeClr val="dk1"/>
                </a:solidFill>
                <a:latin typeface="Mada"/>
                <a:ea typeface="Mada"/>
                <a:cs typeface="Mada"/>
                <a:sym typeface="Mada"/>
              </a:rPr>
              <a:t>associated with a low bleeding risk in which bridging is used (eg, laparoscopic hernia repair) &gt;&gt; therapeutic-dose UFH or LMWH can usually be </a:t>
            </a:r>
            <a:r>
              <a:rPr lang="ar" sz="1200" u="sng">
                <a:solidFill>
                  <a:schemeClr val="dk1"/>
                </a:solidFill>
                <a:latin typeface="Mada"/>
                <a:ea typeface="Mada"/>
                <a:cs typeface="Mada"/>
                <a:sym typeface="Mada"/>
              </a:rPr>
              <a:t>resumed 24 hours after the procedure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707" name="Google Shape;707;p39"/>
          <p:cNvPicPr preferRelativeResize="0"/>
          <p:nvPr/>
        </p:nvPicPr>
        <p:blipFill rotWithShape="1">
          <a:blip r:embed="rId3">
            <a:alphaModFix/>
          </a:blip>
          <a:srcRect b="0" l="0" r="0" t="2657"/>
          <a:stretch/>
        </p:blipFill>
        <p:spPr>
          <a:xfrm>
            <a:off x="89113" y="8177721"/>
            <a:ext cx="3397399" cy="2426699"/>
          </a:xfrm>
          <a:prstGeom prst="rect">
            <a:avLst/>
          </a:prstGeom>
          <a:noFill/>
          <a:ln cap="flat" cmpd="sng" w="19050">
            <a:solidFill>
              <a:srgbClr val="E69138"/>
            </a:solidFill>
            <a:prstDash val="solid"/>
            <a:round/>
            <a:headEnd len="sm" w="sm" type="none"/>
            <a:tailEnd len="sm" w="sm" type="none"/>
          </a:ln>
        </p:spPr>
      </p:pic>
      <p:pic>
        <p:nvPicPr>
          <p:cNvPr id="708" name="Google Shape;708;p39"/>
          <p:cNvPicPr preferRelativeResize="0"/>
          <p:nvPr/>
        </p:nvPicPr>
        <p:blipFill>
          <a:blip r:embed="rId4">
            <a:alphaModFix/>
          </a:blip>
          <a:stretch>
            <a:fillRect/>
          </a:stretch>
        </p:blipFill>
        <p:spPr>
          <a:xfrm>
            <a:off x="3582838" y="8177721"/>
            <a:ext cx="3883902" cy="2426699"/>
          </a:xfrm>
          <a:prstGeom prst="rect">
            <a:avLst/>
          </a:prstGeom>
          <a:noFill/>
          <a:ln cap="flat" cmpd="sng" w="19050">
            <a:solidFill>
              <a:srgbClr val="E69138"/>
            </a:solidFill>
            <a:prstDash val="solid"/>
            <a:round/>
            <a:headEnd len="sm" w="sm" type="none"/>
            <a:tailEnd len="sm" w="sm" type="none"/>
          </a:ln>
        </p:spPr>
      </p:pic>
      <p:sp>
        <p:nvSpPr>
          <p:cNvPr id="709" name="Google Shape;709;p39"/>
          <p:cNvSpPr txBox="1"/>
          <p:nvPr/>
        </p:nvSpPr>
        <p:spPr>
          <a:xfrm>
            <a:off x="3520188" y="7912871"/>
            <a:ext cx="4009200" cy="30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800">
                <a:solidFill>
                  <a:schemeClr val="dk1"/>
                </a:solidFill>
                <a:latin typeface="Mada"/>
                <a:ea typeface="Mada"/>
                <a:cs typeface="Mada"/>
                <a:sym typeface="Mada"/>
              </a:rPr>
              <a:t>Perioperative management of oral direct thrombin inhibitors and factor Xa inhibitors:</a:t>
            </a:r>
            <a:endParaRPr b="1" sz="800"/>
          </a:p>
        </p:txBody>
      </p:sp>
      <p:sp>
        <p:nvSpPr>
          <p:cNvPr id="710" name="Google Shape;710;p39"/>
          <p:cNvSpPr txBox="1"/>
          <p:nvPr/>
        </p:nvSpPr>
        <p:spPr>
          <a:xfrm>
            <a:off x="321450" y="966362"/>
            <a:ext cx="6975600" cy="3096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SzPts val="1900"/>
              <a:buFont typeface="Mada"/>
              <a:buChar char="◄"/>
            </a:pPr>
            <a:r>
              <a:rPr b="1" lang="ar" sz="1900">
                <a:solidFill>
                  <a:schemeClr val="dk1"/>
                </a:solidFill>
                <a:highlight>
                  <a:schemeClr val="accent4"/>
                </a:highlight>
                <a:latin typeface="Mada"/>
                <a:ea typeface="Mada"/>
                <a:cs typeface="Mada"/>
                <a:sym typeface="Mada"/>
              </a:rPr>
              <a:t>Preoperative  Management of Agents Affecting Hemostasis</a:t>
            </a:r>
            <a:r>
              <a:rPr b="1" lang="ar" sz="1900">
                <a:highlight>
                  <a:schemeClr val="accent4"/>
                </a:highlight>
                <a:latin typeface="Mada"/>
                <a:ea typeface="Mada"/>
                <a:cs typeface="Mada"/>
                <a:sym typeface="Mada"/>
              </a:rPr>
              <a:t>:</a:t>
            </a:r>
            <a:endParaRPr b="1" sz="1900">
              <a:highlight>
                <a:schemeClr val="accent4"/>
              </a:highlight>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40"/>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716" name="Google Shape;716;p40"/>
          <p:cNvSpPr txBox="1"/>
          <p:nvPr/>
        </p:nvSpPr>
        <p:spPr>
          <a:xfrm>
            <a:off x="117350" y="0"/>
            <a:ext cx="7224300" cy="9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Extra info (from Doctor’s slides)</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pic>
        <p:nvPicPr>
          <p:cNvPr id="717" name="Google Shape;717;p40"/>
          <p:cNvPicPr preferRelativeResize="0"/>
          <p:nvPr/>
        </p:nvPicPr>
        <p:blipFill>
          <a:blip r:embed="rId3">
            <a:alphaModFix/>
          </a:blip>
          <a:stretch>
            <a:fillRect/>
          </a:stretch>
        </p:blipFill>
        <p:spPr>
          <a:xfrm>
            <a:off x="832225" y="1238150"/>
            <a:ext cx="5895551" cy="2498675"/>
          </a:xfrm>
          <a:prstGeom prst="rect">
            <a:avLst/>
          </a:prstGeom>
          <a:noFill/>
          <a:ln cap="flat" cmpd="sng" w="19050">
            <a:solidFill>
              <a:srgbClr val="E69138"/>
            </a:solidFill>
            <a:prstDash val="solid"/>
            <a:round/>
            <a:headEnd len="sm" w="sm" type="none"/>
            <a:tailEnd len="sm" w="sm" type="none"/>
          </a:ln>
        </p:spPr>
      </p:pic>
      <p:sp>
        <p:nvSpPr>
          <p:cNvPr id="718" name="Google Shape;718;p40"/>
          <p:cNvSpPr txBox="1"/>
          <p:nvPr/>
        </p:nvSpPr>
        <p:spPr>
          <a:xfrm>
            <a:off x="832100" y="904800"/>
            <a:ext cx="58956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Coagulation Factor Levels Required For Hemostasis:</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p:txBody>
      </p:sp>
      <p:pic>
        <p:nvPicPr>
          <p:cNvPr id="719" name="Google Shape;719;p40"/>
          <p:cNvPicPr preferRelativeResize="0"/>
          <p:nvPr/>
        </p:nvPicPr>
        <p:blipFill>
          <a:blip r:embed="rId4">
            <a:alphaModFix/>
          </a:blip>
          <a:stretch>
            <a:fillRect/>
          </a:stretch>
        </p:blipFill>
        <p:spPr>
          <a:xfrm>
            <a:off x="168000" y="6946623"/>
            <a:ext cx="2834949" cy="2498675"/>
          </a:xfrm>
          <a:prstGeom prst="rect">
            <a:avLst/>
          </a:prstGeom>
          <a:noFill/>
          <a:ln cap="flat" cmpd="sng" w="19050">
            <a:solidFill>
              <a:srgbClr val="E69138"/>
            </a:solidFill>
            <a:prstDash val="solid"/>
            <a:round/>
            <a:headEnd len="sm" w="sm" type="none"/>
            <a:tailEnd len="sm" w="sm" type="none"/>
          </a:ln>
        </p:spPr>
      </p:pic>
      <p:sp>
        <p:nvSpPr>
          <p:cNvPr id="720" name="Google Shape;720;p40"/>
          <p:cNvSpPr txBox="1"/>
          <p:nvPr/>
        </p:nvSpPr>
        <p:spPr>
          <a:xfrm>
            <a:off x="117350" y="6615275"/>
            <a:ext cx="2835000" cy="73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Hemostatic Phases:</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p:txBody>
      </p:sp>
      <p:sp>
        <p:nvSpPr>
          <p:cNvPr id="721" name="Google Shape;721;p40"/>
          <p:cNvSpPr txBox="1"/>
          <p:nvPr/>
        </p:nvSpPr>
        <p:spPr>
          <a:xfrm>
            <a:off x="3111051" y="6615283"/>
            <a:ext cx="4230600" cy="55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Diagnostic Approach to Platelet Disorders:</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p:txBody>
      </p:sp>
      <p:pic>
        <p:nvPicPr>
          <p:cNvPr id="722" name="Google Shape;722;p40"/>
          <p:cNvPicPr preferRelativeResize="0"/>
          <p:nvPr/>
        </p:nvPicPr>
        <p:blipFill>
          <a:blip r:embed="rId5">
            <a:alphaModFix/>
          </a:blip>
          <a:stretch>
            <a:fillRect/>
          </a:stretch>
        </p:blipFill>
        <p:spPr>
          <a:xfrm>
            <a:off x="3161885" y="6946611"/>
            <a:ext cx="4230113" cy="2498694"/>
          </a:xfrm>
          <a:prstGeom prst="rect">
            <a:avLst/>
          </a:prstGeom>
          <a:noFill/>
          <a:ln cap="flat" cmpd="sng" w="19050">
            <a:solidFill>
              <a:srgbClr val="E69138"/>
            </a:solidFill>
            <a:prstDash val="solid"/>
            <a:round/>
            <a:headEnd len="sm" w="sm" type="none"/>
            <a:tailEnd len="sm" w="sm" type="none"/>
          </a:ln>
        </p:spPr>
      </p:pic>
      <p:sp>
        <p:nvSpPr>
          <p:cNvPr id="723" name="Google Shape;723;p40"/>
          <p:cNvSpPr txBox="1"/>
          <p:nvPr/>
        </p:nvSpPr>
        <p:spPr>
          <a:xfrm>
            <a:off x="181400" y="3798950"/>
            <a:ext cx="6882300" cy="256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Inhibitors</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ar" sz="1200">
                <a:latin typeface="Mada"/>
                <a:ea typeface="Mada"/>
                <a:cs typeface="Mada"/>
                <a:sym typeface="Mada"/>
              </a:rPr>
              <a:t>Antithrombin III</a:t>
            </a:r>
            <a:endParaRPr b="1" sz="1200">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serine protease inhibitor (serpin) that degrades the serine proteases; (</a:t>
            </a:r>
            <a:r>
              <a:rPr lang="ar" sz="1200">
                <a:solidFill>
                  <a:srgbClr val="E69138"/>
                </a:solidFill>
                <a:latin typeface="Mada"/>
                <a:ea typeface="Mada"/>
                <a:cs typeface="Mada"/>
                <a:sym typeface="Mada"/>
              </a:rPr>
              <a:t>thrombin, IXa, Xa, XIa, XIIa</a:t>
            </a:r>
            <a:r>
              <a:rPr lang="ar" sz="1200">
                <a:solidFill>
                  <a:schemeClr val="dk1"/>
                </a:solidFill>
                <a:latin typeface="Mada"/>
                <a:ea typeface="Mada"/>
                <a:cs typeface="Mada"/>
                <a:sym typeface="Mada"/>
              </a:rPr>
              <a:t>). Constantly active, but its adhesion to these factors is increased by the administration of  heparin. Quantitative or qualitative deficiency of  antithrombin (in born or acquired) leads to </a:t>
            </a:r>
            <a:r>
              <a:rPr lang="ar" sz="1200">
                <a:solidFill>
                  <a:srgbClr val="E69138"/>
                </a:solidFill>
                <a:latin typeface="Mada"/>
                <a:ea typeface="Mada"/>
                <a:cs typeface="Mada"/>
                <a:sym typeface="Mada"/>
              </a:rPr>
              <a:t>Thrombophilia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Protein C &amp; Protein S</a:t>
            </a:r>
            <a:endParaRPr b="1"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Activated to PCa by thrombin bound to thrombomodulin (protein on the surface of  endothelial cells); then degrades (</a:t>
            </a:r>
            <a:r>
              <a:rPr lang="ar" sz="1200">
                <a:solidFill>
                  <a:srgbClr val="E69138"/>
                </a:solidFill>
                <a:latin typeface="Mada"/>
                <a:ea typeface="Mada"/>
                <a:cs typeface="Mada"/>
                <a:sym typeface="Mada"/>
              </a:rPr>
              <a:t>VIIIa &amp; Va</a:t>
            </a:r>
            <a:r>
              <a:rPr lang="ar" sz="1200">
                <a:solidFill>
                  <a:schemeClr val="dk1"/>
                </a:solidFill>
                <a:latin typeface="Mada"/>
                <a:ea typeface="Mada"/>
                <a:cs typeface="Mada"/>
                <a:sym typeface="Mada"/>
              </a:rPr>
              <a:t>), reducing further thrombin generation. PS acts as cofactor of  PC by enhancing binding of  PCa to phospholipid surface; both contain gal residues.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Tissue Factor Pathway Inhibitor (TFPI)</a:t>
            </a:r>
            <a:endParaRPr b="1"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Inhibits </a:t>
            </a:r>
            <a:r>
              <a:rPr lang="ar" sz="1200">
                <a:solidFill>
                  <a:srgbClr val="E69138"/>
                </a:solidFill>
                <a:latin typeface="Mada"/>
                <a:ea typeface="Mada"/>
                <a:cs typeface="Mada"/>
                <a:sym typeface="Mada"/>
              </a:rPr>
              <a:t>VIIa-related activation of  IX &amp; X </a:t>
            </a:r>
            <a:r>
              <a:rPr lang="ar" sz="1200">
                <a:solidFill>
                  <a:schemeClr val="dk1"/>
                </a:solidFill>
                <a:latin typeface="Mada"/>
                <a:ea typeface="Mada"/>
                <a:cs typeface="Mada"/>
                <a:sym typeface="Mada"/>
              </a:rPr>
              <a:t>after its original initiation.</a:t>
            </a:r>
            <a:endParaRPr sz="1200">
              <a:solidFill>
                <a:schemeClr val="dk1"/>
              </a:solidFill>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grpSp>
        <p:nvGrpSpPr>
          <p:cNvPr id="125" name="Google Shape;125;p23"/>
          <p:cNvGrpSpPr/>
          <p:nvPr/>
        </p:nvGrpSpPr>
        <p:grpSpPr>
          <a:xfrm>
            <a:off x="303250" y="2561673"/>
            <a:ext cx="6912411" cy="2784468"/>
            <a:chOff x="259059" y="1692388"/>
            <a:chExt cx="5933400" cy="1553226"/>
          </a:xfrm>
        </p:grpSpPr>
        <p:sp>
          <p:nvSpPr>
            <p:cNvPr id="126" name="Google Shape;126;p23"/>
            <p:cNvSpPr/>
            <p:nvPr/>
          </p:nvSpPr>
          <p:spPr>
            <a:xfrm>
              <a:off x="259059" y="1899214"/>
              <a:ext cx="5933400" cy="1346400"/>
            </a:xfrm>
            <a:prstGeom prst="roundRect">
              <a:avLst>
                <a:gd fmla="val 16667" name="adj"/>
              </a:avLst>
            </a:prstGeom>
            <a:no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999999"/>
                </a:solidFill>
                <a:latin typeface="Mada"/>
                <a:ea typeface="Mada"/>
                <a:cs typeface="Mada"/>
                <a:sym typeface="Mada"/>
              </a:endParaRPr>
            </a:p>
          </p:txBody>
        </p:sp>
        <p:sp>
          <p:nvSpPr>
            <p:cNvPr id="127" name="Google Shape;127;p23"/>
            <p:cNvSpPr/>
            <p:nvPr/>
          </p:nvSpPr>
          <p:spPr>
            <a:xfrm>
              <a:off x="485325" y="1692388"/>
              <a:ext cx="2115000" cy="397500"/>
            </a:xfrm>
            <a:prstGeom prst="flowChartAlternateProcess">
              <a:avLst/>
            </a:prstGeom>
            <a:solidFill>
              <a:schemeClr val="accent1"/>
            </a:solid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Hemostasis</a:t>
              </a:r>
              <a:endParaRPr b="1" sz="2000">
                <a:solidFill>
                  <a:srgbClr val="FFFFFF"/>
                </a:solidFill>
                <a:latin typeface="Mada"/>
                <a:ea typeface="Mada"/>
                <a:cs typeface="Mada"/>
                <a:sym typeface="Mada"/>
              </a:endParaRPr>
            </a:p>
          </p:txBody>
        </p:sp>
      </p:grpSp>
      <p:sp>
        <p:nvSpPr>
          <p:cNvPr id="128" name="Google Shape;128;p23"/>
          <p:cNvSpPr txBox="1"/>
          <p:nvPr/>
        </p:nvSpPr>
        <p:spPr>
          <a:xfrm>
            <a:off x="338800" y="2914250"/>
            <a:ext cx="7261200" cy="2535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process through which bleeding is controlled</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 at a site of damaged or disrupted endothelium.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dynamic interplay between: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Cellular Components: ( PLTs &amp; Endothelium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Plasma Proteins Components: 3 protein systems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accent2"/>
              </a:buClr>
              <a:buSzPts val="1200"/>
              <a:buFont typeface="Mada"/>
              <a:buChar char="○"/>
            </a:pPr>
            <a:r>
              <a:rPr lang="ar" sz="1200">
                <a:solidFill>
                  <a:schemeClr val="dk1"/>
                </a:solidFill>
                <a:latin typeface="Mada"/>
                <a:ea typeface="Mada"/>
                <a:cs typeface="Mada"/>
                <a:sym typeface="Mada"/>
              </a:rPr>
              <a:t>Blood Coagulation ( Clot Formation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accent2"/>
              </a:buClr>
              <a:buSzPts val="1200"/>
              <a:buFont typeface="Mada"/>
              <a:buChar char="○"/>
            </a:pPr>
            <a:r>
              <a:rPr lang="ar" sz="1200">
                <a:solidFill>
                  <a:schemeClr val="dk1"/>
                </a:solidFill>
                <a:latin typeface="Mada"/>
                <a:ea typeface="Mada"/>
                <a:cs typeface="Mada"/>
                <a:sym typeface="Mada"/>
              </a:rPr>
              <a:t>Fibrinolysis ( Clot Lysing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accent2"/>
              </a:buClr>
              <a:buSzPts val="1200"/>
              <a:buFont typeface="Mada"/>
              <a:buChar char="○"/>
            </a:pPr>
            <a:r>
              <a:rPr lang="ar" sz="1200">
                <a:solidFill>
                  <a:schemeClr val="dk1"/>
                </a:solidFill>
                <a:latin typeface="Mada"/>
                <a:ea typeface="Mada"/>
                <a:cs typeface="Mada"/>
                <a:sym typeface="Mada"/>
              </a:rPr>
              <a:t>Anticoagulant ( Regulating ) </a:t>
            </a:r>
            <a:r>
              <a:rPr baseline="30000" lang="ar" sz="1200">
                <a:solidFill>
                  <a:srgbClr val="6AA84F"/>
                </a:solidFill>
                <a:latin typeface="Mada"/>
                <a:ea typeface="Mada"/>
                <a:cs typeface="Mada"/>
                <a:sym typeface="Mada"/>
              </a:rPr>
              <a:t>1</a:t>
            </a:r>
            <a:endParaRPr sz="1200">
              <a:solidFill>
                <a:schemeClr val="dk1"/>
              </a:solidFill>
              <a:latin typeface="Mada"/>
              <a:ea typeface="Mada"/>
              <a:cs typeface="Mada"/>
              <a:sym typeface="Mada"/>
            </a:endParaRPr>
          </a:p>
        </p:txBody>
      </p:sp>
      <p:cxnSp>
        <p:nvCxnSpPr>
          <p:cNvPr id="129" name="Google Shape;129;p23"/>
          <p:cNvCxnSpPr>
            <a:stCxn id="130" idx="2"/>
            <a:endCxn id="131" idx="0"/>
          </p:cNvCxnSpPr>
          <p:nvPr/>
        </p:nvCxnSpPr>
        <p:spPr>
          <a:xfrm flipH="1">
            <a:off x="3602675" y="8645775"/>
            <a:ext cx="2700" cy="186300"/>
          </a:xfrm>
          <a:prstGeom prst="straightConnector1">
            <a:avLst/>
          </a:prstGeom>
          <a:noFill/>
          <a:ln cap="flat" cmpd="sng" w="9525">
            <a:solidFill>
              <a:schemeClr val="accent1"/>
            </a:solidFill>
            <a:prstDash val="solid"/>
            <a:round/>
            <a:headEnd len="med" w="med" type="none"/>
            <a:tailEnd len="med" w="med" type="triangle"/>
          </a:ln>
        </p:spPr>
      </p:cxnSp>
      <p:cxnSp>
        <p:nvCxnSpPr>
          <p:cNvPr id="132" name="Google Shape;132;p23"/>
          <p:cNvCxnSpPr/>
          <p:nvPr/>
        </p:nvCxnSpPr>
        <p:spPr>
          <a:xfrm flipH="1">
            <a:off x="4053546" y="7411330"/>
            <a:ext cx="221400" cy="3300"/>
          </a:xfrm>
          <a:prstGeom prst="straightConnector1">
            <a:avLst/>
          </a:prstGeom>
          <a:noFill/>
          <a:ln cap="flat" cmpd="sng" w="9525">
            <a:solidFill>
              <a:schemeClr val="accent1"/>
            </a:solidFill>
            <a:prstDash val="solid"/>
            <a:round/>
            <a:headEnd len="med" w="med" type="triangle"/>
            <a:tailEnd len="med" w="med" type="none"/>
          </a:ln>
        </p:spPr>
      </p:cxnSp>
      <p:cxnSp>
        <p:nvCxnSpPr>
          <p:cNvPr id="133" name="Google Shape;133;p23"/>
          <p:cNvCxnSpPr/>
          <p:nvPr/>
        </p:nvCxnSpPr>
        <p:spPr>
          <a:xfrm flipH="1">
            <a:off x="2810346" y="7411330"/>
            <a:ext cx="221400" cy="3300"/>
          </a:xfrm>
          <a:prstGeom prst="straightConnector1">
            <a:avLst/>
          </a:prstGeom>
          <a:noFill/>
          <a:ln cap="flat" cmpd="sng" w="9525">
            <a:solidFill>
              <a:schemeClr val="accent1"/>
            </a:solidFill>
            <a:prstDash val="solid"/>
            <a:round/>
            <a:headEnd len="med" w="med" type="none"/>
            <a:tailEnd len="med" w="med" type="triangle"/>
          </a:ln>
        </p:spPr>
      </p:cxnSp>
      <p:cxnSp>
        <p:nvCxnSpPr>
          <p:cNvPr id="134" name="Google Shape;134;p23"/>
          <p:cNvCxnSpPr>
            <a:endCxn id="135" idx="0"/>
          </p:cNvCxnSpPr>
          <p:nvPr/>
        </p:nvCxnSpPr>
        <p:spPr>
          <a:xfrm flipH="1">
            <a:off x="3552525" y="6325075"/>
            <a:ext cx="300" cy="793500"/>
          </a:xfrm>
          <a:prstGeom prst="straightConnector1">
            <a:avLst/>
          </a:prstGeom>
          <a:noFill/>
          <a:ln cap="flat" cmpd="sng" w="9525">
            <a:solidFill>
              <a:schemeClr val="accent1"/>
            </a:solidFill>
            <a:prstDash val="solid"/>
            <a:round/>
            <a:headEnd len="med" w="med" type="none"/>
            <a:tailEnd len="med" w="med" type="triangle"/>
          </a:ln>
        </p:spPr>
      </p:cxnSp>
      <p:sp>
        <p:nvSpPr>
          <p:cNvPr id="136" name="Google Shape;136;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Overview </a:t>
            </a:r>
            <a:endParaRPr b="1" sz="2600">
              <a:latin typeface="Mada"/>
              <a:ea typeface="Mada"/>
              <a:cs typeface="Mada"/>
              <a:sym typeface="Mada"/>
            </a:endParaRPr>
          </a:p>
        </p:txBody>
      </p:sp>
      <p:sp>
        <p:nvSpPr>
          <p:cNvPr id="137" name="Google Shape;137;p23"/>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138" name="Google Shape;138;p23"/>
          <p:cNvGrpSpPr/>
          <p:nvPr/>
        </p:nvGrpSpPr>
        <p:grpSpPr>
          <a:xfrm>
            <a:off x="264902" y="1118125"/>
            <a:ext cx="6989106" cy="1067223"/>
            <a:chOff x="259050" y="1692388"/>
            <a:chExt cx="6339900" cy="1216625"/>
          </a:xfrm>
        </p:grpSpPr>
        <p:sp>
          <p:nvSpPr>
            <p:cNvPr id="139" name="Google Shape;139;p23"/>
            <p:cNvSpPr/>
            <p:nvPr/>
          </p:nvSpPr>
          <p:spPr>
            <a:xfrm>
              <a:off x="259050" y="1899213"/>
              <a:ext cx="6339900" cy="1009800"/>
            </a:xfrm>
            <a:prstGeom prst="roundRect">
              <a:avLst>
                <a:gd fmla="val 16667" name="adj"/>
              </a:avLst>
            </a:prstGeom>
            <a:noFill/>
            <a:ln cap="flat" cmpd="sng" w="381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Bleeding disorders are a group of disorders that share the </a:t>
              </a:r>
              <a:r>
                <a:rPr b="1" lang="ar" sz="1200">
                  <a:latin typeface="Mada"/>
                  <a:ea typeface="Mada"/>
                  <a:cs typeface="Mada"/>
                  <a:sym typeface="Mada"/>
                </a:rPr>
                <a:t>inability to form a proper blood clot.</a:t>
              </a:r>
              <a:r>
                <a:rPr lang="ar" sz="1200">
                  <a:latin typeface="Mada"/>
                  <a:ea typeface="Mada"/>
                  <a:cs typeface="Mada"/>
                  <a:sym typeface="Mada"/>
                </a:rPr>
                <a:t> They are characterized by </a:t>
              </a:r>
              <a:r>
                <a:rPr b="1" lang="ar" sz="1200">
                  <a:latin typeface="Mada"/>
                  <a:ea typeface="Mada"/>
                  <a:cs typeface="Mada"/>
                  <a:sym typeface="Mada"/>
                </a:rPr>
                <a:t>extended bleeding after injury, surgery, trauma or menstruation.</a:t>
              </a:r>
              <a:endParaRPr b="1" sz="1200">
                <a:latin typeface="Mada"/>
                <a:ea typeface="Mada"/>
                <a:cs typeface="Mada"/>
                <a:sym typeface="Mada"/>
              </a:endParaRPr>
            </a:p>
          </p:txBody>
        </p:sp>
        <p:sp>
          <p:nvSpPr>
            <p:cNvPr id="140" name="Google Shape;140;p23"/>
            <p:cNvSpPr/>
            <p:nvPr/>
          </p:nvSpPr>
          <p:spPr>
            <a:xfrm>
              <a:off x="485325" y="1692388"/>
              <a:ext cx="2115000" cy="397500"/>
            </a:xfrm>
            <a:prstGeom prst="flowChartAlternateProcess">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Bleeding disorder </a:t>
              </a:r>
              <a:endParaRPr b="1" sz="2000">
                <a:solidFill>
                  <a:srgbClr val="FFFFFF"/>
                </a:solidFill>
                <a:latin typeface="Mada"/>
                <a:ea typeface="Mada"/>
                <a:cs typeface="Mada"/>
                <a:sym typeface="Mada"/>
              </a:endParaRPr>
            </a:p>
          </p:txBody>
        </p:sp>
      </p:grpSp>
      <p:sp>
        <p:nvSpPr>
          <p:cNvPr id="141" name="Google Shape;141;p23"/>
          <p:cNvSpPr txBox="1"/>
          <p:nvPr/>
        </p:nvSpPr>
        <p:spPr>
          <a:xfrm>
            <a:off x="4132125" y="3416888"/>
            <a:ext cx="2995800" cy="17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999999"/>
                </a:solidFill>
                <a:latin typeface="Mada"/>
                <a:ea typeface="Mada"/>
                <a:cs typeface="Mada"/>
                <a:sym typeface="Mada"/>
              </a:rPr>
              <a:t>Recall the normal hemostatic process which comprises 4 main steps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Injury of blood vessels and rapid vasoconstriction.</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Temporary platelet plug.</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Blood coagulation by activation of the clotting cascade.</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Fibrinolytic system activation</a:t>
            </a:r>
            <a:endParaRPr sz="1200">
              <a:solidFill>
                <a:srgbClr val="999999"/>
              </a:solidFill>
              <a:latin typeface="Mada"/>
              <a:ea typeface="Mada"/>
              <a:cs typeface="Mada"/>
              <a:sym typeface="Mada"/>
            </a:endParaRPr>
          </a:p>
          <a:p>
            <a:pPr indent="0" lvl="0" marL="457200" rtl="0" algn="l">
              <a:spcBef>
                <a:spcPts val="0"/>
              </a:spcBef>
              <a:spcAft>
                <a:spcPts val="0"/>
              </a:spcAft>
              <a:buNone/>
            </a:pPr>
            <a:r>
              <a:rPr lang="ar" sz="1200">
                <a:solidFill>
                  <a:srgbClr val="999999"/>
                </a:solidFill>
                <a:latin typeface="Mada"/>
                <a:ea typeface="Mada"/>
                <a:cs typeface="Mada"/>
                <a:sym typeface="Mada"/>
              </a:rPr>
              <a:t>( clot dissolve by plasmin).</a:t>
            </a:r>
            <a:endParaRPr sz="1200">
              <a:solidFill>
                <a:srgbClr val="999999"/>
              </a:solidFill>
              <a:latin typeface="Mada"/>
              <a:ea typeface="Mada"/>
              <a:cs typeface="Mada"/>
              <a:sym typeface="Mada"/>
            </a:endParaRPr>
          </a:p>
        </p:txBody>
      </p:sp>
      <p:grpSp>
        <p:nvGrpSpPr>
          <p:cNvPr id="142" name="Google Shape;142;p23"/>
          <p:cNvGrpSpPr/>
          <p:nvPr/>
        </p:nvGrpSpPr>
        <p:grpSpPr>
          <a:xfrm>
            <a:off x="2810380" y="5549734"/>
            <a:ext cx="1525504" cy="1044269"/>
            <a:chOff x="4041649" y="1707654"/>
            <a:chExt cx="1060704" cy="1429526"/>
          </a:xfrm>
        </p:grpSpPr>
        <p:sp>
          <p:nvSpPr>
            <p:cNvPr id="143" name="Google Shape;143;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5BF9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3F3F3F"/>
                </a:solidFill>
              </a:endParaRPr>
            </a:p>
          </p:txBody>
        </p:sp>
        <p:sp>
          <p:nvSpPr>
            <p:cNvPr id="144" name="Google Shape;144;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800">
                  <a:solidFill>
                    <a:srgbClr val="3F3F3F"/>
                  </a:solidFill>
                  <a:latin typeface="Mada"/>
                  <a:ea typeface="Mada"/>
                  <a:cs typeface="Mada"/>
                  <a:sym typeface="Mada"/>
                </a:rPr>
                <a:t>BV injury </a:t>
              </a:r>
              <a:endParaRPr b="1" sz="1800">
                <a:solidFill>
                  <a:srgbClr val="3F3F3F"/>
                </a:solidFill>
                <a:latin typeface="Mada"/>
                <a:ea typeface="Mada"/>
                <a:cs typeface="Mada"/>
                <a:sym typeface="Mada"/>
              </a:endParaRPr>
            </a:p>
          </p:txBody>
        </p:sp>
      </p:grpSp>
      <p:grpSp>
        <p:nvGrpSpPr>
          <p:cNvPr id="145" name="Google Shape;145;p23"/>
          <p:cNvGrpSpPr/>
          <p:nvPr/>
        </p:nvGrpSpPr>
        <p:grpSpPr>
          <a:xfrm>
            <a:off x="1619826" y="7106212"/>
            <a:ext cx="1190534" cy="939770"/>
            <a:chOff x="4041649" y="1707654"/>
            <a:chExt cx="1060704" cy="1429526"/>
          </a:xfrm>
        </p:grpSpPr>
        <p:sp>
          <p:nvSpPr>
            <p:cNvPr id="146" name="Google Shape;146;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5BF9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47" name="Google Shape;147;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3F3F3F"/>
                </a:solidFill>
                <a:latin typeface="Mada"/>
                <a:ea typeface="Mada"/>
                <a:cs typeface="Mada"/>
                <a:sym typeface="Mada"/>
              </a:endParaRPr>
            </a:p>
          </p:txBody>
        </p:sp>
      </p:grpSp>
      <p:grpSp>
        <p:nvGrpSpPr>
          <p:cNvPr id="148" name="Google Shape;148;p23"/>
          <p:cNvGrpSpPr/>
          <p:nvPr/>
        </p:nvGrpSpPr>
        <p:grpSpPr>
          <a:xfrm>
            <a:off x="4274956" y="7118565"/>
            <a:ext cx="1230098" cy="915040"/>
            <a:chOff x="4041649" y="1707654"/>
            <a:chExt cx="1060704" cy="1429526"/>
          </a:xfrm>
        </p:grpSpPr>
        <p:sp>
          <p:nvSpPr>
            <p:cNvPr id="149" name="Google Shape;149;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5BF9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50" name="Google Shape;150;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151" name="Google Shape;151;p23"/>
          <p:cNvGrpSpPr/>
          <p:nvPr/>
        </p:nvGrpSpPr>
        <p:grpSpPr>
          <a:xfrm>
            <a:off x="2940350" y="7118570"/>
            <a:ext cx="1224371" cy="915040"/>
            <a:chOff x="4041649" y="1707654"/>
            <a:chExt cx="1060704" cy="1429526"/>
          </a:xfrm>
        </p:grpSpPr>
        <p:sp>
          <p:nvSpPr>
            <p:cNvPr id="152" name="Google Shape;152;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5BF9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53" name="Google Shape;153;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54" name="Google Shape;154;p23"/>
          <p:cNvSpPr txBox="1"/>
          <p:nvPr/>
        </p:nvSpPr>
        <p:spPr>
          <a:xfrm>
            <a:off x="1685136" y="7118575"/>
            <a:ext cx="10599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rgbClr val="3F3F3F"/>
                </a:solidFill>
                <a:latin typeface="Mada"/>
                <a:ea typeface="Mada"/>
                <a:cs typeface="Mada"/>
                <a:sym typeface="Mada"/>
              </a:rPr>
              <a:t>BV </a:t>
            </a:r>
            <a:endParaRPr b="1" sz="1200">
              <a:solidFill>
                <a:srgbClr val="3F3F3F"/>
              </a:solidFill>
              <a:latin typeface="Mada"/>
              <a:ea typeface="Mada"/>
              <a:cs typeface="Mada"/>
              <a:sym typeface="Mada"/>
            </a:endParaRPr>
          </a:p>
          <a:p>
            <a:pPr indent="0" lvl="0" marL="0" rtl="0" algn="ctr">
              <a:spcBef>
                <a:spcPts val="0"/>
              </a:spcBef>
              <a:spcAft>
                <a:spcPts val="0"/>
              </a:spcAft>
              <a:buClr>
                <a:schemeClr val="dk1"/>
              </a:buClr>
              <a:buFont typeface="Arial"/>
              <a:buNone/>
            </a:pPr>
            <a:r>
              <a:rPr b="1" lang="ar" sz="1200">
                <a:solidFill>
                  <a:srgbClr val="3F3F3F"/>
                </a:solidFill>
                <a:latin typeface="Mada"/>
                <a:ea typeface="Mada"/>
                <a:cs typeface="Mada"/>
                <a:sym typeface="Mada"/>
              </a:rPr>
              <a:t>Constriction</a:t>
            </a:r>
            <a:endParaRPr b="1"/>
          </a:p>
        </p:txBody>
      </p:sp>
      <p:sp>
        <p:nvSpPr>
          <p:cNvPr id="135" name="Google Shape;135;p23"/>
          <p:cNvSpPr txBox="1"/>
          <p:nvPr/>
        </p:nvSpPr>
        <p:spPr>
          <a:xfrm>
            <a:off x="2972925" y="7118575"/>
            <a:ext cx="11592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Platelet Aggregation </a:t>
            </a:r>
            <a:endParaRPr b="1" sz="1200">
              <a:latin typeface="Mada"/>
              <a:ea typeface="Mada"/>
              <a:cs typeface="Mada"/>
              <a:sym typeface="Mada"/>
            </a:endParaRPr>
          </a:p>
        </p:txBody>
      </p:sp>
      <p:sp>
        <p:nvSpPr>
          <p:cNvPr id="155" name="Google Shape;155;p23"/>
          <p:cNvSpPr txBox="1"/>
          <p:nvPr/>
        </p:nvSpPr>
        <p:spPr>
          <a:xfrm>
            <a:off x="4127250" y="7174775"/>
            <a:ext cx="15255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Coagulation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cascade </a:t>
            </a:r>
            <a:endParaRPr b="1" sz="1200">
              <a:latin typeface="Mada"/>
              <a:ea typeface="Mada"/>
              <a:cs typeface="Mada"/>
              <a:sym typeface="Mada"/>
            </a:endParaRPr>
          </a:p>
        </p:txBody>
      </p:sp>
      <p:grpSp>
        <p:nvGrpSpPr>
          <p:cNvPr id="156" name="Google Shape;156;p23"/>
          <p:cNvGrpSpPr/>
          <p:nvPr/>
        </p:nvGrpSpPr>
        <p:grpSpPr>
          <a:xfrm>
            <a:off x="2930892" y="8832195"/>
            <a:ext cx="1343276" cy="915040"/>
            <a:chOff x="4041649" y="1707654"/>
            <a:chExt cx="1060704" cy="1429526"/>
          </a:xfrm>
        </p:grpSpPr>
        <p:sp>
          <p:nvSpPr>
            <p:cNvPr id="157" name="Google Shape;157;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58" name="Google Shape;158;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31" name="Google Shape;131;p23"/>
          <p:cNvSpPr txBox="1"/>
          <p:nvPr/>
        </p:nvSpPr>
        <p:spPr>
          <a:xfrm>
            <a:off x="2640887" y="8832200"/>
            <a:ext cx="1923300" cy="45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Stable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Hemostatic plug</a:t>
            </a:r>
            <a:endParaRPr b="1" sz="1200">
              <a:latin typeface="Mada"/>
              <a:ea typeface="Mada"/>
              <a:cs typeface="Mada"/>
              <a:sym typeface="Mada"/>
            </a:endParaRPr>
          </a:p>
        </p:txBody>
      </p:sp>
      <p:sp>
        <p:nvSpPr>
          <p:cNvPr id="159" name="Google Shape;159;p23"/>
          <p:cNvSpPr txBox="1"/>
          <p:nvPr/>
        </p:nvSpPr>
        <p:spPr>
          <a:xfrm>
            <a:off x="2604275" y="8042100"/>
            <a:ext cx="1959900" cy="208500"/>
          </a:xfrm>
          <a:prstGeom prst="rect">
            <a:avLst/>
          </a:prstGeom>
          <a:solidFill>
            <a:srgbClr val="FFFFFF"/>
          </a:solid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ar" sz="1100">
                <a:latin typeface="Mada"/>
                <a:ea typeface="Mada"/>
                <a:cs typeface="Mada"/>
                <a:sym typeface="Mada"/>
              </a:rPr>
              <a:t>Primary Hemostatic plug </a:t>
            </a:r>
            <a:endParaRPr b="1" sz="1100">
              <a:latin typeface="Mada"/>
              <a:ea typeface="Mada"/>
              <a:cs typeface="Mada"/>
              <a:sym typeface="Mada"/>
            </a:endParaRPr>
          </a:p>
        </p:txBody>
      </p:sp>
      <p:sp>
        <p:nvSpPr>
          <p:cNvPr id="130" name="Google Shape;130;p23"/>
          <p:cNvSpPr txBox="1"/>
          <p:nvPr/>
        </p:nvSpPr>
        <p:spPr>
          <a:xfrm>
            <a:off x="2874725" y="8318775"/>
            <a:ext cx="1461300" cy="327000"/>
          </a:xfrm>
          <a:prstGeom prst="rect">
            <a:avLst/>
          </a:prstGeom>
          <a:solidFill>
            <a:srgbClr val="FFFFFF"/>
          </a:solid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ar" sz="1100">
                <a:latin typeface="Mada"/>
                <a:ea typeface="Mada"/>
                <a:cs typeface="Mada"/>
                <a:sym typeface="Mada"/>
              </a:rPr>
              <a:t>Platelet Activation </a:t>
            </a:r>
            <a:endParaRPr b="1" sz="1100">
              <a:latin typeface="Mada"/>
              <a:ea typeface="Mada"/>
              <a:cs typeface="Mada"/>
              <a:sym typeface="Mada"/>
            </a:endParaRPr>
          </a:p>
        </p:txBody>
      </p:sp>
      <p:sp>
        <p:nvSpPr>
          <p:cNvPr id="160" name="Google Shape;160;p23"/>
          <p:cNvSpPr txBox="1"/>
          <p:nvPr/>
        </p:nvSpPr>
        <p:spPr>
          <a:xfrm>
            <a:off x="5559475" y="5693700"/>
            <a:ext cx="1637100" cy="1485900"/>
          </a:xfrm>
          <a:prstGeom prst="rect">
            <a:avLst/>
          </a:prstGeom>
          <a:noFill/>
          <a:ln cap="flat" cmpd="sng" w="2857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accent1"/>
                </a:solidFill>
                <a:latin typeface="Mada"/>
                <a:ea typeface="Mada"/>
                <a:cs typeface="Mada"/>
                <a:sym typeface="Mada"/>
              </a:rPr>
              <a:t>Lab test</a:t>
            </a:r>
            <a:r>
              <a:rPr b="1" lang="ar" sz="1200">
                <a:solidFill>
                  <a:srgbClr val="FFFFFF"/>
                </a:solidFill>
                <a:latin typeface="Mada"/>
                <a:ea typeface="Mada"/>
                <a:cs typeface="Mada"/>
                <a:sym typeface="Mada"/>
              </a:rPr>
              <a:t> </a:t>
            </a:r>
            <a:r>
              <a:rPr b="1" baseline="30000" lang="ar" sz="1200">
                <a:solidFill>
                  <a:srgbClr val="6AA84F"/>
                </a:solidFill>
                <a:latin typeface="Mada"/>
                <a:ea typeface="Mada"/>
                <a:cs typeface="Mada"/>
                <a:sym typeface="Mada"/>
              </a:rPr>
              <a:t>2</a:t>
            </a:r>
            <a:endParaRPr b="1" baseline="30000" sz="1200">
              <a:solidFill>
                <a:srgbClr val="6AA84F"/>
              </a:solidFill>
              <a:latin typeface="Mada"/>
              <a:ea typeface="Mada"/>
              <a:cs typeface="Mada"/>
              <a:sym typeface="Mada"/>
            </a:endParaRPr>
          </a:p>
          <a:p>
            <a:pPr indent="-126599" lvl="0" marL="172800" rtl="0" algn="l">
              <a:spcBef>
                <a:spcPts val="0"/>
              </a:spcBef>
              <a:spcAft>
                <a:spcPts val="0"/>
              </a:spcAft>
              <a:buSzPts val="1200"/>
              <a:buFont typeface="Mada"/>
              <a:buChar char="●"/>
            </a:pPr>
            <a:r>
              <a:rPr b="1" lang="ar" sz="1200">
                <a:latin typeface="Mada"/>
                <a:ea typeface="Mada"/>
                <a:cs typeface="Mada"/>
                <a:sym typeface="Mada"/>
              </a:rPr>
              <a:t>CBC </a:t>
            </a:r>
            <a:r>
              <a:rPr b="1" lang="ar" sz="1200">
                <a:solidFill>
                  <a:srgbClr val="6AA84F"/>
                </a:solidFill>
                <a:latin typeface="Mada"/>
                <a:ea typeface="Mada"/>
                <a:cs typeface="Mada"/>
                <a:sym typeface="Mada"/>
              </a:rPr>
              <a:t>to look for the </a:t>
            </a:r>
            <a:r>
              <a:rPr b="1" lang="ar" sz="1200">
                <a:latin typeface="Mada"/>
                <a:ea typeface="Mada"/>
                <a:cs typeface="Mada"/>
                <a:sym typeface="Mada"/>
              </a:rPr>
              <a:t>Plt.</a:t>
            </a:r>
            <a:endParaRPr b="1" sz="1200">
              <a:latin typeface="Mada"/>
              <a:ea typeface="Mada"/>
              <a:cs typeface="Mada"/>
              <a:sym typeface="Mada"/>
            </a:endParaRPr>
          </a:p>
          <a:p>
            <a:pPr indent="-126599" lvl="0" marL="172800" rtl="0" algn="l">
              <a:spcBef>
                <a:spcPts val="0"/>
              </a:spcBef>
              <a:spcAft>
                <a:spcPts val="0"/>
              </a:spcAft>
              <a:buSzPts val="1200"/>
              <a:buFont typeface="Mada"/>
              <a:buChar char="●"/>
            </a:pPr>
            <a:r>
              <a:rPr b="1" lang="ar" sz="1200">
                <a:latin typeface="Mada"/>
                <a:ea typeface="Mada"/>
                <a:cs typeface="Mada"/>
                <a:sym typeface="Mada"/>
              </a:rPr>
              <a:t>Bleeding time,(CT). </a:t>
            </a:r>
            <a:endParaRPr b="1" sz="1200">
              <a:latin typeface="Mada"/>
              <a:ea typeface="Mada"/>
              <a:cs typeface="Mada"/>
              <a:sym typeface="Mada"/>
            </a:endParaRPr>
          </a:p>
          <a:p>
            <a:pPr indent="-126599" lvl="0" marL="172800" rtl="0" algn="l">
              <a:spcBef>
                <a:spcPts val="0"/>
              </a:spcBef>
              <a:spcAft>
                <a:spcPts val="0"/>
              </a:spcAft>
              <a:buSzPts val="1200"/>
              <a:buFont typeface="Mada"/>
              <a:buChar char="●"/>
            </a:pPr>
            <a:r>
              <a:rPr b="1" lang="ar" sz="1200">
                <a:latin typeface="Mada"/>
                <a:ea typeface="Mada"/>
                <a:cs typeface="Mada"/>
                <a:sym typeface="Mada"/>
              </a:rPr>
              <a:t>PT.</a:t>
            </a:r>
            <a:endParaRPr b="1" sz="1200">
              <a:latin typeface="Mada"/>
              <a:ea typeface="Mada"/>
              <a:cs typeface="Mada"/>
              <a:sym typeface="Mada"/>
            </a:endParaRPr>
          </a:p>
          <a:p>
            <a:pPr indent="-126599" lvl="0" marL="172800" rtl="0" algn="l">
              <a:spcBef>
                <a:spcPts val="0"/>
              </a:spcBef>
              <a:spcAft>
                <a:spcPts val="0"/>
              </a:spcAft>
              <a:buSzPts val="1200"/>
              <a:buFont typeface="Mada"/>
              <a:buChar char="●"/>
            </a:pPr>
            <a:r>
              <a:rPr b="1" lang="ar" sz="1200">
                <a:latin typeface="Mada"/>
                <a:ea typeface="Mada"/>
                <a:cs typeface="Mada"/>
                <a:sym typeface="Mada"/>
              </a:rPr>
              <a:t>PTT.</a:t>
            </a:r>
            <a:endParaRPr b="1" sz="1200">
              <a:latin typeface="Mada"/>
              <a:ea typeface="Mada"/>
              <a:cs typeface="Mada"/>
              <a:sym typeface="Mada"/>
            </a:endParaRPr>
          </a:p>
        </p:txBody>
      </p:sp>
      <p:sp>
        <p:nvSpPr>
          <p:cNvPr id="161" name="Google Shape;161;p23"/>
          <p:cNvSpPr txBox="1"/>
          <p:nvPr/>
        </p:nvSpPr>
        <p:spPr>
          <a:xfrm>
            <a:off x="5797500" y="7951300"/>
            <a:ext cx="1343400" cy="1233000"/>
          </a:xfrm>
          <a:prstGeom prst="rect">
            <a:avLst/>
          </a:prstGeom>
          <a:noFill/>
          <a:ln cap="flat" cmpd="sng" w="2857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200">
              <a:solidFill>
                <a:schemeClr val="accent1"/>
              </a:solidFill>
              <a:latin typeface="Mada"/>
              <a:ea typeface="Mada"/>
              <a:cs typeface="Mada"/>
              <a:sym typeface="Mada"/>
            </a:endParaRPr>
          </a:p>
          <a:p>
            <a:pPr indent="0" lvl="0" marL="0" rtl="0" algn="l">
              <a:spcBef>
                <a:spcPts val="0"/>
              </a:spcBef>
              <a:spcAft>
                <a:spcPts val="0"/>
              </a:spcAft>
              <a:buNone/>
            </a:pPr>
            <a:r>
              <a:rPr b="1" lang="ar" sz="1200">
                <a:solidFill>
                  <a:schemeClr val="accent1"/>
                </a:solidFill>
                <a:latin typeface="Mada"/>
                <a:ea typeface="Mada"/>
                <a:cs typeface="Mada"/>
                <a:sym typeface="Mada"/>
              </a:rPr>
              <a:t>            Plt Study</a:t>
            </a:r>
            <a:endParaRPr b="1" sz="1200">
              <a:solidFill>
                <a:schemeClr val="accent1"/>
              </a:solidFill>
              <a:latin typeface="Mada"/>
              <a:ea typeface="Mada"/>
              <a:cs typeface="Mada"/>
              <a:sym typeface="Mada"/>
            </a:endParaRPr>
          </a:p>
          <a:p>
            <a:pPr indent="-126599" lvl="0" marL="172800" rtl="0" algn="l">
              <a:spcBef>
                <a:spcPts val="0"/>
              </a:spcBef>
              <a:spcAft>
                <a:spcPts val="0"/>
              </a:spcAft>
              <a:buSzPts val="1200"/>
              <a:buFont typeface="Mada"/>
              <a:buChar char="●"/>
            </a:pPr>
            <a:r>
              <a:rPr b="1" lang="ar" sz="1200">
                <a:latin typeface="Mada"/>
                <a:ea typeface="Mada"/>
                <a:cs typeface="Mada"/>
                <a:sym typeface="Mada"/>
              </a:rPr>
              <a:t>Morphology.</a:t>
            </a:r>
            <a:endParaRPr b="1" sz="1200">
              <a:latin typeface="Mada"/>
              <a:ea typeface="Mada"/>
              <a:cs typeface="Mada"/>
              <a:sym typeface="Mada"/>
            </a:endParaRPr>
          </a:p>
          <a:p>
            <a:pPr indent="-126599" lvl="0" marL="172800" rtl="0" algn="l">
              <a:spcBef>
                <a:spcPts val="0"/>
              </a:spcBef>
              <a:spcAft>
                <a:spcPts val="0"/>
              </a:spcAft>
              <a:buSzPts val="1200"/>
              <a:buFont typeface="Mada"/>
              <a:buChar char="●"/>
            </a:pPr>
            <a:r>
              <a:rPr b="1" lang="ar" sz="1200">
                <a:latin typeface="Mada"/>
                <a:ea typeface="Mada"/>
                <a:cs typeface="Mada"/>
                <a:sym typeface="Mada"/>
              </a:rPr>
              <a:t>Function. </a:t>
            </a:r>
            <a:endParaRPr b="1" sz="1200">
              <a:latin typeface="Mada"/>
              <a:ea typeface="Mada"/>
              <a:cs typeface="Mada"/>
              <a:sym typeface="Mada"/>
            </a:endParaRPr>
          </a:p>
          <a:p>
            <a:pPr indent="-126599" lvl="0" marL="172800" rtl="0" algn="l">
              <a:spcBef>
                <a:spcPts val="0"/>
              </a:spcBef>
              <a:spcAft>
                <a:spcPts val="0"/>
              </a:spcAft>
              <a:buSzPts val="1200"/>
              <a:buFont typeface="Mada"/>
              <a:buChar char="●"/>
            </a:pPr>
            <a:r>
              <a:rPr b="1" lang="ar" sz="1200">
                <a:latin typeface="Mada"/>
                <a:ea typeface="Mada"/>
                <a:cs typeface="Mada"/>
                <a:sym typeface="Mada"/>
              </a:rPr>
              <a:t>Antibody.</a:t>
            </a:r>
            <a:endParaRPr b="1" sz="1200">
              <a:latin typeface="Mada"/>
              <a:ea typeface="Mada"/>
              <a:cs typeface="Mada"/>
              <a:sym typeface="Mada"/>
            </a:endParaRPr>
          </a:p>
        </p:txBody>
      </p:sp>
      <p:sp>
        <p:nvSpPr>
          <p:cNvPr id="162" name="Google Shape;162;p23"/>
          <p:cNvSpPr txBox="1"/>
          <p:nvPr/>
        </p:nvSpPr>
        <p:spPr>
          <a:xfrm>
            <a:off x="237275" y="10086125"/>
            <a:ext cx="69891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1- It is a natural process in our body to stop further thrombosis events .</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2- To assess the hemostatic system if it works probably .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900"/>
          </a:p>
        </p:txBody>
      </p:sp>
      <p:pic>
        <p:nvPicPr>
          <p:cNvPr id="163" name="Google Shape;163;p23">
            <a:hlinkClick r:id="rId3"/>
          </p:cNvPr>
          <p:cNvPicPr preferRelativeResize="0"/>
          <p:nvPr/>
        </p:nvPicPr>
        <p:blipFill>
          <a:blip r:embed="rId4">
            <a:alphaModFix/>
          </a:blip>
          <a:stretch>
            <a:fillRect/>
          </a:stretch>
        </p:blipFill>
        <p:spPr>
          <a:xfrm>
            <a:off x="585000" y="2724924"/>
            <a:ext cx="529450" cy="412200"/>
          </a:xfrm>
          <a:prstGeom prst="rect">
            <a:avLst/>
          </a:prstGeom>
          <a:noFill/>
          <a:ln>
            <a:noFill/>
          </a:ln>
        </p:spPr>
      </p:pic>
      <p:pic>
        <p:nvPicPr>
          <p:cNvPr id="164" name="Google Shape;164;p23"/>
          <p:cNvPicPr preferRelativeResize="0"/>
          <p:nvPr/>
        </p:nvPicPr>
        <p:blipFill>
          <a:blip r:embed="rId5">
            <a:alphaModFix/>
          </a:blip>
          <a:stretch>
            <a:fillRect/>
          </a:stretch>
        </p:blipFill>
        <p:spPr>
          <a:xfrm>
            <a:off x="-3527650" y="6101238"/>
            <a:ext cx="3374676" cy="2928262"/>
          </a:xfrm>
          <a:prstGeom prst="rect">
            <a:avLst/>
          </a:prstGeom>
          <a:noFill/>
          <a:ln>
            <a:noFill/>
          </a:ln>
        </p:spPr>
      </p:pic>
      <p:sp>
        <p:nvSpPr>
          <p:cNvPr id="165" name="Google Shape;165;p23"/>
          <p:cNvSpPr/>
          <p:nvPr/>
        </p:nvSpPr>
        <p:spPr>
          <a:xfrm rot="7711626">
            <a:off x="2160763" y="6463353"/>
            <a:ext cx="970966" cy="412253"/>
          </a:xfrm>
          <a:prstGeom prst="right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p:nvPr/>
        </p:nvSpPr>
        <p:spPr>
          <a:xfrm rot="2568508">
            <a:off x="4006248" y="6463347"/>
            <a:ext cx="970790" cy="412259"/>
          </a:xfrm>
          <a:prstGeom prst="right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3"/>
          <p:cNvSpPr txBox="1"/>
          <p:nvPr/>
        </p:nvSpPr>
        <p:spPr>
          <a:xfrm rot="1488">
            <a:off x="1963931" y="6178299"/>
            <a:ext cx="693000" cy="42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Neural</a:t>
            </a:r>
            <a:endParaRPr b="1"/>
          </a:p>
        </p:txBody>
      </p:sp>
      <p:sp>
        <p:nvSpPr>
          <p:cNvPr id="168" name="Google Shape;168;p23"/>
          <p:cNvSpPr txBox="1"/>
          <p:nvPr/>
        </p:nvSpPr>
        <p:spPr>
          <a:xfrm>
            <a:off x="4335881" y="5956129"/>
            <a:ext cx="693000" cy="53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Tissue factor</a:t>
            </a:r>
            <a:endParaRPr b="1"/>
          </a:p>
        </p:txBody>
      </p:sp>
      <p:sp>
        <p:nvSpPr>
          <p:cNvPr id="169" name="Google Shape;169;p23"/>
          <p:cNvSpPr/>
          <p:nvPr/>
        </p:nvSpPr>
        <p:spPr>
          <a:xfrm rot="3196729">
            <a:off x="1933894" y="8505882"/>
            <a:ext cx="970863" cy="412201"/>
          </a:xfrm>
          <a:prstGeom prst="right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3"/>
          <p:cNvSpPr/>
          <p:nvPr/>
        </p:nvSpPr>
        <p:spPr>
          <a:xfrm rot="8099249">
            <a:off x="4124897" y="8479191"/>
            <a:ext cx="970928" cy="411960"/>
          </a:xfrm>
          <a:prstGeom prst="right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3"/>
          <p:cNvSpPr txBox="1"/>
          <p:nvPr/>
        </p:nvSpPr>
        <p:spPr>
          <a:xfrm rot="-6071">
            <a:off x="1114455" y="8507429"/>
            <a:ext cx="1528802"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Reduced blood </a:t>
            </a:r>
            <a:endParaRPr b="1"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flow </a:t>
            </a:r>
            <a:endParaRPr b="1" sz="1200">
              <a:latin typeface="Mada"/>
              <a:ea typeface="Mada"/>
              <a:cs typeface="Mada"/>
              <a:sym typeface="Mada"/>
            </a:endParaRPr>
          </a:p>
        </p:txBody>
      </p:sp>
      <p:sp>
        <p:nvSpPr>
          <p:cNvPr id="172" name="Google Shape;172;p23"/>
          <p:cNvSpPr txBox="1"/>
          <p:nvPr/>
        </p:nvSpPr>
        <p:spPr>
          <a:xfrm rot="-2915">
            <a:off x="4447974" y="8687138"/>
            <a:ext cx="1415101" cy="3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Fibrin formation </a:t>
            </a:r>
            <a:endParaRPr b="1" sz="1200">
              <a:latin typeface="Mada"/>
              <a:ea typeface="Mada"/>
              <a:cs typeface="Mada"/>
              <a:sym typeface="Mada"/>
            </a:endParaRPr>
          </a:p>
        </p:txBody>
      </p:sp>
      <p:cxnSp>
        <p:nvCxnSpPr>
          <p:cNvPr id="173" name="Google Shape;173;p23"/>
          <p:cNvCxnSpPr/>
          <p:nvPr/>
        </p:nvCxnSpPr>
        <p:spPr>
          <a:xfrm rot="10800000">
            <a:off x="-26412" y="9984211"/>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graphicFrame>
        <p:nvGraphicFramePr>
          <p:cNvPr id="728" name="Google Shape;728;p41"/>
          <p:cNvGraphicFramePr/>
          <p:nvPr/>
        </p:nvGraphicFramePr>
        <p:xfrm>
          <a:off x="82763" y="693298"/>
          <a:ext cx="3000000" cy="3000000"/>
        </p:xfrm>
        <a:graphic>
          <a:graphicData uri="http://schemas.openxmlformats.org/drawingml/2006/table">
            <a:tbl>
              <a:tblPr>
                <a:noFill/>
                <a:tableStyleId>{F0907378-94C7-4DD1-835B-8AD22765F9C9}</a:tableStyleId>
              </a:tblPr>
              <a:tblGrid>
                <a:gridCol w="1141900"/>
                <a:gridCol w="2867400"/>
                <a:gridCol w="3385150"/>
              </a:tblGrid>
              <a:tr h="203425">
                <a:tc gridSpan="3">
                  <a:txBody>
                    <a:bodyPr/>
                    <a:lstStyle/>
                    <a:p>
                      <a:pPr indent="-228600" lvl="0" marL="457200" rtl="0" algn="ctr">
                        <a:spcBef>
                          <a:spcPts val="0"/>
                        </a:spcBef>
                        <a:spcAft>
                          <a:spcPts val="0"/>
                        </a:spcAft>
                        <a:buNone/>
                      </a:pPr>
                      <a:r>
                        <a:rPr b="1" lang="ar" sz="1200">
                          <a:solidFill>
                            <a:srgbClr val="FFFFFF"/>
                          </a:solidFill>
                          <a:latin typeface="Mada"/>
                          <a:ea typeface="Mada"/>
                          <a:cs typeface="Mada"/>
                          <a:sym typeface="Mada"/>
                        </a:rPr>
                        <a:t>Overview of Hemostasis</a:t>
                      </a:r>
                      <a:endParaRPr b="1" sz="1200">
                        <a:solidFill>
                          <a:srgbClr val="FFFFFF"/>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ED8E47"/>
                    </a:solidFill>
                  </a:tcPr>
                </a:tc>
                <a:tc hMerge="1"/>
                <a:tc hMerge="1"/>
              </a:tr>
              <a:tr h="186475">
                <a:tc rowSpan="2">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Hemostasis</a:t>
                      </a:r>
                      <a:endParaRPr b="1" sz="1000">
                        <a:solidFill>
                          <a:srgbClr val="000000"/>
                        </a:solidFill>
                        <a:latin typeface="Mada"/>
                        <a:ea typeface="Mada"/>
                        <a:cs typeface="Mada"/>
                        <a:sym typeface="Mada"/>
                      </a:endParaRPr>
                    </a:p>
                    <a:p>
                      <a:pPr indent="0" lvl="0" marL="0" rtl="0" algn="ctr">
                        <a:spcBef>
                          <a:spcPts val="0"/>
                        </a:spcBef>
                        <a:spcAft>
                          <a:spcPts val="0"/>
                        </a:spcAft>
                        <a:buNone/>
                      </a:pPr>
                      <a:r>
                        <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gridSpan="2">
                  <a:txBody>
                    <a:bodyPr/>
                    <a:lstStyle/>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The process through which bleeding is controlled.</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hMerge="1"/>
              </a:tr>
              <a:tr h="440775">
                <a:tc vMerge="1"/>
                <a:tc>
                  <a:txBody>
                    <a:bodyPr/>
                    <a:lstStyle/>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Primary Hemostasis:</a:t>
                      </a:r>
                      <a:endParaRPr b="1"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Endothelium Injury</a:t>
                      </a:r>
                      <a:endParaRPr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Platelet plug</a:t>
                      </a:r>
                      <a:endParaRPr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Von Willebrand Factor</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 Secondary Hemostasis:</a:t>
                      </a:r>
                      <a:endParaRPr b="1"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Clotting Factors</a:t>
                      </a:r>
                      <a:endParaRPr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Soluble Protein Fibrinogen converted to insoluble Fibrin.</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r h="712025">
                <a:tc rowSpan="3">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Lab tests</a:t>
                      </a:r>
                      <a:endParaRPr b="1" sz="10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gridSpan="2">
                  <a:txBody>
                    <a:bodyPr/>
                    <a:lstStyle/>
                    <a:p>
                      <a:pPr indent="0" lvl="0" marL="0" rtl="0" algn="l">
                        <a:spcBef>
                          <a:spcPts val="0"/>
                        </a:spcBef>
                        <a:spcAft>
                          <a:spcPts val="0"/>
                        </a:spcAft>
                        <a:buNone/>
                      </a:pPr>
                      <a:r>
                        <a:rPr b="1" lang="ar" sz="1200">
                          <a:solidFill>
                            <a:srgbClr val="000000"/>
                          </a:solidFill>
                          <a:highlight>
                            <a:srgbClr val="FAD7BD"/>
                          </a:highlight>
                          <a:latin typeface="Mada"/>
                          <a:ea typeface="Mada"/>
                          <a:cs typeface="Mada"/>
                          <a:sym typeface="Mada"/>
                        </a:rPr>
                        <a:t>Platelet count</a:t>
                      </a:r>
                      <a:r>
                        <a:rPr b="1" lang="ar" sz="1000">
                          <a:solidFill>
                            <a:srgbClr val="000000"/>
                          </a:solidFill>
                          <a:latin typeface="Mada"/>
                          <a:ea typeface="Mada"/>
                          <a:cs typeface="Mada"/>
                          <a:sym typeface="Mada"/>
                        </a:rPr>
                        <a:t> (Normal: 150 – 400 x 10</a:t>
                      </a:r>
                      <a:r>
                        <a:rPr b="1" baseline="30000" lang="ar" sz="1000">
                          <a:solidFill>
                            <a:srgbClr val="000000"/>
                          </a:solidFill>
                          <a:latin typeface="Mada"/>
                          <a:ea typeface="Mada"/>
                          <a:cs typeface="Mada"/>
                          <a:sym typeface="Mada"/>
                        </a:rPr>
                        <a:t>9</a:t>
                      </a: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ar" sz="1000">
                          <a:solidFill>
                            <a:srgbClr val="CC0000"/>
                          </a:solidFill>
                          <a:latin typeface="Mada"/>
                          <a:ea typeface="Mada"/>
                          <a:cs typeface="Mada"/>
                          <a:sym typeface="Mada"/>
                        </a:rPr>
                        <a:t>&lt; 100,000 (Thrombocytopenia)</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50,000 - 100,000 (Mild): Follow up</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&lt; 50,000 (Severe):  Needs intervention</a:t>
                      </a:r>
                      <a:endParaRPr sz="10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Platelets are produced in the Bone Marrow by fragmentation of the cytoplasm of megakaryocytes.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PLT Life Span ( 7 – 10 days). </a:t>
                      </a:r>
                      <a:endParaRPr b="1" sz="1200">
                        <a:solidFill>
                          <a:srgbClr val="000000"/>
                        </a:solidFill>
                        <a:highlight>
                          <a:srgbClr val="FAD7BD"/>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hMerge="1"/>
              </a:tr>
              <a:tr h="457725">
                <a:tc vMerge="1"/>
                <a:tc>
                  <a:txBody>
                    <a:bodyPr/>
                    <a:lstStyle/>
                    <a:p>
                      <a:pPr indent="0" lvl="0" marL="0" rtl="0" algn="l">
                        <a:spcBef>
                          <a:spcPts val="0"/>
                        </a:spcBef>
                        <a:spcAft>
                          <a:spcPts val="0"/>
                        </a:spcAft>
                        <a:buNone/>
                      </a:pPr>
                      <a:r>
                        <a:rPr b="1" lang="ar" sz="1200">
                          <a:solidFill>
                            <a:srgbClr val="000000"/>
                          </a:solidFill>
                          <a:highlight>
                            <a:srgbClr val="FAD7BD"/>
                          </a:highlight>
                          <a:latin typeface="Mada"/>
                          <a:ea typeface="Mada"/>
                          <a:cs typeface="Mada"/>
                          <a:sym typeface="Mada"/>
                        </a:rPr>
                        <a:t>Prothrombin time (PT):</a:t>
                      </a:r>
                      <a:endParaRPr b="1" sz="1200">
                        <a:solidFill>
                          <a:srgbClr val="000000"/>
                        </a:solidFill>
                        <a:highlight>
                          <a:srgbClr val="FAD7BD"/>
                        </a:highlight>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lang="ar" sz="1000">
                          <a:solidFill>
                            <a:srgbClr val="000000"/>
                          </a:solidFill>
                          <a:latin typeface="Mada"/>
                          <a:ea typeface="Mada"/>
                          <a:cs typeface="Mada"/>
                          <a:sym typeface="Mada"/>
                        </a:rPr>
                        <a:t>Measures the effectiveness of the </a:t>
                      </a:r>
                      <a:r>
                        <a:rPr b="1" lang="ar" sz="1000">
                          <a:solidFill>
                            <a:srgbClr val="CC0000"/>
                          </a:solidFill>
                          <a:latin typeface="Mada"/>
                          <a:ea typeface="Mada"/>
                          <a:cs typeface="Mada"/>
                          <a:sym typeface="Mada"/>
                        </a:rPr>
                        <a:t>extrinsic</a:t>
                      </a:r>
                      <a:r>
                        <a:rPr b="1" lang="ar" sz="1000">
                          <a:solidFill>
                            <a:srgbClr val="000000"/>
                          </a:solidFill>
                          <a:latin typeface="Mada"/>
                          <a:ea typeface="Mada"/>
                          <a:cs typeface="Mada"/>
                          <a:sym typeface="Mada"/>
                        </a:rPr>
                        <a:t> </a:t>
                      </a:r>
                      <a:r>
                        <a:rPr lang="ar" sz="1000">
                          <a:solidFill>
                            <a:srgbClr val="000000"/>
                          </a:solidFill>
                          <a:latin typeface="Mada"/>
                          <a:ea typeface="Mada"/>
                          <a:cs typeface="Mada"/>
                          <a:sym typeface="Mada"/>
                        </a:rPr>
                        <a:t>pathway.</a:t>
                      </a:r>
                      <a:endParaRPr sz="1000">
                        <a:solidFill>
                          <a:srgbClr val="000000"/>
                        </a:solidFill>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lang="ar" sz="1000">
                          <a:solidFill>
                            <a:srgbClr val="000000"/>
                          </a:solidFill>
                          <a:latin typeface="Mada"/>
                          <a:ea typeface="Mada"/>
                          <a:cs typeface="Mada"/>
                          <a:sym typeface="Mada"/>
                        </a:rPr>
                        <a:t>NORMAL VALUE </a:t>
                      </a:r>
                      <a:r>
                        <a:rPr b="1" lang="ar" sz="1000">
                          <a:solidFill>
                            <a:srgbClr val="CC0000"/>
                          </a:solidFill>
                          <a:latin typeface="Mada"/>
                          <a:ea typeface="Mada"/>
                          <a:cs typeface="Mada"/>
                          <a:sym typeface="Mada"/>
                        </a:rPr>
                        <a:t>(10-15 SECS)</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rtl="0" algn="l">
                        <a:spcBef>
                          <a:spcPts val="0"/>
                        </a:spcBef>
                        <a:spcAft>
                          <a:spcPts val="0"/>
                        </a:spcAft>
                        <a:buNone/>
                      </a:pPr>
                      <a:r>
                        <a:rPr b="1" lang="ar" sz="1200">
                          <a:solidFill>
                            <a:srgbClr val="000000"/>
                          </a:solidFill>
                          <a:highlight>
                            <a:srgbClr val="FAD7BD"/>
                          </a:highlight>
                          <a:latin typeface="Mada"/>
                          <a:ea typeface="Mada"/>
                          <a:cs typeface="Mada"/>
                          <a:sym typeface="Mada"/>
                        </a:rPr>
                        <a:t>Partial Thromboplastin time :</a:t>
                      </a:r>
                      <a:endParaRPr b="1" sz="1200">
                        <a:solidFill>
                          <a:srgbClr val="000000"/>
                        </a:solidFill>
                        <a:highlight>
                          <a:srgbClr val="FAD7BD"/>
                        </a:highlight>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lang="ar" sz="1000">
                          <a:solidFill>
                            <a:srgbClr val="000000"/>
                          </a:solidFill>
                          <a:latin typeface="Mada"/>
                          <a:ea typeface="Mada"/>
                          <a:cs typeface="Mada"/>
                          <a:sym typeface="Mada"/>
                        </a:rPr>
                        <a:t>Measures Effectiveness of the </a:t>
                      </a:r>
                      <a:r>
                        <a:rPr b="1" lang="ar" sz="1000">
                          <a:solidFill>
                            <a:srgbClr val="CC0000"/>
                          </a:solidFill>
                          <a:latin typeface="Mada"/>
                          <a:ea typeface="Mada"/>
                          <a:cs typeface="Mada"/>
                          <a:sym typeface="Mada"/>
                        </a:rPr>
                        <a:t>Intrinsic</a:t>
                      </a:r>
                      <a:r>
                        <a:rPr lang="ar" sz="1000">
                          <a:solidFill>
                            <a:srgbClr val="000000"/>
                          </a:solidFill>
                          <a:latin typeface="Mada"/>
                          <a:ea typeface="Mada"/>
                          <a:cs typeface="Mada"/>
                          <a:sym typeface="Mada"/>
                        </a:rPr>
                        <a:t> Pathway.</a:t>
                      </a:r>
                      <a:endParaRPr sz="1000">
                        <a:solidFill>
                          <a:srgbClr val="000000"/>
                        </a:solidFill>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lang="ar" sz="1000">
                          <a:solidFill>
                            <a:srgbClr val="000000"/>
                          </a:solidFill>
                          <a:latin typeface="Mada"/>
                          <a:ea typeface="Mada"/>
                          <a:cs typeface="Mada"/>
                          <a:sym typeface="Mada"/>
                        </a:rPr>
                        <a:t>NORMAL VALUE</a:t>
                      </a:r>
                      <a:r>
                        <a:rPr b="1" lang="ar" sz="1000">
                          <a:solidFill>
                            <a:srgbClr val="CC0000"/>
                          </a:solidFill>
                          <a:latin typeface="Mada"/>
                          <a:ea typeface="Mada"/>
                          <a:cs typeface="Mada"/>
                          <a:sym typeface="Mada"/>
                        </a:rPr>
                        <a:t> (25-40 SECS)</a:t>
                      </a:r>
                      <a:endParaRPr b="1" sz="1200">
                        <a:solidFill>
                          <a:srgbClr val="000000"/>
                        </a:solidFill>
                        <a:highlight>
                          <a:srgbClr val="FAD7BD"/>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r h="457725">
                <a:tc vMerge="1"/>
                <a:tc>
                  <a:txBody>
                    <a:bodyPr/>
                    <a:lstStyle/>
                    <a:p>
                      <a:pPr indent="0" lvl="0" marL="0" rtl="0" algn="l">
                        <a:spcBef>
                          <a:spcPts val="0"/>
                        </a:spcBef>
                        <a:spcAft>
                          <a:spcPts val="0"/>
                        </a:spcAft>
                        <a:buNone/>
                      </a:pPr>
                      <a:r>
                        <a:rPr b="1" lang="ar" sz="1200">
                          <a:solidFill>
                            <a:srgbClr val="000000"/>
                          </a:solidFill>
                          <a:highlight>
                            <a:srgbClr val="FAD7BD"/>
                          </a:highlight>
                          <a:latin typeface="Mada"/>
                          <a:ea typeface="Mada"/>
                          <a:cs typeface="Mada"/>
                          <a:sym typeface="Mada"/>
                        </a:rPr>
                        <a:t>Bleeding time :</a:t>
                      </a:r>
                      <a:endParaRPr b="1" sz="1200">
                        <a:solidFill>
                          <a:srgbClr val="000000"/>
                        </a:solidFill>
                        <a:highlight>
                          <a:srgbClr val="FAD7BD"/>
                        </a:highlight>
                        <a:latin typeface="Mada"/>
                        <a:ea typeface="Mada"/>
                        <a:cs typeface="Mada"/>
                        <a:sym typeface="Mada"/>
                      </a:endParaRPr>
                    </a:p>
                    <a:p>
                      <a:pPr indent="-292100" lvl="0" marL="457200" marR="0" rtl="0" algn="l">
                        <a:lnSpc>
                          <a:spcPct val="100000"/>
                        </a:lnSpc>
                        <a:spcBef>
                          <a:spcPts val="0"/>
                        </a:spcBef>
                        <a:spcAft>
                          <a:spcPts val="0"/>
                        </a:spcAft>
                        <a:buClr>
                          <a:srgbClr val="C76114"/>
                        </a:buClr>
                        <a:buSzPts val="1000"/>
                        <a:buFont typeface="Mada"/>
                        <a:buChar char="◄"/>
                      </a:pPr>
                      <a:r>
                        <a:rPr lang="ar" sz="1000">
                          <a:solidFill>
                            <a:srgbClr val="000000"/>
                          </a:solidFill>
                          <a:latin typeface="Mada"/>
                          <a:ea typeface="Mada"/>
                          <a:cs typeface="Mada"/>
                          <a:sym typeface="Mada"/>
                        </a:rPr>
                        <a:t>PROVIDES ASSESSMENT OF </a:t>
                      </a:r>
                      <a:r>
                        <a:rPr b="1" lang="ar" sz="1000">
                          <a:solidFill>
                            <a:srgbClr val="CC0000"/>
                          </a:solidFill>
                          <a:latin typeface="Mada"/>
                          <a:ea typeface="Mada"/>
                          <a:cs typeface="Mada"/>
                          <a:sym typeface="Mada"/>
                        </a:rPr>
                        <a:t>PLATELET COUNT AND FUNCTION</a:t>
                      </a:r>
                      <a:r>
                        <a:rPr lang="ar" sz="1000">
                          <a:solidFill>
                            <a:srgbClr val="000000"/>
                          </a:solidFill>
                          <a:latin typeface="Mada"/>
                          <a:ea typeface="Mada"/>
                          <a:cs typeface="Mada"/>
                          <a:sym typeface="Mada"/>
                        </a:rPr>
                        <a:t> NORMAL VALUE </a:t>
                      </a:r>
                      <a:r>
                        <a:rPr b="1" lang="ar" sz="1000">
                          <a:solidFill>
                            <a:srgbClr val="CC0000"/>
                          </a:solidFill>
                          <a:latin typeface="Mada"/>
                          <a:ea typeface="Mada"/>
                          <a:cs typeface="Mada"/>
                          <a:sym typeface="Mada"/>
                        </a:rPr>
                        <a:t>(2-8 MINUTES)</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rtl="0" algn="l">
                        <a:spcBef>
                          <a:spcPts val="0"/>
                        </a:spcBef>
                        <a:spcAft>
                          <a:spcPts val="0"/>
                        </a:spcAft>
                        <a:buNone/>
                      </a:pPr>
                      <a:r>
                        <a:rPr b="1" lang="ar" sz="1200">
                          <a:solidFill>
                            <a:srgbClr val="000000"/>
                          </a:solidFill>
                          <a:highlight>
                            <a:srgbClr val="FAD7BD"/>
                          </a:highlight>
                          <a:latin typeface="Mada"/>
                          <a:ea typeface="Mada"/>
                          <a:cs typeface="Mada"/>
                          <a:sym typeface="Mada"/>
                        </a:rPr>
                        <a:t>Thrombin time :</a:t>
                      </a:r>
                      <a:endParaRPr b="1">
                        <a:solidFill>
                          <a:srgbClr val="000000"/>
                        </a:solidFill>
                        <a:highlight>
                          <a:srgbClr val="FAD7BD"/>
                        </a:highlight>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lang="ar" sz="1000">
                          <a:solidFill>
                            <a:srgbClr val="000000"/>
                          </a:solidFill>
                          <a:latin typeface="Mada"/>
                          <a:ea typeface="Mada"/>
                          <a:cs typeface="Mada"/>
                          <a:sym typeface="Mada"/>
                        </a:rPr>
                        <a:t>A Measure of Fibrinolytic Pathway.</a:t>
                      </a:r>
                      <a:endParaRPr sz="1000">
                        <a:solidFill>
                          <a:srgbClr val="000000"/>
                        </a:solidFill>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lang="ar" sz="1000">
                          <a:solidFill>
                            <a:srgbClr val="000000"/>
                          </a:solidFill>
                          <a:latin typeface="Mada"/>
                          <a:ea typeface="Mada"/>
                          <a:cs typeface="Mada"/>
                          <a:sym typeface="Mada"/>
                        </a:rPr>
                        <a:t>NORMAL VALUE 9-13 SECS.</a:t>
                      </a:r>
                      <a:endParaRPr b="1" sz="1200">
                        <a:solidFill>
                          <a:srgbClr val="000000"/>
                        </a:solidFill>
                        <a:highlight>
                          <a:srgbClr val="FAD7BD"/>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bl>
          </a:graphicData>
        </a:graphic>
      </p:graphicFrame>
      <p:pic>
        <p:nvPicPr>
          <p:cNvPr id="729" name="Google Shape;729;p41"/>
          <p:cNvPicPr preferRelativeResize="0"/>
          <p:nvPr/>
        </p:nvPicPr>
        <p:blipFill rotWithShape="1">
          <a:blip r:embed="rId3">
            <a:alphaModFix/>
          </a:blip>
          <a:srcRect b="8107" l="18844" r="19388" t="16681"/>
          <a:stretch/>
        </p:blipFill>
        <p:spPr>
          <a:xfrm>
            <a:off x="327834" y="1219359"/>
            <a:ext cx="685225" cy="745500"/>
          </a:xfrm>
          <a:prstGeom prst="rect">
            <a:avLst/>
          </a:prstGeom>
          <a:noFill/>
          <a:ln>
            <a:noFill/>
          </a:ln>
        </p:spPr>
      </p:pic>
      <p:graphicFrame>
        <p:nvGraphicFramePr>
          <p:cNvPr id="730" name="Google Shape;730;p41"/>
          <p:cNvGraphicFramePr/>
          <p:nvPr/>
        </p:nvGraphicFramePr>
        <p:xfrm>
          <a:off x="82813" y="5112736"/>
          <a:ext cx="3000000" cy="3000000"/>
        </p:xfrm>
        <a:graphic>
          <a:graphicData uri="http://schemas.openxmlformats.org/drawingml/2006/table">
            <a:tbl>
              <a:tblPr>
                <a:noFill/>
                <a:tableStyleId>{F0907378-94C7-4DD1-835B-8AD22765F9C9}</a:tableStyleId>
              </a:tblPr>
              <a:tblGrid>
                <a:gridCol w="1393700"/>
                <a:gridCol w="1568400"/>
                <a:gridCol w="2072375"/>
                <a:gridCol w="2359900"/>
              </a:tblGrid>
              <a:tr h="284350">
                <a:tc gridSpan="4">
                  <a:txBody>
                    <a:bodyPr/>
                    <a:lstStyle/>
                    <a:p>
                      <a:pPr indent="-228600" lvl="0" marL="457200" rtl="0" algn="ctr">
                        <a:spcBef>
                          <a:spcPts val="0"/>
                        </a:spcBef>
                        <a:spcAft>
                          <a:spcPts val="0"/>
                        </a:spcAft>
                        <a:buNone/>
                      </a:pPr>
                      <a:r>
                        <a:rPr b="1" lang="ar" sz="1200">
                          <a:solidFill>
                            <a:srgbClr val="FFFFFF"/>
                          </a:solidFill>
                          <a:latin typeface="Mada"/>
                          <a:ea typeface="Mada"/>
                          <a:cs typeface="Mada"/>
                          <a:sym typeface="Mada"/>
                        </a:rPr>
                        <a:t>Bleeding disorders</a:t>
                      </a:r>
                      <a:endParaRPr b="1" sz="1200">
                        <a:solidFill>
                          <a:srgbClr val="FFFFFF"/>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ED8E47"/>
                    </a:solidFill>
                  </a:tcPr>
                </a:tc>
                <a:tc hMerge="1"/>
                <a:tc hMerge="1"/>
                <a:tc hMerge="1"/>
              </a:tr>
              <a:tr h="379150">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Definition</a:t>
                      </a:r>
                      <a:endParaRPr b="1" sz="10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gridSpan="3">
                  <a:txBody>
                    <a:bodyPr/>
                    <a:lstStyle/>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Bleeding disorders are a group of disorders that share the inability to form a proper blood clot. They are characterized by extended bleeding after injury, surgery, trauma or menstruation.</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hMerge="1"/>
                <a:tc hMerge="1"/>
              </a:tr>
              <a:tr h="485775">
                <a:tc gridSpan="4">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Primary hemostasis (only) disorders:</a:t>
                      </a:r>
                      <a:endParaRPr b="1" sz="1000">
                        <a:solidFill>
                          <a:srgbClr val="000000"/>
                        </a:solidFill>
                        <a:latin typeface="Mada"/>
                        <a:ea typeface="Mada"/>
                        <a:cs typeface="Mada"/>
                        <a:sym typeface="Mada"/>
                      </a:endParaRPr>
                    </a:p>
                    <a:p>
                      <a:pPr indent="0" lvl="0" marL="0" rtl="0" algn="ctr">
                        <a:spcBef>
                          <a:spcPts val="0"/>
                        </a:spcBef>
                        <a:spcAft>
                          <a:spcPts val="0"/>
                        </a:spcAft>
                        <a:buNone/>
                      </a:pPr>
                      <a:r>
                        <a:rPr b="1" lang="ar" sz="1000">
                          <a:solidFill>
                            <a:srgbClr val="000000"/>
                          </a:solidFill>
                          <a:latin typeface="Mada"/>
                          <a:ea typeface="Mada"/>
                          <a:cs typeface="Mada"/>
                          <a:sym typeface="Mada"/>
                        </a:rPr>
                        <a:t>Characterized by </a:t>
                      </a:r>
                      <a:r>
                        <a:rPr b="1" lang="ar" sz="900">
                          <a:solidFill>
                            <a:srgbClr val="CC0000"/>
                          </a:solidFill>
                          <a:latin typeface="Mada"/>
                          <a:ea typeface="Mada"/>
                          <a:cs typeface="Mada"/>
                          <a:sym typeface="Mada"/>
                        </a:rPr>
                        <a:t>Mucocutaneous bleeding - Petechial rash - Epistaxis - Menorrhagia. </a:t>
                      </a:r>
                      <a:endParaRPr b="1" sz="900">
                        <a:solidFill>
                          <a:srgbClr val="CC0000"/>
                        </a:solidFill>
                        <a:latin typeface="Mada"/>
                        <a:ea typeface="Mada"/>
                        <a:cs typeface="Mada"/>
                        <a:sym typeface="Mada"/>
                      </a:endParaRPr>
                    </a:p>
                    <a:p>
                      <a:pPr indent="0" lvl="0" marL="0" rtl="0" algn="ctr">
                        <a:spcBef>
                          <a:spcPts val="0"/>
                        </a:spcBef>
                        <a:spcAft>
                          <a:spcPts val="0"/>
                        </a:spcAft>
                        <a:buNone/>
                      </a:pPr>
                      <a:r>
                        <a:rPr b="1" lang="ar" sz="900" u="sng">
                          <a:solidFill>
                            <a:srgbClr val="BF9000"/>
                          </a:solidFill>
                          <a:highlight>
                            <a:srgbClr val="FFFFFF"/>
                          </a:highlight>
                          <a:latin typeface="Mada"/>
                          <a:ea typeface="Mada"/>
                          <a:cs typeface="Mada"/>
                          <a:sym typeface="Mada"/>
                        </a:rPr>
                        <a:t>Thrombocytopenia?</a:t>
                      </a:r>
                      <a:r>
                        <a:rPr b="1" lang="ar" sz="900">
                          <a:solidFill>
                            <a:srgbClr val="BF9000"/>
                          </a:solidFill>
                          <a:highlight>
                            <a:srgbClr val="FFFFFF"/>
                          </a:highlight>
                          <a:latin typeface="Mada"/>
                          <a:ea typeface="Mada"/>
                          <a:cs typeface="Mada"/>
                          <a:sym typeface="Mada"/>
                        </a:rPr>
                        <a:t> </a:t>
                      </a:r>
                      <a:r>
                        <a:rPr b="1" lang="ar" sz="900" u="sng">
                          <a:solidFill>
                            <a:srgbClr val="BF9000"/>
                          </a:solidFill>
                          <a:highlight>
                            <a:srgbClr val="FFFFFF"/>
                          </a:highlight>
                          <a:latin typeface="Mada"/>
                          <a:ea typeface="Mada"/>
                          <a:cs typeface="Mada"/>
                          <a:sym typeface="Mada"/>
                        </a:rPr>
                        <a:t>First ask to examine the peripheral blood smear</a:t>
                      </a:r>
                      <a:endParaRPr b="1" sz="1000" u="sng">
                        <a:solidFill>
                          <a:srgbClr val="BF9000"/>
                        </a:solidFill>
                        <a:highlight>
                          <a:srgbClr val="FFFFFF"/>
                        </a:highlight>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5BF97"/>
                    </a:solidFill>
                  </a:tcPr>
                </a:tc>
                <a:tc hMerge="1"/>
                <a:tc hMerge="1"/>
                <a:tc hMerge="1"/>
              </a:tr>
              <a:tr h="260650">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Disease</a:t>
                      </a:r>
                      <a:endParaRPr b="1" sz="10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Etiology</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Diagnosis</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Treatment</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r>
              <a:tr h="260650">
                <a:tc gridSpan="4">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Quantitative</a:t>
                      </a:r>
                      <a:endParaRPr b="1" sz="10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hMerge="1"/>
                <a:tc hMerge="1"/>
                <a:tc hMerge="1"/>
              </a:tr>
              <a:tr h="888650">
                <a:tc>
                  <a:txBody>
                    <a:bodyPr/>
                    <a:lstStyle/>
                    <a:p>
                      <a:pPr indent="0" lvl="0" marL="0" rtl="0" algn="ctr">
                        <a:spcBef>
                          <a:spcPts val="0"/>
                        </a:spcBef>
                        <a:spcAft>
                          <a:spcPts val="0"/>
                        </a:spcAft>
                        <a:buNone/>
                      </a:pPr>
                      <a:r>
                        <a:rPr b="1" lang="ar" sz="1000">
                          <a:solidFill>
                            <a:srgbClr val="BF9000"/>
                          </a:solidFill>
                          <a:latin typeface="Mada"/>
                          <a:ea typeface="Mada"/>
                          <a:cs typeface="Mada"/>
                          <a:sym typeface="Mada"/>
                        </a:rPr>
                        <a:t>Immune Thrombocytopenic Purpura (ITP)</a:t>
                      </a:r>
                      <a:endParaRPr b="1" sz="1000">
                        <a:solidFill>
                          <a:srgbClr val="BF9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None/>
                      </a:pPr>
                      <a:r>
                        <a:rPr lang="ar" sz="900">
                          <a:solidFill>
                            <a:srgbClr val="000000"/>
                          </a:solidFill>
                          <a:latin typeface="Mada"/>
                          <a:ea typeface="Mada"/>
                          <a:cs typeface="Mada"/>
                          <a:sym typeface="Mada"/>
                        </a:rPr>
                        <a:t>- Primary: </a:t>
                      </a:r>
                      <a:r>
                        <a:rPr b="1" lang="ar" sz="900">
                          <a:solidFill>
                            <a:srgbClr val="CC0000"/>
                          </a:solidFill>
                          <a:latin typeface="Mada"/>
                          <a:ea typeface="Mada"/>
                          <a:cs typeface="Mada"/>
                          <a:sym typeface="Mada"/>
                        </a:rPr>
                        <a:t>Isolated thrombocytopenia</a:t>
                      </a:r>
                      <a:r>
                        <a:rPr lang="ar" sz="900">
                          <a:solidFill>
                            <a:srgbClr val="000000"/>
                          </a:solidFill>
                          <a:latin typeface="Mada"/>
                          <a:ea typeface="Mada"/>
                          <a:cs typeface="Mada"/>
                          <a:sym typeface="Mada"/>
                        </a:rPr>
                        <a:t> due to immune platelet destruction </a:t>
                      </a:r>
                      <a:r>
                        <a:rPr lang="ar" sz="900">
                          <a:solidFill>
                            <a:srgbClr val="CC0000"/>
                          </a:solidFill>
                          <a:latin typeface="Mada"/>
                          <a:ea typeface="Mada"/>
                          <a:cs typeface="Mada"/>
                          <a:sym typeface="Mada"/>
                        </a:rPr>
                        <a:t>(auto AB to megakaryocytes)</a:t>
                      </a:r>
                      <a:r>
                        <a:rPr lang="ar" sz="900">
                          <a:solidFill>
                            <a:srgbClr val="000000"/>
                          </a:solidFill>
                          <a:latin typeface="Mada"/>
                          <a:ea typeface="Mada"/>
                          <a:cs typeface="Mada"/>
                          <a:sym typeface="Mada"/>
                        </a:rPr>
                        <a:t> </a:t>
                      </a:r>
                      <a:endParaRPr sz="900">
                        <a:solidFill>
                          <a:srgbClr val="000000"/>
                        </a:solidFill>
                        <a:latin typeface="Mada"/>
                        <a:ea typeface="Mada"/>
                        <a:cs typeface="Mada"/>
                        <a:sym typeface="Mada"/>
                      </a:endParaRPr>
                    </a:p>
                    <a:p>
                      <a:pPr indent="0" lvl="0" marL="0" rtl="0" algn="l">
                        <a:spcBef>
                          <a:spcPts val="0"/>
                        </a:spcBef>
                        <a:spcAft>
                          <a:spcPts val="0"/>
                        </a:spcAft>
                        <a:buNone/>
                      </a:pPr>
                      <a:r>
                        <a:t/>
                      </a:r>
                      <a:endParaRPr sz="900">
                        <a:solidFill>
                          <a:srgbClr val="000000"/>
                        </a:solidFill>
                        <a:latin typeface="Mada"/>
                        <a:ea typeface="Mada"/>
                        <a:cs typeface="Mada"/>
                        <a:sym typeface="Mada"/>
                      </a:endParaRPr>
                    </a:p>
                    <a:p>
                      <a:pPr indent="0" lvl="0" marL="0" rtl="0" algn="l">
                        <a:spcBef>
                          <a:spcPts val="0"/>
                        </a:spcBef>
                        <a:spcAft>
                          <a:spcPts val="0"/>
                        </a:spcAft>
                        <a:buNone/>
                      </a:pPr>
                      <a:r>
                        <a:rPr lang="ar" sz="900">
                          <a:solidFill>
                            <a:srgbClr val="000000"/>
                          </a:solidFill>
                          <a:latin typeface="Mada"/>
                          <a:ea typeface="Mada"/>
                          <a:cs typeface="Mada"/>
                          <a:sym typeface="Mada"/>
                        </a:rPr>
                        <a:t>- Secondary.</a:t>
                      </a:r>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rtl="0" algn="l">
                        <a:spcBef>
                          <a:spcPts val="0"/>
                        </a:spcBef>
                        <a:spcAft>
                          <a:spcPts val="0"/>
                        </a:spcAft>
                        <a:buNone/>
                      </a:pPr>
                      <a:r>
                        <a:rPr b="1" lang="ar" sz="900">
                          <a:solidFill>
                            <a:srgbClr val="000000"/>
                          </a:solidFill>
                          <a:latin typeface="Mada"/>
                          <a:ea typeface="Mada"/>
                          <a:cs typeface="Mada"/>
                          <a:sym typeface="Mada"/>
                        </a:rPr>
                        <a:t>Diagnosis of exclusion.</a:t>
                      </a:r>
                      <a:endParaRPr b="1"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lang="ar" sz="900">
                          <a:solidFill>
                            <a:srgbClr val="000000"/>
                          </a:solidFill>
                          <a:latin typeface="Mada"/>
                          <a:ea typeface="Mada"/>
                          <a:cs typeface="Mada"/>
                          <a:sym typeface="Mada"/>
                        </a:rPr>
                        <a:t>CBC (isolated thrombocytopenia)</a:t>
                      </a:r>
                      <a:endParaRPr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lang="ar" sz="900">
                          <a:solidFill>
                            <a:srgbClr val="000000"/>
                          </a:solidFill>
                          <a:latin typeface="Mada"/>
                          <a:ea typeface="Mada"/>
                          <a:cs typeface="Mada"/>
                          <a:sym typeface="Mada"/>
                        </a:rPr>
                        <a:t>PBS ( large platelet)</a:t>
                      </a:r>
                      <a:endParaRPr sz="900">
                        <a:solidFill>
                          <a:srgbClr val="000000"/>
                        </a:solidFill>
                        <a:latin typeface="Mada"/>
                        <a:ea typeface="Mada"/>
                        <a:cs typeface="Mada"/>
                        <a:sym typeface="Mada"/>
                      </a:endParaRPr>
                    </a:p>
                    <a:p>
                      <a:pPr indent="-285750" lvl="0" marL="457200" rtl="0" algn="l">
                        <a:spcBef>
                          <a:spcPts val="0"/>
                        </a:spcBef>
                        <a:spcAft>
                          <a:spcPts val="0"/>
                        </a:spcAft>
                        <a:buClr>
                          <a:srgbClr val="1C4587"/>
                        </a:buClr>
                        <a:buSzPts val="900"/>
                        <a:buFont typeface="Mada"/>
                        <a:buChar char="●"/>
                      </a:pPr>
                      <a:r>
                        <a:rPr lang="ar" sz="900">
                          <a:solidFill>
                            <a:srgbClr val="1C4587"/>
                          </a:solidFill>
                          <a:latin typeface="Mada"/>
                          <a:ea typeface="Mada"/>
                          <a:cs typeface="Mada"/>
                          <a:sym typeface="Mada"/>
                        </a:rPr>
                        <a:t>Antiplatelet antibodies (Anti-GpIIb/IIIa)</a:t>
                      </a:r>
                      <a:endParaRPr sz="900">
                        <a:solidFill>
                          <a:srgbClr val="1C4587"/>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rtl="0" algn="l">
                        <a:spcBef>
                          <a:spcPts val="0"/>
                        </a:spcBef>
                        <a:spcAft>
                          <a:spcPts val="0"/>
                        </a:spcAft>
                        <a:buNone/>
                      </a:pPr>
                      <a:r>
                        <a:rPr b="1" lang="ar" sz="900">
                          <a:solidFill>
                            <a:srgbClr val="000000"/>
                          </a:solidFill>
                          <a:latin typeface="Mada"/>
                          <a:ea typeface="Mada"/>
                          <a:cs typeface="Mada"/>
                          <a:sym typeface="Mada"/>
                        </a:rPr>
                        <a:t>No bleeding</a:t>
                      </a:r>
                      <a:r>
                        <a:rPr lang="ar" sz="900">
                          <a:solidFill>
                            <a:srgbClr val="000000"/>
                          </a:solidFill>
                          <a:latin typeface="Mada"/>
                          <a:ea typeface="Mada"/>
                          <a:cs typeface="Mada"/>
                          <a:sym typeface="Mada"/>
                        </a:rPr>
                        <a:t>, count &gt; 50,000: </a:t>
                      </a:r>
                      <a:r>
                        <a:rPr b="1" lang="ar" sz="900">
                          <a:solidFill>
                            <a:srgbClr val="000000"/>
                          </a:solidFill>
                          <a:latin typeface="Mada"/>
                          <a:ea typeface="Mada"/>
                          <a:cs typeface="Mada"/>
                          <a:sym typeface="Mada"/>
                        </a:rPr>
                        <a:t>NO treatment </a:t>
                      </a:r>
                      <a:endParaRPr b="1" sz="900">
                        <a:solidFill>
                          <a:srgbClr val="000000"/>
                        </a:solidFill>
                        <a:latin typeface="Mada"/>
                        <a:ea typeface="Mada"/>
                        <a:cs typeface="Mada"/>
                        <a:sym typeface="Mada"/>
                      </a:endParaRPr>
                    </a:p>
                    <a:p>
                      <a:pPr indent="0" lvl="0" marL="0" rtl="0" algn="l">
                        <a:spcBef>
                          <a:spcPts val="0"/>
                        </a:spcBef>
                        <a:spcAft>
                          <a:spcPts val="0"/>
                        </a:spcAft>
                        <a:buNone/>
                      </a:pPr>
                      <a:r>
                        <a:rPr b="1" lang="ar" sz="900">
                          <a:solidFill>
                            <a:srgbClr val="000000"/>
                          </a:solidFill>
                          <a:latin typeface="Mada"/>
                          <a:ea typeface="Mada"/>
                          <a:cs typeface="Mada"/>
                          <a:sym typeface="Mada"/>
                        </a:rPr>
                        <a:t>- 1st line:</a:t>
                      </a:r>
                      <a:endParaRPr b="1" sz="900">
                        <a:solidFill>
                          <a:srgbClr val="000000"/>
                        </a:solidFill>
                        <a:latin typeface="Mada"/>
                        <a:ea typeface="Mada"/>
                        <a:cs typeface="Mada"/>
                        <a:sym typeface="Mada"/>
                      </a:endParaRPr>
                    </a:p>
                    <a:p>
                      <a:pPr indent="-285750" lvl="0" marL="457200" rtl="0" algn="l">
                        <a:spcBef>
                          <a:spcPts val="0"/>
                        </a:spcBef>
                        <a:spcAft>
                          <a:spcPts val="0"/>
                        </a:spcAft>
                        <a:buClr>
                          <a:srgbClr val="BF9000"/>
                        </a:buClr>
                        <a:buSzPts val="900"/>
                        <a:buFont typeface="Mada"/>
                        <a:buChar char="●"/>
                      </a:pPr>
                      <a:r>
                        <a:rPr b="1" lang="ar" sz="900">
                          <a:solidFill>
                            <a:srgbClr val="BF9000"/>
                          </a:solidFill>
                          <a:latin typeface="Mada"/>
                          <a:ea typeface="Mada"/>
                          <a:cs typeface="Mada"/>
                          <a:sym typeface="Mada"/>
                        </a:rPr>
                        <a:t>Steroids &amp; IVIG</a:t>
                      </a:r>
                      <a:endParaRPr b="1" sz="900">
                        <a:solidFill>
                          <a:srgbClr val="BF9000"/>
                        </a:solidFill>
                        <a:latin typeface="Mada"/>
                        <a:ea typeface="Mada"/>
                        <a:cs typeface="Mada"/>
                        <a:sym typeface="Mada"/>
                      </a:endParaRPr>
                    </a:p>
                    <a:p>
                      <a:pPr indent="0" lvl="0" marL="0" rtl="0" algn="l">
                        <a:spcBef>
                          <a:spcPts val="0"/>
                        </a:spcBef>
                        <a:spcAft>
                          <a:spcPts val="0"/>
                        </a:spcAft>
                        <a:buNone/>
                      </a:pPr>
                      <a:r>
                        <a:rPr b="1" lang="ar" sz="900">
                          <a:solidFill>
                            <a:srgbClr val="000000"/>
                          </a:solidFill>
                          <a:latin typeface="Mada"/>
                          <a:ea typeface="Mada"/>
                          <a:cs typeface="Mada"/>
                          <a:sym typeface="Mada"/>
                        </a:rPr>
                        <a:t>- 2nd  line:</a:t>
                      </a:r>
                      <a:endParaRPr b="1" sz="900">
                        <a:solidFill>
                          <a:srgbClr val="000000"/>
                        </a:solidFill>
                        <a:latin typeface="Mada"/>
                        <a:ea typeface="Mada"/>
                        <a:cs typeface="Mada"/>
                        <a:sym typeface="Mada"/>
                      </a:endParaRPr>
                    </a:p>
                    <a:p>
                      <a:pPr indent="0" lvl="0" marL="0" rtl="0" algn="l">
                        <a:spcBef>
                          <a:spcPts val="0"/>
                        </a:spcBef>
                        <a:spcAft>
                          <a:spcPts val="0"/>
                        </a:spcAft>
                        <a:buNone/>
                      </a:pPr>
                      <a:r>
                        <a:rPr lang="ar" sz="900">
                          <a:solidFill>
                            <a:srgbClr val="000000"/>
                          </a:solidFill>
                          <a:latin typeface="Mada"/>
                          <a:ea typeface="Mada"/>
                          <a:cs typeface="Mada"/>
                          <a:sym typeface="Mada"/>
                        </a:rPr>
                        <a:t>        Splenectomy &amp; Rituximab </a:t>
                      </a:r>
                      <a:endParaRPr sz="900">
                        <a:solidFill>
                          <a:srgbClr val="000000"/>
                        </a:solidFill>
                        <a:latin typeface="Mada"/>
                        <a:ea typeface="Mada"/>
                        <a:cs typeface="Mada"/>
                        <a:sym typeface="Mada"/>
                      </a:endParaRPr>
                    </a:p>
                    <a:p>
                      <a:pPr indent="0" lvl="0" marL="0" rtl="0" algn="l">
                        <a:spcBef>
                          <a:spcPts val="0"/>
                        </a:spcBef>
                        <a:spcAft>
                          <a:spcPts val="0"/>
                        </a:spcAft>
                        <a:buNone/>
                      </a:pPr>
                      <a:r>
                        <a:rPr b="1" lang="ar" sz="900">
                          <a:solidFill>
                            <a:srgbClr val="000000"/>
                          </a:solidFill>
                          <a:latin typeface="Mada"/>
                          <a:ea typeface="Mada"/>
                          <a:cs typeface="Mada"/>
                          <a:sym typeface="Mada"/>
                        </a:rPr>
                        <a:t>- Refractory: </a:t>
                      </a:r>
                      <a:endParaRPr b="1" sz="900">
                        <a:solidFill>
                          <a:srgbClr val="000000"/>
                        </a:solidFill>
                        <a:latin typeface="Mada"/>
                        <a:ea typeface="Mada"/>
                        <a:cs typeface="Mada"/>
                        <a:sym typeface="Mada"/>
                      </a:endParaRPr>
                    </a:p>
                    <a:p>
                      <a:pPr indent="0" lvl="0" marL="0" rtl="0" algn="l">
                        <a:spcBef>
                          <a:spcPts val="0"/>
                        </a:spcBef>
                        <a:spcAft>
                          <a:spcPts val="0"/>
                        </a:spcAft>
                        <a:buNone/>
                      </a:pPr>
                      <a:r>
                        <a:rPr lang="ar" sz="900">
                          <a:solidFill>
                            <a:srgbClr val="000000"/>
                          </a:solidFill>
                          <a:latin typeface="Mada"/>
                          <a:ea typeface="Mada"/>
                          <a:cs typeface="Mada"/>
                          <a:sym typeface="Mada"/>
                        </a:rPr>
                        <a:t>        Romiplostim.</a:t>
                      </a:r>
                      <a:endParaRPr b="1" sz="900">
                        <a:solidFill>
                          <a:srgbClr val="BF9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r h="260650">
                <a:tc gridSpan="4">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Qualitative</a:t>
                      </a:r>
                      <a:endParaRPr b="1" sz="10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hMerge="1"/>
                <a:tc hMerge="1"/>
                <a:tc hMerge="1"/>
              </a:tr>
              <a:tr h="568725">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Bernard soulier</a:t>
                      </a:r>
                      <a:endParaRPr b="1" sz="10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None/>
                      </a:pPr>
                      <a:r>
                        <a:rPr lang="ar" sz="900">
                          <a:solidFill>
                            <a:srgbClr val="1C4587"/>
                          </a:solidFill>
                          <a:highlight>
                            <a:srgbClr val="FFFFFF"/>
                          </a:highlight>
                          <a:latin typeface="Mada"/>
                          <a:ea typeface="Mada"/>
                          <a:cs typeface="Mada"/>
                          <a:sym typeface="Mada"/>
                        </a:rPr>
                        <a:t>Autosomal recessive</a:t>
                      </a:r>
                      <a:endParaRPr sz="900">
                        <a:solidFill>
                          <a:srgbClr val="1C4587"/>
                        </a:solidFill>
                        <a:highlight>
                          <a:srgbClr val="FFFFFF"/>
                        </a:highlight>
                        <a:latin typeface="Mada"/>
                        <a:ea typeface="Mada"/>
                        <a:cs typeface="Mada"/>
                        <a:sym typeface="Mada"/>
                      </a:endParaRPr>
                    </a:p>
                    <a:p>
                      <a:pPr indent="0" lvl="0" marL="0" rtl="0" algn="l">
                        <a:spcBef>
                          <a:spcPts val="0"/>
                        </a:spcBef>
                        <a:spcAft>
                          <a:spcPts val="0"/>
                        </a:spcAft>
                        <a:buNone/>
                      </a:pPr>
                      <a:r>
                        <a:rPr lang="ar" sz="900">
                          <a:solidFill>
                            <a:srgbClr val="1C4587"/>
                          </a:solidFill>
                          <a:highlight>
                            <a:srgbClr val="FFFFFF"/>
                          </a:highlight>
                          <a:latin typeface="Mada"/>
                          <a:ea typeface="Mada"/>
                          <a:cs typeface="Mada"/>
                          <a:sym typeface="Mada"/>
                        </a:rPr>
                        <a:t>Deficient platelet </a:t>
                      </a:r>
                      <a:r>
                        <a:rPr b="1" lang="ar" sz="900">
                          <a:solidFill>
                            <a:srgbClr val="000000"/>
                          </a:solidFill>
                          <a:highlight>
                            <a:srgbClr val="FFFFFF"/>
                          </a:highlight>
                          <a:latin typeface="Mada"/>
                          <a:ea typeface="Mada"/>
                          <a:cs typeface="Mada"/>
                          <a:sym typeface="Mada"/>
                        </a:rPr>
                        <a:t>GP</a:t>
                      </a:r>
                      <a:r>
                        <a:rPr lang="ar" sz="900">
                          <a:solidFill>
                            <a:srgbClr val="1C4587"/>
                          </a:solidFill>
                          <a:highlight>
                            <a:srgbClr val="FFFFFF"/>
                          </a:highlight>
                          <a:latin typeface="Mada"/>
                          <a:ea typeface="Mada"/>
                          <a:cs typeface="Mada"/>
                          <a:sym typeface="Mada"/>
                        </a:rPr>
                        <a:t>Ib-IX</a:t>
                      </a:r>
                      <a:endParaRPr sz="900">
                        <a:solidFill>
                          <a:srgbClr val="1C4587"/>
                        </a:solidFill>
                        <a:highlight>
                          <a:srgbClr val="FFFFFF"/>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ar" sz="900">
                          <a:solidFill>
                            <a:srgbClr val="1C4587"/>
                          </a:solidFill>
                          <a:latin typeface="Mada"/>
                          <a:ea typeface="Mada"/>
                          <a:cs typeface="Mada"/>
                          <a:sym typeface="Mada"/>
                        </a:rPr>
                        <a:t>Peripheral smear: Giant platelets</a:t>
                      </a:r>
                      <a:endParaRPr sz="900">
                        <a:solidFill>
                          <a:srgbClr val="1C4587"/>
                        </a:solidFill>
                        <a:latin typeface="Mada"/>
                        <a:ea typeface="Mada"/>
                        <a:cs typeface="Mada"/>
                        <a:sym typeface="Mada"/>
                      </a:endParaRPr>
                    </a:p>
                    <a:p>
                      <a:pPr indent="-285750" lvl="0" marL="457200" marR="0" rtl="0" algn="l">
                        <a:lnSpc>
                          <a:spcPct val="100000"/>
                        </a:lnSpc>
                        <a:spcBef>
                          <a:spcPts val="0"/>
                        </a:spcBef>
                        <a:spcAft>
                          <a:spcPts val="0"/>
                        </a:spcAft>
                        <a:buClr>
                          <a:srgbClr val="1C4587"/>
                        </a:buClr>
                        <a:buSzPts val="900"/>
                        <a:buFont typeface="Mada"/>
                        <a:buChar char="●"/>
                      </a:pPr>
                      <a:r>
                        <a:rPr lang="ar" sz="900">
                          <a:solidFill>
                            <a:srgbClr val="1C4587"/>
                          </a:solidFill>
                          <a:latin typeface="Mada"/>
                          <a:ea typeface="Mada"/>
                          <a:cs typeface="Mada"/>
                          <a:sym typeface="Mada"/>
                        </a:rPr>
                        <a:t>↓ Platelets</a:t>
                      </a:r>
                      <a:endParaRPr sz="900">
                        <a:solidFill>
                          <a:srgbClr val="1C4587"/>
                        </a:solidFill>
                        <a:latin typeface="Mada"/>
                        <a:ea typeface="Mada"/>
                        <a:cs typeface="Mada"/>
                        <a:sym typeface="Mada"/>
                      </a:endParaRPr>
                    </a:p>
                    <a:p>
                      <a:pPr indent="-285750" lvl="0" marL="457200" marR="0" rtl="0" algn="l">
                        <a:lnSpc>
                          <a:spcPct val="100000"/>
                        </a:lnSpc>
                        <a:spcBef>
                          <a:spcPts val="0"/>
                        </a:spcBef>
                        <a:spcAft>
                          <a:spcPts val="0"/>
                        </a:spcAft>
                        <a:buClr>
                          <a:srgbClr val="1C4587"/>
                        </a:buClr>
                        <a:buSzPts val="900"/>
                        <a:buFont typeface="Mada"/>
                        <a:buChar char="●"/>
                      </a:pPr>
                      <a:r>
                        <a:rPr lang="ar" sz="900">
                          <a:solidFill>
                            <a:srgbClr val="1C4587"/>
                          </a:solidFill>
                          <a:latin typeface="Mada"/>
                          <a:ea typeface="Mada"/>
                          <a:cs typeface="Mada"/>
                          <a:sym typeface="Mada"/>
                        </a:rPr>
                        <a:t>Abnormal ristocetin cofactor assay</a:t>
                      </a:r>
                      <a:endParaRPr sz="900">
                        <a:solidFill>
                          <a:srgbClr val="1C4587"/>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a:solidFill>
                          <a:srgbClr val="1C4587"/>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r h="568725">
                <a:tc>
                  <a:txBody>
                    <a:bodyPr/>
                    <a:lstStyle/>
                    <a:p>
                      <a:pPr indent="0" lvl="0" marL="0" rtl="0" algn="ctr">
                        <a:spcBef>
                          <a:spcPts val="0"/>
                        </a:spcBef>
                        <a:spcAft>
                          <a:spcPts val="0"/>
                        </a:spcAft>
                        <a:buNone/>
                      </a:pPr>
                      <a:r>
                        <a:rPr b="1" lang="ar" sz="900">
                          <a:solidFill>
                            <a:srgbClr val="000000"/>
                          </a:solidFill>
                          <a:latin typeface="Mada"/>
                          <a:ea typeface="Mada"/>
                          <a:cs typeface="Mada"/>
                          <a:sym typeface="Mada"/>
                        </a:rPr>
                        <a:t>Glanzmann thrombasthenia</a:t>
                      </a:r>
                      <a:endParaRPr b="1" sz="10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Clr>
                          <a:srgbClr val="000000"/>
                        </a:buClr>
                        <a:buSzPts val="1100"/>
                        <a:buFont typeface="Arial"/>
                        <a:buNone/>
                      </a:pPr>
                      <a:r>
                        <a:rPr lang="ar" sz="900">
                          <a:solidFill>
                            <a:srgbClr val="1C4587"/>
                          </a:solidFill>
                          <a:highlight>
                            <a:srgbClr val="FFFFFF"/>
                          </a:highlight>
                          <a:latin typeface="Mada"/>
                          <a:ea typeface="Mada"/>
                          <a:cs typeface="Mada"/>
                          <a:sym typeface="Mada"/>
                        </a:rPr>
                        <a:t>Autosomal recessive</a:t>
                      </a:r>
                      <a:endParaRPr sz="900">
                        <a:solidFill>
                          <a:srgbClr val="1C4587"/>
                        </a:solidFill>
                        <a:highlight>
                          <a:srgbClr val="FFFFFF"/>
                        </a:highlight>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ar" sz="900">
                          <a:solidFill>
                            <a:srgbClr val="1C4587"/>
                          </a:solidFill>
                          <a:highlight>
                            <a:srgbClr val="FFFFFF"/>
                          </a:highlight>
                          <a:latin typeface="Mada"/>
                          <a:ea typeface="Mada"/>
                          <a:cs typeface="Mada"/>
                          <a:sym typeface="Mada"/>
                        </a:rPr>
                        <a:t>Deficient platelet </a:t>
                      </a:r>
                      <a:r>
                        <a:rPr b="1" lang="ar" sz="900">
                          <a:solidFill>
                            <a:srgbClr val="000000"/>
                          </a:solidFill>
                          <a:highlight>
                            <a:srgbClr val="FFFFFF"/>
                          </a:highlight>
                          <a:latin typeface="Mada"/>
                          <a:ea typeface="Mada"/>
                          <a:cs typeface="Mada"/>
                          <a:sym typeface="Mada"/>
                        </a:rPr>
                        <a:t>GP</a:t>
                      </a:r>
                      <a:r>
                        <a:rPr lang="ar" sz="900">
                          <a:solidFill>
                            <a:srgbClr val="1C4587"/>
                          </a:solidFill>
                          <a:highlight>
                            <a:srgbClr val="FFFFFF"/>
                          </a:highlight>
                          <a:latin typeface="Mada"/>
                          <a:ea typeface="Mada"/>
                          <a:cs typeface="Mada"/>
                          <a:sym typeface="Mada"/>
                        </a:rPr>
                        <a:t>IIb-IIIa</a:t>
                      </a:r>
                      <a:endParaRPr sz="900">
                        <a:solidFill>
                          <a:srgbClr val="1C4587"/>
                        </a:solidFill>
                        <a:highlight>
                          <a:srgbClr val="9E9E9E"/>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ar" sz="900">
                          <a:solidFill>
                            <a:srgbClr val="1C4587"/>
                          </a:solidFill>
                          <a:latin typeface="Mada"/>
                          <a:ea typeface="Mada"/>
                          <a:cs typeface="Mada"/>
                          <a:sym typeface="Mada"/>
                        </a:rPr>
                        <a:t>Normal platelets</a:t>
                      </a:r>
                      <a:endParaRPr sz="900">
                        <a:solidFill>
                          <a:srgbClr val="1C4587"/>
                        </a:solidFill>
                        <a:latin typeface="Mada"/>
                        <a:ea typeface="Mada"/>
                        <a:cs typeface="Mada"/>
                        <a:sym typeface="Mada"/>
                      </a:endParaRPr>
                    </a:p>
                    <a:p>
                      <a:pPr indent="0" lvl="0" marL="0" marR="0" rtl="0" algn="l">
                        <a:lnSpc>
                          <a:spcPct val="100000"/>
                        </a:lnSpc>
                        <a:spcBef>
                          <a:spcPts val="0"/>
                        </a:spcBef>
                        <a:spcAft>
                          <a:spcPts val="0"/>
                        </a:spcAft>
                        <a:buNone/>
                      </a:pPr>
                      <a:r>
                        <a:rPr lang="ar" sz="900">
                          <a:solidFill>
                            <a:srgbClr val="1C4587"/>
                          </a:solidFill>
                          <a:latin typeface="Mada"/>
                          <a:ea typeface="Mada"/>
                          <a:cs typeface="Mada"/>
                          <a:sym typeface="Mada"/>
                        </a:rPr>
                        <a:t>Abnormal results on platelet aggregation testing confirm the diagnosis.</a:t>
                      </a:r>
                      <a:endParaRPr sz="900">
                        <a:solidFill>
                          <a:srgbClr val="1C4587"/>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a:solidFill>
                          <a:srgbClr val="1C4587"/>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r h="462075">
                <a:tc>
                  <a:txBody>
                    <a:bodyPr/>
                    <a:lstStyle/>
                    <a:p>
                      <a:pPr indent="0" lvl="0" marL="0" rtl="0" algn="ctr">
                        <a:spcBef>
                          <a:spcPts val="0"/>
                        </a:spcBef>
                        <a:spcAft>
                          <a:spcPts val="0"/>
                        </a:spcAft>
                        <a:buClr>
                          <a:srgbClr val="000000"/>
                        </a:buClr>
                        <a:buSzPts val="1100"/>
                        <a:buFont typeface="Arial"/>
                        <a:buNone/>
                      </a:pPr>
                      <a:r>
                        <a:rPr b="1" lang="ar" sz="900">
                          <a:solidFill>
                            <a:srgbClr val="000000"/>
                          </a:solidFill>
                          <a:latin typeface="Mada"/>
                          <a:ea typeface="Mada"/>
                          <a:cs typeface="Mada"/>
                          <a:sym typeface="Mada"/>
                        </a:rPr>
                        <a:t>Secondary or </a:t>
                      </a:r>
                      <a:r>
                        <a:rPr b="1" lang="ar" sz="1000">
                          <a:solidFill>
                            <a:srgbClr val="000000"/>
                          </a:solidFill>
                          <a:latin typeface="Mada"/>
                          <a:ea typeface="Mada"/>
                          <a:cs typeface="Mada"/>
                          <a:sym typeface="Mada"/>
                        </a:rPr>
                        <a:t>Drug induced</a:t>
                      </a:r>
                      <a:endParaRPr b="1" sz="9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None/>
                      </a:pPr>
                      <a:r>
                        <a:rPr b="1" lang="ar" sz="900">
                          <a:solidFill>
                            <a:srgbClr val="CC0000"/>
                          </a:solidFill>
                          <a:latin typeface="Mada"/>
                          <a:ea typeface="Mada"/>
                          <a:cs typeface="Mada"/>
                          <a:sym typeface="Mada"/>
                        </a:rPr>
                        <a:t>Uremia (Renal disease)</a:t>
                      </a:r>
                      <a:endParaRPr b="1" sz="900">
                        <a:solidFill>
                          <a:srgbClr val="CC0000"/>
                        </a:solidFill>
                        <a:latin typeface="Mada"/>
                        <a:ea typeface="Mada"/>
                        <a:cs typeface="Mada"/>
                        <a:sym typeface="Mada"/>
                      </a:endParaRPr>
                    </a:p>
                    <a:p>
                      <a:pPr indent="0" lvl="0" marL="0" rtl="0" algn="l">
                        <a:spcBef>
                          <a:spcPts val="0"/>
                        </a:spcBef>
                        <a:spcAft>
                          <a:spcPts val="0"/>
                        </a:spcAft>
                        <a:buNone/>
                      </a:pPr>
                      <a:r>
                        <a:rPr lang="ar" sz="900">
                          <a:solidFill>
                            <a:srgbClr val="000000"/>
                          </a:solidFill>
                          <a:latin typeface="Mada"/>
                          <a:ea typeface="Mada"/>
                          <a:cs typeface="Mada"/>
                          <a:sym typeface="Mada"/>
                        </a:rPr>
                        <a:t>drugs: </a:t>
                      </a:r>
                      <a:r>
                        <a:rPr lang="ar" sz="900">
                          <a:solidFill>
                            <a:srgbClr val="000000"/>
                          </a:solidFill>
                          <a:highlight>
                            <a:srgbClr val="FFFFFF"/>
                          </a:highlight>
                          <a:latin typeface="Mada"/>
                          <a:ea typeface="Mada"/>
                          <a:cs typeface="Mada"/>
                          <a:sym typeface="Mada"/>
                        </a:rPr>
                        <a:t>e.g. aspirin or clopidogrel</a:t>
                      </a:r>
                      <a:endParaRPr sz="9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285750" lvl="0" marL="457200" marR="0" rtl="0" algn="l">
                        <a:lnSpc>
                          <a:spcPct val="100000"/>
                        </a:lnSpc>
                        <a:spcBef>
                          <a:spcPts val="0"/>
                        </a:spcBef>
                        <a:spcAft>
                          <a:spcPts val="0"/>
                        </a:spcAft>
                        <a:buClr>
                          <a:srgbClr val="000000"/>
                        </a:buClr>
                        <a:buSzPts val="900"/>
                        <a:buFont typeface="Mada"/>
                        <a:buChar char="●"/>
                      </a:pPr>
                      <a:r>
                        <a:t/>
                      </a:r>
                      <a:endParaRPr sz="9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ar" sz="900">
                          <a:solidFill>
                            <a:srgbClr val="000000"/>
                          </a:solidFill>
                          <a:latin typeface="Mada"/>
                          <a:ea typeface="Mada"/>
                          <a:cs typeface="Mada"/>
                          <a:sym typeface="Mada"/>
                        </a:rPr>
                        <a:t>Treat underlying cause</a:t>
                      </a:r>
                      <a:endParaRPr sz="900">
                        <a:solidFill>
                          <a:srgbClr val="000000"/>
                        </a:solidFill>
                        <a:latin typeface="Mada"/>
                        <a:ea typeface="Mada"/>
                        <a:cs typeface="Mada"/>
                        <a:sym typeface="Mada"/>
                      </a:endParaRPr>
                    </a:p>
                    <a:p>
                      <a:pPr indent="0" lvl="0" marL="0" rtl="0" algn="l">
                        <a:spcBef>
                          <a:spcPts val="0"/>
                        </a:spcBef>
                        <a:spcAft>
                          <a:spcPts val="0"/>
                        </a:spcAft>
                        <a:buNone/>
                      </a:pPr>
                      <a:r>
                        <a:rPr lang="ar" sz="900">
                          <a:solidFill>
                            <a:srgbClr val="000000"/>
                          </a:solidFill>
                          <a:latin typeface="Mada"/>
                          <a:ea typeface="Mada"/>
                          <a:cs typeface="Mada"/>
                          <a:sym typeface="Mada"/>
                        </a:rPr>
                        <a:t>Stop the drug.</a:t>
                      </a:r>
                      <a:endParaRPr sz="9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graphicFrame>
        <p:nvGraphicFramePr>
          <p:cNvPr id="735" name="Google Shape;735;p42"/>
          <p:cNvGraphicFramePr/>
          <p:nvPr/>
        </p:nvGraphicFramePr>
        <p:xfrm>
          <a:off x="82763" y="712348"/>
          <a:ext cx="3000000" cy="3000000"/>
        </p:xfrm>
        <a:graphic>
          <a:graphicData uri="http://schemas.openxmlformats.org/drawingml/2006/table">
            <a:tbl>
              <a:tblPr>
                <a:noFill/>
                <a:tableStyleId>{F0907378-94C7-4DD1-835B-8AD22765F9C9}</a:tableStyleId>
              </a:tblPr>
              <a:tblGrid>
                <a:gridCol w="1283725"/>
                <a:gridCol w="2248650"/>
                <a:gridCol w="2072325"/>
                <a:gridCol w="1789675"/>
              </a:tblGrid>
              <a:tr h="238425">
                <a:tc gridSpan="4">
                  <a:txBody>
                    <a:bodyPr/>
                    <a:lstStyle/>
                    <a:p>
                      <a:pPr indent="-228600" lvl="0" marL="457200" rtl="0" algn="ctr">
                        <a:spcBef>
                          <a:spcPts val="0"/>
                        </a:spcBef>
                        <a:spcAft>
                          <a:spcPts val="0"/>
                        </a:spcAft>
                        <a:buNone/>
                      </a:pPr>
                      <a:r>
                        <a:rPr b="1" lang="ar" sz="1200">
                          <a:solidFill>
                            <a:srgbClr val="FFFFFF"/>
                          </a:solidFill>
                          <a:latin typeface="Mada"/>
                          <a:ea typeface="Mada"/>
                          <a:cs typeface="Mada"/>
                          <a:sym typeface="Mada"/>
                        </a:rPr>
                        <a:t>Bleeding disorders </a:t>
                      </a:r>
                      <a:r>
                        <a:rPr b="1" i="1" lang="ar" sz="1200">
                          <a:solidFill>
                            <a:srgbClr val="FFFFFF"/>
                          </a:solidFill>
                          <a:latin typeface="Mada"/>
                          <a:ea typeface="Mada"/>
                          <a:cs typeface="Mada"/>
                          <a:sym typeface="Mada"/>
                        </a:rPr>
                        <a:t>cont.</a:t>
                      </a:r>
                      <a:endParaRPr b="1" i="1" sz="1200">
                        <a:solidFill>
                          <a:srgbClr val="FFFFFF"/>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ED8E47"/>
                    </a:solidFill>
                  </a:tcPr>
                </a:tc>
                <a:tc hMerge="1"/>
                <a:tc hMerge="1"/>
                <a:tc hMerge="1"/>
              </a:tr>
              <a:tr h="317925">
                <a:tc gridSpan="4">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Secondary hemostasis (only) disorders:</a:t>
                      </a:r>
                      <a:endParaRPr b="1" sz="1200">
                        <a:solidFill>
                          <a:srgbClr val="000000"/>
                        </a:solidFill>
                        <a:latin typeface="Mada"/>
                        <a:ea typeface="Mada"/>
                        <a:cs typeface="Mada"/>
                        <a:sym typeface="Mada"/>
                      </a:endParaRPr>
                    </a:p>
                    <a:p>
                      <a:pPr indent="0" lvl="0" marL="0" rtl="0" algn="ctr">
                        <a:spcBef>
                          <a:spcPts val="0"/>
                        </a:spcBef>
                        <a:spcAft>
                          <a:spcPts val="0"/>
                        </a:spcAft>
                        <a:buNone/>
                      </a:pPr>
                      <a:r>
                        <a:rPr b="1" lang="ar" sz="1200">
                          <a:solidFill>
                            <a:srgbClr val="000000"/>
                          </a:solidFill>
                          <a:latin typeface="Mada"/>
                          <a:ea typeface="Mada"/>
                          <a:cs typeface="Mada"/>
                          <a:sym typeface="Mada"/>
                        </a:rPr>
                        <a:t>Characterized by </a:t>
                      </a:r>
                      <a:r>
                        <a:rPr b="1" lang="ar" sz="1200">
                          <a:solidFill>
                            <a:srgbClr val="CC0000"/>
                          </a:solidFill>
                          <a:latin typeface="Mada"/>
                          <a:ea typeface="Mada"/>
                          <a:cs typeface="Mada"/>
                          <a:sym typeface="Mada"/>
                        </a:rPr>
                        <a:t>hematomas, hemarthrosis, bruising, bleeding (mucosal, GI, GU, joint) deep bleeding.</a:t>
                      </a:r>
                      <a:endParaRPr b="1" sz="1200" u="sng">
                        <a:solidFill>
                          <a:srgbClr val="BF9000"/>
                        </a:solidFill>
                        <a:highlight>
                          <a:srgbClr val="FFFFFF"/>
                        </a:highlight>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5BF97"/>
                    </a:solidFill>
                  </a:tcPr>
                </a:tc>
                <a:tc hMerge="1"/>
                <a:tc hMerge="1"/>
                <a:tc hMerge="1"/>
              </a:tr>
              <a:tr h="218550">
                <a:tc>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Disease</a:t>
                      </a:r>
                      <a:endParaRPr b="1" sz="12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Etiology</a:t>
                      </a:r>
                      <a:endParaRPr b="1" sz="12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Diagnosis</a:t>
                      </a:r>
                      <a:endParaRPr b="1" sz="12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Treatment</a:t>
                      </a:r>
                      <a:endParaRPr b="1" sz="12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r>
              <a:tr h="1013400">
                <a:tc>
                  <a:txBody>
                    <a:bodyPr/>
                    <a:lstStyle/>
                    <a:p>
                      <a:pPr indent="0" lvl="0" marL="0" rtl="0" algn="ctr">
                        <a:spcBef>
                          <a:spcPts val="0"/>
                        </a:spcBef>
                        <a:spcAft>
                          <a:spcPts val="0"/>
                        </a:spcAft>
                        <a:buNone/>
                      </a:pPr>
                      <a:r>
                        <a:rPr b="1" lang="ar" sz="1200">
                          <a:solidFill>
                            <a:srgbClr val="BF9000"/>
                          </a:solidFill>
                          <a:latin typeface="Mada"/>
                          <a:ea typeface="Mada"/>
                          <a:cs typeface="Mada"/>
                          <a:sym typeface="Mada"/>
                        </a:rPr>
                        <a:t>Hemophilia A</a:t>
                      </a:r>
                      <a:endParaRPr b="1" sz="1200">
                        <a:solidFill>
                          <a:srgbClr val="BF9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None/>
                      </a:pPr>
                      <a:r>
                        <a:rPr lang="ar" sz="1000">
                          <a:solidFill>
                            <a:srgbClr val="000000"/>
                          </a:solidFill>
                          <a:latin typeface="Mada"/>
                          <a:ea typeface="Mada"/>
                          <a:cs typeface="Mada"/>
                          <a:sym typeface="Mada"/>
                        </a:rPr>
                        <a:t>- Congenital: Inherited deficiency of</a:t>
                      </a:r>
                      <a:r>
                        <a:rPr b="1" lang="ar" sz="1000">
                          <a:solidFill>
                            <a:srgbClr val="CEA320"/>
                          </a:solidFill>
                          <a:latin typeface="Mada"/>
                          <a:ea typeface="Mada"/>
                          <a:cs typeface="Mada"/>
                          <a:sym typeface="Mada"/>
                        </a:rPr>
                        <a:t> factor VIII </a:t>
                      </a:r>
                      <a:r>
                        <a:rPr lang="ar" sz="1000">
                          <a:solidFill>
                            <a:srgbClr val="000000"/>
                          </a:solidFill>
                          <a:latin typeface="Mada"/>
                          <a:ea typeface="Mada"/>
                          <a:cs typeface="Mada"/>
                          <a:sym typeface="Mada"/>
                        </a:rPr>
                        <a:t> an </a:t>
                      </a:r>
                      <a:r>
                        <a:rPr b="1" lang="ar" sz="1000">
                          <a:solidFill>
                            <a:srgbClr val="CEA320"/>
                          </a:solidFill>
                          <a:latin typeface="Mada"/>
                          <a:ea typeface="Mada"/>
                          <a:cs typeface="Mada"/>
                          <a:sym typeface="Mada"/>
                        </a:rPr>
                        <a:t>X-linked</a:t>
                      </a:r>
                      <a:r>
                        <a:rPr b="1" lang="ar" sz="1000">
                          <a:solidFill>
                            <a:srgbClr val="CC0000"/>
                          </a:solidFill>
                          <a:latin typeface="Mada"/>
                          <a:ea typeface="Mada"/>
                          <a:cs typeface="Mada"/>
                          <a:sym typeface="Mada"/>
                        </a:rPr>
                        <a:t> recessive disorder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sz="1000">
                        <a:solidFill>
                          <a:srgbClr val="000000"/>
                        </a:solidFill>
                        <a:latin typeface="Mada"/>
                        <a:ea typeface="Mada"/>
                        <a:cs typeface="Mada"/>
                        <a:sym typeface="Mada"/>
                      </a:endParaRPr>
                    </a:p>
                    <a:p>
                      <a:pPr indent="0" lvl="0" marL="0" rtl="0" algn="l">
                        <a:spcBef>
                          <a:spcPts val="0"/>
                        </a:spcBef>
                        <a:spcAft>
                          <a:spcPts val="0"/>
                        </a:spcAft>
                        <a:buNone/>
                      </a:pPr>
                      <a:r>
                        <a:rPr lang="ar" sz="1000">
                          <a:solidFill>
                            <a:srgbClr val="000000"/>
                          </a:solidFill>
                          <a:latin typeface="Mada"/>
                          <a:ea typeface="Mada"/>
                          <a:cs typeface="Mada"/>
                          <a:sym typeface="Mada"/>
                        </a:rPr>
                        <a:t>- Secondary: Development of </a:t>
                      </a:r>
                      <a:r>
                        <a:rPr b="1" lang="ar" sz="1000">
                          <a:solidFill>
                            <a:srgbClr val="CC0000"/>
                          </a:solidFill>
                          <a:latin typeface="Mada"/>
                          <a:ea typeface="Mada"/>
                          <a:cs typeface="Mada"/>
                          <a:sym typeface="Mada"/>
                        </a:rPr>
                        <a:t>autoantibodies</a:t>
                      </a:r>
                      <a:r>
                        <a:rPr lang="ar" sz="1000">
                          <a:solidFill>
                            <a:srgbClr val="000000"/>
                          </a:solidFill>
                          <a:latin typeface="Mada"/>
                          <a:ea typeface="Mada"/>
                          <a:cs typeface="Mada"/>
                          <a:sym typeface="Mada"/>
                        </a:rPr>
                        <a:t> most commonly directed against </a:t>
                      </a:r>
                      <a:r>
                        <a:rPr b="1" lang="ar" sz="1000">
                          <a:solidFill>
                            <a:srgbClr val="000000"/>
                          </a:solidFill>
                          <a:latin typeface="Mada"/>
                          <a:ea typeface="Mada"/>
                          <a:cs typeface="Mada"/>
                          <a:sym typeface="Mada"/>
                        </a:rPr>
                        <a:t>FVIII </a:t>
                      </a:r>
                      <a:r>
                        <a:rPr lang="ar" sz="1000">
                          <a:solidFill>
                            <a:srgbClr val="000000"/>
                          </a:solidFill>
                          <a:latin typeface="Mada"/>
                          <a:ea typeface="Mada"/>
                          <a:cs typeface="Mada"/>
                          <a:sym typeface="Mada"/>
                        </a:rPr>
                        <a:t>(ass. with pregnancy, malignancy, advanced age).</a:t>
                      </a:r>
                      <a:endParaRPr sz="1000">
                        <a:solidFill>
                          <a:srgbClr val="CC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292100" lvl="0" marL="457200" rtl="0" algn="l">
                        <a:spcBef>
                          <a:spcPts val="0"/>
                        </a:spcBef>
                        <a:spcAft>
                          <a:spcPts val="0"/>
                        </a:spcAft>
                        <a:buClr>
                          <a:srgbClr val="1C4587"/>
                        </a:buClr>
                        <a:buSzPts val="1000"/>
                        <a:buFont typeface="Mada"/>
                        <a:buChar char="●"/>
                      </a:pPr>
                      <a:r>
                        <a:rPr b="1" lang="ar" sz="1000">
                          <a:solidFill>
                            <a:srgbClr val="000000"/>
                          </a:solidFill>
                          <a:latin typeface="Mada"/>
                          <a:ea typeface="Mada"/>
                          <a:cs typeface="Mada"/>
                          <a:sym typeface="Mada"/>
                        </a:rPr>
                        <a:t>Factor VIII Assay: </a:t>
                      </a:r>
                      <a:r>
                        <a:rPr b="1" lang="ar" sz="1000">
                          <a:solidFill>
                            <a:srgbClr val="CC0000"/>
                          </a:solidFill>
                          <a:latin typeface="Mada"/>
                          <a:ea typeface="Mada"/>
                          <a:cs typeface="Mada"/>
                          <a:sym typeface="Mada"/>
                        </a:rPr>
                        <a:t>low</a:t>
                      </a: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1C4587"/>
                        </a:buClr>
                        <a:buSzPts val="1000"/>
                        <a:buFont typeface="Mada"/>
                        <a:buChar char="●"/>
                      </a:pPr>
                      <a:r>
                        <a:rPr lang="ar" sz="1000">
                          <a:solidFill>
                            <a:srgbClr val="000000"/>
                          </a:solidFill>
                          <a:latin typeface="Mada"/>
                          <a:ea typeface="Mada"/>
                          <a:cs typeface="Mada"/>
                          <a:sym typeface="Mada"/>
                        </a:rPr>
                        <a:t>Mixing study (corrected) </a:t>
                      </a:r>
                      <a:endParaRPr sz="1000">
                        <a:solidFill>
                          <a:srgbClr val="000000"/>
                        </a:solidFill>
                        <a:latin typeface="Mada"/>
                        <a:ea typeface="Mada"/>
                        <a:cs typeface="Mada"/>
                        <a:sym typeface="Mada"/>
                      </a:endParaRPr>
                    </a:p>
                    <a:p>
                      <a:pPr indent="-292100" lvl="0" marL="457200" rtl="0" algn="l">
                        <a:spcBef>
                          <a:spcPts val="0"/>
                        </a:spcBef>
                        <a:spcAft>
                          <a:spcPts val="0"/>
                        </a:spcAft>
                        <a:buClr>
                          <a:srgbClr val="1C4587"/>
                        </a:buClr>
                        <a:buSzPts val="1000"/>
                        <a:buFont typeface="Mada"/>
                        <a:buChar char="●"/>
                      </a:pPr>
                      <a:r>
                        <a:rPr lang="ar" sz="1000">
                          <a:solidFill>
                            <a:srgbClr val="000000"/>
                          </a:solidFill>
                          <a:latin typeface="Mada"/>
                          <a:ea typeface="Mada"/>
                          <a:cs typeface="Mada"/>
                          <a:sym typeface="Mada"/>
                        </a:rPr>
                        <a:t>Normal VWF &amp; PT.</a:t>
                      </a:r>
                      <a:endParaRPr sz="1000">
                        <a:solidFill>
                          <a:srgbClr val="1C4587"/>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rowSpan="4">
                  <a:txBody>
                    <a:bodyPr/>
                    <a:lstStyle/>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Replacement of the deficient coagulation Factor</a:t>
                      </a:r>
                      <a:endParaRPr b="1" sz="1000">
                        <a:solidFill>
                          <a:srgbClr val="CC0000"/>
                        </a:solidFill>
                        <a:latin typeface="Mada"/>
                        <a:ea typeface="Mada"/>
                        <a:cs typeface="Mada"/>
                        <a:sym typeface="Mada"/>
                      </a:endParaRPr>
                    </a:p>
                    <a:p>
                      <a:pPr indent="0" lvl="0" marL="457200" rtl="0" algn="l">
                        <a:spcBef>
                          <a:spcPts val="0"/>
                        </a:spcBef>
                        <a:spcAft>
                          <a:spcPts val="0"/>
                        </a:spcAft>
                        <a:buNone/>
                      </a:pPr>
                      <a:r>
                        <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Desmopressin</a:t>
                      </a:r>
                      <a:endParaRPr b="1" sz="1000">
                        <a:solidFill>
                          <a:srgbClr val="CC0000"/>
                        </a:solidFill>
                        <a:latin typeface="Mada"/>
                        <a:ea typeface="Mada"/>
                        <a:cs typeface="Mada"/>
                        <a:sym typeface="Mada"/>
                      </a:endParaRPr>
                    </a:p>
                    <a:p>
                      <a:pPr indent="0" lvl="0" marL="457200" rtl="0" algn="l">
                        <a:spcBef>
                          <a:spcPts val="0"/>
                        </a:spcBef>
                        <a:spcAft>
                          <a:spcPts val="0"/>
                        </a:spcAft>
                        <a:buNone/>
                      </a:pPr>
                      <a:r>
                        <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Antifibrinolytic agents (Tranexamic Acid, Aminocaproic Acid</a:t>
                      </a:r>
                      <a:endParaRPr b="1" sz="1000">
                        <a:solidFill>
                          <a:srgbClr val="BF9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r h="417275">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Hemophilia B</a:t>
                      </a:r>
                      <a:endParaRPr b="1" sz="12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None/>
                      </a:pPr>
                      <a:r>
                        <a:rPr lang="ar" sz="1000">
                          <a:solidFill>
                            <a:srgbClr val="000000"/>
                          </a:solidFill>
                          <a:latin typeface="Mada"/>
                          <a:ea typeface="Mada"/>
                          <a:cs typeface="Mada"/>
                          <a:sym typeface="Mada"/>
                        </a:rPr>
                        <a:t>Inherited deficiency of factor IX; also called Christmas Disease; an </a:t>
                      </a:r>
                      <a:r>
                        <a:rPr b="1" lang="ar" sz="1000">
                          <a:solidFill>
                            <a:srgbClr val="CC0000"/>
                          </a:solidFill>
                          <a:latin typeface="Mada"/>
                          <a:ea typeface="Mada"/>
                          <a:cs typeface="Mada"/>
                          <a:sym typeface="Mada"/>
                        </a:rPr>
                        <a:t>X-linked recessive disorder. </a:t>
                      </a:r>
                      <a:endParaRPr sz="1000">
                        <a:solidFill>
                          <a:srgbClr val="000000"/>
                        </a:solidFill>
                        <a:highlight>
                          <a:srgbClr val="FFFFFF"/>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292100" lvl="0" marL="457200" rtl="0" algn="l">
                        <a:spcBef>
                          <a:spcPts val="0"/>
                        </a:spcBef>
                        <a:spcAft>
                          <a:spcPts val="0"/>
                        </a:spcAft>
                        <a:buClr>
                          <a:srgbClr val="1C4587"/>
                        </a:buClr>
                        <a:buSzPts val="1000"/>
                        <a:buFont typeface="Mada"/>
                        <a:buChar char="●"/>
                      </a:pPr>
                      <a:r>
                        <a:rPr b="1" lang="ar" sz="1000">
                          <a:solidFill>
                            <a:srgbClr val="000000"/>
                          </a:solidFill>
                          <a:latin typeface="Mada"/>
                          <a:ea typeface="Mada"/>
                          <a:cs typeface="Mada"/>
                          <a:sym typeface="Mada"/>
                        </a:rPr>
                        <a:t>Factor  IX Assay: low</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1C4587"/>
                        </a:buClr>
                        <a:buSzPts val="1000"/>
                        <a:buFont typeface="Mada"/>
                        <a:buChar char="●"/>
                      </a:pPr>
                      <a:r>
                        <a:rPr lang="ar" sz="1000">
                          <a:solidFill>
                            <a:srgbClr val="000000"/>
                          </a:solidFill>
                          <a:latin typeface="Mada"/>
                          <a:ea typeface="Mada"/>
                          <a:cs typeface="Mada"/>
                          <a:sym typeface="Mada"/>
                        </a:rPr>
                        <a:t>Mixing study (corrected)</a:t>
                      </a:r>
                      <a:endParaRPr sz="1000">
                        <a:solidFill>
                          <a:srgbClr val="000000"/>
                        </a:solidFill>
                        <a:latin typeface="Mada"/>
                        <a:ea typeface="Mada"/>
                        <a:cs typeface="Mada"/>
                        <a:sym typeface="Mada"/>
                      </a:endParaRPr>
                    </a:p>
                    <a:p>
                      <a:pPr indent="-292100" lvl="0" marL="457200" rtl="0" algn="l">
                        <a:spcBef>
                          <a:spcPts val="0"/>
                        </a:spcBef>
                        <a:spcAft>
                          <a:spcPts val="0"/>
                        </a:spcAft>
                        <a:buClr>
                          <a:srgbClr val="1C4587"/>
                        </a:buClr>
                        <a:buSzPts val="1000"/>
                        <a:buFont typeface="Mada"/>
                        <a:buChar char="●"/>
                      </a:pPr>
                      <a:r>
                        <a:rPr lang="ar" sz="1000">
                          <a:solidFill>
                            <a:srgbClr val="000000"/>
                          </a:solidFill>
                          <a:latin typeface="Mada"/>
                          <a:ea typeface="Mada"/>
                          <a:cs typeface="Mada"/>
                          <a:sym typeface="Mada"/>
                        </a:rPr>
                        <a:t>Normal VWF &amp; PT.</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vMerge="1"/>
              </a:tr>
              <a:tr h="615975">
                <a:tc>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Hemophilia C</a:t>
                      </a:r>
                      <a:endParaRPr b="1" sz="12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None/>
                      </a:pPr>
                      <a:r>
                        <a:rPr lang="ar" sz="1000">
                          <a:solidFill>
                            <a:srgbClr val="000000"/>
                          </a:solidFill>
                          <a:latin typeface="Mada"/>
                          <a:ea typeface="Mada"/>
                          <a:cs typeface="Mada"/>
                          <a:sym typeface="Mada"/>
                        </a:rPr>
                        <a:t>Inherited deficiency of factor XI ; also called Rosenthal Syndrome; an </a:t>
                      </a:r>
                      <a:r>
                        <a:rPr b="1" lang="ar" sz="1000">
                          <a:solidFill>
                            <a:srgbClr val="CC0000"/>
                          </a:solidFill>
                          <a:latin typeface="Mada"/>
                          <a:ea typeface="Mada"/>
                          <a:cs typeface="Mada"/>
                          <a:sym typeface="Mada"/>
                        </a:rPr>
                        <a:t>autosomal recessive</a:t>
                      </a:r>
                      <a:r>
                        <a:rPr lang="ar" sz="1000">
                          <a:solidFill>
                            <a:srgbClr val="000000"/>
                          </a:solidFill>
                          <a:latin typeface="Mada"/>
                          <a:ea typeface="Mada"/>
                          <a:cs typeface="Mada"/>
                          <a:sym typeface="Mada"/>
                        </a:rPr>
                        <a:t> disorder (</a:t>
                      </a:r>
                      <a:r>
                        <a:rPr lang="ar" sz="1000">
                          <a:solidFill>
                            <a:srgbClr val="CC0000"/>
                          </a:solidFill>
                          <a:latin typeface="Mada"/>
                          <a:ea typeface="Mada"/>
                          <a:cs typeface="Mada"/>
                          <a:sym typeface="Mada"/>
                        </a:rPr>
                        <a:t>Ashkenazi Jews).</a:t>
                      </a:r>
                      <a:endParaRPr sz="1000">
                        <a:solidFill>
                          <a:srgbClr val="1C4587"/>
                        </a:solidFill>
                        <a:highlight>
                          <a:srgbClr val="9E9E9E"/>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292100" lvl="0" marL="457200" rtl="0" algn="l">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Factor  XI Assay: Low</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Normal PT &amp; PTT</a:t>
                      </a:r>
                      <a:endParaRPr sz="1000">
                        <a:solidFill>
                          <a:srgbClr val="1C4587"/>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vMerge="1"/>
              </a:tr>
              <a:tr h="417275">
                <a:tc>
                  <a:txBody>
                    <a:bodyPr/>
                    <a:lstStyle/>
                    <a:p>
                      <a:pPr indent="0" lvl="0" marL="0" rtl="0" algn="ctr">
                        <a:spcBef>
                          <a:spcPts val="0"/>
                        </a:spcBef>
                        <a:spcAft>
                          <a:spcPts val="0"/>
                        </a:spcAft>
                        <a:buNone/>
                      </a:pPr>
                      <a:r>
                        <a:rPr b="1" lang="ar" sz="1200">
                          <a:solidFill>
                            <a:srgbClr val="CEA320"/>
                          </a:solidFill>
                          <a:latin typeface="Mada"/>
                          <a:ea typeface="Mada"/>
                          <a:cs typeface="Mada"/>
                          <a:sym typeface="Mada"/>
                        </a:rPr>
                        <a:t>Factor XIII Deficiency</a:t>
                      </a:r>
                      <a:endParaRPr b="1" sz="12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rtl="0" algn="l">
                        <a:spcBef>
                          <a:spcPts val="0"/>
                        </a:spcBef>
                        <a:spcAft>
                          <a:spcPts val="0"/>
                        </a:spcAft>
                        <a:buNone/>
                      </a:pPr>
                      <a:r>
                        <a:t/>
                      </a:r>
                      <a:endParaRPr sz="1000">
                        <a:solidFill>
                          <a:srgbClr val="1C4587"/>
                        </a:solidFill>
                        <a:highlight>
                          <a:srgbClr val="FFFFFF"/>
                        </a:highlight>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BF9000"/>
                          </a:solidFill>
                          <a:latin typeface="Mada"/>
                          <a:ea typeface="Mada"/>
                          <a:cs typeface="Mada"/>
                          <a:sym typeface="Mada"/>
                        </a:rPr>
                        <a:t>Factor  XIII Assay</a:t>
                      </a:r>
                      <a:r>
                        <a:rPr b="1" lang="ar" sz="1000">
                          <a:solidFill>
                            <a:srgbClr val="000000"/>
                          </a:solidFill>
                          <a:latin typeface="Mada"/>
                          <a:ea typeface="Mada"/>
                          <a:cs typeface="Mada"/>
                          <a:sym typeface="Mada"/>
                        </a:rPr>
                        <a:t>: FXIII Deficiency </a:t>
                      </a:r>
                      <a:endParaRPr b="1"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Normal PT &amp; PTT</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vMerge="1"/>
              </a:tr>
              <a:tr h="516625">
                <a:tc gridSpan="4">
                  <a:txBody>
                    <a:bodyPr/>
                    <a:lstStyle/>
                    <a:p>
                      <a:pPr indent="0" lvl="0" marL="457200" rtl="0" algn="ctr">
                        <a:spcBef>
                          <a:spcPts val="0"/>
                        </a:spcBef>
                        <a:spcAft>
                          <a:spcPts val="0"/>
                        </a:spcAft>
                        <a:buNone/>
                      </a:pPr>
                      <a:r>
                        <a:rPr b="1" lang="ar" sz="1000">
                          <a:solidFill>
                            <a:srgbClr val="000000"/>
                          </a:solidFill>
                          <a:latin typeface="Mada"/>
                          <a:ea typeface="Mada"/>
                          <a:cs typeface="Mada"/>
                          <a:sym typeface="Mada"/>
                        </a:rPr>
                        <a:t>Baseline factor activity level</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b="1" lang="ar" sz="1000">
                          <a:solidFill>
                            <a:srgbClr val="000000"/>
                          </a:solidFill>
                          <a:latin typeface="Mada"/>
                          <a:ea typeface="Mada"/>
                          <a:cs typeface="Mada"/>
                          <a:sym typeface="Mada"/>
                        </a:rPr>
                        <a:t>Severe Hemophilia </a:t>
                      </a:r>
                      <a:r>
                        <a:rPr lang="ar" sz="1000">
                          <a:solidFill>
                            <a:srgbClr val="000000"/>
                          </a:solidFill>
                          <a:latin typeface="Mada"/>
                          <a:ea typeface="Mada"/>
                          <a:cs typeface="Mada"/>
                          <a:sym typeface="Mada"/>
                        </a:rPr>
                        <a:t>: defined as </a:t>
                      </a:r>
                      <a:r>
                        <a:rPr lang="ar" sz="1000">
                          <a:solidFill>
                            <a:srgbClr val="FF0000"/>
                          </a:solidFill>
                          <a:latin typeface="Mada"/>
                          <a:ea typeface="Mada"/>
                          <a:cs typeface="Mada"/>
                          <a:sym typeface="Mada"/>
                        </a:rPr>
                        <a:t>&lt;1 %</a:t>
                      </a:r>
                      <a:r>
                        <a:rPr lang="ar" sz="1000">
                          <a:solidFill>
                            <a:srgbClr val="990000"/>
                          </a:solidFill>
                          <a:latin typeface="Mada"/>
                          <a:ea typeface="Mada"/>
                          <a:cs typeface="Mada"/>
                          <a:sym typeface="Mada"/>
                        </a:rPr>
                        <a:t> </a:t>
                      </a:r>
                      <a:r>
                        <a:rPr lang="ar" sz="1000">
                          <a:solidFill>
                            <a:srgbClr val="000000"/>
                          </a:solidFill>
                          <a:latin typeface="Mada"/>
                          <a:ea typeface="Mada"/>
                          <a:cs typeface="Mada"/>
                          <a:sym typeface="Mada"/>
                        </a:rPr>
                        <a:t>factor activity (&lt;0.01 IU/mL).</a:t>
                      </a:r>
                      <a:endParaRPr baseline="30000" sz="1000">
                        <a:solidFill>
                          <a:srgbClr val="000000"/>
                        </a:solidFill>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b="1" lang="ar" sz="1000">
                          <a:solidFill>
                            <a:srgbClr val="000000"/>
                          </a:solidFill>
                          <a:latin typeface="Mada"/>
                          <a:ea typeface="Mada"/>
                          <a:cs typeface="Mada"/>
                          <a:sym typeface="Mada"/>
                        </a:rPr>
                        <a:t>Moderate Hemophilia </a:t>
                      </a:r>
                      <a:r>
                        <a:rPr lang="ar" sz="1000">
                          <a:solidFill>
                            <a:srgbClr val="000000"/>
                          </a:solidFill>
                          <a:latin typeface="Mada"/>
                          <a:ea typeface="Mada"/>
                          <a:cs typeface="Mada"/>
                          <a:sym typeface="Mada"/>
                        </a:rPr>
                        <a:t>: defined as a factor </a:t>
                      </a:r>
                      <a:r>
                        <a:rPr lang="ar" sz="1000">
                          <a:solidFill>
                            <a:srgbClr val="FF0000"/>
                          </a:solidFill>
                          <a:latin typeface="Mada"/>
                          <a:ea typeface="Mada"/>
                          <a:cs typeface="Mada"/>
                          <a:sym typeface="Mada"/>
                        </a:rPr>
                        <a:t>activity</a:t>
                      </a:r>
                      <a:r>
                        <a:rPr lang="ar" sz="1000">
                          <a:solidFill>
                            <a:srgbClr val="000000"/>
                          </a:solidFill>
                          <a:latin typeface="Mada"/>
                          <a:ea typeface="Mada"/>
                          <a:cs typeface="Mada"/>
                          <a:sym typeface="Mada"/>
                        </a:rPr>
                        <a:t> level </a:t>
                      </a:r>
                      <a:r>
                        <a:rPr lang="ar" sz="1000">
                          <a:solidFill>
                            <a:srgbClr val="FF0000"/>
                          </a:solidFill>
                          <a:latin typeface="Mada"/>
                          <a:ea typeface="Mada"/>
                          <a:cs typeface="Mada"/>
                          <a:sym typeface="Mada"/>
                        </a:rPr>
                        <a:t>≥1</a:t>
                      </a:r>
                      <a:r>
                        <a:rPr lang="ar" sz="1000">
                          <a:solidFill>
                            <a:srgbClr val="000000"/>
                          </a:solidFill>
                          <a:latin typeface="Mada"/>
                          <a:ea typeface="Mada"/>
                          <a:cs typeface="Mada"/>
                          <a:sym typeface="Mada"/>
                        </a:rPr>
                        <a:t> % of normal and </a:t>
                      </a:r>
                      <a:r>
                        <a:rPr lang="ar" sz="1000">
                          <a:solidFill>
                            <a:srgbClr val="FF0000"/>
                          </a:solidFill>
                          <a:latin typeface="Mada"/>
                          <a:ea typeface="Mada"/>
                          <a:cs typeface="Mada"/>
                          <a:sym typeface="Mada"/>
                        </a:rPr>
                        <a:t>&lt;5 % </a:t>
                      </a:r>
                      <a:r>
                        <a:rPr lang="ar" sz="1000">
                          <a:solidFill>
                            <a:srgbClr val="000000"/>
                          </a:solidFill>
                          <a:latin typeface="Mada"/>
                          <a:ea typeface="Mada"/>
                          <a:cs typeface="Mada"/>
                          <a:sym typeface="Mada"/>
                        </a:rPr>
                        <a:t>of normal ( ≥0.01 - &lt;0.05 IU/mL).</a:t>
                      </a:r>
                      <a:endParaRPr baseline="30000" sz="1000">
                        <a:solidFill>
                          <a:srgbClr val="000000"/>
                        </a:solidFill>
                        <a:latin typeface="Mada"/>
                        <a:ea typeface="Mada"/>
                        <a:cs typeface="Mada"/>
                        <a:sym typeface="Mada"/>
                      </a:endParaRPr>
                    </a:p>
                    <a:p>
                      <a:pPr indent="-292100" lvl="0" marL="457200" rtl="0" algn="l">
                        <a:spcBef>
                          <a:spcPts val="0"/>
                        </a:spcBef>
                        <a:spcAft>
                          <a:spcPts val="0"/>
                        </a:spcAft>
                        <a:buClr>
                          <a:srgbClr val="C76114"/>
                        </a:buClr>
                        <a:buSzPts val="1000"/>
                        <a:buFont typeface="Mada"/>
                        <a:buChar char="★"/>
                      </a:pPr>
                      <a:r>
                        <a:rPr b="1" lang="ar" sz="1000">
                          <a:solidFill>
                            <a:srgbClr val="000000"/>
                          </a:solidFill>
                          <a:latin typeface="Mada"/>
                          <a:ea typeface="Mada"/>
                          <a:cs typeface="Mada"/>
                          <a:sym typeface="Mada"/>
                        </a:rPr>
                        <a:t>Mild Hemophilia :</a:t>
                      </a:r>
                      <a:r>
                        <a:rPr lang="ar" sz="1000">
                          <a:solidFill>
                            <a:srgbClr val="000000"/>
                          </a:solidFill>
                          <a:latin typeface="Mada"/>
                          <a:ea typeface="Mada"/>
                          <a:cs typeface="Mada"/>
                          <a:sym typeface="Mada"/>
                        </a:rPr>
                        <a:t> defined as a factor activity level</a:t>
                      </a:r>
                      <a:r>
                        <a:rPr lang="ar" sz="1000">
                          <a:solidFill>
                            <a:srgbClr val="FF0000"/>
                          </a:solidFill>
                          <a:latin typeface="Mada"/>
                          <a:ea typeface="Mada"/>
                          <a:cs typeface="Mada"/>
                          <a:sym typeface="Mada"/>
                        </a:rPr>
                        <a:t> ≥5 % </a:t>
                      </a:r>
                      <a:r>
                        <a:rPr lang="ar" sz="1000">
                          <a:solidFill>
                            <a:srgbClr val="000000"/>
                          </a:solidFill>
                          <a:latin typeface="Mada"/>
                          <a:ea typeface="Mada"/>
                          <a:cs typeface="Mada"/>
                          <a:sym typeface="Mada"/>
                        </a:rPr>
                        <a:t>of normal and </a:t>
                      </a:r>
                      <a:r>
                        <a:rPr lang="ar" sz="1000">
                          <a:solidFill>
                            <a:srgbClr val="FF0000"/>
                          </a:solidFill>
                          <a:latin typeface="Mada"/>
                          <a:ea typeface="Mada"/>
                          <a:cs typeface="Mada"/>
                          <a:sym typeface="Mada"/>
                        </a:rPr>
                        <a:t>&lt;40 %</a:t>
                      </a:r>
                      <a:r>
                        <a:rPr lang="ar" sz="1000">
                          <a:solidFill>
                            <a:srgbClr val="000000"/>
                          </a:solidFill>
                          <a:latin typeface="Mada"/>
                          <a:ea typeface="Mada"/>
                          <a:cs typeface="Mada"/>
                          <a:sym typeface="Mada"/>
                        </a:rPr>
                        <a:t> of normal (≥0.05 - &lt;0.40 IU/mL).</a:t>
                      </a:r>
                      <a:endParaRPr b="1"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hMerge="1"/>
                <a:tc hMerge="1"/>
                <a:tc hMerge="1"/>
              </a:tr>
              <a:tr h="317925">
                <a:tc gridSpan="4">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Disorders not specific to one step of hemostasis.</a:t>
                      </a:r>
                      <a:endParaRPr b="1" sz="1200">
                        <a:solidFill>
                          <a:srgbClr val="000000"/>
                        </a:solidFill>
                        <a:latin typeface="Mada"/>
                        <a:ea typeface="Mada"/>
                        <a:cs typeface="Mada"/>
                        <a:sym typeface="Mada"/>
                      </a:endParaRPr>
                    </a:p>
                    <a:p>
                      <a:pPr indent="0" lvl="0" marL="0" rtl="0" algn="ctr">
                        <a:spcBef>
                          <a:spcPts val="0"/>
                        </a:spcBef>
                        <a:spcAft>
                          <a:spcPts val="0"/>
                        </a:spcAft>
                        <a:buNone/>
                      </a:pPr>
                      <a:r>
                        <a:rPr b="1" lang="ar" sz="1200">
                          <a:solidFill>
                            <a:srgbClr val="CC0000"/>
                          </a:solidFill>
                          <a:latin typeface="Mada"/>
                          <a:ea typeface="Mada"/>
                          <a:cs typeface="Mada"/>
                          <a:sym typeface="Mada"/>
                        </a:rPr>
                        <a:t>Clinical features: Bleeding of Mucous membranes, skin cuts, post-trauma or postoperative</a:t>
                      </a:r>
                      <a:endParaRPr b="1" sz="1200">
                        <a:solidFill>
                          <a:srgbClr val="CC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5BF97"/>
                    </a:solidFill>
                  </a:tcPr>
                </a:tc>
                <a:tc hMerge="1"/>
                <a:tc hMerge="1"/>
                <a:tc hMerge="1"/>
              </a:tr>
              <a:tr h="238875">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Disease</a:t>
                      </a:r>
                      <a:endParaRPr b="1" sz="12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Etiology</a:t>
                      </a:r>
                      <a:endParaRPr b="1" sz="12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Diagnosis</a:t>
                      </a:r>
                      <a:endParaRPr b="1" sz="12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c>
                  <a:txBody>
                    <a:bodyPr/>
                    <a:lstStyle/>
                    <a:p>
                      <a:pPr indent="0" lvl="0" marL="0" marR="0" rtl="0" algn="ctr">
                        <a:lnSpc>
                          <a:spcPct val="100000"/>
                        </a:lnSpc>
                        <a:spcBef>
                          <a:spcPts val="0"/>
                        </a:spcBef>
                        <a:spcAft>
                          <a:spcPts val="0"/>
                        </a:spcAft>
                        <a:buNone/>
                      </a:pPr>
                      <a:r>
                        <a:rPr b="1" lang="ar" sz="1200">
                          <a:solidFill>
                            <a:srgbClr val="000000"/>
                          </a:solidFill>
                          <a:latin typeface="Mada"/>
                          <a:ea typeface="Mada"/>
                          <a:cs typeface="Mada"/>
                          <a:sym typeface="Mada"/>
                        </a:rPr>
                        <a:t>Treatment</a:t>
                      </a:r>
                      <a:endParaRPr b="1" sz="12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solidFill>
                  </a:tcPr>
                </a:tc>
              </a:tr>
              <a:tr h="317925">
                <a:tc rowSpan="2">
                  <a:txBody>
                    <a:bodyPr/>
                    <a:lstStyle/>
                    <a:p>
                      <a:pPr indent="0" lvl="0" marL="0" rtl="0" algn="ctr">
                        <a:spcBef>
                          <a:spcPts val="0"/>
                        </a:spcBef>
                        <a:spcAft>
                          <a:spcPts val="0"/>
                        </a:spcAft>
                        <a:buNone/>
                      </a:pPr>
                      <a:r>
                        <a:rPr b="1" lang="ar" sz="1200">
                          <a:solidFill>
                            <a:srgbClr val="BF9000"/>
                          </a:solidFill>
                          <a:latin typeface="Mada"/>
                          <a:ea typeface="Mada"/>
                          <a:cs typeface="Mada"/>
                          <a:sym typeface="Mada"/>
                        </a:rPr>
                        <a:t>Von Willebrand Disease</a:t>
                      </a:r>
                      <a:endParaRPr b="1" sz="1200">
                        <a:solidFill>
                          <a:srgbClr val="BF9000"/>
                        </a:solidFill>
                        <a:latin typeface="Mada"/>
                        <a:ea typeface="Mada"/>
                        <a:cs typeface="Mada"/>
                        <a:sym typeface="Mada"/>
                      </a:endParaRPr>
                    </a:p>
                    <a:p>
                      <a:pPr indent="0" lvl="0" marL="0" rtl="0" algn="ctr">
                        <a:spcBef>
                          <a:spcPts val="0"/>
                        </a:spcBef>
                        <a:spcAft>
                          <a:spcPts val="0"/>
                        </a:spcAft>
                        <a:buNone/>
                      </a:pPr>
                      <a:r>
                        <a:t/>
                      </a:r>
                      <a:endParaRPr b="1" sz="1200">
                        <a:solidFill>
                          <a:srgbClr val="000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gridSpan="3">
                  <a:txBody>
                    <a:bodyPr/>
                    <a:lstStyle/>
                    <a:p>
                      <a:pPr indent="0" lvl="0" marL="0" marR="0" rtl="0" algn="l">
                        <a:lnSpc>
                          <a:spcPct val="100000"/>
                        </a:lnSpc>
                        <a:spcBef>
                          <a:spcPts val="0"/>
                        </a:spcBef>
                        <a:spcAft>
                          <a:spcPts val="0"/>
                        </a:spcAft>
                        <a:buNone/>
                      </a:pPr>
                      <a:r>
                        <a:rPr b="1" lang="ar" sz="1000">
                          <a:solidFill>
                            <a:srgbClr val="CC0000"/>
                          </a:solidFill>
                          <a:latin typeface="Mada"/>
                          <a:ea typeface="Mada"/>
                          <a:cs typeface="Mada"/>
                          <a:sym typeface="Mada"/>
                        </a:rPr>
                        <a:t>(most common bleeding disorder)</a:t>
                      </a:r>
                      <a:endParaRPr b="1"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000000"/>
                          </a:solidFill>
                          <a:latin typeface="Mada"/>
                          <a:ea typeface="Mada"/>
                          <a:cs typeface="Mada"/>
                          <a:sym typeface="Mada"/>
                        </a:rPr>
                        <a:t>Defect of Von Willebrand Factor: </a:t>
                      </a:r>
                      <a:r>
                        <a:rPr lang="ar" sz="1000">
                          <a:solidFill>
                            <a:srgbClr val="CC0000"/>
                          </a:solidFill>
                          <a:latin typeface="Mada"/>
                          <a:ea typeface="Mada"/>
                          <a:cs typeface="Mada"/>
                          <a:sym typeface="Mada"/>
                        </a:rPr>
                        <a:t>Quantitative (type 1 &amp; 3) | Qualitative (type 2) </a:t>
                      </a:r>
                      <a:endParaRPr sz="1000">
                        <a:solidFill>
                          <a:srgbClr val="CC0000"/>
                        </a:solidFill>
                        <a:latin typeface="Mada"/>
                        <a:ea typeface="Mada"/>
                        <a:cs typeface="Mada"/>
                        <a:sym typeface="Mada"/>
                      </a:endParaRPr>
                    </a:p>
                    <a:p>
                      <a:pPr indent="0" lvl="0" marL="0" rtl="0" algn="l">
                        <a:spcBef>
                          <a:spcPts val="0"/>
                        </a:spcBef>
                        <a:spcAft>
                          <a:spcPts val="0"/>
                        </a:spcAft>
                        <a:buNone/>
                      </a:pPr>
                      <a:r>
                        <a:rPr b="1" lang="ar" sz="1000">
                          <a:solidFill>
                            <a:srgbClr val="000000"/>
                          </a:solidFill>
                          <a:latin typeface="Mada"/>
                          <a:ea typeface="Mada"/>
                          <a:cs typeface="Mada"/>
                          <a:sym typeface="Mada"/>
                        </a:rPr>
                        <a:t>Clinical features</a:t>
                      </a:r>
                      <a:r>
                        <a:rPr b="1" lang="ar" sz="1000">
                          <a:solidFill>
                            <a:srgbClr val="CEA320"/>
                          </a:solidFill>
                          <a:latin typeface="Mada"/>
                          <a:ea typeface="Mada"/>
                          <a:cs typeface="Mada"/>
                          <a:sym typeface="Mada"/>
                        </a:rPr>
                        <a:t>: Bleeding of Mucous membranes, </a:t>
                      </a:r>
                      <a:r>
                        <a:rPr lang="ar" sz="1000">
                          <a:solidFill>
                            <a:srgbClr val="000000"/>
                          </a:solidFill>
                          <a:latin typeface="Mada"/>
                          <a:ea typeface="Mada"/>
                          <a:cs typeface="Mada"/>
                          <a:sym typeface="Mada"/>
                        </a:rPr>
                        <a:t>skin cuts, post-trauma or postoperative</a:t>
                      </a:r>
                      <a:endParaRPr sz="1000">
                        <a:solidFill>
                          <a:srgbClr val="CC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hMerge="1"/>
                <a:tc hMerge="1"/>
              </a:tr>
              <a:tr h="755075">
                <a:tc vMerge="1"/>
                <a:tc>
                  <a:txBody>
                    <a:bodyPr/>
                    <a:lstStyle/>
                    <a:p>
                      <a:pPr indent="0" lvl="0" marL="0" rtl="0" algn="l">
                        <a:spcBef>
                          <a:spcPts val="0"/>
                        </a:spcBef>
                        <a:spcAft>
                          <a:spcPts val="0"/>
                        </a:spcAft>
                        <a:buNone/>
                      </a:pPr>
                      <a:r>
                        <a:rPr lang="ar" sz="1000">
                          <a:solidFill>
                            <a:srgbClr val="CC0000"/>
                          </a:solidFill>
                          <a:latin typeface="Mada"/>
                          <a:ea typeface="Mada"/>
                          <a:cs typeface="Mada"/>
                          <a:sym typeface="Mada"/>
                        </a:rPr>
                        <a:t>Congenital: Autosomal dominant.</a:t>
                      </a:r>
                      <a:endParaRPr sz="1000">
                        <a:solidFill>
                          <a:srgbClr val="CC0000"/>
                        </a:solidFill>
                        <a:latin typeface="Mada"/>
                        <a:ea typeface="Mada"/>
                        <a:cs typeface="Mada"/>
                        <a:sym typeface="Mada"/>
                      </a:endParaRPr>
                    </a:p>
                    <a:p>
                      <a:pPr indent="0" lvl="0" marL="0" rtl="0" algn="l">
                        <a:spcBef>
                          <a:spcPts val="0"/>
                        </a:spcBef>
                        <a:spcAft>
                          <a:spcPts val="0"/>
                        </a:spcAft>
                        <a:buNone/>
                      </a:pPr>
                      <a:r>
                        <a:rPr b="1" lang="ar" sz="1000">
                          <a:solidFill>
                            <a:srgbClr val="000000"/>
                          </a:solidFill>
                          <a:latin typeface="Mada"/>
                          <a:ea typeface="Mada"/>
                          <a:cs typeface="Mada"/>
                          <a:sym typeface="Mada"/>
                        </a:rPr>
                        <a:t>Normal function of VWF:</a:t>
                      </a:r>
                      <a:endParaRPr b="1" sz="1000">
                        <a:solidFill>
                          <a:srgbClr val="000000"/>
                        </a:solidFill>
                        <a:latin typeface="Mada"/>
                        <a:ea typeface="Mada"/>
                        <a:cs typeface="Mada"/>
                        <a:sym typeface="Mada"/>
                      </a:endParaRPr>
                    </a:p>
                    <a:p>
                      <a:pPr indent="0" lvl="0" marL="0" rtl="0" algn="l">
                        <a:spcBef>
                          <a:spcPts val="0"/>
                        </a:spcBef>
                        <a:spcAft>
                          <a:spcPts val="0"/>
                        </a:spcAft>
                        <a:buNone/>
                      </a:pPr>
                      <a:r>
                        <a:rPr b="1" lang="ar" sz="1000">
                          <a:solidFill>
                            <a:srgbClr val="BF9000"/>
                          </a:solidFill>
                          <a:latin typeface="Mada"/>
                          <a:ea typeface="Mada"/>
                          <a:cs typeface="Mada"/>
                          <a:sym typeface="Mada"/>
                        </a:rPr>
                        <a:t>- Mediate platelet adhesion.</a:t>
                      </a:r>
                      <a:endParaRPr b="1" sz="1000">
                        <a:solidFill>
                          <a:srgbClr val="BF9000"/>
                        </a:solidFill>
                        <a:latin typeface="Mada"/>
                        <a:ea typeface="Mada"/>
                        <a:cs typeface="Mada"/>
                        <a:sym typeface="Mada"/>
                      </a:endParaRPr>
                    </a:p>
                    <a:p>
                      <a:pPr indent="0" lvl="0" marL="0" rtl="0" algn="l">
                        <a:spcBef>
                          <a:spcPts val="0"/>
                        </a:spcBef>
                        <a:spcAft>
                          <a:spcPts val="0"/>
                        </a:spcAft>
                        <a:buNone/>
                      </a:pPr>
                      <a:r>
                        <a:t/>
                      </a:r>
                      <a:endParaRPr b="1" sz="1000">
                        <a:solidFill>
                          <a:srgbClr val="BF9000"/>
                        </a:solidFill>
                        <a:latin typeface="Mada"/>
                        <a:ea typeface="Mada"/>
                        <a:cs typeface="Mada"/>
                        <a:sym typeface="Mada"/>
                      </a:endParaRPr>
                    </a:p>
                    <a:p>
                      <a:pPr indent="0" lvl="0" marL="0" rtl="0" algn="l">
                        <a:spcBef>
                          <a:spcPts val="0"/>
                        </a:spcBef>
                        <a:spcAft>
                          <a:spcPts val="0"/>
                        </a:spcAft>
                        <a:buNone/>
                      </a:pPr>
                      <a:r>
                        <a:rPr b="1" lang="ar" sz="1000">
                          <a:solidFill>
                            <a:srgbClr val="000000"/>
                          </a:solidFill>
                          <a:latin typeface="Mada"/>
                          <a:ea typeface="Mada"/>
                          <a:cs typeface="Mada"/>
                          <a:sym typeface="Mada"/>
                        </a:rPr>
                        <a:t>Acquired :</a:t>
                      </a:r>
                      <a:r>
                        <a:rPr lang="ar" sz="1000">
                          <a:solidFill>
                            <a:srgbClr val="000000"/>
                          </a:solidFill>
                          <a:latin typeface="Mada"/>
                          <a:ea typeface="Mada"/>
                          <a:cs typeface="Mada"/>
                          <a:sym typeface="Mada"/>
                        </a:rPr>
                        <a:t>rare, caused by</a:t>
                      </a:r>
                      <a:r>
                        <a:rPr lang="ar" sz="1000">
                          <a:solidFill>
                            <a:srgbClr val="CC0000"/>
                          </a:solidFill>
                          <a:latin typeface="Mada"/>
                          <a:ea typeface="Mada"/>
                          <a:cs typeface="Mada"/>
                          <a:sym typeface="Mada"/>
                        </a:rPr>
                        <a:t> autoantibodies</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rtl="0" algn="l">
                        <a:spcBef>
                          <a:spcPts val="0"/>
                        </a:spcBef>
                        <a:spcAft>
                          <a:spcPts val="0"/>
                        </a:spcAft>
                        <a:buNone/>
                      </a:pPr>
                      <a:r>
                        <a:rPr lang="ar" sz="1000">
                          <a:solidFill>
                            <a:srgbClr val="CC0000"/>
                          </a:solidFill>
                          <a:latin typeface="Mada"/>
                          <a:ea typeface="Mada"/>
                          <a:cs typeface="Mada"/>
                          <a:sym typeface="Mada"/>
                        </a:rPr>
                        <a:t>Normal aPTT in (Type 1 &amp; 2).</a:t>
                      </a:r>
                      <a:endParaRPr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CC0000"/>
                          </a:solidFill>
                          <a:latin typeface="Mada"/>
                          <a:ea typeface="Mada"/>
                          <a:cs typeface="Mada"/>
                          <a:sym typeface="Mada"/>
                        </a:rPr>
                        <a:t>Prolonged aPTT in (Type 2N, 2B, &amp; 3) </a:t>
                      </a:r>
                      <a:endParaRPr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CC0000"/>
                          </a:solidFill>
                          <a:latin typeface="Mada"/>
                          <a:ea typeface="Mada"/>
                          <a:cs typeface="Mada"/>
                          <a:sym typeface="Mada"/>
                        </a:rPr>
                        <a:t>vWF: Ag.</a:t>
                      </a:r>
                      <a:endParaRPr sz="1000">
                        <a:solidFill>
                          <a:srgbClr val="000000"/>
                        </a:solidFill>
                        <a:latin typeface="Mada"/>
                        <a:ea typeface="Mada"/>
                        <a:cs typeface="Mada"/>
                        <a:sym typeface="Mada"/>
                      </a:endParaRPr>
                    </a:p>
                    <a:p>
                      <a:pPr indent="0" lvl="0" marL="0" rtl="0" algn="l">
                        <a:spcBef>
                          <a:spcPts val="0"/>
                        </a:spcBef>
                        <a:spcAft>
                          <a:spcPts val="0"/>
                        </a:spcAft>
                        <a:buNone/>
                      </a:pPr>
                      <a:r>
                        <a:rPr lang="ar" sz="1000">
                          <a:solidFill>
                            <a:srgbClr val="CC0000"/>
                          </a:solidFill>
                          <a:latin typeface="Mada"/>
                          <a:ea typeface="Mada"/>
                          <a:cs typeface="Mada"/>
                          <a:sym typeface="Mada"/>
                        </a:rPr>
                        <a:t>FVIII assay (low in 2N &amp; 3).</a:t>
                      </a:r>
                      <a:endParaRPr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CC0000"/>
                          </a:solidFill>
                          <a:latin typeface="Mada"/>
                          <a:ea typeface="Mada"/>
                          <a:cs typeface="Mada"/>
                          <a:sym typeface="Mada"/>
                        </a:rPr>
                        <a:t>Plt count  (low in 2M).</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ar" sz="1000">
                          <a:solidFill>
                            <a:srgbClr val="CC0000"/>
                          </a:solidFill>
                          <a:latin typeface="Mada"/>
                          <a:ea typeface="Mada"/>
                          <a:cs typeface="Mada"/>
                          <a:sym typeface="Mada"/>
                        </a:rPr>
                        <a:t>- Replacement of exogenous vWF concentrate.</a:t>
                      </a:r>
                      <a:endParaRPr b="1" sz="10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rPr b="1" lang="ar" sz="1000">
                          <a:solidFill>
                            <a:srgbClr val="CC0000"/>
                          </a:solidFill>
                          <a:latin typeface="Mada"/>
                          <a:ea typeface="Mada"/>
                          <a:cs typeface="Mada"/>
                          <a:sym typeface="Mada"/>
                        </a:rPr>
                        <a:t>- Desmopressin</a:t>
                      </a:r>
                      <a:endParaRPr b="1" sz="10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rPr b="1" lang="ar" sz="1000">
                          <a:solidFill>
                            <a:srgbClr val="CC0000"/>
                          </a:solidFill>
                          <a:latin typeface="Mada"/>
                          <a:ea typeface="Mada"/>
                          <a:cs typeface="Mada"/>
                          <a:sym typeface="Mada"/>
                        </a:rPr>
                        <a:t>- Antifibrinolytic agents (Tranexamic Acid, Aminocaproic Acid</a:t>
                      </a:r>
                      <a:endParaRPr sz="1000">
                        <a:solidFill>
                          <a:srgbClr val="CC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r h="238875">
                <a:tc>
                  <a:txBody>
                    <a:bodyPr/>
                    <a:lstStyle/>
                    <a:p>
                      <a:pPr indent="0" lvl="0" marL="0" marR="0" rtl="0" algn="ctr">
                        <a:lnSpc>
                          <a:spcPct val="100000"/>
                        </a:lnSpc>
                        <a:spcBef>
                          <a:spcPts val="0"/>
                        </a:spcBef>
                        <a:spcAft>
                          <a:spcPts val="0"/>
                        </a:spcAft>
                        <a:buNone/>
                      </a:pPr>
                      <a:r>
                        <a:rPr b="1" lang="ar" sz="1200">
                          <a:solidFill>
                            <a:srgbClr val="BF9000"/>
                          </a:solidFill>
                          <a:latin typeface="Mada"/>
                          <a:ea typeface="Mada"/>
                          <a:cs typeface="Mada"/>
                          <a:sym typeface="Mada"/>
                        </a:rPr>
                        <a:t>Disseminated Intravascular Coagulation</a:t>
                      </a:r>
                      <a:endParaRPr b="1" sz="1200">
                        <a:solidFill>
                          <a:srgbClr val="BF9000"/>
                        </a:solidFill>
                        <a:latin typeface="Mada"/>
                        <a:ea typeface="Mada"/>
                        <a:cs typeface="Mada"/>
                        <a:sym typeface="Mada"/>
                      </a:endParaRPr>
                    </a:p>
                  </a:txBody>
                  <a:tcPr marT="91425" marB="91425" marR="91425" marL="91425" anchor="ctr">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solidFill>
                      <a:srgbClr val="FAD7BD">
                        <a:alpha val="52510"/>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ar" sz="1000">
                          <a:solidFill>
                            <a:srgbClr val="000000"/>
                          </a:solidFill>
                          <a:latin typeface="Mada"/>
                          <a:ea typeface="Mada"/>
                          <a:cs typeface="Mada"/>
                          <a:sym typeface="Mada"/>
                        </a:rPr>
                        <a:t>Trauma </a:t>
                      </a:r>
                      <a:endParaRPr sz="1000">
                        <a:solidFill>
                          <a:srgbClr val="000000"/>
                        </a:solidFill>
                        <a:latin typeface="Mada"/>
                        <a:ea typeface="Mada"/>
                        <a:cs typeface="Mada"/>
                        <a:sym typeface="Mada"/>
                      </a:endParaRPr>
                    </a:p>
                    <a:p>
                      <a:pPr indent="0" lvl="0" marL="0" marR="0" rtl="0" algn="l">
                        <a:lnSpc>
                          <a:spcPct val="100000"/>
                        </a:lnSpc>
                        <a:spcBef>
                          <a:spcPts val="0"/>
                        </a:spcBef>
                        <a:spcAft>
                          <a:spcPts val="0"/>
                        </a:spcAft>
                        <a:buNone/>
                      </a:pPr>
                      <a:r>
                        <a:rPr lang="ar" sz="1000">
                          <a:solidFill>
                            <a:srgbClr val="000000"/>
                          </a:solidFill>
                          <a:latin typeface="Mada"/>
                          <a:ea typeface="Mada"/>
                          <a:cs typeface="Mada"/>
                          <a:sym typeface="Mada"/>
                        </a:rPr>
                        <a:t>Septic shock </a:t>
                      </a:r>
                      <a:endParaRPr sz="1000">
                        <a:solidFill>
                          <a:srgbClr val="000000"/>
                        </a:solidFill>
                        <a:latin typeface="Mada"/>
                        <a:ea typeface="Mada"/>
                        <a:cs typeface="Mada"/>
                        <a:sym typeface="Mada"/>
                      </a:endParaRPr>
                    </a:p>
                    <a:p>
                      <a:pPr indent="0" lvl="0" marL="0" rtl="0" algn="l">
                        <a:spcBef>
                          <a:spcPts val="0"/>
                        </a:spcBef>
                        <a:spcAft>
                          <a:spcPts val="0"/>
                        </a:spcAft>
                        <a:buNone/>
                      </a:pPr>
                      <a:r>
                        <a:rPr lang="ar" sz="1000">
                          <a:solidFill>
                            <a:srgbClr val="000000"/>
                          </a:solidFill>
                          <a:latin typeface="Mada"/>
                          <a:ea typeface="Mada"/>
                          <a:cs typeface="Mada"/>
                          <a:sym typeface="Mada"/>
                        </a:rPr>
                        <a:t>Malignancy ( esp </a:t>
                      </a:r>
                      <a:r>
                        <a:rPr lang="ar" sz="1000">
                          <a:solidFill>
                            <a:srgbClr val="CC0000"/>
                          </a:solidFill>
                          <a:latin typeface="Mada"/>
                          <a:ea typeface="Mada"/>
                          <a:cs typeface="Mada"/>
                          <a:sym typeface="Mada"/>
                        </a:rPr>
                        <a:t>APML)</a:t>
                      </a:r>
                      <a:endParaRPr sz="1000">
                        <a:solidFill>
                          <a:srgbClr val="000000"/>
                        </a:solidFill>
                        <a:latin typeface="Mada"/>
                        <a:ea typeface="Mada"/>
                        <a:cs typeface="Mada"/>
                        <a:sym typeface="Mada"/>
                      </a:endParaRPr>
                    </a:p>
                    <a:p>
                      <a:pPr indent="0" lvl="0" marL="0" marR="0" rtl="0" algn="l">
                        <a:lnSpc>
                          <a:spcPct val="100000"/>
                        </a:lnSpc>
                        <a:spcBef>
                          <a:spcPts val="0"/>
                        </a:spcBef>
                        <a:spcAft>
                          <a:spcPts val="0"/>
                        </a:spcAft>
                        <a:buNone/>
                      </a:pPr>
                      <a:r>
                        <a:rPr lang="ar" sz="1000">
                          <a:solidFill>
                            <a:srgbClr val="000000"/>
                          </a:solidFill>
                          <a:latin typeface="Mada"/>
                          <a:ea typeface="Mada"/>
                          <a:cs typeface="Mada"/>
                          <a:sym typeface="Mada"/>
                        </a:rPr>
                        <a:t>Major trauma</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ar" sz="1000">
                          <a:solidFill>
                            <a:srgbClr val="BF9000"/>
                          </a:solidFill>
                          <a:latin typeface="Mada"/>
                          <a:ea typeface="Mada"/>
                          <a:cs typeface="Mada"/>
                          <a:sym typeface="Mada"/>
                        </a:rPr>
                        <a:t>Prolonged PT and aPTT.</a:t>
                      </a:r>
                      <a:endParaRPr sz="1000">
                        <a:solidFill>
                          <a:srgbClr val="BF9000"/>
                        </a:solidFill>
                        <a:latin typeface="Mada"/>
                        <a:ea typeface="Mada"/>
                        <a:cs typeface="Mada"/>
                        <a:sym typeface="Mada"/>
                      </a:endParaRPr>
                    </a:p>
                    <a:p>
                      <a:pPr indent="0" lvl="0" marL="0" marR="0" rtl="0" algn="l">
                        <a:lnSpc>
                          <a:spcPct val="100000"/>
                        </a:lnSpc>
                        <a:spcBef>
                          <a:spcPts val="0"/>
                        </a:spcBef>
                        <a:spcAft>
                          <a:spcPts val="0"/>
                        </a:spcAft>
                        <a:buClr>
                          <a:srgbClr val="000000"/>
                        </a:buClr>
                        <a:buSzPts val="1100"/>
                        <a:buFont typeface="Arial"/>
                        <a:buNone/>
                      </a:pPr>
                      <a:r>
                        <a:rPr lang="ar" sz="1000">
                          <a:solidFill>
                            <a:srgbClr val="000000"/>
                          </a:solidFill>
                          <a:latin typeface="Mada"/>
                          <a:ea typeface="Mada"/>
                          <a:cs typeface="Mada"/>
                          <a:sym typeface="Mada"/>
                        </a:rPr>
                        <a:t>decreased fibrinogen.</a:t>
                      </a:r>
                      <a:endParaRPr sz="1000">
                        <a:solidFill>
                          <a:srgbClr val="000000"/>
                        </a:solidFill>
                        <a:latin typeface="Mada"/>
                        <a:ea typeface="Mada"/>
                        <a:cs typeface="Mada"/>
                        <a:sym typeface="Mada"/>
                      </a:endParaRPr>
                    </a:p>
                    <a:p>
                      <a:pPr indent="0" lvl="0" marL="0" marR="0" rtl="0" algn="l">
                        <a:lnSpc>
                          <a:spcPct val="100000"/>
                        </a:lnSpc>
                        <a:spcBef>
                          <a:spcPts val="0"/>
                        </a:spcBef>
                        <a:spcAft>
                          <a:spcPts val="0"/>
                        </a:spcAft>
                        <a:buClr>
                          <a:srgbClr val="000000"/>
                        </a:buClr>
                        <a:buSzPts val="1100"/>
                        <a:buFont typeface="Arial"/>
                        <a:buNone/>
                      </a:pPr>
                      <a:r>
                        <a:rPr lang="ar" sz="1000">
                          <a:solidFill>
                            <a:srgbClr val="BF9000"/>
                          </a:solidFill>
                          <a:latin typeface="Mada"/>
                          <a:ea typeface="Mada"/>
                          <a:cs typeface="Mada"/>
                          <a:sym typeface="Mada"/>
                        </a:rPr>
                        <a:t>Low plt.</a:t>
                      </a:r>
                      <a:endParaRPr sz="1000">
                        <a:solidFill>
                          <a:srgbClr val="BF9000"/>
                        </a:solidFill>
                        <a:latin typeface="Mada"/>
                        <a:ea typeface="Mada"/>
                        <a:cs typeface="Mada"/>
                        <a:sym typeface="Mada"/>
                      </a:endParaRPr>
                    </a:p>
                    <a:p>
                      <a:pPr indent="0" lvl="0" marL="0" marR="0" rtl="0" algn="l">
                        <a:lnSpc>
                          <a:spcPct val="100000"/>
                        </a:lnSpc>
                        <a:spcBef>
                          <a:spcPts val="0"/>
                        </a:spcBef>
                        <a:spcAft>
                          <a:spcPts val="0"/>
                        </a:spcAft>
                        <a:buNone/>
                      </a:pPr>
                      <a:r>
                        <a:rPr lang="ar" sz="1000">
                          <a:solidFill>
                            <a:srgbClr val="000000"/>
                          </a:solidFill>
                          <a:latin typeface="Mada"/>
                          <a:ea typeface="Mada"/>
                          <a:cs typeface="Mada"/>
                          <a:sym typeface="Mada"/>
                        </a:rPr>
                        <a:t>High LDH.</a:t>
                      </a:r>
                      <a:endParaRPr sz="1000">
                        <a:solidFill>
                          <a:srgbClr val="000000"/>
                        </a:solidFill>
                        <a:latin typeface="Mada"/>
                        <a:ea typeface="Mada"/>
                        <a:cs typeface="Mada"/>
                        <a:sym typeface="Mada"/>
                      </a:endParaRPr>
                    </a:p>
                    <a:p>
                      <a:pPr indent="0" lvl="0" marL="0" marR="0" rtl="0" algn="l">
                        <a:lnSpc>
                          <a:spcPct val="100000"/>
                        </a:lnSpc>
                        <a:spcBef>
                          <a:spcPts val="0"/>
                        </a:spcBef>
                        <a:spcAft>
                          <a:spcPts val="0"/>
                        </a:spcAft>
                        <a:buNone/>
                      </a:pPr>
                      <a:r>
                        <a:rPr lang="ar" sz="1000">
                          <a:solidFill>
                            <a:srgbClr val="000000"/>
                          </a:solidFill>
                          <a:latin typeface="Mada"/>
                          <a:ea typeface="Mada"/>
                          <a:cs typeface="Mada"/>
                          <a:sym typeface="Mada"/>
                        </a:rPr>
                        <a:t>Low haptoglobin.</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c>
                  <a:txBody>
                    <a:bodyPr/>
                    <a:lstStyle/>
                    <a:p>
                      <a:pPr indent="0" lvl="0" marL="0" rtl="0" algn="l">
                        <a:spcBef>
                          <a:spcPts val="0"/>
                        </a:spcBef>
                        <a:spcAft>
                          <a:spcPts val="0"/>
                        </a:spcAft>
                        <a:buNone/>
                      </a:pPr>
                      <a:r>
                        <a:rPr lang="ar" sz="1000">
                          <a:solidFill>
                            <a:srgbClr val="000000"/>
                          </a:solidFill>
                          <a:latin typeface="Mada"/>
                          <a:ea typeface="Mada"/>
                          <a:cs typeface="Mada"/>
                          <a:sym typeface="Mada"/>
                        </a:rPr>
                        <a:t>- Treat underlying process .</a:t>
                      </a:r>
                      <a:endParaRPr sz="1000">
                        <a:solidFill>
                          <a:srgbClr val="000000"/>
                        </a:solidFill>
                        <a:latin typeface="Mada"/>
                        <a:ea typeface="Mada"/>
                        <a:cs typeface="Mada"/>
                        <a:sym typeface="Mada"/>
                      </a:endParaRPr>
                    </a:p>
                    <a:p>
                      <a:pPr indent="0" lvl="0" marL="0" rtl="0" algn="l">
                        <a:spcBef>
                          <a:spcPts val="0"/>
                        </a:spcBef>
                        <a:spcAft>
                          <a:spcPts val="0"/>
                        </a:spcAft>
                        <a:buNone/>
                      </a:pPr>
                      <a:r>
                        <a:rPr lang="ar" sz="1000">
                          <a:solidFill>
                            <a:srgbClr val="CC0000"/>
                          </a:solidFill>
                          <a:latin typeface="Mada"/>
                          <a:ea typeface="Mada"/>
                          <a:cs typeface="Mada"/>
                          <a:sym typeface="Mada"/>
                        </a:rPr>
                        <a:t>- fresh frozen plasma (FFP)</a:t>
                      </a:r>
                      <a:endParaRPr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000000"/>
                          </a:solidFill>
                          <a:latin typeface="Mada"/>
                          <a:ea typeface="Mada"/>
                          <a:cs typeface="Mada"/>
                          <a:sym typeface="Mada"/>
                        </a:rPr>
                        <a:t>- Cryoprecipitate</a:t>
                      </a:r>
                      <a:endParaRPr sz="1000">
                        <a:solidFill>
                          <a:srgbClr val="000000"/>
                        </a:solidFill>
                        <a:latin typeface="Mada"/>
                        <a:ea typeface="Mada"/>
                        <a:cs typeface="Mada"/>
                        <a:sym typeface="Mada"/>
                      </a:endParaRPr>
                    </a:p>
                  </a:txBody>
                  <a:tcPr marT="91425" marB="91425" marR="91425" marL="91425">
                    <a:lnL cap="flat" cmpd="sng" w="9525">
                      <a:solidFill>
                        <a:srgbClr val="F5BF97"/>
                      </a:solidFill>
                      <a:prstDash val="solid"/>
                      <a:round/>
                      <a:headEnd len="sm" w="sm" type="none"/>
                      <a:tailEnd len="sm" w="sm" type="none"/>
                    </a:lnL>
                    <a:lnR cap="flat" cmpd="sng" w="9525">
                      <a:solidFill>
                        <a:srgbClr val="F5BF97"/>
                      </a:solidFill>
                      <a:prstDash val="solid"/>
                      <a:round/>
                      <a:headEnd len="sm" w="sm" type="none"/>
                      <a:tailEnd len="sm" w="sm" type="none"/>
                    </a:lnR>
                    <a:lnT cap="flat" cmpd="sng" w="9525">
                      <a:solidFill>
                        <a:srgbClr val="F5BF97"/>
                      </a:solidFill>
                      <a:prstDash val="solid"/>
                      <a:round/>
                      <a:headEnd len="sm" w="sm" type="none"/>
                      <a:tailEnd len="sm" w="sm" type="none"/>
                    </a:lnT>
                    <a:lnB cap="flat" cmpd="sng" w="9525">
                      <a:solidFill>
                        <a:srgbClr val="F5BF97"/>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graphicFrame>
        <p:nvGraphicFramePr>
          <p:cNvPr id="740" name="Google Shape;740;p43"/>
          <p:cNvGraphicFramePr/>
          <p:nvPr/>
        </p:nvGraphicFramePr>
        <p:xfrm>
          <a:off x="82800" y="712348"/>
          <a:ext cx="3000000" cy="3000000"/>
        </p:xfrm>
        <a:graphic>
          <a:graphicData uri="http://schemas.openxmlformats.org/drawingml/2006/table">
            <a:tbl>
              <a:tblPr>
                <a:noFill/>
                <a:tableStyleId>{F0907378-94C7-4DD1-835B-8AD22765F9C9}</a:tableStyleId>
              </a:tblPr>
              <a:tblGrid>
                <a:gridCol w="1789950"/>
                <a:gridCol w="735425"/>
                <a:gridCol w="735425"/>
                <a:gridCol w="735425"/>
                <a:gridCol w="735425"/>
                <a:gridCol w="735425"/>
                <a:gridCol w="1927025"/>
              </a:tblGrid>
              <a:tr h="128125">
                <a:tc gridSpan="7">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How to differentiate between bleeding disorders? </a:t>
                      </a:r>
                      <a:endParaRPr b="1" sz="1200">
                        <a:solidFill>
                          <a:srgbClr val="FFFFFF"/>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C76114"/>
                    </a:solidFill>
                  </a:tcPr>
                </a:tc>
                <a:tc hMerge="1"/>
                <a:tc hMerge="1"/>
                <a:tc hMerge="1"/>
                <a:tc hMerge="1"/>
                <a:tc hMerge="1"/>
                <a:tc hMerge="1"/>
              </a:tr>
              <a:tr h="128125">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Disorder</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Platelets</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Bleeding time</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INR</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PT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aPTT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Other:</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r>
              <a:tr h="100000">
                <a:tc>
                  <a:txBody>
                    <a:bodyPr/>
                    <a:lstStyle/>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Thrombocytopenia</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 </a:t>
                      </a:r>
                      <a:endParaRPr b="1" sz="1000">
                        <a:solidFill>
                          <a:srgbClr val="000000"/>
                        </a:solidFill>
                        <a:latin typeface="Mada"/>
                        <a:ea typeface="Mada"/>
                        <a:cs typeface="Mada"/>
                        <a:sym typeface="Mada"/>
                      </a:endParaRPr>
                    </a:p>
                  </a:txBody>
                  <a:tcPr marT="76200" marB="76200" marR="152400" marL="152400" anchor="ctr">
                    <a:lnL cap="flat" cmpd="sng" w="9525">
                      <a:solidFill>
                        <a:srgbClr val="ED8E47"/>
                      </a:solidFill>
                      <a:prstDash val="solid"/>
                      <a:round/>
                      <a:headEnd len="sm" w="sm" type="none"/>
                      <a:tailEnd len="sm" w="sm" type="none"/>
                    </a:lnL>
                    <a:lnR cap="flat" cmpd="sng" w="11900">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11900">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76200" marB="76200" marR="152400" marL="152400" anchor="ctr">
                    <a:lnL cap="flat" cmpd="sng" w="11900">
                      <a:solidFill>
                        <a:srgbClr val="ED8E47"/>
                      </a:solidFill>
                      <a:prstDash val="solid"/>
                      <a:round/>
                      <a:headEnd len="sm" w="sm" type="none"/>
                      <a:tailEnd len="sm" w="sm" type="none"/>
                    </a:lnL>
                    <a:lnR cap="flat" cmpd="sng" w="11900">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11900">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76200" marB="76200" marR="152400" marL="152400" anchor="ctr">
                    <a:lnL cap="flat" cmpd="sng" w="11900">
                      <a:solidFill>
                        <a:srgbClr val="ED8E47"/>
                      </a:solidFill>
                      <a:prstDash val="solid"/>
                      <a:round/>
                      <a:headEnd len="sm" w="sm" type="none"/>
                      <a:tailEnd len="sm" w="sm" type="none"/>
                    </a:lnL>
                    <a:lnR cap="flat" cmpd="sng" w="11900">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11900">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76200" marB="76200" marR="152400" marL="152400" anchor="ctr">
                    <a:lnL cap="flat" cmpd="sng" w="11900">
                      <a:solidFill>
                        <a:srgbClr val="ED8E47"/>
                      </a:solidFill>
                      <a:prstDash val="solid"/>
                      <a:round/>
                      <a:headEnd len="sm" w="sm" type="none"/>
                      <a:tailEnd len="sm" w="sm" type="none"/>
                    </a:lnL>
                    <a:lnR cap="flat" cmpd="sng" w="11900">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11900">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76200" marB="76200" marR="152400" marL="152400" anchor="ctr">
                    <a:lnL cap="flat" cmpd="sng" w="11900">
                      <a:solidFill>
                        <a:srgbClr val="ED8E47"/>
                      </a:solidFill>
                      <a:prstDash val="solid"/>
                      <a:round/>
                      <a:headEnd len="sm" w="sm" type="none"/>
                      <a:tailEnd len="sm" w="sm" type="none"/>
                    </a:lnL>
                    <a:lnR cap="flat" cmpd="sng" w="11900">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11900">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76200" marB="76200" marR="152400" marL="152400" anchor="ctr">
                    <a:lnL cap="flat" cmpd="sng" w="11900">
                      <a:solidFill>
                        <a:srgbClr val="ED8E47"/>
                      </a:solidFill>
                      <a:prstDash val="solid"/>
                      <a:round/>
                      <a:headEnd len="sm" w="sm" type="none"/>
                      <a:tailEnd len="sm" w="sm" type="none"/>
                    </a:lnL>
                    <a:lnR cap="flat" cmpd="sng" w="11900">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11900">
                      <a:solidFill>
                        <a:srgbClr val="ED8E47"/>
                      </a:solidFill>
                      <a:prstDash val="solid"/>
                      <a:round/>
                      <a:headEnd len="sm" w="sm" type="none"/>
                      <a:tailEnd len="sm" w="sm" type="none"/>
                    </a:lnB>
                  </a:tcPr>
                </a:tc>
              </a:tr>
              <a:tr h="128125">
                <a:tc>
                  <a:txBody>
                    <a:bodyPr/>
                    <a:lstStyle/>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Platelet dysfunction (e.g. aspirin therapy or uremia)</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11900">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11900">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11900">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11900">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11900">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11900">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159725">
                <a:tc>
                  <a:txBody>
                    <a:bodyPr/>
                    <a:lstStyle/>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Extrinsic pathway (e.g. Factor VII def.)</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Specific factor assay: Low </a:t>
                      </a:r>
                      <a:endParaRPr b="1" sz="1000">
                        <a:solidFill>
                          <a:srgbClr val="000000"/>
                        </a:solidFill>
                        <a:latin typeface="Mada"/>
                        <a:ea typeface="Mada"/>
                        <a:cs typeface="Mada"/>
                        <a:sym typeface="Mada"/>
                      </a:endParaRPr>
                    </a:p>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Mixing study: correctable</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640050">
                <a:tc>
                  <a:txBody>
                    <a:bodyPr/>
                    <a:lstStyle/>
                    <a:p>
                      <a:pPr indent="0" lvl="0" marL="0" rtl="0" algn="l">
                        <a:spcBef>
                          <a:spcPts val="0"/>
                        </a:spcBef>
                        <a:spcAft>
                          <a:spcPts val="0"/>
                        </a:spcAft>
                        <a:buNone/>
                      </a:pPr>
                      <a:r>
                        <a:rPr b="1" lang="ar" sz="1000">
                          <a:solidFill>
                            <a:srgbClr val="000000"/>
                          </a:solidFill>
                          <a:latin typeface="Mada"/>
                          <a:ea typeface="Mada"/>
                          <a:cs typeface="Mada"/>
                          <a:sym typeface="Mada"/>
                        </a:rPr>
                        <a:t>Intrinsic  pathway (e.g. Hemophilia A, B &amp; heparin therapy).</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128125">
                <a:tc>
                  <a:txBody>
                    <a:bodyPr/>
                    <a:lstStyle/>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Von Willebrand disease (vWD)</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ar" sz="1000">
                          <a:solidFill>
                            <a:srgbClr val="000000"/>
                          </a:solidFill>
                          <a:latin typeface="Mada"/>
                          <a:ea typeface="Mada"/>
                          <a:cs typeface="Mada"/>
                          <a:sym typeface="Mada"/>
                        </a:rPr>
                        <a:t>Normal</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Normal/ ↑</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vWF assay: low (dominant)</a:t>
                      </a:r>
                      <a:endParaRPr b="1" sz="1000">
                        <a:solidFill>
                          <a:srgbClr val="000000"/>
                        </a:solidFill>
                        <a:latin typeface="Mada"/>
                        <a:ea typeface="Mada"/>
                        <a:cs typeface="Mada"/>
                        <a:sym typeface="Mada"/>
                      </a:endParaRPr>
                    </a:p>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FVIII assay (low)</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640050">
                <a:tc>
                  <a:txBody>
                    <a:bodyPr/>
                    <a:lstStyle/>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Disseminated intravascular coagulation (DIC)</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alpha val="52510"/>
                      </a:srgbClr>
                    </a:solidFill>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 </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4"/>
          <p:cNvSpPr/>
          <p:nvPr/>
        </p:nvSpPr>
        <p:spPr>
          <a:xfrm>
            <a:off x="122250" y="810825"/>
            <a:ext cx="7315500" cy="9207600"/>
          </a:xfrm>
          <a:prstGeom prst="rect">
            <a:avLst/>
          </a:prstGeom>
          <a:noFill/>
          <a:ln>
            <a:noFill/>
          </a:ln>
        </p:spPr>
        <p:txBody>
          <a:bodyPr anchorCtr="0" anchor="ctr" bIns="91175" lIns="91175" spcFirstLastPara="1" rIns="91175" wrap="square" tIns="91175">
            <a:noAutofit/>
          </a:bodyPr>
          <a:lstStyle/>
          <a:p>
            <a:pPr indent="0" lvl="0" marL="0" rtl="0" algn="just">
              <a:spcBef>
                <a:spcPts val="0"/>
              </a:spcBef>
              <a:spcAft>
                <a:spcPts val="0"/>
              </a:spcAft>
              <a:buNone/>
            </a:pPr>
            <a:r>
              <a:rPr b="1" lang="ar" sz="1200">
                <a:solidFill>
                  <a:schemeClr val="accent1"/>
                </a:solidFill>
                <a:latin typeface="Mada"/>
                <a:ea typeface="Mada"/>
                <a:cs typeface="Mada"/>
                <a:sym typeface="Mada"/>
              </a:rPr>
              <a:t>Q1:</a:t>
            </a:r>
            <a:r>
              <a:rPr b="1" lang="ar" sz="1200">
                <a:solidFill>
                  <a:schemeClr val="accent1"/>
                </a:solidFill>
                <a:latin typeface="Mada"/>
                <a:ea typeface="Mada"/>
                <a:cs typeface="Mada"/>
                <a:sym typeface="Mada"/>
              </a:rPr>
              <a:t>A 38-year-old woman presents with a 3-day history of fever and confusion. She was previously healthy and is taking no medications. She has not had diarrhea or rectal bleeding. She has a temperature of 38°C (100.4°F) and a blood pressure of 145/85. Splenomegaly is absent. She has no petechiae but does have evidence of early digital gangrene of the right second finger. Except for confusion the neurological examination is normal. Her laboratory studies reveal the following: Hemoglobin: 8.7 g/dL, Platelet count: 25,000/μL ,Peripheral smear: numerous fragmented RBCs, few platelets, LDH 562 IU/L(normal &lt; 180), Creatinine: 2.7 mg/dL, Liver enzymes: normal, Prothrombin time/PTT/fibrinogen levels: normal. What is the most likely pathogenesis of her condition?</a:t>
            </a:r>
            <a:endParaRPr b="1" sz="1200">
              <a:solidFill>
                <a:schemeClr val="accent1"/>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A</a:t>
            </a:r>
            <a:r>
              <a:rPr lang="ar" sz="1200">
                <a:latin typeface="Mada"/>
                <a:ea typeface="Mada"/>
                <a:cs typeface="Mada"/>
                <a:sym typeface="Mada"/>
              </a:rPr>
              <a:t>- </a:t>
            </a:r>
            <a:r>
              <a:rPr lang="ar" sz="1200">
                <a:latin typeface="Mada"/>
                <a:ea typeface="Mada"/>
                <a:cs typeface="Mada"/>
                <a:sym typeface="Mada"/>
              </a:rPr>
              <a:t>Disseminated intravascular coagulation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B- Antiplatelet antibodies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C- Failure to cleave von Willebrand factor multimers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D- Verotoxin-induced endothelial damage</a:t>
            </a:r>
            <a:endParaRPr sz="1200">
              <a:latin typeface="Mada"/>
              <a:ea typeface="Mada"/>
              <a:cs typeface="Mada"/>
              <a:sym typeface="Mada"/>
            </a:endParaRPr>
          </a:p>
          <a:p>
            <a:pPr indent="0" lvl="0" marL="0" rtl="0" algn="l">
              <a:spcBef>
                <a:spcPts val="0"/>
              </a:spcBef>
              <a:spcAft>
                <a:spcPts val="0"/>
              </a:spcAft>
              <a:buNone/>
            </a:pPr>
            <a:r>
              <a:t/>
            </a:r>
            <a:endParaRPr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Q2:</a:t>
            </a:r>
            <a:r>
              <a:rPr b="1" lang="ar" sz="1200">
                <a:solidFill>
                  <a:schemeClr val="accent1"/>
                </a:solidFill>
                <a:latin typeface="Mada"/>
                <a:ea typeface="Mada"/>
                <a:cs typeface="Mada"/>
                <a:sym typeface="Mada"/>
              </a:rPr>
              <a:t>A 25-year-old woman complains of persistent bleeding for 5 days after a dental extraction. She has noticed easy bruisability since childhood, and was given a blood transfusion at age 17 because of prolonged bleeding after an apparently minor cut. She denies ecchymoses or bleeding into joints. Her father has noticed similar symptoms but has not sought medical care. Physical examination is normal except for mild oozing from the dental site. She does not have splenomegaly or enlarged lymph nodes. Her CBC is normal, with a platelet count of 230,000. Her prothrombin time is normal, but the partial thromboplastin time is mildly prolonged. The bleeding time is 12 minutes (normal 3-9 minutes).</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What is most appropriate way to control her bleeding?</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a:t>
            </a:r>
            <a:r>
              <a:rPr lang="ar" sz="1200">
                <a:solidFill>
                  <a:schemeClr val="dk1"/>
                </a:solidFill>
                <a:latin typeface="Mada"/>
                <a:ea typeface="Mada"/>
                <a:cs typeface="Mada"/>
                <a:sym typeface="Mada"/>
              </a:rPr>
              <a:t>Factor VIII concentrate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Fresh frozen plasma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Desmopressin (DDAVP)</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Whole blood transfusion e. Single donor platelets</a:t>
            </a:r>
            <a:endParaRPr sz="12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Q3: A patient with bacterial endocarditis develops thrombophlebitis while hospitalized. His course in the hospital is uncomplicated. On discharge he is treated with penicillin, rifampin, and warfarin. Therapeutic prothrombin levels are obtained on 15 mg/d of warfarin. After 2 weeks, the penicillin and rifampin are discontinued. Which of the following is the best next step in management of this patient?</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Cautiously increase warfarin dosage.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B- Continue warfarin at 15 mg/d for about 6 months.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C- Reduce warfarin dosage.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D- Stop warfarin therapy.</a:t>
            </a:r>
            <a:endParaRPr sz="12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Q4:A 70-year-old intensive care unit patient complains of fever and shaking chills. The patient develops hypotension, and blood cultures are positive for gram-negative bacilli. The patient begins bleeding from venipuncture sites and around his Foley catheter. Laboratory studies are as follows: Hct: 38% WBC: 15,000/μL Platelet count: 40,000/μL (normal 150,000-400,000) Peripheral blood smear: fragmented RBCs PT: elevated PTT: elevated Plasma fibrinogen: 70 mg/dL (normal 200-400). Which of the following is the best course of therapy in this patient?</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a:t>
            </a:r>
            <a:r>
              <a:rPr lang="ar" sz="1200">
                <a:solidFill>
                  <a:schemeClr val="dk1"/>
                </a:solidFill>
                <a:latin typeface="Mada"/>
                <a:ea typeface="Mada"/>
                <a:cs typeface="Mada"/>
                <a:sym typeface="Mada"/>
              </a:rPr>
              <a:t>Begin heparin.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Treat underlying disease.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Begin plasmapheresis.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D-Begin red blood cell transfusion</a:t>
            </a:r>
            <a:endParaRPr sz="800">
              <a:latin typeface="Mada"/>
              <a:ea typeface="Mada"/>
              <a:cs typeface="Mada"/>
              <a:sym typeface="Mada"/>
            </a:endParaRPr>
          </a:p>
        </p:txBody>
      </p:sp>
      <p:sp>
        <p:nvSpPr>
          <p:cNvPr id="746" name="Google Shape;746;p44"/>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Q1:C | Q2:C | Q3:C | Q4:B</a:t>
            </a:r>
            <a:endParaRPr sz="1200">
              <a:solidFill>
                <a:srgbClr val="FFFFFF"/>
              </a:solidFill>
              <a:latin typeface="Cabin"/>
              <a:ea typeface="Cabin"/>
              <a:cs typeface="Cabin"/>
              <a:sym typeface="Cabin"/>
            </a:endParaRPr>
          </a:p>
        </p:txBody>
      </p:sp>
      <p:grpSp>
        <p:nvGrpSpPr>
          <p:cNvPr id="747" name="Google Shape;747;p44"/>
          <p:cNvGrpSpPr/>
          <p:nvPr/>
        </p:nvGrpSpPr>
        <p:grpSpPr>
          <a:xfrm>
            <a:off x="5630242" y="10369423"/>
            <a:ext cx="1406966" cy="247783"/>
            <a:chOff x="5686775" y="10392850"/>
            <a:chExt cx="1411200" cy="209400"/>
          </a:xfrm>
        </p:grpSpPr>
        <p:sp>
          <p:nvSpPr>
            <p:cNvPr id="748" name="Google Shape;748;p44">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sp>
          <p:nvSpPr>
            <p:cNvPr id="749" name="Google Shape;749;p44"/>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0" name="Google Shape;750;p44"/>
            <p:cNvPicPr preferRelativeResize="0"/>
            <p:nvPr/>
          </p:nvPicPr>
          <p:blipFill>
            <a:blip r:embed="rId4">
              <a:alphaModFix/>
            </a:blip>
            <a:stretch>
              <a:fillRect/>
            </a:stretch>
          </p:blipFill>
          <p:spPr>
            <a:xfrm>
              <a:off x="5755003" y="10430983"/>
              <a:ext cx="108516" cy="133125"/>
            </a:xfrm>
            <a:prstGeom prst="rect">
              <a:avLst/>
            </a:prstGeom>
            <a:noFill/>
            <a:ln>
              <a:noFill/>
            </a:ln>
          </p:spPr>
        </p:pic>
      </p:grpSp>
      <p:sp>
        <p:nvSpPr>
          <p:cNvPr id="751" name="Google Shape;751;p44"/>
          <p:cNvSpPr/>
          <p:nvPr/>
        </p:nvSpPr>
        <p:spPr>
          <a:xfrm>
            <a:off x="8800020" y="395735"/>
            <a:ext cx="7281000" cy="9504900"/>
          </a:xfrm>
          <a:prstGeom prst="rect">
            <a:avLst/>
          </a:prstGeom>
          <a:noFill/>
          <a:ln cap="flat" cmpd="sng" w="9525">
            <a:solidFill>
              <a:srgbClr val="F6B26B"/>
            </a:solidFill>
            <a:prstDash val="lgDash"/>
            <a:round/>
            <a:headEnd len="sm" w="sm" type="none"/>
            <a:tailEnd len="sm" w="sm" type="none"/>
          </a:ln>
        </p:spPr>
        <p:txBody>
          <a:bodyPr anchorCtr="0" anchor="ctr" bIns="91175" lIns="91175" spcFirstLastPara="1" rIns="91175" wrap="square" tIns="91175">
            <a:noAutofit/>
          </a:bodyPr>
          <a:lstStyle/>
          <a:p>
            <a:pPr indent="0" lvl="0" marL="0" rtl="0" algn="just">
              <a:spcBef>
                <a:spcPts val="0"/>
              </a:spcBef>
              <a:spcAft>
                <a:spcPts val="0"/>
              </a:spcAft>
              <a:buNone/>
            </a:pPr>
            <a:r>
              <a:rPr b="1" lang="ar" sz="1000">
                <a:solidFill>
                  <a:srgbClr val="434343"/>
                </a:solidFill>
                <a:latin typeface="Proxima Nova"/>
                <a:ea typeface="Proxima Nova"/>
                <a:cs typeface="Proxima Nova"/>
                <a:sym typeface="Proxima Nova"/>
              </a:rPr>
              <a:t>Answer 1: </a:t>
            </a:r>
            <a:r>
              <a:rPr lang="ar" sz="1000">
                <a:solidFill>
                  <a:srgbClr val="434343"/>
                </a:solidFill>
                <a:latin typeface="Proxima Nova"/>
                <a:ea typeface="Proxima Nova"/>
                <a:cs typeface="Proxima Nova"/>
                <a:sym typeface="Proxima Nova"/>
              </a:rPr>
              <a:t>The answer is c. This patient has </a:t>
            </a:r>
            <a:r>
              <a:rPr lang="ar" sz="1000" u="sng">
                <a:solidFill>
                  <a:srgbClr val="434343"/>
                </a:solidFill>
                <a:latin typeface="Proxima Nova"/>
                <a:ea typeface="Proxima Nova"/>
                <a:cs typeface="Proxima Nova"/>
                <a:sym typeface="Proxima Nova"/>
              </a:rPr>
              <a:t>thrombotic thrombocytopenic purpura (TTP).</a:t>
            </a:r>
            <a:r>
              <a:rPr lang="ar" sz="1000">
                <a:solidFill>
                  <a:srgbClr val="434343"/>
                </a:solidFill>
                <a:latin typeface="Proxima Nova"/>
                <a:ea typeface="Proxima Nova"/>
                <a:cs typeface="Proxima Nova"/>
                <a:sym typeface="Proxima Nova"/>
              </a:rPr>
              <a:t> TTP is an acute life-threatening disorder that is characterized by the pentad of microangiopathichemolytic anemia, nonimmune thrombocytopenia, fever, renal insufficiency, and CNS involvement (confusion or multifocal encephalopathy). Not all patients have the full pentad; the essential features are the red blood cell fragmentation (schistocytes and helmet cells) and the thrombocytopenia. </a:t>
            </a:r>
            <a:r>
              <a:rPr lang="ar" sz="1000" u="sng">
                <a:solidFill>
                  <a:srgbClr val="434343"/>
                </a:solidFill>
                <a:latin typeface="Proxima Nova"/>
                <a:ea typeface="Proxima Nova"/>
                <a:cs typeface="Proxima Nova"/>
                <a:sym typeface="Proxima Nova"/>
              </a:rPr>
              <a:t>TTP may be triggered by endothelial damage and is associated with deficiency of a plasma protein (ADAMTS 13) that breaks down multimers of von Willebrand factor.</a:t>
            </a:r>
            <a:r>
              <a:rPr lang="ar" sz="1000">
                <a:solidFill>
                  <a:srgbClr val="434343"/>
                </a:solidFill>
                <a:latin typeface="Proxima Nova"/>
                <a:ea typeface="Proxima Nova"/>
                <a:cs typeface="Proxima Nova"/>
                <a:sym typeface="Proxima Nova"/>
              </a:rPr>
              <a:t> Plasma exchange (with the infusion of fresh frozen plasma to provide the missing ADAMTS 13 protein) can be lifesaving. The hemolytic uremic syndrome (HUS), often associated with Shigatoxin-producing strains of E coli O157:H7), is similar but is usually not accompanied by CNS changes. The renal failure is usually more severe in HUS. Disseminated intravascular coagulation (DIC) associated with sepsis can resemble TTP, but the coagulation pathway is usually activated in DIC. In TTP the prothrombin time, PTT, and fibrinogen level are normal. Antiplatelet antibodies are associated with idiopathic thrombocytopenic purpura (ITP), but this patient has multiple abnormalities, not just thrombocytopenia. Hypersplenism can cause thrombocytopenia but rarely with a platelet count of below 50,000; it is not associated with red cell fragmentation</a:t>
            </a:r>
            <a:endParaRPr sz="1000">
              <a:solidFill>
                <a:srgbClr val="434343"/>
              </a:solidFill>
              <a:latin typeface="Proxima Nova"/>
              <a:ea typeface="Proxima Nova"/>
              <a:cs typeface="Proxima Nova"/>
              <a:sym typeface="Proxima Nova"/>
            </a:endParaRPr>
          </a:p>
          <a:p>
            <a:pPr indent="0" lvl="0" marL="0" rtl="0" algn="just">
              <a:spcBef>
                <a:spcPts val="0"/>
              </a:spcBef>
              <a:spcAft>
                <a:spcPts val="0"/>
              </a:spcAft>
              <a:buNone/>
            </a:pPr>
            <a:r>
              <a:t/>
            </a:r>
            <a:endParaRPr sz="1000">
              <a:solidFill>
                <a:srgbClr val="434343"/>
              </a:solidFill>
              <a:latin typeface="Proxima Nova"/>
              <a:ea typeface="Proxima Nova"/>
              <a:cs typeface="Proxima Nova"/>
              <a:sym typeface="Proxima Nova"/>
            </a:endParaRPr>
          </a:p>
          <a:p>
            <a:pPr indent="0" lvl="0" marL="0" rtl="0" algn="just">
              <a:spcBef>
                <a:spcPts val="0"/>
              </a:spcBef>
              <a:spcAft>
                <a:spcPts val="0"/>
              </a:spcAft>
              <a:buClr>
                <a:schemeClr val="dk1"/>
              </a:buClr>
              <a:buSzPts val="1100"/>
              <a:buFont typeface="Arial"/>
              <a:buNone/>
            </a:pPr>
            <a:r>
              <a:rPr b="1" lang="ar" sz="1000">
                <a:solidFill>
                  <a:srgbClr val="434343"/>
                </a:solidFill>
                <a:latin typeface="Proxima Nova"/>
                <a:ea typeface="Proxima Nova"/>
                <a:cs typeface="Proxima Nova"/>
                <a:sym typeface="Proxima Nova"/>
              </a:rPr>
              <a:t>Answer 2: </a:t>
            </a:r>
            <a:r>
              <a:rPr lang="ar" sz="1000">
                <a:solidFill>
                  <a:srgbClr val="434343"/>
                </a:solidFill>
                <a:latin typeface="Proxima Nova"/>
                <a:ea typeface="Proxima Nova"/>
                <a:cs typeface="Proxima Nova"/>
                <a:sym typeface="Proxima Nova"/>
              </a:rPr>
              <a:t>The answer is c. This woman’s lifelong history of excessive bleeding suggests an inherited bleeding problem, as does the positive family history. The prolonged PTT indicates a deficiency of factors VIII, IX, XI, or XII, but the commonest of these deficiencies (classic hemophilia A and Christmas disease, or hemophilia B) are vanishingly rare in women. Furthermore, the continued oozing from dental sites and the absence of ecchymoses or hemarthroses suggest a platelet function disorder, as does </a:t>
            </a:r>
            <a:r>
              <a:rPr lang="ar" sz="1000">
                <a:solidFill>
                  <a:srgbClr val="434343"/>
                </a:solidFill>
                <a:latin typeface="Proxima Nova"/>
                <a:ea typeface="Proxima Nova"/>
                <a:cs typeface="Proxima Nova"/>
                <a:sym typeface="Proxima Nova"/>
              </a:rPr>
              <a:t>the</a:t>
            </a:r>
            <a:r>
              <a:rPr lang="ar" sz="1000">
                <a:solidFill>
                  <a:srgbClr val="434343"/>
                </a:solidFill>
                <a:latin typeface="Proxima Nova"/>
                <a:ea typeface="Proxima Nova"/>
                <a:cs typeface="Proxima Nova"/>
                <a:sym typeface="Proxima Nova"/>
              </a:rPr>
              <a:t> prolonged bleeding time. Von Willebrand disease is an autosomal dominant condition that leads to both platelet and factor VIII dysfunction and is the likeliest diagnosis in this patient. Although factor VIII concentrates can be used for life-threatening bleeding, most will respond to desmopressin, which raises the von Willebrand factor level in the most common form (the so-called type 1 form) of this disease. Mild von Willebrand disease is fairly common (1 in 250 individuals). Fresh frozen plasma and whole blood are much less effective ways to deliver factor VIII. Platelet transfusion would not be as effective as correction of the von Willebrand factor level.</a:t>
            </a:r>
            <a:endParaRPr sz="1000">
              <a:solidFill>
                <a:srgbClr val="434343"/>
              </a:solidFill>
              <a:latin typeface="Proxima Nova"/>
              <a:ea typeface="Proxima Nova"/>
              <a:cs typeface="Proxima Nova"/>
              <a:sym typeface="Proxima Nova"/>
            </a:endParaRPr>
          </a:p>
          <a:p>
            <a:pPr indent="0" lvl="0" marL="0" rtl="0" algn="l">
              <a:spcBef>
                <a:spcPts val="0"/>
              </a:spcBef>
              <a:spcAft>
                <a:spcPts val="0"/>
              </a:spcAft>
              <a:buClr>
                <a:srgbClr val="000000"/>
              </a:buClr>
              <a:buSzPts val="1100"/>
              <a:buFont typeface="Arial"/>
              <a:buNone/>
            </a:pPr>
            <a:r>
              <a:t/>
            </a:r>
            <a:endParaRPr sz="1000">
              <a:solidFill>
                <a:srgbClr val="434343"/>
              </a:solidFill>
              <a:latin typeface="Proxima Nova"/>
              <a:ea typeface="Proxima Nova"/>
              <a:cs typeface="Proxima Nova"/>
              <a:sym typeface="Proxima Nova"/>
            </a:endParaRPr>
          </a:p>
          <a:p>
            <a:pPr indent="0" lvl="0" marL="0" rtl="0" algn="just">
              <a:spcBef>
                <a:spcPts val="0"/>
              </a:spcBef>
              <a:spcAft>
                <a:spcPts val="0"/>
              </a:spcAft>
              <a:buClr>
                <a:schemeClr val="dk1"/>
              </a:buClr>
              <a:buSzPts val="1100"/>
              <a:buFont typeface="Arial"/>
              <a:buNone/>
            </a:pPr>
            <a:r>
              <a:rPr b="1" lang="ar" sz="1000">
                <a:solidFill>
                  <a:srgbClr val="434343"/>
                </a:solidFill>
                <a:latin typeface="Proxima Nova"/>
                <a:ea typeface="Proxima Nova"/>
                <a:cs typeface="Proxima Nova"/>
                <a:sym typeface="Proxima Nova"/>
              </a:rPr>
              <a:t>Answer 3 : </a:t>
            </a:r>
            <a:r>
              <a:rPr lang="ar" sz="1000">
                <a:solidFill>
                  <a:srgbClr val="434343"/>
                </a:solidFill>
                <a:latin typeface="Proxima Nova"/>
                <a:ea typeface="Proxima Nova"/>
                <a:cs typeface="Proxima Nova"/>
                <a:sym typeface="Proxima Nova"/>
              </a:rPr>
              <a:t>The answer is c. Rifampin induces the cyto-chrome P450 that metabolizes warfarin; higher doses of warfarin are required to overcome this effect. When rifampin is stopped, the dose of warfarin necessary to produce a therapeutic prothrombin time will decrease. Barbiturates also accelerate the metabolism of warfarin. Many drugs interfere with the metabolism and clearance of warfarin. Drugs such as nonsteroidal anti-inflammatories can compete with warfarin for albumin-binding sites and will lead to an increased prothrombin time. The list of medications that can either increase or decrease the effect of warfarin is long; all patients given this drug should be advised to contact their physician before taking any new drug. They should also be counseled about over-the-counter drugs (aspirin and NSAIDs) and even health food supplements (such as ginkgo biloba) which can affect the prothrombin time in these patients. A stable intake of vitamin K–containing foods (ie, green leafy vegetables) is recommended.</a:t>
            </a:r>
            <a:endParaRPr sz="1000">
              <a:solidFill>
                <a:srgbClr val="434343"/>
              </a:solidFill>
              <a:latin typeface="Proxima Nova"/>
              <a:ea typeface="Proxima Nova"/>
              <a:cs typeface="Proxima Nova"/>
              <a:sym typeface="Proxima Nova"/>
            </a:endParaRPr>
          </a:p>
          <a:p>
            <a:pPr indent="0" lvl="0" marL="0" rtl="0" algn="just">
              <a:spcBef>
                <a:spcPts val="0"/>
              </a:spcBef>
              <a:spcAft>
                <a:spcPts val="0"/>
              </a:spcAft>
              <a:buClr>
                <a:schemeClr val="dk1"/>
              </a:buClr>
              <a:buSzPts val="1100"/>
              <a:buFont typeface="Arial"/>
              <a:buNone/>
            </a:pPr>
            <a:r>
              <a:t/>
            </a:r>
            <a:endParaRPr sz="1000">
              <a:solidFill>
                <a:srgbClr val="434343"/>
              </a:solidFill>
              <a:latin typeface="Proxima Nova"/>
              <a:ea typeface="Proxima Nova"/>
              <a:cs typeface="Proxima Nova"/>
              <a:sym typeface="Proxima Nova"/>
            </a:endParaRPr>
          </a:p>
          <a:p>
            <a:pPr indent="0" lvl="0" marL="0" rtl="0" algn="just">
              <a:spcBef>
                <a:spcPts val="0"/>
              </a:spcBef>
              <a:spcAft>
                <a:spcPts val="0"/>
              </a:spcAft>
              <a:buClr>
                <a:schemeClr val="dk1"/>
              </a:buClr>
              <a:buSzPts val="1100"/>
              <a:buFont typeface="Arial"/>
              <a:buNone/>
            </a:pPr>
            <a:r>
              <a:rPr b="1" lang="ar" sz="1000">
                <a:solidFill>
                  <a:srgbClr val="434343"/>
                </a:solidFill>
                <a:latin typeface="Proxima Nova"/>
                <a:ea typeface="Proxima Nova"/>
                <a:cs typeface="Proxima Nova"/>
                <a:sym typeface="Proxima Nova"/>
              </a:rPr>
              <a:t>Answer 4: </a:t>
            </a:r>
            <a:r>
              <a:rPr lang="ar" sz="1000">
                <a:solidFill>
                  <a:srgbClr val="434343"/>
                </a:solidFill>
                <a:latin typeface="Proxima Nova"/>
                <a:ea typeface="Proxima Nova"/>
                <a:cs typeface="Proxima Nova"/>
                <a:sym typeface="Proxima Nova"/>
              </a:rPr>
              <a:t>The answer is b. This patient with gram-negative bacteremia has developed disseminated intravascular coagulation (DIC), as evidenced by multiple-site bleeding, thrombocytopenia, fragmented red blood cells on peripheral smear, prolonged PT and PTT, and reduced fibrinogen levels from depletion of coagulation proteins. Initial treatment is directed at correcting the underlying disorder—in this case, infection. Although heparin was formerly recommended for the treatment of DIC, it is now used rarely and only in unusual circumstances (such as acute promyelocyticleukemia). For the patient who continues to bleed, supplementation of platelets and clotting factors (with fresh frozen plasma or cryoprecipitate) may help control life- threatening bleeding. Red cell fragmentation and low platelet count can be seen in microangiopathic disorders such as thrombotic thrombocytopenic purpura (TTP), but in these disorders the coagulation pathway is not activated. Therefore, in TTP the prothrombin time, partial thromboplastin time, and plasma fibrinogen levels will be normal. Plasmapheresis, vitamin K therapy, and RBC transfusion will not correct the underlying cause.</a:t>
            </a:r>
            <a:endParaRPr sz="1000">
              <a:solidFill>
                <a:srgbClr val="434343"/>
              </a:solidFill>
              <a:latin typeface="Proxima Nova"/>
              <a:ea typeface="Proxima Nova"/>
              <a:cs typeface="Proxima Nova"/>
              <a:sym typeface="Proxima Nova"/>
            </a:endParaRPr>
          </a:p>
          <a:p>
            <a:pPr indent="0" lvl="0" marL="0" rtl="0" algn="l">
              <a:spcBef>
                <a:spcPts val="0"/>
              </a:spcBef>
              <a:spcAft>
                <a:spcPts val="0"/>
              </a:spcAft>
              <a:buClr>
                <a:srgbClr val="000000"/>
              </a:buClr>
              <a:buSzPts val="1100"/>
              <a:buFont typeface="Arial"/>
              <a:buNone/>
            </a:pPr>
            <a:r>
              <a:t/>
            </a:r>
            <a:endParaRPr sz="1000">
              <a:solidFill>
                <a:srgbClr val="434343"/>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000">
              <a:solidFill>
                <a:srgbClr val="434343"/>
              </a:solidFill>
              <a:latin typeface="Proxima Nova"/>
              <a:ea typeface="Proxima Nova"/>
              <a:cs typeface="Proxima Nova"/>
              <a:sym typeface="Proxima Nova"/>
            </a:endParaRPr>
          </a:p>
          <a:p>
            <a:pPr indent="0" lvl="0" marL="0" rtl="0" algn="l">
              <a:spcBef>
                <a:spcPts val="0"/>
              </a:spcBef>
              <a:spcAft>
                <a:spcPts val="0"/>
              </a:spcAft>
              <a:buClr>
                <a:srgbClr val="000000"/>
              </a:buClr>
              <a:buSzPts val="1100"/>
              <a:buFont typeface="Arial"/>
              <a:buNone/>
            </a:pPr>
            <a:r>
              <a:t/>
            </a:r>
            <a:endParaRPr sz="1000">
              <a:solidFill>
                <a:srgbClr val="434343"/>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45"/>
          <p:cNvSpPr/>
          <p:nvPr/>
        </p:nvSpPr>
        <p:spPr>
          <a:xfrm rot="1038027">
            <a:off x="-1032094" y="-7089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57" name="Google Shape;757;p45"/>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758" name="Google Shape;758;p45"/>
          <p:cNvGrpSpPr/>
          <p:nvPr/>
        </p:nvGrpSpPr>
        <p:grpSpPr>
          <a:xfrm>
            <a:off x="6209422" y="4496566"/>
            <a:ext cx="293559" cy="273484"/>
            <a:chOff x="4786297" y="2980907"/>
            <a:chExt cx="189564" cy="189564"/>
          </a:xfrm>
        </p:grpSpPr>
        <p:sp>
          <p:nvSpPr>
            <p:cNvPr id="759" name="Google Shape;759;p45"/>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0" name="Google Shape;760;p45"/>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1" name="Google Shape;761;p45"/>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2" name="Google Shape;762;p45"/>
          <p:cNvGrpSpPr/>
          <p:nvPr/>
        </p:nvGrpSpPr>
        <p:grpSpPr>
          <a:xfrm>
            <a:off x="6704840" y="2552164"/>
            <a:ext cx="322057" cy="273505"/>
            <a:chOff x="5099945" y="1562040"/>
            <a:chExt cx="215986" cy="196894"/>
          </a:xfrm>
        </p:grpSpPr>
        <p:sp>
          <p:nvSpPr>
            <p:cNvPr id="763" name="Google Shape;763;p45"/>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4" name="Google Shape;764;p45"/>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5" name="Google Shape;765;p45"/>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6" name="Google Shape;766;p45"/>
          <p:cNvGrpSpPr/>
          <p:nvPr/>
        </p:nvGrpSpPr>
        <p:grpSpPr>
          <a:xfrm>
            <a:off x="5488874" y="5203886"/>
            <a:ext cx="458751" cy="192781"/>
            <a:chOff x="5427392" y="3652956"/>
            <a:chExt cx="296236" cy="133625"/>
          </a:xfrm>
        </p:grpSpPr>
        <p:sp>
          <p:nvSpPr>
            <p:cNvPr id="767" name="Google Shape;767;p45"/>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8" name="Google Shape;768;p45"/>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9" name="Google Shape;769;p45"/>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0" name="Google Shape;770;p45"/>
          <p:cNvGrpSpPr/>
          <p:nvPr/>
        </p:nvGrpSpPr>
        <p:grpSpPr>
          <a:xfrm>
            <a:off x="7172143" y="2638192"/>
            <a:ext cx="270649" cy="241377"/>
            <a:chOff x="7456777" y="1936895"/>
            <a:chExt cx="174770" cy="167309"/>
          </a:xfrm>
        </p:grpSpPr>
        <p:sp>
          <p:nvSpPr>
            <p:cNvPr id="771" name="Google Shape;771;p45"/>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2" name="Google Shape;772;p45"/>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3" name="Google Shape;773;p45"/>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4" name="Google Shape;774;p45"/>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5" name="Google Shape;775;p45"/>
          <p:cNvGrpSpPr/>
          <p:nvPr/>
        </p:nvGrpSpPr>
        <p:grpSpPr>
          <a:xfrm>
            <a:off x="6163360" y="5033579"/>
            <a:ext cx="264946" cy="241240"/>
            <a:chOff x="3923092" y="3421606"/>
            <a:chExt cx="171087" cy="167214"/>
          </a:xfrm>
        </p:grpSpPr>
        <p:sp>
          <p:nvSpPr>
            <p:cNvPr id="776" name="Google Shape;776;p45"/>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7" name="Google Shape;777;p45"/>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8" name="Google Shape;778;p45"/>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9" name="Google Shape;779;p45"/>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80" name="Google Shape;780;p45"/>
          <p:cNvGrpSpPr/>
          <p:nvPr/>
        </p:nvGrpSpPr>
        <p:grpSpPr>
          <a:xfrm>
            <a:off x="5778511" y="4598858"/>
            <a:ext cx="119616" cy="295152"/>
            <a:chOff x="6689991" y="3974566"/>
            <a:chExt cx="77242" cy="204583"/>
          </a:xfrm>
        </p:grpSpPr>
        <p:sp>
          <p:nvSpPr>
            <p:cNvPr id="781" name="Google Shape;781;p45"/>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2" name="Google Shape;782;p45"/>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3" name="Google Shape;783;p45"/>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4" name="Google Shape;784;p45"/>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85" name="Google Shape;785;p45"/>
          <p:cNvGrpSpPr/>
          <p:nvPr/>
        </p:nvGrpSpPr>
        <p:grpSpPr>
          <a:xfrm>
            <a:off x="5172773" y="5101445"/>
            <a:ext cx="119567" cy="295195"/>
            <a:chOff x="4308549" y="4159596"/>
            <a:chExt cx="77210" cy="204613"/>
          </a:xfrm>
        </p:grpSpPr>
        <p:sp>
          <p:nvSpPr>
            <p:cNvPr id="786" name="Google Shape;786;p45"/>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7" name="Google Shape;787;p45"/>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8" name="Google Shape;788;p45"/>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9" name="Google Shape;789;p45"/>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90" name="Google Shape;790;p45"/>
          <p:cNvGrpSpPr/>
          <p:nvPr/>
        </p:nvGrpSpPr>
        <p:grpSpPr>
          <a:xfrm>
            <a:off x="6605204" y="3485273"/>
            <a:ext cx="264691" cy="232289"/>
            <a:chOff x="4366946" y="1834186"/>
            <a:chExt cx="177537" cy="173778"/>
          </a:xfrm>
        </p:grpSpPr>
        <p:sp>
          <p:nvSpPr>
            <p:cNvPr id="791" name="Google Shape;791;p45"/>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2" name="Google Shape;792;p45"/>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3" name="Google Shape;793;p45"/>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4" name="Google Shape;794;p45"/>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95" name="Google Shape;795;p45"/>
          <p:cNvGrpSpPr/>
          <p:nvPr/>
        </p:nvGrpSpPr>
        <p:grpSpPr>
          <a:xfrm>
            <a:off x="6667556" y="4914767"/>
            <a:ext cx="270649" cy="241379"/>
            <a:chOff x="7373945" y="2491538"/>
            <a:chExt cx="174770" cy="167311"/>
          </a:xfrm>
        </p:grpSpPr>
        <p:sp>
          <p:nvSpPr>
            <p:cNvPr id="796" name="Google Shape;796;p45"/>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7" name="Google Shape;797;p45"/>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8" name="Google Shape;798;p45"/>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9" name="Google Shape;799;p45"/>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00" name="Google Shape;800;p45"/>
          <p:cNvGrpSpPr/>
          <p:nvPr/>
        </p:nvGrpSpPr>
        <p:grpSpPr>
          <a:xfrm>
            <a:off x="7081749" y="3128196"/>
            <a:ext cx="119616" cy="295152"/>
            <a:chOff x="7089311" y="1211098"/>
            <a:chExt cx="77242" cy="204583"/>
          </a:xfrm>
        </p:grpSpPr>
        <p:sp>
          <p:nvSpPr>
            <p:cNvPr id="801" name="Google Shape;801;p45"/>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2" name="Google Shape;802;p45"/>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3" name="Google Shape;803;p45"/>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4" name="Google Shape;804;p45"/>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05" name="Google Shape;805;p45"/>
          <p:cNvGrpSpPr/>
          <p:nvPr/>
        </p:nvGrpSpPr>
        <p:grpSpPr>
          <a:xfrm>
            <a:off x="6365407" y="3811305"/>
            <a:ext cx="1077922" cy="1072348"/>
            <a:chOff x="4332233" y="3324392"/>
            <a:chExt cx="1191206" cy="1180090"/>
          </a:xfrm>
        </p:grpSpPr>
        <p:sp>
          <p:nvSpPr>
            <p:cNvPr id="806" name="Google Shape;806;p45"/>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7" name="Google Shape;807;p45"/>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8" name="Google Shape;808;p45"/>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9" name="Google Shape;809;p45"/>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0" name="Google Shape;810;p45"/>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1" name="Google Shape;811;p45"/>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2" name="Google Shape;812;p45"/>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3" name="Google Shape;813;p45"/>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4" name="Google Shape;814;p45"/>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5" name="Google Shape;815;p45"/>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6" name="Google Shape;816;p45"/>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7" name="Google Shape;817;p45"/>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8" name="Google Shape;818;p45"/>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9" name="Google Shape;819;p45"/>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0" name="Google Shape;820;p45"/>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1" name="Google Shape;821;p45"/>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2" name="Google Shape;822;p45"/>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3" name="Google Shape;823;p45"/>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4" name="Google Shape;824;p45"/>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5" name="Google Shape;825;p45"/>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6" name="Google Shape;826;p45"/>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7" name="Google Shape;827;p45"/>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8" name="Google Shape;828;p45"/>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829" name="Google Shape;829;p45"/>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0" name="Google Shape;830;p45"/>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1" name="Google Shape;831;p45"/>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32" name="Google Shape;832;p45"/>
          <p:cNvGrpSpPr/>
          <p:nvPr/>
        </p:nvGrpSpPr>
        <p:grpSpPr>
          <a:xfrm>
            <a:off x="6975080" y="3754525"/>
            <a:ext cx="458751" cy="192781"/>
            <a:chOff x="5427392" y="3652956"/>
            <a:chExt cx="296236" cy="133625"/>
          </a:xfrm>
        </p:grpSpPr>
        <p:sp>
          <p:nvSpPr>
            <p:cNvPr id="833" name="Google Shape;833;p45"/>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4" name="Google Shape;834;p45"/>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5" name="Google Shape;835;p45"/>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836" name="Google Shape;836;p45"/>
          <p:cNvSpPr txBox="1"/>
          <p:nvPr/>
        </p:nvSpPr>
        <p:spPr>
          <a:xfrm>
            <a:off x="1984100" y="260850"/>
            <a:ext cx="41400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grpSp>
        <p:nvGrpSpPr>
          <p:cNvPr id="837" name="Google Shape;837;p45"/>
          <p:cNvGrpSpPr/>
          <p:nvPr/>
        </p:nvGrpSpPr>
        <p:grpSpPr>
          <a:xfrm>
            <a:off x="795950" y="1012050"/>
            <a:ext cx="6516287" cy="2290567"/>
            <a:chOff x="799041" y="1280613"/>
            <a:chExt cx="6541800" cy="1989549"/>
          </a:xfrm>
        </p:grpSpPr>
        <p:sp>
          <p:nvSpPr>
            <p:cNvPr id="838" name="Google Shape;838;p45"/>
            <p:cNvSpPr txBox="1"/>
            <p:nvPr/>
          </p:nvSpPr>
          <p:spPr>
            <a:xfrm>
              <a:off x="799041" y="1280613"/>
              <a:ext cx="6541800" cy="901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a:t>
              </a:r>
              <a:endParaRPr sz="2400">
                <a:latin typeface="Pacifico"/>
                <a:ea typeface="Pacifico"/>
                <a:cs typeface="Pacifico"/>
                <a:sym typeface="Pacifico"/>
              </a:endParaRPr>
            </a:p>
          </p:txBody>
        </p:sp>
        <p:sp>
          <p:nvSpPr>
            <p:cNvPr id="839" name="Google Shape;839;p45"/>
            <p:cNvSpPr txBox="1"/>
            <p:nvPr/>
          </p:nvSpPr>
          <p:spPr>
            <a:xfrm>
              <a:off x="1518924" y="1915504"/>
              <a:ext cx="5102100" cy="744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Quiz and summary maker:</a:t>
              </a:r>
              <a:endParaRPr sz="2400">
                <a:latin typeface="Pacifico"/>
                <a:ea typeface="Pacifico"/>
                <a:cs typeface="Pacifico"/>
                <a:sym typeface="Pacifico"/>
              </a:endParaRPr>
            </a:p>
          </p:txBody>
        </p:sp>
        <p:sp>
          <p:nvSpPr>
            <p:cNvPr id="840" name="Google Shape;840;p45"/>
            <p:cNvSpPr txBox="1"/>
            <p:nvPr/>
          </p:nvSpPr>
          <p:spPr>
            <a:xfrm>
              <a:off x="2301476" y="2295792"/>
              <a:ext cx="3026100" cy="560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Maysoon Al-Tameem</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Mohammed Alhumud</a:t>
              </a:r>
              <a:endParaRPr sz="1800">
                <a:latin typeface="Mada"/>
                <a:ea typeface="Mada"/>
                <a:cs typeface="Mada"/>
                <a:sym typeface="Mada"/>
              </a:endParaRPr>
            </a:p>
          </p:txBody>
        </p:sp>
        <p:sp>
          <p:nvSpPr>
            <p:cNvPr id="841" name="Google Shape;841;p45"/>
            <p:cNvSpPr txBox="1"/>
            <p:nvPr/>
          </p:nvSpPr>
          <p:spPr>
            <a:xfrm>
              <a:off x="1518924" y="2778162"/>
              <a:ext cx="5102100" cy="492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Note taker:</a:t>
              </a:r>
              <a:endParaRPr sz="2400">
                <a:latin typeface="Pacifico"/>
                <a:ea typeface="Pacifico"/>
                <a:cs typeface="Pacifico"/>
                <a:sym typeface="Pacifico"/>
              </a:endParaRPr>
            </a:p>
          </p:txBody>
        </p:sp>
      </p:grpSp>
      <p:grpSp>
        <p:nvGrpSpPr>
          <p:cNvPr id="842" name="Google Shape;842;p45"/>
          <p:cNvGrpSpPr/>
          <p:nvPr/>
        </p:nvGrpSpPr>
        <p:grpSpPr>
          <a:xfrm>
            <a:off x="-1679310" y="5750031"/>
            <a:ext cx="10343669" cy="4602603"/>
            <a:chOff x="-1557559" y="5606217"/>
            <a:chExt cx="10384167" cy="4605366"/>
          </a:xfrm>
        </p:grpSpPr>
        <p:sp>
          <p:nvSpPr>
            <p:cNvPr id="843" name="Google Shape;843;p45"/>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44" name="Google Shape;844;p45"/>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45" name="Google Shape;845;p45"/>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46" name="Google Shape;846;p45"/>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847" name="Google Shape;847;p45"/>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848" name="Google Shape;848;p45"/>
            <p:cNvGrpSpPr/>
            <p:nvPr/>
          </p:nvGrpSpPr>
          <p:grpSpPr>
            <a:xfrm>
              <a:off x="1656025" y="8761125"/>
              <a:ext cx="4020900" cy="998700"/>
              <a:chOff x="1656025" y="8761125"/>
              <a:chExt cx="4020900" cy="998700"/>
            </a:xfrm>
          </p:grpSpPr>
          <p:sp>
            <p:nvSpPr>
              <p:cNvPr id="849" name="Google Shape;849;p45"/>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850" name="Google Shape;850;p45">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851" name="Google Shape;851;p45"/>
          <p:cNvGrpSpPr/>
          <p:nvPr/>
        </p:nvGrpSpPr>
        <p:grpSpPr>
          <a:xfrm>
            <a:off x="258081" y="3971276"/>
            <a:ext cx="1131856" cy="1357967"/>
            <a:chOff x="876055" y="2338940"/>
            <a:chExt cx="862498" cy="998652"/>
          </a:xfrm>
        </p:grpSpPr>
        <p:grpSp>
          <p:nvGrpSpPr>
            <p:cNvPr id="852" name="Google Shape;852;p45"/>
            <p:cNvGrpSpPr/>
            <p:nvPr/>
          </p:nvGrpSpPr>
          <p:grpSpPr>
            <a:xfrm>
              <a:off x="876055" y="2338940"/>
              <a:ext cx="431131" cy="998652"/>
              <a:chOff x="6094678" y="3600952"/>
              <a:chExt cx="431131" cy="998652"/>
            </a:xfrm>
          </p:grpSpPr>
          <p:sp>
            <p:nvSpPr>
              <p:cNvPr id="853" name="Google Shape;853;p45"/>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5"/>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5"/>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5"/>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5"/>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5"/>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5"/>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5"/>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5"/>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5"/>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5"/>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5"/>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5"/>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5"/>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5"/>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5"/>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5"/>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0" name="Google Shape;870;p45"/>
            <p:cNvGrpSpPr/>
            <p:nvPr/>
          </p:nvGrpSpPr>
          <p:grpSpPr>
            <a:xfrm>
              <a:off x="1396606" y="2521080"/>
              <a:ext cx="341947" cy="634395"/>
              <a:chOff x="5257252" y="2296731"/>
              <a:chExt cx="543549" cy="1048934"/>
            </a:xfrm>
          </p:grpSpPr>
          <p:sp>
            <p:nvSpPr>
              <p:cNvPr id="871" name="Google Shape;871;p45"/>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5"/>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5"/>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5"/>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5"/>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5"/>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5"/>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5"/>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5"/>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5"/>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5"/>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5"/>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5"/>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5"/>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5"/>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5"/>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5"/>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5"/>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5"/>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5"/>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5"/>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5"/>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5"/>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5"/>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5"/>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5"/>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5"/>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5"/>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5"/>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5"/>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5"/>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5"/>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5"/>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5"/>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5"/>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5"/>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5"/>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5"/>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5"/>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5"/>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5"/>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5"/>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5"/>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5"/>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5"/>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5"/>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5"/>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5"/>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5"/>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5"/>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5"/>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5"/>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5"/>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5"/>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5"/>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5"/>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5"/>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5"/>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5"/>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5"/>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5"/>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5"/>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5"/>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5"/>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5"/>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5"/>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37" name="Google Shape;937;p45"/>
          <p:cNvSpPr txBox="1"/>
          <p:nvPr/>
        </p:nvSpPr>
        <p:spPr>
          <a:xfrm>
            <a:off x="2272800" y="1437574"/>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Rawan Albayyat</a:t>
            </a:r>
            <a:endParaRPr sz="1800">
              <a:latin typeface="Mada"/>
              <a:ea typeface="Mada"/>
              <a:cs typeface="Mada"/>
              <a:sym typeface="Mada"/>
            </a:endParaRPr>
          </a:p>
        </p:txBody>
      </p:sp>
      <p:sp>
        <p:nvSpPr>
          <p:cNvPr id="938" name="Google Shape;938;p45"/>
          <p:cNvSpPr txBox="1"/>
          <p:nvPr/>
        </p:nvSpPr>
        <p:spPr>
          <a:xfrm>
            <a:off x="2264475" y="3158900"/>
            <a:ext cx="3014400" cy="5586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Rawan Albayyat</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Mashal AbaAlkhail </a:t>
            </a:r>
            <a:endParaRPr sz="1800">
              <a:latin typeface="Mada"/>
              <a:ea typeface="Mada"/>
              <a:cs typeface="Mada"/>
              <a:sym typeface="Mada"/>
            </a:endParaRPr>
          </a:p>
        </p:txBody>
      </p:sp>
      <p:sp>
        <p:nvSpPr>
          <p:cNvPr id="939" name="Google Shape;939;p45"/>
          <p:cNvSpPr txBox="1"/>
          <p:nvPr/>
        </p:nvSpPr>
        <p:spPr>
          <a:xfrm>
            <a:off x="1706650" y="3717500"/>
            <a:ext cx="4140000" cy="1401600"/>
          </a:xfrm>
          <a:prstGeom prst="rect">
            <a:avLst/>
          </a:prstGeom>
          <a:noFill/>
          <a:ln>
            <a:noFill/>
          </a:ln>
        </p:spPr>
        <p:txBody>
          <a:bodyPr anchorCtr="0" anchor="t" bIns="91175" lIns="91175" spcFirstLastPara="1" rIns="91175" wrap="square" tIns="91175">
            <a:noAutofit/>
          </a:bodyPr>
          <a:lstStyle/>
          <a:p>
            <a:pPr indent="0" lvl="0" marL="457200" rtl="0" algn="ctr">
              <a:spcBef>
                <a:spcPts val="0"/>
              </a:spcBef>
              <a:spcAft>
                <a:spcPts val="0"/>
              </a:spcAft>
              <a:buNone/>
            </a:pPr>
            <a:r>
              <a:rPr lang="ar" sz="2200">
                <a:solidFill>
                  <a:schemeClr val="accent1"/>
                </a:solidFill>
                <a:latin typeface="Pacifico"/>
                <a:ea typeface="Pacifico"/>
                <a:cs typeface="Pacifico"/>
                <a:sym typeface="Pacifico"/>
              </a:rPr>
              <a:t>Special thanks to..</a:t>
            </a:r>
            <a:endParaRPr sz="2200">
              <a:solidFill>
                <a:schemeClr val="accent1"/>
              </a:solidFill>
              <a:latin typeface="Pacifico"/>
              <a:ea typeface="Pacifico"/>
              <a:cs typeface="Pacifico"/>
              <a:sym typeface="Pacifico"/>
            </a:endParaRPr>
          </a:p>
          <a:p>
            <a:pPr indent="-342900" lvl="0" marL="457200" rtl="0" algn="ctr">
              <a:spcBef>
                <a:spcPts val="0"/>
              </a:spcBef>
              <a:spcAft>
                <a:spcPts val="0"/>
              </a:spcAft>
              <a:buClr>
                <a:schemeClr val="dk1"/>
              </a:buClr>
              <a:buSzPts val="1800"/>
              <a:buFont typeface="Mada"/>
              <a:buChar char="-"/>
            </a:pPr>
            <a:r>
              <a:rPr lang="ar" sz="1800">
                <a:solidFill>
                  <a:schemeClr val="dk1"/>
                </a:solidFill>
                <a:latin typeface="Mada"/>
                <a:ea typeface="Mada"/>
                <a:cs typeface="Mada"/>
                <a:sym typeface="Mada"/>
              </a:rPr>
              <a:t>Abeer almutairi </a:t>
            </a:r>
            <a:endParaRPr sz="1800">
              <a:solidFill>
                <a:schemeClr val="dk1"/>
              </a:solidFill>
              <a:latin typeface="Mada"/>
              <a:ea typeface="Mada"/>
              <a:cs typeface="Mada"/>
              <a:sym typeface="Mada"/>
            </a:endParaRPr>
          </a:p>
          <a:p>
            <a:pPr indent="-342900" lvl="0" marL="457200" rtl="0" algn="ctr">
              <a:spcBef>
                <a:spcPts val="0"/>
              </a:spcBef>
              <a:spcAft>
                <a:spcPts val="0"/>
              </a:spcAft>
              <a:buClr>
                <a:schemeClr val="dk1"/>
              </a:buClr>
              <a:buSzPts val="1800"/>
              <a:buFont typeface="Mada"/>
              <a:buChar char="-"/>
            </a:pPr>
            <a:r>
              <a:rPr lang="ar" sz="1800">
                <a:solidFill>
                  <a:schemeClr val="dk1"/>
                </a:solidFill>
                <a:latin typeface="Mada"/>
                <a:ea typeface="Mada"/>
                <a:cs typeface="Mada"/>
                <a:sym typeface="Mada"/>
              </a:rPr>
              <a:t>Haifa Alwaily</a:t>
            </a:r>
            <a:endParaRPr sz="1800">
              <a:solidFill>
                <a:schemeClr val="dk1"/>
              </a:solidFill>
              <a:latin typeface="Mada"/>
              <a:ea typeface="Mada"/>
              <a:cs typeface="Mada"/>
              <a:sym typeface="Mada"/>
            </a:endParaRPr>
          </a:p>
          <a:p>
            <a:pPr indent="-342900" lvl="0" marL="457200" rtl="0" algn="ctr">
              <a:spcBef>
                <a:spcPts val="0"/>
              </a:spcBef>
              <a:spcAft>
                <a:spcPts val="0"/>
              </a:spcAft>
              <a:buClr>
                <a:schemeClr val="dk1"/>
              </a:buClr>
              <a:buSzPts val="1800"/>
              <a:buFont typeface="Mada"/>
              <a:buChar char="-"/>
            </a:pPr>
            <a:r>
              <a:rPr lang="ar" sz="1800">
                <a:solidFill>
                  <a:schemeClr val="dk1"/>
                </a:solidFill>
                <a:latin typeface="Mada"/>
                <a:ea typeface="Mada"/>
                <a:cs typeface="Mada"/>
                <a:sym typeface="Mada"/>
              </a:rPr>
              <a:t>Nouf Alhumaidi</a:t>
            </a:r>
            <a:endParaRPr sz="1800">
              <a:solidFill>
                <a:schemeClr val="dk1"/>
              </a:solidFill>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79" name="Google Shape;179;p2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80" name="Google Shape;180;p24"/>
          <p:cNvCxnSpPr/>
          <p:nvPr/>
        </p:nvCxnSpPr>
        <p:spPr>
          <a:xfrm rot="10800000">
            <a:off x="-26387" y="10218000"/>
            <a:ext cx="7612800" cy="0"/>
          </a:xfrm>
          <a:prstGeom prst="straightConnector1">
            <a:avLst/>
          </a:prstGeom>
          <a:noFill/>
          <a:ln cap="flat" cmpd="sng" w="28575">
            <a:solidFill>
              <a:schemeClr val="accent3"/>
            </a:solidFill>
            <a:prstDash val="dot"/>
            <a:round/>
            <a:headEnd len="med" w="med" type="none"/>
            <a:tailEnd len="med" w="med" type="none"/>
          </a:ln>
        </p:spPr>
      </p:cxnSp>
      <p:sp>
        <p:nvSpPr>
          <p:cNvPr id="181" name="Google Shape;181;p24"/>
          <p:cNvSpPr/>
          <p:nvPr/>
        </p:nvSpPr>
        <p:spPr>
          <a:xfrm>
            <a:off x="9560100" y="3329880"/>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182" name="Google Shape;182;p24"/>
          <p:cNvSpPr txBox="1"/>
          <p:nvPr/>
        </p:nvSpPr>
        <p:spPr>
          <a:xfrm>
            <a:off x="1355300" y="0"/>
            <a:ext cx="5085300" cy="2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Platelets</a:t>
            </a:r>
            <a:endParaRPr b="1" sz="2600">
              <a:latin typeface="Mada"/>
              <a:ea typeface="Mada"/>
              <a:cs typeface="Mada"/>
              <a:sym typeface="Mada"/>
            </a:endParaRPr>
          </a:p>
        </p:txBody>
      </p:sp>
      <p:sp>
        <p:nvSpPr>
          <p:cNvPr id="183" name="Google Shape;183;p24"/>
          <p:cNvSpPr txBox="1"/>
          <p:nvPr/>
        </p:nvSpPr>
        <p:spPr>
          <a:xfrm>
            <a:off x="247500" y="6762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Platelet:</a:t>
            </a:r>
            <a:endParaRPr b="1" sz="2200">
              <a:highlight>
                <a:schemeClr val="accent4"/>
              </a:highlight>
              <a:latin typeface="Mada"/>
              <a:ea typeface="Mada"/>
              <a:cs typeface="Mada"/>
              <a:sym typeface="Mada"/>
            </a:endParaRPr>
          </a:p>
        </p:txBody>
      </p:sp>
      <p:sp>
        <p:nvSpPr>
          <p:cNvPr id="184" name="Google Shape;184;p24"/>
          <p:cNvSpPr txBox="1"/>
          <p:nvPr/>
        </p:nvSpPr>
        <p:spPr>
          <a:xfrm>
            <a:off x="247500" y="1203050"/>
            <a:ext cx="7124700" cy="1340100"/>
          </a:xfrm>
          <a:prstGeom prst="rect">
            <a:avLst/>
          </a:prstGeom>
          <a:noFill/>
          <a:ln cap="flat" cmpd="sng" w="19050">
            <a:solidFill>
              <a:schemeClr val="accent3"/>
            </a:solidFill>
            <a:prstDash val="dashDot"/>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rgbClr val="CC0000"/>
              </a:buClr>
              <a:buSzPts val="1100"/>
              <a:buFont typeface="Mada"/>
              <a:buChar char="●"/>
            </a:pPr>
            <a:r>
              <a:rPr lang="ar" sz="1100">
                <a:solidFill>
                  <a:srgbClr val="CC0000"/>
                </a:solidFill>
                <a:latin typeface="Mada"/>
                <a:ea typeface="Mada"/>
                <a:cs typeface="Mada"/>
                <a:sym typeface="Mada"/>
              </a:rPr>
              <a:t>Produced in the Bone Marrow by fragmentation of the cytoplasm of megakaryocytes.</a:t>
            </a:r>
            <a:endParaRPr sz="1100">
              <a:solidFill>
                <a:srgbClr val="CC0000"/>
              </a:solidFill>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ar" sz="1100">
                <a:latin typeface="Mada"/>
                <a:ea typeface="Mada"/>
                <a:cs typeface="Mada"/>
                <a:sym typeface="Mada"/>
              </a:rPr>
              <a:t>Each megakaryocytes rise Plt from </a:t>
            </a:r>
            <a:r>
              <a:rPr b="1" lang="ar" sz="1100">
                <a:latin typeface="Mada"/>
                <a:ea typeface="Mada"/>
                <a:cs typeface="Mada"/>
                <a:sym typeface="Mada"/>
              </a:rPr>
              <a:t>1000 to 5000</a:t>
            </a:r>
            <a:r>
              <a:rPr lang="ar"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ar" sz="1100">
                <a:latin typeface="Mada"/>
                <a:ea typeface="Mada"/>
                <a:cs typeface="Mada"/>
                <a:sym typeface="Mada"/>
              </a:rPr>
              <a:t>Time interval from differentiation of the human stem cell to the production of Plts</a:t>
            </a:r>
            <a:r>
              <a:rPr lang="ar" sz="1100">
                <a:solidFill>
                  <a:srgbClr val="CC0000"/>
                </a:solidFill>
                <a:latin typeface="Mada"/>
                <a:ea typeface="Mada"/>
                <a:cs typeface="Mada"/>
                <a:sym typeface="Mada"/>
              </a:rPr>
              <a:t> </a:t>
            </a:r>
            <a:r>
              <a:rPr b="1" lang="ar" sz="1100">
                <a:solidFill>
                  <a:srgbClr val="CC0000"/>
                </a:solidFill>
                <a:latin typeface="Mada"/>
                <a:ea typeface="Mada"/>
                <a:cs typeface="Mada"/>
                <a:sym typeface="Mada"/>
              </a:rPr>
              <a:t>(~10 days)</a:t>
            </a:r>
            <a:r>
              <a:rPr lang="ar" sz="1100">
                <a:latin typeface="Mada"/>
                <a:ea typeface="Mada"/>
                <a:cs typeface="Mada"/>
                <a:sym typeface="Mada"/>
              </a:rPr>
              <a:t> </a:t>
            </a:r>
            <a:r>
              <a:rPr b="1" lang="ar" sz="1100">
                <a:solidFill>
                  <a:srgbClr val="6AA84F"/>
                </a:solidFill>
                <a:latin typeface="Mada"/>
                <a:ea typeface="Mada"/>
                <a:cs typeface="Mada"/>
                <a:sym typeface="Mada"/>
              </a:rPr>
              <a:t>(MCQ)</a:t>
            </a:r>
            <a:endParaRPr b="1" sz="1100">
              <a:solidFill>
                <a:srgbClr val="6AA84F"/>
              </a:solidFill>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ar" sz="1100">
                <a:latin typeface="Mada"/>
                <a:ea typeface="Mada"/>
                <a:cs typeface="Mada"/>
                <a:sym typeface="Mada"/>
              </a:rPr>
              <a:t>Thrombopoietin is the major regulator of Plt production via c-MPL receptor (produced by the liver &amp; kidney).</a:t>
            </a:r>
            <a:endParaRPr sz="1100">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Normal PLT counts ( 150 – 400 x 10</a:t>
            </a:r>
            <a:r>
              <a:rPr b="1" baseline="30000" lang="ar" sz="1100">
                <a:solidFill>
                  <a:srgbClr val="CC0000"/>
                </a:solidFill>
                <a:latin typeface="Mada"/>
                <a:ea typeface="Mada"/>
                <a:cs typeface="Mada"/>
                <a:sym typeface="Mada"/>
              </a:rPr>
              <a:t>9</a:t>
            </a:r>
            <a:r>
              <a:rPr b="1" lang="ar" sz="1100">
                <a:solidFill>
                  <a:srgbClr val="CC0000"/>
                </a:solidFill>
                <a:latin typeface="Mada"/>
                <a:ea typeface="Mada"/>
                <a:cs typeface="Mada"/>
                <a:sym typeface="Mada"/>
              </a:rPr>
              <a:t>). </a:t>
            </a:r>
            <a:r>
              <a:rPr lang="ar" sz="1100">
                <a:solidFill>
                  <a:srgbClr val="6AA84F"/>
                </a:solidFill>
                <a:latin typeface="Mada"/>
                <a:ea typeface="Mada"/>
                <a:cs typeface="Mada"/>
                <a:sym typeface="Mada"/>
              </a:rPr>
              <a:t>(Usually we can do surgeries if plt count was &lt;50k, except CNS surgeries, it has to be &gt;100k.)</a:t>
            </a:r>
            <a:endParaRPr sz="1100">
              <a:solidFill>
                <a:srgbClr val="6AA84F"/>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PLT Life Span ( 7 – 10 days). </a:t>
            </a:r>
            <a:r>
              <a:rPr b="1" lang="ar" sz="1100">
                <a:solidFill>
                  <a:srgbClr val="6AA84F"/>
                </a:solidFill>
                <a:latin typeface="Mada"/>
                <a:ea typeface="Mada"/>
                <a:cs typeface="Mada"/>
                <a:sym typeface="Mada"/>
              </a:rPr>
              <a:t>MCQ</a:t>
            </a:r>
            <a:endParaRPr b="1" sz="1100">
              <a:solidFill>
                <a:srgbClr val="6AA84F"/>
              </a:solidFill>
              <a:latin typeface="Mada"/>
              <a:ea typeface="Mada"/>
              <a:cs typeface="Mada"/>
              <a:sym typeface="Mada"/>
            </a:endParaRPr>
          </a:p>
        </p:txBody>
      </p:sp>
      <p:grpSp>
        <p:nvGrpSpPr>
          <p:cNvPr id="185" name="Google Shape;185;p24"/>
          <p:cNvGrpSpPr/>
          <p:nvPr/>
        </p:nvGrpSpPr>
        <p:grpSpPr>
          <a:xfrm>
            <a:off x="205425" y="2561750"/>
            <a:ext cx="6708100" cy="3489813"/>
            <a:chOff x="145800" y="2752288"/>
            <a:chExt cx="6708100" cy="3489813"/>
          </a:xfrm>
        </p:grpSpPr>
        <p:pic>
          <p:nvPicPr>
            <p:cNvPr id="186" name="Google Shape;186;p24"/>
            <p:cNvPicPr preferRelativeResize="0"/>
            <p:nvPr/>
          </p:nvPicPr>
          <p:blipFill rotWithShape="1">
            <a:blip r:embed="rId3">
              <a:alphaModFix/>
            </a:blip>
            <a:srcRect b="7916" l="5316" r="36265" t="55348"/>
            <a:stretch/>
          </p:blipFill>
          <p:spPr>
            <a:xfrm>
              <a:off x="4953400" y="2976813"/>
              <a:ext cx="1900500" cy="1652276"/>
            </a:xfrm>
            <a:prstGeom prst="rect">
              <a:avLst/>
            </a:prstGeom>
            <a:noFill/>
            <a:ln>
              <a:noFill/>
            </a:ln>
          </p:spPr>
        </p:pic>
        <p:sp>
          <p:nvSpPr>
            <p:cNvPr id="187" name="Google Shape;187;p24"/>
            <p:cNvSpPr txBox="1"/>
            <p:nvPr/>
          </p:nvSpPr>
          <p:spPr>
            <a:xfrm>
              <a:off x="2802125" y="3326388"/>
              <a:ext cx="1658700" cy="758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4"/>
                </a:buClr>
                <a:buSzPts val="1200"/>
                <a:buFont typeface="Mada"/>
                <a:buAutoNum type="arabicPeriod"/>
              </a:pPr>
              <a:r>
                <a:rPr lang="ar" sz="1200">
                  <a:latin typeface="Mada"/>
                  <a:ea typeface="Mada"/>
                  <a:cs typeface="Mada"/>
                  <a:sym typeface="Mada"/>
                </a:rPr>
                <a:t>Clotting Factors</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rabicPeriod"/>
              </a:pPr>
              <a:r>
                <a:rPr b="1" lang="ar" sz="1200" u="sng">
                  <a:solidFill>
                    <a:srgbClr val="CC0000"/>
                  </a:solidFill>
                  <a:latin typeface="Mada"/>
                  <a:ea typeface="Mada"/>
                  <a:cs typeface="Mada"/>
                  <a:sym typeface="Mada"/>
                </a:rPr>
                <a:t>VWF</a:t>
              </a:r>
              <a:endParaRPr b="1" sz="1200" u="sng">
                <a:solidFill>
                  <a:srgbClr val="CC0000"/>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AutoNum type="arabicPeriod"/>
              </a:pPr>
              <a:r>
                <a:rPr lang="ar" sz="1200">
                  <a:latin typeface="Mada"/>
                  <a:ea typeface="Mada"/>
                  <a:cs typeface="Mada"/>
                  <a:sym typeface="Mada"/>
                </a:rPr>
                <a:t>PDGF</a:t>
              </a:r>
              <a:endParaRPr sz="1200">
                <a:latin typeface="Mada"/>
                <a:ea typeface="Mada"/>
                <a:cs typeface="Mada"/>
                <a:sym typeface="Mada"/>
              </a:endParaRPr>
            </a:p>
            <a:p>
              <a:pPr indent="-304800" lvl="0" marL="457200" rtl="0" algn="l">
                <a:spcBef>
                  <a:spcPts val="0"/>
                </a:spcBef>
                <a:spcAft>
                  <a:spcPts val="0"/>
                </a:spcAft>
                <a:buClr>
                  <a:schemeClr val="accent4"/>
                </a:buClr>
                <a:buSzPts val="1200"/>
                <a:buFont typeface="Mada"/>
                <a:buAutoNum type="arabicPeriod"/>
              </a:pPr>
              <a:r>
                <a:rPr lang="ar" sz="1200">
                  <a:latin typeface="Mada"/>
                  <a:ea typeface="Mada"/>
                  <a:cs typeface="Mada"/>
                  <a:sym typeface="Mada"/>
                </a:rPr>
                <a:t>ILGF1</a:t>
              </a:r>
              <a:endParaRPr sz="1200">
                <a:latin typeface="Mada"/>
                <a:ea typeface="Mada"/>
                <a:cs typeface="Mada"/>
                <a:sym typeface="Mada"/>
              </a:endParaRPr>
            </a:p>
          </p:txBody>
        </p:sp>
        <p:sp>
          <p:nvSpPr>
            <p:cNvPr id="188" name="Google Shape;188;p24"/>
            <p:cNvSpPr txBox="1"/>
            <p:nvPr/>
          </p:nvSpPr>
          <p:spPr>
            <a:xfrm>
              <a:off x="247500" y="2752288"/>
              <a:ext cx="3910500" cy="297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Platelet ultrastructure :</a:t>
              </a:r>
              <a:endParaRPr b="1" sz="2200">
                <a:highlight>
                  <a:schemeClr val="accent4"/>
                </a:highlight>
                <a:latin typeface="Mada"/>
                <a:ea typeface="Mada"/>
                <a:cs typeface="Mada"/>
                <a:sym typeface="Mada"/>
              </a:endParaRPr>
            </a:p>
          </p:txBody>
        </p:sp>
        <p:sp>
          <p:nvSpPr>
            <p:cNvPr id="189" name="Google Shape;189;p24"/>
            <p:cNvSpPr txBox="1"/>
            <p:nvPr/>
          </p:nvSpPr>
          <p:spPr>
            <a:xfrm>
              <a:off x="145800" y="3108313"/>
              <a:ext cx="41139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Extremely small &amp; discoid (3 x 0.5 μm in diameter).</a:t>
              </a:r>
              <a:endParaRPr sz="1200">
                <a:latin typeface="Mada"/>
                <a:ea typeface="Mada"/>
                <a:cs typeface="Mada"/>
                <a:sym typeface="Mada"/>
              </a:endParaRPr>
            </a:p>
          </p:txBody>
        </p:sp>
        <p:grpSp>
          <p:nvGrpSpPr>
            <p:cNvPr id="190" name="Google Shape;190;p24"/>
            <p:cNvGrpSpPr/>
            <p:nvPr/>
          </p:nvGrpSpPr>
          <p:grpSpPr>
            <a:xfrm>
              <a:off x="247500" y="3459763"/>
              <a:ext cx="2656962" cy="2072688"/>
              <a:chOff x="247500" y="3601575"/>
              <a:chExt cx="2656962" cy="2072688"/>
            </a:xfrm>
          </p:grpSpPr>
          <p:grpSp>
            <p:nvGrpSpPr>
              <p:cNvPr id="191" name="Google Shape;191;p24"/>
              <p:cNvGrpSpPr/>
              <p:nvPr/>
            </p:nvGrpSpPr>
            <p:grpSpPr>
              <a:xfrm>
                <a:off x="247500" y="3912525"/>
                <a:ext cx="1573062" cy="1406029"/>
                <a:chOff x="247500" y="3912525"/>
                <a:chExt cx="1573062" cy="1406029"/>
              </a:xfrm>
            </p:grpSpPr>
            <p:sp>
              <p:nvSpPr>
                <p:cNvPr id="192" name="Google Shape;192;p24"/>
                <p:cNvSpPr/>
                <p:nvPr/>
              </p:nvSpPr>
              <p:spPr>
                <a:xfrm>
                  <a:off x="317850" y="4087387"/>
                  <a:ext cx="1022400" cy="1016700"/>
                </a:xfrm>
                <a:prstGeom prst="ellipse">
                  <a:avLst/>
                </a:prstGeom>
                <a:noFill/>
                <a:ln cap="flat" cmpd="sng" w="666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193" name="Google Shape;193;p24"/>
                <p:cNvCxnSpPr>
                  <a:endCxn id="194" idx="2"/>
                </p:cNvCxnSpPr>
                <p:nvPr/>
              </p:nvCxnSpPr>
              <p:spPr>
                <a:xfrm flipH="1" rot="10800000">
                  <a:off x="1067262" y="3912525"/>
                  <a:ext cx="753300" cy="554100"/>
                </a:xfrm>
                <a:prstGeom prst="bentConnector3">
                  <a:avLst>
                    <a:gd fmla="val 50000" name="adj1"/>
                  </a:avLst>
                </a:prstGeom>
                <a:noFill/>
                <a:ln cap="flat" cmpd="sng" w="22225">
                  <a:solidFill>
                    <a:schemeClr val="accent2"/>
                  </a:solidFill>
                  <a:prstDash val="solid"/>
                  <a:miter lim="800000"/>
                  <a:headEnd len="med" w="med" type="oval"/>
                  <a:tailEnd len="sm" w="sm" type="none"/>
                </a:ln>
              </p:spPr>
            </p:cxnSp>
            <p:cxnSp>
              <p:nvCxnSpPr>
                <p:cNvPr id="195" name="Google Shape;195;p24"/>
                <p:cNvCxnSpPr>
                  <a:endCxn id="196" idx="2"/>
                </p:cNvCxnSpPr>
                <p:nvPr/>
              </p:nvCxnSpPr>
              <p:spPr>
                <a:xfrm>
                  <a:off x="1067262" y="4753954"/>
                  <a:ext cx="753300" cy="564600"/>
                </a:xfrm>
                <a:prstGeom prst="bentConnector3">
                  <a:avLst>
                    <a:gd fmla="val 50000" name="adj1"/>
                  </a:avLst>
                </a:prstGeom>
                <a:noFill/>
                <a:ln cap="flat" cmpd="sng" w="22225">
                  <a:solidFill>
                    <a:schemeClr val="accent2"/>
                  </a:solidFill>
                  <a:prstDash val="solid"/>
                  <a:miter lim="800000"/>
                  <a:headEnd len="med" w="med" type="oval"/>
                  <a:tailEnd len="sm" w="sm" type="none"/>
                </a:ln>
              </p:spPr>
            </p:cxnSp>
            <p:cxnSp>
              <p:nvCxnSpPr>
                <p:cNvPr id="197" name="Google Shape;197;p24"/>
                <p:cNvCxnSpPr>
                  <a:endCxn id="198" idx="2"/>
                </p:cNvCxnSpPr>
                <p:nvPr/>
              </p:nvCxnSpPr>
              <p:spPr>
                <a:xfrm>
                  <a:off x="1093662" y="4610440"/>
                  <a:ext cx="726900" cy="5100"/>
                </a:xfrm>
                <a:prstGeom prst="straightConnector1">
                  <a:avLst/>
                </a:prstGeom>
                <a:noFill/>
                <a:ln cap="flat" cmpd="sng" w="22225">
                  <a:solidFill>
                    <a:schemeClr val="accent2"/>
                  </a:solidFill>
                  <a:prstDash val="solid"/>
                  <a:miter lim="800000"/>
                  <a:headEnd len="med" w="med" type="oval"/>
                  <a:tailEnd len="sm" w="sm" type="none"/>
                </a:ln>
              </p:spPr>
            </p:cxnSp>
            <p:sp>
              <p:nvSpPr>
                <p:cNvPr id="199" name="Google Shape;199;p24"/>
                <p:cNvSpPr txBox="1"/>
                <p:nvPr/>
              </p:nvSpPr>
              <p:spPr>
                <a:xfrm>
                  <a:off x="247500" y="4284775"/>
                  <a:ext cx="959700" cy="62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200">
                      <a:solidFill>
                        <a:schemeClr val="accent1"/>
                      </a:solidFill>
                      <a:latin typeface="Mada"/>
                      <a:ea typeface="Mada"/>
                      <a:cs typeface="Mada"/>
                      <a:sym typeface="Mada"/>
                    </a:rPr>
                    <a:t>3 types of storage granules</a:t>
                  </a:r>
                  <a:endParaRPr sz="1200">
                    <a:solidFill>
                      <a:schemeClr val="accent1"/>
                    </a:solidFill>
                    <a:latin typeface="Mada"/>
                    <a:ea typeface="Mada"/>
                    <a:cs typeface="Mada"/>
                    <a:sym typeface="Mada"/>
                  </a:endParaRPr>
                </a:p>
              </p:txBody>
            </p:sp>
          </p:grpSp>
          <p:grpSp>
            <p:nvGrpSpPr>
              <p:cNvPr id="200" name="Google Shape;200;p24"/>
              <p:cNvGrpSpPr/>
              <p:nvPr/>
            </p:nvGrpSpPr>
            <p:grpSpPr>
              <a:xfrm>
                <a:off x="2445762" y="3912525"/>
                <a:ext cx="458700" cy="1406029"/>
                <a:chOff x="2445762" y="3912525"/>
                <a:chExt cx="458700" cy="1406029"/>
              </a:xfrm>
            </p:grpSpPr>
            <p:cxnSp>
              <p:nvCxnSpPr>
                <p:cNvPr id="201" name="Google Shape;201;p24"/>
                <p:cNvCxnSpPr>
                  <a:endCxn id="196" idx="6"/>
                </p:cNvCxnSpPr>
                <p:nvPr/>
              </p:nvCxnSpPr>
              <p:spPr>
                <a:xfrm rot="10800000">
                  <a:off x="2445762" y="5318554"/>
                  <a:ext cx="458700" cy="0"/>
                </a:xfrm>
                <a:prstGeom prst="straightConnector1">
                  <a:avLst/>
                </a:prstGeom>
                <a:noFill/>
                <a:ln cap="flat" cmpd="sng" w="19050">
                  <a:solidFill>
                    <a:schemeClr val="accent2"/>
                  </a:solidFill>
                  <a:prstDash val="solid"/>
                  <a:miter lim="800000"/>
                  <a:headEnd len="med" w="med" type="oval"/>
                  <a:tailEnd len="sm" w="sm" type="none"/>
                </a:ln>
              </p:spPr>
            </p:cxnSp>
            <p:cxnSp>
              <p:nvCxnSpPr>
                <p:cNvPr id="202" name="Google Shape;202;p24"/>
                <p:cNvCxnSpPr>
                  <a:endCxn id="198" idx="6"/>
                </p:cNvCxnSpPr>
                <p:nvPr/>
              </p:nvCxnSpPr>
              <p:spPr>
                <a:xfrm rot="10800000">
                  <a:off x="2445762" y="4615540"/>
                  <a:ext cx="458700" cy="600"/>
                </a:xfrm>
                <a:prstGeom prst="straightConnector1">
                  <a:avLst/>
                </a:prstGeom>
                <a:noFill/>
                <a:ln cap="flat" cmpd="sng" w="19050">
                  <a:solidFill>
                    <a:schemeClr val="accent2"/>
                  </a:solidFill>
                  <a:prstDash val="solid"/>
                  <a:miter lim="800000"/>
                  <a:headEnd len="med" w="med" type="oval"/>
                  <a:tailEnd len="sm" w="sm" type="none"/>
                </a:ln>
              </p:spPr>
            </p:cxnSp>
            <p:cxnSp>
              <p:nvCxnSpPr>
                <p:cNvPr id="203" name="Google Shape;203;p24"/>
                <p:cNvCxnSpPr>
                  <a:endCxn id="194" idx="6"/>
                </p:cNvCxnSpPr>
                <p:nvPr/>
              </p:nvCxnSpPr>
              <p:spPr>
                <a:xfrm rot="10800000">
                  <a:off x="2445762" y="3912525"/>
                  <a:ext cx="458700" cy="0"/>
                </a:xfrm>
                <a:prstGeom prst="straightConnector1">
                  <a:avLst/>
                </a:prstGeom>
                <a:noFill/>
                <a:ln cap="flat" cmpd="sng" w="19050">
                  <a:solidFill>
                    <a:schemeClr val="accent2"/>
                  </a:solidFill>
                  <a:prstDash val="solid"/>
                  <a:miter lim="800000"/>
                  <a:headEnd len="med" w="med" type="oval"/>
                  <a:tailEnd len="sm" w="sm" type="none"/>
                </a:ln>
              </p:spPr>
            </p:cxnSp>
          </p:grpSp>
          <p:grpSp>
            <p:nvGrpSpPr>
              <p:cNvPr id="204" name="Google Shape;204;p24"/>
              <p:cNvGrpSpPr/>
              <p:nvPr/>
            </p:nvGrpSpPr>
            <p:grpSpPr>
              <a:xfrm>
                <a:off x="1711950" y="3601575"/>
                <a:ext cx="842400" cy="2072688"/>
                <a:chOff x="1711950" y="3601575"/>
                <a:chExt cx="842400" cy="2072688"/>
              </a:xfrm>
            </p:grpSpPr>
            <p:grpSp>
              <p:nvGrpSpPr>
                <p:cNvPr id="205" name="Google Shape;205;p24"/>
                <p:cNvGrpSpPr/>
                <p:nvPr/>
              </p:nvGrpSpPr>
              <p:grpSpPr>
                <a:xfrm>
                  <a:off x="1734000" y="3601575"/>
                  <a:ext cx="798300" cy="621900"/>
                  <a:chOff x="1734000" y="3601575"/>
                  <a:chExt cx="798300" cy="621900"/>
                </a:xfrm>
              </p:grpSpPr>
              <p:sp>
                <p:nvSpPr>
                  <p:cNvPr id="194" name="Google Shape;194;p24"/>
                  <p:cNvSpPr/>
                  <p:nvPr/>
                </p:nvSpPr>
                <p:spPr>
                  <a:xfrm>
                    <a:off x="1820562" y="3601575"/>
                    <a:ext cx="625200" cy="621900"/>
                  </a:xfrm>
                  <a:prstGeom prst="ellipse">
                    <a:avLst/>
                  </a:prstGeom>
                  <a:no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ar" sz="2700">
                        <a:solidFill>
                          <a:srgbClr val="FFFFFF"/>
                        </a:solidFill>
                        <a:latin typeface="Mada"/>
                        <a:ea typeface="Mada"/>
                        <a:cs typeface="Mada"/>
                        <a:sym typeface="Mada"/>
                      </a:rPr>
                      <a:t>F</a:t>
                    </a:r>
                    <a:endParaRPr i="0" sz="2700" u="none" cap="none" strike="noStrike">
                      <a:solidFill>
                        <a:srgbClr val="FFFFFF"/>
                      </a:solidFill>
                      <a:latin typeface="Mada"/>
                      <a:ea typeface="Mada"/>
                      <a:cs typeface="Mada"/>
                      <a:sym typeface="Mada"/>
                    </a:endParaRPr>
                  </a:p>
                </p:txBody>
              </p:sp>
              <p:sp>
                <p:nvSpPr>
                  <p:cNvPr id="206" name="Google Shape;206;p24"/>
                  <p:cNvSpPr txBox="1"/>
                  <p:nvPr/>
                </p:nvSpPr>
                <p:spPr>
                  <a:xfrm>
                    <a:off x="1734000" y="3603550"/>
                    <a:ext cx="798300" cy="52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u="sng">
                        <a:solidFill>
                          <a:schemeClr val="dk1"/>
                        </a:solidFill>
                        <a:latin typeface="Mada"/>
                        <a:ea typeface="Mada"/>
                        <a:cs typeface="Mada"/>
                        <a:sym typeface="Mada"/>
                      </a:rPr>
                      <a:t>α</a:t>
                    </a:r>
                    <a:r>
                      <a:rPr lang="ar" sz="1200">
                        <a:latin typeface="Mada"/>
                        <a:ea typeface="Mada"/>
                        <a:cs typeface="Mada"/>
                        <a:sym typeface="Mada"/>
                      </a:rPr>
                      <a:t> Granules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a:t>
                    </a:r>
                    <a:endParaRPr sz="1200">
                      <a:latin typeface="Mada"/>
                      <a:ea typeface="Mada"/>
                      <a:cs typeface="Mada"/>
                      <a:sym typeface="Mada"/>
                    </a:endParaRPr>
                  </a:p>
                </p:txBody>
              </p:sp>
            </p:grpSp>
            <p:grpSp>
              <p:nvGrpSpPr>
                <p:cNvPr id="207" name="Google Shape;207;p24"/>
                <p:cNvGrpSpPr/>
                <p:nvPr/>
              </p:nvGrpSpPr>
              <p:grpSpPr>
                <a:xfrm>
                  <a:off x="1711950" y="4274750"/>
                  <a:ext cx="842400" cy="1399513"/>
                  <a:chOff x="1711950" y="4274750"/>
                  <a:chExt cx="842400" cy="1399513"/>
                </a:xfrm>
              </p:grpSpPr>
              <p:sp>
                <p:nvSpPr>
                  <p:cNvPr id="198" name="Google Shape;198;p24"/>
                  <p:cNvSpPr/>
                  <p:nvPr/>
                </p:nvSpPr>
                <p:spPr>
                  <a:xfrm>
                    <a:off x="1820562" y="4304590"/>
                    <a:ext cx="625200" cy="621900"/>
                  </a:xfrm>
                  <a:prstGeom prst="ellipse">
                    <a:avLst/>
                  </a:prstGeom>
                  <a:no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208" name="Google Shape;208;p24"/>
                  <p:cNvSpPr txBox="1"/>
                  <p:nvPr/>
                </p:nvSpPr>
                <p:spPr>
                  <a:xfrm>
                    <a:off x="1734000" y="4274750"/>
                    <a:ext cx="798300" cy="45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Dense Granules </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a:t>
                    </a:r>
                    <a:r>
                      <a:rPr b="1" lang="ar" sz="1200" u="sng">
                        <a:solidFill>
                          <a:schemeClr val="dk1"/>
                        </a:solidFill>
                        <a:latin typeface="Mada"/>
                        <a:ea typeface="Mada"/>
                        <a:cs typeface="Mada"/>
                        <a:sym typeface="Mada"/>
                      </a:rPr>
                      <a:t>δ</a:t>
                    </a:r>
                    <a:r>
                      <a:rPr lang="ar" sz="1200">
                        <a:solidFill>
                          <a:schemeClr val="dk1"/>
                        </a:solidFill>
                        <a:latin typeface="Mada"/>
                        <a:ea typeface="Mada"/>
                        <a:cs typeface="Mada"/>
                        <a:sym typeface="Mada"/>
                      </a:rPr>
                      <a:t>)</a:t>
                    </a:r>
                    <a:endParaRPr sz="1200">
                      <a:latin typeface="Mada"/>
                      <a:ea typeface="Mada"/>
                      <a:cs typeface="Mada"/>
                      <a:sym typeface="Mada"/>
                    </a:endParaRPr>
                  </a:p>
                </p:txBody>
              </p:sp>
              <p:grpSp>
                <p:nvGrpSpPr>
                  <p:cNvPr id="209" name="Google Shape;209;p24"/>
                  <p:cNvGrpSpPr/>
                  <p:nvPr/>
                </p:nvGrpSpPr>
                <p:grpSpPr>
                  <a:xfrm>
                    <a:off x="1711950" y="5007604"/>
                    <a:ext cx="842400" cy="666659"/>
                    <a:chOff x="1711950" y="5007604"/>
                    <a:chExt cx="842400" cy="666659"/>
                  </a:xfrm>
                </p:grpSpPr>
                <p:sp>
                  <p:nvSpPr>
                    <p:cNvPr id="196" name="Google Shape;196;p24"/>
                    <p:cNvSpPr/>
                    <p:nvPr/>
                  </p:nvSpPr>
                  <p:spPr>
                    <a:xfrm>
                      <a:off x="1820562" y="5007604"/>
                      <a:ext cx="625200" cy="621900"/>
                    </a:xfrm>
                    <a:prstGeom prst="ellipse">
                      <a:avLst/>
                    </a:prstGeom>
                    <a:no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700" u="none" cap="none" strike="noStrike">
                        <a:solidFill>
                          <a:srgbClr val="FFFFFF"/>
                        </a:solidFill>
                        <a:latin typeface="Mada"/>
                        <a:ea typeface="Mada"/>
                        <a:cs typeface="Mada"/>
                        <a:sym typeface="Mada"/>
                      </a:endParaRPr>
                    </a:p>
                  </p:txBody>
                </p:sp>
                <p:sp>
                  <p:nvSpPr>
                    <p:cNvPr id="210" name="Google Shape;210;p24"/>
                    <p:cNvSpPr txBox="1"/>
                    <p:nvPr/>
                  </p:nvSpPr>
                  <p:spPr>
                    <a:xfrm>
                      <a:off x="1711950" y="5151663"/>
                      <a:ext cx="842400" cy="52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Mada"/>
                          <a:ea typeface="Mada"/>
                          <a:cs typeface="Mada"/>
                          <a:sym typeface="Mada"/>
                        </a:rPr>
                        <a:t>Lysosomes</a:t>
                      </a:r>
                      <a:endParaRPr sz="1000">
                        <a:latin typeface="Mada"/>
                        <a:ea typeface="Mada"/>
                        <a:cs typeface="Mada"/>
                        <a:sym typeface="Mada"/>
                      </a:endParaRPr>
                    </a:p>
                  </p:txBody>
                </p:sp>
              </p:grpSp>
            </p:grpSp>
          </p:grpSp>
        </p:grpSp>
        <p:sp>
          <p:nvSpPr>
            <p:cNvPr id="211" name="Google Shape;211;p24"/>
            <p:cNvSpPr txBox="1"/>
            <p:nvPr/>
          </p:nvSpPr>
          <p:spPr>
            <a:xfrm>
              <a:off x="2795137" y="5001313"/>
              <a:ext cx="2109000" cy="4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2"/>
                </a:buClr>
                <a:buSzPts val="1200"/>
                <a:buFont typeface="Mada"/>
                <a:buAutoNum type="arabicPeriod"/>
              </a:pPr>
              <a:r>
                <a:rPr lang="ar" sz="1200">
                  <a:latin typeface="Mada"/>
                  <a:ea typeface="Mada"/>
                  <a:cs typeface="Mada"/>
                  <a:sym typeface="Mada"/>
                </a:rPr>
                <a:t>Hydrolytic                enzymes. </a:t>
              </a:r>
              <a:endParaRPr sz="1200">
                <a:latin typeface="Mada"/>
                <a:ea typeface="Mada"/>
                <a:cs typeface="Mada"/>
                <a:sym typeface="Mada"/>
              </a:endParaRPr>
            </a:p>
          </p:txBody>
        </p:sp>
        <p:sp>
          <p:nvSpPr>
            <p:cNvPr id="212" name="Google Shape;212;p24"/>
            <p:cNvSpPr txBox="1"/>
            <p:nvPr/>
          </p:nvSpPr>
          <p:spPr>
            <a:xfrm>
              <a:off x="2781425" y="4089863"/>
              <a:ext cx="1658700" cy="872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AutoNum type="arabicPeriod"/>
              </a:pPr>
              <a:r>
                <a:rPr b="1" lang="ar" sz="1200" u="sng">
                  <a:solidFill>
                    <a:srgbClr val="CC0000"/>
                  </a:solidFill>
                  <a:latin typeface="Mada"/>
                  <a:ea typeface="Mada"/>
                  <a:cs typeface="Mada"/>
                  <a:sym typeface="Mada"/>
                </a:rPr>
                <a:t>ADP</a:t>
              </a:r>
              <a:r>
                <a:rPr lang="ar" sz="1200">
                  <a:solidFill>
                    <a:schemeClr val="dk1"/>
                  </a:solidFill>
                  <a:latin typeface="Mada"/>
                  <a:ea typeface="Mada"/>
                  <a:cs typeface="Mada"/>
                  <a:sym typeface="Mada"/>
                </a:rPr>
                <a:t> &amp; ATP</a:t>
              </a:r>
              <a:r>
                <a:rPr baseline="30000" lang="ar" sz="1200">
                  <a:solidFill>
                    <a:srgbClr val="6AA84F"/>
                  </a:solidFill>
                  <a:latin typeface="Mada"/>
                  <a:ea typeface="Mada"/>
                  <a:cs typeface="Mada"/>
                  <a:sym typeface="Mada"/>
                </a:rPr>
                <a:t>1</a:t>
              </a:r>
              <a:endParaRPr baseline="30000" sz="1200">
                <a:solidFill>
                  <a:srgbClr val="6AA84F"/>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AutoNum type="arabicPeriod"/>
              </a:pPr>
              <a:r>
                <a:rPr lang="ar" sz="1200">
                  <a:solidFill>
                    <a:schemeClr val="dk1"/>
                  </a:solidFill>
                  <a:latin typeface="Mada"/>
                  <a:ea typeface="Mada"/>
                  <a:cs typeface="Mada"/>
                  <a:sym typeface="Mada"/>
                </a:rPr>
                <a:t>Serotonin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AutoNum type="arabicPeriod"/>
              </a:pPr>
              <a:r>
                <a:rPr lang="ar" sz="1200">
                  <a:solidFill>
                    <a:schemeClr val="dk1"/>
                  </a:solidFill>
                  <a:latin typeface="Mada"/>
                  <a:ea typeface="Mada"/>
                  <a:cs typeface="Mada"/>
                  <a:sym typeface="Mada"/>
                </a:rPr>
                <a:t>Histamine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AutoNum type="arabicPeriod"/>
              </a:pPr>
              <a:r>
                <a:rPr lang="ar" sz="1200">
                  <a:solidFill>
                    <a:schemeClr val="dk1"/>
                  </a:solidFill>
                  <a:latin typeface="Mada"/>
                  <a:ea typeface="Mada"/>
                  <a:cs typeface="Mada"/>
                  <a:sym typeface="Mada"/>
                </a:rPr>
                <a:t>Ionized Ca</a:t>
              </a:r>
              <a:r>
                <a:rPr baseline="30000" lang="ar" sz="1200">
                  <a:solidFill>
                    <a:srgbClr val="6AA84F"/>
                  </a:solidFill>
                  <a:latin typeface="Mada"/>
                  <a:ea typeface="Mada"/>
                  <a:cs typeface="Mada"/>
                  <a:sym typeface="Mada"/>
                </a:rPr>
                <a:t>2</a:t>
              </a:r>
              <a:endParaRPr baseline="30000">
                <a:solidFill>
                  <a:srgbClr val="6AA84F"/>
                </a:solidFill>
              </a:endParaRPr>
            </a:p>
          </p:txBody>
        </p:sp>
        <p:pic>
          <p:nvPicPr>
            <p:cNvPr id="213" name="Google Shape;213;p24"/>
            <p:cNvPicPr preferRelativeResize="0"/>
            <p:nvPr/>
          </p:nvPicPr>
          <p:blipFill rotWithShape="1">
            <a:blip r:embed="rId4">
              <a:alphaModFix/>
            </a:blip>
            <a:srcRect b="22922" l="2976" r="57334" t="45355"/>
            <a:stretch/>
          </p:blipFill>
          <p:spPr>
            <a:xfrm>
              <a:off x="4953400" y="4709950"/>
              <a:ext cx="1900500" cy="1434875"/>
            </a:xfrm>
            <a:prstGeom prst="rect">
              <a:avLst/>
            </a:prstGeom>
            <a:noFill/>
            <a:ln>
              <a:noFill/>
            </a:ln>
          </p:spPr>
        </p:pic>
        <p:sp>
          <p:nvSpPr>
            <p:cNvPr id="214" name="Google Shape;214;p24"/>
            <p:cNvSpPr txBox="1"/>
            <p:nvPr/>
          </p:nvSpPr>
          <p:spPr>
            <a:xfrm>
              <a:off x="229000" y="579150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PLTs functions :</a:t>
              </a:r>
              <a:endParaRPr b="1" sz="2200">
                <a:highlight>
                  <a:schemeClr val="accent4"/>
                </a:highlight>
                <a:latin typeface="Mada"/>
                <a:ea typeface="Mada"/>
                <a:cs typeface="Mada"/>
                <a:sym typeface="Mada"/>
              </a:endParaRPr>
            </a:p>
          </p:txBody>
        </p:sp>
        <p:sp>
          <p:nvSpPr>
            <p:cNvPr id="215" name="Google Shape;215;p24"/>
            <p:cNvSpPr/>
            <p:nvPr/>
          </p:nvSpPr>
          <p:spPr>
            <a:xfrm>
              <a:off x="6018950" y="3853000"/>
              <a:ext cx="314400" cy="758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4"/>
            <p:cNvSpPr/>
            <p:nvPr/>
          </p:nvSpPr>
          <p:spPr>
            <a:xfrm>
              <a:off x="2872175" y="5924600"/>
              <a:ext cx="1518600" cy="297600"/>
            </a:xfrm>
            <a:prstGeom prst="rect">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Deficiencies in any of them produce a different disease</a:t>
              </a:r>
              <a:endParaRPr sz="900">
                <a:solidFill>
                  <a:srgbClr val="6AA84F"/>
                </a:solidFill>
                <a:latin typeface="Mada"/>
                <a:ea typeface="Mada"/>
                <a:cs typeface="Mada"/>
                <a:sym typeface="Mada"/>
              </a:endParaRPr>
            </a:p>
          </p:txBody>
        </p:sp>
      </p:grpSp>
      <p:grpSp>
        <p:nvGrpSpPr>
          <p:cNvPr id="217" name="Google Shape;217;p24"/>
          <p:cNvGrpSpPr/>
          <p:nvPr/>
        </p:nvGrpSpPr>
        <p:grpSpPr>
          <a:xfrm>
            <a:off x="234353" y="6106678"/>
            <a:ext cx="7327174" cy="2088912"/>
            <a:chOff x="228991" y="6209766"/>
            <a:chExt cx="7327174" cy="2088912"/>
          </a:xfrm>
        </p:grpSpPr>
        <p:grpSp>
          <p:nvGrpSpPr>
            <p:cNvPr id="218" name="Google Shape;218;p24"/>
            <p:cNvGrpSpPr/>
            <p:nvPr/>
          </p:nvGrpSpPr>
          <p:grpSpPr>
            <a:xfrm>
              <a:off x="229003" y="6256110"/>
              <a:ext cx="472559" cy="564927"/>
              <a:chOff x="219906" y="1124884"/>
              <a:chExt cx="502455" cy="736349"/>
            </a:xfrm>
          </p:grpSpPr>
          <p:grpSp>
            <p:nvGrpSpPr>
              <p:cNvPr id="219" name="Google Shape;219;p24"/>
              <p:cNvGrpSpPr/>
              <p:nvPr/>
            </p:nvGrpSpPr>
            <p:grpSpPr>
              <a:xfrm>
                <a:off x="219906" y="1124884"/>
                <a:ext cx="502455" cy="736349"/>
                <a:chOff x="4041649" y="1707654"/>
                <a:chExt cx="1060704" cy="1429526"/>
              </a:xfrm>
            </p:grpSpPr>
            <p:sp>
              <p:nvSpPr>
                <p:cNvPr id="220" name="Google Shape;220;p2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21" name="Google Shape;221;p2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222" name="Google Shape;222;p24"/>
              <p:cNvSpPr txBox="1"/>
              <p:nvPr/>
            </p:nvSpPr>
            <p:spPr>
              <a:xfrm>
                <a:off x="330338" y="1152210"/>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999999"/>
                    </a:solidFill>
                    <a:latin typeface="Mada"/>
                    <a:ea typeface="Mada"/>
                    <a:cs typeface="Mada"/>
                    <a:sym typeface="Mada"/>
                  </a:rPr>
                  <a:t>1</a:t>
                </a:r>
                <a:endParaRPr b="1" sz="1700">
                  <a:solidFill>
                    <a:srgbClr val="999999"/>
                  </a:solidFill>
                  <a:latin typeface="Mada"/>
                  <a:ea typeface="Mada"/>
                  <a:cs typeface="Mada"/>
                  <a:sym typeface="Mada"/>
                </a:endParaRPr>
              </a:p>
            </p:txBody>
          </p:sp>
        </p:grpSp>
        <p:grpSp>
          <p:nvGrpSpPr>
            <p:cNvPr id="223" name="Google Shape;223;p24"/>
            <p:cNvGrpSpPr/>
            <p:nvPr/>
          </p:nvGrpSpPr>
          <p:grpSpPr>
            <a:xfrm>
              <a:off x="714320" y="6209766"/>
              <a:ext cx="1970845" cy="342217"/>
              <a:chOff x="484641" y="2469560"/>
              <a:chExt cx="1763778" cy="1005929"/>
            </a:xfrm>
          </p:grpSpPr>
          <p:sp>
            <p:nvSpPr>
              <p:cNvPr id="224" name="Google Shape;224;p24"/>
              <p:cNvSpPr txBox="1"/>
              <p:nvPr/>
            </p:nvSpPr>
            <p:spPr>
              <a:xfrm>
                <a:off x="484641" y="2644489"/>
                <a:ext cx="17523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900">
                  <a:latin typeface="Mada"/>
                  <a:ea typeface="Mada"/>
                  <a:cs typeface="Mada"/>
                  <a:sym typeface="Mada"/>
                </a:endParaRPr>
              </a:p>
            </p:txBody>
          </p:sp>
          <p:sp>
            <p:nvSpPr>
              <p:cNvPr id="225" name="Google Shape;225;p24"/>
              <p:cNvSpPr txBox="1"/>
              <p:nvPr/>
            </p:nvSpPr>
            <p:spPr>
              <a:xfrm>
                <a:off x="496119" y="2469560"/>
                <a:ext cx="17523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chemeClr val="accent1"/>
                    </a:solidFill>
                    <a:latin typeface="Mada"/>
                    <a:ea typeface="Mada"/>
                    <a:cs typeface="Mada"/>
                    <a:sym typeface="Mada"/>
                  </a:rPr>
                  <a:t>Adhesion</a:t>
                </a:r>
                <a:r>
                  <a:rPr b="1" lang="ar" sz="900">
                    <a:solidFill>
                      <a:schemeClr val="accent1"/>
                    </a:solidFill>
                    <a:latin typeface="Mada"/>
                    <a:ea typeface="Mada"/>
                    <a:cs typeface="Mada"/>
                    <a:sym typeface="Mada"/>
                  </a:rPr>
                  <a:t> </a:t>
                </a:r>
                <a:endParaRPr b="1" sz="900">
                  <a:solidFill>
                    <a:schemeClr val="accent1"/>
                  </a:solidFill>
                  <a:latin typeface="Mada"/>
                  <a:ea typeface="Mada"/>
                  <a:cs typeface="Mada"/>
                  <a:sym typeface="Mada"/>
                </a:endParaRPr>
              </a:p>
            </p:txBody>
          </p:sp>
        </p:grpSp>
        <p:grpSp>
          <p:nvGrpSpPr>
            <p:cNvPr id="226" name="Google Shape;226;p24"/>
            <p:cNvGrpSpPr/>
            <p:nvPr/>
          </p:nvGrpSpPr>
          <p:grpSpPr>
            <a:xfrm>
              <a:off x="228991" y="6987834"/>
              <a:ext cx="472559" cy="564930"/>
              <a:chOff x="219906" y="1124880"/>
              <a:chExt cx="502455" cy="736352"/>
            </a:xfrm>
          </p:grpSpPr>
          <p:grpSp>
            <p:nvGrpSpPr>
              <p:cNvPr id="227" name="Google Shape;227;p24"/>
              <p:cNvGrpSpPr/>
              <p:nvPr/>
            </p:nvGrpSpPr>
            <p:grpSpPr>
              <a:xfrm>
                <a:off x="219906" y="1124884"/>
                <a:ext cx="502455" cy="736349"/>
                <a:chOff x="4041649" y="1707654"/>
                <a:chExt cx="1060704" cy="1429526"/>
              </a:xfrm>
            </p:grpSpPr>
            <p:sp>
              <p:nvSpPr>
                <p:cNvPr id="228" name="Google Shape;228;p2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29" name="Google Shape;229;p2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230" name="Google Shape;230;p24"/>
              <p:cNvSpPr txBox="1"/>
              <p:nvPr/>
            </p:nvSpPr>
            <p:spPr>
              <a:xfrm>
                <a:off x="307315" y="1124880"/>
                <a:ext cx="2886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2</a:t>
                </a:r>
                <a:endParaRPr b="1" sz="1700">
                  <a:solidFill>
                    <a:srgbClr val="999999"/>
                  </a:solidFill>
                  <a:latin typeface="Mada"/>
                  <a:ea typeface="Mada"/>
                  <a:cs typeface="Mada"/>
                  <a:sym typeface="Mada"/>
                </a:endParaRPr>
              </a:p>
            </p:txBody>
          </p:sp>
        </p:grpSp>
        <p:grpSp>
          <p:nvGrpSpPr>
            <p:cNvPr id="231" name="Google Shape;231;p24"/>
            <p:cNvGrpSpPr/>
            <p:nvPr/>
          </p:nvGrpSpPr>
          <p:grpSpPr>
            <a:xfrm>
              <a:off x="701550" y="6991629"/>
              <a:ext cx="6494590" cy="795241"/>
              <a:chOff x="496119" y="2469560"/>
              <a:chExt cx="2773806" cy="1086098"/>
            </a:xfrm>
          </p:grpSpPr>
          <p:sp>
            <p:nvSpPr>
              <p:cNvPr id="232" name="Google Shape;232;p24"/>
              <p:cNvSpPr txBox="1"/>
              <p:nvPr/>
            </p:nvSpPr>
            <p:spPr>
              <a:xfrm>
                <a:off x="496125" y="2724658"/>
                <a:ext cx="27738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latin typeface="Mada"/>
                    <a:ea typeface="Mada"/>
                    <a:cs typeface="Mada"/>
                    <a:sym typeface="Mada"/>
                  </a:rPr>
                  <a:t>By cross linking of </a:t>
                </a:r>
                <a:r>
                  <a:rPr b="1" lang="ar" sz="1200">
                    <a:latin typeface="Mada"/>
                    <a:ea typeface="Mada"/>
                    <a:cs typeface="Mada"/>
                    <a:sym typeface="Mada"/>
                  </a:rPr>
                  <a:t>PLT to PLT  by VWF &amp; Fibrinogen through </a:t>
                </a:r>
                <a:r>
                  <a:rPr b="1" lang="ar" sz="1200" u="sng">
                    <a:solidFill>
                      <a:srgbClr val="CC0000"/>
                    </a:solidFill>
                    <a:latin typeface="Mada"/>
                    <a:ea typeface="Mada"/>
                    <a:cs typeface="Mada"/>
                    <a:sym typeface="Mada"/>
                  </a:rPr>
                  <a:t>GP IIb/IIIa receptors</a:t>
                </a:r>
                <a:r>
                  <a:rPr lang="ar" sz="1200">
                    <a:latin typeface="Mada"/>
                    <a:ea typeface="Mada"/>
                    <a:cs typeface="Mada"/>
                    <a:sym typeface="Mada"/>
                  </a:rPr>
                  <a:t> (on the surface of the PLT).</a:t>
                </a:r>
                <a:endParaRPr sz="1200">
                  <a:latin typeface="Mada"/>
                  <a:ea typeface="Mada"/>
                  <a:cs typeface="Mada"/>
                  <a:sym typeface="Mada"/>
                </a:endParaRPr>
              </a:p>
            </p:txBody>
          </p:sp>
          <p:sp>
            <p:nvSpPr>
              <p:cNvPr id="233" name="Google Shape;233;p24"/>
              <p:cNvSpPr txBox="1"/>
              <p:nvPr/>
            </p:nvSpPr>
            <p:spPr>
              <a:xfrm>
                <a:off x="496119" y="2469560"/>
                <a:ext cx="17523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chemeClr val="accent2"/>
                    </a:solidFill>
                    <a:latin typeface="Mada"/>
                    <a:ea typeface="Mada"/>
                    <a:cs typeface="Mada"/>
                    <a:sym typeface="Mada"/>
                  </a:rPr>
                  <a:t>Aggregation</a:t>
                </a:r>
                <a:endParaRPr b="1" sz="1200">
                  <a:solidFill>
                    <a:schemeClr val="accent2"/>
                  </a:solidFill>
                  <a:latin typeface="Mada"/>
                  <a:ea typeface="Mada"/>
                  <a:cs typeface="Mada"/>
                  <a:sym typeface="Mada"/>
                </a:endParaRPr>
              </a:p>
            </p:txBody>
          </p:sp>
        </p:grpSp>
        <p:grpSp>
          <p:nvGrpSpPr>
            <p:cNvPr id="234" name="Google Shape;234;p24"/>
            <p:cNvGrpSpPr/>
            <p:nvPr/>
          </p:nvGrpSpPr>
          <p:grpSpPr>
            <a:xfrm>
              <a:off x="241780" y="7678961"/>
              <a:ext cx="446984" cy="522587"/>
              <a:chOff x="219906" y="1124884"/>
              <a:chExt cx="502455" cy="736349"/>
            </a:xfrm>
          </p:grpSpPr>
          <p:grpSp>
            <p:nvGrpSpPr>
              <p:cNvPr id="235" name="Google Shape;235;p24"/>
              <p:cNvGrpSpPr/>
              <p:nvPr/>
            </p:nvGrpSpPr>
            <p:grpSpPr>
              <a:xfrm>
                <a:off x="219906" y="1124884"/>
                <a:ext cx="502455" cy="736349"/>
                <a:chOff x="4041649" y="1707654"/>
                <a:chExt cx="1060704" cy="1429526"/>
              </a:xfrm>
            </p:grpSpPr>
            <p:sp>
              <p:nvSpPr>
                <p:cNvPr id="236" name="Google Shape;236;p2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37" name="Google Shape;237;p2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238" name="Google Shape;238;p24"/>
              <p:cNvSpPr txBox="1"/>
              <p:nvPr/>
            </p:nvSpPr>
            <p:spPr>
              <a:xfrm>
                <a:off x="308377" y="1152191"/>
                <a:ext cx="3255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3</a:t>
                </a:r>
                <a:endParaRPr b="1" sz="1700">
                  <a:solidFill>
                    <a:srgbClr val="999999"/>
                  </a:solidFill>
                  <a:latin typeface="Mada"/>
                  <a:ea typeface="Mada"/>
                  <a:cs typeface="Mada"/>
                  <a:sym typeface="Mada"/>
                </a:endParaRPr>
              </a:p>
            </p:txBody>
          </p:sp>
        </p:grpSp>
        <p:grpSp>
          <p:nvGrpSpPr>
            <p:cNvPr id="239" name="Google Shape;239;p24"/>
            <p:cNvGrpSpPr/>
            <p:nvPr/>
          </p:nvGrpSpPr>
          <p:grpSpPr>
            <a:xfrm>
              <a:off x="714325" y="7560013"/>
              <a:ext cx="6841840" cy="738665"/>
              <a:chOff x="496127" y="2546863"/>
              <a:chExt cx="6123000" cy="1008830"/>
            </a:xfrm>
          </p:grpSpPr>
          <p:sp>
            <p:nvSpPr>
              <p:cNvPr id="240" name="Google Shape;240;p24"/>
              <p:cNvSpPr txBox="1"/>
              <p:nvPr/>
            </p:nvSpPr>
            <p:spPr>
              <a:xfrm>
                <a:off x="496127" y="2784093"/>
                <a:ext cx="6123000" cy="77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latin typeface="Mada"/>
                    <a:ea typeface="Mada"/>
                    <a:cs typeface="Mada"/>
                    <a:sym typeface="Mada"/>
                  </a:rPr>
                  <a:t>(aggregation formation &amp; stabilization )</a:t>
                </a:r>
                <a:endParaRPr sz="1200">
                  <a:latin typeface="Mada"/>
                  <a:ea typeface="Mada"/>
                  <a:cs typeface="Mada"/>
                  <a:sym typeface="Mada"/>
                </a:endParaRPr>
              </a:p>
              <a:p>
                <a:pPr indent="-161925" lvl="0" marL="89999" marR="0" rtl="0" algn="l">
                  <a:spcBef>
                    <a:spcPts val="0"/>
                  </a:spcBef>
                  <a:spcAft>
                    <a:spcPts val="0"/>
                  </a:spcAft>
                  <a:buClr>
                    <a:schemeClr val="accent4"/>
                  </a:buClr>
                  <a:buSzPts val="1200"/>
                  <a:buFont typeface="Mada"/>
                  <a:buChar char="❏"/>
                </a:pPr>
                <a:r>
                  <a:rPr lang="ar" sz="1200">
                    <a:latin typeface="Mada"/>
                    <a:ea typeface="Mada"/>
                    <a:cs typeface="Mada"/>
                    <a:sym typeface="Mada"/>
                  </a:rPr>
                  <a:t> Release of α granules contents, &amp; ADP</a:t>
                </a:r>
                <a:r>
                  <a:rPr baseline="30000" lang="ar" sz="1200">
                    <a:latin typeface="Mada"/>
                    <a:ea typeface="Mada"/>
                    <a:cs typeface="Mada"/>
                    <a:sym typeface="Mada"/>
                  </a:rPr>
                  <a:t> </a:t>
                </a:r>
                <a:r>
                  <a:rPr lang="ar" sz="1200">
                    <a:latin typeface="Mada"/>
                    <a:ea typeface="Mada"/>
                    <a:cs typeface="Mada"/>
                    <a:sym typeface="Mada"/>
                  </a:rPr>
                  <a:t>from dense granules.</a:t>
                </a:r>
                <a:endParaRPr sz="1200">
                  <a:latin typeface="Mada"/>
                  <a:ea typeface="Mada"/>
                  <a:cs typeface="Mada"/>
                  <a:sym typeface="Mada"/>
                </a:endParaRPr>
              </a:p>
              <a:p>
                <a:pPr indent="-161925" lvl="0" marL="89999" marR="0" rtl="0" algn="l">
                  <a:spcBef>
                    <a:spcPts val="0"/>
                  </a:spcBef>
                  <a:spcAft>
                    <a:spcPts val="0"/>
                  </a:spcAft>
                  <a:buClr>
                    <a:schemeClr val="accent4"/>
                  </a:buClr>
                  <a:buSzPts val="1200"/>
                  <a:buFont typeface="Mada"/>
                  <a:buChar char="❏"/>
                </a:pPr>
                <a:r>
                  <a:rPr lang="ar" sz="1200">
                    <a:latin typeface="Mada"/>
                    <a:ea typeface="Mada"/>
                    <a:cs typeface="Mada"/>
                    <a:sym typeface="Mada"/>
                  </a:rPr>
                  <a:t>Formation of </a:t>
                </a:r>
                <a:r>
                  <a:rPr b="1" lang="ar" sz="1200">
                    <a:latin typeface="Mada"/>
                    <a:ea typeface="Mada"/>
                    <a:cs typeface="Mada"/>
                    <a:sym typeface="Mada"/>
                  </a:rPr>
                  <a:t>Thromboxane A2</a:t>
                </a:r>
                <a:r>
                  <a:rPr lang="ar" sz="1200">
                    <a:latin typeface="Mada"/>
                    <a:ea typeface="Mada"/>
                    <a:cs typeface="Mada"/>
                    <a:sym typeface="Mada"/>
                  </a:rPr>
                  <a:t> </a:t>
                </a:r>
                <a:r>
                  <a:rPr lang="ar" sz="1200">
                    <a:solidFill>
                      <a:srgbClr val="999999"/>
                    </a:solidFill>
                    <a:latin typeface="Mada"/>
                    <a:ea typeface="Mada"/>
                    <a:cs typeface="Mada"/>
                    <a:sym typeface="Mada"/>
                  </a:rPr>
                  <a:t>(through COX enzymes. Aspirin works by inhibiting COX enzyme thus </a:t>
                </a:r>
                <a:r>
                  <a:rPr lang="ar" sz="1200">
                    <a:solidFill>
                      <a:srgbClr val="999999"/>
                    </a:solidFill>
                    <a:latin typeface="Mada"/>
                    <a:ea typeface="Mada"/>
                    <a:cs typeface="Mada"/>
                    <a:sym typeface="Mada"/>
                  </a:rPr>
                  <a:t>decreasing</a:t>
                </a:r>
                <a:r>
                  <a:rPr lang="ar" sz="1200">
                    <a:solidFill>
                      <a:srgbClr val="999999"/>
                    </a:solidFill>
                    <a:latin typeface="Mada"/>
                    <a:ea typeface="Mada"/>
                    <a:cs typeface="Mada"/>
                    <a:sym typeface="Mada"/>
                  </a:rPr>
                  <a:t> TXA2 production)</a:t>
                </a:r>
                <a:r>
                  <a:rPr lang="ar" sz="1200">
                    <a:latin typeface="Mada"/>
                    <a:ea typeface="Mada"/>
                    <a:cs typeface="Mada"/>
                    <a:sym typeface="Mada"/>
                  </a:rPr>
                  <a:t>  by various agonists induces intracellular signaling </a:t>
                </a:r>
                <a:r>
                  <a:rPr lang="ar" sz="1100">
                    <a:solidFill>
                      <a:srgbClr val="6AA84F"/>
                    </a:solidFill>
                    <a:latin typeface="Mada"/>
                    <a:ea typeface="Mada"/>
                    <a:cs typeface="Mada"/>
                    <a:sym typeface="Mada"/>
                  </a:rPr>
                  <a:t>&amp; thrombin formation</a:t>
                </a:r>
                <a:endParaRPr sz="1100">
                  <a:solidFill>
                    <a:srgbClr val="6AA84F"/>
                  </a:solidFill>
                  <a:latin typeface="Mada"/>
                  <a:ea typeface="Mada"/>
                  <a:cs typeface="Mada"/>
                  <a:sym typeface="Mada"/>
                </a:endParaRPr>
              </a:p>
            </p:txBody>
          </p:sp>
          <p:sp>
            <p:nvSpPr>
              <p:cNvPr id="241" name="Google Shape;241;p24"/>
              <p:cNvSpPr txBox="1"/>
              <p:nvPr/>
            </p:nvSpPr>
            <p:spPr>
              <a:xfrm>
                <a:off x="496127" y="2546863"/>
                <a:ext cx="2437500" cy="33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chemeClr val="accent4"/>
                    </a:solidFill>
                    <a:latin typeface="Mada"/>
                    <a:ea typeface="Mada"/>
                    <a:cs typeface="Mada"/>
                    <a:sym typeface="Mada"/>
                  </a:rPr>
                  <a:t>Release Reaction &amp; Amplification</a:t>
                </a:r>
                <a:endParaRPr b="1" sz="1200">
                  <a:solidFill>
                    <a:schemeClr val="accent4"/>
                  </a:solidFill>
                  <a:latin typeface="Mada"/>
                  <a:ea typeface="Mada"/>
                  <a:cs typeface="Mada"/>
                  <a:sym typeface="Mada"/>
                </a:endParaRPr>
              </a:p>
            </p:txBody>
          </p:sp>
        </p:grpSp>
        <p:sp>
          <p:nvSpPr>
            <p:cNvPr id="242" name="Google Shape;242;p24"/>
            <p:cNvSpPr txBox="1"/>
            <p:nvPr/>
          </p:nvSpPr>
          <p:spPr>
            <a:xfrm>
              <a:off x="701550" y="6342938"/>
              <a:ext cx="62706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Adhesion between the </a:t>
              </a:r>
              <a:r>
                <a:rPr b="1" lang="ar" sz="1200">
                  <a:solidFill>
                    <a:srgbClr val="CC0000"/>
                  </a:solidFill>
                  <a:latin typeface="Mada"/>
                  <a:ea typeface="Mada"/>
                  <a:cs typeface="Mada"/>
                  <a:sym typeface="Mada"/>
                </a:rPr>
                <a:t>PLT and the vessel wall by VWF through </a:t>
              </a:r>
              <a:r>
                <a:rPr b="1" lang="ar" sz="1200" u="sng">
                  <a:solidFill>
                    <a:srgbClr val="CC0000"/>
                  </a:solidFill>
                  <a:latin typeface="Mada"/>
                  <a:ea typeface="Mada"/>
                  <a:cs typeface="Mada"/>
                  <a:sym typeface="Mada"/>
                </a:rPr>
                <a:t>GP Ib</a:t>
              </a:r>
              <a:r>
                <a:rPr b="1" lang="ar" sz="1200">
                  <a:latin typeface="Mada"/>
                  <a:ea typeface="Mada"/>
                  <a:cs typeface="Mada"/>
                  <a:sym typeface="Mada"/>
                </a:rPr>
                <a:t>/IX/V</a:t>
              </a:r>
              <a:r>
                <a:rPr lang="ar" sz="1200">
                  <a:latin typeface="Mada"/>
                  <a:ea typeface="Mada"/>
                  <a:cs typeface="Mada"/>
                  <a:sym typeface="Mada"/>
                </a:rPr>
                <a:t> (synthesized in endothelial cells &amp; megakaryocytes / stored in storage granules of endothelial cells &amp; α granules of Plt / Rise with stress, exercise, adrenaline, infusion of DDAVP).</a:t>
              </a:r>
              <a:endParaRPr sz="1200">
                <a:latin typeface="Mada"/>
                <a:ea typeface="Mada"/>
                <a:cs typeface="Mada"/>
                <a:sym typeface="Mada"/>
              </a:endParaRPr>
            </a:p>
          </p:txBody>
        </p:sp>
      </p:grpSp>
      <p:sp>
        <p:nvSpPr>
          <p:cNvPr id="243" name="Google Shape;243;p24"/>
          <p:cNvSpPr txBox="1"/>
          <p:nvPr/>
        </p:nvSpPr>
        <p:spPr>
          <a:xfrm>
            <a:off x="0" y="10176100"/>
            <a:ext cx="7419300" cy="5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100">
                <a:solidFill>
                  <a:srgbClr val="6AA84F"/>
                </a:solidFill>
                <a:latin typeface="Mada"/>
                <a:ea typeface="Mada"/>
                <a:cs typeface="Mada"/>
                <a:sym typeface="Mada"/>
              </a:rPr>
              <a:t>1- They provide the energy for the platelets to aggregate together in the fibrin.</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2-essential co-factor in coagulation cascade.</a:t>
            </a:r>
            <a:endParaRPr sz="1100">
              <a:solidFill>
                <a:srgbClr val="6AA84F"/>
              </a:solidFill>
              <a:latin typeface="Mada"/>
              <a:ea typeface="Mada"/>
              <a:cs typeface="Mada"/>
              <a:sym typeface="Mada"/>
            </a:endParaRPr>
          </a:p>
        </p:txBody>
      </p:sp>
      <p:sp>
        <p:nvSpPr>
          <p:cNvPr id="244" name="Google Shape;244;p24"/>
          <p:cNvSpPr txBox="1"/>
          <p:nvPr/>
        </p:nvSpPr>
        <p:spPr>
          <a:xfrm>
            <a:off x="187700" y="8372975"/>
            <a:ext cx="7013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b="1" lang="ar" sz="2200">
                <a:highlight>
                  <a:schemeClr val="accent4"/>
                </a:highlight>
                <a:latin typeface="Mada"/>
                <a:ea typeface="Mada"/>
                <a:cs typeface="Mada"/>
                <a:sym typeface="Mada"/>
              </a:rPr>
              <a:t>PLTs Inhibitors</a:t>
            </a:r>
            <a:r>
              <a:rPr lang="ar" sz="2200">
                <a:highlight>
                  <a:schemeClr val="accent4"/>
                </a:highlight>
                <a:latin typeface="Alegreya Regular"/>
                <a:ea typeface="Alegreya Regular"/>
                <a:cs typeface="Alegreya Regular"/>
                <a:sym typeface="Alegreya Regular"/>
              </a:rPr>
              <a:t>:</a:t>
            </a:r>
            <a:r>
              <a:rPr lang="ar" sz="2200">
                <a:latin typeface="Alegreya"/>
                <a:ea typeface="Alegreya"/>
                <a:cs typeface="Alegreya"/>
                <a:sym typeface="Alegreya"/>
              </a:rPr>
              <a:t> </a:t>
            </a:r>
            <a:r>
              <a:rPr lang="ar" sz="1200">
                <a:solidFill>
                  <a:srgbClr val="6AA84F"/>
                </a:solidFill>
                <a:latin typeface="Mada"/>
                <a:ea typeface="Mada"/>
                <a:cs typeface="Mada"/>
                <a:sym typeface="Mada"/>
              </a:rPr>
              <a:t>The goal is just to stop the bleeding.  We don’t want extra aggregation.</a:t>
            </a:r>
            <a:endParaRPr sz="1200">
              <a:solidFill>
                <a:srgbClr val="6AA84F"/>
              </a:solidFill>
              <a:latin typeface="Mada"/>
              <a:ea typeface="Mada"/>
              <a:cs typeface="Mada"/>
              <a:sym typeface="Mada"/>
            </a:endParaRPr>
          </a:p>
        </p:txBody>
      </p:sp>
      <p:sp>
        <p:nvSpPr>
          <p:cNvPr id="245" name="Google Shape;245;p24"/>
          <p:cNvSpPr txBox="1"/>
          <p:nvPr/>
        </p:nvSpPr>
        <p:spPr>
          <a:xfrm>
            <a:off x="86000" y="9061600"/>
            <a:ext cx="4307700" cy="795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Synthesized by vascular endothelial cells. </a:t>
            </a:r>
            <a:r>
              <a:rPr lang="ar" sz="1200">
                <a:solidFill>
                  <a:srgbClr val="999999"/>
                </a:solidFill>
                <a:latin typeface="Mada"/>
                <a:ea typeface="Mada"/>
                <a:cs typeface="Mada"/>
                <a:sym typeface="Mada"/>
              </a:rPr>
              <a:t>Think of it as a TXA2 antagonist.</a:t>
            </a:r>
            <a:endParaRPr sz="1200">
              <a:solidFill>
                <a:srgbClr val="999999"/>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b="1" lang="ar" sz="1200">
                <a:latin typeface="Mada"/>
                <a:ea typeface="Mada"/>
                <a:cs typeface="Mada"/>
                <a:sym typeface="Mada"/>
              </a:rPr>
              <a:t>Potent inhibitor of PLT aggregation</a:t>
            </a:r>
            <a:r>
              <a:rPr lang="ar" sz="1200">
                <a:latin typeface="Mada"/>
                <a:ea typeface="Mada"/>
                <a:cs typeface="Mada"/>
                <a:sym typeface="Mada"/>
              </a:rPr>
              <a:t> &amp; causes </a:t>
            </a:r>
            <a:r>
              <a:rPr lang="ar" sz="1200">
                <a:solidFill>
                  <a:srgbClr val="6AA84F"/>
                </a:solidFill>
                <a:latin typeface="Mada"/>
                <a:ea typeface="Mada"/>
                <a:cs typeface="Mada"/>
                <a:sym typeface="Mada"/>
              </a:rPr>
              <a:t>mild </a:t>
            </a:r>
            <a:r>
              <a:rPr lang="ar" sz="1200">
                <a:latin typeface="Mada"/>
                <a:ea typeface="Mada"/>
                <a:cs typeface="Mada"/>
                <a:sym typeface="Mada"/>
              </a:rPr>
              <a:t>vasodilation by rising cAMP.</a:t>
            </a:r>
            <a:endParaRPr sz="1200">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Prevents Plt deposition on normal vascular endothelium</a:t>
            </a:r>
            <a:endParaRPr sz="1200">
              <a:latin typeface="Mada"/>
              <a:ea typeface="Mada"/>
              <a:cs typeface="Mada"/>
              <a:sym typeface="Mada"/>
            </a:endParaRPr>
          </a:p>
        </p:txBody>
      </p:sp>
      <p:sp>
        <p:nvSpPr>
          <p:cNvPr id="246" name="Google Shape;246;p24"/>
          <p:cNvSpPr txBox="1"/>
          <p:nvPr/>
        </p:nvSpPr>
        <p:spPr>
          <a:xfrm>
            <a:off x="4256900" y="9122875"/>
            <a:ext cx="3453000" cy="834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Released from endothelial cells, macrophages, &amp; platelets.</a:t>
            </a:r>
            <a:endParaRPr sz="1200">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Inhibits Plt activation &amp; </a:t>
            </a:r>
            <a:r>
              <a:rPr b="1" lang="ar" sz="1200">
                <a:latin typeface="Mada"/>
                <a:ea typeface="Mada"/>
                <a:cs typeface="Mada"/>
                <a:sym typeface="Mada"/>
              </a:rPr>
              <a:t>promotes vasodilation.</a:t>
            </a:r>
            <a:endParaRPr b="1" sz="1200">
              <a:latin typeface="Mada"/>
              <a:ea typeface="Mada"/>
              <a:cs typeface="Mada"/>
              <a:sym typeface="Mada"/>
            </a:endParaRPr>
          </a:p>
        </p:txBody>
      </p:sp>
      <p:sp>
        <p:nvSpPr>
          <p:cNvPr id="247" name="Google Shape;247;p24"/>
          <p:cNvSpPr/>
          <p:nvPr/>
        </p:nvSpPr>
        <p:spPr>
          <a:xfrm>
            <a:off x="572902" y="8921027"/>
            <a:ext cx="1658700" cy="180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Prostacyclin (PGI2);</a:t>
            </a:r>
            <a:endParaRPr b="1" sz="1300">
              <a:solidFill>
                <a:srgbClr val="FFFFFF"/>
              </a:solidFill>
              <a:latin typeface="Mada"/>
              <a:ea typeface="Mada"/>
              <a:cs typeface="Mada"/>
              <a:sym typeface="Mada"/>
            </a:endParaRPr>
          </a:p>
        </p:txBody>
      </p:sp>
      <p:sp>
        <p:nvSpPr>
          <p:cNvPr id="248" name="Google Shape;248;p24"/>
          <p:cNvSpPr/>
          <p:nvPr/>
        </p:nvSpPr>
        <p:spPr>
          <a:xfrm>
            <a:off x="4887359" y="8921025"/>
            <a:ext cx="1658700" cy="180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Nitric Oxide (NO);</a:t>
            </a:r>
            <a:endParaRPr b="1" sz="1300">
              <a:solidFill>
                <a:srgbClr val="FFFFFF"/>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Hemostasis </a:t>
            </a:r>
            <a:endParaRPr b="1" sz="2600">
              <a:latin typeface="Mada"/>
              <a:ea typeface="Mada"/>
              <a:cs typeface="Mada"/>
              <a:sym typeface="Mada"/>
            </a:endParaRPr>
          </a:p>
        </p:txBody>
      </p:sp>
      <p:sp>
        <p:nvSpPr>
          <p:cNvPr id="254" name="Google Shape;254;p25"/>
          <p:cNvSpPr txBox="1"/>
          <p:nvPr/>
        </p:nvSpPr>
        <p:spPr>
          <a:xfrm>
            <a:off x="247500" y="752450"/>
            <a:ext cx="4375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Hemostasis dependent upon :</a:t>
            </a:r>
            <a:endParaRPr b="1" sz="2200">
              <a:highlight>
                <a:schemeClr val="accent4"/>
              </a:highlight>
              <a:latin typeface="Mada"/>
              <a:ea typeface="Mada"/>
              <a:cs typeface="Mada"/>
              <a:sym typeface="Mada"/>
            </a:endParaRPr>
          </a:p>
        </p:txBody>
      </p:sp>
      <p:sp>
        <p:nvSpPr>
          <p:cNvPr id="255" name="Google Shape;255;p25"/>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56" name="Google Shape;256;p25"/>
          <p:cNvSpPr txBox="1"/>
          <p:nvPr/>
        </p:nvSpPr>
        <p:spPr>
          <a:xfrm>
            <a:off x="247500" y="1203050"/>
            <a:ext cx="6537600" cy="825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V</a:t>
            </a:r>
            <a:r>
              <a:rPr lang="ar" sz="1200">
                <a:latin typeface="Mada"/>
                <a:ea typeface="Mada"/>
                <a:cs typeface="Mada"/>
                <a:sym typeface="Mada"/>
              </a:rPr>
              <a:t>essel Wall Integrity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Adequate Numbers of Platelets.</a:t>
            </a:r>
            <a:endParaRPr sz="1200">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Proper Functioning Platelets.</a:t>
            </a:r>
            <a:endParaRPr sz="1200">
              <a:latin typeface="Mada"/>
              <a:ea typeface="Mada"/>
              <a:cs typeface="Mada"/>
              <a:sym typeface="Mada"/>
            </a:endParaRPr>
          </a:p>
        </p:txBody>
      </p:sp>
      <p:sp>
        <p:nvSpPr>
          <p:cNvPr id="257" name="Google Shape;257;p25"/>
          <p:cNvSpPr txBox="1"/>
          <p:nvPr/>
        </p:nvSpPr>
        <p:spPr>
          <a:xfrm>
            <a:off x="168625" y="1917963"/>
            <a:ext cx="4257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Hemostatic phases :</a:t>
            </a:r>
            <a:endParaRPr b="1" sz="2200">
              <a:highlight>
                <a:schemeClr val="accent4"/>
              </a:highlight>
              <a:latin typeface="Mada"/>
              <a:ea typeface="Mada"/>
              <a:cs typeface="Mada"/>
              <a:sym typeface="Mada"/>
            </a:endParaRPr>
          </a:p>
        </p:txBody>
      </p:sp>
      <p:grpSp>
        <p:nvGrpSpPr>
          <p:cNvPr id="258" name="Google Shape;258;p25"/>
          <p:cNvGrpSpPr/>
          <p:nvPr/>
        </p:nvGrpSpPr>
        <p:grpSpPr>
          <a:xfrm>
            <a:off x="246995" y="3769961"/>
            <a:ext cx="7066019" cy="2247373"/>
            <a:chOff x="335745" y="3202948"/>
            <a:chExt cx="7066019" cy="2247373"/>
          </a:xfrm>
        </p:grpSpPr>
        <p:grpSp>
          <p:nvGrpSpPr>
            <p:cNvPr id="259" name="Google Shape;259;p25"/>
            <p:cNvGrpSpPr/>
            <p:nvPr/>
          </p:nvGrpSpPr>
          <p:grpSpPr>
            <a:xfrm>
              <a:off x="356293" y="3202948"/>
              <a:ext cx="3660770" cy="1190912"/>
              <a:chOff x="356293" y="3202948"/>
              <a:chExt cx="3660770" cy="1190912"/>
            </a:xfrm>
          </p:grpSpPr>
          <p:grpSp>
            <p:nvGrpSpPr>
              <p:cNvPr id="260" name="Google Shape;260;p25"/>
              <p:cNvGrpSpPr/>
              <p:nvPr/>
            </p:nvGrpSpPr>
            <p:grpSpPr>
              <a:xfrm>
                <a:off x="356293" y="3297853"/>
                <a:ext cx="727972" cy="674821"/>
                <a:chOff x="2391948" y="1635646"/>
                <a:chExt cx="805546" cy="1584088"/>
              </a:xfrm>
            </p:grpSpPr>
            <p:sp>
              <p:nvSpPr>
                <p:cNvPr id="261" name="Google Shape;261;p25"/>
                <p:cNvSpPr/>
                <p:nvPr/>
              </p:nvSpPr>
              <p:spPr>
                <a:xfrm>
                  <a:off x="2391994" y="1635646"/>
                  <a:ext cx="805500" cy="792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262" name="Google Shape;262;p25"/>
                <p:cNvSpPr/>
                <p:nvPr/>
              </p:nvSpPr>
              <p:spPr>
                <a:xfrm rot="10800000">
                  <a:off x="2391948" y="2427734"/>
                  <a:ext cx="805500" cy="792000"/>
                </a:xfrm>
                <a:prstGeom prst="triangle">
                  <a:avLst>
                    <a:gd fmla="val 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grpSp>
          <p:grpSp>
            <p:nvGrpSpPr>
              <p:cNvPr id="263" name="Google Shape;263;p25"/>
              <p:cNvGrpSpPr/>
              <p:nvPr/>
            </p:nvGrpSpPr>
            <p:grpSpPr>
              <a:xfrm>
                <a:off x="1158625" y="3304049"/>
                <a:ext cx="2858438" cy="1089811"/>
                <a:chOff x="440313" y="2469560"/>
                <a:chExt cx="1962000" cy="1488406"/>
              </a:xfrm>
            </p:grpSpPr>
            <p:sp>
              <p:nvSpPr>
                <p:cNvPr id="264" name="Google Shape;264;p25"/>
                <p:cNvSpPr txBox="1"/>
                <p:nvPr/>
              </p:nvSpPr>
              <p:spPr>
                <a:xfrm>
                  <a:off x="440313" y="2724666"/>
                  <a:ext cx="1962000" cy="123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solidFill>
                        <a:srgbClr val="3F3F3F"/>
                      </a:solidFill>
                      <a:latin typeface="Mada"/>
                      <a:ea typeface="Mada"/>
                      <a:cs typeface="Mada"/>
                      <a:sym typeface="Mada"/>
                    </a:rPr>
                    <a:t>release of locally active vasoactive agents (</a:t>
                  </a:r>
                  <a:r>
                    <a:rPr lang="ar" sz="1200">
                      <a:latin typeface="Mada"/>
                      <a:ea typeface="Mada"/>
                      <a:cs typeface="Mada"/>
                      <a:sym typeface="Mada"/>
                    </a:rPr>
                    <a:t>Endothelin, Thromboxane A2, Fibrinopeptides) </a:t>
                  </a:r>
                  <a:r>
                    <a:rPr lang="ar" sz="1200">
                      <a:solidFill>
                        <a:srgbClr val="3F3F3F"/>
                      </a:solidFill>
                      <a:latin typeface="Mada"/>
                      <a:ea typeface="Mada"/>
                      <a:cs typeface="Mada"/>
                      <a:sym typeface="Mada"/>
                    </a:rPr>
                    <a:t>lead to </a:t>
                  </a:r>
                  <a:r>
                    <a:rPr b="1" lang="ar" sz="1200">
                      <a:solidFill>
                        <a:srgbClr val="CC0000"/>
                      </a:solidFill>
                      <a:latin typeface="Mada"/>
                      <a:ea typeface="Mada"/>
                      <a:cs typeface="Mada"/>
                      <a:sym typeface="Mada"/>
                    </a:rPr>
                    <a:t>vasoconstriction</a:t>
                  </a:r>
                  <a:r>
                    <a:rPr lang="ar" sz="1200">
                      <a:solidFill>
                        <a:srgbClr val="3F3F3F"/>
                      </a:solidFill>
                      <a:latin typeface="Mada"/>
                      <a:ea typeface="Mada"/>
                      <a:cs typeface="Mada"/>
                      <a:sym typeface="Mada"/>
                    </a:rPr>
                    <a:t> at  the site of injury that leads </a:t>
                  </a:r>
                  <a:r>
                    <a:rPr lang="ar" sz="1200">
                      <a:solidFill>
                        <a:srgbClr val="3F3F3F"/>
                      </a:solidFill>
                      <a:latin typeface="Mada"/>
                      <a:ea typeface="Mada"/>
                      <a:cs typeface="Mada"/>
                      <a:sym typeface="Mada"/>
                    </a:rPr>
                    <a:t>to reduced</a:t>
                  </a:r>
                  <a:r>
                    <a:rPr lang="ar" sz="1200">
                      <a:solidFill>
                        <a:srgbClr val="3F3F3F"/>
                      </a:solidFill>
                      <a:latin typeface="Mada"/>
                      <a:ea typeface="Mada"/>
                      <a:cs typeface="Mada"/>
                      <a:sym typeface="Mada"/>
                    </a:rPr>
                    <a:t> blood flow.</a:t>
                  </a:r>
                  <a:endParaRPr sz="1200">
                    <a:latin typeface="Mada"/>
                    <a:ea typeface="Mada"/>
                    <a:cs typeface="Mada"/>
                    <a:sym typeface="Mada"/>
                  </a:endParaRPr>
                </a:p>
              </p:txBody>
            </p:sp>
            <p:sp>
              <p:nvSpPr>
                <p:cNvPr id="265" name="Google Shape;265;p25"/>
                <p:cNvSpPr txBox="1"/>
                <p:nvPr/>
              </p:nvSpPr>
              <p:spPr>
                <a:xfrm>
                  <a:off x="496119" y="2469560"/>
                  <a:ext cx="17523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F9CB9C"/>
                      </a:solidFill>
                      <a:latin typeface="Mada"/>
                      <a:ea typeface="Mada"/>
                      <a:cs typeface="Mada"/>
                      <a:sym typeface="Mada"/>
                    </a:rPr>
                    <a:t>Vascular phase :</a:t>
                  </a:r>
                  <a:endParaRPr b="1" sz="1200">
                    <a:solidFill>
                      <a:srgbClr val="F9CB9C"/>
                    </a:solidFill>
                    <a:latin typeface="Mada"/>
                    <a:ea typeface="Mada"/>
                    <a:cs typeface="Mada"/>
                    <a:sym typeface="Mada"/>
                  </a:endParaRPr>
                </a:p>
              </p:txBody>
            </p:sp>
          </p:grpSp>
          <p:sp>
            <p:nvSpPr>
              <p:cNvPr id="266" name="Google Shape;266;p25"/>
              <p:cNvSpPr txBox="1"/>
              <p:nvPr/>
            </p:nvSpPr>
            <p:spPr>
              <a:xfrm>
                <a:off x="404783" y="3202948"/>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Mada"/>
                    <a:ea typeface="Mada"/>
                    <a:cs typeface="Mada"/>
                    <a:sym typeface="Mada"/>
                  </a:rPr>
                  <a:t>01</a:t>
                </a:r>
                <a:endParaRPr b="1" sz="2600">
                  <a:solidFill>
                    <a:srgbClr val="FFFFFF"/>
                  </a:solidFill>
                  <a:latin typeface="Mada"/>
                  <a:ea typeface="Mada"/>
                  <a:cs typeface="Mada"/>
                  <a:sym typeface="Mada"/>
                </a:endParaRPr>
              </a:p>
            </p:txBody>
          </p:sp>
        </p:grpSp>
        <p:grpSp>
          <p:nvGrpSpPr>
            <p:cNvPr id="267" name="Google Shape;267;p25"/>
            <p:cNvGrpSpPr/>
            <p:nvPr/>
          </p:nvGrpSpPr>
          <p:grpSpPr>
            <a:xfrm>
              <a:off x="3948494" y="3325409"/>
              <a:ext cx="790482" cy="729314"/>
              <a:chOff x="2391948" y="1635646"/>
              <a:chExt cx="805546" cy="1584088"/>
            </a:xfrm>
          </p:grpSpPr>
          <p:sp>
            <p:nvSpPr>
              <p:cNvPr id="268" name="Google Shape;268;p25"/>
              <p:cNvSpPr/>
              <p:nvPr/>
            </p:nvSpPr>
            <p:spPr>
              <a:xfrm>
                <a:off x="2391994" y="1635646"/>
                <a:ext cx="805500" cy="79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sp>
            <p:nvSpPr>
              <p:cNvPr id="269" name="Google Shape;269;p25"/>
              <p:cNvSpPr/>
              <p:nvPr/>
            </p:nvSpPr>
            <p:spPr>
              <a:xfrm rot="10800000">
                <a:off x="2391948" y="2427734"/>
                <a:ext cx="805500" cy="792000"/>
              </a:xfrm>
              <a:prstGeom prst="triangl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grpSp>
        <p:grpSp>
          <p:nvGrpSpPr>
            <p:cNvPr id="270" name="Google Shape;270;p25"/>
            <p:cNvGrpSpPr/>
            <p:nvPr/>
          </p:nvGrpSpPr>
          <p:grpSpPr>
            <a:xfrm>
              <a:off x="4848838" y="3304041"/>
              <a:ext cx="2552926" cy="795229"/>
              <a:chOff x="496119" y="2469560"/>
              <a:chExt cx="1752300" cy="1086081"/>
            </a:xfrm>
          </p:grpSpPr>
          <p:sp>
            <p:nvSpPr>
              <p:cNvPr id="271" name="Google Shape;271;p25"/>
              <p:cNvSpPr txBox="1"/>
              <p:nvPr/>
            </p:nvSpPr>
            <p:spPr>
              <a:xfrm>
                <a:off x="496119" y="2724641"/>
                <a:ext cx="17523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CC0000"/>
                    </a:solidFill>
                    <a:latin typeface="Mada"/>
                    <a:ea typeface="Mada"/>
                    <a:cs typeface="Mada"/>
                    <a:sym typeface="Mada"/>
                  </a:rPr>
                  <a:t>Plt Adhesion &amp; Aggregation</a:t>
                </a:r>
                <a:r>
                  <a:rPr lang="ar" sz="1200">
                    <a:solidFill>
                      <a:srgbClr val="3F3F3F"/>
                    </a:solidFill>
                    <a:latin typeface="Mada"/>
                    <a:ea typeface="Mada"/>
                    <a:cs typeface="Mada"/>
                    <a:sym typeface="Mada"/>
                  </a:rPr>
                  <a:t> </a:t>
                </a:r>
                <a:r>
                  <a:rPr lang="ar" sz="1200">
                    <a:latin typeface="Mada"/>
                    <a:ea typeface="Mada"/>
                    <a:cs typeface="Mada"/>
                    <a:sym typeface="Mada"/>
                  </a:rPr>
                  <a:t>(via VWF, ADP, TXA2) </a:t>
                </a:r>
                <a:r>
                  <a:rPr lang="ar" sz="1200">
                    <a:solidFill>
                      <a:srgbClr val="3F3F3F"/>
                    </a:solidFill>
                    <a:latin typeface="Mada"/>
                    <a:ea typeface="Mada"/>
                    <a:cs typeface="Mada"/>
                    <a:sym typeface="Mada"/>
                  </a:rPr>
                  <a:t>will result in formation of </a:t>
                </a:r>
                <a:r>
                  <a:rPr b="1" lang="ar" sz="1200">
                    <a:solidFill>
                      <a:srgbClr val="CC0000"/>
                    </a:solidFill>
                    <a:latin typeface="Mada"/>
                    <a:ea typeface="Mada"/>
                    <a:cs typeface="Mada"/>
                    <a:sym typeface="Mada"/>
                  </a:rPr>
                  <a:t>PLT Plug</a:t>
                </a:r>
                <a:r>
                  <a:rPr lang="ar" sz="1200">
                    <a:solidFill>
                      <a:srgbClr val="CC0000"/>
                    </a:solidFill>
                    <a:latin typeface="Mada"/>
                    <a:ea typeface="Mada"/>
                    <a:cs typeface="Mada"/>
                    <a:sym typeface="Mada"/>
                  </a:rPr>
                  <a:t>.</a:t>
                </a:r>
                <a:endParaRPr sz="1200">
                  <a:solidFill>
                    <a:srgbClr val="CC0000"/>
                  </a:solidFill>
                  <a:latin typeface="Mada"/>
                  <a:ea typeface="Mada"/>
                  <a:cs typeface="Mada"/>
                  <a:sym typeface="Mada"/>
                </a:endParaRPr>
              </a:p>
            </p:txBody>
          </p:sp>
          <p:sp>
            <p:nvSpPr>
              <p:cNvPr id="272" name="Google Shape;272;p25"/>
              <p:cNvSpPr txBox="1"/>
              <p:nvPr/>
            </p:nvSpPr>
            <p:spPr>
              <a:xfrm>
                <a:off x="496119" y="2469560"/>
                <a:ext cx="17523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B45F06"/>
                    </a:solidFill>
                    <a:latin typeface="Mada"/>
                    <a:ea typeface="Mada"/>
                    <a:cs typeface="Mada"/>
                    <a:sym typeface="Mada"/>
                  </a:rPr>
                  <a:t>Platelet</a:t>
                </a:r>
                <a:r>
                  <a:rPr b="1" lang="ar" sz="1200">
                    <a:solidFill>
                      <a:srgbClr val="B45F06"/>
                    </a:solidFill>
                    <a:latin typeface="Mada"/>
                    <a:ea typeface="Mada"/>
                    <a:cs typeface="Mada"/>
                    <a:sym typeface="Mada"/>
                  </a:rPr>
                  <a:t> phase:</a:t>
                </a:r>
                <a:endParaRPr b="1" sz="1200">
                  <a:solidFill>
                    <a:srgbClr val="B45F06"/>
                  </a:solidFill>
                  <a:latin typeface="Mada"/>
                  <a:ea typeface="Mada"/>
                  <a:cs typeface="Mada"/>
                  <a:sym typeface="Mada"/>
                </a:endParaRPr>
              </a:p>
            </p:txBody>
          </p:sp>
        </p:grpSp>
        <p:sp>
          <p:nvSpPr>
            <p:cNvPr id="273" name="Google Shape;273;p25"/>
            <p:cNvSpPr txBox="1"/>
            <p:nvPr/>
          </p:nvSpPr>
          <p:spPr>
            <a:xfrm>
              <a:off x="4016890" y="3271860"/>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Mada"/>
                  <a:ea typeface="Mada"/>
                  <a:cs typeface="Mada"/>
                  <a:sym typeface="Mada"/>
                </a:rPr>
                <a:t>02</a:t>
              </a:r>
              <a:endParaRPr b="1" sz="2600">
                <a:solidFill>
                  <a:srgbClr val="FFFFFF"/>
                </a:solidFill>
                <a:latin typeface="Mada"/>
                <a:ea typeface="Mada"/>
                <a:cs typeface="Mada"/>
                <a:sym typeface="Mada"/>
              </a:endParaRPr>
            </a:p>
          </p:txBody>
        </p:sp>
        <p:grpSp>
          <p:nvGrpSpPr>
            <p:cNvPr id="274" name="Google Shape;274;p25"/>
            <p:cNvGrpSpPr/>
            <p:nvPr/>
          </p:nvGrpSpPr>
          <p:grpSpPr>
            <a:xfrm>
              <a:off x="335745" y="4531445"/>
              <a:ext cx="769055" cy="665951"/>
              <a:chOff x="2391948" y="2179414"/>
              <a:chExt cx="805546" cy="1584088"/>
            </a:xfrm>
          </p:grpSpPr>
          <p:sp>
            <p:nvSpPr>
              <p:cNvPr id="275" name="Google Shape;275;p25"/>
              <p:cNvSpPr/>
              <p:nvPr/>
            </p:nvSpPr>
            <p:spPr>
              <a:xfrm>
                <a:off x="2391994" y="2179414"/>
                <a:ext cx="805500" cy="792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sp>
            <p:nvSpPr>
              <p:cNvPr id="276" name="Google Shape;276;p25"/>
              <p:cNvSpPr/>
              <p:nvPr/>
            </p:nvSpPr>
            <p:spPr>
              <a:xfrm rot="10800000">
                <a:off x="2391948" y="2971502"/>
                <a:ext cx="805500" cy="792000"/>
              </a:xfrm>
              <a:prstGeom prst="triangle">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grpSp>
        <p:grpSp>
          <p:nvGrpSpPr>
            <p:cNvPr id="277" name="Google Shape;277;p25"/>
            <p:cNvGrpSpPr/>
            <p:nvPr/>
          </p:nvGrpSpPr>
          <p:grpSpPr>
            <a:xfrm>
              <a:off x="1158625" y="4538891"/>
              <a:ext cx="2552937" cy="911430"/>
              <a:chOff x="496111" y="2781770"/>
              <a:chExt cx="1752308" cy="1244783"/>
            </a:xfrm>
          </p:grpSpPr>
          <p:sp>
            <p:nvSpPr>
              <p:cNvPr id="278" name="Google Shape;278;p25"/>
              <p:cNvSpPr txBox="1"/>
              <p:nvPr/>
            </p:nvSpPr>
            <p:spPr>
              <a:xfrm>
                <a:off x="496111" y="3036853"/>
                <a:ext cx="1752300" cy="98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solidFill>
                      <a:srgbClr val="3F3F3F"/>
                    </a:solidFill>
                    <a:latin typeface="Mada"/>
                    <a:ea typeface="Mada"/>
                    <a:cs typeface="Mada"/>
                    <a:sym typeface="Mada"/>
                  </a:rPr>
                  <a:t>Propagation of the clotting process by the coagulation cascade lead to formation of </a:t>
                </a:r>
                <a:r>
                  <a:rPr b="1" lang="ar" sz="1200">
                    <a:solidFill>
                      <a:srgbClr val="CC0000"/>
                    </a:solidFill>
                    <a:latin typeface="Mada"/>
                    <a:ea typeface="Mada"/>
                    <a:cs typeface="Mada"/>
                    <a:sym typeface="Mada"/>
                  </a:rPr>
                  <a:t>Fibrin Clot</a:t>
                </a:r>
                <a:r>
                  <a:rPr lang="ar" sz="1200">
                    <a:solidFill>
                      <a:srgbClr val="CC0000"/>
                    </a:solidFill>
                    <a:latin typeface="Mada"/>
                    <a:ea typeface="Mada"/>
                    <a:cs typeface="Mada"/>
                    <a:sym typeface="Mada"/>
                  </a:rPr>
                  <a:t>.</a:t>
                </a:r>
                <a:endParaRPr sz="1200">
                  <a:solidFill>
                    <a:srgbClr val="CC0000"/>
                  </a:solidFill>
                  <a:latin typeface="Mada"/>
                  <a:ea typeface="Mada"/>
                  <a:cs typeface="Mada"/>
                  <a:sym typeface="Mada"/>
                </a:endParaRPr>
              </a:p>
            </p:txBody>
          </p:sp>
          <p:sp>
            <p:nvSpPr>
              <p:cNvPr id="279" name="Google Shape;279;p25"/>
              <p:cNvSpPr txBox="1"/>
              <p:nvPr/>
            </p:nvSpPr>
            <p:spPr>
              <a:xfrm>
                <a:off x="496119" y="2781770"/>
                <a:ext cx="17523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E69138"/>
                    </a:solidFill>
                    <a:latin typeface="Mada"/>
                    <a:ea typeface="Mada"/>
                    <a:cs typeface="Mada"/>
                    <a:sym typeface="Mada"/>
                  </a:rPr>
                  <a:t>Plasma coagulation phase:</a:t>
                </a:r>
                <a:endParaRPr b="1" sz="1200">
                  <a:solidFill>
                    <a:srgbClr val="E69138"/>
                  </a:solidFill>
                  <a:latin typeface="Mada"/>
                  <a:ea typeface="Mada"/>
                  <a:cs typeface="Mada"/>
                  <a:sym typeface="Mada"/>
                </a:endParaRPr>
              </a:p>
            </p:txBody>
          </p:sp>
        </p:grpSp>
        <p:sp>
          <p:nvSpPr>
            <p:cNvPr id="280" name="Google Shape;280;p25"/>
            <p:cNvSpPr txBox="1"/>
            <p:nvPr/>
          </p:nvSpPr>
          <p:spPr>
            <a:xfrm>
              <a:off x="380525" y="4431300"/>
              <a:ext cx="679500" cy="31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Mada"/>
                  <a:ea typeface="Mada"/>
                  <a:cs typeface="Mada"/>
                  <a:sym typeface="Mada"/>
                </a:rPr>
                <a:t>03</a:t>
              </a:r>
              <a:endParaRPr b="1" sz="2600">
                <a:solidFill>
                  <a:srgbClr val="FFFFFF"/>
                </a:solidFill>
                <a:latin typeface="Mada"/>
                <a:ea typeface="Mada"/>
                <a:cs typeface="Mada"/>
                <a:sym typeface="Mada"/>
              </a:endParaRPr>
            </a:p>
          </p:txBody>
        </p:sp>
        <p:grpSp>
          <p:nvGrpSpPr>
            <p:cNvPr id="281" name="Google Shape;281;p25"/>
            <p:cNvGrpSpPr/>
            <p:nvPr/>
          </p:nvGrpSpPr>
          <p:grpSpPr>
            <a:xfrm>
              <a:off x="3961402" y="4538893"/>
              <a:ext cx="790482" cy="651060"/>
              <a:chOff x="2391948" y="2191850"/>
              <a:chExt cx="805546" cy="1584088"/>
            </a:xfrm>
          </p:grpSpPr>
          <p:sp>
            <p:nvSpPr>
              <p:cNvPr id="282" name="Google Shape;282;p25"/>
              <p:cNvSpPr/>
              <p:nvPr/>
            </p:nvSpPr>
            <p:spPr>
              <a:xfrm>
                <a:off x="2391994" y="2191850"/>
                <a:ext cx="805500" cy="792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sp>
            <p:nvSpPr>
              <p:cNvPr id="283" name="Google Shape;283;p25"/>
              <p:cNvSpPr/>
              <p:nvPr/>
            </p:nvSpPr>
            <p:spPr>
              <a:xfrm rot="10800000">
                <a:off x="2391948" y="2983938"/>
                <a:ext cx="805500" cy="792000"/>
              </a:xfrm>
              <a:prstGeom prst="triangle">
                <a:avLst>
                  <a:gd fmla="val 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grpSp>
        <p:grpSp>
          <p:nvGrpSpPr>
            <p:cNvPr id="284" name="Google Shape;284;p25"/>
            <p:cNvGrpSpPr/>
            <p:nvPr/>
          </p:nvGrpSpPr>
          <p:grpSpPr>
            <a:xfrm>
              <a:off x="4767135" y="4502146"/>
              <a:ext cx="2485988" cy="818354"/>
              <a:chOff x="496119" y="2781770"/>
              <a:chExt cx="1752300" cy="1117664"/>
            </a:xfrm>
          </p:grpSpPr>
          <p:sp>
            <p:nvSpPr>
              <p:cNvPr id="285" name="Google Shape;285;p25"/>
              <p:cNvSpPr txBox="1"/>
              <p:nvPr/>
            </p:nvSpPr>
            <p:spPr>
              <a:xfrm>
                <a:off x="496119" y="3068434"/>
                <a:ext cx="17523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200">
                    <a:solidFill>
                      <a:srgbClr val="3F3F3F"/>
                    </a:solidFill>
                    <a:latin typeface="Mada"/>
                    <a:ea typeface="Mada"/>
                    <a:cs typeface="Mada"/>
                    <a:sym typeface="Mada"/>
                  </a:rPr>
                  <a:t>Termination of clotting by antithrombotic control mechanisms &amp; </a:t>
                </a:r>
                <a:r>
                  <a:rPr b="1" lang="ar" sz="1200">
                    <a:solidFill>
                      <a:srgbClr val="CC0000"/>
                    </a:solidFill>
                    <a:latin typeface="Mada"/>
                    <a:ea typeface="Mada"/>
                    <a:cs typeface="Mada"/>
                    <a:sym typeface="Mada"/>
                  </a:rPr>
                  <a:t>removal of the clot.</a:t>
                </a:r>
                <a:endParaRPr b="1" sz="1200">
                  <a:solidFill>
                    <a:srgbClr val="CC0000"/>
                  </a:solidFill>
                  <a:latin typeface="Mada"/>
                  <a:ea typeface="Mada"/>
                  <a:cs typeface="Mada"/>
                  <a:sym typeface="Mada"/>
                </a:endParaRPr>
              </a:p>
            </p:txBody>
          </p:sp>
          <p:sp>
            <p:nvSpPr>
              <p:cNvPr id="286" name="Google Shape;286;p25"/>
              <p:cNvSpPr txBox="1"/>
              <p:nvPr/>
            </p:nvSpPr>
            <p:spPr>
              <a:xfrm>
                <a:off x="496119" y="2781770"/>
                <a:ext cx="17523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F6B26B"/>
                    </a:solidFill>
                    <a:latin typeface="Mada"/>
                    <a:ea typeface="Mada"/>
                    <a:cs typeface="Mada"/>
                    <a:sym typeface="Mada"/>
                  </a:rPr>
                  <a:t>Fibrinolysis change :</a:t>
                </a:r>
                <a:endParaRPr b="1" sz="1200">
                  <a:solidFill>
                    <a:srgbClr val="F6B26B"/>
                  </a:solidFill>
                  <a:latin typeface="Mada"/>
                  <a:ea typeface="Mada"/>
                  <a:cs typeface="Mada"/>
                  <a:sym typeface="Mada"/>
                </a:endParaRPr>
              </a:p>
            </p:txBody>
          </p:sp>
        </p:grpSp>
        <p:sp>
          <p:nvSpPr>
            <p:cNvPr id="287" name="Google Shape;287;p25"/>
            <p:cNvSpPr txBox="1"/>
            <p:nvPr/>
          </p:nvSpPr>
          <p:spPr>
            <a:xfrm>
              <a:off x="4052343" y="4425940"/>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Mada"/>
                  <a:ea typeface="Mada"/>
                  <a:cs typeface="Mada"/>
                  <a:sym typeface="Mada"/>
                </a:rPr>
                <a:t>04</a:t>
              </a:r>
              <a:endParaRPr b="1" sz="2600">
                <a:solidFill>
                  <a:srgbClr val="FFFFFF"/>
                </a:solidFill>
                <a:latin typeface="Mada"/>
                <a:ea typeface="Mada"/>
                <a:cs typeface="Mada"/>
                <a:sym typeface="Mada"/>
              </a:endParaRPr>
            </a:p>
          </p:txBody>
        </p:sp>
      </p:grpSp>
      <p:pic>
        <p:nvPicPr>
          <p:cNvPr id="288" name="Google Shape;288;p25"/>
          <p:cNvPicPr preferRelativeResize="0"/>
          <p:nvPr/>
        </p:nvPicPr>
        <p:blipFill rotWithShape="1">
          <a:blip r:embed="rId3">
            <a:alphaModFix/>
          </a:blip>
          <a:srcRect b="20997" l="13826" r="11396" t="51662"/>
          <a:stretch/>
        </p:blipFill>
        <p:spPr>
          <a:xfrm>
            <a:off x="2327686" y="6464150"/>
            <a:ext cx="2377249" cy="2690324"/>
          </a:xfrm>
          <a:prstGeom prst="rect">
            <a:avLst/>
          </a:prstGeom>
          <a:noFill/>
          <a:ln>
            <a:noFill/>
          </a:ln>
        </p:spPr>
      </p:pic>
      <p:sp>
        <p:nvSpPr>
          <p:cNvPr id="289" name="Google Shape;289;p25"/>
          <p:cNvSpPr txBox="1"/>
          <p:nvPr/>
        </p:nvSpPr>
        <p:spPr>
          <a:xfrm>
            <a:off x="2763024" y="6239777"/>
            <a:ext cx="1646100" cy="2730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solidFill>
                  <a:srgbClr val="999999"/>
                </a:solidFill>
                <a:latin typeface="Mada"/>
                <a:ea typeface="Mada"/>
                <a:cs typeface="Mada"/>
                <a:sym typeface="Mada"/>
              </a:rPr>
              <a:t>Overview of Hemostasis </a:t>
            </a:r>
            <a:endParaRPr sz="1100">
              <a:solidFill>
                <a:srgbClr val="999999"/>
              </a:solidFill>
              <a:latin typeface="Mada"/>
              <a:ea typeface="Mada"/>
              <a:cs typeface="Mada"/>
              <a:sym typeface="Mada"/>
            </a:endParaRPr>
          </a:p>
        </p:txBody>
      </p:sp>
      <p:grpSp>
        <p:nvGrpSpPr>
          <p:cNvPr id="290" name="Google Shape;290;p25"/>
          <p:cNvGrpSpPr/>
          <p:nvPr/>
        </p:nvGrpSpPr>
        <p:grpSpPr>
          <a:xfrm>
            <a:off x="1134400" y="2621863"/>
            <a:ext cx="5908100" cy="991637"/>
            <a:chOff x="833450" y="3235875"/>
            <a:chExt cx="5908100" cy="991637"/>
          </a:xfrm>
        </p:grpSpPr>
        <p:sp>
          <p:nvSpPr>
            <p:cNvPr id="291" name="Google Shape;291;p25"/>
            <p:cNvSpPr txBox="1"/>
            <p:nvPr/>
          </p:nvSpPr>
          <p:spPr>
            <a:xfrm>
              <a:off x="3964438" y="3235875"/>
              <a:ext cx="2183700" cy="360900"/>
            </a:xfrm>
            <a:prstGeom prst="rect">
              <a:avLst/>
            </a:prstGeom>
            <a:noFill/>
            <a:ln>
              <a:noFill/>
            </a:ln>
          </p:spPr>
          <p:txBody>
            <a:bodyPr anchorCtr="0" anchor="t" bIns="91425" lIns="91425" spcFirstLastPara="1" rIns="91425" wrap="square" tIns="91425">
              <a:noAutofit/>
            </a:bodyPr>
            <a:lstStyle/>
            <a:p>
              <a:pPr indent="-165100" lvl="0" marL="269999" rtl="0" algn="l">
                <a:spcBef>
                  <a:spcPts val="0"/>
                </a:spcBef>
                <a:spcAft>
                  <a:spcPts val="0"/>
                </a:spcAft>
                <a:buClr>
                  <a:srgbClr val="000000"/>
                </a:buClr>
                <a:buSzPts val="1100"/>
                <a:buFont typeface="Mada"/>
                <a:buChar char="●"/>
              </a:pPr>
              <a:r>
                <a:rPr b="1" lang="ar" sz="1100">
                  <a:latin typeface="Mada"/>
                  <a:ea typeface="Mada"/>
                  <a:cs typeface="Mada"/>
                  <a:sym typeface="Mada"/>
                </a:rPr>
                <a:t> </a:t>
              </a:r>
              <a:r>
                <a:rPr b="1" lang="ar" sz="1200">
                  <a:latin typeface="Mada"/>
                  <a:ea typeface="Mada"/>
                  <a:cs typeface="Mada"/>
                  <a:sym typeface="Mada"/>
                </a:rPr>
                <a:t>Secondary Hemostasis</a:t>
              </a:r>
              <a:r>
                <a:rPr b="1" lang="ar" sz="1100">
                  <a:latin typeface="Mada"/>
                  <a:ea typeface="Mada"/>
                  <a:cs typeface="Mada"/>
                  <a:sym typeface="Mada"/>
                </a:rPr>
                <a:t> </a:t>
              </a:r>
              <a:endParaRPr b="1" sz="1100">
                <a:latin typeface="Mada"/>
                <a:ea typeface="Mada"/>
                <a:cs typeface="Mada"/>
                <a:sym typeface="Mada"/>
              </a:endParaRPr>
            </a:p>
          </p:txBody>
        </p:sp>
        <p:sp>
          <p:nvSpPr>
            <p:cNvPr id="292" name="Google Shape;292;p25"/>
            <p:cNvSpPr txBox="1"/>
            <p:nvPr/>
          </p:nvSpPr>
          <p:spPr>
            <a:xfrm>
              <a:off x="833450" y="3235888"/>
              <a:ext cx="2131200" cy="3609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rgbClr val="000000"/>
                </a:buClr>
                <a:buSzPts val="1200"/>
                <a:buFont typeface="Mada"/>
                <a:buChar char="●"/>
              </a:pPr>
              <a:r>
                <a:rPr b="1" lang="ar" sz="1200">
                  <a:latin typeface="Mada"/>
                  <a:ea typeface="Mada"/>
                  <a:cs typeface="Mada"/>
                  <a:sym typeface="Mada"/>
                </a:rPr>
                <a:t>Primary Hemostasis:</a:t>
              </a:r>
              <a:endParaRPr b="1" sz="1200">
                <a:latin typeface="Mada"/>
                <a:ea typeface="Mada"/>
                <a:cs typeface="Mada"/>
                <a:sym typeface="Mada"/>
              </a:endParaRPr>
            </a:p>
          </p:txBody>
        </p:sp>
        <p:sp>
          <p:nvSpPr>
            <p:cNvPr id="293" name="Google Shape;293;p25"/>
            <p:cNvSpPr txBox="1"/>
            <p:nvPr/>
          </p:nvSpPr>
          <p:spPr>
            <a:xfrm>
              <a:off x="978168" y="3467913"/>
              <a:ext cx="2486100" cy="6510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000000"/>
                </a:buClr>
                <a:buSzPts val="1200"/>
                <a:buFont typeface="Mada"/>
                <a:buAutoNum type="arabicPeriod"/>
              </a:pPr>
              <a:r>
                <a:rPr lang="ar" sz="1200">
                  <a:latin typeface="Mada"/>
                  <a:ea typeface="Mada"/>
                  <a:cs typeface="Mada"/>
                  <a:sym typeface="Mada"/>
                </a:rPr>
                <a:t>Endothelium Injury</a:t>
              </a:r>
              <a:endParaRPr sz="1200">
                <a:latin typeface="Mada"/>
                <a:ea typeface="Mada"/>
                <a:cs typeface="Mada"/>
                <a:sym typeface="Mada"/>
              </a:endParaRPr>
            </a:p>
            <a:p>
              <a:pPr indent="-173399" lvl="0" marL="457200" rtl="0" algn="l">
                <a:spcBef>
                  <a:spcPts val="0"/>
                </a:spcBef>
                <a:spcAft>
                  <a:spcPts val="0"/>
                </a:spcAft>
                <a:buClr>
                  <a:srgbClr val="000000"/>
                </a:buClr>
                <a:buSzPts val="1200"/>
                <a:buFont typeface="Mada"/>
                <a:buAutoNum type="arabicPeriod"/>
              </a:pPr>
              <a:r>
                <a:rPr lang="ar" sz="1200">
                  <a:latin typeface="Mada"/>
                  <a:ea typeface="Mada"/>
                  <a:cs typeface="Mada"/>
                  <a:sym typeface="Mada"/>
                </a:rPr>
                <a:t>Platelet </a:t>
              </a:r>
              <a:r>
                <a:rPr lang="ar" sz="1200">
                  <a:solidFill>
                    <a:srgbClr val="6AA84F"/>
                  </a:solidFill>
                  <a:latin typeface="Mada"/>
                  <a:ea typeface="Mada"/>
                  <a:cs typeface="Mada"/>
                  <a:sym typeface="Mada"/>
                </a:rPr>
                <a:t>plug</a:t>
              </a:r>
              <a:endParaRPr sz="1200">
                <a:solidFill>
                  <a:srgbClr val="6AA84F"/>
                </a:solidFill>
                <a:latin typeface="Mada"/>
                <a:ea typeface="Mada"/>
                <a:cs typeface="Mada"/>
                <a:sym typeface="Mada"/>
              </a:endParaRPr>
            </a:p>
            <a:p>
              <a:pPr indent="-173399" lvl="0" marL="457200" rtl="0" algn="l">
                <a:spcBef>
                  <a:spcPts val="0"/>
                </a:spcBef>
                <a:spcAft>
                  <a:spcPts val="0"/>
                </a:spcAft>
                <a:buClr>
                  <a:srgbClr val="000000"/>
                </a:buClr>
                <a:buSzPts val="1200"/>
                <a:buAutoNum type="arabicPeriod"/>
              </a:pPr>
              <a:r>
                <a:rPr lang="ar" sz="1200">
                  <a:latin typeface="Mada"/>
                  <a:ea typeface="Mada"/>
                  <a:cs typeface="Mada"/>
                  <a:sym typeface="Mada"/>
                </a:rPr>
                <a:t>Von Willebrand Factor</a:t>
              </a:r>
              <a:endParaRPr sz="1200">
                <a:latin typeface="Mada"/>
                <a:ea typeface="Mada"/>
                <a:cs typeface="Mada"/>
                <a:sym typeface="Mada"/>
              </a:endParaRPr>
            </a:p>
          </p:txBody>
        </p:sp>
        <p:sp>
          <p:nvSpPr>
            <p:cNvPr id="294" name="Google Shape;294;p25"/>
            <p:cNvSpPr txBox="1"/>
            <p:nvPr/>
          </p:nvSpPr>
          <p:spPr>
            <a:xfrm>
              <a:off x="3964450" y="3467912"/>
              <a:ext cx="2777100" cy="7596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000000"/>
                </a:buClr>
                <a:buSzPts val="1200"/>
                <a:buAutoNum type="arabicPeriod"/>
              </a:pPr>
              <a:r>
                <a:rPr lang="ar" sz="1200">
                  <a:latin typeface="Mada"/>
                  <a:ea typeface="Mada"/>
                  <a:cs typeface="Mada"/>
                  <a:sym typeface="Mada"/>
                </a:rPr>
                <a:t>Clotting Factors</a:t>
              </a:r>
              <a:endParaRPr sz="1200">
                <a:latin typeface="Mada"/>
                <a:ea typeface="Mada"/>
                <a:cs typeface="Mada"/>
                <a:sym typeface="Mada"/>
              </a:endParaRPr>
            </a:p>
            <a:p>
              <a:pPr indent="-173399" lvl="0" marL="457200" rtl="0" algn="l">
                <a:spcBef>
                  <a:spcPts val="0"/>
                </a:spcBef>
                <a:spcAft>
                  <a:spcPts val="0"/>
                </a:spcAft>
                <a:buClr>
                  <a:srgbClr val="000000"/>
                </a:buClr>
                <a:buSzPts val="1200"/>
                <a:buAutoNum type="arabicPeriod"/>
              </a:pPr>
              <a:r>
                <a:rPr lang="ar" sz="1200">
                  <a:latin typeface="Mada"/>
                  <a:ea typeface="Mada"/>
                  <a:cs typeface="Mada"/>
                  <a:sym typeface="Mada"/>
                </a:rPr>
                <a:t>Soluble Protein Fibrinogen converted to insoluble Fibrin.</a:t>
              </a:r>
              <a:endParaRPr sz="1200">
                <a:latin typeface="Mada"/>
                <a:ea typeface="Mada"/>
                <a:cs typeface="Mada"/>
                <a:sym typeface="Mada"/>
              </a:endParaRPr>
            </a:p>
          </p:txBody>
        </p:sp>
        <p:grpSp>
          <p:nvGrpSpPr>
            <p:cNvPr id="295" name="Google Shape;295;p25"/>
            <p:cNvGrpSpPr/>
            <p:nvPr/>
          </p:nvGrpSpPr>
          <p:grpSpPr>
            <a:xfrm>
              <a:off x="3540462" y="3351397"/>
              <a:ext cx="549554" cy="617033"/>
              <a:chOff x="4630955" y="3996981"/>
              <a:chExt cx="914400" cy="1828787"/>
            </a:xfrm>
          </p:grpSpPr>
          <p:sp>
            <p:nvSpPr>
              <p:cNvPr id="296" name="Google Shape;296;p25"/>
              <p:cNvSpPr/>
              <p:nvPr/>
            </p:nvSpPr>
            <p:spPr>
              <a:xfrm>
                <a:off x="4630955" y="3996981"/>
                <a:ext cx="914400" cy="914400"/>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297" name="Google Shape;297;p25"/>
              <p:cNvSpPr/>
              <p:nvPr/>
            </p:nvSpPr>
            <p:spPr>
              <a:xfrm rot="5400000">
                <a:off x="4630955" y="4911368"/>
                <a:ext cx="914400" cy="914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nvGrpSpPr>
            <p:cNvPr id="298" name="Google Shape;298;p25"/>
            <p:cNvGrpSpPr/>
            <p:nvPr/>
          </p:nvGrpSpPr>
          <p:grpSpPr>
            <a:xfrm rot="10800000">
              <a:off x="2908390" y="3351389"/>
              <a:ext cx="549554" cy="617040"/>
              <a:chOff x="4630955" y="3996960"/>
              <a:chExt cx="914400" cy="1828808"/>
            </a:xfrm>
          </p:grpSpPr>
          <p:sp>
            <p:nvSpPr>
              <p:cNvPr id="299" name="Google Shape;299;p25"/>
              <p:cNvSpPr/>
              <p:nvPr/>
            </p:nvSpPr>
            <p:spPr>
              <a:xfrm>
                <a:off x="4630955" y="3996960"/>
                <a:ext cx="914400" cy="914400"/>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Arial"/>
                  <a:ea typeface="Arial"/>
                  <a:cs typeface="Arial"/>
                  <a:sym typeface="Arial"/>
                </a:endParaRPr>
              </a:p>
            </p:txBody>
          </p:sp>
          <p:sp>
            <p:nvSpPr>
              <p:cNvPr id="300" name="Google Shape;300;p25"/>
              <p:cNvSpPr/>
              <p:nvPr/>
            </p:nvSpPr>
            <p:spPr>
              <a:xfrm rot="5400000">
                <a:off x="4630955" y="4911368"/>
                <a:ext cx="914400" cy="914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pic>
        <p:nvPicPr>
          <p:cNvPr id="301" name="Google Shape;301;p25"/>
          <p:cNvPicPr preferRelativeResize="0"/>
          <p:nvPr/>
        </p:nvPicPr>
        <p:blipFill rotWithShape="1">
          <a:blip r:embed="rId4">
            <a:alphaModFix/>
          </a:blip>
          <a:srcRect b="34955" l="11888" r="10253" t="25707"/>
          <a:stretch/>
        </p:blipFill>
        <p:spPr>
          <a:xfrm>
            <a:off x="1919000" y="9741775"/>
            <a:ext cx="3722025" cy="825300"/>
          </a:xfrm>
          <a:prstGeom prst="rect">
            <a:avLst/>
          </a:prstGeom>
          <a:noFill/>
          <a:ln>
            <a:noFill/>
          </a:ln>
        </p:spPr>
      </p:pic>
      <p:sp>
        <p:nvSpPr>
          <p:cNvPr id="302" name="Google Shape;302;p25"/>
          <p:cNvSpPr txBox="1"/>
          <p:nvPr/>
        </p:nvSpPr>
        <p:spPr>
          <a:xfrm>
            <a:off x="0" y="9849650"/>
            <a:ext cx="7560000" cy="8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303" name="Google Shape;303;p25"/>
          <p:cNvSpPr txBox="1"/>
          <p:nvPr/>
        </p:nvSpPr>
        <p:spPr>
          <a:xfrm>
            <a:off x="2803750" y="1218888"/>
            <a:ext cx="45051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Mada"/>
              <a:buChar char="●"/>
            </a:pPr>
            <a:r>
              <a:rPr lang="ar" sz="1200">
                <a:solidFill>
                  <a:schemeClr val="dk1"/>
                </a:solidFill>
                <a:latin typeface="Mada"/>
                <a:ea typeface="Mada"/>
                <a:cs typeface="Mada"/>
                <a:sym typeface="Mada"/>
              </a:rPr>
              <a:t>Adequate Levels of Clotting Factors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solidFill>
                  <a:schemeClr val="dk1"/>
                </a:solidFill>
                <a:latin typeface="Mada"/>
                <a:ea typeface="Mada"/>
                <a:cs typeface="Mada"/>
                <a:sym typeface="Mada"/>
              </a:rPr>
              <a:t>Proper Function of Fibrinolytic Pathway.</a:t>
            </a:r>
            <a:endParaRPr/>
          </a:p>
        </p:txBody>
      </p:sp>
      <p:pic>
        <p:nvPicPr>
          <p:cNvPr id="304" name="Google Shape;304;p25"/>
          <p:cNvPicPr preferRelativeResize="0"/>
          <p:nvPr/>
        </p:nvPicPr>
        <p:blipFill rotWithShape="1">
          <a:blip r:embed="rId5">
            <a:alphaModFix/>
          </a:blip>
          <a:srcRect b="8107" l="18844" r="19388" t="16681"/>
          <a:stretch/>
        </p:blipFill>
        <p:spPr>
          <a:xfrm>
            <a:off x="168625" y="6306538"/>
            <a:ext cx="2160525" cy="2781151"/>
          </a:xfrm>
          <a:prstGeom prst="rect">
            <a:avLst/>
          </a:prstGeom>
          <a:noFill/>
          <a:ln>
            <a:noFill/>
          </a:ln>
        </p:spPr>
      </p:pic>
      <p:sp>
        <p:nvSpPr>
          <p:cNvPr id="305" name="Google Shape;305;p25"/>
          <p:cNvSpPr txBox="1"/>
          <p:nvPr/>
        </p:nvSpPr>
        <p:spPr>
          <a:xfrm>
            <a:off x="3201900" y="2028350"/>
            <a:ext cx="62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MCQ)</a:t>
            </a:r>
            <a:endParaRPr sz="1200">
              <a:solidFill>
                <a:srgbClr val="6AA84F"/>
              </a:solidFill>
              <a:latin typeface="Mada"/>
              <a:ea typeface="Mada"/>
              <a:cs typeface="Mada"/>
              <a:sym typeface="Mada"/>
            </a:endParaRPr>
          </a:p>
        </p:txBody>
      </p:sp>
      <p:sp>
        <p:nvSpPr>
          <p:cNvPr id="306" name="Google Shape;306;p25"/>
          <p:cNvSpPr/>
          <p:nvPr/>
        </p:nvSpPr>
        <p:spPr>
          <a:xfrm>
            <a:off x="866775" y="2476500"/>
            <a:ext cx="6175800" cy="1183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5"/>
          <p:cNvSpPr txBox="1"/>
          <p:nvPr/>
        </p:nvSpPr>
        <p:spPr>
          <a:xfrm>
            <a:off x="4931650" y="6127575"/>
            <a:ext cx="2377200" cy="3417000"/>
          </a:xfrm>
          <a:prstGeom prst="rect">
            <a:avLst/>
          </a:prstGeom>
          <a:noFill/>
          <a:ln cap="flat" cmpd="sng" w="2857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rgbClr val="666666"/>
                </a:solidFill>
                <a:latin typeface="Mada"/>
                <a:ea typeface="Mada"/>
                <a:cs typeface="Mada"/>
                <a:sym typeface="Mada"/>
              </a:rPr>
              <a:t>Primary VS secondary hemostasis</a:t>
            </a:r>
            <a:endParaRPr sz="1000">
              <a:solidFill>
                <a:srgbClr val="666666"/>
              </a:solidFill>
              <a:latin typeface="Mada"/>
              <a:ea typeface="Mada"/>
              <a:cs typeface="Mada"/>
              <a:sym typeface="Mada"/>
            </a:endParaRPr>
          </a:p>
          <a:p>
            <a:pPr indent="0" lvl="0" marL="0" rtl="0" algn="l">
              <a:spcBef>
                <a:spcPts val="0"/>
              </a:spcBef>
              <a:spcAft>
                <a:spcPts val="0"/>
              </a:spcAft>
              <a:buNone/>
            </a:pPr>
            <a:r>
              <a:rPr lang="ar" sz="1000">
                <a:solidFill>
                  <a:srgbClr val="999999"/>
                </a:solidFill>
                <a:latin typeface="Mada"/>
                <a:ea typeface="Mada"/>
                <a:cs typeface="Mada"/>
                <a:sym typeface="Mada"/>
              </a:rPr>
              <a:t>Primary hemostasis refers to platelet aggregation and platelet plug formation. Secondary hemostasis refers to the deposition of insoluble fibrin, which is generated by the proteolytic coagulation cascade. This insoluble fibrin forms a mesh that is incorporated into and around the platelet plug.</a:t>
            </a:r>
            <a:endParaRPr sz="1000">
              <a:solidFill>
                <a:srgbClr val="999999"/>
              </a:solidFill>
              <a:latin typeface="Mada"/>
              <a:ea typeface="Mada"/>
              <a:cs typeface="Mada"/>
              <a:sym typeface="Mada"/>
            </a:endParaRPr>
          </a:p>
          <a:p>
            <a:pPr indent="-293900" lvl="0" marL="388800" rtl="0" algn="l">
              <a:spcBef>
                <a:spcPts val="0"/>
              </a:spcBef>
              <a:spcAft>
                <a:spcPts val="0"/>
              </a:spcAft>
              <a:buClr>
                <a:srgbClr val="999999"/>
              </a:buClr>
              <a:buSzPts val="1000"/>
              <a:buFont typeface="Mada"/>
              <a:buChar char="●"/>
            </a:pPr>
            <a:r>
              <a:rPr lang="ar" sz="1000">
                <a:solidFill>
                  <a:srgbClr val="999999"/>
                </a:solidFill>
                <a:latin typeface="Mada"/>
                <a:ea typeface="Mada"/>
                <a:cs typeface="Mada"/>
                <a:sym typeface="Mada"/>
              </a:rPr>
              <a:t>Defect in 1ry → Mucosal bleeding; normal PT/PTT</a:t>
            </a:r>
            <a:endParaRPr sz="1000">
              <a:solidFill>
                <a:srgbClr val="999999"/>
              </a:solidFill>
              <a:latin typeface="Mada"/>
              <a:ea typeface="Mada"/>
              <a:cs typeface="Mada"/>
              <a:sym typeface="Mada"/>
            </a:endParaRPr>
          </a:p>
          <a:p>
            <a:pPr indent="-293900" lvl="0" marL="388800" rtl="0" algn="l">
              <a:spcBef>
                <a:spcPts val="0"/>
              </a:spcBef>
              <a:spcAft>
                <a:spcPts val="0"/>
              </a:spcAft>
              <a:buClr>
                <a:srgbClr val="999999"/>
              </a:buClr>
              <a:buSzPts val="1000"/>
              <a:buFont typeface="Mada"/>
              <a:buChar char="●"/>
            </a:pPr>
            <a:r>
              <a:rPr lang="ar" sz="1000">
                <a:solidFill>
                  <a:srgbClr val="999999"/>
                </a:solidFill>
                <a:latin typeface="Mada"/>
                <a:ea typeface="Mada"/>
                <a:cs typeface="Mada"/>
                <a:sym typeface="Mada"/>
              </a:rPr>
              <a:t>Defect in 2ndry → Deep tissue bleeding; abnormal PT/PTT, depending of the pathway affected:</a:t>
            </a:r>
            <a:endParaRPr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b="1" lang="ar" sz="1000">
                <a:solidFill>
                  <a:srgbClr val="999999"/>
                </a:solidFill>
                <a:latin typeface="Mada"/>
                <a:ea typeface="Mada"/>
                <a:cs typeface="Mada"/>
                <a:sym typeface="Mada"/>
              </a:rPr>
              <a:t>Intrinsic pathway → prolonged PTT </a:t>
            </a:r>
            <a:endParaRPr b="1"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b="1" lang="ar" sz="1000">
                <a:solidFill>
                  <a:srgbClr val="999999"/>
                </a:solidFill>
                <a:latin typeface="Mada"/>
                <a:ea typeface="Mada"/>
                <a:cs typeface="Mada"/>
                <a:sym typeface="Mada"/>
              </a:rPr>
              <a:t>Extrinsic pathway →  prolonged PT </a:t>
            </a:r>
            <a:endParaRPr b="1"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lang="ar" sz="1000">
                <a:solidFill>
                  <a:srgbClr val="999999"/>
                </a:solidFill>
                <a:latin typeface="Mada"/>
                <a:ea typeface="Mada"/>
                <a:cs typeface="Mada"/>
                <a:sym typeface="Mada"/>
              </a:rPr>
              <a:t>If both are prolonged think of DIC</a:t>
            </a:r>
            <a:endParaRPr sz="1000">
              <a:solidFill>
                <a:srgbClr val="999999"/>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6"/>
          <p:cNvSpPr txBox="1"/>
          <p:nvPr/>
        </p:nvSpPr>
        <p:spPr>
          <a:xfrm>
            <a:off x="1355300" y="0"/>
            <a:ext cx="5085300" cy="2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600">
              <a:latin typeface="Alegreya"/>
              <a:ea typeface="Alegreya"/>
              <a:cs typeface="Alegreya"/>
              <a:sym typeface="Alegreya"/>
            </a:endParaRPr>
          </a:p>
        </p:txBody>
      </p:sp>
      <p:sp>
        <p:nvSpPr>
          <p:cNvPr id="313" name="Google Shape;313;p26"/>
          <p:cNvSpPr txBox="1"/>
          <p:nvPr/>
        </p:nvSpPr>
        <p:spPr>
          <a:xfrm>
            <a:off x="247500" y="904850"/>
            <a:ext cx="4038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b="1" lang="ar" sz="2200">
                <a:highlight>
                  <a:schemeClr val="accent4"/>
                </a:highlight>
                <a:latin typeface="Mada"/>
                <a:ea typeface="Mada"/>
                <a:cs typeface="Mada"/>
                <a:sym typeface="Mada"/>
              </a:rPr>
              <a:t>Clotting factors:</a:t>
            </a:r>
            <a:r>
              <a:rPr lang="ar" sz="1200">
                <a:solidFill>
                  <a:srgbClr val="6AA84F"/>
                </a:solidFill>
                <a:latin typeface="Mada"/>
                <a:ea typeface="Mada"/>
                <a:cs typeface="Mada"/>
                <a:sym typeface="Mada"/>
              </a:rPr>
              <a:t> produced by the liver</a:t>
            </a:r>
            <a:r>
              <a:rPr b="1" lang="ar" sz="2200">
                <a:highlight>
                  <a:schemeClr val="accent4"/>
                </a:highlight>
                <a:latin typeface="Mada"/>
                <a:ea typeface="Mada"/>
                <a:cs typeface="Mada"/>
                <a:sym typeface="Mada"/>
              </a:rPr>
              <a:t>     </a:t>
            </a:r>
            <a:endParaRPr b="1" sz="2200">
              <a:highlight>
                <a:schemeClr val="accent4"/>
              </a:highlight>
              <a:latin typeface="Mada"/>
              <a:ea typeface="Mada"/>
              <a:cs typeface="Mada"/>
              <a:sym typeface="Mada"/>
            </a:endParaRPr>
          </a:p>
        </p:txBody>
      </p:sp>
      <p:sp>
        <p:nvSpPr>
          <p:cNvPr id="314" name="Google Shape;314;p26"/>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315" name="Google Shape;315;p26"/>
          <p:cNvPicPr preferRelativeResize="0"/>
          <p:nvPr/>
        </p:nvPicPr>
        <p:blipFill rotWithShape="1">
          <a:blip r:embed="rId3">
            <a:alphaModFix/>
          </a:blip>
          <a:srcRect b="22573" l="29141" r="24929" t="33243"/>
          <a:stretch/>
        </p:blipFill>
        <p:spPr>
          <a:xfrm>
            <a:off x="508675" y="1355450"/>
            <a:ext cx="3777724" cy="3990551"/>
          </a:xfrm>
          <a:prstGeom prst="rect">
            <a:avLst/>
          </a:prstGeom>
          <a:noFill/>
          <a:ln cap="flat" cmpd="sng" w="9525">
            <a:solidFill>
              <a:schemeClr val="accent3"/>
            </a:solidFill>
            <a:prstDash val="solid"/>
            <a:round/>
            <a:headEnd len="sm" w="sm" type="none"/>
            <a:tailEnd len="sm" w="sm" type="none"/>
          </a:ln>
        </p:spPr>
      </p:pic>
      <p:pic>
        <p:nvPicPr>
          <p:cNvPr id="316" name="Google Shape;316;p26"/>
          <p:cNvPicPr preferRelativeResize="0"/>
          <p:nvPr/>
        </p:nvPicPr>
        <p:blipFill rotWithShape="1">
          <a:blip r:embed="rId4">
            <a:alphaModFix/>
          </a:blip>
          <a:srcRect b="2587" l="3033" r="51412" t="27088"/>
          <a:stretch/>
        </p:blipFill>
        <p:spPr>
          <a:xfrm>
            <a:off x="5757522" y="2138776"/>
            <a:ext cx="1469715" cy="2796999"/>
          </a:xfrm>
          <a:prstGeom prst="rect">
            <a:avLst/>
          </a:prstGeom>
          <a:noFill/>
          <a:ln cap="flat" cmpd="sng" w="9525">
            <a:solidFill>
              <a:schemeClr val="accent3"/>
            </a:solidFill>
            <a:prstDash val="solid"/>
            <a:round/>
            <a:headEnd len="sm" w="sm" type="none"/>
            <a:tailEnd len="sm" w="sm" type="none"/>
          </a:ln>
        </p:spPr>
      </p:pic>
      <p:sp>
        <p:nvSpPr>
          <p:cNvPr id="317" name="Google Shape;317;p26"/>
          <p:cNvSpPr txBox="1"/>
          <p:nvPr/>
        </p:nvSpPr>
        <p:spPr>
          <a:xfrm>
            <a:off x="4454738" y="2728255"/>
            <a:ext cx="1184700" cy="994500"/>
          </a:xfrm>
          <a:prstGeom prst="rect">
            <a:avLst/>
          </a:prstGeom>
          <a:noFill/>
          <a:ln cap="flat" cmpd="sng" w="9525">
            <a:solidFill>
              <a:schemeClr val="accent3"/>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rgbClr val="999999"/>
                </a:solidFill>
                <a:latin typeface="Mada"/>
                <a:ea typeface="Mada"/>
                <a:cs typeface="Mada"/>
                <a:sym typeface="Mada"/>
              </a:rPr>
              <a:t>for easy memorization</a:t>
            </a:r>
            <a:endParaRPr b="1" sz="1200">
              <a:solidFill>
                <a:srgbClr val="999999"/>
              </a:solidFill>
              <a:latin typeface="Mada"/>
              <a:ea typeface="Mada"/>
              <a:cs typeface="Mada"/>
              <a:sym typeface="Mada"/>
            </a:endParaRPr>
          </a:p>
        </p:txBody>
      </p:sp>
      <p:pic>
        <p:nvPicPr>
          <p:cNvPr id="318" name="Google Shape;318;p26"/>
          <p:cNvPicPr preferRelativeResize="0"/>
          <p:nvPr/>
        </p:nvPicPr>
        <p:blipFill rotWithShape="1">
          <a:blip r:embed="rId5">
            <a:alphaModFix/>
          </a:blip>
          <a:srcRect b="22488" l="9811" r="25726" t="18732"/>
          <a:stretch/>
        </p:blipFill>
        <p:spPr>
          <a:xfrm>
            <a:off x="425113" y="5864900"/>
            <a:ext cx="3397174" cy="2587174"/>
          </a:xfrm>
          <a:prstGeom prst="rect">
            <a:avLst/>
          </a:prstGeom>
          <a:noFill/>
          <a:ln cap="flat" cmpd="sng" w="9525">
            <a:solidFill>
              <a:schemeClr val="accent3"/>
            </a:solidFill>
            <a:prstDash val="solid"/>
            <a:round/>
            <a:headEnd len="sm" w="sm" type="none"/>
            <a:tailEnd len="sm" w="sm" type="none"/>
          </a:ln>
        </p:spPr>
      </p:pic>
      <p:sp>
        <p:nvSpPr>
          <p:cNvPr id="319" name="Google Shape;319;p26"/>
          <p:cNvSpPr txBox="1"/>
          <p:nvPr/>
        </p:nvSpPr>
        <p:spPr>
          <a:xfrm>
            <a:off x="247500" y="5380138"/>
            <a:ext cx="3534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Coagulation cascade: </a:t>
            </a:r>
            <a:endParaRPr b="1" baseline="30000" sz="2200">
              <a:highlight>
                <a:schemeClr val="accent4"/>
              </a:highlight>
              <a:latin typeface="Mada"/>
              <a:ea typeface="Mada"/>
              <a:cs typeface="Mada"/>
              <a:sym typeface="Mada"/>
            </a:endParaRPr>
          </a:p>
        </p:txBody>
      </p:sp>
      <p:pic>
        <p:nvPicPr>
          <p:cNvPr id="320" name="Google Shape;320;p26"/>
          <p:cNvPicPr preferRelativeResize="0"/>
          <p:nvPr/>
        </p:nvPicPr>
        <p:blipFill rotWithShape="1">
          <a:blip r:embed="rId6">
            <a:alphaModFix/>
          </a:blip>
          <a:srcRect b="50217" l="5662" r="4312" t="29936"/>
          <a:stretch/>
        </p:blipFill>
        <p:spPr>
          <a:xfrm>
            <a:off x="4384400" y="8138028"/>
            <a:ext cx="2913176" cy="1411845"/>
          </a:xfrm>
          <a:prstGeom prst="rect">
            <a:avLst/>
          </a:prstGeom>
          <a:noFill/>
          <a:ln cap="flat" cmpd="sng" w="9525">
            <a:solidFill>
              <a:schemeClr val="accent3"/>
            </a:solidFill>
            <a:prstDash val="solid"/>
            <a:round/>
            <a:headEnd len="sm" w="sm" type="none"/>
            <a:tailEnd len="sm" w="sm" type="none"/>
          </a:ln>
        </p:spPr>
      </p:pic>
      <p:sp>
        <p:nvSpPr>
          <p:cNvPr id="321" name="Google Shape;321;p26"/>
          <p:cNvSpPr txBox="1"/>
          <p:nvPr/>
        </p:nvSpPr>
        <p:spPr>
          <a:xfrm>
            <a:off x="4986775" y="7790413"/>
            <a:ext cx="1708500" cy="305700"/>
          </a:xfrm>
          <a:prstGeom prst="rect">
            <a:avLst/>
          </a:prstGeom>
          <a:noFill/>
          <a:ln cap="flat" cmpd="sng" w="9525">
            <a:solidFill>
              <a:schemeClr val="accent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999999"/>
                </a:solidFill>
                <a:latin typeface="Mada"/>
                <a:ea typeface="Mada"/>
                <a:cs typeface="Mada"/>
                <a:sym typeface="Mada"/>
              </a:rPr>
              <a:t>Overall process:</a:t>
            </a:r>
            <a:endParaRPr sz="1200">
              <a:solidFill>
                <a:srgbClr val="999999"/>
              </a:solidFill>
              <a:latin typeface="Mada"/>
              <a:ea typeface="Mada"/>
              <a:cs typeface="Mada"/>
              <a:sym typeface="Mada"/>
            </a:endParaRPr>
          </a:p>
        </p:txBody>
      </p:sp>
      <p:pic>
        <p:nvPicPr>
          <p:cNvPr id="322" name="Google Shape;322;p26"/>
          <p:cNvPicPr preferRelativeResize="0"/>
          <p:nvPr/>
        </p:nvPicPr>
        <p:blipFill rotWithShape="1">
          <a:blip r:embed="rId7">
            <a:alphaModFix/>
          </a:blip>
          <a:srcRect b="39068" l="52671" r="2649" t="24723"/>
          <a:stretch/>
        </p:blipFill>
        <p:spPr>
          <a:xfrm>
            <a:off x="4384400" y="5830750"/>
            <a:ext cx="2913175" cy="1913499"/>
          </a:xfrm>
          <a:prstGeom prst="rect">
            <a:avLst/>
          </a:prstGeom>
          <a:noFill/>
          <a:ln cap="flat" cmpd="sng" w="9525">
            <a:solidFill>
              <a:schemeClr val="accent3"/>
            </a:solidFill>
            <a:prstDash val="solid"/>
            <a:round/>
            <a:headEnd len="sm" w="sm" type="none"/>
            <a:tailEnd len="sm" w="sm" type="none"/>
          </a:ln>
        </p:spPr>
      </p:pic>
      <p:sp>
        <p:nvSpPr>
          <p:cNvPr id="323" name="Google Shape;323;p26"/>
          <p:cNvSpPr txBox="1"/>
          <p:nvPr/>
        </p:nvSpPr>
        <p:spPr>
          <a:xfrm>
            <a:off x="4559250" y="5296450"/>
            <a:ext cx="3225600" cy="412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Fibrinolysis :</a:t>
            </a:r>
            <a:endParaRPr b="1" sz="2200">
              <a:highlight>
                <a:schemeClr val="accent4"/>
              </a:highlight>
              <a:latin typeface="Mada"/>
              <a:ea typeface="Mada"/>
              <a:cs typeface="Mada"/>
              <a:sym typeface="Mada"/>
            </a:endParaRPr>
          </a:p>
        </p:txBody>
      </p:sp>
      <p:sp>
        <p:nvSpPr>
          <p:cNvPr id="324" name="Google Shape;324;p26"/>
          <p:cNvSpPr txBox="1"/>
          <p:nvPr/>
        </p:nvSpPr>
        <p:spPr>
          <a:xfrm>
            <a:off x="247500" y="8547175"/>
            <a:ext cx="3915300" cy="1158900"/>
          </a:xfrm>
          <a:prstGeom prst="rect">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 The intrinsic pathway gets activated when the blood vessel gets injured. It starts by the activation of factor 12 when it comes in contact with the Subendothelial collagen  of the injured vessel.</a:t>
            </a:r>
            <a:endParaRPr sz="1000">
              <a:solidFill>
                <a:srgbClr val="6AA84F"/>
              </a:solidFill>
              <a:latin typeface="Mada"/>
              <a:ea typeface="Mada"/>
              <a:cs typeface="Mada"/>
              <a:sym typeface="Mada"/>
            </a:endParaRPr>
          </a:p>
          <a:p>
            <a:pPr indent="0" lvl="0" marL="0" rtl="0" algn="ctr">
              <a:spcBef>
                <a:spcPts val="0"/>
              </a:spcBef>
              <a:spcAft>
                <a:spcPts val="0"/>
              </a:spcAft>
              <a:buNone/>
            </a:pPr>
            <a:r>
              <a:rPr lang="ar" sz="1000">
                <a:solidFill>
                  <a:srgbClr val="6AA84F"/>
                </a:solidFill>
                <a:latin typeface="Mada"/>
                <a:ea typeface="Mada"/>
                <a:cs typeface="Mada"/>
                <a:sym typeface="Mada"/>
              </a:rPr>
              <a:t>- To prevent further coagulation: 1) platelet inhibitors 2) protein C &amp; S: they deactivate factor 5 &amp; 8</a:t>
            </a:r>
            <a:endParaRPr sz="1000">
              <a:solidFill>
                <a:srgbClr val="6AA84F"/>
              </a:solidFill>
              <a:latin typeface="Mada"/>
              <a:ea typeface="Mada"/>
              <a:cs typeface="Mada"/>
              <a:sym typeface="Mada"/>
            </a:endParaRPr>
          </a:p>
          <a:p>
            <a:pPr indent="0" lvl="0" marL="0" rtl="0" algn="ctr">
              <a:spcBef>
                <a:spcPts val="0"/>
              </a:spcBef>
              <a:spcAft>
                <a:spcPts val="0"/>
              </a:spcAft>
              <a:buNone/>
            </a:pPr>
            <a:r>
              <a:rPr b="1" lang="ar" sz="1000">
                <a:solidFill>
                  <a:srgbClr val="6AA84F"/>
                </a:solidFill>
                <a:latin typeface="Mada"/>
                <a:ea typeface="Mada"/>
                <a:cs typeface="Mada"/>
                <a:sym typeface="Mada"/>
              </a:rPr>
              <a:t>What are the VitK dependent factors?</a:t>
            </a:r>
            <a:r>
              <a:rPr lang="ar" sz="1000">
                <a:solidFill>
                  <a:srgbClr val="6AA84F"/>
                </a:solidFill>
                <a:latin typeface="Mada"/>
                <a:ea typeface="Mada"/>
                <a:cs typeface="Mada"/>
                <a:sym typeface="Mada"/>
              </a:rPr>
              <a:t> II, VII, IX, X, proteins C &amp; S</a:t>
            </a:r>
            <a:endParaRPr sz="1000">
              <a:solidFill>
                <a:srgbClr val="6AA84F"/>
              </a:solidFill>
              <a:latin typeface="Mada"/>
              <a:ea typeface="Mada"/>
              <a:cs typeface="Mada"/>
              <a:sym typeface="Mada"/>
            </a:endParaRPr>
          </a:p>
        </p:txBody>
      </p:sp>
      <p:sp>
        <p:nvSpPr>
          <p:cNvPr id="325" name="Google Shape;325;p26"/>
          <p:cNvSpPr/>
          <p:nvPr/>
        </p:nvSpPr>
        <p:spPr>
          <a:xfrm>
            <a:off x="559572" y="3407974"/>
            <a:ext cx="1455600" cy="258600"/>
          </a:xfrm>
          <a:prstGeom prst="rect">
            <a:avLst/>
          </a:prstGeom>
          <a:noFill/>
          <a:ln cap="flat" cmpd="sng" w="9525">
            <a:solidFill>
              <a:srgbClr val="6AA84F"/>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Congenital deficiency → hemophilia A</a:t>
            </a:r>
            <a:endParaRPr sz="900">
              <a:solidFill>
                <a:srgbClr val="6AA84F"/>
              </a:solidFill>
              <a:latin typeface="Mada"/>
              <a:ea typeface="Mada"/>
              <a:cs typeface="Mada"/>
              <a:sym typeface="Mada"/>
            </a:endParaRPr>
          </a:p>
        </p:txBody>
      </p:sp>
      <p:sp>
        <p:nvSpPr>
          <p:cNvPr id="326" name="Google Shape;326;p26"/>
          <p:cNvSpPr/>
          <p:nvPr/>
        </p:nvSpPr>
        <p:spPr>
          <a:xfrm>
            <a:off x="559572" y="3808024"/>
            <a:ext cx="1455600" cy="258600"/>
          </a:xfrm>
          <a:prstGeom prst="rect">
            <a:avLst/>
          </a:prstGeom>
          <a:noFill/>
          <a:ln cap="flat" cmpd="sng" w="9525">
            <a:solidFill>
              <a:srgbClr val="6AA84F"/>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Congenital deficiency → hemophilia B</a:t>
            </a:r>
            <a:endParaRPr sz="900">
              <a:solidFill>
                <a:srgbClr val="6AA84F"/>
              </a:solidFill>
              <a:latin typeface="Mada"/>
              <a:ea typeface="Mada"/>
              <a:cs typeface="Mada"/>
              <a:sym typeface="Mada"/>
            </a:endParaRPr>
          </a:p>
        </p:txBody>
      </p:sp>
      <p:sp>
        <p:nvSpPr>
          <p:cNvPr id="327" name="Google Shape;327;p26"/>
          <p:cNvSpPr/>
          <p:nvPr/>
        </p:nvSpPr>
        <p:spPr>
          <a:xfrm rot="10800000">
            <a:off x="9696708" y="7569395"/>
            <a:ext cx="2503130" cy="412503"/>
          </a:xfrm>
          <a:prstGeom prst="homePlate">
            <a:avLst>
              <a:gd fmla="val 50000" name="adj"/>
            </a:avLst>
          </a:prstGeom>
          <a:solidFill>
            <a:srgbClr val="C761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txBox="1"/>
          <p:nvPr/>
        </p:nvSpPr>
        <p:spPr>
          <a:xfrm>
            <a:off x="10217089" y="7569400"/>
            <a:ext cx="1982580" cy="4125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u="sng">
                <a:solidFill>
                  <a:srgbClr val="FFFFFF"/>
                </a:solidFill>
                <a:latin typeface="Century Gothic"/>
                <a:ea typeface="Century Gothic"/>
                <a:cs typeface="Century Gothic"/>
                <a:sym typeface="Century Gothic"/>
              </a:rPr>
              <a:t>Coagulation cascade</a:t>
            </a:r>
            <a:endParaRPr b="1" sz="1300" u="sng">
              <a:solidFill>
                <a:srgbClr val="FFFFFF"/>
              </a:solidFill>
              <a:latin typeface="Century Gothic"/>
              <a:ea typeface="Century Gothic"/>
              <a:cs typeface="Century Gothic"/>
              <a:sym typeface="Century Gothic"/>
            </a:endParaRPr>
          </a:p>
        </p:txBody>
      </p:sp>
      <p:pic>
        <p:nvPicPr>
          <p:cNvPr id="329" name="Google Shape;329;p26">
            <a:hlinkClick r:id="rId8"/>
          </p:cNvPr>
          <p:cNvPicPr preferRelativeResize="0"/>
          <p:nvPr/>
        </p:nvPicPr>
        <p:blipFill>
          <a:blip r:embed="rId9">
            <a:alphaModFix/>
          </a:blip>
          <a:stretch>
            <a:fillRect/>
          </a:stretch>
        </p:blipFill>
        <p:spPr>
          <a:xfrm>
            <a:off x="3633233" y="5441103"/>
            <a:ext cx="529452" cy="328686"/>
          </a:xfrm>
          <a:prstGeom prst="rect">
            <a:avLst/>
          </a:prstGeom>
          <a:noFill/>
          <a:ln>
            <a:noFill/>
          </a:ln>
        </p:spPr>
      </p:pic>
      <p:sp>
        <p:nvSpPr>
          <p:cNvPr id="330" name="Google Shape;330;p26"/>
          <p:cNvSpPr txBox="1"/>
          <p:nvPr/>
        </p:nvSpPr>
        <p:spPr>
          <a:xfrm>
            <a:off x="1355300" y="0"/>
            <a:ext cx="5085300" cy="2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Hemostasis </a:t>
            </a:r>
            <a:endParaRPr b="1" sz="2600">
              <a:latin typeface="Mada"/>
              <a:ea typeface="Mada"/>
              <a:cs typeface="Mada"/>
              <a:sym typeface="Mada"/>
            </a:endParaRPr>
          </a:p>
        </p:txBody>
      </p:sp>
      <p:sp>
        <p:nvSpPr>
          <p:cNvPr id="331" name="Google Shape;331;p26"/>
          <p:cNvSpPr txBox="1"/>
          <p:nvPr/>
        </p:nvSpPr>
        <p:spPr>
          <a:xfrm>
            <a:off x="6124575" y="7096125"/>
            <a:ext cx="1028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100">
                <a:solidFill>
                  <a:srgbClr val="CC0000"/>
                </a:solidFill>
                <a:latin typeface="Mada"/>
                <a:ea typeface="Mada"/>
                <a:cs typeface="Mada"/>
                <a:sym typeface="Mada"/>
              </a:rPr>
              <a:t>aka D-dimers</a:t>
            </a:r>
            <a:endParaRPr b="1" sz="1100">
              <a:solidFill>
                <a:srgbClr val="CC0000"/>
              </a:solidFill>
              <a:latin typeface="Mada"/>
              <a:ea typeface="Mada"/>
              <a:cs typeface="Mada"/>
              <a:sym typeface="Mada"/>
            </a:endParaRPr>
          </a:p>
        </p:txBody>
      </p:sp>
      <p:cxnSp>
        <p:nvCxnSpPr>
          <p:cNvPr id="332" name="Google Shape;332;p26"/>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7"/>
          <p:cNvSpPr/>
          <p:nvPr/>
        </p:nvSpPr>
        <p:spPr>
          <a:xfrm>
            <a:off x="9560100" y="3329880"/>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338" name="Google Shape;338;p27"/>
          <p:cNvSpPr txBox="1"/>
          <p:nvPr>
            <p:ph idx="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339" name="Google Shape;339;p2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40" name="Google Shape;340;p27"/>
          <p:cNvSpPr txBox="1"/>
          <p:nvPr/>
        </p:nvSpPr>
        <p:spPr>
          <a:xfrm>
            <a:off x="1237367" y="6235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Lab tests</a:t>
            </a:r>
            <a:endParaRPr b="1" sz="2600">
              <a:latin typeface="Mada"/>
              <a:ea typeface="Mada"/>
              <a:cs typeface="Mada"/>
              <a:sym typeface="Mada"/>
            </a:endParaRPr>
          </a:p>
        </p:txBody>
      </p:sp>
      <p:sp>
        <p:nvSpPr>
          <p:cNvPr id="341" name="Google Shape;341;p27"/>
          <p:cNvSpPr/>
          <p:nvPr/>
        </p:nvSpPr>
        <p:spPr>
          <a:xfrm>
            <a:off x="1200749" y="1676175"/>
            <a:ext cx="2036100" cy="3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PLATELET COUNT </a:t>
            </a:r>
            <a:endParaRPr b="1" sz="1200">
              <a:latin typeface="Mada"/>
              <a:ea typeface="Mada"/>
              <a:cs typeface="Mada"/>
              <a:sym typeface="Mada"/>
            </a:endParaRPr>
          </a:p>
        </p:txBody>
      </p:sp>
      <p:sp>
        <p:nvSpPr>
          <p:cNvPr id="342" name="Google Shape;342;p27"/>
          <p:cNvSpPr/>
          <p:nvPr/>
        </p:nvSpPr>
        <p:spPr>
          <a:xfrm>
            <a:off x="1200689" y="1992873"/>
            <a:ext cx="2036100" cy="3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PROTHROMBIN TIME (PT)</a:t>
            </a:r>
            <a:r>
              <a:rPr b="1" lang="ar" sz="1200">
                <a:solidFill>
                  <a:srgbClr val="666666"/>
                </a:solidFill>
                <a:latin typeface="Mada"/>
                <a:ea typeface="Mada"/>
                <a:cs typeface="Mada"/>
                <a:sym typeface="Mada"/>
              </a:rPr>
              <a:t> </a:t>
            </a:r>
            <a:endParaRPr b="1" sz="1200">
              <a:solidFill>
                <a:srgbClr val="666666"/>
              </a:solidFill>
              <a:latin typeface="Mada"/>
              <a:ea typeface="Mada"/>
              <a:cs typeface="Mada"/>
              <a:sym typeface="Mada"/>
            </a:endParaRPr>
          </a:p>
        </p:txBody>
      </p:sp>
      <p:sp>
        <p:nvSpPr>
          <p:cNvPr id="343" name="Google Shape;343;p27"/>
          <p:cNvSpPr/>
          <p:nvPr/>
        </p:nvSpPr>
        <p:spPr>
          <a:xfrm>
            <a:off x="1200742" y="2326231"/>
            <a:ext cx="2036100" cy="3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THROMBIN TIME (TT) </a:t>
            </a:r>
            <a:endParaRPr b="1" sz="1200">
              <a:latin typeface="Mada"/>
              <a:ea typeface="Mada"/>
              <a:cs typeface="Mada"/>
              <a:sym typeface="Mada"/>
            </a:endParaRPr>
          </a:p>
        </p:txBody>
      </p:sp>
      <p:sp>
        <p:nvSpPr>
          <p:cNvPr id="344" name="Google Shape;344;p27"/>
          <p:cNvSpPr/>
          <p:nvPr/>
        </p:nvSpPr>
        <p:spPr>
          <a:xfrm>
            <a:off x="4261204" y="2161269"/>
            <a:ext cx="2334000" cy="3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PARTIAL THROMBOPLASTIN TIME (PTT) </a:t>
            </a:r>
            <a:endParaRPr b="1" sz="1200">
              <a:latin typeface="Mada"/>
              <a:ea typeface="Mada"/>
              <a:cs typeface="Mada"/>
              <a:sym typeface="Mada"/>
            </a:endParaRPr>
          </a:p>
        </p:txBody>
      </p:sp>
      <p:sp>
        <p:nvSpPr>
          <p:cNvPr id="345" name="Google Shape;345;p27"/>
          <p:cNvSpPr/>
          <p:nvPr/>
        </p:nvSpPr>
        <p:spPr>
          <a:xfrm>
            <a:off x="4261125" y="1737011"/>
            <a:ext cx="2271600" cy="4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BLEEDING TIME (BT) </a:t>
            </a:r>
            <a:endParaRPr b="1" sz="1200">
              <a:latin typeface="Mada"/>
              <a:ea typeface="Mada"/>
              <a:cs typeface="Mada"/>
              <a:sym typeface="Mada"/>
            </a:endParaRPr>
          </a:p>
        </p:txBody>
      </p:sp>
      <p:grpSp>
        <p:nvGrpSpPr>
          <p:cNvPr id="346" name="Google Shape;346;p27"/>
          <p:cNvGrpSpPr/>
          <p:nvPr/>
        </p:nvGrpSpPr>
        <p:grpSpPr>
          <a:xfrm>
            <a:off x="3216279" y="1381081"/>
            <a:ext cx="1044900" cy="1104300"/>
            <a:chOff x="3370850" y="1294463"/>
            <a:chExt cx="1044900" cy="1104300"/>
          </a:xfrm>
        </p:grpSpPr>
        <p:cxnSp>
          <p:nvCxnSpPr>
            <p:cNvPr id="347" name="Google Shape;347;p27"/>
            <p:cNvCxnSpPr>
              <a:stCxn id="348" idx="2"/>
            </p:cNvCxnSpPr>
            <p:nvPr/>
          </p:nvCxnSpPr>
          <p:spPr>
            <a:xfrm rot="5400000">
              <a:off x="3407300" y="1258013"/>
              <a:ext cx="454200" cy="527100"/>
            </a:xfrm>
            <a:prstGeom prst="bentConnector2">
              <a:avLst/>
            </a:prstGeom>
            <a:noFill/>
            <a:ln cap="flat" cmpd="sng" w="9525">
              <a:solidFill>
                <a:schemeClr val="accent1"/>
              </a:solidFill>
              <a:prstDash val="solid"/>
              <a:round/>
              <a:headEnd len="med" w="med" type="oval"/>
              <a:tailEnd len="med" w="med" type="oval"/>
            </a:ln>
          </p:spPr>
        </p:cxnSp>
        <p:cxnSp>
          <p:nvCxnSpPr>
            <p:cNvPr id="349" name="Google Shape;349;p27"/>
            <p:cNvCxnSpPr>
              <a:stCxn id="348" idx="2"/>
              <a:endCxn id="342" idx="3"/>
            </p:cNvCxnSpPr>
            <p:nvPr/>
          </p:nvCxnSpPr>
          <p:spPr>
            <a:xfrm rot="5400000">
              <a:off x="3259100" y="1426613"/>
              <a:ext cx="771000" cy="506700"/>
            </a:xfrm>
            <a:prstGeom prst="bentConnector2">
              <a:avLst/>
            </a:prstGeom>
            <a:noFill/>
            <a:ln cap="flat" cmpd="sng" w="9525">
              <a:solidFill>
                <a:schemeClr val="accent1"/>
              </a:solidFill>
              <a:prstDash val="solid"/>
              <a:round/>
              <a:headEnd len="med" w="med" type="none"/>
              <a:tailEnd len="med" w="med" type="oval"/>
            </a:ln>
          </p:spPr>
        </p:cxnSp>
        <p:grpSp>
          <p:nvGrpSpPr>
            <p:cNvPr id="350" name="Google Shape;350;p27"/>
            <p:cNvGrpSpPr/>
            <p:nvPr/>
          </p:nvGrpSpPr>
          <p:grpSpPr>
            <a:xfrm>
              <a:off x="3391550" y="1294463"/>
              <a:ext cx="1024200" cy="1104300"/>
              <a:chOff x="3391550" y="1294463"/>
              <a:chExt cx="1024200" cy="1104300"/>
            </a:xfrm>
          </p:grpSpPr>
          <p:cxnSp>
            <p:nvCxnSpPr>
              <p:cNvPr id="351" name="Google Shape;351;p27"/>
              <p:cNvCxnSpPr>
                <a:stCxn id="348" idx="2"/>
                <a:endCxn id="345" idx="1"/>
              </p:cNvCxnSpPr>
              <p:nvPr/>
            </p:nvCxnSpPr>
            <p:spPr>
              <a:xfrm flipH="1" rot="-5400000">
                <a:off x="3863000" y="1329413"/>
                <a:ext cx="587700" cy="517800"/>
              </a:xfrm>
              <a:prstGeom prst="bentConnector2">
                <a:avLst/>
              </a:prstGeom>
              <a:noFill/>
              <a:ln cap="flat" cmpd="sng" w="9525">
                <a:solidFill>
                  <a:schemeClr val="accent1"/>
                </a:solidFill>
                <a:prstDash val="solid"/>
                <a:round/>
                <a:headEnd len="med" w="med" type="none"/>
                <a:tailEnd len="med" w="med" type="oval"/>
              </a:ln>
            </p:spPr>
          </p:cxnSp>
          <p:cxnSp>
            <p:nvCxnSpPr>
              <p:cNvPr id="352" name="Google Shape;352;p27"/>
              <p:cNvCxnSpPr>
                <a:stCxn id="348" idx="2"/>
                <a:endCxn id="344" idx="1"/>
              </p:cNvCxnSpPr>
              <p:nvPr/>
            </p:nvCxnSpPr>
            <p:spPr>
              <a:xfrm flipH="1" rot="-5400000">
                <a:off x="3687200" y="1505213"/>
                <a:ext cx="939300" cy="517800"/>
              </a:xfrm>
              <a:prstGeom prst="bentConnector2">
                <a:avLst/>
              </a:prstGeom>
              <a:noFill/>
              <a:ln cap="flat" cmpd="sng" w="9525">
                <a:solidFill>
                  <a:schemeClr val="accent1"/>
                </a:solidFill>
                <a:prstDash val="solid"/>
                <a:round/>
                <a:headEnd len="med" w="med" type="none"/>
                <a:tailEnd len="med" w="med" type="oval"/>
              </a:ln>
            </p:spPr>
          </p:cxnSp>
          <p:cxnSp>
            <p:nvCxnSpPr>
              <p:cNvPr id="353" name="Google Shape;353;p27"/>
              <p:cNvCxnSpPr>
                <a:stCxn id="348" idx="2"/>
                <a:endCxn id="343" idx="3"/>
              </p:cNvCxnSpPr>
              <p:nvPr/>
            </p:nvCxnSpPr>
            <p:spPr>
              <a:xfrm rot="5400000">
                <a:off x="3092600" y="1593413"/>
                <a:ext cx="1104300" cy="506400"/>
              </a:xfrm>
              <a:prstGeom prst="bentConnector2">
                <a:avLst/>
              </a:prstGeom>
              <a:noFill/>
              <a:ln cap="flat" cmpd="sng" w="9525">
                <a:solidFill>
                  <a:schemeClr val="accent1"/>
                </a:solidFill>
                <a:prstDash val="solid"/>
                <a:round/>
                <a:headEnd len="med" w="med" type="none"/>
                <a:tailEnd len="med" w="med" type="oval"/>
              </a:ln>
            </p:spPr>
          </p:cxnSp>
        </p:grpSp>
      </p:grpSp>
      <p:graphicFrame>
        <p:nvGraphicFramePr>
          <p:cNvPr id="354" name="Google Shape;354;p27"/>
          <p:cNvGraphicFramePr/>
          <p:nvPr/>
        </p:nvGraphicFramePr>
        <p:xfrm>
          <a:off x="193874" y="2659563"/>
          <a:ext cx="3000000" cy="3000000"/>
        </p:xfrm>
        <a:graphic>
          <a:graphicData uri="http://schemas.openxmlformats.org/drawingml/2006/table">
            <a:tbl>
              <a:tblPr>
                <a:noFill/>
                <a:tableStyleId>{F0907378-94C7-4DD1-835B-8AD22765F9C9}</a:tableStyleId>
              </a:tblPr>
              <a:tblGrid>
                <a:gridCol w="7149175"/>
              </a:tblGrid>
              <a:tr h="1125700">
                <a:tc>
                  <a:txBody>
                    <a:bodyPr/>
                    <a:lstStyle/>
                    <a:p>
                      <a:pPr indent="0" lvl="0" marL="0" rtl="0" algn="ctr">
                        <a:spcBef>
                          <a:spcPts val="0"/>
                        </a:spcBef>
                        <a:spcAft>
                          <a:spcPts val="0"/>
                        </a:spcAft>
                        <a:buNone/>
                      </a:pPr>
                      <a:r>
                        <a:rPr b="1" lang="ar">
                          <a:solidFill>
                            <a:schemeClr val="dk1"/>
                          </a:solidFill>
                          <a:highlight>
                            <a:schemeClr val="accent4"/>
                          </a:highlight>
                          <a:latin typeface="Mada"/>
                          <a:ea typeface="Mada"/>
                          <a:cs typeface="Mada"/>
                          <a:sym typeface="Mada"/>
                        </a:rPr>
                        <a:t>Platelet count:</a:t>
                      </a:r>
                      <a:endParaRPr b="1">
                        <a:solidFill>
                          <a:schemeClr val="dk1"/>
                        </a:solidFill>
                        <a:highlight>
                          <a:schemeClr val="accent4"/>
                        </a:highlight>
                        <a:latin typeface="Mada"/>
                        <a:ea typeface="Mada"/>
                        <a:cs typeface="Mada"/>
                        <a:sym typeface="Mada"/>
                      </a:endParaRPr>
                    </a:p>
                    <a:p>
                      <a:pPr indent="-304800" lvl="0" marL="457200" rtl="0" algn="l">
                        <a:spcBef>
                          <a:spcPts val="0"/>
                        </a:spcBef>
                        <a:spcAft>
                          <a:spcPts val="0"/>
                        </a:spcAft>
                        <a:buClr>
                          <a:schemeClr val="accent2"/>
                        </a:buClr>
                        <a:buSzPts val="1200"/>
                        <a:buFont typeface="Mada"/>
                        <a:buChar char="◄"/>
                      </a:pPr>
                      <a:r>
                        <a:rPr lang="ar" sz="1200">
                          <a:solidFill>
                            <a:schemeClr val="dk1"/>
                          </a:solidFill>
                          <a:latin typeface="Mada"/>
                          <a:ea typeface="Mada"/>
                          <a:cs typeface="Mada"/>
                          <a:sym typeface="Mada"/>
                        </a:rPr>
                        <a:t>100,000 - 400,000 CELLS/MM3 (NORMAL)</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&lt; 100,000 (Thrombocytopenia  “  low platelet count “)</a:t>
                      </a:r>
                      <a:endParaRPr sz="1200">
                        <a:solidFill>
                          <a:srgbClr val="CC0000"/>
                        </a:solidFill>
                        <a:latin typeface="Mada"/>
                        <a:ea typeface="Mada"/>
                        <a:cs typeface="Mada"/>
                        <a:sym typeface="Mada"/>
                      </a:endParaRPr>
                    </a:p>
                    <a:p>
                      <a:pPr indent="-180975" lvl="0" marL="719999"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50,000 - 100,000 (Mild Thrombocytopenia)</a:t>
                      </a:r>
                      <a:endParaRPr sz="1200">
                        <a:solidFill>
                          <a:srgbClr val="CC0000"/>
                        </a:solidFill>
                        <a:latin typeface="Mada"/>
                        <a:ea typeface="Mada"/>
                        <a:cs typeface="Mada"/>
                        <a:sym typeface="Mada"/>
                      </a:endParaRPr>
                    </a:p>
                    <a:p>
                      <a:pPr indent="-180975" lvl="0" marL="719999"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&lt; 50,000 (Severe Thrombocytopenia)</a:t>
                      </a:r>
                      <a:endParaRPr b="1" sz="1200">
                        <a:solidFill>
                          <a:schemeClr val="dk1"/>
                        </a:solidFill>
                        <a:highlight>
                          <a:schemeClr val="accent4"/>
                        </a:highlight>
                        <a:latin typeface="Mada"/>
                        <a:ea typeface="Mada"/>
                        <a:cs typeface="Mada"/>
                        <a:sym typeface="Mada"/>
                      </a:endParaRPr>
                    </a:p>
                  </a:txBody>
                  <a:tcPr marT="91425" marB="91425" marR="91425" marL="91425">
                    <a:lnL cap="flat" cmpd="sng" w="38100">
                      <a:solidFill>
                        <a:srgbClr val="CCCCCC"/>
                      </a:solidFill>
                      <a:prstDash val="solid"/>
                      <a:round/>
                      <a:headEnd len="sm" w="sm" type="none"/>
                      <a:tailEnd len="sm" w="sm" type="none"/>
                    </a:lnL>
                    <a:lnR cap="flat" cmpd="sng" w="38100">
                      <a:solidFill>
                        <a:srgbClr val="CCCCCC"/>
                      </a:solidFill>
                      <a:prstDash val="solid"/>
                      <a:round/>
                      <a:headEnd len="sm" w="sm" type="none"/>
                      <a:tailEnd len="sm" w="sm" type="none"/>
                    </a:lnR>
                    <a:lnT cap="flat" cmpd="sng" w="38100">
                      <a:solidFill>
                        <a:srgbClr val="CCCCCC"/>
                      </a:solidFill>
                      <a:prstDash val="solid"/>
                      <a:round/>
                      <a:headEnd len="sm" w="sm" type="none"/>
                      <a:tailEnd len="sm" w="sm" type="none"/>
                    </a:lnT>
                    <a:lnB cap="flat" cmpd="sng" w="38100">
                      <a:solidFill>
                        <a:srgbClr val="CCCCCC"/>
                      </a:solidFill>
                      <a:prstDash val="solid"/>
                      <a:round/>
                      <a:headEnd len="sm" w="sm" type="none"/>
                      <a:tailEnd len="sm" w="sm" type="none"/>
                    </a:lnB>
                  </a:tcPr>
                </a:tc>
              </a:tr>
              <a:tr h="1282750">
                <a:tc>
                  <a:txBody>
                    <a:bodyPr/>
                    <a:lstStyle/>
                    <a:p>
                      <a:pPr indent="0" lvl="0" marL="0" rtl="0" algn="ctr">
                        <a:spcBef>
                          <a:spcPts val="0"/>
                        </a:spcBef>
                        <a:spcAft>
                          <a:spcPts val="0"/>
                        </a:spcAft>
                        <a:buNone/>
                      </a:pPr>
                      <a:r>
                        <a:rPr b="1" lang="ar">
                          <a:solidFill>
                            <a:schemeClr val="dk1"/>
                          </a:solidFill>
                          <a:highlight>
                            <a:schemeClr val="accent4"/>
                          </a:highlight>
                          <a:latin typeface="Mada"/>
                          <a:ea typeface="Mada"/>
                          <a:cs typeface="Mada"/>
                          <a:sym typeface="Mada"/>
                        </a:rPr>
                        <a:t>Prothrombin time (PT):</a:t>
                      </a:r>
                      <a:endParaRPr b="1">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a:solidFill>
                          <a:schemeClr val="dk1"/>
                        </a:solidFill>
                        <a:highlight>
                          <a:schemeClr val="accent4"/>
                        </a:highlight>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Measures the effectiveness of</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 the </a:t>
                      </a:r>
                      <a:r>
                        <a:rPr b="1" lang="ar" sz="1200">
                          <a:solidFill>
                            <a:srgbClr val="CC0000"/>
                          </a:solidFill>
                          <a:latin typeface="Mada"/>
                          <a:ea typeface="Mada"/>
                          <a:cs typeface="Mada"/>
                          <a:sym typeface="Mada"/>
                        </a:rPr>
                        <a:t>extrinsic</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pathway.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NORMAL VALUE </a:t>
                      </a:r>
                      <a:r>
                        <a:rPr b="1" lang="ar" sz="1200">
                          <a:solidFill>
                            <a:srgbClr val="CC0000"/>
                          </a:solidFill>
                          <a:latin typeface="Mada"/>
                          <a:ea typeface="Mada"/>
                          <a:cs typeface="Mada"/>
                          <a:sym typeface="Mada"/>
                        </a:rPr>
                        <a:t>(10-15 SECS)</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Prothrombin time tests the extrinsic</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 and final common pathways</a:t>
                      </a:r>
                      <a:endParaRPr b="1" sz="1200">
                        <a:solidFill>
                          <a:schemeClr val="dk1"/>
                        </a:solidFill>
                        <a:highlight>
                          <a:schemeClr val="accent4"/>
                        </a:highlight>
                        <a:latin typeface="Mada"/>
                        <a:ea typeface="Mada"/>
                        <a:cs typeface="Mada"/>
                        <a:sym typeface="Mada"/>
                      </a:endParaRPr>
                    </a:p>
                  </a:txBody>
                  <a:tcPr marT="91425" marB="91425" marR="91425" marL="91425">
                    <a:lnL cap="flat" cmpd="sng" w="38100">
                      <a:solidFill>
                        <a:srgbClr val="CCCCCC"/>
                      </a:solidFill>
                      <a:prstDash val="solid"/>
                      <a:round/>
                      <a:headEnd len="sm" w="sm" type="none"/>
                      <a:tailEnd len="sm" w="sm" type="none"/>
                    </a:lnL>
                    <a:lnR cap="flat" cmpd="sng" w="38100">
                      <a:solidFill>
                        <a:srgbClr val="CCCCCC"/>
                      </a:solidFill>
                      <a:prstDash val="solid"/>
                      <a:round/>
                      <a:headEnd len="sm" w="sm" type="none"/>
                      <a:tailEnd len="sm" w="sm" type="none"/>
                    </a:lnR>
                    <a:lnT cap="flat" cmpd="sng" w="38100">
                      <a:solidFill>
                        <a:srgbClr val="CCCCCC"/>
                      </a:solidFill>
                      <a:prstDash val="solid"/>
                      <a:round/>
                      <a:headEnd len="sm" w="sm" type="none"/>
                      <a:tailEnd len="sm" w="sm" type="none"/>
                    </a:lnT>
                    <a:lnB cap="flat" cmpd="sng" w="38100">
                      <a:solidFill>
                        <a:srgbClr val="CCCCCC"/>
                      </a:solidFill>
                      <a:prstDash val="solid"/>
                      <a:round/>
                      <a:headEnd len="sm" w="sm" type="none"/>
                      <a:tailEnd len="sm" w="sm" type="none"/>
                    </a:lnB>
                  </a:tcPr>
                </a:tc>
              </a:tr>
              <a:tr h="472750">
                <a:tc>
                  <a:txBody>
                    <a:bodyPr/>
                    <a:lstStyle/>
                    <a:p>
                      <a:pPr indent="0" lvl="0" marL="0" rtl="0" algn="ctr">
                        <a:spcBef>
                          <a:spcPts val="0"/>
                        </a:spcBef>
                        <a:spcAft>
                          <a:spcPts val="0"/>
                        </a:spcAft>
                        <a:buNone/>
                      </a:pPr>
                      <a:r>
                        <a:rPr b="1" lang="ar">
                          <a:solidFill>
                            <a:schemeClr val="dk1"/>
                          </a:solidFill>
                          <a:highlight>
                            <a:schemeClr val="accent4"/>
                          </a:highlight>
                          <a:latin typeface="Mada"/>
                          <a:ea typeface="Mada"/>
                          <a:cs typeface="Mada"/>
                          <a:sym typeface="Mada"/>
                        </a:rPr>
                        <a:t>Bleeding time :</a:t>
                      </a:r>
                      <a:endParaRPr b="1">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PROVIDES ASSESSMENT OF PLATELET COUNT AND FUNCTION NORMAL VALUE </a:t>
                      </a:r>
                      <a:r>
                        <a:rPr b="1" lang="ar" sz="1200">
                          <a:solidFill>
                            <a:srgbClr val="CC0000"/>
                          </a:solidFill>
                          <a:latin typeface="Mada"/>
                          <a:ea typeface="Mada"/>
                          <a:cs typeface="Mada"/>
                          <a:sym typeface="Mada"/>
                        </a:rPr>
                        <a:t>(2-8 MINUTES.)</a:t>
                      </a:r>
                      <a:endParaRPr b="1" sz="1200">
                        <a:solidFill>
                          <a:schemeClr val="dk1"/>
                        </a:solidFill>
                        <a:highlight>
                          <a:schemeClr val="accent4"/>
                        </a:highlight>
                        <a:latin typeface="Mada"/>
                        <a:ea typeface="Mada"/>
                        <a:cs typeface="Mada"/>
                        <a:sym typeface="Mada"/>
                      </a:endParaRPr>
                    </a:p>
                  </a:txBody>
                  <a:tcPr marT="91425" marB="91425" marR="91425" marL="91425">
                    <a:lnL cap="flat" cmpd="sng" w="38100">
                      <a:solidFill>
                        <a:srgbClr val="CCCCCC"/>
                      </a:solidFill>
                      <a:prstDash val="solid"/>
                      <a:round/>
                      <a:headEnd len="sm" w="sm" type="none"/>
                      <a:tailEnd len="sm" w="sm" type="none"/>
                    </a:lnL>
                    <a:lnR cap="flat" cmpd="sng" w="38100">
                      <a:solidFill>
                        <a:srgbClr val="CCCCCC"/>
                      </a:solidFill>
                      <a:prstDash val="solid"/>
                      <a:round/>
                      <a:headEnd len="sm" w="sm" type="none"/>
                      <a:tailEnd len="sm" w="sm" type="none"/>
                    </a:lnR>
                    <a:lnT cap="flat" cmpd="sng" w="38100">
                      <a:solidFill>
                        <a:srgbClr val="CCCCCC"/>
                      </a:solidFill>
                      <a:prstDash val="solid"/>
                      <a:round/>
                      <a:headEnd len="sm" w="sm" type="none"/>
                      <a:tailEnd len="sm" w="sm" type="none"/>
                    </a:lnT>
                    <a:lnB cap="flat" cmpd="sng" w="38100">
                      <a:solidFill>
                        <a:srgbClr val="CCCCCC"/>
                      </a:solidFill>
                      <a:prstDash val="solid"/>
                      <a:round/>
                      <a:headEnd len="sm" w="sm" type="none"/>
                      <a:tailEnd len="sm" w="sm" type="none"/>
                    </a:lnB>
                  </a:tcPr>
                </a:tc>
              </a:tr>
              <a:tr h="1439775">
                <a:tc>
                  <a:txBody>
                    <a:bodyPr/>
                    <a:lstStyle/>
                    <a:p>
                      <a:pPr indent="0" lvl="0" marL="0" rtl="0" algn="ctr">
                        <a:spcBef>
                          <a:spcPts val="0"/>
                        </a:spcBef>
                        <a:spcAft>
                          <a:spcPts val="0"/>
                        </a:spcAft>
                        <a:buNone/>
                      </a:pPr>
                      <a:r>
                        <a:rPr b="1" lang="ar">
                          <a:solidFill>
                            <a:schemeClr val="dk1"/>
                          </a:solidFill>
                          <a:highlight>
                            <a:schemeClr val="accent4"/>
                          </a:highlight>
                          <a:latin typeface="Mada"/>
                          <a:ea typeface="Mada"/>
                          <a:cs typeface="Mada"/>
                          <a:sym typeface="Mada"/>
                        </a:rPr>
                        <a:t>Partial Thromboplastin </a:t>
                      </a:r>
                      <a:r>
                        <a:rPr b="1" lang="ar">
                          <a:solidFill>
                            <a:schemeClr val="dk1"/>
                          </a:solidFill>
                          <a:highlight>
                            <a:schemeClr val="accent4"/>
                          </a:highlight>
                          <a:latin typeface="Mada"/>
                          <a:ea typeface="Mada"/>
                          <a:cs typeface="Mada"/>
                          <a:sym typeface="Mada"/>
                        </a:rPr>
                        <a:t>time(PTT)</a:t>
                      </a:r>
                      <a:r>
                        <a:rPr b="1" lang="ar">
                          <a:solidFill>
                            <a:schemeClr val="dk1"/>
                          </a:solidFill>
                          <a:highlight>
                            <a:schemeClr val="accent4"/>
                          </a:highlight>
                          <a:latin typeface="Mada"/>
                          <a:ea typeface="Mada"/>
                          <a:cs typeface="Mada"/>
                          <a:sym typeface="Mada"/>
                        </a:rPr>
                        <a:t> :</a:t>
                      </a:r>
                      <a:endParaRPr b="1">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sz="1200">
                        <a:solidFill>
                          <a:schemeClr val="dk1"/>
                        </a:solidFill>
                        <a:highlight>
                          <a:schemeClr val="accent4"/>
                        </a:highlight>
                        <a:latin typeface="Mada"/>
                        <a:ea typeface="Mada"/>
                        <a:cs typeface="Mada"/>
                        <a:sym typeface="Mada"/>
                      </a:endParaRPr>
                    </a:p>
                    <a:p>
                      <a:pPr indent="0" lvl="0" marL="0" rtl="0" algn="ctr">
                        <a:spcBef>
                          <a:spcPts val="0"/>
                        </a:spcBef>
                        <a:spcAft>
                          <a:spcPts val="0"/>
                        </a:spcAft>
                        <a:buNone/>
                      </a:pPr>
                      <a:r>
                        <a:t/>
                      </a:r>
                      <a:endParaRPr b="1" sz="1200">
                        <a:solidFill>
                          <a:schemeClr val="dk1"/>
                        </a:solidFill>
                        <a:highlight>
                          <a:schemeClr val="accent4"/>
                        </a:highlight>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Measures Effectiveness of the </a:t>
                      </a:r>
                      <a:r>
                        <a:rPr b="1" lang="ar" sz="1200">
                          <a:solidFill>
                            <a:srgbClr val="CC0000"/>
                          </a:solidFill>
                          <a:latin typeface="Mada"/>
                          <a:ea typeface="Mada"/>
                          <a:cs typeface="Mada"/>
                          <a:sym typeface="Mada"/>
                        </a:rPr>
                        <a:t>Intrinsic</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Pathway.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NORMAL VALUE </a:t>
                      </a:r>
                      <a:r>
                        <a:rPr b="1" lang="ar" sz="1200">
                          <a:solidFill>
                            <a:srgbClr val="CC0000"/>
                          </a:solidFill>
                          <a:latin typeface="Mada"/>
                          <a:ea typeface="Mada"/>
                          <a:cs typeface="Mada"/>
                          <a:sym typeface="Mada"/>
                        </a:rPr>
                        <a:t>(25-40 SECS)</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Activated partial thromboplastin time</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 Tests the intrinsic and common pathways</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38100">
                      <a:solidFill>
                        <a:srgbClr val="CCCCCC"/>
                      </a:solidFill>
                      <a:prstDash val="solid"/>
                      <a:round/>
                      <a:headEnd len="sm" w="sm" type="none"/>
                      <a:tailEnd len="sm" w="sm" type="none"/>
                    </a:lnL>
                    <a:lnR cap="flat" cmpd="sng" w="38100">
                      <a:solidFill>
                        <a:srgbClr val="CCCCCC"/>
                      </a:solidFill>
                      <a:prstDash val="solid"/>
                      <a:round/>
                      <a:headEnd len="sm" w="sm" type="none"/>
                      <a:tailEnd len="sm" w="sm" type="none"/>
                    </a:lnR>
                    <a:lnT cap="flat" cmpd="sng" w="38100">
                      <a:solidFill>
                        <a:srgbClr val="CCCCCC"/>
                      </a:solidFill>
                      <a:prstDash val="solid"/>
                      <a:round/>
                      <a:headEnd len="sm" w="sm" type="none"/>
                      <a:tailEnd len="sm" w="sm" type="none"/>
                    </a:lnT>
                    <a:lnB cap="flat" cmpd="sng" w="38100">
                      <a:solidFill>
                        <a:srgbClr val="CCCCCC"/>
                      </a:solidFill>
                      <a:prstDash val="solid"/>
                      <a:round/>
                      <a:headEnd len="sm" w="sm" type="none"/>
                      <a:tailEnd len="sm" w="sm" type="none"/>
                    </a:lnB>
                  </a:tcPr>
                </a:tc>
              </a:tr>
              <a:tr h="1282750">
                <a:tc>
                  <a:txBody>
                    <a:bodyPr/>
                    <a:lstStyle/>
                    <a:p>
                      <a:pPr indent="0" lvl="0" marL="0" rtl="0" algn="ctr">
                        <a:spcBef>
                          <a:spcPts val="0"/>
                        </a:spcBef>
                        <a:spcAft>
                          <a:spcPts val="0"/>
                        </a:spcAft>
                        <a:buNone/>
                      </a:pPr>
                      <a:r>
                        <a:rPr b="1" lang="ar">
                          <a:solidFill>
                            <a:schemeClr val="dk1"/>
                          </a:solidFill>
                          <a:highlight>
                            <a:schemeClr val="accent4"/>
                          </a:highlight>
                          <a:latin typeface="Mada"/>
                          <a:ea typeface="Mada"/>
                          <a:cs typeface="Mada"/>
                          <a:sym typeface="Mada"/>
                        </a:rPr>
                        <a:t>Thrombin time(TT) :</a:t>
                      </a:r>
                      <a:endParaRPr b="1">
                        <a:solidFill>
                          <a:schemeClr val="dk1"/>
                        </a:solidFill>
                        <a:highlight>
                          <a:schemeClr val="accent4"/>
                        </a:highlight>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Time </a:t>
                      </a:r>
                      <a:r>
                        <a:rPr lang="ar" sz="1200">
                          <a:solidFill>
                            <a:srgbClr val="6AA84F"/>
                          </a:solidFill>
                          <a:latin typeface="Mada"/>
                          <a:ea typeface="Mada"/>
                          <a:cs typeface="Mada"/>
                          <a:sym typeface="Mada"/>
                        </a:rPr>
                        <a:t>needed</a:t>
                      </a:r>
                      <a:r>
                        <a:rPr lang="ar" sz="1200">
                          <a:solidFill>
                            <a:schemeClr val="dk1"/>
                          </a:solidFill>
                          <a:latin typeface="Mada"/>
                          <a:ea typeface="Mada"/>
                          <a:cs typeface="Mada"/>
                          <a:sym typeface="Mada"/>
                        </a:rPr>
                        <a:t> for thrombin to convert </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fibrinogen </a:t>
                      </a:r>
                      <a:r>
                        <a:rPr lang="ar" sz="1200">
                          <a:solidFill>
                            <a:srgbClr val="6AA84F"/>
                          </a:solidFill>
                          <a:latin typeface="Mada"/>
                          <a:ea typeface="Mada"/>
                          <a:cs typeface="Mada"/>
                          <a:sym typeface="Mada"/>
                        </a:rPr>
                        <a:t>(soluble) </a:t>
                      </a:r>
                      <a:r>
                        <a:rPr lang="ar" sz="1200">
                          <a:solidFill>
                            <a:schemeClr val="dk1"/>
                          </a:solidFill>
                          <a:latin typeface="Mada"/>
                          <a:ea typeface="Mada"/>
                          <a:cs typeface="Mada"/>
                          <a:sym typeface="Mada"/>
                        </a:rPr>
                        <a:t>to </a:t>
                      </a:r>
                      <a:r>
                        <a:rPr lang="ar" sz="1200">
                          <a:solidFill>
                            <a:srgbClr val="6AA84F"/>
                          </a:solidFill>
                          <a:latin typeface="Mada"/>
                          <a:ea typeface="Mada"/>
                          <a:cs typeface="Mada"/>
                          <a:sym typeface="Mada"/>
                        </a:rPr>
                        <a:t>stable</a:t>
                      </a:r>
                      <a:r>
                        <a:rPr lang="ar" sz="1200">
                          <a:solidFill>
                            <a:schemeClr val="dk1"/>
                          </a:solidFill>
                          <a:latin typeface="Mada"/>
                          <a:ea typeface="Mada"/>
                          <a:cs typeface="Mada"/>
                          <a:sym typeface="Mada"/>
                        </a:rPr>
                        <a:t> fibrin.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A Measure of </a:t>
                      </a:r>
                      <a:r>
                        <a:rPr b="1" lang="ar" sz="1200">
                          <a:solidFill>
                            <a:srgbClr val="CC0000"/>
                          </a:solidFill>
                          <a:latin typeface="Mada"/>
                          <a:ea typeface="Mada"/>
                          <a:cs typeface="Mada"/>
                          <a:sym typeface="Mada"/>
                        </a:rPr>
                        <a:t>Fibrinolytic Pathway</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NORMAL VALUE 9-13 SECS.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1"/>
                        </a:buClr>
                        <a:buSzPts val="1200"/>
                        <a:buFont typeface="Mada"/>
                        <a:buChar char="◄"/>
                      </a:pPr>
                      <a:r>
                        <a:rPr lang="ar" sz="1200">
                          <a:solidFill>
                            <a:schemeClr val="dk1"/>
                          </a:solidFill>
                          <a:latin typeface="Mada"/>
                          <a:ea typeface="Mada"/>
                          <a:cs typeface="Mada"/>
                          <a:sym typeface="Mada"/>
                        </a:rPr>
                        <a:t>Evaluate fibrinogen and for</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 inhibition of thrombin action.</a:t>
                      </a:r>
                      <a:endParaRPr b="1" sz="1200">
                        <a:solidFill>
                          <a:schemeClr val="dk1"/>
                        </a:solidFill>
                        <a:highlight>
                          <a:schemeClr val="accent4"/>
                        </a:highlight>
                        <a:latin typeface="Mada"/>
                        <a:ea typeface="Mada"/>
                        <a:cs typeface="Mada"/>
                        <a:sym typeface="Mada"/>
                      </a:endParaRPr>
                    </a:p>
                  </a:txBody>
                  <a:tcPr marT="91425" marB="91425" marR="91425" marL="91425">
                    <a:lnL cap="flat" cmpd="sng" w="38100">
                      <a:solidFill>
                        <a:srgbClr val="CCCCCC"/>
                      </a:solidFill>
                      <a:prstDash val="solid"/>
                      <a:round/>
                      <a:headEnd len="sm" w="sm" type="none"/>
                      <a:tailEnd len="sm" w="sm" type="none"/>
                    </a:lnL>
                    <a:lnR cap="flat" cmpd="sng" w="38100">
                      <a:solidFill>
                        <a:srgbClr val="CCCCCC"/>
                      </a:solidFill>
                      <a:prstDash val="solid"/>
                      <a:round/>
                      <a:headEnd len="sm" w="sm" type="none"/>
                      <a:tailEnd len="sm" w="sm" type="none"/>
                    </a:lnR>
                    <a:lnT cap="flat" cmpd="sng" w="38100">
                      <a:solidFill>
                        <a:srgbClr val="CCCCCC"/>
                      </a:solidFill>
                      <a:prstDash val="solid"/>
                      <a:round/>
                      <a:headEnd len="sm" w="sm" type="none"/>
                      <a:tailEnd len="sm" w="sm" type="none"/>
                    </a:lnT>
                    <a:lnB cap="flat" cmpd="sng" w="38100">
                      <a:solidFill>
                        <a:srgbClr val="CCCCCC"/>
                      </a:solidFill>
                      <a:prstDash val="solid"/>
                      <a:round/>
                      <a:headEnd len="sm" w="sm" type="none"/>
                      <a:tailEnd len="sm" w="sm" type="none"/>
                    </a:lnB>
                  </a:tcPr>
                </a:tc>
              </a:tr>
            </a:tbl>
          </a:graphicData>
        </a:graphic>
      </p:graphicFrame>
      <p:sp>
        <p:nvSpPr>
          <p:cNvPr id="355" name="Google Shape;355;p27"/>
          <p:cNvSpPr txBox="1"/>
          <p:nvPr/>
        </p:nvSpPr>
        <p:spPr>
          <a:xfrm>
            <a:off x="3360225" y="4166297"/>
            <a:ext cx="3907200" cy="11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Prolongation in:</a:t>
            </a:r>
            <a:endParaRPr b="1" sz="1200">
              <a:solidFill>
                <a:schemeClr val="dk1"/>
              </a:solidFill>
              <a:latin typeface="Mada"/>
              <a:ea typeface="Mada"/>
              <a:cs typeface="Mada"/>
              <a:sym typeface="Mada"/>
            </a:endParaRPr>
          </a:p>
          <a:p>
            <a:pPr indent="-171450" lvl="0" marL="360000"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Liver disease.</a:t>
            </a:r>
            <a:endParaRPr sz="1200">
              <a:solidFill>
                <a:schemeClr val="dk1"/>
              </a:solidFill>
              <a:latin typeface="Mada"/>
              <a:ea typeface="Mada"/>
              <a:cs typeface="Mada"/>
              <a:sym typeface="Mada"/>
            </a:endParaRPr>
          </a:p>
          <a:p>
            <a:pPr indent="-171450" lvl="0" marL="360000"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vitamin K antagonism (i.e. </a:t>
            </a:r>
            <a:r>
              <a:rPr b="1" lang="ar" sz="1200">
                <a:solidFill>
                  <a:srgbClr val="CC0000"/>
                </a:solidFill>
                <a:latin typeface="Mada"/>
                <a:ea typeface="Mada"/>
                <a:cs typeface="Mada"/>
                <a:sym typeface="Mada"/>
              </a:rPr>
              <a:t>warfarin</a:t>
            </a:r>
            <a:r>
              <a:rPr lang="ar" sz="1200">
                <a:solidFill>
                  <a:schemeClr val="dk1"/>
                </a:solidFill>
                <a:latin typeface="Mada"/>
                <a:ea typeface="Mada"/>
                <a:cs typeface="Mada"/>
                <a:sym typeface="Mada"/>
              </a:rPr>
              <a:t>) and deficiency </a:t>
            </a:r>
            <a:endParaRPr sz="1200">
              <a:solidFill>
                <a:srgbClr val="6AA84F"/>
              </a:solidFill>
              <a:latin typeface="Mada"/>
              <a:ea typeface="Mada"/>
              <a:cs typeface="Mada"/>
              <a:sym typeface="Mada"/>
            </a:endParaRPr>
          </a:p>
          <a:p>
            <a:pPr indent="-171450" lvl="0" marL="360000"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Disseminated intravascular coagulation </a:t>
            </a:r>
            <a:endParaRPr sz="1200">
              <a:solidFill>
                <a:srgbClr val="6AA84F"/>
              </a:solidFill>
              <a:latin typeface="Mada"/>
              <a:ea typeface="Mada"/>
              <a:cs typeface="Mada"/>
              <a:sym typeface="Mada"/>
            </a:endParaRPr>
          </a:p>
          <a:p>
            <a:pPr indent="-171450" lvl="0" marL="3600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Factor VII, X, V, II and fibrinogen defect.</a:t>
            </a:r>
            <a:endParaRPr/>
          </a:p>
        </p:txBody>
      </p:sp>
      <p:sp>
        <p:nvSpPr>
          <p:cNvPr id="356" name="Google Shape;356;p27"/>
          <p:cNvSpPr txBox="1"/>
          <p:nvPr/>
        </p:nvSpPr>
        <p:spPr>
          <a:xfrm>
            <a:off x="3786575" y="6263675"/>
            <a:ext cx="3579600" cy="1212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accent1"/>
              </a:buClr>
              <a:buSzPts val="1200"/>
              <a:buFont typeface="Mada"/>
              <a:buChar char="◄"/>
            </a:pPr>
            <a:r>
              <a:rPr b="1" lang="ar" sz="1200">
                <a:solidFill>
                  <a:schemeClr val="dk1"/>
                </a:solidFill>
                <a:latin typeface="Mada"/>
                <a:ea typeface="Mada"/>
                <a:cs typeface="Mada"/>
                <a:sym typeface="Mada"/>
              </a:rPr>
              <a:t>Prolongation in:</a:t>
            </a:r>
            <a:endParaRPr b="1" sz="1200">
              <a:solidFill>
                <a:schemeClr val="dk1"/>
              </a:solidFill>
              <a:latin typeface="Mada"/>
              <a:ea typeface="Mada"/>
              <a:cs typeface="Mada"/>
              <a:sym typeface="Mada"/>
            </a:endParaRPr>
          </a:p>
          <a:p>
            <a:pPr indent="-171450" lvl="0" marL="269999"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Liver disease.</a:t>
            </a:r>
            <a:endParaRPr sz="1200">
              <a:solidFill>
                <a:schemeClr val="dk1"/>
              </a:solidFill>
              <a:latin typeface="Mada"/>
              <a:ea typeface="Mada"/>
              <a:cs typeface="Mada"/>
              <a:sym typeface="Mada"/>
            </a:endParaRPr>
          </a:p>
          <a:p>
            <a:pPr indent="-171450" lvl="0" marL="269999"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Disseminated intravascular coagulation.</a:t>
            </a:r>
            <a:endParaRPr sz="1200">
              <a:solidFill>
                <a:schemeClr val="dk1"/>
              </a:solidFill>
              <a:latin typeface="Mada"/>
              <a:ea typeface="Mada"/>
              <a:cs typeface="Mada"/>
              <a:sym typeface="Mada"/>
            </a:endParaRPr>
          </a:p>
          <a:p>
            <a:pPr indent="-171450" lvl="0" marL="269999" rtl="0" algn="l">
              <a:spcBef>
                <a:spcPts val="0"/>
              </a:spcBef>
              <a:spcAft>
                <a:spcPts val="0"/>
              </a:spcAft>
              <a:buClr>
                <a:schemeClr val="accent4"/>
              </a:buClr>
              <a:buSzPts val="1200"/>
              <a:buFont typeface="Mada"/>
              <a:buChar char="●"/>
            </a:pPr>
            <a:r>
              <a:rPr b="1" lang="ar" sz="1200">
                <a:solidFill>
                  <a:srgbClr val="CC0000"/>
                </a:solidFill>
                <a:latin typeface="Mada"/>
                <a:ea typeface="Mada"/>
                <a:cs typeface="Mada"/>
                <a:sym typeface="Mada"/>
              </a:rPr>
              <a:t>Heparin therapy</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171450" lvl="0" marL="269999"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Vitamin K antagonism or deficiency.</a:t>
            </a:r>
            <a:endParaRPr sz="1200">
              <a:solidFill>
                <a:schemeClr val="dk1"/>
              </a:solidFill>
              <a:latin typeface="Mada"/>
              <a:ea typeface="Mada"/>
              <a:cs typeface="Mada"/>
              <a:sym typeface="Mada"/>
            </a:endParaRPr>
          </a:p>
          <a:p>
            <a:pPr indent="-171450" lvl="0" marL="269999"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Factor XII, XI, IX, VIII, X, V, II, and fibrinogen defect.</a:t>
            </a:r>
            <a:endParaRPr/>
          </a:p>
        </p:txBody>
      </p:sp>
      <p:sp>
        <p:nvSpPr>
          <p:cNvPr id="357" name="Google Shape;357;p27"/>
          <p:cNvSpPr txBox="1"/>
          <p:nvPr/>
        </p:nvSpPr>
        <p:spPr>
          <a:xfrm>
            <a:off x="3360225" y="7831450"/>
            <a:ext cx="3907200" cy="1104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accent1"/>
              </a:buClr>
              <a:buSzPts val="1200"/>
              <a:buFont typeface="Mada"/>
              <a:buChar char="◄"/>
            </a:pPr>
            <a:r>
              <a:rPr b="1" lang="ar" sz="1200">
                <a:solidFill>
                  <a:schemeClr val="dk1"/>
                </a:solidFill>
                <a:latin typeface="Mada"/>
                <a:ea typeface="Mada"/>
                <a:cs typeface="Mada"/>
                <a:sym typeface="Mada"/>
              </a:rPr>
              <a:t>Prolongation in:</a:t>
            </a:r>
            <a:endParaRPr b="1" sz="1200">
              <a:solidFill>
                <a:schemeClr val="dk1"/>
              </a:solidFill>
              <a:latin typeface="Mada"/>
              <a:ea typeface="Mada"/>
              <a:cs typeface="Mada"/>
              <a:sym typeface="Mada"/>
            </a:endParaRPr>
          </a:p>
          <a:p>
            <a:pPr indent="-171450" lvl="0" marL="450000"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Hypofibrinogenaemia.</a:t>
            </a:r>
            <a:endParaRPr sz="1200">
              <a:solidFill>
                <a:schemeClr val="dk1"/>
              </a:solidFill>
              <a:latin typeface="Mada"/>
              <a:ea typeface="Mada"/>
              <a:cs typeface="Mada"/>
              <a:sym typeface="Mada"/>
            </a:endParaRPr>
          </a:p>
          <a:p>
            <a:pPr indent="-171450" lvl="0" marL="450000"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Dysfibrinogenaemia </a:t>
            </a:r>
            <a:endParaRPr sz="1200">
              <a:solidFill>
                <a:schemeClr val="dk1"/>
              </a:solidFill>
              <a:latin typeface="Mada"/>
              <a:ea typeface="Mada"/>
              <a:cs typeface="Mada"/>
              <a:sym typeface="Mada"/>
            </a:endParaRPr>
          </a:p>
          <a:p>
            <a:pPr indent="-171450" lvl="0" marL="450000" rtl="0" algn="l">
              <a:spcBef>
                <a:spcPts val="0"/>
              </a:spcBef>
              <a:spcAft>
                <a:spcPts val="0"/>
              </a:spcAft>
              <a:buClr>
                <a:schemeClr val="accent4"/>
              </a:buClr>
              <a:buSzPts val="1200"/>
              <a:buFont typeface="Mada"/>
              <a:buChar char="●"/>
            </a:pPr>
            <a:r>
              <a:rPr b="1" lang="ar" sz="1200">
                <a:solidFill>
                  <a:srgbClr val="CC0000"/>
                </a:solidFill>
                <a:latin typeface="Mada"/>
                <a:ea typeface="Mada"/>
                <a:cs typeface="Mada"/>
                <a:sym typeface="Mada"/>
              </a:rPr>
              <a:t>Heparin therapy</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71450" lvl="0" marL="450000" rtl="0" algn="l">
              <a:spcBef>
                <a:spcPts val="0"/>
              </a:spcBef>
              <a:spcAft>
                <a:spcPts val="0"/>
              </a:spcAft>
              <a:buClr>
                <a:schemeClr val="accent4"/>
              </a:buClr>
              <a:buSzPts val="1200"/>
              <a:buFont typeface="Mada"/>
              <a:buChar char="●"/>
            </a:pPr>
            <a:r>
              <a:rPr lang="ar" sz="1200">
                <a:solidFill>
                  <a:schemeClr val="dk1"/>
                </a:solidFill>
                <a:latin typeface="Mada"/>
                <a:ea typeface="Mada"/>
                <a:cs typeface="Mada"/>
                <a:sym typeface="Mada"/>
              </a:rPr>
              <a:t>Disseminated intravascular coagulation.</a:t>
            </a:r>
            <a:endParaRPr/>
          </a:p>
        </p:txBody>
      </p:sp>
      <p:sp>
        <p:nvSpPr>
          <p:cNvPr id="348" name="Google Shape;348;p27"/>
          <p:cNvSpPr txBox="1"/>
          <p:nvPr/>
        </p:nvSpPr>
        <p:spPr>
          <a:xfrm>
            <a:off x="2163729" y="917581"/>
            <a:ext cx="3159300" cy="4635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solidFill>
                  <a:schemeClr val="accent1"/>
                </a:solidFill>
                <a:highlight>
                  <a:srgbClr val="FFFFFF"/>
                </a:highlight>
                <a:latin typeface="Mada"/>
                <a:ea typeface="Mada"/>
                <a:cs typeface="Mada"/>
                <a:sym typeface="Mada"/>
              </a:rPr>
              <a:t>LABORATORY EVALUATION</a:t>
            </a:r>
            <a:endParaRPr b="1" sz="1600">
              <a:solidFill>
                <a:schemeClr val="accent1"/>
              </a:solidFill>
              <a:highlight>
                <a:srgbClr val="FFFFFF"/>
              </a:highlight>
              <a:latin typeface="Mada"/>
              <a:ea typeface="Mada"/>
              <a:cs typeface="Mada"/>
              <a:sym typeface="Mada"/>
            </a:endParaRPr>
          </a:p>
          <a:p>
            <a:pPr indent="0" lvl="0" marL="0" rtl="0" algn="ctr">
              <a:spcBef>
                <a:spcPts val="0"/>
              </a:spcBef>
              <a:spcAft>
                <a:spcPts val="0"/>
              </a:spcAft>
              <a:buNone/>
            </a:pPr>
            <a:r>
              <a:rPr b="1" lang="ar" sz="1600">
                <a:solidFill>
                  <a:schemeClr val="accent1"/>
                </a:solidFill>
                <a:highlight>
                  <a:srgbClr val="FFFFFF"/>
                </a:highlight>
                <a:latin typeface="Mada"/>
                <a:ea typeface="Mada"/>
                <a:cs typeface="Mada"/>
                <a:sym typeface="Mada"/>
              </a:rPr>
              <a:t> </a:t>
            </a:r>
            <a:r>
              <a:rPr lang="ar" sz="1600">
                <a:solidFill>
                  <a:schemeClr val="accent1"/>
                </a:solidFill>
                <a:highlight>
                  <a:srgbClr val="FFFFFF"/>
                </a:highlight>
                <a:latin typeface="Mada"/>
                <a:ea typeface="Mada"/>
                <a:cs typeface="Mada"/>
                <a:sym typeface="Mada"/>
              </a:rPr>
              <a:t>(to know the source of bleeding)</a:t>
            </a:r>
            <a:endParaRPr sz="1600">
              <a:solidFill>
                <a:schemeClr val="accent1"/>
              </a:solidFill>
              <a:highlight>
                <a:srgbClr val="FFFFFF"/>
              </a:highlight>
              <a:latin typeface="Mada"/>
              <a:ea typeface="Mada"/>
              <a:cs typeface="Mada"/>
              <a:sym typeface="Mada"/>
            </a:endParaRPr>
          </a:p>
        </p:txBody>
      </p:sp>
      <p:grpSp>
        <p:nvGrpSpPr>
          <p:cNvPr id="358" name="Google Shape;358;p27"/>
          <p:cNvGrpSpPr/>
          <p:nvPr/>
        </p:nvGrpSpPr>
        <p:grpSpPr>
          <a:xfrm>
            <a:off x="361174" y="9291563"/>
            <a:ext cx="7073559" cy="1285710"/>
            <a:chOff x="557949" y="8372078"/>
            <a:chExt cx="2923804" cy="2309106"/>
          </a:xfrm>
        </p:grpSpPr>
        <p:sp>
          <p:nvSpPr>
            <p:cNvPr id="359" name="Google Shape;359;p27"/>
            <p:cNvSpPr/>
            <p:nvPr/>
          </p:nvSpPr>
          <p:spPr>
            <a:xfrm>
              <a:off x="557949" y="8372078"/>
              <a:ext cx="2923800" cy="2186100"/>
            </a:xfrm>
            <a:prstGeom prst="foldedCorner">
              <a:avLst>
                <a:gd fmla="val 16667" name="adj"/>
              </a:avLst>
            </a:prstGeom>
            <a:solidFill>
              <a:schemeClr val="accent4"/>
            </a:solidFill>
            <a:ln cap="flat" cmpd="sng" w="9525">
              <a:solidFill>
                <a:srgbClr val="3D85C6"/>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txBox="1"/>
            <p:nvPr/>
          </p:nvSpPr>
          <p:spPr>
            <a:xfrm>
              <a:off x="557953" y="8372084"/>
              <a:ext cx="2923800" cy="23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200">
                  <a:solidFill>
                    <a:srgbClr val="999999"/>
                  </a:solidFill>
                  <a:latin typeface="Mada"/>
                  <a:ea typeface="Mada"/>
                  <a:cs typeface="Mada"/>
                  <a:sym typeface="Mada"/>
                </a:rPr>
                <a:t>Hypofibrinogenaemia :</a:t>
              </a:r>
              <a:endParaRPr b="1"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Congenital deficiency which has problems with stabilizing clot, hence once they start to form the clot, bleeding happens again.</a:t>
              </a:r>
              <a:endParaRPr sz="1200">
                <a:solidFill>
                  <a:srgbClr val="999999"/>
                </a:solidFill>
                <a:latin typeface="Mada"/>
                <a:ea typeface="Mada"/>
                <a:cs typeface="Mada"/>
                <a:sym typeface="Mada"/>
              </a:endParaRPr>
            </a:p>
            <a:p>
              <a:pPr indent="0" lvl="0" marL="0" rtl="0" algn="l">
                <a:spcBef>
                  <a:spcPts val="0"/>
                </a:spcBef>
                <a:spcAft>
                  <a:spcPts val="0"/>
                </a:spcAft>
                <a:buNone/>
              </a:pPr>
              <a:r>
                <a:rPr b="1" lang="ar" sz="1200">
                  <a:solidFill>
                    <a:srgbClr val="999999"/>
                  </a:solidFill>
                  <a:latin typeface="Mada"/>
                  <a:ea typeface="Mada"/>
                  <a:cs typeface="Mada"/>
                  <a:sym typeface="Mada"/>
                </a:rPr>
                <a:t>Dysfibrinogenaemia:</a:t>
              </a:r>
              <a:endParaRPr b="1"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is a coagulation (clotting) disorder characterized by having an abnormal form of fibrinogen. Having abnormal fibrinogen results in defective clot formation and can cause an increased or decreased ability to clot.</a:t>
              </a:r>
              <a:endParaRPr sz="1200">
                <a:solidFill>
                  <a:srgbClr val="999999"/>
                </a:solidFill>
                <a:latin typeface="Mada"/>
                <a:ea typeface="Mada"/>
                <a:cs typeface="Mada"/>
                <a:sym typeface="Mada"/>
              </a:endParaRPr>
            </a:p>
          </p:txBody>
        </p:sp>
      </p:grpSp>
      <p:sp>
        <p:nvSpPr>
          <p:cNvPr id="361" name="Google Shape;361;p27"/>
          <p:cNvSpPr/>
          <p:nvPr/>
        </p:nvSpPr>
        <p:spPr>
          <a:xfrm>
            <a:off x="3555300" y="4628600"/>
            <a:ext cx="224700" cy="1797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62" name="Google Shape;362;p27"/>
          <p:cNvSpPr/>
          <p:nvPr/>
        </p:nvSpPr>
        <p:spPr>
          <a:xfrm flipH="1">
            <a:off x="3909248" y="6781016"/>
            <a:ext cx="234900" cy="1773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8"/>
          <p:cNvSpPr txBox="1"/>
          <p:nvPr/>
        </p:nvSpPr>
        <p:spPr>
          <a:xfrm>
            <a:off x="893705" y="75000"/>
            <a:ext cx="5772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CONGENITAL BLEEDING DISORDERS</a:t>
            </a:r>
            <a:endParaRPr b="1" sz="2600">
              <a:latin typeface="Mada"/>
              <a:ea typeface="Mada"/>
              <a:cs typeface="Mada"/>
              <a:sym typeface="Mada"/>
            </a:endParaRPr>
          </a:p>
        </p:txBody>
      </p:sp>
      <p:sp>
        <p:nvSpPr>
          <p:cNvPr id="368" name="Google Shape;368;p28"/>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369" name="Google Shape;369;p28"/>
          <p:cNvGrpSpPr/>
          <p:nvPr/>
        </p:nvGrpSpPr>
        <p:grpSpPr>
          <a:xfrm>
            <a:off x="7769499" y="1355367"/>
            <a:ext cx="6180589" cy="1263216"/>
            <a:chOff x="378125" y="1608940"/>
            <a:chExt cx="6180589" cy="1579810"/>
          </a:xfrm>
        </p:grpSpPr>
        <p:sp>
          <p:nvSpPr>
            <p:cNvPr id="370" name="Google Shape;370;p28"/>
            <p:cNvSpPr/>
            <p:nvPr/>
          </p:nvSpPr>
          <p:spPr>
            <a:xfrm>
              <a:off x="378125" y="1759247"/>
              <a:ext cx="2308800" cy="300300"/>
            </a:xfrm>
            <a:prstGeom prst="chevron">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Mada"/>
                <a:ea typeface="Mada"/>
                <a:cs typeface="Mada"/>
                <a:sym typeface="Mada"/>
              </a:endParaRPr>
            </a:p>
          </p:txBody>
        </p:sp>
        <p:grpSp>
          <p:nvGrpSpPr>
            <p:cNvPr id="371" name="Google Shape;371;p28"/>
            <p:cNvGrpSpPr/>
            <p:nvPr/>
          </p:nvGrpSpPr>
          <p:grpSpPr>
            <a:xfrm>
              <a:off x="378129" y="1608940"/>
              <a:ext cx="6180585" cy="1579810"/>
              <a:chOff x="378129" y="1608940"/>
              <a:chExt cx="6180585" cy="1579810"/>
            </a:xfrm>
          </p:grpSpPr>
          <p:sp>
            <p:nvSpPr>
              <p:cNvPr id="372" name="Google Shape;372;p28"/>
              <p:cNvSpPr txBox="1"/>
              <p:nvPr/>
            </p:nvSpPr>
            <p:spPr>
              <a:xfrm>
                <a:off x="510714" y="1608940"/>
                <a:ext cx="60480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600">
                    <a:solidFill>
                      <a:srgbClr val="999999"/>
                    </a:solidFill>
                    <a:latin typeface="Mada"/>
                    <a:ea typeface="Mada"/>
                    <a:cs typeface="Mada"/>
                    <a:sym typeface="Mada"/>
                  </a:rPr>
                  <a:t>Coagulation defects:</a:t>
                </a:r>
                <a:endParaRPr sz="1600">
                  <a:solidFill>
                    <a:srgbClr val="999999"/>
                  </a:solidFill>
                  <a:latin typeface="Mada"/>
                  <a:ea typeface="Mada"/>
                  <a:cs typeface="Mada"/>
                  <a:sym typeface="Mada"/>
                </a:endParaRPr>
              </a:p>
              <a:p>
                <a:pPr indent="0" lvl="0" marL="0" rtl="0" algn="l">
                  <a:spcBef>
                    <a:spcPts val="0"/>
                  </a:spcBef>
                  <a:spcAft>
                    <a:spcPts val="0"/>
                  </a:spcAft>
                  <a:buNone/>
                </a:pPr>
                <a:r>
                  <a:t/>
                </a:r>
                <a:endParaRPr/>
              </a:p>
            </p:txBody>
          </p:sp>
          <p:sp>
            <p:nvSpPr>
              <p:cNvPr id="373" name="Google Shape;373;p28"/>
              <p:cNvSpPr txBox="1"/>
              <p:nvPr/>
            </p:nvSpPr>
            <p:spPr>
              <a:xfrm>
                <a:off x="378129" y="2014286"/>
                <a:ext cx="2308800" cy="10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999999"/>
                    </a:solidFill>
                    <a:latin typeface="Mada"/>
                    <a:ea typeface="Mada"/>
                    <a:cs typeface="Mada"/>
                    <a:sym typeface="Mada"/>
                  </a:rPr>
                  <a:t>1-Hereditary :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Hemophilia A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Hemophilia B.</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Hemophilia C.</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Etc .</a:t>
                </a:r>
                <a:endParaRPr sz="1200">
                  <a:solidFill>
                    <a:srgbClr val="999999"/>
                  </a:solidFill>
                  <a:latin typeface="Mada"/>
                  <a:ea typeface="Mada"/>
                  <a:cs typeface="Mada"/>
                  <a:sym typeface="Mada"/>
                </a:endParaRPr>
              </a:p>
            </p:txBody>
          </p:sp>
          <p:sp>
            <p:nvSpPr>
              <p:cNvPr id="374" name="Google Shape;374;p28"/>
              <p:cNvSpPr txBox="1"/>
              <p:nvPr/>
            </p:nvSpPr>
            <p:spPr>
              <a:xfrm>
                <a:off x="2317078" y="2059549"/>
                <a:ext cx="3496200" cy="11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200">
                    <a:solidFill>
                      <a:srgbClr val="999999"/>
                    </a:solidFill>
                    <a:latin typeface="Mada"/>
                    <a:ea typeface="Mada"/>
                    <a:cs typeface="Mada"/>
                    <a:sym typeface="Mada"/>
                  </a:rPr>
                  <a:t>2- Acquired : ( skip)</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Autoimmune disease where immune system attacks factor VIII.</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Pregnancy.</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Malignant neoplasms.</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Etc.</a:t>
                </a:r>
                <a:endParaRPr/>
              </a:p>
            </p:txBody>
          </p:sp>
        </p:grpSp>
      </p:grpSp>
      <p:graphicFrame>
        <p:nvGraphicFramePr>
          <p:cNvPr id="375" name="Google Shape;375;p28"/>
          <p:cNvGraphicFramePr/>
          <p:nvPr/>
        </p:nvGraphicFramePr>
        <p:xfrm>
          <a:off x="375192" y="2484765"/>
          <a:ext cx="3000000" cy="3000000"/>
        </p:xfrm>
        <a:graphic>
          <a:graphicData uri="http://schemas.openxmlformats.org/drawingml/2006/table">
            <a:tbl>
              <a:tblPr>
                <a:noFill/>
                <a:tableStyleId>{F0907378-94C7-4DD1-835B-8AD22765F9C9}</a:tableStyleId>
              </a:tblPr>
              <a:tblGrid>
                <a:gridCol w="3448850"/>
                <a:gridCol w="3431350"/>
              </a:tblGrid>
              <a:tr h="383850">
                <a:tc gridSpan="2">
                  <a:txBody>
                    <a:bodyPr/>
                    <a:lstStyle/>
                    <a:p>
                      <a:pPr indent="0" lvl="0" marL="0" rtl="0" algn="ctr">
                        <a:spcBef>
                          <a:spcPts val="0"/>
                        </a:spcBef>
                        <a:spcAft>
                          <a:spcPts val="0"/>
                        </a:spcAft>
                        <a:buNone/>
                      </a:pPr>
                      <a:r>
                        <a:rPr b="1" lang="ar">
                          <a:solidFill>
                            <a:schemeClr val="dk1"/>
                          </a:solidFill>
                          <a:latin typeface="Mada"/>
                          <a:ea typeface="Mada"/>
                          <a:cs typeface="Mada"/>
                          <a:sym typeface="Mada"/>
                        </a:rPr>
                        <a:t>Hemophilia</a:t>
                      </a:r>
                      <a:endParaRPr>
                        <a:solidFill>
                          <a:srgbClr val="C76114"/>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hMerge="1"/>
              </a:tr>
              <a:tr h="2816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   </a:t>
                      </a:r>
                      <a:r>
                        <a:rPr b="1" lang="ar" sz="1200">
                          <a:solidFill>
                            <a:srgbClr val="FFFFFF"/>
                          </a:solidFill>
                          <a:latin typeface="Mada"/>
                          <a:ea typeface="Mada"/>
                          <a:cs typeface="Mada"/>
                          <a:sym typeface="Mada"/>
                        </a:rPr>
                        <a:t>Congenital :</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76114"/>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    </a:t>
                      </a:r>
                      <a:r>
                        <a:rPr b="1" lang="ar" sz="1200">
                          <a:solidFill>
                            <a:srgbClr val="FFFFFF"/>
                          </a:solidFill>
                          <a:latin typeface="Mada"/>
                          <a:ea typeface="Mada"/>
                          <a:cs typeface="Mada"/>
                          <a:sym typeface="Mada"/>
                        </a:rPr>
                        <a:t>Acquired :</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76114"/>
                    </a:solidFill>
                  </a:tcPr>
                </a:tc>
              </a:tr>
              <a:tr h="1264125">
                <a:tc>
                  <a:txBody>
                    <a:bodyPr/>
                    <a:lstStyle/>
                    <a:p>
                      <a:pPr indent="-292100" lvl="0" marL="457200" rtl="0" algn="l">
                        <a:spcBef>
                          <a:spcPts val="0"/>
                        </a:spcBef>
                        <a:spcAft>
                          <a:spcPts val="0"/>
                        </a:spcAft>
                        <a:buClr>
                          <a:schemeClr val="accent1"/>
                        </a:buClr>
                        <a:buSzPts val="1000"/>
                        <a:buFont typeface="Mada"/>
                        <a:buChar char="●"/>
                      </a:pPr>
                      <a:r>
                        <a:rPr lang="ar" sz="1000">
                          <a:solidFill>
                            <a:schemeClr val="dk1"/>
                          </a:solidFill>
                          <a:latin typeface="Mada"/>
                          <a:ea typeface="Mada"/>
                          <a:cs typeface="Mada"/>
                          <a:sym typeface="Mada"/>
                        </a:rPr>
                        <a:t>genetic mutation in F8 &amp; F9 located on the long arm of X chromosome.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accent1"/>
                        </a:buClr>
                        <a:buSzPts val="1000"/>
                        <a:buFont typeface="Mada"/>
                        <a:buChar char="●"/>
                      </a:pPr>
                      <a:r>
                        <a:rPr lang="ar" sz="1000">
                          <a:solidFill>
                            <a:schemeClr val="dk1"/>
                          </a:solidFill>
                          <a:latin typeface="Mada"/>
                          <a:ea typeface="Mada"/>
                          <a:cs typeface="Mada"/>
                          <a:sym typeface="Mada"/>
                        </a:rPr>
                        <a:t>Observed commonly in </a:t>
                      </a:r>
                      <a:r>
                        <a:rPr b="1" lang="ar" sz="1000">
                          <a:solidFill>
                            <a:srgbClr val="CC0000"/>
                          </a:solidFill>
                          <a:latin typeface="Mada"/>
                          <a:ea typeface="Mada"/>
                          <a:cs typeface="Mada"/>
                          <a:sym typeface="Mada"/>
                        </a:rPr>
                        <a:t>males </a:t>
                      </a:r>
                      <a:r>
                        <a:rPr lang="ar" sz="1000">
                          <a:solidFill>
                            <a:schemeClr val="dk1"/>
                          </a:solidFill>
                          <a:latin typeface="Mada"/>
                          <a:ea typeface="Mada"/>
                          <a:cs typeface="Mada"/>
                          <a:sym typeface="Mada"/>
                        </a:rPr>
                        <a:t>due to their hemizygous state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accent1"/>
                        </a:buClr>
                        <a:buSzPts val="1000"/>
                        <a:buFont typeface="Mada"/>
                        <a:buChar char="●"/>
                      </a:pPr>
                      <a:r>
                        <a:rPr lang="ar" sz="1000">
                          <a:solidFill>
                            <a:schemeClr val="dk1"/>
                          </a:solidFill>
                          <a:latin typeface="Mada"/>
                          <a:ea typeface="Mada"/>
                          <a:cs typeface="Mada"/>
                          <a:sym typeface="Mada"/>
                        </a:rPr>
                        <a:t>Rarely in females due to (Heterozygous females as result from nonrandom X chromosome inactivation, </a:t>
                      </a:r>
                      <a:r>
                        <a:rPr b="1" lang="ar" sz="1000">
                          <a:solidFill>
                            <a:schemeClr val="dk1"/>
                          </a:solidFill>
                          <a:latin typeface="Mada"/>
                          <a:ea typeface="Mada"/>
                          <a:cs typeface="Mada"/>
                          <a:sym typeface="Mada"/>
                        </a:rPr>
                        <a:t>skewed Lyonization</a:t>
                      </a:r>
                      <a:r>
                        <a:rPr b="1" baseline="30000" lang="ar" sz="1000">
                          <a:solidFill>
                            <a:schemeClr val="dk1"/>
                          </a:solidFill>
                          <a:latin typeface="Mada"/>
                          <a:ea typeface="Mada"/>
                          <a:cs typeface="Mada"/>
                          <a:sym typeface="Mada"/>
                        </a:rPr>
                        <a:t>1</a:t>
                      </a:r>
                      <a:r>
                        <a:rPr lang="ar" sz="1000">
                          <a:solidFill>
                            <a:schemeClr val="dk1"/>
                          </a:solidFill>
                          <a:latin typeface="Mada"/>
                          <a:ea typeface="Mada"/>
                          <a:cs typeface="Mada"/>
                          <a:sym typeface="Mada"/>
                        </a:rPr>
                        <a:t>, or the presence of other genetic abnormalities (Turner Syndrome or X autosomal translocations).</a:t>
                      </a:r>
                      <a:endParaRPr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298450" lvl="0" marL="457200" rtl="0" algn="l">
                        <a:spcBef>
                          <a:spcPts val="0"/>
                        </a:spcBef>
                        <a:spcAft>
                          <a:spcPts val="0"/>
                        </a:spcAft>
                        <a:buClr>
                          <a:schemeClr val="accent1"/>
                        </a:buClr>
                        <a:buSzPts val="1100"/>
                        <a:buFont typeface="Mada"/>
                        <a:buChar char="●"/>
                      </a:pPr>
                      <a:r>
                        <a:rPr lang="ar" sz="1100">
                          <a:solidFill>
                            <a:schemeClr val="dk1"/>
                          </a:solidFill>
                          <a:latin typeface="Mada"/>
                          <a:ea typeface="Mada"/>
                          <a:cs typeface="Mada"/>
                          <a:sym typeface="Mada"/>
                        </a:rPr>
                        <a:t>D</a:t>
                      </a:r>
                      <a:r>
                        <a:rPr lang="ar" sz="1100">
                          <a:solidFill>
                            <a:schemeClr val="dk1"/>
                          </a:solidFill>
                          <a:latin typeface="Mada"/>
                          <a:ea typeface="Mada"/>
                          <a:cs typeface="Mada"/>
                          <a:sym typeface="Mada"/>
                        </a:rPr>
                        <a:t>evelopment of </a:t>
                      </a:r>
                      <a:r>
                        <a:rPr b="1" lang="ar" sz="1100">
                          <a:solidFill>
                            <a:srgbClr val="CC0000"/>
                          </a:solidFill>
                          <a:latin typeface="Mada"/>
                          <a:ea typeface="Mada"/>
                          <a:cs typeface="Mada"/>
                          <a:sym typeface="Mada"/>
                        </a:rPr>
                        <a:t>autoantibodies</a:t>
                      </a:r>
                      <a:r>
                        <a:rPr lang="ar" sz="1100">
                          <a:solidFill>
                            <a:schemeClr val="dk1"/>
                          </a:solidFill>
                          <a:latin typeface="Mada"/>
                          <a:ea typeface="Mada"/>
                          <a:cs typeface="Mada"/>
                          <a:sym typeface="Mada"/>
                        </a:rPr>
                        <a:t> most commonly directed against </a:t>
                      </a:r>
                      <a:r>
                        <a:rPr b="1" lang="ar" sz="1100">
                          <a:solidFill>
                            <a:schemeClr val="dk1"/>
                          </a:solidFill>
                          <a:latin typeface="Mada"/>
                          <a:ea typeface="Mada"/>
                          <a:cs typeface="Mada"/>
                          <a:sym typeface="Mada"/>
                        </a:rPr>
                        <a:t>FVIII</a:t>
                      </a:r>
                      <a:r>
                        <a:rPr lang="ar" sz="1100">
                          <a:solidFill>
                            <a:schemeClr val="dk1"/>
                          </a:solidFill>
                          <a:latin typeface="Mada"/>
                          <a:ea typeface="Mada"/>
                          <a:cs typeface="Mada"/>
                          <a:sym typeface="Mada"/>
                        </a:rPr>
                        <a:t> – ass. with pregnancy, malignancy, advanced age.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accent1"/>
                        </a:buClr>
                        <a:buSzPts val="1100"/>
                        <a:buFont typeface="Mada"/>
                        <a:buChar char="●"/>
                      </a:pPr>
                      <a:r>
                        <a:rPr lang="ar" sz="1100">
                          <a:solidFill>
                            <a:srgbClr val="6AA84F"/>
                          </a:solidFill>
                          <a:latin typeface="Mada"/>
                          <a:ea typeface="Mada"/>
                          <a:cs typeface="Mada"/>
                          <a:sym typeface="Mada"/>
                        </a:rPr>
                        <a:t>(anything that triggers the immune system to produce autoantibodies)</a:t>
                      </a:r>
                      <a:endParaRPr sz="1100">
                        <a:solidFill>
                          <a:srgbClr val="6AA84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cxnSp>
        <p:nvCxnSpPr>
          <p:cNvPr id="376" name="Google Shape;376;p28"/>
          <p:cNvCxnSpPr/>
          <p:nvPr/>
        </p:nvCxnSpPr>
        <p:spPr>
          <a:xfrm flipH="1" rot="-5400000">
            <a:off x="4226844" y="3152644"/>
            <a:ext cx="600" cy="600"/>
          </a:xfrm>
          <a:prstGeom prst="bentConnector3">
            <a:avLst>
              <a:gd fmla="val 50000" name="adj1"/>
            </a:avLst>
          </a:prstGeom>
          <a:noFill/>
          <a:ln cap="flat" cmpd="sng" w="9525">
            <a:solidFill>
              <a:srgbClr val="C76114"/>
            </a:solidFill>
            <a:prstDash val="solid"/>
            <a:round/>
            <a:headEnd len="med" w="med" type="none"/>
            <a:tailEnd len="med" w="med" type="none"/>
          </a:ln>
        </p:spPr>
      </p:cxnSp>
      <p:grpSp>
        <p:nvGrpSpPr>
          <p:cNvPr id="377" name="Google Shape;377;p28"/>
          <p:cNvGrpSpPr/>
          <p:nvPr/>
        </p:nvGrpSpPr>
        <p:grpSpPr>
          <a:xfrm>
            <a:off x="238025" y="4793054"/>
            <a:ext cx="7024525" cy="2371730"/>
            <a:chOff x="348138" y="1350456"/>
            <a:chExt cx="7024525" cy="2371730"/>
          </a:xfrm>
        </p:grpSpPr>
        <p:sp>
          <p:nvSpPr>
            <p:cNvPr id="378" name="Google Shape;378;p28"/>
            <p:cNvSpPr txBox="1"/>
            <p:nvPr/>
          </p:nvSpPr>
          <p:spPr>
            <a:xfrm>
              <a:off x="4832563" y="2159275"/>
              <a:ext cx="2540100" cy="15561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158750" lvl="0" marL="269999" rtl="0" algn="l">
                <a:spcBef>
                  <a:spcPts val="0"/>
                </a:spcBef>
                <a:spcAft>
                  <a:spcPts val="0"/>
                </a:spcAft>
                <a:buClr>
                  <a:schemeClr val="accent2"/>
                </a:buClr>
                <a:buSzPts val="1000"/>
                <a:buFont typeface="Mada"/>
                <a:buChar char="❖"/>
              </a:pPr>
              <a:r>
                <a:rPr b="1" lang="ar" sz="1000">
                  <a:solidFill>
                    <a:schemeClr val="dk1"/>
                  </a:solidFill>
                  <a:latin typeface="Mada"/>
                  <a:ea typeface="Mada"/>
                  <a:cs typeface="Mada"/>
                  <a:sym typeface="Mada"/>
                </a:rPr>
                <a:t>Hemophilia C </a:t>
              </a:r>
              <a:r>
                <a:rPr lang="ar" sz="1000">
                  <a:solidFill>
                    <a:schemeClr val="dk1"/>
                  </a:solidFill>
                  <a:latin typeface="Mada"/>
                  <a:ea typeface="Mada"/>
                  <a:cs typeface="Mada"/>
                  <a:sym typeface="Mada"/>
                </a:rPr>
                <a:t>: Inherited deficiency of factor XI (11); also called Rosenthal Syndrome; an </a:t>
              </a:r>
              <a:r>
                <a:rPr b="1" lang="ar" sz="1000">
                  <a:solidFill>
                    <a:srgbClr val="CC0000"/>
                  </a:solidFill>
                  <a:latin typeface="Mada"/>
                  <a:ea typeface="Mada"/>
                  <a:cs typeface="Mada"/>
                  <a:sym typeface="Mada"/>
                </a:rPr>
                <a:t>autosomal recessive</a:t>
              </a:r>
              <a:r>
                <a:rPr lang="ar" sz="1000">
                  <a:solidFill>
                    <a:schemeClr val="dk1"/>
                  </a:solidFill>
                  <a:latin typeface="Mada"/>
                  <a:ea typeface="Mada"/>
                  <a:cs typeface="Mada"/>
                  <a:sym typeface="Mada"/>
                </a:rPr>
                <a:t> disorder. Rarely, heterozygotes may have bleeding (ie, autosomal dominant transmission, due to heterodimer binding). especially common in </a:t>
              </a:r>
              <a:r>
                <a:rPr lang="ar" sz="1000">
                  <a:solidFill>
                    <a:srgbClr val="CC0000"/>
                  </a:solidFill>
                  <a:latin typeface="Mada"/>
                  <a:ea typeface="Mada"/>
                  <a:cs typeface="Mada"/>
                  <a:sym typeface="Mada"/>
                </a:rPr>
                <a:t>Ashkenazi Jews</a:t>
              </a:r>
              <a:r>
                <a:rPr lang="ar" sz="1000">
                  <a:solidFill>
                    <a:schemeClr val="dk1"/>
                  </a:solidFill>
                  <a:latin typeface="Mada"/>
                  <a:ea typeface="Mada"/>
                  <a:cs typeface="Mada"/>
                  <a:sym typeface="Mada"/>
                </a:rPr>
                <a:t> (ie, Jews from Eastern Europe).</a:t>
              </a:r>
              <a:endParaRPr sz="1000">
                <a:solidFill>
                  <a:srgbClr val="666666"/>
                </a:solidFill>
                <a:latin typeface="Mada"/>
                <a:ea typeface="Mada"/>
                <a:cs typeface="Mada"/>
                <a:sym typeface="Mada"/>
              </a:endParaRPr>
            </a:p>
          </p:txBody>
        </p:sp>
        <p:sp>
          <p:nvSpPr>
            <p:cNvPr id="379" name="Google Shape;379;p28"/>
            <p:cNvSpPr txBox="1"/>
            <p:nvPr/>
          </p:nvSpPr>
          <p:spPr>
            <a:xfrm>
              <a:off x="2838463" y="2166085"/>
              <a:ext cx="1922400" cy="15561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171450" lvl="0" marL="269999" rtl="0" algn="l">
                <a:spcBef>
                  <a:spcPts val="0"/>
                </a:spcBef>
                <a:spcAft>
                  <a:spcPts val="0"/>
                </a:spcAft>
                <a:buClr>
                  <a:schemeClr val="accent2"/>
                </a:buClr>
                <a:buSzPts val="1200"/>
                <a:buFont typeface="Mada"/>
                <a:buChar char="❖"/>
              </a:pPr>
              <a:r>
                <a:rPr b="1" lang="ar" sz="1200">
                  <a:solidFill>
                    <a:schemeClr val="dk1"/>
                  </a:solidFill>
                  <a:latin typeface="Mada"/>
                  <a:ea typeface="Mada"/>
                  <a:cs typeface="Mada"/>
                  <a:sym typeface="Mada"/>
                </a:rPr>
                <a:t>Hemophilia B </a:t>
              </a:r>
              <a:r>
                <a:rPr lang="ar" sz="1200">
                  <a:solidFill>
                    <a:schemeClr val="dk1"/>
                  </a:solidFill>
                  <a:latin typeface="Mada"/>
                  <a:ea typeface="Mada"/>
                  <a:cs typeface="Mada"/>
                  <a:sym typeface="Mada"/>
                </a:rPr>
                <a:t>: Inherited deficiency of factor IX (9); also called Christmas Disease; an </a:t>
              </a:r>
              <a:r>
                <a:rPr b="1" lang="ar" sz="1200">
                  <a:solidFill>
                    <a:srgbClr val="CC0000"/>
                  </a:solidFill>
                  <a:latin typeface="Mada"/>
                  <a:ea typeface="Mada"/>
                  <a:cs typeface="Mada"/>
                  <a:sym typeface="Mada"/>
                </a:rPr>
                <a:t>X-linked recessive disorder. </a:t>
              </a:r>
              <a:endParaRPr b="1" sz="800">
                <a:solidFill>
                  <a:srgbClr val="CC0000"/>
                </a:solidFill>
                <a:latin typeface="Mada"/>
                <a:ea typeface="Mada"/>
                <a:cs typeface="Mada"/>
                <a:sym typeface="Mada"/>
              </a:endParaRPr>
            </a:p>
          </p:txBody>
        </p:sp>
        <p:sp>
          <p:nvSpPr>
            <p:cNvPr id="380" name="Google Shape;380;p28"/>
            <p:cNvSpPr txBox="1"/>
            <p:nvPr/>
          </p:nvSpPr>
          <p:spPr>
            <a:xfrm>
              <a:off x="348138" y="2158853"/>
              <a:ext cx="2421900" cy="15561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171450" lvl="0" marL="269999" rtl="0" algn="l">
                <a:spcBef>
                  <a:spcPts val="0"/>
                </a:spcBef>
                <a:spcAft>
                  <a:spcPts val="0"/>
                </a:spcAft>
                <a:buClr>
                  <a:schemeClr val="accent2"/>
                </a:buClr>
                <a:buSzPts val="1200"/>
                <a:buFont typeface="Mada"/>
                <a:buChar char="❖"/>
              </a:pPr>
              <a:r>
                <a:rPr b="1" lang="ar" sz="1200">
                  <a:solidFill>
                    <a:schemeClr val="dk1"/>
                  </a:solidFill>
                  <a:latin typeface="Mada"/>
                  <a:ea typeface="Mada"/>
                  <a:cs typeface="Mada"/>
                  <a:sym typeface="Mada"/>
                </a:rPr>
                <a:t>Hemophilia A: </a:t>
              </a:r>
              <a:r>
                <a:rPr lang="ar" sz="1200">
                  <a:solidFill>
                    <a:schemeClr val="dk1"/>
                  </a:solidFill>
                  <a:latin typeface="Mada"/>
                  <a:ea typeface="Mada"/>
                  <a:cs typeface="Mada"/>
                  <a:sym typeface="Mada"/>
                </a:rPr>
                <a:t>Inherited deficiency of</a:t>
              </a:r>
              <a:r>
                <a:rPr b="1" lang="ar" sz="1200">
                  <a:solidFill>
                    <a:schemeClr val="accent6"/>
                  </a:solidFill>
                  <a:latin typeface="Mada"/>
                  <a:ea typeface="Mada"/>
                  <a:cs typeface="Mada"/>
                  <a:sym typeface="Mada"/>
                </a:rPr>
                <a:t> factor VIII </a:t>
              </a:r>
              <a:r>
                <a:rPr lang="ar" sz="1200">
                  <a:solidFill>
                    <a:schemeClr val="dk1"/>
                  </a:solidFill>
                  <a:latin typeface="Mada"/>
                  <a:ea typeface="Mada"/>
                  <a:cs typeface="Mada"/>
                  <a:sym typeface="Mada"/>
                </a:rPr>
                <a:t>(8); an </a:t>
              </a:r>
              <a:r>
                <a:rPr b="1" lang="ar" sz="1200">
                  <a:solidFill>
                    <a:schemeClr val="accent6"/>
                  </a:solidFill>
                  <a:latin typeface="Mada"/>
                  <a:ea typeface="Mada"/>
                  <a:cs typeface="Mada"/>
                  <a:sym typeface="Mada"/>
                </a:rPr>
                <a:t>X-linked</a:t>
              </a:r>
              <a:r>
                <a:rPr b="1" lang="ar" sz="1200">
                  <a:solidFill>
                    <a:srgbClr val="CC0000"/>
                  </a:solidFill>
                  <a:latin typeface="Mada"/>
                  <a:ea typeface="Mada"/>
                  <a:cs typeface="Mada"/>
                  <a:sym typeface="Mada"/>
                </a:rPr>
                <a:t> recessive disorder </a:t>
              </a:r>
              <a:r>
                <a:rPr lang="ar" sz="1200">
                  <a:solidFill>
                    <a:srgbClr val="6AA84F"/>
                  </a:solidFill>
                  <a:latin typeface="Mada"/>
                  <a:ea typeface="Mada"/>
                  <a:cs typeface="Mada"/>
                  <a:sym typeface="Mada"/>
                </a:rPr>
                <a:t>(male diseased and female carrier )</a:t>
              </a:r>
              <a:r>
                <a:rPr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It is protected from proteolysis in the circulation by binding to vWF.</a:t>
              </a:r>
              <a:endParaRPr/>
            </a:p>
          </p:txBody>
        </p:sp>
        <p:cxnSp>
          <p:nvCxnSpPr>
            <p:cNvPr id="381" name="Google Shape;381;p28"/>
            <p:cNvCxnSpPr>
              <a:stCxn id="382" idx="2"/>
              <a:endCxn id="378" idx="0"/>
            </p:cNvCxnSpPr>
            <p:nvPr/>
          </p:nvCxnSpPr>
          <p:spPr>
            <a:xfrm flipH="1" rot="-5400000">
              <a:off x="4719150" y="775806"/>
              <a:ext cx="542400" cy="2224500"/>
            </a:xfrm>
            <a:prstGeom prst="bentConnector3">
              <a:avLst>
                <a:gd fmla="val 50002" name="adj1"/>
              </a:avLst>
            </a:prstGeom>
            <a:noFill/>
            <a:ln cap="flat" cmpd="sng" w="9525">
              <a:solidFill>
                <a:schemeClr val="accent1"/>
              </a:solidFill>
              <a:prstDash val="solid"/>
              <a:round/>
              <a:headEnd len="med" w="med" type="none"/>
              <a:tailEnd len="med" w="med" type="none"/>
            </a:ln>
          </p:spPr>
        </p:cxnSp>
        <p:cxnSp>
          <p:nvCxnSpPr>
            <p:cNvPr id="383" name="Google Shape;383;p28"/>
            <p:cNvCxnSpPr>
              <a:stCxn id="382" idx="2"/>
              <a:endCxn id="380" idx="0"/>
            </p:cNvCxnSpPr>
            <p:nvPr/>
          </p:nvCxnSpPr>
          <p:spPr>
            <a:xfrm rot="5400000">
              <a:off x="2447550" y="728406"/>
              <a:ext cx="542100" cy="2319000"/>
            </a:xfrm>
            <a:prstGeom prst="bentConnector3">
              <a:avLst>
                <a:gd fmla="val 49991" name="adj1"/>
              </a:avLst>
            </a:prstGeom>
            <a:noFill/>
            <a:ln cap="flat" cmpd="sng" w="9525">
              <a:solidFill>
                <a:schemeClr val="accent1"/>
              </a:solidFill>
              <a:prstDash val="solid"/>
              <a:round/>
              <a:headEnd len="med" w="med" type="none"/>
              <a:tailEnd len="med" w="med" type="none"/>
            </a:ln>
          </p:spPr>
        </p:cxnSp>
        <p:sp>
          <p:nvSpPr>
            <p:cNvPr id="382" name="Google Shape;382;p28"/>
            <p:cNvSpPr txBox="1"/>
            <p:nvPr/>
          </p:nvSpPr>
          <p:spPr>
            <a:xfrm>
              <a:off x="1923750" y="1350456"/>
              <a:ext cx="3908700" cy="2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100">
                  <a:solidFill>
                    <a:srgbClr val="C76114"/>
                  </a:solidFill>
                  <a:latin typeface="Mada"/>
                  <a:ea typeface="Mada"/>
                  <a:cs typeface="Mada"/>
                  <a:sym typeface="Mada"/>
                </a:rPr>
                <a:t>Types</a:t>
              </a:r>
              <a:r>
                <a:rPr b="1" lang="ar" sz="2400">
                  <a:solidFill>
                    <a:srgbClr val="C76114"/>
                  </a:solidFill>
                  <a:latin typeface="Mada"/>
                  <a:ea typeface="Mada"/>
                  <a:cs typeface="Mada"/>
                  <a:sym typeface="Mada"/>
                </a:rPr>
                <a:t> </a:t>
              </a:r>
              <a:endParaRPr b="1" sz="2400">
                <a:solidFill>
                  <a:srgbClr val="C76114"/>
                </a:solidFill>
                <a:latin typeface="Mada"/>
                <a:ea typeface="Mada"/>
                <a:cs typeface="Mada"/>
                <a:sym typeface="Mada"/>
              </a:endParaRPr>
            </a:p>
          </p:txBody>
        </p:sp>
      </p:grpSp>
      <p:sp>
        <p:nvSpPr>
          <p:cNvPr id="384" name="Google Shape;384;p28"/>
          <p:cNvSpPr txBox="1"/>
          <p:nvPr/>
        </p:nvSpPr>
        <p:spPr>
          <a:xfrm>
            <a:off x="-3224775" y="474663"/>
            <a:ext cx="3859800" cy="269700"/>
          </a:xfrm>
          <a:prstGeom prst="rect">
            <a:avLst/>
          </a:prstGeom>
          <a:noFill/>
          <a:ln>
            <a:noFill/>
          </a:ln>
        </p:spPr>
        <p:txBody>
          <a:bodyPr anchorCtr="0" anchor="t" bIns="91425" lIns="91425" spcFirstLastPara="1" rIns="91425" wrap="square" tIns="91425">
            <a:noAutofit/>
          </a:bodyPr>
          <a:lstStyle/>
          <a:p>
            <a:pPr indent="-323850" lvl="0" marL="457200" rtl="0" algn="ctr">
              <a:spcBef>
                <a:spcPts val="0"/>
              </a:spcBef>
              <a:spcAft>
                <a:spcPts val="0"/>
              </a:spcAft>
              <a:buSzPts val="1500"/>
              <a:buFont typeface="Mada"/>
              <a:buChar char="❖"/>
            </a:pPr>
            <a:r>
              <a:rPr b="1" lang="ar" sz="1500">
                <a:latin typeface="Mada"/>
                <a:ea typeface="Mada"/>
                <a:cs typeface="Mada"/>
                <a:sym typeface="Mada"/>
              </a:rPr>
              <a:t>Hemophilia:</a:t>
            </a:r>
            <a:endParaRPr sz="1100"/>
          </a:p>
        </p:txBody>
      </p:sp>
      <p:sp>
        <p:nvSpPr>
          <p:cNvPr id="385" name="Google Shape;385;p28"/>
          <p:cNvSpPr txBox="1"/>
          <p:nvPr/>
        </p:nvSpPr>
        <p:spPr>
          <a:xfrm>
            <a:off x="267725" y="1355275"/>
            <a:ext cx="7024500" cy="1129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A</a:t>
            </a:r>
            <a:r>
              <a:rPr lang="ar" sz="1300">
                <a:solidFill>
                  <a:schemeClr val="dk1"/>
                </a:solidFill>
                <a:latin typeface="Mada"/>
                <a:ea typeface="Mada"/>
                <a:cs typeface="Mada"/>
                <a:sym typeface="Mada"/>
              </a:rPr>
              <a:t>n inherited bleeding disorder caused by deficiency of coagulation.</a:t>
            </a:r>
            <a:r>
              <a:rPr b="1" lang="ar" sz="1300">
                <a:solidFill>
                  <a:srgbClr val="CC0000"/>
                </a:solidFill>
                <a:latin typeface="Mada"/>
                <a:ea typeface="Mada"/>
                <a:cs typeface="Mada"/>
                <a:sym typeface="Mada"/>
              </a:rPr>
              <a:t> (The most common </a:t>
            </a:r>
            <a:r>
              <a:rPr b="1" lang="ar" sz="1300" u="sng">
                <a:solidFill>
                  <a:srgbClr val="CC0000"/>
                </a:solidFill>
                <a:latin typeface="Mada"/>
                <a:ea typeface="Mada"/>
                <a:cs typeface="Mada"/>
                <a:sym typeface="Mada"/>
              </a:rPr>
              <a:t>inherited</a:t>
            </a:r>
            <a:r>
              <a:rPr b="1" lang="ar" sz="1300">
                <a:solidFill>
                  <a:srgbClr val="CC0000"/>
                </a:solidFill>
                <a:latin typeface="Mada"/>
                <a:ea typeface="Mada"/>
                <a:cs typeface="Mada"/>
                <a:sym typeface="Mada"/>
              </a:rPr>
              <a:t> disorder) </a:t>
            </a:r>
            <a:endParaRPr b="1" sz="13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It’s characterized based on the residual or baseline factor activity level (also referred to as "factor level"); expressed as a % of normal or in IU/mL.</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rgbClr val="CC0000"/>
                </a:solidFill>
                <a:latin typeface="Mada"/>
                <a:ea typeface="Mada"/>
                <a:cs typeface="Mada"/>
                <a:sym typeface="Mada"/>
              </a:rPr>
              <a:t>Factor levels typically correlate with the degree of bleeding Symptoms.</a:t>
            </a:r>
            <a:r>
              <a:rPr lang="ar" sz="1200">
                <a:solidFill>
                  <a:srgbClr val="6AA84F"/>
                </a:solidFill>
                <a:latin typeface="Mada"/>
                <a:ea typeface="Mada"/>
                <a:cs typeface="Mada"/>
                <a:sym typeface="Mada"/>
              </a:rPr>
              <a:t> (Important)</a:t>
            </a:r>
            <a:endParaRPr sz="1300">
              <a:solidFill>
                <a:srgbClr val="6AA84F"/>
              </a:solidFill>
              <a:latin typeface="Mada"/>
              <a:ea typeface="Mada"/>
              <a:cs typeface="Mada"/>
              <a:sym typeface="Mada"/>
            </a:endParaRPr>
          </a:p>
        </p:txBody>
      </p:sp>
      <p:sp>
        <p:nvSpPr>
          <p:cNvPr id="386" name="Google Shape;386;p28"/>
          <p:cNvSpPr txBox="1"/>
          <p:nvPr/>
        </p:nvSpPr>
        <p:spPr>
          <a:xfrm>
            <a:off x="0" y="9715100"/>
            <a:ext cx="7500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6AA84F"/>
                </a:solidFill>
                <a:latin typeface="Mada"/>
                <a:ea typeface="Mada"/>
                <a:cs typeface="Mada"/>
                <a:sym typeface="Mada"/>
              </a:rPr>
              <a:t>1-It means the female has only one X  and the other one is inactive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endParaRPr>
          </a:p>
        </p:txBody>
      </p:sp>
      <p:sp>
        <p:nvSpPr>
          <p:cNvPr id="387" name="Google Shape;387;p28"/>
          <p:cNvSpPr txBox="1"/>
          <p:nvPr/>
        </p:nvSpPr>
        <p:spPr>
          <a:xfrm>
            <a:off x="200890" y="909465"/>
            <a:ext cx="2540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Hemophilia :</a:t>
            </a:r>
            <a:endParaRPr b="1" sz="2200">
              <a:highlight>
                <a:schemeClr val="accent4"/>
              </a:highlight>
              <a:latin typeface="Mada"/>
              <a:ea typeface="Mada"/>
              <a:cs typeface="Mada"/>
              <a:sym typeface="Mada"/>
            </a:endParaRPr>
          </a:p>
        </p:txBody>
      </p:sp>
      <p:grpSp>
        <p:nvGrpSpPr>
          <p:cNvPr id="388" name="Google Shape;388;p28"/>
          <p:cNvGrpSpPr/>
          <p:nvPr/>
        </p:nvGrpSpPr>
        <p:grpSpPr>
          <a:xfrm>
            <a:off x="276475" y="7311350"/>
            <a:ext cx="7007075" cy="2257185"/>
            <a:chOff x="281650" y="1046106"/>
            <a:chExt cx="7007075" cy="1694202"/>
          </a:xfrm>
        </p:grpSpPr>
        <p:sp>
          <p:nvSpPr>
            <p:cNvPr id="389" name="Google Shape;389;p28"/>
            <p:cNvSpPr/>
            <p:nvPr/>
          </p:nvSpPr>
          <p:spPr>
            <a:xfrm>
              <a:off x="1148025" y="1415500"/>
              <a:ext cx="6140700" cy="562200"/>
            </a:xfrm>
            <a:prstGeom prst="rect">
              <a:avLst/>
            </a:prstGeom>
            <a:solidFill>
              <a:schemeClr val="lt2"/>
            </a:solidFill>
            <a:ln>
              <a:noFill/>
            </a:ln>
          </p:spPr>
          <p:txBody>
            <a:bodyPr anchorCtr="0" anchor="ctr" bIns="91425" lIns="91425" spcFirstLastPara="1" rIns="91425" wrap="square" tIns="91425">
              <a:noAutofit/>
            </a:bodyPr>
            <a:lstStyle/>
            <a:p>
              <a:pPr indent="0" lvl="0" marL="91440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Increased </a:t>
              </a:r>
              <a:r>
                <a:rPr lang="ar" sz="1200">
                  <a:solidFill>
                    <a:schemeClr val="dk1"/>
                  </a:solidFill>
                  <a:latin typeface="Mada"/>
                  <a:ea typeface="Mada"/>
                  <a:cs typeface="Mada"/>
                  <a:sym typeface="Mada"/>
                </a:rPr>
                <a:t>aPTT, Factor level will be </a:t>
              </a:r>
              <a:r>
                <a:rPr lang="ar" sz="1200">
                  <a:solidFill>
                    <a:srgbClr val="CC0000"/>
                  </a:solidFill>
                  <a:latin typeface="Mada"/>
                  <a:ea typeface="Mada"/>
                  <a:cs typeface="Mada"/>
                  <a:sym typeface="Mada"/>
                </a:rPr>
                <a:t>low</a:t>
              </a:r>
              <a:r>
                <a:rPr lang="ar" sz="1200">
                  <a:solidFill>
                    <a:schemeClr val="dk1"/>
                  </a:solidFill>
                  <a:latin typeface="Mada"/>
                  <a:ea typeface="Mada"/>
                  <a:cs typeface="Mada"/>
                  <a:sym typeface="Mada"/>
                </a:rPr>
                <a:t>, Mixing study (corrected in case of </a:t>
              </a:r>
              <a:r>
                <a:rPr lang="ar" sz="1200">
                  <a:solidFill>
                    <a:srgbClr val="CC0000"/>
                  </a:solidFill>
                  <a:latin typeface="Mada"/>
                  <a:ea typeface="Mada"/>
                  <a:cs typeface="Mada"/>
                  <a:sym typeface="Mada"/>
                </a:rPr>
                <a:t>congenital</a:t>
              </a:r>
              <a:r>
                <a:rPr lang="ar" sz="1200">
                  <a:solidFill>
                    <a:schemeClr val="dk1"/>
                  </a:solidFill>
                  <a:latin typeface="Mada"/>
                  <a:ea typeface="Mada"/>
                  <a:cs typeface="Mada"/>
                  <a:sym typeface="Mada"/>
                </a:rPr>
                <a:t> only</a:t>
              </a:r>
              <a:r>
                <a:rPr lang="ar" sz="1200">
                  <a:solidFill>
                    <a:srgbClr val="6AA84F"/>
                  </a:solidFill>
                  <a:latin typeface="Mada"/>
                  <a:ea typeface="Mada"/>
                  <a:cs typeface="Mada"/>
                  <a:sym typeface="Mada"/>
                </a:rPr>
                <a:t>, not corrected in acquired</a:t>
              </a:r>
              <a:r>
                <a:rPr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Normal VWF &amp; PT.</a:t>
              </a:r>
              <a:endParaRPr sz="1200">
                <a:latin typeface="Mada"/>
                <a:ea typeface="Mada"/>
                <a:cs typeface="Mada"/>
                <a:sym typeface="Mada"/>
              </a:endParaRPr>
            </a:p>
          </p:txBody>
        </p:sp>
        <p:sp>
          <p:nvSpPr>
            <p:cNvPr id="390" name="Google Shape;390;p28"/>
            <p:cNvSpPr/>
            <p:nvPr/>
          </p:nvSpPr>
          <p:spPr>
            <a:xfrm>
              <a:off x="1464225" y="1046106"/>
              <a:ext cx="5824500" cy="375900"/>
            </a:xfrm>
            <a:prstGeom prst="rect">
              <a:avLst/>
            </a:prstGeom>
            <a:solidFill>
              <a:srgbClr val="EFEFEF"/>
            </a:solidFill>
            <a:ln>
              <a:noFill/>
            </a:ln>
          </p:spPr>
          <p:txBody>
            <a:bodyPr anchorCtr="0" anchor="ctr" bIns="91425" lIns="91425" spcFirstLastPara="1" rIns="91425" wrap="square" tIns="91425">
              <a:noAutofit/>
            </a:bodyPr>
            <a:lstStyle/>
            <a:p>
              <a:pPr indent="0" lvl="0" marL="914400" rtl="0" algn="ctr">
                <a:spcBef>
                  <a:spcPts val="0"/>
                </a:spcBef>
                <a:spcAft>
                  <a:spcPts val="0"/>
                </a:spcAft>
                <a:buClr>
                  <a:schemeClr val="dk1"/>
                </a:buClr>
                <a:buSzPts val="1100"/>
                <a:buFont typeface="Arial"/>
                <a:buNone/>
              </a:pPr>
              <a:r>
                <a:rPr lang="ar" sz="1200">
                  <a:solidFill>
                    <a:srgbClr val="CC0000"/>
                  </a:solidFill>
                  <a:latin typeface="Mada"/>
                  <a:ea typeface="Mada"/>
                  <a:cs typeface="Mada"/>
                  <a:sym typeface="Mada"/>
                </a:rPr>
                <a:t>hematomas, hemarthrosis, bruising, bleeding</a:t>
              </a:r>
              <a:r>
                <a:rPr b="1" lang="ar" sz="1200">
                  <a:solidFill>
                    <a:srgbClr val="CC0000"/>
                  </a:solidFill>
                  <a:latin typeface="Mada"/>
                  <a:ea typeface="Mada"/>
                  <a:cs typeface="Mada"/>
                  <a:sym typeface="Mada"/>
                </a:rPr>
                <a:t> (mucosal, GI, GU, joint) deep bleeding.</a:t>
              </a:r>
              <a:r>
                <a:rPr b="1" lang="ar" sz="1200">
                  <a:solidFill>
                    <a:srgbClr val="6AA84F"/>
                  </a:solidFill>
                  <a:latin typeface="Mada"/>
                  <a:ea typeface="Mada"/>
                  <a:cs typeface="Mada"/>
                  <a:sym typeface="Mada"/>
                </a:rPr>
                <a:t> (traumatic bleeding)</a:t>
              </a:r>
              <a:endParaRPr b="1" sz="1200">
                <a:solidFill>
                  <a:srgbClr val="6AA84F"/>
                </a:solidFill>
                <a:latin typeface="Mada"/>
                <a:ea typeface="Mada"/>
                <a:cs typeface="Mada"/>
                <a:sym typeface="Mada"/>
              </a:endParaRPr>
            </a:p>
          </p:txBody>
        </p:sp>
        <p:sp>
          <p:nvSpPr>
            <p:cNvPr id="391" name="Google Shape;391;p28"/>
            <p:cNvSpPr/>
            <p:nvPr/>
          </p:nvSpPr>
          <p:spPr>
            <a:xfrm>
              <a:off x="281650" y="1392301"/>
              <a:ext cx="1809900" cy="487500"/>
            </a:xfrm>
            <a:prstGeom prst="homePlate">
              <a:avLst>
                <a:gd fmla="val 61619"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Diagnosis </a:t>
              </a:r>
              <a:endParaRPr b="1">
                <a:solidFill>
                  <a:srgbClr val="FFFFFF"/>
                </a:solidFill>
                <a:latin typeface="Mada"/>
                <a:ea typeface="Mada"/>
                <a:cs typeface="Mada"/>
                <a:sym typeface="Mada"/>
              </a:endParaRPr>
            </a:p>
          </p:txBody>
        </p:sp>
        <p:sp>
          <p:nvSpPr>
            <p:cNvPr id="392" name="Google Shape;392;p28"/>
            <p:cNvSpPr/>
            <p:nvPr/>
          </p:nvSpPr>
          <p:spPr>
            <a:xfrm>
              <a:off x="281652" y="1055490"/>
              <a:ext cx="1809900" cy="346200"/>
            </a:xfrm>
            <a:prstGeom prst="homePlate">
              <a:avLst>
                <a:gd fmla="val 794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Clinically </a:t>
              </a:r>
              <a:endParaRPr b="1">
                <a:solidFill>
                  <a:srgbClr val="FFFFFF"/>
                </a:solidFill>
                <a:latin typeface="Mada"/>
                <a:ea typeface="Mada"/>
                <a:cs typeface="Mada"/>
                <a:sym typeface="Mada"/>
              </a:endParaRPr>
            </a:p>
          </p:txBody>
        </p:sp>
        <p:sp>
          <p:nvSpPr>
            <p:cNvPr id="393" name="Google Shape;393;p28"/>
            <p:cNvSpPr/>
            <p:nvPr/>
          </p:nvSpPr>
          <p:spPr>
            <a:xfrm>
              <a:off x="1716450" y="1957608"/>
              <a:ext cx="5572200" cy="782700"/>
            </a:xfrm>
            <a:prstGeom prst="rect">
              <a:avLst/>
            </a:prstGeom>
            <a:solidFill>
              <a:schemeClr val="lt2"/>
            </a:solidFill>
            <a:ln>
              <a:noFill/>
            </a:ln>
          </p:spPr>
          <p:txBody>
            <a:bodyPr anchorCtr="0" anchor="ctr" bIns="91425" lIns="91425" spcFirstLastPara="1" rIns="91425" wrap="square" tIns="91425">
              <a:noAutofit/>
            </a:bodyPr>
            <a:lstStyle/>
            <a:p>
              <a:pPr indent="0" lvl="0" marL="914400" rtl="0" algn="l">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Replacement of the deficient coagulation Factor</a:t>
              </a:r>
              <a:r>
                <a:rPr b="1"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(recombinant or plasma derived) + Adjunctive therapy (Desmopressin (DDAVP levels of vwf will increase with this drug), Antifibrinolytic agents (Tranexamic Acid, Aminocaproic Acid), rFVIIa (with inhibitors).</a:t>
              </a:r>
              <a:endParaRPr sz="1200">
                <a:latin typeface="Mada"/>
                <a:ea typeface="Mada"/>
                <a:cs typeface="Mada"/>
                <a:sym typeface="Mada"/>
              </a:endParaRPr>
            </a:p>
          </p:txBody>
        </p:sp>
        <p:sp>
          <p:nvSpPr>
            <p:cNvPr id="394" name="Google Shape;394;p28"/>
            <p:cNvSpPr/>
            <p:nvPr/>
          </p:nvSpPr>
          <p:spPr>
            <a:xfrm>
              <a:off x="281650" y="1879800"/>
              <a:ext cx="2003400" cy="860400"/>
            </a:xfrm>
            <a:prstGeom prst="homePlate">
              <a:avLst>
                <a:gd fmla="val 53998"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a:solidFill>
                    <a:srgbClr val="FFFFFF"/>
                  </a:solidFill>
                  <a:latin typeface="Mada"/>
                  <a:ea typeface="Mada"/>
                  <a:cs typeface="Mada"/>
                  <a:sym typeface="Mada"/>
                </a:rPr>
                <a:t>Treatment </a:t>
              </a:r>
              <a:endParaRPr b="1">
                <a:solidFill>
                  <a:srgbClr val="FFFFFF"/>
                </a:solidFill>
                <a:latin typeface="Mada"/>
                <a:ea typeface="Mada"/>
                <a:cs typeface="Mada"/>
                <a:sym typeface="Mada"/>
              </a:endParaRPr>
            </a:p>
          </p:txBody>
        </p:sp>
      </p:grpSp>
      <p:cxnSp>
        <p:nvCxnSpPr>
          <p:cNvPr id="395" name="Google Shape;395;p28"/>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9"/>
          <p:cNvSpPr txBox="1"/>
          <p:nvPr/>
        </p:nvSpPr>
        <p:spPr>
          <a:xfrm>
            <a:off x="231205" y="2367149"/>
            <a:ext cx="43485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a:buChar char="◄"/>
            </a:pPr>
            <a:r>
              <a:rPr b="1" lang="ar" sz="2100">
                <a:highlight>
                  <a:schemeClr val="accent4"/>
                </a:highlight>
                <a:latin typeface="Mada"/>
                <a:ea typeface="Mada"/>
                <a:cs typeface="Mada"/>
                <a:sym typeface="Mada"/>
              </a:rPr>
              <a:t>Von Willebrand Disease </a:t>
            </a:r>
            <a:r>
              <a:rPr b="1" lang="ar" sz="2100">
                <a:highlight>
                  <a:schemeClr val="accent4"/>
                </a:highlight>
                <a:latin typeface="Mada"/>
                <a:ea typeface="Mada"/>
                <a:cs typeface="Mada"/>
                <a:sym typeface="Mada"/>
              </a:rPr>
              <a:t>:</a:t>
            </a:r>
            <a:endParaRPr b="1" sz="2100">
              <a:highlight>
                <a:schemeClr val="accent4"/>
              </a:highlight>
              <a:latin typeface="Mada"/>
              <a:ea typeface="Mada"/>
              <a:cs typeface="Mada"/>
              <a:sym typeface="Mada"/>
            </a:endParaRPr>
          </a:p>
        </p:txBody>
      </p:sp>
      <p:sp>
        <p:nvSpPr>
          <p:cNvPr id="401" name="Google Shape;401;p29"/>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02" name="Google Shape;402;p29"/>
          <p:cNvSpPr txBox="1"/>
          <p:nvPr/>
        </p:nvSpPr>
        <p:spPr>
          <a:xfrm>
            <a:off x="257688" y="2823350"/>
            <a:ext cx="7044600" cy="2669700"/>
          </a:xfrm>
          <a:prstGeom prst="rect">
            <a:avLst/>
          </a:prstGeom>
          <a:noFill/>
          <a:ln cap="flat" cmpd="sng" w="19050">
            <a:solidFill>
              <a:schemeClr val="accent3"/>
            </a:solidFill>
            <a:prstDash val="dash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The most common bleeding disorder.</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Inherited VWD is classified into Three types.</a:t>
            </a:r>
            <a:endParaRPr sz="1200">
              <a:solidFill>
                <a:srgbClr val="999999"/>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lang="ar" sz="1200">
                <a:latin typeface="Mada"/>
                <a:ea typeface="Mada"/>
                <a:cs typeface="Mada"/>
                <a:sym typeface="Mada"/>
              </a:rPr>
              <a:t>Defect of Von Willebrand Factor:</a:t>
            </a:r>
            <a:endParaRPr sz="1200">
              <a:latin typeface="Mada"/>
              <a:ea typeface="Mada"/>
              <a:cs typeface="Mada"/>
              <a:sym typeface="Mada"/>
            </a:endParaRPr>
          </a:p>
          <a:p>
            <a:pPr indent="-173399"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Quantitative (type 1 &amp; 3)</a:t>
            </a:r>
            <a:endParaRPr sz="1200">
              <a:solidFill>
                <a:srgbClr val="CC0000"/>
              </a:solidFill>
              <a:latin typeface="Mada"/>
              <a:ea typeface="Mada"/>
              <a:cs typeface="Mada"/>
              <a:sym typeface="Mada"/>
            </a:endParaRPr>
          </a:p>
          <a:p>
            <a:pPr indent="-173399"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Qualitative (type 2) </a:t>
            </a:r>
            <a:endParaRPr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Autosomal dominant</a:t>
            </a:r>
            <a:r>
              <a:rPr lang="ar" sz="1200">
                <a:solidFill>
                  <a:srgbClr val="CC0000"/>
                </a:solidFill>
                <a:latin typeface="Mada"/>
                <a:ea typeface="Mada"/>
                <a:cs typeface="Mada"/>
                <a:sym typeface="Mada"/>
              </a:rPr>
              <a:t>.</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(MCQ)</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b="1" lang="ar" sz="1200">
                <a:latin typeface="Mada"/>
                <a:ea typeface="Mada"/>
                <a:cs typeface="Mada"/>
                <a:sym typeface="Mada"/>
              </a:rPr>
              <a:t>The Normal function of VWF:</a:t>
            </a:r>
            <a:endParaRPr b="1" sz="1200">
              <a:latin typeface="Mada"/>
              <a:ea typeface="Mada"/>
              <a:cs typeface="Mada"/>
              <a:sym typeface="Mada"/>
            </a:endParaRPr>
          </a:p>
          <a:p>
            <a:pPr indent="-173399" lvl="0" marL="457200" rtl="0" algn="l">
              <a:spcBef>
                <a:spcPts val="0"/>
              </a:spcBef>
              <a:spcAft>
                <a:spcPts val="0"/>
              </a:spcAft>
              <a:buClr>
                <a:schemeClr val="accent6"/>
              </a:buClr>
              <a:buSzPts val="1200"/>
              <a:buFont typeface="Mada"/>
              <a:buChar char="●"/>
            </a:pPr>
            <a:r>
              <a:rPr b="1" lang="ar" sz="1200">
                <a:solidFill>
                  <a:schemeClr val="accent6"/>
                </a:solidFill>
                <a:latin typeface="Mada"/>
                <a:ea typeface="Mada"/>
                <a:cs typeface="Mada"/>
                <a:sym typeface="Mada"/>
              </a:rPr>
              <a:t>Mediate platelet adhesion.</a:t>
            </a:r>
            <a:endParaRPr b="1" sz="1200">
              <a:solidFill>
                <a:schemeClr val="accent6"/>
              </a:solidFill>
              <a:latin typeface="Mada"/>
              <a:ea typeface="Mada"/>
              <a:cs typeface="Mada"/>
              <a:sym typeface="Mada"/>
            </a:endParaRPr>
          </a:p>
          <a:p>
            <a:pPr indent="-173399"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Stabilize factor VIII</a:t>
            </a:r>
            <a:r>
              <a:rPr lang="ar" sz="1200">
                <a:latin typeface="Mada"/>
                <a:ea typeface="Mada"/>
                <a:cs typeface="Mada"/>
                <a:sym typeface="Mada"/>
              </a:rPr>
              <a:t> in circulation.</a:t>
            </a:r>
            <a:r>
              <a:rPr baseline="30000" lang="ar" sz="1200">
                <a:latin typeface="Mada"/>
                <a:ea typeface="Mada"/>
                <a:cs typeface="Mada"/>
                <a:sym typeface="Mada"/>
              </a:rPr>
              <a:t>1</a:t>
            </a:r>
            <a:endParaRPr baseline="30000" sz="1200">
              <a:latin typeface="Mada"/>
              <a:ea typeface="Mada"/>
              <a:cs typeface="Mada"/>
              <a:sym typeface="Mada"/>
            </a:endParaRPr>
          </a:p>
          <a:p>
            <a:pPr indent="-173399" lvl="0" marL="457200" rtl="0" algn="l">
              <a:spcBef>
                <a:spcPts val="0"/>
              </a:spcBef>
              <a:spcAft>
                <a:spcPts val="0"/>
              </a:spcAft>
              <a:buSzPts val="1200"/>
              <a:buFont typeface="Mada"/>
              <a:buChar char="●"/>
            </a:pPr>
            <a:r>
              <a:rPr lang="ar" sz="1200">
                <a:latin typeface="Mada"/>
                <a:ea typeface="Mada"/>
                <a:cs typeface="Mada"/>
                <a:sym typeface="Mada"/>
              </a:rPr>
              <a:t>Localize factor VIII to site of vessel injury.</a:t>
            </a:r>
            <a:endParaRPr sz="1200">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b="1" lang="ar" sz="1200">
                <a:solidFill>
                  <a:schemeClr val="dk1"/>
                </a:solidFill>
                <a:latin typeface="Mada"/>
                <a:ea typeface="Mada"/>
                <a:cs typeface="Mada"/>
                <a:sym typeface="Mada"/>
              </a:rPr>
              <a:t>Congenital : </a:t>
            </a:r>
            <a:r>
              <a:rPr lang="ar" sz="1200">
                <a:solidFill>
                  <a:srgbClr val="CC0000"/>
                </a:solidFill>
                <a:latin typeface="Mada"/>
                <a:ea typeface="Mada"/>
                <a:cs typeface="Mada"/>
                <a:sym typeface="Mada"/>
              </a:rPr>
              <a:t>autosomal dominant (most types)</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recessive </a:t>
            </a:r>
            <a:r>
              <a:rPr lang="ar" sz="1200">
                <a:solidFill>
                  <a:schemeClr val="dk1"/>
                </a:solidFill>
                <a:latin typeface="Mada"/>
                <a:ea typeface="Mada"/>
                <a:cs typeface="Mada"/>
                <a:sym typeface="Mada"/>
              </a:rPr>
              <a:t>(rarely).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accent3"/>
              </a:buClr>
              <a:buSzPts val="1200"/>
              <a:buFont typeface="Mada"/>
              <a:buChar char="●"/>
            </a:pPr>
            <a:r>
              <a:rPr b="1" lang="ar" sz="1200">
                <a:solidFill>
                  <a:schemeClr val="dk1"/>
                </a:solidFill>
                <a:latin typeface="Mada"/>
                <a:ea typeface="Mada"/>
                <a:cs typeface="Mada"/>
                <a:sym typeface="Mada"/>
              </a:rPr>
              <a:t>Acquired :</a:t>
            </a:r>
            <a:r>
              <a:rPr lang="ar" sz="1200">
                <a:solidFill>
                  <a:schemeClr val="dk1"/>
                </a:solidFill>
                <a:latin typeface="Mada"/>
                <a:ea typeface="Mada"/>
                <a:cs typeface="Mada"/>
                <a:sym typeface="Mada"/>
              </a:rPr>
              <a:t>rare, caused by</a:t>
            </a:r>
            <a:r>
              <a:rPr lang="ar" sz="1200">
                <a:solidFill>
                  <a:srgbClr val="CC0000"/>
                </a:solidFill>
                <a:latin typeface="Mada"/>
                <a:ea typeface="Mada"/>
                <a:cs typeface="Mada"/>
                <a:sym typeface="Mada"/>
              </a:rPr>
              <a:t> autoantibodies</a:t>
            </a:r>
            <a:r>
              <a:rPr lang="ar" sz="1200">
                <a:solidFill>
                  <a:schemeClr val="dk1"/>
                </a:solidFill>
                <a:latin typeface="Mada"/>
                <a:ea typeface="Mada"/>
                <a:cs typeface="Mada"/>
                <a:sym typeface="Mada"/>
              </a:rPr>
              <a:t> against vWF &amp; immune complex formation, vWF binding to cancer cells, Congenital Heart Disease, Aortic Stenosis, Angiodysplasia. Rx (of the underlying disorder)</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403" name="Google Shape;403;p29"/>
          <p:cNvPicPr preferRelativeResize="0"/>
          <p:nvPr/>
        </p:nvPicPr>
        <p:blipFill rotWithShape="1">
          <a:blip r:embed="rId3">
            <a:alphaModFix/>
          </a:blip>
          <a:srcRect b="31129" l="11174" r="12912" t="38094"/>
          <a:stretch/>
        </p:blipFill>
        <p:spPr>
          <a:xfrm>
            <a:off x="5150938" y="3023505"/>
            <a:ext cx="2062499" cy="1491301"/>
          </a:xfrm>
          <a:prstGeom prst="rect">
            <a:avLst/>
          </a:prstGeom>
          <a:noFill/>
          <a:ln cap="flat" cmpd="sng" w="9525">
            <a:solidFill>
              <a:srgbClr val="666666"/>
            </a:solidFill>
            <a:prstDash val="solid"/>
            <a:round/>
            <a:headEnd len="sm" w="sm" type="none"/>
            <a:tailEnd len="sm" w="sm" type="none"/>
          </a:ln>
        </p:spPr>
      </p:pic>
      <p:sp>
        <p:nvSpPr>
          <p:cNvPr id="404" name="Google Shape;404;p29"/>
          <p:cNvSpPr txBox="1"/>
          <p:nvPr/>
        </p:nvSpPr>
        <p:spPr>
          <a:xfrm>
            <a:off x="4746262" y="5768398"/>
            <a:ext cx="2471400" cy="15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405" name="Google Shape;405;p29"/>
          <p:cNvSpPr txBox="1"/>
          <p:nvPr/>
        </p:nvSpPr>
        <p:spPr>
          <a:xfrm>
            <a:off x="272356" y="5871149"/>
            <a:ext cx="4452000" cy="21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6" name="Google Shape;406;p29"/>
          <p:cNvSpPr txBox="1"/>
          <p:nvPr/>
        </p:nvSpPr>
        <p:spPr>
          <a:xfrm>
            <a:off x="893705" y="75000"/>
            <a:ext cx="5772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CONGENITAL BLEEDING DISORDERS</a:t>
            </a:r>
            <a:endParaRPr b="1" sz="2600">
              <a:latin typeface="Mada"/>
              <a:ea typeface="Mada"/>
              <a:cs typeface="Mada"/>
              <a:sym typeface="Mada"/>
            </a:endParaRPr>
          </a:p>
        </p:txBody>
      </p:sp>
      <p:sp>
        <p:nvSpPr>
          <p:cNvPr id="407" name="Google Shape;407;p29"/>
          <p:cNvSpPr txBox="1"/>
          <p:nvPr/>
        </p:nvSpPr>
        <p:spPr>
          <a:xfrm>
            <a:off x="0" y="9689800"/>
            <a:ext cx="756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AA84F"/>
                </a:solidFill>
                <a:latin typeface="Mada"/>
                <a:ea typeface="Mada"/>
                <a:cs typeface="Mada"/>
                <a:sym typeface="Mada"/>
              </a:rPr>
              <a:t>1-</a:t>
            </a:r>
            <a:r>
              <a:rPr lang="ar" sz="900">
                <a:solidFill>
                  <a:srgbClr val="6AA84F"/>
                </a:solidFill>
                <a:latin typeface="Mada"/>
                <a:ea typeface="Mada"/>
                <a:cs typeface="Mada"/>
                <a:sym typeface="Mada"/>
              </a:rPr>
              <a:t> </a:t>
            </a:r>
            <a:r>
              <a:rPr lang="ar" sz="900">
                <a:solidFill>
                  <a:srgbClr val="6AA84F"/>
                </a:solidFill>
                <a:latin typeface="Mada"/>
                <a:ea typeface="Mada"/>
                <a:cs typeface="Mada"/>
                <a:sym typeface="Mada"/>
              </a:rPr>
              <a:t>factor VIII it is imp for the intrinsic pathway + adhesion to vascular injury to allow the PLT to </a:t>
            </a:r>
            <a:r>
              <a:rPr lang="ar" sz="900">
                <a:solidFill>
                  <a:srgbClr val="6AA84F"/>
                </a:solidFill>
                <a:latin typeface="Mada"/>
                <a:ea typeface="Mada"/>
                <a:cs typeface="Mada"/>
                <a:sym typeface="Mada"/>
              </a:rPr>
              <a:t>underline</a:t>
            </a:r>
            <a:r>
              <a:rPr lang="ar" sz="900">
                <a:solidFill>
                  <a:srgbClr val="6AA84F"/>
                </a:solidFill>
                <a:latin typeface="Mada"/>
                <a:ea typeface="Mada"/>
                <a:cs typeface="Mada"/>
                <a:sym typeface="Mada"/>
              </a:rPr>
              <a:t> the clotting factor .</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2- By knowing the Baseline factor activity level we can manage the haemophilic patient according to these definitions . </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management :</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3- They need </a:t>
            </a:r>
            <a:r>
              <a:rPr b="1" lang="ar" sz="900">
                <a:solidFill>
                  <a:srgbClr val="CC0000"/>
                </a:solidFill>
                <a:latin typeface="Mada"/>
                <a:ea typeface="Mada"/>
                <a:cs typeface="Mada"/>
                <a:sym typeface="Mada"/>
              </a:rPr>
              <a:t>regular transfusion</a:t>
            </a:r>
            <a:r>
              <a:rPr lang="ar" sz="900">
                <a:solidFill>
                  <a:srgbClr val="6AA84F"/>
                </a:solidFill>
                <a:latin typeface="Mada"/>
                <a:ea typeface="Mada"/>
                <a:cs typeface="Mada"/>
                <a:sym typeface="Mada"/>
              </a:rPr>
              <a:t> /replacement of the factor to prevent any serious bleeding .</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4-they don't suffer from frequent bleeding so they can have factor</a:t>
            </a:r>
            <a:r>
              <a:rPr b="1" lang="ar" sz="900">
                <a:solidFill>
                  <a:srgbClr val="CC0000"/>
                </a:solidFill>
                <a:latin typeface="Mada"/>
                <a:ea typeface="Mada"/>
                <a:cs typeface="Mada"/>
                <a:sym typeface="Mada"/>
              </a:rPr>
              <a:t> replacement at time of bleeding . </a:t>
            </a:r>
            <a:endParaRPr b="1" sz="9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5-</a:t>
            </a:r>
            <a:r>
              <a:rPr b="1" lang="ar" sz="900">
                <a:solidFill>
                  <a:srgbClr val="6AA84F"/>
                </a:solidFill>
                <a:latin typeface="Mada"/>
                <a:ea typeface="Mada"/>
                <a:cs typeface="Mada"/>
                <a:sym typeface="Mada"/>
              </a:rPr>
              <a:t> Minimal need </a:t>
            </a:r>
            <a:r>
              <a:rPr lang="ar" sz="900">
                <a:solidFill>
                  <a:srgbClr val="6AA84F"/>
                </a:solidFill>
                <a:latin typeface="Mada"/>
                <a:ea typeface="Mada"/>
                <a:cs typeface="Mada"/>
                <a:sym typeface="Mada"/>
              </a:rPr>
              <a:t>for factor  replacement.</a:t>
            </a:r>
            <a:endParaRPr sz="900">
              <a:latin typeface="Mada"/>
              <a:ea typeface="Mada"/>
              <a:cs typeface="Mada"/>
              <a:sym typeface="Mada"/>
            </a:endParaRPr>
          </a:p>
        </p:txBody>
      </p:sp>
      <p:sp>
        <p:nvSpPr>
          <p:cNvPr id="408" name="Google Shape;408;p29"/>
          <p:cNvSpPr/>
          <p:nvPr/>
        </p:nvSpPr>
        <p:spPr>
          <a:xfrm>
            <a:off x="772145" y="7344125"/>
            <a:ext cx="579600" cy="15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500">
                <a:solidFill>
                  <a:srgbClr val="6AA84F"/>
                </a:solidFill>
              </a:rPr>
              <a:t>least to have bleeding</a:t>
            </a:r>
            <a:endParaRPr sz="500">
              <a:solidFill>
                <a:srgbClr val="6AA84F"/>
              </a:solidFill>
            </a:endParaRPr>
          </a:p>
        </p:txBody>
      </p:sp>
      <p:grpSp>
        <p:nvGrpSpPr>
          <p:cNvPr id="409" name="Google Shape;409;p29"/>
          <p:cNvGrpSpPr/>
          <p:nvPr/>
        </p:nvGrpSpPr>
        <p:grpSpPr>
          <a:xfrm>
            <a:off x="231200" y="7963620"/>
            <a:ext cx="7097575" cy="1288555"/>
            <a:chOff x="623545" y="8043760"/>
            <a:chExt cx="6237433" cy="1288555"/>
          </a:xfrm>
        </p:grpSpPr>
        <p:sp>
          <p:nvSpPr>
            <p:cNvPr id="410" name="Google Shape;410;p29"/>
            <p:cNvSpPr/>
            <p:nvPr/>
          </p:nvSpPr>
          <p:spPr>
            <a:xfrm>
              <a:off x="3062364" y="8043760"/>
              <a:ext cx="1068900" cy="860100"/>
            </a:xfrm>
            <a:prstGeom prst="ellipse">
              <a:avLst/>
            </a:prstGeom>
            <a:solidFill>
              <a:schemeClr val="accent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solidFill>
                    <a:srgbClr val="FFFFFF"/>
                  </a:solidFill>
                  <a:latin typeface="Mada"/>
                  <a:ea typeface="Mada"/>
                  <a:cs typeface="Mada"/>
                  <a:sym typeface="Mada"/>
                </a:rPr>
                <a:t>&amp;</a:t>
              </a:r>
              <a:endParaRPr b="1" sz="2300">
                <a:solidFill>
                  <a:srgbClr val="FFFFFF"/>
                </a:solidFill>
                <a:latin typeface="Mada"/>
                <a:ea typeface="Mada"/>
                <a:cs typeface="Mada"/>
                <a:sym typeface="Mada"/>
              </a:endParaRPr>
            </a:p>
          </p:txBody>
        </p:sp>
        <p:cxnSp>
          <p:nvCxnSpPr>
            <p:cNvPr id="411" name="Google Shape;411;p29"/>
            <p:cNvCxnSpPr>
              <a:stCxn id="410" idx="6"/>
            </p:cNvCxnSpPr>
            <p:nvPr/>
          </p:nvCxnSpPr>
          <p:spPr>
            <a:xfrm>
              <a:off x="4131264" y="8473810"/>
              <a:ext cx="2164800" cy="0"/>
            </a:xfrm>
            <a:prstGeom prst="straightConnector1">
              <a:avLst/>
            </a:prstGeom>
            <a:noFill/>
            <a:ln cap="flat" cmpd="sng" w="19050">
              <a:solidFill>
                <a:srgbClr val="B7B7B7"/>
              </a:solidFill>
              <a:prstDash val="solid"/>
              <a:round/>
              <a:headEnd len="med" w="med" type="none"/>
              <a:tailEnd len="med" w="med" type="oval"/>
            </a:ln>
          </p:spPr>
        </p:cxnSp>
        <p:cxnSp>
          <p:nvCxnSpPr>
            <p:cNvPr id="412" name="Google Shape;412;p29"/>
            <p:cNvCxnSpPr/>
            <p:nvPr/>
          </p:nvCxnSpPr>
          <p:spPr>
            <a:xfrm>
              <a:off x="979406" y="8506414"/>
              <a:ext cx="2082900" cy="0"/>
            </a:xfrm>
            <a:prstGeom prst="straightConnector1">
              <a:avLst/>
            </a:prstGeom>
            <a:noFill/>
            <a:ln cap="flat" cmpd="sng" w="19050">
              <a:solidFill>
                <a:srgbClr val="B7B7B7"/>
              </a:solidFill>
              <a:prstDash val="solid"/>
              <a:round/>
              <a:headEnd len="med" w="med" type="oval"/>
              <a:tailEnd len="med" w="med" type="none"/>
            </a:ln>
          </p:spPr>
        </p:cxnSp>
        <p:sp>
          <p:nvSpPr>
            <p:cNvPr id="413" name="Google Shape;413;p29"/>
            <p:cNvSpPr txBox="1"/>
            <p:nvPr/>
          </p:nvSpPr>
          <p:spPr>
            <a:xfrm>
              <a:off x="4131214" y="8183912"/>
              <a:ext cx="2032200" cy="25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rgbClr val="B45F06"/>
                  </a:solidFill>
                  <a:latin typeface="Mada"/>
                  <a:ea typeface="Mada"/>
                  <a:cs typeface="Mada"/>
                  <a:sym typeface="Mada"/>
                </a:rPr>
                <a:t>Treatment </a:t>
              </a:r>
              <a:endParaRPr b="1" sz="1200">
                <a:solidFill>
                  <a:srgbClr val="B45F06"/>
                </a:solidFill>
                <a:latin typeface="Mada"/>
                <a:ea typeface="Mada"/>
                <a:cs typeface="Mada"/>
                <a:sym typeface="Mada"/>
              </a:endParaRPr>
            </a:p>
          </p:txBody>
        </p:sp>
        <p:sp>
          <p:nvSpPr>
            <p:cNvPr id="414" name="Google Shape;414;p29"/>
            <p:cNvSpPr txBox="1"/>
            <p:nvPr/>
          </p:nvSpPr>
          <p:spPr>
            <a:xfrm>
              <a:off x="1018364" y="8219306"/>
              <a:ext cx="2147700" cy="1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rgbClr val="B45F06"/>
                  </a:solidFill>
                  <a:latin typeface="Mada"/>
                  <a:ea typeface="Mada"/>
                  <a:cs typeface="Mada"/>
                  <a:sym typeface="Mada"/>
                </a:rPr>
                <a:t>Diagnosis </a:t>
              </a:r>
              <a:endParaRPr b="1" sz="1200">
                <a:solidFill>
                  <a:srgbClr val="B45F06"/>
                </a:solidFill>
                <a:latin typeface="Mada"/>
                <a:ea typeface="Mada"/>
                <a:cs typeface="Mada"/>
                <a:sym typeface="Mada"/>
              </a:endParaRPr>
            </a:p>
          </p:txBody>
        </p:sp>
        <p:sp>
          <p:nvSpPr>
            <p:cNvPr id="415" name="Google Shape;415;p29"/>
            <p:cNvSpPr txBox="1"/>
            <p:nvPr/>
          </p:nvSpPr>
          <p:spPr>
            <a:xfrm>
              <a:off x="3903578" y="8428890"/>
              <a:ext cx="2957400" cy="768300"/>
            </a:xfrm>
            <a:prstGeom prst="rect">
              <a:avLst/>
            </a:prstGeom>
            <a:noFill/>
            <a:ln>
              <a:noFill/>
            </a:ln>
          </p:spPr>
          <p:txBody>
            <a:bodyPr anchorCtr="0" anchor="t" bIns="91425" lIns="91425" spcFirstLastPara="1" rIns="91425" wrap="square" tIns="91425">
              <a:noAutofit/>
            </a:bodyPr>
            <a:lstStyle/>
            <a:p>
              <a:pPr indent="-167049" lvl="0" marL="457200" rtl="0" algn="l">
                <a:spcBef>
                  <a:spcPts val="0"/>
                </a:spcBef>
                <a:spcAft>
                  <a:spcPts val="0"/>
                </a:spcAft>
                <a:buClr>
                  <a:srgbClr val="CC0000"/>
                </a:buClr>
                <a:buSzPts val="1100"/>
                <a:buFont typeface="Mada"/>
                <a:buChar char="●"/>
              </a:pPr>
              <a:r>
                <a:rPr lang="ar" sz="1100">
                  <a:solidFill>
                    <a:srgbClr val="CC0000"/>
                  </a:solidFill>
                  <a:latin typeface="Mada"/>
                  <a:ea typeface="Mada"/>
                  <a:cs typeface="Mada"/>
                  <a:sym typeface="Mada"/>
                </a:rPr>
                <a:t>Replacement of exogenous vWF concentrate.</a:t>
              </a:r>
              <a:endParaRPr sz="1100">
                <a:solidFill>
                  <a:srgbClr val="CC0000"/>
                </a:solidFill>
                <a:latin typeface="Mada"/>
                <a:ea typeface="Mada"/>
                <a:cs typeface="Mada"/>
                <a:sym typeface="Mada"/>
              </a:endParaRPr>
            </a:p>
            <a:p>
              <a:pPr indent="-167049" lvl="0" marL="457200" rtl="0" algn="l">
                <a:spcBef>
                  <a:spcPts val="0"/>
                </a:spcBef>
                <a:spcAft>
                  <a:spcPts val="0"/>
                </a:spcAft>
                <a:buClr>
                  <a:schemeClr val="accent1"/>
                </a:buClr>
                <a:buSzPts val="1100"/>
                <a:buFont typeface="Mada"/>
                <a:buChar char="●"/>
              </a:pPr>
              <a:r>
                <a:rPr lang="ar" sz="1100">
                  <a:solidFill>
                    <a:srgbClr val="CC0000"/>
                  </a:solidFill>
                  <a:latin typeface="Mada"/>
                  <a:ea typeface="Mada"/>
                  <a:cs typeface="Mada"/>
                  <a:sym typeface="Mada"/>
                </a:rPr>
                <a:t>Desmopressin</a:t>
              </a:r>
              <a:r>
                <a:rPr lang="ar" sz="1100">
                  <a:latin typeface="Mada"/>
                  <a:ea typeface="Mada"/>
                  <a:cs typeface="Mada"/>
                  <a:sym typeface="Mada"/>
                </a:rPr>
                <a:t> (DDAVP intranasal) Antifibrinolytic agents (Tranexamic Acid Aminocaproic Acid).</a:t>
              </a:r>
              <a:endParaRPr sz="1100">
                <a:latin typeface="Mada"/>
                <a:ea typeface="Mada"/>
                <a:cs typeface="Mada"/>
                <a:sym typeface="Mada"/>
              </a:endParaRPr>
            </a:p>
            <a:p>
              <a:pPr indent="-167049" lvl="0" marL="457200" rtl="0" algn="l">
                <a:spcBef>
                  <a:spcPts val="0"/>
                </a:spcBef>
                <a:spcAft>
                  <a:spcPts val="0"/>
                </a:spcAft>
                <a:buClr>
                  <a:schemeClr val="accent1"/>
                </a:buClr>
                <a:buSzPts val="1100"/>
                <a:buFont typeface="Mada"/>
                <a:buChar char="●"/>
              </a:pPr>
              <a:r>
                <a:rPr lang="ar" sz="1100">
                  <a:latin typeface="Mada"/>
                  <a:ea typeface="Mada"/>
                  <a:cs typeface="Mada"/>
                  <a:sym typeface="Mada"/>
                </a:rPr>
                <a:t>Conjugated Estrogens &amp; oral contraceptive Agents (f</a:t>
              </a:r>
              <a:r>
                <a:rPr lang="ar" sz="1100">
                  <a:latin typeface="Mada"/>
                  <a:ea typeface="Mada"/>
                  <a:cs typeface="Mada"/>
                  <a:sym typeface="Mada"/>
                </a:rPr>
                <a:t>or menorrhagia) .</a:t>
              </a:r>
              <a:endParaRPr sz="1100">
                <a:latin typeface="Mada"/>
                <a:ea typeface="Mada"/>
                <a:cs typeface="Mada"/>
                <a:sym typeface="Mada"/>
              </a:endParaRPr>
            </a:p>
            <a:p>
              <a:pPr indent="0" lvl="0" marL="0" rtl="0" algn="l">
                <a:spcBef>
                  <a:spcPts val="0"/>
                </a:spcBef>
                <a:spcAft>
                  <a:spcPts val="0"/>
                </a:spcAft>
                <a:buNone/>
              </a:pPr>
              <a:r>
                <a:rPr lang="ar"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p:txBody>
        </p:sp>
        <p:sp>
          <p:nvSpPr>
            <p:cNvPr id="416" name="Google Shape;416;p29"/>
            <p:cNvSpPr txBox="1"/>
            <p:nvPr/>
          </p:nvSpPr>
          <p:spPr>
            <a:xfrm>
              <a:off x="623545" y="8442215"/>
              <a:ext cx="3138300" cy="8901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n</a:t>
              </a:r>
              <a:r>
                <a:rPr lang="ar" sz="1100">
                  <a:solidFill>
                    <a:srgbClr val="CC0000"/>
                  </a:solidFill>
                  <a:latin typeface="Mada"/>
                  <a:ea typeface="Mada"/>
                  <a:cs typeface="Mada"/>
                  <a:sym typeface="Mada"/>
                </a:rPr>
                <a:t>ormal aPTT in (Type 1 &amp; 2).</a:t>
              </a:r>
              <a:endParaRPr sz="1100">
                <a:solidFill>
                  <a:srgbClr val="CC0000"/>
                </a:solidFill>
                <a:latin typeface="Mada"/>
                <a:ea typeface="Mada"/>
                <a:cs typeface="Mada"/>
                <a:sym typeface="Mada"/>
              </a:endParaRPr>
            </a:p>
            <a:p>
              <a:pPr indent="-167049" lvl="0" marL="457200" rtl="0" algn="l">
                <a:spcBef>
                  <a:spcPts val="0"/>
                </a:spcBef>
                <a:spcAft>
                  <a:spcPts val="0"/>
                </a:spcAft>
                <a:buClr>
                  <a:srgbClr val="CC0000"/>
                </a:buClr>
                <a:buSzPts val="1100"/>
                <a:buFont typeface="Mada"/>
                <a:buChar char="●"/>
              </a:pPr>
              <a:r>
                <a:rPr lang="ar" sz="1100">
                  <a:solidFill>
                    <a:srgbClr val="CC0000"/>
                  </a:solidFill>
                  <a:latin typeface="Mada"/>
                  <a:ea typeface="Mada"/>
                  <a:cs typeface="Mada"/>
                  <a:sym typeface="Mada"/>
                </a:rPr>
                <a:t>prolonged aPTT in (Type 2N, 2B, &amp; 3) </a:t>
              </a:r>
              <a:endParaRPr sz="1100">
                <a:solidFill>
                  <a:srgbClr val="CC0000"/>
                </a:solidFill>
                <a:latin typeface="Mada"/>
                <a:ea typeface="Mada"/>
                <a:cs typeface="Mada"/>
                <a:sym typeface="Mada"/>
              </a:endParaRPr>
            </a:p>
            <a:p>
              <a:pPr indent="-167049" lvl="0" marL="457200" rtl="0" algn="l">
                <a:spcBef>
                  <a:spcPts val="0"/>
                </a:spcBef>
                <a:spcAft>
                  <a:spcPts val="0"/>
                </a:spcAft>
                <a:buClr>
                  <a:srgbClr val="CC0000"/>
                </a:buClr>
                <a:buSzPts val="1100"/>
                <a:buFont typeface="Mada"/>
                <a:buChar char="●"/>
              </a:pPr>
              <a:r>
                <a:rPr lang="ar" sz="1100">
                  <a:solidFill>
                    <a:srgbClr val="CC0000"/>
                  </a:solidFill>
                  <a:latin typeface="Mada"/>
                  <a:ea typeface="Mada"/>
                  <a:cs typeface="Mada"/>
                  <a:sym typeface="Mada"/>
                </a:rPr>
                <a:t>vWF:Ag.</a:t>
              </a:r>
              <a:endParaRPr sz="1100">
                <a:solidFill>
                  <a:srgbClr val="6AA84F"/>
                </a:solidFill>
                <a:latin typeface="Mada"/>
                <a:ea typeface="Mada"/>
                <a:cs typeface="Mada"/>
                <a:sym typeface="Mada"/>
              </a:endParaRPr>
            </a:p>
            <a:p>
              <a:pPr indent="-167049" lvl="0" marL="457200" rtl="0" algn="l">
                <a:spcBef>
                  <a:spcPts val="0"/>
                </a:spcBef>
                <a:spcAft>
                  <a:spcPts val="0"/>
                </a:spcAft>
                <a:buClr>
                  <a:schemeClr val="accent1"/>
                </a:buClr>
                <a:buSzPts val="1100"/>
                <a:buFont typeface="Mada"/>
                <a:buChar char="●"/>
              </a:pPr>
              <a:r>
                <a:rPr lang="ar" sz="1100">
                  <a:latin typeface="Mada"/>
                  <a:ea typeface="Mada"/>
                  <a:cs typeface="Mada"/>
                  <a:sym typeface="Mada"/>
                </a:rPr>
                <a:t>vWF:RCo.</a:t>
              </a:r>
              <a:endParaRPr sz="1100">
                <a:latin typeface="Mada"/>
                <a:ea typeface="Mada"/>
                <a:cs typeface="Mada"/>
                <a:sym typeface="Mada"/>
              </a:endParaRPr>
            </a:p>
            <a:p>
              <a:pPr indent="-167049" lvl="0" marL="457200" rtl="0" algn="l">
                <a:spcBef>
                  <a:spcPts val="0"/>
                </a:spcBef>
                <a:spcAft>
                  <a:spcPts val="0"/>
                </a:spcAft>
                <a:buClr>
                  <a:schemeClr val="accent1"/>
                </a:buClr>
                <a:buSzPts val="1100"/>
                <a:buFont typeface="Mada"/>
                <a:buChar char="●"/>
              </a:pPr>
              <a:r>
                <a:rPr lang="ar" sz="1100">
                  <a:latin typeface="Mada"/>
                  <a:ea typeface="Mada"/>
                  <a:cs typeface="Mada"/>
                  <a:sym typeface="Mada"/>
                </a:rPr>
                <a:t>vWF multimers (to differentiate subtypes)</a:t>
              </a:r>
              <a:endParaRPr sz="1100">
                <a:latin typeface="Mada"/>
                <a:ea typeface="Mada"/>
                <a:cs typeface="Mada"/>
                <a:sym typeface="Mada"/>
              </a:endParaRPr>
            </a:p>
            <a:p>
              <a:pPr indent="-167049" lvl="0" marL="457200" rtl="0" algn="l">
                <a:spcBef>
                  <a:spcPts val="0"/>
                </a:spcBef>
                <a:spcAft>
                  <a:spcPts val="0"/>
                </a:spcAft>
                <a:buClr>
                  <a:srgbClr val="CC0000"/>
                </a:buClr>
                <a:buSzPts val="1100"/>
                <a:buFont typeface="Mada"/>
                <a:buChar char="●"/>
              </a:pPr>
              <a:r>
                <a:rPr lang="ar" sz="1100">
                  <a:solidFill>
                    <a:srgbClr val="CC0000"/>
                  </a:solidFill>
                  <a:latin typeface="Mada"/>
                  <a:ea typeface="Mada"/>
                  <a:cs typeface="Mada"/>
                  <a:sym typeface="Mada"/>
                </a:rPr>
                <a:t>FVIII assay (low in 2N &amp; 3).</a:t>
              </a:r>
              <a:endParaRPr sz="1100">
                <a:solidFill>
                  <a:srgbClr val="CC0000"/>
                </a:solidFill>
                <a:latin typeface="Mada"/>
                <a:ea typeface="Mada"/>
                <a:cs typeface="Mada"/>
                <a:sym typeface="Mada"/>
              </a:endParaRPr>
            </a:p>
            <a:p>
              <a:pPr indent="-167049" lvl="0" marL="457200" rtl="0" algn="l">
                <a:spcBef>
                  <a:spcPts val="0"/>
                </a:spcBef>
                <a:spcAft>
                  <a:spcPts val="0"/>
                </a:spcAft>
                <a:buClr>
                  <a:srgbClr val="CC0000"/>
                </a:buClr>
                <a:buSzPts val="1100"/>
                <a:buFont typeface="Mada"/>
                <a:buChar char="●"/>
              </a:pPr>
              <a:r>
                <a:rPr lang="ar" sz="1100">
                  <a:solidFill>
                    <a:srgbClr val="CC0000"/>
                  </a:solidFill>
                  <a:latin typeface="Mada"/>
                  <a:ea typeface="Mada"/>
                  <a:cs typeface="Mada"/>
                  <a:sym typeface="Mada"/>
                </a:rPr>
                <a:t>Plt count  (low in 2M).</a:t>
              </a:r>
              <a:endParaRPr sz="1100">
                <a:solidFill>
                  <a:srgbClr val="CC0000"/>
                </a:solidFill>
                <a:latin typeface="Mada"/>
                <a:ea typeface="Mada"/>
                <a:cs typeface="Mada"/>
                <a:sym typeface="Mada"/>
              </a:endParaRPr>
            </a:p>
            <a:p>
              <a:pPr indent="360000" lvl="0" marL="0" rtl="0" algn="l">
                <a:spcBef>
                  <a:spcPts val="0"/>
                </a:spcBef>
                <a:spcAft>
                  <a:spcPts val="0"/>
                </a:spcAft>
                <a:buNone/>
              </a:pPr>
              <a:r>
                <a:t/>
              </a:r>
              <a:endParaRPr sz="1000">
                <a:latin typeface="Mada"/>
                <a:ea typeface="Mada"/>
                <a:cs typeface="Mada"/>
                <a:sym typeface="Mada"/>
              </a:endParaRPr>
            </a:p>
          </p:txBody>
        </p:sp>
      </p:grpSp>
      <p:sp>
        <p:nvSpPr>
          <p:cNvPr id="417" name="Google Shape;417;p29"/>
          <p:cNvSpPr txBox="1"/>
          <p:nvPr/>
        </p:nvSpPr>
        <p:spPr>
          <a:xfrm>
            <a:off x="339900" y="986075"/>
            <a:ext cx="6880200" cy="1359600"/>
          </a:xfrm>
          <a:prstGeom prst="rect">
            <a:avLst/>
          </a:prstGeom>
          <a:noFill/>
          <a:ln cap="flat" cmpd="sng" w="9525">
            <a:solidFill>
              <a:srgbClr val="B45F06"/>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Baseline factor activity level</a:t>
            </a:r>
            <a:r>
              <a:rPr b="1" baseline="30000" lang="ar" sz="1200">
                <a:latin typeface="Mada"/>
                <a:ea typeface="Mada"/>
                <a:cs typeface="Mada"/>
                <a:sym typeface="Mada"/>
              </a:rPr>
              <a:t>2       </a:t>
            </a:r>
            <a:r>
              <a:rPr b="1" baseline="30000"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(MCQ)</a:t>
            </a:r>
            <a:endParaRPr b="1" sz="1200">
              <a:solidFill>
                <a:srgbClr val="6AA84F"/>
              </a:solidFill>
              <a:latin typeface="Mada"/>
              <a:ea typeface="Mada"/>
              <a:cs typeface="Mada"/>
              <a:sym typeface="Mada"/>
            </a:endParaRPr>
          </a:p>
          <a:p>
            <a:pPr indent="-304800" lvl="0" marL="457200" rtl="0" algn="l">
              <a:spcBef>
                <a:spcPts val="1000"/>
              </a:spcBef>
              <a:spcAft>
                <a:spcPts val="0"/>
              </a:spcAft>
              <a:buClr>
                <a:srgbClr val="C76114"/>
              </a:buClr>
              <a:buSzPts val="1200"/>
              <a:buFont typeface="Mada"/>
              <a:buChar char="★"/>
            </a:pPr>
            <a:r>
              <a:rPr b="1" lang="ar" sz="1200">
                <a:latin typeface="Mada"/>
                <a:ea typeface="Mada"/>
                <a:cs typeface="Mada"/>
                <a:sym typeface="Mada"/>
              </a:rPr>
              <a:t>Severe Hemophilia </a:t>
            </a:r>
            <a:r>
              <a:rPr lang="ar" sz="1200">
                <a:latin typeface="Mada"/>
                <a:ea typeface="Mada"/>
                <a:cs typeface="Mada"/>
                <a:sym typeface="Mada"/>
              </a:rPr>
              <a:t>: defined as </a:t>
            </a:r>
            <a:r>
              <a:rPr lang="ar" sz="1200">
                <a:solidFill>
                  <a:srgbClr val="FF0000"/>
                </a:solidFill>
                <a:latin typeface="Mada"/>
                <a:ea typeface="Mada"/>
                <a:cs typeface="Mada"/>
                <a:sym typeface="Mada"/>
              </a:rPr>
              <a:t>&lt;1 %</a:t>
            </a:r>
            <a:r>
              <a:rPr lang="ar" sz="1200">
                <a:solidFill>
                  <a:srgbClr val="990000"/>
                </a:solidFill>
                <a:latin typeface="Mada"/>
                <a:ea typeface="Mada"/>
                <a:cs typeface="Mada"/>
                <a:sym typeface="Mada"/>
              </a:rPr>
              <a:t> </a:t>
            </a:r>
            <a:r>
              <a:rPr lang="ar" sz="1200">
                <a:latin typeface="Mada"/>
                <a:ea typeface="Mada"/>
                <a:cs typeface="Mada"/>
                <a:sym typeface="Mada"/>
              </a:rPr>
              <a:t>factor activity (&lt;0.01 IU/mL). </a:t>
            </a:r>
            <a:r>
              <a:rPr baseline="30000" lang="ar" sz="1200">
                <a:latin typeface="Mada"/>
                <a:ea typeface="Mada"/>
                <a:cs typeface="Mada"/>
                <a:sym typeface="Mada"/>
              </a:rPr>
              <a:t>3</a:t>
            </a:r>
            <a:endParaRPr baseline="30000" sz="1200">
              <a:latin typeface="Mada"/>
              <a:ea typeface="Mada"/>
              <a:cs typeface="Mada"/>
              <a:sym typeface="Mada"/>
            </a:endParaRPr>
          </a:p>
          <a:p>
            <a:pPr indent="-304800" lvl="0" marL="457200" rtl="0" algn="l">
              <a:spcBef>
                <a:spcPts val="0"/>
              </a:spcBef>
              <a:spcAft>
                <a:spcPts val="0"/>
              </a:spcAft>
              <a:buClr>
                <a:srgbClr val="C76114"/>
              </a:buClr>
              <a:buSzPts val="1200"/>
              <a:buFont typeface="Mada"/>
              <a:buChar char="★"/>
            </a:pPr>
            <a:r>
              <a:rPr b="1" lang="ar" sz="1200">
                <a:latin typeface="Mada"/>
                <a:ea typeface="Mada"/>
                <a:cs typeface="Mada"/>
                <a:sym typeface="Mada"/>
              </a:rPr>
              <a:t>Moderate Hemophilia </a:t>
            </a:r>
            <a:r>
              <a:rPr lang="ar" sz="1200">
                <a:latin typeface="Mada"/>
                <a:ea typeface="Mada"/>
                <a:cs typeface="Mada"/>
                <a:sym typeface="Mada"/>
              </a:rPr>
              <a:t>: defined as a factor </a:t>
            </a:r>
            <a:r>
              <a:rPr lang="ar" sz="1200">
                <a:solidFill>
                  <a:srgbClr val="FF0000"/>
                </a:solidFill>
                <a:latin typeface="Mada"/>
                <a:ea typeface="Mada"/>
                <a:cs typeface="Mada"/>
                <a:sym typeface="Mada"/>
              </a:rPr>
              <a:t>activity</a:t>
            </a:r>
            <a:r>
              <a:rPr lang="ar" sz="1200">
                <a:latin typeface="Mada"/>
                <a:ea typeface="Mada"/>
                <a:cs typeface="Mada"/>
                <a:sym typeface="Mada"/>
              </a:rPr>
              <a:t> level </a:t>
            </a:r>
            <a:r>
              <a:rPr lang="ar" sz="1200">
                <a:solidFill>
                  <a:srgbClr val="FF0000"/>
                </a:solidFill>
                <a:latin typeface="Mada"/>
                <a:ea typeface="Mada"/>
                <a:cs typeface="Mada"/>
                <a:sym typeface="Mada"/>
              </a:rPr>
              <a:t>≥1</a:t>
            </a:r>
            <a:r>
              <a:rPr lang="ar" sz="1200">
                <a:latin typeface="Mada"/>
                <a:ea typeface="Mada"/>
                <a:cs typeface="Mada"/>
                <a:sym typeface="Mada"/>
              </a:rPr>
              <a:t> % of normal and </a:t>
            </a:r>
            <a:r>
              <a:rPr lang="ar" sz="1200">
                <a:solidFill>
                  <a:srgbClr val="FF0000"/>
                </a:solidFill>
                <a:latin typeface="Mada"/>
                <a:ea typeface="Mada"/>
                <a:cs typeface="Mada"/>
                <a:sym typeface="Mada"/>
              </a:rPr>
              <a:t>&lt;5 % </a:t>
            </a:r>
            <a:r>
              <a:rPr lang="ar" sz="1200">
                <a:latin typeface="Mada"/>
                <a:ea typeface="Mada"/>
                <a:cs typeface="Mada"/>
                <a:sym typeface="Mada"/>
              </a:rPr>
              <a:t>of normal ( ≥0.01 - &lt;0.05 IU/mL).</a:t>
            </a:r>
            <a:r>
              <a:rPr baseline="30000" lang="ar" sz="1200">
                <a:latin typeface="Mada"/>
                <a:ea typeface="Mada"/>
                <a:cs typeface="Mada"/>
                <a:sym typeface="Mada"/>
              </a:rPr>
              <a:t>4</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Clr>
                <a:srgbClr val="C76114"/>
              </a:buClr>
              <a:buSzPts val="1200"/>
              <a:buFont typeface="Mada"/>
              <a:buChar char="★"/>
            </a:pPr>
            <a:r>
              <a:rPr b="1" lang="ar" sz="1200">
                <a:latin typeface="Mada"/>
                <a:ea typeface="Mada"/>
                <a:cs typeface="Mada"/>
                <a:sym typeface="Mada"/>
              </a:rPr>
              <a:t>Mild Hemophilia :</a:t>
            </a:r>
            <a:r>
              <a:rPr lang="ar" sz="1200">
                <a:latin typeface="Mada"/>
                <a:ea typeface="Mada"/>
                <a:cs typeface="Mada"/>
                <a:sym typeface="Mada"/>
              </a:rPr>
              <a:t> defined as a factor activity level</a:t>
            </a:r>
            <a:r>
              <a:rPr lang="ar" sz="1200">
                <a:solidFill>
                  <a:srgbClr val="FF0000"/>
                </a:solidFill>
                <a:latin typeface="Mada"/>
                <a:ea typeface="Mada"/>
                <a:cs typeface="Mada"/>
                <a:sym typeface="Mada"/>
              </a:rPr>
              <a:t> ≥5 % </a:t>
            </a:r>
            <a:r>
              <a:rPr lang="ar" sz="1200">
                <a:latin typeface="Mada"/>
                <a:ea typeface="Mada"/>
                <a:cs typeface="Mada"/>
                <a:sym typeface="Mada"/>
              </a:rPr>
              <a:t>of normal and </a:t>
            </a:r>
            <a:r>
              <a:rPr lang="ar" sz="1200">
                <a:solidFill>
                  <a:srgbClr val="FF0000"/>
                </a:solidFill>
                <a:latin typeface="Mada"/>
                <a:ea typeface="Mada"/>
                <a:cs typeface="Mada"/>
                <a:sym typeface="Mada"/>
              </a:rPr>
              <a:t>&lt;40 %</a:t>
            </a:r>
            <a:r>
              <a:rPr lang="ar" sz="1200">
                <a:latin typeface="Mada"/>
                <a:ea typeface="Mada"/>
                <a:cs typeface="Mada"/>
                <a:sym typeface="Mada"/>
              </a:rPr>
              <a:t> of normal (≥0.05 - &lt;0.40 IU/mL).</a:t>
            </a:r>
            <a:r>
              <a:rPr baseline="30000" lang="ar" sz="1200">
                <a:latin typeface="Mada"/>
                <a:ea typeface="Mada"/>
                <a:cs typeface="Mada"/>
                <a:sym typeface="Mada"/>
              </a:rPr>
              <a:t>5</a:t>
            </a:r>
            <a:endParaRPr baseline="30000"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grpSp>
        <p:nvGrpSpPr>
          <p:cNvPr id="418" name="Google Shape;418;p29"/>
          <p:cNvGrpSpPr/>
          <p:nvPr/>
        </p:nvGrpSpPr>
        <p:grpSpPr>
          <a:xfrm>
            <a:off x="307263" y="5592438"/>
            <a:ext cx="6945444" cy="2038352"/>
            <a:chOff x="272350" y="5765175"/>
            <a:chExt cx="6945444" cy="2038352"/>
          </a:xfrm>
        </p:grpSpPr>
        <p:grpSp>
          <p:nvGrpSpPr>
            <p:cNvPr id="419" name="Google Shape;419;p29"/>
            <p:cNvGrpSpPr/>
            <p:nvPr/>
          </p:nvGrpSpPr>
          <p:grpSpPr>
            <a:xfrm>
              <a:off x="4911170" y="5871256"/>
              <a:ext cx="2306623" cy="1932271"/>
              <a:chOff x="5066950" y="3122450"/>
              <a:chExt cx="2226900" cy="2122675"/>
            </a:xfrm>
          </p:grpSpPr>
          <p:sp>
            <p:nvSpPr>
              <p:cNvPr id="420" name="Google Shape;420;p29"/>
              <p:cNvSpPr/>
              <p:nvPr/>
            </p:nvSpPr>
            <p:spPr>
              <a:xfrm>
                <a:off x="5066950" y="3210825"/>
                <a:ext cx="2226900" cy="2034300"/>
              </a:xfrm>
              <a:prstGeom prst="foldedCorner">
                <a:avLst>
                  <a:gd fmla="val 16667" name="adj"/>
                </a:avLst>
              </a:prstGeom>
              <a:solidFill>
                <a:schemeClr val="accent4"/>
              </a:solidFill>
              <a:ln cap="flat" cmpd="sng" w="9525">
                <a:solidFill>
                  <a:srgbClr val="3D85C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9"/>
              <p:cNvSpPr txBox="1"/>
              <p:nvPr/>
            </p:nvSpPr>
            <p:spPr>
              <a:xfrm>
                <a:off x="5149150" y="3122450"/>
                <a:ext cx="2062500" cy="20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rgbClr val="999999"/>
                    </a:solidFill>
                    <a:latin typeface="Mada"/>
                    <a:ea typeface="Mada"/>
                    <a:cs typeface="Mada"/>
                    <a:sym typeface="Mada"/>
                  </a:rPr>
                  <a:t>VWF func :</a:t>
                </a:r>
                <a:endParaRPr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1- </a:t>
                </a:r>
                <a:r>
                  <a:rPr lang="ar" sz="1200">
                    <a:solidFill>
                      <a:srgbClr val="999999"/>
                    </a:solidFill>
                    <a:latin typeface="Mada"/>
                    <a:ea typeface="Mada"/>
                    <a:cs typeface="Mada"/>
                    <a:sym typeface="Mada"/>
                  </a:rPr>
                  <a:t>form an adhesive bridge between platelets and injured vascular epithelium.</a:t>
                </a:r>
                <a:endParaRPr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2- carrier for factor VIII.</a:t>
                </a:r>
                <a:endParaRPr sz="1200">
                  <a:solidFill>
                    <a:srgbClr val="99999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rgbClr val="999999"/>
                    </a:solidFill>
                    <a:latin typeface="Mada"/>
                    <a:ea typeface="Mada"/>
                    <a:cs typeface="Mada"/>
                    <a:sym typeface="Mada"/>
                  </a:rPr>
                  <a:t>3- form a bridge between adjacent platelets allowing them to bind together and effectively form a platelet plug at sites of endothelial injury .</a:t>
                </a:r>
                <a:endParaRPr sz="1200">
                  <a:solidFill>
                    <a:srgbClr val="999999"/>
                  </a:solidFill>
                  <a:latin typeface="Mada"/>
                  <a:ea typeface="Mada"/>
                  <a:cs typeface="Mada"/>
                  <a:sym typeface="Mada"/>
                </a:endParaRPr>
              </a:p>
            </p:txBody>
          </p:sp>
        </p:grpSp>
        <p:pic>
          <p:nvPicPr>
            <p:cNvPr id="422" name="Google Shape;422;p29"/>
            <p:cNvPicPr preferRelativeResize="0"/>
            <p:nvPr/>
          </p:nvPicPr>
          <p:blipFill rotWithShape="1">
            <a:blip r:embed="rId4">
              <a:alphaModFix/>
            </a:blip>
            <a:srcRect b="26891" l="10123" r="11278" t="41468"/>
            <a:stretch/>
          </p:blipFill>
          <p:spPr>
            <a:xfrm>
              <a:off x="272350" y="5867875"/>
              <a:ext cx="4665050" cy="1932272"/>
            </a:xfrm>
            <a:prstGeom prst="rect">
              <a:avLst/>
            </a:prstGeom>
            <a:noFill/>
            <a:ln>
              <a:noFill/>
            </a:ln>
          </p:spPr>
        </p:pic>
        <p:sp>
          <p:nvSpPr>
            <p:cNvPr id="423" name="Google Shape;423;p29"/>
            <p:cNvSpPr/>
            <p:nvPr/>
          </p:nvSpPr>
          <p:spPr>
            <a:xfrm>
              <a:off x="5437925" y="5970725"/>
              <a:ext cx="180900" cy="1524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424" name="Google Shape;424;p29"/>
            <p:cNvSpPr/>
            <p:nvPr/>
          </p:nvSpPr>
          <p:spPr>
            <a:xfrm>
              <a:off x="3119525" y="6966475"/>
              <a:ext cx="371400" cy="1440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9"/>
            <p:cNvSpPr/>
            <p:nvPr/>
          </p:nvSpPr>
          <p:spPr>
            <a:xfrm>
              <a:off x="1300250" y="7382000"/>
              <a:ext cx="715200" cy="1440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9"/>
            <p:cNvSpPr/>
            <p:nvPr/>
          </p:nvSpPr>
          <p:spPr>
            <a:xfrm>
              <a:off x="1300250" y="7556100"/>
              <a:ext cx="715200" cy="1440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9"/>
            <p:cNvSpPr/>
            <p:nvPr/>
          </p:nvSpPr>
          <p:spPr>
            <a:xfrm>
              <a:off x="3390975" y="6094925"/>
              <a:ext cx="371400" cy="1440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9"/>
            <p:cNvSpPr/>
            <p:nvPr/>
          </p:nvSpPr>
          <p:spPr>
            <a:xfrm>
              <a:off x="481100" y="6966475"/>
              <a:ext cx="371400" cy="1440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9"/>
            <p:cNvSpPr/>
            <p:nvPr/>
          </p:nvSpPr>
          <p:spPr>
            <a:xfrm>
              <a:off x="2208850" y="7382000"/>
              <a:ext cx="2175300" cy="1440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9"/>
            <p:cNvSpPr/>
            <p:nvPr/>
          </p:nvSpPr>
          <p:spPr>
            <a:xfrm>
              <a:off x="481100" y="7348325"/>
              <a:ext cx="371400" cy="1440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9"/>
            <p:cNvSpPr/>
            <p:nvPr/>
          </p:nvSpPr>
          <p:spPr>
            <a:xfrm>
              <a:off x="2187275" y="5857350"/>
              <a:ext cx="262500" cy="169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432" name="Google Shape;432;p29"/>
            <p:cNvSpPr/>
            <p:nvPr/>
          </p:nvSpPr>
          <p:spPr>
            <a:xfrm>
              <a:off x="3086625" y="5765175"/>
              <a:ext cx="1017000" cy="261600"/>
            </a:xfrm>
            <a:prstGeom prst="rect">
              <a:avLst/>
            </a:prstGeom>
            <a:solidFill>
              <a:srgbClr val="FFFFFF"/>
            </a:solidFill>
            <a:ln cap="flat" cmpd="sng" w="9525">
              <a:solidFill>
                <a:srgbClr val="6AA84F"/>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500">
                  <a:solidFill>
                    <a:srgbClr val="6AA84F"/>
                  </a:solidFill>
                  <a:latin typeface="Mada"/>
                  <a:ea typeface="Mada"/>
                  <a:cs typeface="Mada"/>
                  <a:sym typeface="Mada"/>
                </a:rPr>
                <a:t>Ristocetin-Induced platelet aggregation; a way to test PLT function</a:t>
              </a:r>
              <a:endParaRPr sz="500">
                <a:solidFill>
                  <a:srgbClr val="6AA84F"/>
                </a:solidFill>
                <a:latin typeface="Mada"/>
                <a:ea typeface="Mada"/>
                <a:cs typeface="Mada"/>
                <a:sym typeface="Mada"/>
              </a:endParaRPr>
            </a:p>
          </p:txBody>
        </p:sp>
      </p:grpSp>
      <p:sp>
        <p:nvSpPr>
          <p:cNvPr id="433" name="Google Shape;433;p29"/>
          <p:cNvSpPr/>
          <p:nvPr/>
        </p:nvSpPr>
        <p:spPr>
          <a:xfrm>
            <a:off x="5087327" y="986075"/>
            <a:ext cx="374700" cy="3543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4" name="Google Shape;434;p29"/>
          <p:cNvCxnSpPr/>
          <p:nvPr/>
        </p:nvCxnSpPr>
        <p:spPr>
          <a:xfrm rot="10800000">
            <a:off x="8900" y="9697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35" name="Google Shape;435;p29"/>
          <p:cNvSpPr txBox="1"/>
          <p:nvPr/>
        </p:nvSpPr>
        <p:spPr>
          <a:xfrm>
            <a:off x="339900" y="7631950"/>
            <a:ext cx="4573500" cy="354300"/>
          </a:xfrm>
          <a:prstGeom prst="rect">
            <a:avLst/>
          </a:prstGeom>
          <a:noFill/>
          <a:ln>
            <a:noFill/>
          </a:ln>
        </p:spPr>
        <p:txBody>
          <a:bodyPr anchorCtr="0" anchor="ctr" bIns="91425" lIns="91425" spcFirstLastPara="1" rIns="91425" wrap="square" tIns="91425">
            <a:noAutofit/>
          </a:bodyPr>
          <a:lstStyle/>
          <a:p>
            <a:pPr indent="0" lvl="0" marL="114300" marR="114300" rtl="0" algn="ctr">
              <a:lnSpc>
                <a:spcPct val="142857"/>
              </a:lnSpc>
              <a:spcBef>
                <a:spcPts val="500"/>
              </a:spcBef>
              <a:spcAft>
                <a:spcPts val="0"/>
              </a:spcAft>
              <a:buNone/>
            </a:pPr>
            <a:r>
              <a:rPr lang="ar" sz="850">
                <a:solidFill>
                  <a:srgbClr val="999999"/>
                </a:solidFill>
                <a:latin typeface="Mada"/>
                <a:ea typeface="Mada"/>
                <a:cs typeface="Mada"/>
                <a:sym typeface="Mada"/>
              </a:rPr>
              <a:t>group F dr focused on the  </a:t>
            </a:r>
            <a:r>
              <a:rPr lang="ar" sz="850">
                <a:solidFill>
                  <a:srgbClr val="999999"/>
                </a:solidFill>
                <a:latin typeface="Mada"/>
                <a:ea typeface="Mada"/>
                <a:cs typeface="Mada"/>
                <a:sym typeface="Mada"/>
              </a:rPr>
              <a:t>highlighted</a:t>
            </a:r>
            <a:r>
              <a:rPr lang="ar" sz="850">
                <a:solidFill>
                  <a:srgbClr val="999999"/>
                </a:solidFill>
                <a:latin typeface="Mada"/>
                <a:ea typeface="Mada"/>
                <a:cs typeface="Mada"/>
                <a:sym typeface="Mada"/>
              </a:rPr>
              <a:t> while males dr said </a:t>
            </a:r>
            <a:r>
              <a:rPr lang="ar" sz="850">
                <a:solidFill>
                  <a:srgbClr val="999999"/>
                </a:solidFill>
                <a:latin typeface="Mada"/>
                <a:ea typeface="Mada"/>
                <a:cs typeface="Mada"/>
                <a:sym typeface="Mada"/>
              </a:rPr>
              <a:t>you don't need to know the details</a:t>
            </a:r>
            <a:endParaRPr sz="850">
              <a:solidFill>
                <a:srgbClr val="999999"/>
              </a:solidFill>
              <a:latin typeface="Mada"/>
              <a:ea typeface="Mada"/>
              <a:cs typeface="Mada"/>
              <a:sym typeface="Mada"/>
            </a:endParaRPr>
          </a:p>
        </p:txBody>
      </p:sp>
      <p:sp>
        <p:nvSpPr>
          <p:cNvPr id="436" name="Google Shape;436;p29"/>
          <p:cNvSpPr/>
          <p:nvPr/>
        </p:nvSpPr>
        <p:spPr>
          <a:xfrm>
            <a:off x="1414900" y="8221125"/>
            <a:ext cx="126300" cy="1524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0"/>
          <p:cNvSpPr txBox="1"/>
          <p:nvPr/>
        </p:nvSpPr>
        <p:spPr>
          <a:xfrm>
            <a:off x="199338" y="2909558"/>
            <a:ext cx="6585300" cy="27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Comparison between haemophilia and VWD :</a:t>
            </a:r>
            <a:endParaRPr b="1" sz="2200">
              <a:highlight>
                <a:schemeClr val="accent4"/>
              </a:highlight>
              <a:latin typeface="Mada"/>
              <a:ea typeface="Mada"/>
              <a:cs typeface="Mada"/>
              <a:sym typeface="Mada"/>
            </a:endParaRPr>
          </a:p>
        </p:txBody>
      </p:sp>
      <p:sp>
        <p:nvSpPr>
          <p:cNvPr id="442" name="Google Shape;442;p30"/>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43" name="Google Shape;443;p30"/>
          <p:cNvSpPr txBox="1"/>
          <p:nvPr/>
        </p:nvSpPr>
        <p:spPr>
          <a:xfrm>
            <a:off x="893705" y="75000"/>
            <a:ext cx="5772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CONGENITAL BLEEDING DISORDERS</a:t>
            </a:r>
            <a:endParaRPr b="1" sz="2600">
              <a:latin typeface="Mada"/>
              <a:ea typeface="Mada"/>
              <a:cs typeface="Mada"/>
              <a:sym typeface="Mada"/>
            </a:endParaRPr>
          </a:p>
        </p:txBody>
      </p:sp>
      <p:graphicFrame>
        <p:nvGraphicFramePr>
          <p:cNvPr id="444" name="Google Shape;444;p30"/>
          <p:cNvGraphicFramePr/>
          <p:nvPr/>
        </p:nvGraphicFramePr>
        <p:xfrm>
          <a:off x="527904" y="3369627"/>
          <a:ext cx="3000000" cy="3000000"/>
        </p:xfrm>
        <a:graphic>
          <a:graphicData uri="http://schemas.openxmlformats.org/drawingml/2006/table">
            <a:tbl>
              <a:tblPr>
                <a:noFill/>
                <a:tableStyleId>{F0907378-94C7-4DD1-835B-8AD22765F9C9}</a:tableStyleId>
              </a:tblPr>
              <a:tblGrid>
                <a:gridCol w="1632275"/>
                <a:gridCol w="1623975"/>
                <a:gridCol w="1558775"/>
                <a:gridCol w="1689175"/>
              </a:tblGrid>
              <a:tr h="431100">
                <a:tc>
                  <a:txBody>
                    <a:bodyPr/>
                    <a:lstStyle/>
                    <a:p>
                      <a:pPr indent="0" lvl="0" marL="0" rtl="0" algn="ctr">
                        <a:spcBef>
                          <a:spcPts val="0"/>
                        </a:spcBef>
                        <a:spcAft>
                          <a:spcPts val="0"/>
                        </a:spcAft>
                        <a:buNone/>
                      </a:pPr>
                      <a:r>
                        <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Hemophilia</a:t>
                      </a:r>
                      <a:r>
                        <a:rPr b="1" lang="ar" sz="1200">
                          <a:solidFill>
                            <a:srgbClr val="FFFFFF"/>
                          </a:solidFill>
                          <a:latin typeface="Mada"/>
                          <a:ea typeface="Mada"/>
                          <a:cs typeface="Mada"/>
                          <a:sym typeface="Mada"/>
                        </a:rPr>
                        <a:t> A</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76114"/>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Factor IX deficiency</a:t>
                      </a:r>
                      <a:endParaRPr b="1" sz="1200">
                        <a:solidFill>
                          <a:srgbClr val="FFFFFF"/>
                        </a:solidFill>
                        <a:latin typeface="Mada"/>
                        <a:ea typeface="Mada"/>
                        <a:cs typeface="Mada"/>
                        <a:sym typeface="Mada"/>
                      </a:endParaRPr>
                    </a:p>
                    <a:p>
                      <a:pPr indent="0" lvl="0" marL="0" rtl="0" algn="ctr">
                        <a:spcBef>
                          <a:spcPts val="0"/>
                        </a:spcBef>
                        <a:spcAft>
                          <a:spcPts val="0"/>
                        </a:spcAft>
                        <a:buNone/>
                      </a:pPr>
                      <a:r>
                        <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76114"/>
                    </a:solidFill>
                  </a:tcPr>
                </a:tc>
                <a:tc>
                  <a:txBody>
                    <a:bodyPr/>
                    <a:lstStyle/>
                    <a:p>
                      <a:pPr indent="0" lvl="0" marL="0" rtl="0" algn="ctr">
                        <a:spcBef>
                          <a:spcPts val="0"/>
                        </a:spcBef>
                        <a:spcAft>
                          <a:spcPts val="0"/>
                        </a:spcAft>
                        <a:buClr>
                          <a:schemeClr val="dk1"/>
                        </a:buClr>
                        <a:buSzPts val="1100"/>
                        <a:buFont typeface="Arial"/>
                        <a:buNone/>
                      </a:pPr>
                      <a:r>
                        <a:rPr b="1" lang="ar" sz="1200">
                          <a:solidFill>
                            <a:schemeClr val="lt1"/>
                          </a:solidFill>
                          <a:latin typeface="Mada"/>
                          <a:ea typeface="Mada"/>
                          <a:cs typeface="Mada"/>
                          <a:sym typeface="Mada"/>
                        </a:rPr>
                        <a:t>Von Willebrand</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76114"/>
                    </a:solidFill>
                  </a:tcPr>
                </a:tc>
              </a:tr>
              <a:tr h="559900">
                <a:tc>
                  <a:txBody>
                    <a:bodyPr/>
                    <a:lstStyle/>
                    <a:p>
                      <a:pPr indent="0" lvl="0" marL="0" rtl="0" algn="ctr">
                        <a:spcBef>
                          <a:spcPts val="0"/>
                        </a:spcBef>
                        <a:spcAft>
                          <a:spcPts val="0"/>
                        </a:spcAft>
                        <a:buNone/>
                      </a:pPr>
                      <a:r>
                        <a:rPr b="1" lang="ar" sz="1200">
                          <a:latin typeface="Mada"/>
                          <a:ea typeface="Mada"/>
                          <a:cs typeface="Mada"/>
                          <a:sym typeface="Mada"/>
                        </a:rPr>
                        <a:t>inheritance</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Sex linked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Sex linked</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Dominant (incomplete)</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None/>
                      </a:pPr>
                      <a:r>
                        <a:rPr b="1" lang="ar" sz="1200">
                          <a:latin typeface="Mada"/>
                          <a:ea typeface="Mada"/>
                          <a:cs typeface="Mada"/>
                          <a:sym typeface="Mada"/>
                        </a:rPr>
                        <a:t>Main sites of hemorrhage</a:t>
                      </a:r>
                      <a:endParaRPr b="1" sz="1200">
                        <a:latin typeface="Mada"/>
                        <a:ea typeface="Mada"/>
                        <a:cs typeface="Mada"/>
                        <a:sym typeface="Mada"/>
                      </a:endParaRPr>
                    </a:p>
                    <a:p>
                      <a:pPr indent="0" lvl="0" marL="0" rtl="0" algn="ctr">
                        <a:spcBef>
                          <a:spcPts val="0"/>
                        </a:spcBef>
                        <a:spcAft>
                          <a:spcPts val="0"/>
                        </a:spcAft>
                        <a:buNone/>
                      </a:pPr>
                      <a:r>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solidFill>
                            <a:srgbClr val="CC0000"/>
                          </a:solidFill>
                          <a:latin typeface="Mada"/>
                          <a:ea typeface="Mada"/>
                          <a:cs typeface="Mada"/>
                          <a:sym typeface="Mada"/>
                        </a:rPr>
                        <a:t>Muscle</a:t>
                      </a:r>
                      <a:r>
                        <a:rPr lang="ar" sz="1200">
                          <a:latin typeface="Mada"/>
                          <a:ea typeface="Mada"/>
                          <a:cs typeface="Mada"/>
                          <a:sym typeface="Mada"/>
                        </a:rPr>
                        <a:t>,joints,post-</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trauma or postoperative</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solidFill>
                            <a:srgbClr val="CC0000"/>
                          </a:solidFill>
                          <a:latin typeface="Mada"/>
                          <a:ea typeface="Mada"/>
                          <a:cs typeface="Mada"/>
                          <a:sym typeface="Mada"/>
                        </a:rPr>
                        <a:t>Muscle</a:t>
                      </a:r>
                      <a:r>
                        <a:rPr lang="ar" sz="1200">
                          <a:latin typeface="Mada"/>
                          <a:ea typeface="Mada"/>
                          <a:cs typeface="Mada"/>
                          <a:sym typeface="Mada"/>
                        </a:rPr>
                        <a:t>,joints,post-</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trauma or postoperative</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chemeClr val="accent6"/>
                          </a:solidFill>
                          <a:latin typeface="Mada"/>
                          <a:ea typeface="Mada"/>
                          <a:cs typeface="Mada"/>
                          <a:sym typeface="Mada"/>
                        </a:rPr>
                        <a:t>Mucous membranes, </a:t>
                      </a:r>
                      <a:r>
                        <a:rPr lang="ar" sz="1200">
                          <a:latin typeface="Mada"/>
                          <a:ea typeface="Mada"/>
                          <a:cs typeface="Mada"/>
                          <a:sym typeface="Mada"/>
                        </a:rPr>
                        <a:t>skin cuts, post-trauma or postoperative</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None/>
                      </a:pPr>
                      <a:r>
                        <a:rPr b="1" lang="ar" sz="1200">
                          <a:latin typeface="Mada"/>
                          <a:ea typeface="Mada"/>
                          <a:cs typeface="Mada"/>
                          <a:sym typeface="Mada"/>
                        </a:rPr>
                        <a:t>Platelet count</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Bleeding time</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solidFill>
                            <a:srgbClr val="CC0000"/>
                          </a:solidFill>
                          <a:latin typeface="Mada"/>
                          <a:ea typeface="Mada"/>
                          <a:cs typeface="Mada"/>
                          <a:sym typeface="Mada"/>
                        </a:rPr>
                        <a:t>Prolonged</a:t>
                      </a:r>
                      <a:endParaRPr sz="1200">
                        <a:solidFill>
                          <a:srgbClr val="CC0000"/>
                        </a:solidFill>
                        <a:latin typeface="Mada"/>
                        <a:ea typeface="Mada"/>
                        <a:cs typeface="Mada"/>
                        <a:sym typeface="Mada"/>
                      </a:endParaRPr>
                    </a:p>
                    <a:p>
                      <a:pPr indent="0" lvl="0" marL="0" rtl="0" algn="ctr">
                        <a:spcBef>
                          <a:spcPts val="0"/>
                        </a:spcBef>
                        <a:spcAft>
                          <a:spcPts val="0"/>
                        </a:spcAft>
                        <a:buNone/>
                      </a:pPr>
                      <a:r>
                        <a:t/>
                      </a:r>
                      <a:endParaRPr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Prothrombin time</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Partial thromboplastin time</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Prolonged</a:t>
                      </a:r>
                      <a:endParaRPr b="1" sz="1200">
                        <a:solidFill>
                          <a:srgbClr val="CC0000"/>
                        </a:solidFill>
                        <a:latin typeface="Mada"/>
                        <a:ea typeface="Mada"/>
                        <a:cs typeface="Mada"/>
                        <a:sym typeface="Mada"/>
                      </a:endParaRPr>
                    </a:p>
                    <a:p>
                      <a:pPr indent="0" lvl="0" marL="0" rtl="0" algn="ctr">
                        <a:spcBef>
                          <a:spcPts val="0"/>
                        </a:spcBef>
                        <a:spcAft>
                          <a:spcPts val="0"/>
                        </a:spcAft>
                        <a:buNone/>
                      </a:pPr>
                      <a:r>
                        <a:t/>
                      </a:r>
                      <a:endParaRPr b="1"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Prolonged</a:t>
                      </a:r>
                      <a:endParaRPr b="1" sz="1200">
                        <a:solidFill>
                          <a:srgbClr val="CC0000"/>
                        </a:solidFill>
                        <a:latin typeface="Mada"/>
                        <a:ea typeface="Mada"/>
                        <a:cs typeface="Mada"/>
                        <a:sym typeface="Mada"/>
                      </a:endParaRPr>
                    </a:p>
                    <a:p>
                      <a:pPr indent="0" lvl="0" marL="0" rtl="0" algn="ctr">
                        <a:spcBef>
                          <a:spcPts val="0"/>
                        </a:spcBef>
                        <a:spcAft>
                          <a:spcPts val="0"/>
                        </a:spcAft>
                        <a:buNone/>
                      </a:pPr>
                      <a:r>
                        <a:t/>
                      </a:r>
                      <a:endParaRPr b="1"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Prolonged or Normal</a:t>
                      </a:r>
                      <a:endParaRPr b="1" sz="1200">
                        <a:solidFill>
                          <a:srgbClr val="CC0000"/>
                        </a:solidFill>
                        <a:latin typeface="Mada"/>
                        <a:ea typeface="Mada"/>
                        <a:cs typeface="Mada"/>
                        <a:sym typeface="Mada"/>
                      </a:endParaRPr>
                    </a:p>
                    <a:p>
                      <a:pPr indent="0" lvl="0" marL="0" rtl="0" algn="ctr">
                        <a:spcBef>
                          <a:spcPts val="0"/>
                        </a:spcBef>
                        <a:spcAft>
                          <a:spcPts val="0"/>
                        </a:spcAft>
                        <a:buNone/>
                      </a:pPr>
                      <a:r>
                        <a:t/>
                      </a:r>
                      <a:endParaRPr b="1"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Factor VIII</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Low</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May be moderately reduced</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Factor IX</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Low</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vWF</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Low </a:t>
                      </a:r>
                      <a:endParaRPr b="1"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80825">
                <a:tc>
                  <a:txBody>
                    <a:bodyPr/>
                    <a:lstStyle/>
                    <a:p>
                      <a:pPr indent="0" lvl="0" marL="0" rtl="0" algn="ctr">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Ristocetin-induced </a:t>
                      </a:r>
                      <a:endParaRPr b="1" sz="1200">
                        <a:solidFill>
                          <a:srgbClr val="CC0000"/>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platelet aggregation</a:t>
                      </a:r>
                      <a:endParaRPr b="1"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Impaired</a:t>
                      </a:r>
                      <a:r>
                        <a:rPr b="1" lang="ar" sz="1200">
                          <a:latin typeface="Mada"/>
                          <a:ea typeface="Mada"/>
                          <a:cs typeface="Mada"/>
                          <a:sym typeface="Mada"/>
                        </a:rPr>
                        <a:t>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445" name="Google Shape;445;p30"/>
          <p:cNvSpPr txBox="1"/>
          <p:nvPr/>
        </p:nvSpPr>
        <p:spPr>
          <a:xfrm>
            <a:off x="-2472100" y="5735930"/>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chemeClr val="dk1"/>
              </a:solidFill>
              <a:latin typeface="Mada"/>
              <a:ea typeface="Mada"/>
              <a:cs typeface="Mada"/>
              <a:sym typeface="Mada"/>
            </a:endParaRPr>
          </a:p>
        </p:txBody>
      </p:sp>
      <p:sp>
        <p:nvSpPr>
          <p:cNvPr id="446" name="Google Shape;446;p30"/>
          <p:cNvSpPr txBox="1"/>
          <p:nvPr/>
        </p:nvSpPr>
        <p:spPr>
          <a:xfrm>
            <a:off x="-35762" y="9871750"/>
            <a:ext cx="681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6AA84F"/>
                </a:solidFill>
                <a:latin typeface="Mada"/>
                <a:ea typeface="Mada"/>
                <a:cs typeface="Mada"/>
                <a:sym typeface="Mada"/>
              </a:rPr>
              <a:t>1- It stimulate endogenous production  of VWF .</a:t>
            </a:r>
            <a:endParaRPr sz="1200">
              <a:solidFill>
                <a:srgbClr val="6AA84F"/>
              </a:solidFill>
              <a:latin typeface="Mada"/>
              <a:ea typeface="Mada"/>
              <a:cs typeface="Mada"/>
              <a:sym typeface="Mada"/>
            </a:endParaRPr>
          </a:p>
        </p:txBody>
      </p:sp>
      <p:sp>
        <p:nvSpPr>
          <p:cNvPr id="447" name="Google Shape;447;p30"/>
          <p:cNvSpPr/>
          <p:nvPr/>
        </p:nvSpPr>
        <p:spPr>
          <a:xfrm>
            <a:off x="6187507" y="2939621"/>
            <a:ext cx="478800" cy="3693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448" name="Google Shape;448;p30"/>
          <p:cNvSpPr txBox="1"/>
          <p:nvPr/>
        </p:nvSpPr>
        <p:spPr>
          <a:xfrm>
            <a:off x="249325" y="862675"/>
            <a:ext cx="3685800" cy="318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Platelet aggregometry: </a:t>
            </a:r>
            <a:endParaRPr b="1" sz="2200">
              <a:highlight>
                <a:schemeClr val="accent4"/>
              </a:highlight>
              <a:latin typeface="Mada"/>
              <a:ea typeface="Mada"/>
              <a:cs typeface="Mada"/>
              <a:sym typeface="Mada"/>
            </a:endParaRPr>
          </a:p>
        </p:txBody>
      </p:sp>
      <p:sp>
        <p:nvSpPr>
          <p:cNvPr id="449" name="Google Shape;449;p30"/>
          <p:cNvSpPr txBox="1"/>
          <p:nvPr/>
        </p:nvSpPr>
        <p:spPr>
          <a:xfrm>
            <a:off x="3327775" y="1275200"/>
            <a:ext cx="4067100" cy="16929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Function of PLT depend on the secretion of certain substrates from the granules . Abnormality in the granules → “platelet </a:t>
            </a:r>
            <a:r>
              <a:rPr lang="ar" sz="1200">
                <a:solidFill>
                  <a:srgbClr val="6AA84F"/>
                </a:solidFill>
                <a:latin typeface="Mada"/>
                <a:ea typeface="Mada"/>
                <a:cs typeface="Mada"/>
                <a:sym typeface="Mada"/>
              </a:rPr>
              <a:t>function</a:t>
            </a:r>
            <a:r>
              <a:rPr lang="ar" sz="1200">
                <a:solidFill>
                  <a:srgbClr val="6AA84F"/>
                </a:solidFill>
                <a:latin typeface="Mada"/>
                <a:ea typeface="Mada"/>
                <a:cs typeface="Mada"/>
                <a:sym typeface="Mada"/>
              </a:rPr>
              <a:t> difficulty” or what is called “thrombasthenia” in which they will be unable to aggregate normally and give very weak wave (Red) while the blue waves are normal.</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To confirm, test for platelet ristocetin activity. In case of VWF disease all will be normal except ristocetin.</a:t>
            </a:r>
            <a:endParaRPr/>
          </a:p>
        </p:txBody>
      </p:sp>
      <p:pic>
        <p:nvPicPr>
          <p:cNvPr id="450" name="Google Shape;450;p30"/>
          <p:cNvPicPr preferRelativeResize="0"/>
          <p:nvPr/>
        </p:nvPicPr>
        <p:blipFill rotWithShape="1">
          <a:blip r:embed="rId3">
            <a:alphaModFix/>
          </a:blip>
          <a:srcRect b="6684" l="18207" r="18239" t="5711"/>
          <a:stretch/>
        </p:blipFill>
        <p:spPr>
          <a:xfrm>
            <a:off x="348550" y="1423800"/>
            <a:ext cx="2914074" cy="1413863"/>
          </a:xfrm>
          <a:prstGeom prst="rect">
            <a:avLst/>
          </a:prstGeom>
          <a:noFill/>
          <a:ln>
            <a:noFill/>
          </a:ln>
        </p:spPr>
      </p:pic>
      <p:cxnSp>
        <p:nvCxnSpPr>
          <p:cNvPr id="451" name="Google Shape;451;p30"/>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C76114"/>
      </a:accent1>
      <a:accent2>
        <a:srgbClr val="ED8E47"/>
      </a:accent2>
      <a:accent3>
        <a:srgbClr val="F5BF97"/>
      </a:accent3>
      <a:accent4>
        <a:srgbClr val="FAD7BD"/>
      </a:accent4>
      <a:accent5>
        <a:srgbClr val="0097A7"/>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C76114"/>
      </a:accent1>
      <a:accent2>
        <a:srgbClr val="ED8E47"/>
      </a:accent2>
      <a:accent3>
        <a:srgbClr val="F5BF97"/>
      </a:accent3>
      <a:accent4>
        <a:srgbClr val="FAD7BD"/>
      </a:accent4>
      <a:accent5>
        <a:srgbClr val="0097A7"/>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