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Lst>
  <p:sldSz cy="10692000" cx="7560000"/>
  <p:notesSz cx="6858000" cy="9144000"/>
  <p:embeddedFontLst>
    <p:embeddedFont>
      <p:font typeface="Roboto"/>
      <p:regular r:id="rId31"/>
      <p:bold r:id="rId32"/>
      <p:italic r:id="rId33"/>
      <p:boldItalic r:id="rId34"/>
    </p:embeddedFont>
    <p:embeddedFont>
      <p:font typeface="Proxima Nova"/>
      <p:regular r:id="rId35"/>
      <p:bold r:id="rId36"/>
      <p:italic r:id="rId37"/>
      <p:boldItalic r:id="rId38"/>
    </p:embeddedFont>
    <p:embeddedFont>
      <p:font typeface="Amiri"/>
      <p:regular r:id="rId39"/>
      <p:bold r:id="rId40"/>
      <p:italic r:id="rId41"/>
      <p:boldItalic r:id="rId42"/>
    </p:embeddedFont>
    <p:embeddedFont>
      <p:font typeface="Cabin"/>
      <p:regular r:id="rId43"/>
      <p:bold r:id="rId44"/>
      <p:italic r:id="rId45"/>
      <p:boldItalic r:id="rId46"/>
    </p:embeddedFont>
    <p:embeddedFont>
      <p:font typeface="Mada"/>
      <p:regular r:id="rId47"/>
      <p:bold r:id="rId48"/>
    </p:embeddedFont>
    <p:embeddedFont>
      <p:font typeface="Mada Black"/>
      <p:bold r:id="rId49"/>
    </p:embeddedFont>
    <p:embeddedFont>
      <p:font typeface="Pacifico"/>
      <p:regular r:id="rId50"/>
    </p:embeddedFont>
    <p:embeddedFont>
      <p:font typeface="Exo Thin"/>
      <p:bold r:id="rId51"/>
      <p:boldItalic r:id="rId52"/>
    </p:embeddedFont>
    <p:embeddedFont>
      <p:font typeface="Exo"/>
      <p:regular r:id="rId53"/>
      <p:bold r:id="rId54"/>
      <p:italic r:id="rId55"/>
      <p:boldItalic r:id="rId56"/>
    </p:embeddedFont>
    <p:embeddedFont>
      <p:font typeface="Alegreya"/>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D9DFCBA-717C-4AA1-9048-8C9DC136FAE6}">
  <a:tblStyle styleId="{BD9DFCBA-717C-4AA1-9048-8C9DC136FAE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miri-bold.fntdata"/><Relationship Id="rId42" Type="http://schemas.openxmlformats.org/officeDocument/2006/relationships/font" Target="fonts/Amiri-boldItalic.fntdata"/><Relationship Id="rId41" Type="http://schemas.openxmlformats.org/officeDocument/2006/relationships/font" Target="fonts/Amiri-italic.fntdata"/><Relationship Id="rId44" Type="http://schemas.openxmlformats.org/officeDocument/2006/relationships/font" Target="fonts/Cabin-bold.fntdata"/><Relationship Id="rId43" Type="http://schemas.openxmlformats.org/officeDocument/2006/relationships/font" Target="fonts/Cabin-regular.fntdata"/><Relationship Id="rId46" Type="http://schemas.openxmlformats.org/officeDocument/2006/relationships/font" Target="fonts/Cabin-boldItalic.fntdata"/><Relationship Id="rId45" Type="http://schemas.openxmlformats.org/officeDocument/2006/relationships/font" Target="fonts/Cabin-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Mada-bold.fntdata"/><Relationship Id="rId47" Type="http://schemas.openxmlformats.org/officeDocument/2006/relationships/font" Target="fonts/Mada-regular.fntdata"/><Relationship Id="rId49" Type="http://schemas.openxmlformats.org/officeDocument/2006/relationships/font" Target="fonts/MadaBlack-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regular.fntdata"/><Relationship Id="rId30" Type="http://schemas.openxmlformats.org/officeDocument/2006/relationships/slide" Target="slides/slide23.xml"/><Relationship Id="rId33" Type="http://schemas.openxmlformats.org/officeDocument/2006/relationships/font" Target="fonts/Roboto-italic.fntdata"/><Relationship Id="rId32" Type="http://schemas.openxmlformats.org/officeDocument/2006/relationships/font" Target="fonts/Roboto-bold.fntdata"/><Relationship Id="rId35" Type="http://schemas.openxmlformats.org/officeDocument/2006/relationships/font" Target="fonts/ProximaNova-regular.fntdata"/><Relationship Id="rId34" Type="http://schemas.openxmlformats.org/officeDocument/2006/relationships/font" Target="fonts/Roboto-boldItalic.fntdata"/><Relationship Id="rId37" Type="http://schemas.openxmlformats.org/officeDocument/2006/relationships/font" Target="fonts/ProximaNova-italic.fntdata"/><Relationship Id="rId36" Type="http://schemas.openxmlformats.org/officeDocument/2006/relationships/font" Target="fonts/ProximaNova-bold.fntdata"/><Relationship Id="rId39" Type="http://schemas.openxmlformats.org/officeDocument/2006/relationships/font" Target="fonts/Amiri-regular.fntdata"/><Relationship Id="rId38" Type="http://schemas.openxmlformats.org/officeDocument/2006/relationships/font" Target="fonts/ProximaNova-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Alegreya-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ExoThin-bold.fntdata"/><Relationship Id="rId50" Type="http://schemas.openxmlformats.org/officeDocument/2006/relationships/font" Target="fonts/Pacifico-regular.fntdata"/><Relationship Id="rId53" Type="http://schemas.openxmlformats.org/officeDocument/2006/relationships/font" Target="fonts/Exo-regular.fntdata"/><Relationship Id="rId52" Type="http://schemas.openxmlformats.org/officeDocument/2006/relationships/font" Target="fonts/ExoThin-boldItalic.fntdata"/><Relationship Id="rId11" Type="http://schemas.openxmlformats.org/officeDocument/2006/relationships/slide" Target="slides/slide4.xml"/><Relationship Id="rId55" Type="http://schemas.openxmlformats.org/officeDocument/2006/relationships/font" Target="fonts/Exo-italic.fntdata"/><Relationship Id="rId10" Type="http://schemas.openxmlformats.org/officeDocument/2006/relationships/slide" Target="slides/slide3.xml"/><Relationship Id="rId54" Type="http://schemas.openxmlformats.org/officeDocument/2006/relationships/font" Target="fonts/Exo-bold.fntdata"/><Relationship Id="rId13" Type="http://schemas.openxmlformats.org/officeDocument/2006/relationships/slide" Target="slides/slide6.xml"/><Relationship Id="rId57" Type="http://schemas.openxmlformats.org/officeDocument/2006/relationships/font" Target="fonts/Alegreya-regular.fntdata"/><Relationship Id="rId12" Type="http://schemas.openxmlformats.org/officeDocument/2006/relationships/slide" Target="slides/slide5.xml"/><Relationship Id="rId56" Type="http://schemas.openxmlformats.org/officeDocument/2006/relationships/font" Target="fonts/Exo-boldItalic.fntdata"/><Relationship Id="rId15" Type="http://schemas.openxmlformats.org/officeDocument/2006/relationships/slide" Target="slides/slide8.xml"/><Relationship Id="rId59" Type="http://schemas.openxmlformats.org/officeDocument/2006/relationships/font" Target="fonts/Alegreya-italic.fntdata"/><Relationship Id="rId14" Type="http://schemas.openxmlformats.org/officeDocument/2006/relationships/slide" Target="slides/slide7.xml"/><Relationship Id="rId58" Type="http://schemas.openxmlformats.org/officeDocument/2006/relationships/font" Target="fonts/Alegreya-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b5bbfb011b_0_36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b5bbfb011b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d2b3cbb10f_1_16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d2b3cbb10f_1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cddec6cc1e_0_22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cddec6cc1e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d2a884c584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d2a884c5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d2a884c584_0_9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d2a884c584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d2a884c584_0_17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d2a884c584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d2a884c584_0_21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d2a884c584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d2a884c584_0_30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d2a884c584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cddec6cc1e_0_32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cddec6cc1e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d2a42abe1d_2_16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d2a42abe1d_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b5bbfb011b_0_44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b5bbfb011b_0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cdec6a964c_0_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cdec6a964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d2a42abe1d_0_9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d2a42abe1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b5bbfb011b_0_45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b5bbfb011b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cdf775291b_1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cdf775291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b5bbfb011b_0_46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b5bbfb011b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b5bbfb011b_0_40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b5bbfb011b_0_4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cddec6cc1e_0_8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cddec6cc1e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cdf775291b_0_17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cdf775291b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d2a42abe1d_2_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d2a42abe1d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d2a884c584_2_3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d2a884c584_2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d2b3cbb10f_1_2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d2b3cbb10f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d2b3cbb10f_1_11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d2b3cbb10f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 name="Shape 56"/>
        <p:cNvGrpSpPr/>
        <p:nvPr/>
      </p:nvGrpSpPr>
      <p:grpSpPr>
        <a:xfrm>
          <a:off x="0" y="0"/>
          <a:ext cx="0" cy="0"/>
          <a:chOff x="0" y="0"/>
          <a:chExt cx="0" cy="0"/>
        </a:xfrm>
      </p:grpSpPr>
      <p:sp>
        <p:nvSpPr>
          <p:cNvPr id="57" name="Google Shape;57;p12"/>
          <p:cNvSpPr txBox="1"/>
          <p:nvPr>
            <p:ph idx="12" type="sldNum"/>
          </p:nvPr>
        </p:nvSpPr>
        <p:spPr>
          <a:xfrm>
            <a:off x="71278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58" name="Google Shape;58;p12"/>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59" name="Google Shape;59;p12"/>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60" name="Google Shape;60;p12"/>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61" name="Google Shape;61;p12"/>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62" name="Google Shape;62;p12"/>
          <p:cNvGrpSpPr/>
          <p:nvPr/>
        </p:nvGrpSpPr>
        <p:grpSpPr>
          <a:xfrm>
            <a:off x="205413" y="904850"/>
            <a:ext cx="7149175" cy="8714700"/>
            <a:chOff x="217025" y="916300"/>
            <a:chExt cx="7149175" cy="8714700"/>
          </a:xfrm>
        </p:grpSpPr>
        <p:cxnSp>
          <p:nvCxnSpPr>
            <p:cNvPr id="63" name="Google Shape;63;p12"/>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64" name="Google Shape;64;p12"/>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65" name="Google Shape;65;p12"/>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66" name="Google Shape;66;p12"/>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67" name="Google Shape;67;p12"/>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70" name="Google Shape;70;p13"/>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71" name="Google Shape;71;p13"/>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14"/>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4" name="Shape 74"/>
        <p:cNvGrpSpPr/>
        <p:nvPr/>
      </p:nvGrpSpPr>
      <p:grpSpPr>
        <a:xfrm>
          <a:off x="0" y="0"/>
          <a:ext cx="0" cy="0"/>
          <a:chOff x="0" y="0"/>
          <a:chExt cx="0" cy="0"/>
        </a:xfrm>
      </p:grpSpPr>
      <p:sp>
        <p:nvSpPr>
          <p:cNvPr id="75" name="Google Shape;75;p15"/>
          <p:cNvSpPr txBox="1"/>
          <p:nvPr>
            <p:ph type="title"/>
          </p:nvPr>
        </p:nvSpPr>
        <p:spPr>
          <a:xfrm>
            <a:off x="257705" y="1154948"/>
            <a:ext cx="2321400" cy="1570500"/>
          </a:xfrm>
          <a:prstGeom prst="rect">
            <a:avLst/>
          </a:prstGeom>
        </p:spPr>
        <p:txBody>
          <a:bodyPr anchorCtr="0" anchor="b" bIns="111700" lIns="111700" spcFirstLastPara="1" rIns="111700" wrap="square" tIns="111700">
            <a:noAutofit/>
          </a:bodyPr>
          <a:lstStyle>
            <a:lvl1pPr lvl="0" rtl="0">
              <a:spcBef>
                <a:spcPts val="0"/>
              </a:spcBef>
              <a:spcAft>
                <a:spcPts val="0"/>
              </a:spcAft>
              <a:buSzPts val="3100"/>
              <a:buNone/>
              <a:defRPr sz="3100"/>
            </a:lvl1pPr>
            <a:lvl2pPr lvl="1" rtl="0">
              <a:spcBef>
                <a:spcPts val="0"/>
              </a:spcBef>
              <a:spcAft>
                <a:spcPts val="0"/>
              </a:spcAft>
              <a:buSzPts val="3100"/>
              <a:buNone/>
              <a:defRPr sz="3100"/>
            </a:lvl2pPr>
            <a:lvl3pPr lvl="2" rtl="0">
              <a:spcBef>
                <a:spcPts val="0"/>
              </a:spcBef>
              <a:spcAft>
                <a:spcPts val="0"/>
              </a:spcAft>
              <a:buSzPts val="3100"/>
              <a:buNone/>
              <a:defRPr sz="3100"/>
            </a:lvl3pPr>
            <a:lvl4pPr lvl="3" rtl="0">
              <a:spcBef>
                <a:spcPts val="0"/>
              </a:spcBef>
              <a:spcAft>
                <a:spcPts val="0"/>
              </a:spcAft>
              <a:buSzPts val="3100"/>
              <a:buNone/>
              <a:defRPr sz="3100"/>
            </a:lvl4pPr>
            <a:lvl5pPr lvl="4" rtl="0">
              <a:spcBef>
                <a:spcPts val="0"/>
              </a:spcBef>
              <a:spcAft>
                <a:spcPts val="0"/>
              </a:spcAft>
              <a:buSzPts val="3100"/>
              <a:buNone/>
              <a:defRPr sz="3100"/>
            </a:lvl5pPr>
            <a:lvl6pPr lvl="5" rtl="0">
              <a:spcBef>
                <a:spcPts val="0"/>
              </a:spcBef>
              <a:spcAft>
                <a:spcPts val="0"/>
              </a:spcAft>
              <a:buSzPts val="3100"/>
              <a:buNone/>
              <a:defRPr sz="3100"/>
            </a:lvl6pPr>
            <a:lvl7pPr lvl="6" rtl="0">
              <a:spcBef>
                <a:spcPts val="0"/>
              </a:spcBef>
              <a:spcAft>
                <a:spcPts val="0"/>
              </a:spcAft>
              <a:buSzPts val="3100"/>
              <a:buNone/>
              <a:defRPr sz="3100"/>
            </a:lvl7pPr>
            <a:lvl8pPr lvl="7" rtl="0">
              <a:spcBef>
                <a:spcPts val="0"/>
              </a:spcBef>
              <a:spcAft>
                <a:spcPts val="0"/>
              </a:spcAft>
              <a:buSzPts val="3100"/>
              <a:buNone/>
              <a:defRPr sz="3100"/>
            </a:lvl8pPr>
            <a:lvl9pPr lvl="8" rtl="0">
              <a:spcBef>
                <a:spcPts val="0"/>
              </a:spcBef>
              <a:spcAft>
                <a:spcPts val="0"/>
              </a:spcAft>
              <a:buSzPts val="3100"/>
              <a:buNone/>
              <a:defRPr sz="3100"/>
            </a:lvl9pPr>
          </a:lstStyle>
          <a:p/>
        </p:txBody>
      </p:sp>
      <p:sp>
        <p:nvSpPr>
          <p:cNvPr id="76" name="Google Shape;76;p15"/>
          <p:cNvSpPr txBox="1"/>
          <p:nvPr>
            <p:ph idx="1" type="body"/>
          </p:nvPr>
        </p:nvSpPr>
        <p:spPr>
          <a:xfrm>
            <a:off x="257705" y="2888617"/>
            <a:ext cx="2321400" cy="6608700"/>
          </a:xfrm>
          <a:prstGeom prst="rect">
            <a:avLst/>
          </a:prstGeom>
        </p:spPr>
        <p:txBody>
          <a:bodyPr anchorCtr="0" anchor="t" bIns="111700" lIns="111700" spcFirstLastPara="1" rIns="111700" wrap="square" tIns="111700">
            <a:noAutofit/>
          </a:bodyPr>
          <a:lstStyle>
            <a:lvl1pPr indent="-323850" lvl="0" marL="457200" rtl="0">
              <a:spcBef>
                <a:spcPts val="0"/>
              </a:spcBef>
              <a:spcAft>
                <a:spcPts val="0"/>
              </a:spcAft>
              <a:buSzPts val="1500"/>
              <a:buChar char="●"/>
              <a:defRPr sz="1500"/>
            </a:lvl1pPr>
            <a:lvl2pPr indent="-323850" lvl="1" marL="914400" rtl="0">
              <a:spcBef>
                <a:spcPts val="2000"/>
              </a:spcBef>
              <a:spcAft>
                <a:spcPts val="0"/>
              </a:spcAft>
              <a:buSzPts val="1500"/>
              <a:buChar char="○"/>
              <a:defRPr sz="1500"/>
            </a:lvl2pPr>
            <a:lvl3pPr indent="-323850" lvl="2" marL="1371600" rtl="0">
              <a:spcBef>
                <a:spcPts val="2000"/>
              </a:spcBef>
              <a:spcAft>
                <a:spcPts val="0"/>
              </a:spcAft>
              <a:buSzPts val="1500"/>
              <a:buChar char="■"/>
              <a:defRPr sz="1500"/>
            </a:lvl3pPr>
            <a:lvl4pPr indent="-323850" lvl="3" marL="1828800" rtl="0">
              <a:spcBef>
                <a:spcPts val="2000"/>
              </a:spcBef>
              <a:spcAft>
                <a:spcPts val="0"/>
              </a:spcAft>
              <a:buSzPts val="1500"/>
              <a:buChar char="●"/>
              <a:defRPr sz="1500"/>
            </a:lvl4pPr>
            <a:lvl5pPr indent="-323850" lvl="4" marL="2286000" rtl="0">
              <a:spcBef>
                <a:spcPts val="2000"/>
              </a:spcBef>
              <a:spcAft>
                <a:spcPts val="0"/>
              </a:spcAft>
              <a:buSzPts val="1500"/>
              <a:buChar char="○"/>
              <a:defRPr sz="1500"/>
            </a:lvl5pPr>
            <a:lvl6pPr indent="-323850" lvl="5" marL="2743200" rtl="0">
              <a:spcBef>
                <a:spcPts val="2000"/>
              </a:spcBef>
              <a:spcAft>
                <a:spcPts val="0"/>
              </a:spcAft>
              <a:buSzPts val="1500"/>
              <a:buChar char="■"/>
              <a:defRPr sz="1500"/>
            </a:lvl6pPr>
            <a:lvl7pPr indent="-323850" lvl="6" marL="3200400" rtl="0">
              <a:spcBef>
                <a:spcPts val="2000"/>
              </a:spcBef>
              <a:spcAft>
                <a:spcPts val="0"/>
              </a:spcAft>
              <a:buSzPts val="1500"/>
              <a:buChar char="●"/>
              <a:defRPr sz="1500"/>
            </a:lvl7pPr>
            <a:lvl8pPr indent="-323850" lvl="7" marL="3657600" rtl="0">
              <a:spcBef>
                <a:spcPts val="2000"/>
              </a:spcBef>
              <a:spcAft>
                <a:spcPts val="0"/>
              </a:spcAft>
              <a:buSzPts val="1500"/>
              <a:buChar char="○"/>
              <a:defRPr sz="1500"/>
            </a:lvl8pPr>
            <a:lvl9pPr indent="-323850" lvl="8" marL="4114800" rtl="0">
              <a:spcBef>
                <a:spcPts val="2000"/>
              </a:spcBef>
              <a:spcAft>
                <a:spcPts val="2000"/>
              </a:spcAft>
              <a:buSzPts val="1500"/>
              <a:buChar char="■"/>
              <a:defRPr sz="1500"/>
            </a:lvl9pPr>
          </a:lstStyle>
          <a:p/>
        </p:txBody>
      </p:sp>
      <p:sp>
        <p:nvSpPr>
          <p:cNvPr id="77" name="Google Shape;77;p15"/>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نقطة رئيسية 1">
  <p:cSld name="MAIN_POINT_1">
    <p:spTree>
      <p:nvGrpSpPr>
        <p:cNvPr id="78" name="Shape 78"/>
        <p:cNvGrpSpPr/>
        <p:nvPr/>
      </p:nvGrpSpPr>
      <p:grpSpPr>
        <a:xfrm>
          <a:off x="0" y="0"/>
          <a:ext cx="0" cy="0"/>
          <a:chOff x="0" y="0"/>
          <a:chExt cx="0" cy="0"/>
        </a:xfrm>
      </p:grpSpPr>
      <p:sp>
        <p:nvSpPr>
          <p:cNvPr id="79" name="Google Shape;79;p1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80" name="Google Shape;80;p1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81" name="Google Shape;81;p1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82" name="Google Shape;82;p1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83" name="Shape 83"/>
        <p:cNvGrpSpPr/>
        <p:nvPr/>
      </p:nvGrpSpPr>
      <p:grpSpPr>
        <a:xfrm>
          <a:off x="0" y="0"/>
          <a:ext cx="0" cy="0"/>
          <a:chOff x="0" y="0"/>
          <a:chExt cx="0" cy="0"/>
        </a:xfrm>
      </p:grpSpPr>
      <p:cxnSp>
        <p:nvCxnSpPr>
          <p:cNvPr id="84" name="Google Shape;84;p17"/>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85" name="Google Shape;85;p1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88" name="Google Shape;88;p18"/>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عنوان فقط 1">
  <p:cSld name="TITLE_ONLY_1">
    <p:spTree>
      <p:nvGrpSpPr>
        <p:cNvPr id="89" name="Shape 89"/>
        <p:cNvGrpSpPr/>
        <p:nvPr/>
      </p:nvGrpSpPr>
      <p:grpSpPr>
        <a:xfrm>
          <a:off x="0" y="0"/>
          <a:ext cx="0" cy="0"/>
          <a:chOff x="0" y="0"/>
          <a:chExt cx="0" cy="0"/>
        </a:xfrm>
      </p:grpSpPr>
      <p:sp>
        <p:nvSpPr>
          <p:cNvPr id="90" name="Google Shape;90;p19"/>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91" name="Google Shape;91;p1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92" name="Google Shape;92;p19"/>
          <p:cNvSpPr txBox="1"/>
          <p:nvPr>
            <p:ph idx="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رأس قسم 1">
  <p:cSld name="SECTION_HEADER_1">
    <p:spTree>
      <p:nvGrpSpPr>
        <p:cNvPr id="93" name="Shape 93"/>
        <p:cNvGrpSpPr/>
        <p:nvPr/>
      </p:nvGrpSpPr>
      <p:grpSpPr>
        <a:xfrm>
          <a:off x="0" y="0"/>
          <a:ext cx="0" cy="0"/>
          <a:chOff x="0" y="0"/>
          <a:chExt cx="0" cy="0"/>
        </a:xfrm>
      </p:grpSpPr>
      <p:sp>
        <p:nvSpPr>
          <p:cNvPr id="94" name="Google Shape;94;p20"/>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95" name="Google Shape;95;p20"/>
          <p:cNvSpPr txBox="1"/>
          <p:nvPr>
            <p:ph idx="12" type="sldNum"/>
          </p:nvPr>
        </p:nvSpPr>
        <p:spPr>
          <a:xfrm>
            <a:off x="7037975" y="0"/>
            <a:ext cx="5220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2100">
                <a:solidFill>
                  <a:schemeClr val="lt1"/>
                </a:solidFill>
                <a:latin typeface="Mada"/>
                <a:ea typeface="Mada"/>
                <a:cs typeface="Mada"/>
                <a:sym typeface="Mada"/>
              </a:defRPr>
            </a:lvl1pPr>
            <a:lvl2pPr lvl="1" rtl="0" algn="ctr">
              <a:buNone/>
              <a:defRPr b="1" sz="2100">
                <a:solidFill>
                  <a:schemeClr val="lt1"/>
                </a:solidFill>
                <a:latin typeface="Mada"/>
                <a:ea typeface="Mada"/>
                <a:cs typeface="Mada"/>
                <a:sym typeface="Mada"/>
              </a:defRPr>
            </a:lvl2pPr>
            <a:lvl3pPr lvl="2" rtl="0" algn="ctr">
              <a:buNone/>
              <a:defRPr b="1" sz="2100">
                <a:solidFill>
                  <a:schemeClr val="lt1"/>
                </a:solidFill>
                <a:latin typeface="Mada"/>
                <a:ea typeface="Mada"/>
                <a:cs typeface="Mada"/>
                <a:sym typeface="Mada"/>
              </a:defRPr>
            </a:lvl3pPr>
            <a:lvl4pPr lvl="3" rtl="0" algn="ctr">
              <a:buNone/>
              <a:defRPr b="1" sz="2100">
                <a:solidFill>
                  <a:schemeClr val="lt1"/>
                </a:solidFill>
                <a:latin typeface="Mada"/>
                <a:ea typeface="Mada"/>
                <a:cs typeface="Mada"/>
                <a:sym typeface="Mada"/>
              </a:defRPr>
            </a:lvl4pPr>
            <a:lvl5pPr lvl="4" rtl="0" algn="ctr">
              <a:buNone/>
              <a:defRPr b="1" sz="2100">
                <a:solidFill>
                  <a:schemeClr val="lt1"/>
                </a:solidFill>
                <a:latin typeface="Mada"/>
                <a:ea typeface="Mada"/>
                <a:cs typeface="Mada"/>
                <a:sym typeface="Mada"/>
              </a:defRPr>
            </a:lvl5pPr>
            <a:lvl6pPr lvl="5" rtl="0" algn="ctr">
              <a:buNone/>
              <a:defRPr b="1" sz="2100">
                <a:solidFill>
                  <a:schemeClr val="lt1"/>
                </a:solidFill>
                <a:latin typeface="Mada"/>
                <a:ea typeface="Mada"/>
                <a:cs typeface="Mada"/>
                <a:sym typeface="Mada"/>
              </a:defRPr>
            </a:lvl6pPr>
            <a:lvl7pPr lvl="6" rtl="0" algn="ctr">
              <a:buNone/>
              <a:defRPr b="1" sz="2100">
                <a:solidFill>
                  <a:schemeClr val="lt1"/>
                </a:solidFill>
                <a:latin typeface="Mada"/>
                <a:ea typeface="Mada"/>
                <a:cs typeface="Mada"/>
                <a:sym typeface="Mada"/>
              </a:defRPr>
            </a:lvl7pPr>
            <a:lvl8pPr lvl="7" rtl="0" algn="ctr">
              <a:buNone/>
              <a:defRPr b="1" sz="2100">
                <a:solidFill>
                  <a:schemeClr val="lt1"/>
                </a:solidFill>
                <a:latin typeface="Mada"/>
                <a:ea typeface="Mada"/>
                <a:cs typeface="Mada"/>
                <a:sym typeface="Mada"/>
              </a:defRPr>
            </a:lvl8pPr>
            <a:lvl9pPr lvl="8" rtl="0" algn="ctr">
              <a:buNone/>
              <a:defRPr b="1" sz="21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cxnSp>
        <p:nvCxnSpPr>
          <p:cNvPr id="96" name="Google Shape;96;p2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97" name="Shape 97"/>
        <p:cNvGrpSpPr/>
        <p:nvPr/>
      </p:nvGrpSpPr>
      <p:grpSpPr>
        <a:xfrm>
          <a:off x="0" y="0"/>
          <a:ext cx="0" cy="0"/>
          <a:chOff x="0" y="0"/>
          <a:chExt cx="0" cy="0"/>
        </a:xfrm>
      </p:grpSpPr>
      <p:sp>
        <p:nvSpPr>
          <p:cNvPr id="98" name="Google Shape;98;p21"/>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99" name="Google Shape;99;p21"/>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100" name="Google Shape;100;p21"/>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101" name="Google Shape;101;p21"/>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idx="12" type="sldNum"/>
          </p:nvPr>
        </p:nvSpPr>
        <p:spPr>
          <a:xfrm>
            <a:off x="71278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cxnSp>
        <p:nvCxnSpPr>
          <p:cNvPr id="16" name="Google Shape;16;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7" name="Google Shape;17;p3"/>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18" name="Google Shape;18;p3"/>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19" name="Google Shape;19;p3"/>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20" name="Google Shape;20;p3"/>
          <p:cNvGrpSpPr/>
          <p:nvPr/>
        </p:nvGrpSpPr>
        <p:grpSpPr>
          <a:xfrm>
            <a:off x="205413" y="904850"/>
            <a:ext cx="7149175" cy="8714700"/>
            <a:chOff x="217025" y="916300"/>
            <a:chExt cx="7149175" cy="8714700"/>
          </a:xfrm>
        </p:grpSpPr>
        <p:cxnSp>
          <p:nvCxnSpPr>
            <p:cNvPr id="21" name="Google Shape;21;p3"/>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22" name="Google Shape;22;p3"/>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23" name="Google Shape;23;p3"/>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24" name="Google Shape;24;p3"/>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25" name="Google Shape;25;p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6" name="Shape 26"/>
        <p:cNvGrpSpPr/>
        <p:nvPr/>
      </p:nvGrpSpPr>
      <p:grpSpPr>
        <a:xfrm>
          <a:off x="0" y="0"/>
          <a:ext cx="0" cy="0"/>
          <a:chOff x="0" y="0"/>
          <a:chExt cx="0" cy="0"/>
        </a:xfrm>
      </p:grpSpPr>
      <p:sp>
        <p:nvSpPr>
          <p:cNvPr id="27" name="Google Shape;27;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8" name="Google Shape;28;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9" name="Google Shape;29;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5"/>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6"/>
          <p:cNvSpPr txBox="1"/>
          <p:nvPr>
            <p:ph type="title"/>
          </p:nvPr>
        </p:nvSpPr>
        <p:spPr>
          <a:xfrm>
            <a:off x="257705" y="1154948"/>
            <a:ext cx="2321400" cy="1570500"/>
          </a:xfrm>
          <a:prstGeom prst="rect">
            <a:avLst/>
          </a:prstGeom>
        </p:spPr>
        <p:txBody>
          <a:bodyPr anchorCtr="0" anchor="b" bIns="111700" lIns="111700" spcFirstLastPara="1" rIns="111700" wrap="square" tIns="111700">
            <a:noAutofit/>
          </a:bodyPr>
          <a:lstStyle>
            <a:lvl1pPr lvl="0">
              <a:spcBef>
                <a:spcPts val="0"/>
              </a:spcBef>
              <a:spcAft>
                <a:spcPts val="0"/>
              </a:spcAft>
              <a:buSzPts val="3100"/>
              <a:buNone/>
              <a:defRPr sz="3100"/>
            </a:lvl1pPr>
            <a:lvl2pPr lvl="1">
              <a:spcBef>
                <a:spcPts val="0"/>
              </a:spcBef>
              <a:spcAft>
                <a:spcPts val="0"/>
              </a:spcAft>
              <a:buSzPts val="3100"/>
              <a:buNone/>
              <a:defRPr sz="3100"/>
            </a:lvl2pPr>
            <a:lvl3pPr lvl="2">
              <a:spcBef>
                <a:spcPts val="0"/>
              </a:spcBef>
              <a:spcAft>
                <a:spcPts val="0"/>
              </a:spcAft>
              <a:buSzPts val="3100"/>
              <a:buNone/>
              <a:defRPr sz="3100"/>
            </a:lvl3pPr>
            <a:lvl4pPr lvl="3">
              <a:spcBef>
                <a:spcPts val="0"/>
              </a:spcBef>
              <a:spcAft>
                <a:spcPts val="0"/>
              </a:spcAft>
              <a:buSzPts val="3100"/>
              <a:buNone/>
              <a:defRPr sz="3100"/>
            </a:lvl4pPr>
            <a:lvl5pPr lvl="4">
              <a:spcBef>
                <a:spcPts val="0"/>
              </a:spcBef>
              <a:spcAft>
                <a:spcPts val="0"/>
              </a:spcAft>
              <a:buSzPts val="3100"/>
              <a:buNone/>
              <a:defRPr sz="3100"/>
            </a:lvl5pPr>
            <a:lvl6pPr lvl="5">
              <a:spcBef>
                <a:spcPts val="0"/>
              </a:spcBef>
              <a:spcAft>
                <a:spcPts val="0"/>
              </a:spcAft>
              <a:buSzPts val="3100"/>
              <a:buNone/>
              <a:defRPr sz="3100"/>
            </a:lvl6pPr>
            <a:lvl7pPr lvl="6">
              <a:spcBef>
                <a:spcPts val="0"/>
              </a:spcBef>
              <a:spcAft>
                <a:spcPts val="0"/>
              </a:spcAft>
              <a:buSzPts val="3100"/>
              <a:buNone/>
              <a:defRPr sz="3100"/>
            </a:lvl7pPr>
            <a:lvl8pPr lvl="7">
              <a:spcBef>
                <a:spcPts val="0"/>
              </a:spcBef>
              <a:spcAft>
                <a:spcPts val="0"/>
              </a:spcAft>
              <a:buSzPts val="3100"/>
              <a:buNone/>
              <a:defRPr sz="3100"/>
            </a:lvl8pPr>
            <a:lvl9pPr lvl="8">
              <a:spcBef>
                <a:spcPts val="0"/>
              </a:spcBef>
              <a:spcAft>
                <a:spcPts val="0"/>
              </a:spcAft>
              <a:buSzPts val="3100"/>
              <a:buNone/>
              <a:defRPr sz="3100"/>
            </a:lvl9pPr>
          </a:lstStyle>
          <a:p/>
        </p:txBody>
      </p:sp>
      <p:sp>
        <p:nvSpPr>
          <p:cNvPr id="34" name="Google Shape;34;p6"/>
          <p:cNvSpPr txBox="1"/>
          <p:nvPr>
            <p:ph idx="1" type="body"/>
          </p:nvPr>
        </p:nvSpPr>
        <p:spPr>
          <a:xfrm>
            <a:off x="257705" y="2888617"/>
            <a:ext cx="2321400" cy="6608700"/>
          </a:xfrm>
          <a:prstGeom prst="rect">
            <a:avLst/>
          </a:prstGeom>
        </p:spPr>
        <p:txBody>
          <a:bodyPr anchorCtr="0" anchor="t" bIns="111700" lIns="111700" spcFirstLastPara="1" rIns="111700" wrap="square" tIns="111700">
            <a:noAutofit/>
          </a:bodyPr>
          <a:lstStyle>
            <a:lvl1pPr indent="-323850" lvl="0" marL="457200">
              <a:spcBef>
                <a:spcPts val="0"/>
              </a:spcBef>
              <a:spcAft>
                <a:spcPts val="0"/>
              </a:spcAft>
              <a:buSzPts val="1500"/>
              <a:buChar char="●"/>
              <a:defRPr sz="15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35" name="Google Shape;35;p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نقطة رئيسية 1">
  <p:cSld name="MAIN_POINT_1">
    <p:spTree>
      <p:nvGrpSpPr>
        <p:cNvPr id="36" name="Shape 36"/>
        <p:cNvGrpSpPr/>
        <p:nvPr/>
      </p:nvGrpSpPr>
      <p:grpSpPr>
        <a:xfrm>
          <a:off x="0" y="0"/>
          <a:ext cx="0" cy="0"/>
          <a:chOff x="0" y="0"/>
          <a:chExt cx="0" cy="0"/>
        </a:xfrm>
      </p:grpSpPr>
      <p:sp>
        <p:nvSpPr>
          <p:cNvPr id="37" name="Google Shape;37;p7"/>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38" name="Google Shape;38;p7"/>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Alegreya"/>
                <a:ea typeface="Alegreya"/>
                <a:cs typeface="Alegreya"/>
                <a:sym typeface="Alegreya"/>
              </a:rPr>
              <a:t>Lecture Quiz</a:t>
            </a:r>
            <a:endParaRPr b="1" sz="2500">
              <a:latin typeface="Alegreya"/>
              <a:ea typeface="Alegreya"/>
              <a:cs typeface="Alegreya"/>
              <a:sym typeface="Alegreya"/>
            </a:endParaRPr>
          </a:p>
        </p:txBody>
      </p:sp>
      <p:cxnSp>
        <p:nvCxnSpPr>
          <p:cNvPr id="39" name="Google Shape;39;p7"/>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40" name="Google Shape;40;p7"/>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41" name="Shape 41"/>
        <p:cNvGrpSpPr/>
        <p:nvPr/>
      </p:nvGrpSpPr>
      <p:grpSpPr>
        <a:xfrm>
          <a:off x="0" y="0"/>
          <a:ext cx="0" cy="0"/>
          <a:chOff x="0" y="0"/>
          <a:chExt cx="0" cy="0"/>
        </a:xfrm>
      </p:grpSpPr>
      <p:cxnSp>
        <p:nvCxnSpPr>
          <p:cNvPr id="42" name="Google Shape;42;p8"/>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43" name="Google Shape;43;p8"/>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Alegreya"/>
                <a:ea typeface="Alegreya"/>
                <a:cs typeface="Alegreya"/>
                <a:sym typeface="Alegreya"/>
              </a:rPr>
              <a:t>Summary</a:t>
            </a:r>
            <a:endParaRPr b="1" sz="2600">
              <a:latin typeface="Alegreya"/>
              <a:ea typeface="Alegreya"/>
              <a:cs typeface="Alegreya"/>
              <a:sym typeface="Alegrey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p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46" name="Google Shape;46;p9"/>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1" name="Shape 51"/>
        <p:cNvGrpSpPr/>
        <p:nvPr/>
      </p:nvGrpSpPr>
      <p:grpSpPr>
        <a:xfrm>
          <a:off x="0" y="0"/>
          <a:ext cx="0" cy="0"/>
          <a:chOff x="0" y="0"/>
          <a:chExt cx="0" cy="0"/>
        </a:xfrm>
      </p:grpSpPr>
      <p:sp>
        <p:nvSpPr>
          <p:cNvPr id="52" name="Google Shape;52;p11"/>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53" name="Google Shape;53;p11"/>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54" name="Google Shape;54;p11"/>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1"/>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2" Type="http://schemas.openxmlformats.org/officeDocument/2006/relationships/theme" Target="../theme/theme3.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7" name="Shape 47"/>
        <p:cNvGrpSpPr/>
        <p:nvPr/>
      </p:nvGrpSpPr>
      <p:grpSpPr>
        <a:xfrm>
          <a:off x="0" y="0"/>
          <a:ext cx="0" cy="0"/>
          <a:chOff x="0" y="0"/>
          <a:chExt cx="0" cy="0"/>
        </a:xfrm>
      </p:grpSpPr>
      <p:sp>
        <p:nvSpPr>
          <p:cNvPr id="48" name="Google Shape;48;p10"/>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None/>
              <a:defRPr sz="3300">
                <a:solidFill>
                  <a:schemeClr val="dk1"/>
                </a:solidFill>
              </a:defRPr>
            </a:lvl1pPr>
            <a:lvl2pPr lvl="1" rtl="0">
              <a:spcBef>
                <a:spcPts val="0"/>
              </a:spcBef>
              <a:spcAft>
                <a:spcPts val="0"/>
              </a:spcAft>
              <a:buClr>
                <a:schemeClr val="dk1"/>
              </a:buClr>
              <a:buSzPts val="3300"/>
              <a:buNone/>
              <a:defRPr sz="3300">
                <a:solidFill>
                  <a:schemeClr val="dk1"/>
                </a:solidFill>
              </a:defRPr>
            </a:lvl2pPr>
            <a:lvl3pPr lvl="2" rtl="0">
              <a:spcBef>
                <a:spcPts val="0"/>
              </a:spcBef>
              <a:spcAft>
                <a:spcPts val="0"/>
              </a:spcAft>
              <a:buClr>
                <a:schemeClr val="dk1"/>
              </a:buClr>
              <a:buSzPts val="3300"/>
              <a:buNone/>
              <a:defRPr sz="3300">
                <a:solidFill>
                  <a:schemeClr val="dk1"/>
                </a:solidFill>
              </a:defRPr>
            </a:lvl3pPr>
            <a:lvl4pPr lvl="3" rtl="0">
              <a:spcBef>
                <a:spcPts val="0"/>
              </a:spcBef>
              <a:spcAft>
                <a:spcPts val="0"/>
              </a:spcAft>
              <a:buClr>
                <a:schemeClr val="dk1"/>
              </a:buClr>
              <a:buSzPts val="3300"/>
              <a:buNone/>
              <a:defRPr sz="3300">
                <a:solidFill>
                  <a:schemeClr val="dk1"/>
                </a:solidFill>
              </a:defRPr>
            </a:lvl4pPr>
            <a:lvl5pPr lvl="4" rtl="0">
              <a:spcBef>
                <a:spcPts val="0"/>
              </a:spcBef>
              <a:spcAft>
                <a:spcPts val="0"/>
              </a:spcAft>
              <a:buClr>
                <a:schemeClr val="dk1"/>
              </a:buClr>
              <a:buSzPts val="3300"/>
              <a:buNone/>
              <a:defRPr sz="3300">
                <a:solidFill>
                  <a:schemeClr val="dk1"/>
                </a:solidFill>
              </a:defRPr>
            </a:lvl5pPr>
            <a:lvl6pPr lvl="5" rtl="0">
              <a:spcBef>
                <a:spcPts val="0"/>
              </a:spcBef>
              <a:spcAft>
                <a:spcPts val="0"/>
              </a:spcAft>
              <a:buClr>
                <a:schemeClr val="dk1"/>
              </a:buClr>
              <a:buSzPts val="3300"/>
              <a:buNone/>
              <a:defRPr sz="3300">
                <a:solidFill>
                  <a:schemeClr val="dk1"/>
                </a:solidFill>
              </a:defRPr>
            </a:lvl6pPr>
            <a:lvl7pPr lvl="6" rtl="0">
              <a:spcBef>
                <a:spcPts val="0"/>
              </a:spcBef>
              <a:spcAft>
                <a:spcPts val="0"/>
              </a:spcAft>
              <a:buClr>
                <a:schemeClr val="dk1"/>
              </a:buClr>
              <a:buSzPts val="3300"/>
              <a:buNone/>
              <a:defRPr sz="3300">
                <a:solidFill>
                  <a:schemeClr val="dk1"/>
                </a:solidFill>
              </a:defRPr>
            </a:lvl7pPr>
            <a:lvl8pPr lvl="7" rtl="0">
              <a:spcBef>
                <a:spcPts val="0"/>
              </a:spcBef>
              <a:spcAft>
                <a:spcPts val="0"/>
              </a:spcAft>
              <a:buClr>
                <a:schemeClr val="dk1"/>
              </a:buClr>
              <a:buSzPts val="3300"/>
              <a:buNone/>
              <a:defRPr sz="3300">
                <a:solidFill>
                  <a:schemeClr val="dk1"/>
                </a:solidFill>
              </a:defRPr>
            </a:lvl8pPr>
            <a:lvl9pPr lvl="8" rtl="0">
              <a:spcBef>
                <a:spcPts val="0"/>
              </a:spcBef>
              <a:spcAft>
                <a:spcPts val="0"/>
              </a:spcAft>
              <a:buClr>
                <a:schemeClr val="dk1"/>
              </a:buClr>
              <a:buSzPts val="3300"/>
              <a:buNone/>
              <a:defRPr sz="3300">
                <a:solidFill>
                  <a:schemeClr val="dk1"/>
                </a:solidFill>
              </a:defRPr>
            </a:lvl9pPr>
          </a:lstStyle>
          <a:p/>
        </p:txBody>
      </p:sp>
      <p:sp>
        <p:nvSpPr>
          <p:cNvPr id="49" name="Google Shape;49;p10"/>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Char char="●"/>
              <a:defRPr sz="2300">
                <a:solidFill>
                  <a:schemeClr val="dk2"/>
                </a:solidFill>
              </a:defRPr>
            </a:lvl1pPr>
            <a:lvl2pPr indent="-342900" lvl="1" marL="914400" rtl="0">
              <a:lnSpc>
                <a:spcPct val="115000"/>
              </a:lnSpc>
              <a:spcBef>
                <a:spcPts val="2000"/>
              </a:spcBef>
              <a:spcAft>
                <a:spcPts val="0"/>
              </a:spcAft>
              <a:buClr>
                <a:schemeClr val="dk2"/>
              </a:buClr>
              <a:buSzPts val="1800"/>
              <a:buChar char="○"/>
              <a:defRPr sz="1800">
                <a:solidFill>
                  <a:schemeClr val="dk2"/>
                </a:solidFill>
              </a:defRPr>
            </a:lvl2pPr>
            <a:lvl3pPr indent="-342900" lvl="2" marL="1371600" rtl="0">
              <a:lnSpc>
                <a:spcPct val="115000"/>
              </a:lnSpc>
              <a:spcBef>
                <a:spcPts val="2000"/>
              </a:spcBef>
              <a:spcAft>
                <a:spcPts val="0"/>
              </a:spcAft>
              <a:buClr>
                <a:schemeClr val="dk2"/>
              </a:buClr>
              <a:buSzPts val="1800"/>
              <a:buChar char="■"/>
              <a:defRPr sz="1800">
                <a:solidFill>
                  <a:schemeClr val="dk2"/>
                </a:solidFill>
              </a:defRPr>
            </a:lvl3pPr>
            <a:lvl4pPr indent="-342900" lvl="3" marL="1828800" rtl="0">
              <a:lnSpc>
                <a:spcPct val="115000"/>
              </a:lnSpc>
              <a:spcBef>
                <a:spcPts val="2000"/>
              </a:spcBef>
              <a:spcAft>
                <a:spcPts val="0"/>
              </a:spcAft>
              <a:buClr>
                <a:schemeClr val="dk2"/>
              </a:buClr>
              <a:buSzPts val="1800"/>
              <a:buChar char="●"/>
              <a:defRPr sz="1800">
                <a:solidFill>
                  <a:schemeClr val="dk2"/>
                </a:solidFill>
              </a:defRPr>
            </a:lvl4pPr>
            <a:lvl5pPr indent="-342900" lvl="4" marL="2286000" rtl="0">
              <a:lnSpc>
                <a:spcPct val="115000"/>
              </a:lnSpc>
              <a:spcBef>
                <a:spcPts val="2000"/>
              </a:spcBef>
              <a:spcAft>
                <a:spcPts val="0"/>
              </a:spcAft>
              <a:buClr>
                <a:schemeClr val="dk2"/>
              </a:buClr>
              <a:buSzPts val="1800"/>
              <a:buChar char="○"/>
              <a:defRPr sz="1800">
                <a:solidFill>
                  <a:schemeClr val="dk2"/>
                </a:solidFill>
              </a:defRPr>
            </a:lvl5pPr>
            <a:lvl6pPr indent="-342900" lvl="5" marL="2743200" rtl="0">
              <a:lnSpc>
                <a:spcPct val="115000"/>
              </a:lnSpc>
              <a:spcBef>
                <a:spcPts val="2000"/>
              </a:spcBef>
              <a:spcAft>
                <a:spcPts val="0"/>
              </a:spcAft>
              <a:buClr>
                <a:schemeClr val="dk2"/>
              </a:buClr>
              <a:buSzPts val="1800"/>
              <a:buChar char="■"/>
              <a:defRPr sz="1800">
                <a:solidFill>
                  <a:schemeClr val="dk2"/>
                </a:solidFill>
              </a:defRPr>
            </a:lvl6pPr>
            <a:lvl7pPr indent="-342900" lvl="6" marL="3200400" rtl="0">
              <a:lnSpc>
                <a:spcPct val="115000"/>
              </a:lnSpc>
              <a:spcBef>
                <a:spcPts val="2000"/>
              </a:spcBef>
              <a:spcAft>
                <a:spcPts val="0"/>
              </a:spcAft>
              <a:buClr>
                <a:schemeClr val="dk2"/>
              </a:buClr>
              <a:buSzPts val="1800"/>
              <a:buChar char="●"/>
              <a:defRPr sz="1800">
                <a:solidFill>
                  <a:schemeClr val="dk2"/>
                </a:solidFill>
              </a:defRPr>
            </a:lvl7pPr>
            <a:lvl8pPr indent="-342900" lvl="7" marL="3657600" rtl="0">
              <a:lnSpc>
                <a:spcPct val="115000"/>
              </a:lnSpc>
              <a:spcBef>
                <a:spcPts val="2000"/>
              </a:spcBef>
              <a:spcAft>
                <a:spcPts val="0"/>
              </a:spcAft>
              <a:buClr>
                <a:schemeClr val="dk2"/>
              </a:buClr>
              <a:buSzPts val="1800"/>
              <a:buChar char="○"/>
              <a:defRPr sz="1800">
                <a:solidFill>
                  <a:schemeClr val="dk2"/>
                </a:solidFill>
              </a:defRPr>
            </a:lvl8pPr>
            <a:lvl9pPr indent="-342900" lvl="8" marL="4114800" rtl="0">
              <a:lnSpc>
                <a:spcPct val="115000"/>
              </a:lnSpc>
              <a:spcBef>
                <a:spcPts val="2000"/>
              </a:spcBef>
              <a:spcAft>
                <a:spcPts val="2000"/>
              </a:spcAft>
              <a:buClr>
                <a:schemeClr val="dk2"/>
              </a:buClr>
              <a:buSzPts val="1800"/>
              <a:buChar char="■"/>
              <a:defRPr sz="1800">
                <a:solidFill>
                  <a:schemeClr val="dk2"/>
                </a:solidFill>
              </a:defRPr>
            </a:lvl9pPr>
          </a:lstStyle>
          <a:p/>
        </p:txBody>
      </p:sp>
      <p:sp>
        <p:nvSpPr>
          <p:cNvPr id="50" name="Google Shape;50;p10"/>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ts=5f8ecbc0" TargetMode="External"/><Relationship Id="rId5" Type="http://schemas.openxmlformats.org/officeDocument/2006/relationships/image" Target="../media/image4.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50.png"/><Relationship Id="rId4"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1.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24.png"/><Relationship Id="rId7"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45.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1.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hyperlink" Target="https://docs.google.com/presentation/d/1sAJ_jtBDl2q7lr01asSwJl7SwQpgHFH5gsyUkEmUl2g/edit#slide=id.gd2bf908b07_0_0" TargetMode="External"/><Relationship Id="rId5" Type="http://schemas.openxmlformats.org/officeDocument/2006/relationships/image" Target="../media/image34.png"/><Relationship Id="rId6" Type="http://schemas.openxmlformats.org/officeDocument/2006/relationships/image" Target="../media/image36.jpg"/></Relationships>
</file>

<file path=ppt/slides/_rels/slide22.xml.rels><?xml version="1.0" encoding="UTF-8" standalone="yes"?><Relationships xmlns="http://schemas.openxmlformats.org/package/2006/relationships"><Relationship Id="rId11" Type="http://schemas.openxmlformats.org/officeDocument/2006/relationships/image" Target="../media/image48.jpg"/><Relationship Id="rId10" Type="http://schemas.openxmlformats.org/officeDocument/2006/relationships/image" Target="../media/image44.jpg"/><Relationship Id="rId13" Type="http://schemas.openxmlformats.org/officeDocument/2006/relationships/image" Target="../media/image46.png"/><Relationship Id="rId12" Type="http://schemas.openxmlformats.org/officeDocument/2006/relationships/image" Target="../media/image49.jpg"/><Relationship Id="rId1" Type="http://schemas.openxmlformats.org/officeDocument/2006/relationships/slideLayout" Target="../slideLayouts/slideLayout16.xml"/><Relationship Id="rId2" Type="http://schemas.openxmlformats.org/officeDocument/2006/relationships/notesSlide" Target="../notesSlides/notesSlide22.xml"/><Relationship Id="rId3" Type="http://schemas.openxmlformats.org/officeDocument/2006/relationships/image" Target="../media/image47.png"/><Relationship Id="rId4" Type="http://schemas.openxmlformats.org/officeDocument/2006/relationships/image" Target="../media/image38.jpg"/><Relationship Id="rId9" Type="http://schemas.openxmlformats.org/officeDocument/2006/relationships/image" Target="../media/image39.png"/><Relationship Id="rId5" Type="http://schemas.openxmlformats.org/officeDocument/2006/relationships/image" Target="../media/image41.jp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43.png"/></Relationships>
</file>

<file path=ppt/slides/_rels/slide23.xml.rels><?xml version="1.0" encoding="UTF-8" standalone="yes"?><Relationships xmlns="http://schemas.openxmlformats.org/package/2006/relationships"><Relationship Id="rId11" Type="http://schemas.openxmlformats.org/officeDocument/2006/relationships/image" Target="../media/image49.jpg"/><Relationship Id="rId10" Type="http://schemas.openxmlformats.org/officeDocument/2006/relationships/image" Target="../media/image46.png"/><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hyperlink" Target="https://forms.gle/5bhKW2hufJ2NrmJP7" TargetMode="External"/><Relationship Id="rId4" Type="http://schemas.openxmlformats.org/officeDocument/2006/relationships/image" Target="../media/image42.png"/><Relationship Id="rId9" Type="http://schemas.openxmlformats.org/officeDocument/2006/relationships/image" Target="../media/image39.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43.png"/><Relationship Id="rId8"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26.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4.png"/><Relationship Id="rId6"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2">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4">
                  <a:extLst>
                    <a:ext uri="{A12FA001-AC4F-418D-AE19-62706E023703}">
                      <ahyp:hlinkClr val="tx"/>
                    </a:ext>
                  </a:extLst>
                </a:hlinkClick>
              </a:rPr>
              <a:t> Editing file</a:t>
            </a:r>
            <a:endParaRPr b="1" sz="2000" u="sng">
              <a:solidFill>
                <a:srgbClr val="FFFFFF"/>
              </a:solidFill>
              <a:latin typeface="Mada"/>
              <a:ea typeface="Mada"/>
              <a:cs typeface="Mada"/>
              <a:sym typeface="Mada"/>
            </a:endParaRPr>
          </a:p>
        </p:txBody>
      </p:sp>
      <p:sp>
        <p:nvSpPr>
          <p:cNvPr id="107" name="Google Shape;107;p22"/>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69 </a:t>
            </a:r>
            <a:endParaRPr sz="2200">
              <a:latin typeface="Mada"/>
              <a:ea typeface="Mada"/>
              <a:cs typeface="Mada"/>
              <a:sym typeface="Mada"/>
            </a:endParaRPr>
          </a:p>
        </p:txBody>
      </p:sp>
      <p:sp>
        <p:nvSpPr>
          <p:cNvPr id="108" name="Google Shape;108;p22"/>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109" name="Google Shape;109;p22"/>
          <p:cNvSpPr/>
          <p:nvPr/>
        </p:nvSpPr>
        <p:spPr>
          <a:xfrm rot="566">
            <a:off x="1046687"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10" name="Google Shape;110;p22"/>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grpSp>
        <p:nvGrpSpPr>
          <p:cNvPr id="111" name="Google Shape;111;p22"/>
          <p:cNvGrpSpPr/>
          <p:nvPr/>
        </p:nvGrpSpPr>
        <p:grpSpPr>
          <a:xfrm>
            <a:off x="1046700" y="9957725"/>
            <a:ext cx="5434699" cy="734050"/>
            <a:chOff x="1442323" y="11224701"/>
            <a:chExt cx="7792800" cy="734050"/>
          </a:xfrm>
        </p:grpSpPr>
        <p:sp>
          <p:nvSpPr>
            <p:cNvPr id="112" name="Google Shape;112;p22"/>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113" name="Google Shape;113;p22"/>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114" name="Google Shape;114;p22"/>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300">
                <a:solidFill>
                  <a:schemeClr val="accent1"/>
                </a:solidFill>
                <a:latin typeface="Mada Black"/>
                <a:ea typeface="Mada Black"/>
                <a:cs typeface="Mada Black"/>
                <a:sym typeface="Mada Black"/>
              </a:rPr>
              <a:t>Objectives:</a:t>
            </a:r>
            <a:endParaRPr sz="2300">
              <a:solidFill>
                <a:schemeClr val="accent1"/>
              </a:solidFill>
              <a:latin typeface="Mada Black"/>
              <a:ea typeface="Mada Black"/>
              <a:cs typeface="Mada Black"/>
              <a:sym typeface="Mada Black"/>
            </a:endParaRPr>
          </a:p>
          <a:p>
            <a:pPr indent="-330200" lvl="0" marL="457200" rtl="0" algn="l">
              <a:lnSpc>
                <a:spcPct val="115000"/>
              </a:lnSpc>
              <a:spcBef>
                <a:spcPts val="1200"/>
              </a:spcBef>
              <a:spcAft>
                <a:spcPts val="0"/>
              </a:spcAft>
              <a:buSzPts val="1600"/>
              <a:buFont typeface="Mada"/>
              <a:buChar char="★"/>
            </a:pPr>
            <a:r>
              <a:rPr lang="ar" sz="1600">
                <a:latin typeface="Mada"/>
                <a:ea typeface="Mada"/>
                <a:cs typeface="Mada"/>
                <a:sym typeface="Mada"/>
              </a:rPr>
              <a:t>Identify the age and gender distribution of patients with ALL.</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ar" sz="1600">
                <a:latin typeface="Mada"/>
                <a:ea typeface="Mada"/>
                <a:cs typeface="Mada"/>
                <a:sym typeface="Mada"/>
              </a:rPr>
              <a:t>Name common symptoms/signs and common laboratory findings in a patient presenting with Acute/Chronic leukemia mentioning different types of each </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ar" sz="1600">
                <a:latin typeface="Mada"/>
                <a:ea typeface="Mada"/>
                <a:cs typeface="Mada"/>
                <a:sym typeface="Mada"/>
              </a:rPr>
              <a:t>Briefly describe two tests that can be used to distinguish leukemic blast cells of ALL from leukemic blast cells of AML. </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ar" sz="1600">
                <a:latin typeface="Mada"/>
                <a:ea typeface="Mada"/>
                <a:cs typeface="Mada"/>
                <a:sym typeface="Mada"/>
              </a:rPr>
              <a:t>Therapy of ALL commonly consists of an induction phase, postremission therapy (consolidation and maintenance therapy), and central nervous system prophylaxis. Describe the goals of each of these three elements of therapy. </a:t>
            </a:r>
            <a:endParaRPr sz="1600">
              <a:latin typeface="Mada"/>
              <a:ea typeface="Mada"/>
              <a:cs typeface="Mada"/>
              <a:sym typeface="Mada"/>
            </a:endParaRPr>
          </a:p>
          <a:p>
            <a:pPr indent="-330200" lvl="0" marL="457200" rtl="0" algn="l">
              <a:lnSpc>
                <a:spcPct val="115000"/>
              </a:lnSpc>
              <a:spcBef>
                <a:spcPts val="0"/>
              </a:spcBef>
              <a:spcAft>
                <a:spcPts val="0"/>
              </a:spcAft>
              <a:buSzPts val="1600"/>
              <a:buFont typeface="Mada"/>
              <a:buChar char="★"/>
            </a:pPr>
            <a:r>
              <a:rPr lang="ar" sz="1600">
                <a:latin typeface="Mada"/>
                <a:ea typeface="Mada"/>
                <a:cs typeface="Mada"/>
                <a:sym typeface="Mada"/>
              </a:rPr>
              <a:t>Describe one complication that leads to mortality in leukemia.</a:t>
            </a:r>
            <a:endParaRPr sz="1600">
              <a:latin typeface="Mada"/>
              <a:ea typeface="Mada"/>
              <a:cs typeface="Mada"/>
              <a:sym typeface="Mada"/>
            </a:endParaRPr>
          </a:p>
        </p:txBody>
      </p:sp>
      <p:sp>
        <p:nvSpPr>
          <p:cNvPr id="115" name="Google Shape;115;p22"/>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Acute &amp; Chronic Leukemia</a:t>
            </a:r>
            <a:endParaRPr b="1" sz="3600">
              <a:solidFill>
                <a:schemeClr val="accent1"/>
              </a:solidFill>
              <a:latin typeface="Mada"/>
              <a:ea typeface="Mada"/>
              <a:cs typeface="Mada"/>
              <a:sym typeface="Mada"/>
            </a:endParaRPr>
          </a:p>
        </p:txBody>
      </p:sp>
      <p:pic>
        <p:nvPicPr>
          <p:cNvPr id="116" name="Google Shape;116;p22"/>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117" name="Google Shape;117;p22"/>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118" name="Google Shape;118;p22"/>
          <p:cNvPicPr preferRelativeResize="0"/>
          <p:nvPr/>
        </p:nvPicPr>
        <p:blipFill>
          <a:blip r:embed="rId7">
            <a:alphaModFix/>
          </a:blip>
          <a:stretch>
            <a:fillRect/>
          </a:stretch>
        </p:blipFill>
        <p:spPr>
          <a:xfrm>
            <a:off x="6386051" y="1818251"/>
            <a:ext cx="962351" cy="962325"/>
          </a:xfrm>
          <a:prstGeom prst="rect">
            <a:avLst/>
          </a:prstGeom>
          <a:noFill/>
          <a:ln>
            <a:noFill/>
          </a:ln>
        </p:spPr>
      </p:pic>
      <p:pic>
        <p:nvPicPr>
          <p:cNvPr id="119" name="Google Shape;119;p22"/>
          <p:cNvPicPr preferRelativeResize="0"/>
          <p:nvPr/>
        </p:nvPicPr>
        <p:blipFill>
          <a:blip r:embed="rId8">
            <a:alphaModFix/>
          </a:blip>
          <a:stretch>
            <a:fillRect/>
          </a:stretch>
        </p:blipFill>
        <p:spPr>
          <a:xfrm>
            <a:off x="2504138" y="1123200"/>
            <a:ext cx="2519826" cy="29915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1"/>
          <p:cNvSpPr/>
          <p:nvPr/>
        </p:nvSpPr>
        <p:spPr>
          <a:xfrm>
            <a:off x="171300" y="1141000"/>
            <a:ext cx="7069200" cy="821100"/>
          </a:xfrm>
          <a:prstGeom prst="snip1Rect">
            <a:avLst>
              <a:gd fmla="val 16667" name="adj"/>
            </a:avLst>
          </a:prstGeom>
          <a:noFill/>
          <a:ln cap="flat" cmpd="sng" w="2857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1"/>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12" name="Google Shape;412;p31"/>
          <p:cNvSpPr txBox="1"/>
          <p:nvPr/>
        </p:nvSpPr>
        <p:spPr>
          <a:xfrm>
            <a:off x="813900" y="0"/>
            <a:ext cx="593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Acute Promyelocytic Leukemia (APL)</a:t>
            </a:r>
            <a:endParaRPr b="1" sz="2600">
              <a:latin typeface="Mada"/>
              <a:ea typeface="Mada"/>
              <a:cs typeface="Mada"/>
              <a:sym typeface="Mada"/>
            </a:endParaRPr>
          </a:p>
        </p:txBody>
      </p:sp>
      <p:sp>
        <p:nvSpPr>
          <p:cNvPr id="413" name="Google Shape;413;p31"/>
          <p:cNvSpPr txBox="1"/>
          <p:nvPr/>
        </p:nvSpPr>
        <p:spPr>
          <a:xfrm>
            <a:off x="171300" y="828650"/>
            <a:ext cx="5932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Why APL is an important AML subgroup?</a:t>
            </a:r>
            <a:endParaRPr b="1" sz="2200">
              <a:highlight>
                <a:schemeClr val="accent4"/>
              </a:highlight>
              <a:latin typeface="Mada"/>
              <a:ea typeface="Mada"/>
              <a:cs typeface="Mada"/>
              <a:sym typeface="Mada"/>
            </a:endParaRPr>
          </a:p>
        </p:txBody>
      </p:sp>
      <p:sp>
        <p:nvSpPr>
          <p:cNvPr id="414" name="Google Shape;414;p31"/>
          <p:cNvSpPr txBox="1"/>
          <p:nvPr/>
        </p:nvSpPr>
        <p:spPr>
          <a:xfrm>
            <a:off x="171300" y="1181100"/>
            <a:ext cx="6935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latin typeface="Mada"/>
                <a:ea typeface="Mada"/>
                <a:cs typeface="Mada"/>
                <a:sym typeface="Mada"/>
              </a:rPr>
              <a:t>Because cure rate is &gt;90% and mortality usually occur early in the course of the disease due to coagulopathy which can be mitigated by early initiation of ATRA. So, prompt diagnosis can save a lot of patients. </a:t>
            </a:r>
            <a:r>
              <a:rPr b="1" lang="ar" sz="1200">
                <a:latin typeface="Mada"/>
                <a:ea typeface="Mada"/>
                <a:cs typeface="Mada"/>
                <a:sym typeface="Mada"/>
              </a:rPr>
              <a:t>Diagnosis is also fairly straight forward, by identifying </a:t>
            </a:r>
            <a:r>
              <a:rPr b="1" lang="ar" sz="1200">
                <a:solidFill>
                  <a:srgbClr val="CC0000"/>
                </a:solidFill>
                <a:latin typeface="Mada"/>
                <a:ea typeface="Mada"/>
                <a:cs typeface="Mada"/>
                <a:sym typeface="Mada"/>
              </a:rPr>
              <a:t>t(15,17)</a:t>
            </a:r>
            <a:r>
              <a:rPr b="1" lang="ar" sz="1200">
                <a:latin typeface="Mada"/>
                <a:ea typeface="Mada"/>
                <a:cs typeface="Mada"/>
                <a:sym typeface="Mada"/>
              </a:rPr>
              <a:t> using FISH. </a:t>
            </a:r>
            <a:endParaRPr b="1"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415" name="Google Shape;415;p31"/>
          <p:cNvSpPr/>
          <p:nvPr/>
        </p:nvSpPr>
        <p:spPr>
          <a:xfrm>
            <a:off x="171300" y="2436400"/>
            <a:ext cx="7069200" cy="2305200"/>
          </a:xfrm>
          <a:prstGeom prst="snip1Rect">
            <a:avLst>
              <a:gd fmla="val 16667" name="adj"/>
            </a:avLst>
          </a:prstGeom>
          <a:noFill/>
          <a:ln cap="flat" cmpd="sng" w="2857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1"/>
          <p:cNvSpPr/>
          <p:nvPr/>
        </p:nvSpPr>
        <p:spPr>
          <a:xfrm>
            <a:off x="334775" y="2144527"/>
            <a:ext cx="2799300" cy="412200"/>
          </a:xfrm>
          <a:prstGeom prst="roundRect">
            <a:avLst>
              <a:gd fmla="val 16667" name="adj"/>
            </a:avLst>
          </a:prstGeom>
          <a:solidFill>
            <a:schemeClr val="accent4"/>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Pathophysiology</a:t>
            </a:r>
            <a:endParaRPr b="1">
              <a:latin typeface="Mada"/>
              <a:ea typeface="Mada"/>
              <a:cs typeface="Mada"/>
              <a:sym typeface="Mada"/>
            </a:endParaRPr>
          </a:p>
        </p:txBody>
      </p:sp>
      <p:sp>
        <p:nvSpPr>
          <p:cNvPr id="417" name="Google Shape;417;p31"/>
          <p:cNvSpPr txBox="1"/>
          <p:nvPr/>
        </p:nvSpPr>
        <p:spPr>
          <a:xfrm>
            <a:off x="95100" y="2512750"/>
            <a:ext cx="7031100" cy="2199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ar" sz="1100">
                <a:latin typeface="Mada"/>
                <a:ea typeface="Mada"/>
                <a:cs typeface="Mada"/>
                <a:sym typeface="Mada"/>
              </a:rPr>
              <a:t>Arrest of maturation at the promyeloctye stage due t</a:t>
            </a:r>
            <a:r>
              <a:rPr b="1" lang="ar" sz="1100">
                <a:latin typeface="Mada"/>
                <a:ea typeface="Mada"/>
                <a:cs typeface="Mada"/>
                <a:sym typeface="Mada"/>
              </a:rPr>
              <a:t>o </a:t>
            </a:r>
            <a:r>
              <a:rPr b="1" lang="ar" sz="1100">
                <a:solidFill>
                  <a:srgbClr val="CC0000"/>
                </a:solidFill>
                <a:latin typeface="Mada"/>
                <a:ea typeface="Mada"/>
                <a:cs typeface="Mada"/>
                <a:sym typeface="Mada"/>
              </a:rPr>
              <a:t>t(15,17) PML-RARA </a:t>
            </a:r>
            <a:r>
              <a:rPr b="1" lang="ar" sz="1100">
                <a:solidFill>
                  <a:srgbClr val="999999"/>
                </a:solidFill>
                <a:latin typeface="Mada"/>
                <a:ea typeface="Mada"/>
                <a:cs typeface="Mada"/>
                <a:sym typeface="Mada"/>
              </a:rPr>
              <a:t>“ProMyelocytic Leukemia-Retinoic Acid Receptor α”</a:t>
            </a:r>
            <a:r>
              <a:rPr b="1" lang="ar" sz="1100">
                <a:solidFill>
                  <a:srgbClr val="999999"/>
                </a:solidFill>
                <a:latin typeface="Mada"/>
                <a:ea typeface="Mada"/>
                <a:cs typeface="Mada"/>
                <a:sym typeface="Mada"/>
              </a:rPr>
              <a:t> </a:t>
            </a:r>
            <a:r>
              <a:rPr b="1" lang="ar" sz="1100">
                <a:latin typeface="Mada"/>
                <a:ea typeface="Mada"/>
                <a:cs typeface="Mada"/>
                <a:sym typeface="Mada"/>
              </a:rPr>
              <a:t>fusion protein block normal myeloid diﬀerentiation which leads to proliferation of promyelocytes.</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These atypical promyelocytes are considered blast-equivalent.</a:t>
            </a:r>
            <a:endParaRPr b="1" sz="1100">
              <a:latin typeface="Mada"/>
              <a:ea typeface="Mada"/>
              <a:cs typeface="Mada"/>
              <a:sym typeface="Mada"/>
            </a:endParaRPr>
          </a:p>
          <a:p>
            <a:pPr indent="-298450" lvl="0" marL="457200" rtl="0" algn="l">
              <a:spcBef>
                <a:spcPts val="0"/>
              </a:spcBef>
              <a:spcAft>
                <a:spcPts val="0"/>
              </a:spcAft>
              <a:buClr>
                <a:srgbClr val="2F497E"/>
              </a:buClr>
              <a:buSzPts val="1100"/>
              <a:buFont typeface="Mada"/>
              <a:buChar char="●"/>
            </a:pPr>
            <a:r>
              <a:rPr b="1" lang="ar" sz="1100">
                <a:latin typeface="Mada"/>
                <a:ea typeface="Mada"/>
                <a:cs typeface="Mada"/>
                <a:sym typeface="Mada"/>
              </a:rPr>
              <a:t>Associated with</a:t>
            </a:r>
            <a:r>
              <a:rPr b="1" lang="ar" sz="1100">
                <a:solidFill>
                  <a:srgbClr val="2F497E"/>
                </a:solidFill>
                <a:latin typeface="Mada"/>
                <a:ea typeface="Mada"/>
                <a:cs typeface="Mada"/>
                <a:sym typeface="Mada"/>
              </a:rPr>
              <a:t> </a:t>
            </a:r>
            <a:r>
              <a:rPr b="1" lang="ar" sz="1100">
                <a:solidFill>
                  <a:srgbClr val="CC0000"/>
                </a:solidFill>
                <a:latin typeface="Mada"/>
                <a:ea typeface="Mada"/>
                <a:cs typeface="Mada"/>
                <a:sym typeface="Mada"/>
              </a:rPr>
              <a:t>DIC. </a:t>
            </a:r>
            <a:r>
              <a:rPr lang="ar" sz="1100">
                <a:latin typeface="Mada"/>
                <a:ea typeface="Mada"/>
                <a:cs typeface="Mada"/>
                <a:sym typeface="Mada"/>
              </a:rPr>
              <a:t>Early hemorrhagic death rates generally ranging from 5% to 11%.</a:t>
            </a:r>
            <a:endParaRPr sz="1100">
              <a:latin typeface="Mada"/>
              <a:ea typeface="Mada"/>
              <a:cs typeface="Mada"/>
              <a:sym typeface="Mada"/>
            </a:endParaRPr>
          </a:p>
          <a:p>
            <a:pPr indent="-298450" lvl="0" marL="457200" rtl="0" algn="l">
              <a:spcBef>
                <a:spcPts val="0"/>
              </a:spcBef>
              <a:spcAft>
                <a:spcPts val="0"/>
              </a:spcAft>
              <a:buClr>
                <a:srgbClr val="2F497E"/>
              </a:buClr>
              <a:buSzPts val="1100"/>
              <a:buFont typeface="Mada"/>
              <a:buChar char="●"/>
            </a:pPr>
            <a:r>
              <a:rPr b="1" lang="ar" sz="1100">
                <a:latin typeface="Mada"/>
                <a:ea typeface="Mada"/>
                <a:cs typeface="Mada"/>
                <a:sym typeface="Mada"/>
              </a:rPr>
              <a:t>Why do APL patients bleed (</a:t>
            </a:r>
            <a:r>
              <a:rPr b="1" lang="ar" sz="1100">
                <a:latin typeface="Mada"/>
                <a:ea typeface="Mada"/>
                <a:cs typeface="Mada"/>
                <a:sym typeface="Mada"/>
              </a:rPr>
              <a:t>coagulopathy</a:t>
            </a:r>
            <a:r>
              <a:rPr b="1" lang="ar" sz="1100">
                <a:latin typeface="Mada"/>
                <a:ea typeface="Mada"/>
                <a:cs typeface="Mada"/>
                <a:sym typeface="Mada"/>
              </a:rPr>
              <a:t>)?</a:t>
            </a:r>
            <a:endParaRPr b="1" sz="1100">
              <a:latin typeface="Mada"/>
              <a:ea typeface="Mada"/>
              <a:cs typeface="Mada"/>
              <a:sym typeface="Mada"/>
            </a:endParaRPr>
          </a:p>
          <a:p>
            <a:pPr indent="-298450" lvl="1" marL="914400" rtl="0" algn="l">
              <a:spcBef>
                <a:spcPts val="0"/>
              </a:spcBef>
              <a:spcAft>
                <a:spcPts val="0"/>
              </a:spcAft>
              <a:buClr>
                <a:srgbClr val="2F497E"/>
              </a:buClr>
              <a:buSzPts val="1100"/>
              <a:buFont typeface="Mada"/>
              <a:buChar char="○"/>
            </a:pPr>
            <a:r>
              <a:rPr lang="ar" sz="1100">
                <a:latin typeface="Mada"/>
                <a:ea typeface="Mada"/>
                <a:cs typeface="Mada"/>
                <a:sym typeface="Mada"/>
              </a:rPr>
              <a:t>As the abnormal promyelocytes lysed and liberated the procoagulant contents of their </a:t>
            </a:r>
            <a:endParaRPr sz="1100">
              <a:latin typeface="Mada"/>
              <a:ea typeface="Mada"/>
              <a:cs typeface="Mada"/>
              <a:sym typeface="Mada"/>
            </a:endParaRPr>
          </a:p>
          <a:p>
            <a:pPr indent="0" lvl="0" marL="914400" rtl="0" algn="l">
              <a:spcBef>
                <a:spcPts val="0"/>
              </a:spcBef>
              <a:spcAft>
                <a:spcPts val="0"/>
              </a:spcAft>
              <a:buNone/>
            </a:pPr>
            <a:r>
              <a:rPr lang="ar" sz="1100">
                <a:latin typeface="Mada"/>
                <a:ea typeface="Mada"/>
                <a:cs typeface="Mada"/>
                <a:sym typeface="Mada"/>
              </a:rPr>
              <a:t>granules including TF causing </a:t>
            </a:r>
            <a:r>
              <a:rPr lang="ar" sz="1100">
                <a:latin typeface="Mada"/>
                <a:ea typeface="Mada"/>
                <a:cs typeface="Mada"/>
                <a:sym typeface="Mada"/>
              </a:rPr>
              <a:t>consumption</a:t>
            </a:r>
            <a:r>
              <a:rPr lang="ar" sz="1100">
                <a:latin typeface="Mada"/>
                <a:ea typeface="Mada"/>
                <a:cs typeface="Mada"/>
                <a:sym typeface="Mada"/>
              </a:rPr>
              <a:t> of coagulation factors leading to DIC and </a:t>
            </a:r>
            <a:endParaRPr sz="1100">
              <a:latin typeface="Mada"/>
              <a:ea typeface="Mada"/>
              <a:cs typeface="Mada"/>
              <a:sym typeface="Mada"/>
            </a:endParaRPr>
          </a:p>
          <a:p>
            <a:pPr indent="0" lvl="0" marL="914400" rtl="0" algn="l">
              <a:spcBef>
                <a:spcPts val="0"/>
              </a:spcBef>
              <a:spcAft>
                <a:spcPts val="0"/>
              </a:spcAft>
              <a:buNone/>
            </a:pPr>
            <a:r>
              <a:rPr lang="ar" sz="1100">
                <a:latin typeface="Mada"/>
                <a:ea typeface="Mada"/>
                <a:cs typeface="Mada"/>
                <a:sym typeface="Mada"/>
              </a:rPr>
              <a:t>bleed and in small number can cause thrombosis.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Other </a:t>
            </a:r>
            <a:r>
              <a:rPr lang="ar" sz="1100">
                <a:latin typeface="Mada"/>
                <a:ea typeface="Mada"/>
                <a:cs typeface="Mada"/>
                <a:sym typeface="Mada"/>
              </a:rPr>
              <a:t>symptoms</a:t>
            </a:r>
            <a:r>
              <a:rPr lang="ar" sz="1100">
                <a:latin typeface="Mada"/>
                <a:ea typeface="Mada"/>
                <a:cs typeface="Mada"/>
                <a:sym typeface="Mada"/>
              </a:rPr>
              <a:t> related to bone marrow failure like </a:t>
            </a:r>
            <a:r>
              <a:rPr b="1" lang="ar" sz="1100">
                <a:latin typeface="Mada"/>
                <a:ea typeface="Mada"/>
                <a:cs typeface="Mada"/>
                <a:sym typeface="Mada"/>
              </a:rPr>
              <a:t>fatigue</a:t>
            </a:r>
            <a:r>
              <a:rPr lang="ar" sz="1100">
                <a:latin typeface="Mada"/>
                <a:ea typeface="Mada"/>
                <a:cs typeface="Mada"/>
                <a:sym typeface="Mada"/>
              </a:rPr>
              <a:t>, </a:t>
            </a:r>
            <a:r>
              <a:rPr b="1" lang="ar" sz="1100">
                <a:latin typeface="Mada"/>
                <a:ea typeface="Mada"/>
                <a:cs typeface="Mada"/>
                <a:sym typeface="Mada"/>
              </a:rPr>
              <a:t>infection</a:t>
            </a:r>
            <a:r>
              <a:rPr lang="ar" sz="1100">
                <a:latin typeface="Mada"/>
                <a:ea typeface="Mada"/>
                <a:cs typeface="Mada"/>
                <a:sym typeface="Mada"/>
              </a:rPr>
              <a:t> also exist and patients </a:t>
            </a:r>
            <a:endParaRPr sz="1100">
              <a:latin typeface="Mada"/>
              <a:ea typeface="Mada"/>
              <a:cs typeface="Mada"/>
              <a:sym typeface="Mada"/>
            </a:endParaRPr>
          </a:p>
          <a:p>
            <a:pPr indent="0" lvl="0" marL="457200" rtl="0" algn="l">
              <a:spcBef>
                <a:spcPts val="0"/>
              </a:spcBef>
              <a:spcAft>
                <a:spcPts val="0"/>
              </a:spcAft>
              <a:buNone/>
            </a:pPr>
            <a:r>
              <a:rPr lang="ar" sz="1100">
                <a:latin typeface="Mada"/>
                <a:ea typeface="Mada"/>
                <a:cs typeface="Mada"/>
                <a:sym typeface="Mada"/>
              </a:rPr>
              <a:t>might not have </a:t>
            </a:r>
            <a:r>
              <a:rPr lang="ar" sz="1100">
                <a:latin typeface="Mada"/>
                <a:ea typeface="Mada"/>
                <a:cs typeface="Mada"/>
                <a:sym typeface="Mada"/>
              </a:rPr>
              <a:t>coagulopathy</a:t>
            </a:r>
            <a:r>
              <a:rPr lang="ar" sz="1100">
                <a:latin typeface="Mada"/>
                <a:ea typeface="Mada"/>
                <a:cs typeface="Mada"/>
                <a:sym typeface="Mada"/>
              </a:rPr>
              <a:t>. </a:t>
            </a:r>
            <a:r>
              <a:rPr b="1" lang="ar" sz="1100">
                <a:solidFill>
                  <a:srgbClr val="CC0000"/>
                </a:solidFill>
                <a:latin typeface="Mada"/>
                <a:ea typeface="Mada"/>
                <a:cs typeface="Mada"/>
                <a:sym typeface="Mada"/>
              </a:rPr>
              <a:t>Approximately</a:t>
            </a:r>
            <a:r>
              <a:rPr b="1" lang="ar" sz="1100">
                <a:solidFill>
                  <a:srgbClr val="CC0000"/>
                </a:solidFill>
                <a:latin typeface="Mada"/>
                <a:ea typeface="Mada"/>
                <a:cs typeface="Mada"/>
                <a:sym typeface="Mada"/>
              </a:rPr>
              <a:t> 80% of pts with APL present with </a:t>
            </a:r>
            <a:r>
              <a:rPr b="1" lang="ar" sz="1100">
                <a:solidFill>
                  <a:srgbClr val="CC0000"/>
                </a:solidFill>
                <a:latin typeface="Mada"/>
                <a:ea typeface="Mada"/>
                <a:cs typeface="Mada"/>
                <a:sym typeface="Mada"/>
              </a:rPr>
              <a:t>coagulopathy</a:t>
            </a:r>
            <a:r>
              <a:rPr lang="ar" sz="1100">
                <a:latin typeface="Mada"/>
                <a:ea typeface="Mada"/>
                <a:cs typeface="Mada"/>
                <a:sym typeface="Mada"/>
              </a:rPr>
              <a:t> </a:t>
            </a:r>
            <a:endParaRPr sz="1100">
              <a:latin typeface="Mada"/>
              <a:ea typeface="Mada"/>
              <a:cs typeface="Mada"/>
              <a:sym typeface="Mada"/>
            </a:endParaRPr>
          </a:p>
          <a:p>
            <a:pPr indent="0" lvl="0" marL="457200" rtl="0" algn="l">
              <a:spcBef>
                <a:spcPts val="0"/>
              </a:spcBef>
              <a:spcAft>
                <a:spcPts val="0"/>
              </a:spcAft>
              <a:buNone/>
            </a:pPr>
            <a:r>
              <a:rPr lang="ar" sz="1100">
                <a:latin typeface="Mada"/>
                <a:ea typeface="Mada"/>
                <a:cs typeface="Mada"/>
                <a:sym typeface="Mada"/>
              </a:rPr>
              <a:t>in addition to thrombocytopenia</a:t>
            </a:r>
            <a:endParaRPr sz="1100">
              <a:latin typeface="Mada"/>
              <a:ea typeface="Mada"/>
              <a:cs typeface="Mada"/>
              <a:sym typeface="Mada"/>
            </a:endParaRPr>
          </a:p>
        </p:txBody>
      </p:sp>
      <p:pic>
        <p:nvPicPr>
          <p:cNvPr id="418" name="Google Shape;418;p31"/>
          <p:cNvPicPr preferRelativeResize="0"/>
          <p:nvPr/>
        </p:nvPicPr>
        <p:blipFill>
          <a:blip r:embed="rId3">
            <a:alphaModFix/>
          </a:blip>
          <a:stretch>
            <a:fillRect/>
          </a:stretch>
        </p:blipFill>
        <p:spPr>
          <a:xfrm>
            <a:off x="8095854" y="4177474"/>
            <a:ext cx="737872" cy="504925"/>
          </a:xfrm>
          <a:prstGeom prst="rect">
            <a:avLst/>
          </a:prstGeom>
          <a:noFill/>
          <a:ln>
            <a:noFill/>
          </a:ln>
        </p:spPr>
      </p:pic>
      <p:pic>
        <p:nvPicPr>
          <p:cNvPr id="419" name="Google Shape;419;p31"/>
          <p:cNvPicPr preferRelativeResize="0"/>
          <p:nvPr/>
        </p:nvPicPr>
        <p:blipFill>
          <a:blip r:embed="rId4">
            <a:alphaModFix/>
          </a:blip>
          <a:stretch>
            <a:fillRect/>
          </a:stretch>
        </p:blipFill>
        <p:spPr>
          <a:xfrm>
            <a:off x="6381748" y="2993375"/>
            <a:ext cx="666901" cy="1376842"/>
          </a:xfrm>
          <a:prstGeom prst="rect">
            <a:avLst/>
          </a:prstGeom>
          <a:noFill/>
          <a:ln>
            <a:noFill/>
          </a:ln>
        </p:spPr>
      </p:pic>
      <p:sp>
        <p:nvSpPr>
          <p:cNvPr id="420" name="Google Shape;420;p31"/>
          <p:cNvSpPr txBox="1"/>
          <p:nvPr/>
        </p:nvSpPr>
        <p:spPr>
          <a:xfrm>
            <a:off x="4609200" y="2993375"/>
            <a:ext cx="1391400" cy="262200"/>
          </a:xfrm>
          <a:prstGeom prst="rect">
            <a:avLst/>
          </a:prstGeom>
          <a:noFill/>
          <a:ln cap="flat" cmpd="sng" w="9525">
            <a:solidFill>
              <a:srgbClr val="000000"/>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900">
                <a:latin typeface="Mada"/>
                <a:ea typeface="Mada"/>
                <a:cs typeface="Mada"/>
                <a:sym typeface="Mada"/>
              </a:rPr>
              <a:t>Promyelocytic stage</a:t>
            </a:r>
            <a:endParaRPr b="1" sz="900">
              <a:latin typeface="Mada"/>
              <a:ea typeface="Mada"/>
              <a:cs typeface="Mada"/>
              <a:sym typeface="Mada"/>
            </a:endParaRPr>
          </a:p>
        </p:txBody>
      </p:sp>
      <p:cxnSp>
        <p:nvCxnSpPr>
          <p:cNvPr id="421" name="Google Shape;421;p31"/>
          <p:cNvCxnSpPr/>
          <p:nvPr/>
        </p:nvCxnSpPr>
        <p:spPr>
          <a:xfrm>
            <a:off x="6038775" y="3181200"/>
            <a:ext cx="496200" cy="321900"/>
          </a:xfrm>
          <a:prstGeom prst="straightConnector1">
            <a:avLst/>
          </a:prstGeom>
          <a:noFill/>
          <a:ln cap="flat" cmpd="sng" w="9525">
            <a:solidFill>
              <a:schemeClr val="dk2"/>
            </a:solidFill>
            <a:prstDash val="solid"/>
            <a:round/>
            <a:headEnd len="med" w="med" type="none"/>
            <a:tailEnd len="med" w="med" type="triangle"/>
          </a:ln>
        </p:spPr>
      </p:cxnSp>
      <p:pic>
        <p:nvPicPr>
          <p:cNvPr id="422" name="Google Shape;422;p31"/>
          <p:cNvPicPr preferRelativeResize="0"/>
          <p:nvPr/>
        </p:nvPicPr>
        <p:blipFill>
          <a:blip r:embed="rId5">
            <a:alphaModFix/>
          </a:blip>
          <a:stretch>
            <a:fillRect/>
          </a:stretch>
        </p:blipFill>
        <p:spPr>
          <a:xfrm>
            <a:off x="3780000" y="5417723"/>
            <a:ext cx="3563376" cy="2393826"/>
          </a:xfrm>
          <a:prstGeom prst="rect">
            <a:avLst/>
          </a:prstGeom>
          <a:noFill/>
          <a:ln>
            <a:noFill/>
          </a:ln>
        </p:spPr>
      </p:pic>
      <p:graphicFrame>
        <p:nvGraphicFramePr>
          <p:cNvPr id="423" name="Google Shape;423;p31"/>
          <p:cNvGraphicFramePr/>
          <p:nvPr/>
        </p:nvGraphicFramePr>
        <p:xfrm>
          <a:off x="171310" y="4853847"/>
          <a:ext cx="3000000" cy="3000000"/>
        </p:xfrm>
        <a:graphic>
          <a:graphicData uri="http://schemas.openxmlformats.org/drawingml/2006/table">
            <a:tbl>
              <a:tblPr>
                <a:noFill/>
                <a:tableStyleId>{BD9DFCBA-717C-4AA1-9048-8C9DC136FAE6}</a:tableStyleId>
              </a:tblPr>
              <a:tblGrid>
                <a:gridCol w="3534600"/>
                <a:gridCol w="3534600"/>
              </a:tblGrid>
              <a:tr h="233300">
                <a:tc>
                  <a:txBody>
                    <a:bodyPr/>
                    <a:lstStyle/>
                    <a:p>
                      <a:pPr indent="0" lvl="0" marL="0" rtl="0" algn="ctr">
                        <a:spcBef>
                          <a:spcPts val="0"/>
                        </a:spcBef>
                        <a:spcAft>
                          <a:spcPts val="0"/>
                        </a:spcAft>
                        <a:buNone/>
                      </a:pPr>
                      <a:r>
                        <a:rPr b="1" lang="ar" sz="1200">
                          <a:latin typeface="Mada"/>
                          <a:ea typeface="Mada"/>
                          <a:cs typeface="Mada"/>
                          <a:sym typeface="Mada"/>
                        </a:rPr>
                        <a:t>Initial management</a:t>
                      </a:r>
                      <a:endParaRPr b="1" sz="1200">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chemeClr val="dk1"/>
                        </a:buClr>
                        <a:buSzPts val="1100"/>
                        <a:buFont typeface="Arial"/>
                        <a:buNone/>
                      </a:pPr>
                      <a:r>
                        <a:rPr b="1" lang="ar" sz="1200">
                          <a:latin typeface="Mada"/>
                          <a:ea typeface="Mada"/>
                          <a:cs typeface="Mada"/>
                          <a:sym typeface="Mada"/>
                        </a:rPr>
                        <a:t>Management after conﬁrming APL</a:t>
                      </a:r>
                      <a:endParaRPr b="1" sz="1200">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4"/>
                    </a:solidFill>
                  </a:tcPr>
                </a:tc>
              </a:tr>
              <a:tr h="2713775">
                <a:tc>
                  <a:txBody>
                    <a:bodyPr/>
                    <a:lstStyle/>
                    <a:p>
                      <a:pPr indent="-298450" lvl="0" marL="457200" marR="0" rtl="0" algn="l">
                        <a:lnSpc>
                          <a:spcPct val="100000"/>
                        </a:lnSpc>
                        <a:spcBef>
                          <a:spcPts val="0"/>
                        </a:spcBef>
                        <a:spcAft>
                          <a:spcPts val="0"/>
                        </a:spcAft>
                        <a:buSzPts val="1100"/>
                        <a:buFont typeface="Mada"/>
                        <a:buChar char="●"/>
                      </a:pPr>
                      <a:r>
                        <a:rPr lang="ar" sz="1100">
                          <a:latin typeface="Mada"/>
                          <a:ea typeface="Mada"/>
                          <a:cs typeface="Mada"/>
                          <a:sym typeface="Mada"/>
                        </a:rPr>
                        <a:t>Similar to any AML case. However </a:t>
                      </a:r>
                      <a:r>
                        <a:rPr b="1" lang="ar" sz="1100">
                          <a:solidFill>
                            <a:srgbClr val="CC0000"/>
                          </a:solidFill>
                          <a:latin typeface="Mada"/>
                          <a:ea typeface="Mada"/>
                          <a:cs typeface="Mada"/>
                          <a:sym typeface="Mada"/>
                        </a:rPr>
                        <a:t>peripheral smear</a:t>
                      </a:r>
                      <a:r>
                        <a:rPr lang="ar" sz="1100">
                          <a:latin typeface="Mada"/>
                          <a:ea typeface="Mada"/>
                          <a:cs typeface="Mada"/>
                          <a:sym typeface="Mada"/>
                        </a:rPr>
                        <a:t> review of great importance especially in patients with overt signs of bleeding. </a:t>
                      </a:r>
                      <a:endParaRPr sz="1100">
                        <a:latin typeface="Mada"/>
                        <a:ea typeface="Mada"/>
                        <a:cs typeface="Mada"/>
                        <a:sym typeface="Mada"/>
                      </a:endParaRPr>
                    </a:p>
                    <a:p>
                      <a:pPr indent="-298450" lvl="0" marL="457200" marR="0" rtl="0" algn="l">
                        <a:lnSpc>
                          <a:spcPct val="100000"/>
                        </a:lnSpc>
                        <a:spcBef>
                          <a:spcPts val="0"/>
                        </a:spcBef>
                        <a:spcAft>
                          <a:spcPts val="0"/>
                        </a:spcAft>
                        <a:buSzPts val="1100"/>
                        <a:buFont typeface="Mada"/>
                        <a:buChar char="●"/>
                      </a:pPr>
                      <a:r>
                        <a:rPr lang="ar" sz="1100">
                          <a:latin typeface="Mada"/>
                          <a:ea typeface="Mada"/>
                          <a:cs typeface="Mada"/>
                          <a:sym typeface="Mada"/>
                        </a:rPr>
                        <a:t>Send FISH (or PCR) for </a:t>
                      </a:r>
                      <a:r>
                        <a:rPr b="1" lang="ar" sz="1100">
                          <a:solidFill>
                            <a:srgbClr val="CC0000"/>
                          </a:solidFill>
                          <a:latin typeface="Mada"/>
                          <a:ea typeface="Mada"/>
                          <a:cs typeface="Mada"/>
                          <a:sym typeface="Mada"/>
                        </a:rPr>
                        <a:t>t(15,17)</a:t>
                      </a:r>
                      <a:r>
                        <a:rPr lang="ar" sz="1100">
                          <a:latin typeface="Mada"/>
                          <a:ea typeface="Mada"/>
                          <a:cs typeface="Mada"/>
                          <a:sym typeface="Mada"/>
                        </a:rPr>
                        <a:t> using peripheral blood sample.</a:t>
                      </a:r>
                      <a:endParaRPr sz="1100">
                        <a:latin typeface="Mada"/>
                        <a:ea typeface="Mada"/>
                        <a:cs typeface="Mada"/>
                        <a:sym typeface="Mada"/>
                      </a:endParaRPr>
                    </a:p>
                    <a:p>
                      <a:pPr indent="-298450" lvl="0" marL="457200" marR="0" rtl="0" algn="l">
                        <a:lnSpc>
                          <a:spcPct val="100000"/>
                        </a:lnSpc>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Start ATRA (All-Trans Retinoic Acid) immediately if there is any suspicion of APL even if it turns out it wasn’t APL. ATRA DOESN’T HARM (It’s just a vit A </a:t>
                      </a:r>
                      <a:r>
                        <a:rPr b="1" lang="ar" sz="1100">
                          <a:solidFill>
                            <a:srgbClr val="CC0000"/>
                          </a:solidFill>
                          <a:latin typeface="Mada"/>
                          <a:ea typeface="Mada"/>
                          <a:cs typeface="Mada"/>
                          <a:sym typeface="Mada"/>
                        </a:rPr>
                        <a:t>derivative</a:t>
                      </a:r>
                      <a:r>
                        <a:rPr b="1" lang="ar" sz="1100">
                          <a:solidFill>
                            <a:srgbClr val="CC0000"/>
                          </a:solidFill>
                          <a:latin typeface="Mada"/>
                          <a:ea typeface="Mada"/>
                          <a:cs typeface="Mada"/>
                          <a:sym typeface="Mada"/>
                        </a:rPr>
                        <a:t>). </a:t>
                      </a:r>
                      <a:r>
                        <a:rPr b="1" lang="ar" sz="1100">
                          <a:solidFill>
                            <a:srgbClr val="6AA84F"/>
                          </a:solidFill>
                          <a:latin typeface="Mada"/>
                          <a:ea typeface="Mada"/>
                          <a:cs typeface="Mada"/>
                          <a:sym typeface="Mada"/>
                        </a:rPr>
                        <a:t>START ATRA even</a:t>
                      </a:r>
                      <a:r>
                        <a:rPr b="1" lang="ar" sz="1100">
                          <a:solidFill>
                            <a:srgbClr val="CC0000"/>
                          </a:solidFill>
                          <a:latin typeface="Mada"/>
                          <a:ea typeface="Mada"/>
                          <a:cs typeface="Mada"/>
                          <a:sym typeface="Mada"/>
                        </a:rPr>
                        <a:t> before the results of the </a:t>
                      </a:r>
                      <a:r>
                        <a:rPr b="1" lang="ar" sz="1100">
                          <a:solidFill>
                            <a:srgbClr val="6AA84F"/>
                          </a:solidFill>
                          <a:latin typeface="Mada"/>
                          <a:ea typeface="Mada"/>
                          <a:cs typeface="Mada"/>
                          <a:sym typeface="Mada"/>
                        </a:rPr>
                        <a:t>cytogenetics are out.</a:t>
                      </a:r>
                      <a:endParaRPr b="1" sz="1100">
                        <a:solidFill>
                          <a:srgbClr val="6AA84F"/>
                        </a:solidFill>
                        <a:latin typeface="Mada"/>
                        <a:ea typeface="Mada"/>
                        <a:cs typeface="Mada"/>
                        <a:sym typeface="Mada"/>
                      </a:endParaRPr>
                    </a:p>
                    <a:p>
                      <a:pPr indent="-298450" lvl="0" marL="457200" marR="0" rtl="0" algn="l">
                        <a:lnSpc>
                          <a:spcPct val="100000"/>
                        </a:lnSpc>
                        <a:spcBef>
                          <a:spcPts val="0"/>
                        </a:spcBef>
                        <a:spcAft>
                          <a:spcPts val="0"/>
                        </a:spcAft>
                        <a:buSzPts val="1100"/>
                        <a:buFont typeface="Mada"/>
                        <a:buChar char="●"/>
                      </a:pPr>
                      <a:r>
                        <a:rPr lang="ar" sz="1100">
                          <a:latin typeface="Mada"/>
                          <a:ea typeface="Mada"/>
                          <a:cs typeface="Mada"/>
                          <a:sym typeface="Mada"/>
                        </a:rPr>
                        <a:t>Monitor for coagulopathy very closely. PT/PTT/Fibrenogin/ platelets (keep ﬁbrinogen &gt;150 mg/dL and platelet &gt;50k/ micro L).</a:t>
                      </a:r>
                      <a:endParaRPr sz="1100">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100">
                        <a:solidFill>
                          <a:srgbClr val="000000"/>
                        </a:solidFill>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sp>
        <p:nvSpPr>
          <p:cNvPr id="424" name="Google Shape;424;p31"/>
          <p:cNvSpPr/>
          <p:nvPr/>
        </p:nvSpPr>
        <p:spPr>
          <a:xfrm flipH="1">
            <a:off x="203825" y="8431100"/>
            <a:ext cx="6954000" cy="2199600"/>
          </a:xfrm>
          <a:prstGeom prst="round2DiagRect">
            <a:avLst>
              <a:gd fmla="val 16667" name="adj1"/>
              <a:gd fmla="val 0" name="adj2"/>
            </a:avLst>
          </a:prstGeom>
          <a:solidFill>
            <a:srgbClr val="F1F1F1">
              <a:alpha val="3966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As a </a:t>
            </a:r>
            <a:r>
              <a:rPr b="1" lang="ar" sz="1100">
                <a:solidFill>
                  <a:srgbClr val="6AA84F"/>
                </a:solidFill>
                <a:latin typeface="Mada"/>
                <a:ea typeface="Mada"/>
                <a:cs typeface="Mada"/>
                <a:sym typeface="Mada"/>
              </a:rPr>
              <a:t>consequence of treatment of APL with ATRA.</a:t>
            </a:r>
            <a:r>
              <a:rPr lang="ar" sz="1100">
                <a:solidFill>
                  <a:srgbClr val="6AA84F"/>
                </a:solidFill>
                <a:latin typeface="Mada"/>
                <a:ea typeface="Mada"/>
                <a:cs typeface="Mada"/>
                <a:sym typeface="Mada"/>
              </a:rPr>
              <a:t> Recall that in acute leukemias there’s failure of differentiation, and in the case of APL the underlying pathophysiology of this failure is the disrupted RAR receptor, therefore once pts are given ATRA, there will be excessive differentiation of cells leading to this so-called differentiation syndrome </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Occurs in 25% of APL patients.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High WBC is a risk factor.</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Promyelocyte starts “diﬀerentiating” to neutrophils releasing all kinds of inﬂammatory cytokines a massive inﬂammatory state.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Characterized by </a:t>
            </a:r>
            <a:r>
              <a:rPr b="1" lang="ar" sz="1100">
                <a:solidFill>
                  <a:schemeClr val="dk1"/>
                </a:solidFill>
                <a:latin typeface="Mada"/>
                <a:ea typeface="Mada"/>
                <a:cs typeface="Mada"/>
                <a:sym typeface="Mada"/>
              </a:rPr>
              <a:t>fever</a:t>
            </a:r>
            <a:r>
              <a:rPr lang="ar" sz="1100">
                <a:solidFill>
                  <a:schemeClr val="dk1"/>
                </a:solidFill>
                <a:latin typeface="Mada"/>
                <a:ea typeface="Mada"/>
                <a:cs typeface="Mada"/>
                <a:sym typeface="Mada"/>
              </a:rPr>
              <a:t>, peripheral </a:t>
            </a:r>
            <a:r>
              <a:rPr b="1" lang="ar" sz="1100">
                <a:solidFill>
                  <a:schemeClr val="dk1"/>
                </a:solidFill>
                <a:latin typeface="Mada"/>
                <a:ea typeface="Mada"/>
                <a:cs typeface="Mada"/>
                <a:sym typeface="Mada"/>
              </a:rPr>
              <a:t>edema</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pulmonary infiltrates</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hypoxemia</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respiratory distress</a:t>
            </a:r>
            <a:r>
              <a:rPr lang="ar" sz="1100">
                <a:solidFill>
                  <a:schemeClr val="dk1"/>
                </a:solidFill>
                <a:latin typeface="Mada"/>
                <a:ea typeface="Mada"/>
                <a:cs typeface="Mada"/>
                <a:sym typeface="Mada"/>
              </a:rPr>
              <a:t>, </a:t>
            </a:r>
            <a:r>
              <a:rPr b="1" lang="ar" sz="1100">
                <a:solidFill>
                  <a:schemeClr val="dk1"/>
                </a:solidFill>
                <a:latin typeface="Mada"/>
                <a:ea typeface="Mada"/>
                <a:cs typeface="Mada"/>
                <a:sym typeface="Mada"/>
              </a:rPr>
              <a:t>hypotension</a:t>
            </a:r>
            <a:r>
              <a:rPr lang="ar" sz="1100">
                <a:solidFill>
                  <a:schemeClr val="dk1"/>
                </a:solidFill>
                <a:latin typeface="Mada"/>
                <a:ea typeface="Mada"/>
                <a:cs typeface="Mada"/>
                <a:sym typeface="Mada"/>
              </a:rPr>
              <a:t>, renal and hepatic </a:t>
            </a:r>
            <a:r>
              <a:rPr b="1" lang="ar" sz="1100">
                <a:solidFill>
                  <a:schemeClr val="dk1"/>
                </a:solidFill>
                <a:latin typeface="Mada"/>
                <a:ea typeface="Mada"/>
                <a:cs typeface="Mada"/>
                <a:sym typeface="Mada"/>
              </a:rPr>
              <a:t>dysfunction</a:t>
            </a:r>
            <a:r>
              <a:rPr lang="ar" sz="1100">
                <a:solidFill>
                  <a:schemeClr val="dk1"/>
                </a:solidFill>
                <a:latin typeface="Mada"/>
                <a:ea typeface="Mada"/>
                <a:cs typeface="Mada"/>
                <a:sym typeface="Mada"/>
              </a:rPr>
              <a:t>, and </a:t>
            </a:r>
            <a:r>
              <a:rPr b="1" lang="ar" sz="1100">
                <a:solidFill>
                  <a:schemeClr val="dk1"/>
                </a:solidFill>
                <a:latin typeface="Mada"/>
                <a:ea typeface="Mada"/>
                <a:cs typeface="Mada"/>
                <a:sym typeface="Mada"/>
              </a:rPr>
              <a:t>serositis </a:t>
            </a:r>
            <a:r>
              <a:rPr lang="ar" sz="1100">
                <a:solidFill>
                  <a:schemeClr val="dk1"/>
                </a:solidFill>
                <a:latin typeface="Mada"/>
                <a:ea typeface="Mada"/>
                <a:cs typeface="Mada"/>
                <a:sym typeface="Mada"/>
              </a:rPr>
              <a:t>resulting in pleural and pericardial effusions. Can mimic sepsis.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Dexamethasone</a:t>
            </a:r>
            <a:r>
              <a:rPr lang="ar" sz="1100">
                <a:solidFill>
                  <a:schemeClr val="dk1"/>
                </a:solidFill>
                <a:latin typeface="Mada"/>
                <a:ea typeface="Mada"/>
                <a:cs typeface="Mada"/>
                <a:sym typeface="Mada"/>
              </a:rPr>
              <a:t> 10 mg IV BID. Hold ATRA/ATO in some cases</a:t>
            </a:r>
            <a:endParaRPr sz="1100">
              <a:solidFill>
                <a:schemeClr val="dk1"/>
              </a:solidFill>
              <a:latin typeface="Mada"/>
              <a:ea typeface="Mada"/>
              <a:cs typeface="Mada"/>
              <a:sym typeface="Mada"/>
            </a:endParaRPr>
          </a:p>
        </p:txBody>
      </p:sp>
      <p:sp>
        <p:nvSpPr>
          <p:cNvPr id="425" name="Google Shape;425;p31"/>
          <p:cNvSpPr/>
          <p:nvPr/>
        </p:nvSpPr>
        <p:spPr>
          <a:xfrm>
            <a:off x="334775" y="8040152"/>
            <a:ext cx="2799300" cy="412200"/>
          </a:xfrm>
          <a:prstGeom prst="roundRect">
            <a:avLst>
              <a:gd fmla="val 16667" name="adj"/>
            </a:avLst>
          </a:prstGeom>
          <a:solidFill>
            <a:schemeClr val="accent4"/>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Differentiation Syndrome</a:t>
            </a:r>
            <a:endParaRPr b="1">
              <a:latin typeface="Mada"/>
              <a:ea typeface="Mada"/>
              <a:cs typeface="Mada"/>
              <a:sym typeface="Mada"/>
            </a:endParaRPr>
          </a:p>
        </p:txBody>
      </p:sp>
      <p:sp>
        <p:nvSpPr>
          <p:cNvPr id="426" name="Google Shape;426;p31"/>
          <p:cNvSpPr/>
          <p:nvPr/>
        </p:nvSpPr>
        <p:spPr>
          <a:xfrm>
            <a:off x="130625" y="95875"/>
            <a:ext cx="666900" cy="609600"/>
          </a:xfrm>
          <a:prstGeom prst="star5">
            <a:avLst>
              <a:gd fmla="val 19098" name="adj"/>
              <a:gd fmla="val 105146" name="hf"/>
              <a:gd fmla="val 110557" name="vf"/>
            </a:avLst>
          </a:prstGeom>
          <a:solidFill>
            <a:srgbClr val="CC0000"/>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7" name="Google Shape;427;p31"/>
          <p:cNvPicPr preferRelativeResize="0"/>
          <p:nvPr/>
        </p:nvPicPr>
        <p:blipFill>
          <a:blip r:embed="rId6">
            <a:alphaModFix/>
          </a:blip>
          <a:stretch>
            <a:fillRect/>
          </a:stretch>
        </p:blipFill>
        <p:spPr>
          <a:xfrm>
            <a:off x="-4975300" y="2356024"/>
            <a:ext cx="4697603" cy="3207199"/>
          </a:xfrm>
          <a:prstGeom prst="rect">
            <a:avLst/>
          </a:prstGeom>
          <a:noFill/>
          <a:ln>
            <a:noFill/>
          </a:ln>
        </p:spPr>
      </p:pic>
      <p:sp>
        <p:nvSpPr>
          <p:cNvPr id="428" name="Google Shape;428;p31"/>
          <p:cNvSpPr/>
          <p:nvPr/>
        </p:nvSpPr>
        <p:spPr>
          <a:xfrm>
            <a:off x="3759600" y="5417750"/>
            <a:ext cx="1666800" cy="2305200"/>
          </a:xfrm>
          <a:prstGeom prst="rect">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1"/>
          <p:cNvSpPr/>
          <p:nvPr/>
        </p:nvSpPr>
        <p:spPr>
          <a:xfrm>
            <a:off x="931550" y="4870025"/>
            <a:ext cx="266700" cy="262200"/>
          </a:xfrm>
          <a:prstGeom prst="star5">
            <a:avLst>
              <a:gd fmla="val 19098" name="adj"/>
              <a:gd fmla="val 105146" name="hf"/>
              <a:gd fmla="val 110557" name="vf"/>
            </a:avLst>
          </a:prstGeom>
          <a:solidFill>
            <a:srgbClr val="CC0000"/>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32"/>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35" name="Google Shape;435;p32"/>
          <p:cNvSpPr txBox="1"/>
          <p:nvPr/>
        </p:nvSpPr>
        <p:spPr>
          <a:xfrm>
            <a:off x="813900" y="0"/>
            <a:ext cx="593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Acute Lymphocytic Leukemia (ALL)</a:t>
            </a:r>
            <a:endParaRPr b="1" sz="2600">
              <a:latin typeface="Mada"/>
              <a:ea typeface="Mada"/>
              <a:cs typeface="Mada"/>
              <a:sym typeface="Mada"/>
            </a:endParaRPr>
          </a:p>
        </p:txBody>
      </p:sp>
      <p:sp>
        <p:nvSpPr>
          <p:cNvPr id="436" name="Google Shape;436;p32"/>
          <p:cNvSpPr txBox="1"/>
          <p:nvPr/>
        </p:nvSpPr>
        <p:spPr>
          <a:xfrm>
            <a:off x="171300" y="5476850"/>
            <a:ext cx="3778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Clinical presentation</a:t>
            </a:r>
            <a:endParaRPr b="1" sz="2200">
              <a:highlight>
                <a:schemeClr val="accent4"/>
              </a:highlight>
              <a:latin typeface="Mada"/>
              <a:ea typeface="Mada"/>
              <a:cs typeface="Mada"/>
              <a:sym typeface="Mada"/>
            </a:endParaRPr>
          </a:p>
        </p:txBody>
      </p:sp>
      <p:cxnSp>
        <p:nvCxnSpPr>
          <p:cNvPr id="437" name="Google Shape;437;p32"/>
          <p:cNvCxnSpPr/>
          <p:nvPr/>
        </p:nvCxnSpPr>
        <p:spPr>
          <a:xfrm rot="10800000">
            <a:off x="8900" y="10230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38" name="Google Shape;438;p32"/>
          <p:cNvSpPr txBox="1"/>
          <p:nvPr/>
        </p:nvSpPr>
        <p:spPr>
          <a:xfrm>
            <a:off x="171300" y="67625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Acute Lymphocytic Leukemia (ALL)</a:t>
            </a:r>
            <a:endParaRPr b="1" sz="2200">
              <a:highlight>
                <a:schemeClr val="accent4"/>
              </a:highlight>
              <a:latin typeface="Mada"/>
              <a:ea typeface="Mada"/>
              <a:cs typeface="Mada"/>
              <a:sym typeface="Mada"/>
            </a:endParaRPr>
          </a:p>
        </p:txBody>
      </p:sp>
      <p:sp>
        <p:nvSpPr>
          <p:cNvPr id="439" name="Google Shape;439;p32"/>
          <p:cNvSpPr txBox="1"/>
          <p:nvPr/>
        </p:nvSpPr>
        <p:spPr>
          <a:xfrm>
            <a:off x="368025" y="5863050"/>
            <a:ext cx="6954000" cy="2555100"/>
          </a:xfrm>
          <a:prstGeom prst="rect">
            <a:avLst/>
          </a:prstGeom>
          <a:noFill/>
          <a:ln>
            <a:noFill/>
          </a:ln>
        </p:spPr>
        <p:txBody>
          <a:bodyPr anchorCtr="0" anchor="t" bIns="91425" lIns="91425" spcFirstLastPara="1" rIns="91425" wrap="square" tIns="91425">
            <a:spAutoFit/>
          </a:bodyPr>
          <a:lstStyle/>
          <a:p>
            <a:pPr indent="-228250" lvl="0" marL="316800" rtl="0" algn="l">
              <a:spcBef>
                <a:spcPts val="0"/>
              </a:spcBef>
              <a:spcAft>
                <a:spcPts val="0"/>
              </a:spcAft>
              <a:buSzPts val="1100"/>
              <a:buFont typeface="Mada"/>
              <a:buChar char="●"/>
            </a:pPr>
            <a:r>
              <a:rPr b="1" lang="ar" sz="1100">
                <a:latin typeface="Mada"/>
                <a:ea typeface="Mada"/>
                <a:cs typeface="Mada"/>
                <a:sym typeface="Mada"/>
              </a:rPr>
              <a:t>Similar to AML:</a:t>
            </a:r>
            <a:r>
              <a:rPr lang="ar" sz="1100">
                <a:latin typeface="Mada"/>
                <a:ea typeface="Mada"/>
                <a:cs typeface="Mada"/>
                <a:sym typeface="Mada"/>
              </a:rPr>
              <a:t> Pancytopenia &amp; circulating blasts and signs &amp; symptoms related to BM failure leading to decrease Hematopoiesis</a:t>
            </a:r>
            <a:r>
              <a:rPr lang="ar" sz="1100">
                <a:latin typeface="Mada"/>
                <a:ea typeface="Mada"/>
                <a:cs typeface="Mada"/>
                <a:sym typeface="Mada"/>
              </a:rPr>
              <a:t>:</a:t>
            </a:r>
            <a:r>
              <a:rPr lang="ar" sz="1100">
                <a:latin typeface="Mada"/>
                <a:ea typeface="Mada"/>
                <a:cs typeface="Mada"/>
                <a:sym typeface="Mada"/>
              </a:rPr>
              <a:t>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Fever and bleeding (</a:t>
            </a:r>
            <a:r>
              <a:rPr lang="ar" sz="1050">
                <a:solidFill>
                  <a:srgbClr val="3C4043"/>
                </a:solidFill>
                <a:highlight>
                  <a:srgbClr val="FFFFFF"/>
                </a:highlight>
                <a:latin typeface="Mada"/>
                <a:ea typeface="Mada"/>
                <a:cs typeface="Mada"/>
                <a:sym typeface="Mada"/>
              </a:rPr>
              <a:t>appear abruptly)</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Fatigue, Weakness (</a:t>
            </a:r>
            <a:r>
              <a:rPr lang="ar" sz="1050">
                <a:solidFill>
                  <a:srgbClr val="3C4043"/>
                </a:solidFill>
                <a:highlight>
                  <a:srgbClr val="FFFFFF"/>
                </a:highlight>
                <a:latin typeface="Mada"/>
                <a:ea typeface="Mada"/>
                <a:cs typeface="Mada"/>
                <a:sym typeface="Mada"/>
              </a:rPr>
              <a:t>Insidious with progressive)</a:t>
            </a:r>
            <a:endParaRPr sz="1100">
              <a:latin typeface="Mada"/>
              <a:ea typeface="Mada"/>
              <a:cs typeface="Mada"/>
              <a:sym typeface="Mada"/>
            </a:endParaRPr>
          </a:p>
          <a:p>
            <a:pPr indent="0" lvl="0" marL="914400" rtl="0" algn="l">
              <a:spcBef>
                <a:spcPts val="0"/>
              </a:spcBef>
              <a:spcAft>
                <a:spcPts val="0"/>
              </a:spcAft>
              <a:buNone/>
            </a:pPr>
            <a:r>
              <a:rPr lang="ar" sz="1100">
                <a:latin typeface="Mada"/>
                <a:ea typeface="Mada"/>
                <a:cs typeface="Mada"/>
                <a:sym typeface="Mada"/>
              </a:rPr>
              <a:t>SOB, infection, bony pain.</a:t>
            </a:r>
            <a:endParaRPr sz="1100">
              <a:latin typeface="Mada"/>
              <a:ea typeface="Mada"/>
              <a:cs typeface="Mada"/>
              <a:sym typeface="Mada"/>
            </a:endParaRPr>
          </a:p>
          <a:p>
            <a:pPr indent="0" lvl="0" marL="0" rtl="0" algn="l">
              <a:spcBef>
                <a:spcPts val="0"/>
              </a:spcBef>
              <a:spcAft>
                <a:spcPts val="0"/>
              </a:spcAft>
              <a:buNone/>
            </a:pPr>
            <a:r>
              <a:rPr b="1" lang="ar" sz="1100">
                <a:solidFill>
                  <a:srgbClr val="6AA84F"/>
                </a:solidFill>
                <a:latin typeface="Mada"/>
                <a:ea typeface="Mada"/>
                <a:cs typeface="Mada"/>
                <a:sym typeface="Mada"/>
              </a:rPr>
              <a:t>Same as AML except for:</a:t>
            </a:r>
            <a:endParaRPr b="1" sz="1100">
              <a:solidFill>
                <a:srgbClr val="6AA84F"/>
              </a:solidFill>
              <a:latin typeface="Mada"/>
              <a:ea typeface="Mada"/>
              <a:cs typeface="Mada"/>
              <a:sym typeface="Mada"/>
            </a:endParaRPr>
          </a:p>
          <a:p>
            <a:pPr indent="-228250" lvl="0" marL="316800" rtl="0" algn="l">
              <a:spcBef>
                <a:spcPts val="0"/>
              </a:spcBef>
              <a:spcAft>
                <a:spcPts val="0"/>
              </a:spcAft>
              <a:buSzPts val="1100"/>
              <a:buFont typeface="Mada"/>
              <a:buChar char="●"/>
            </a:pPr>
            <a:r>
              <a:rPr b="1" lang="ar" sz="1100">
                <a:solidFill>
                  <a:srgbClr val="CC0000"/>
                </a:solidFill>
                <a:latin typeface="Mada"/>
                <a:ea typeface="Mada"/>
                <a:cs typeface="Mada"/>
                <a:sym typeface="Mada"/>
              </a:rPr>
              <a:t>Lymphadenopathy &amp; </a:t>
            </a:r>
            <a:r>
              <a:rPr b="1" lang="ar" sz="1100">
                <a:solidFill>
                  <a:srgbClr val="CC0000"/>
                </a:solidFill>
                <a:latin typeface="Mada"/>
                <a:ea typeface="Mada"/>
                <a:cs typeface="Mada"/>
                <a:sym typeface="Mada"/>
              </a:rPr>
              <a:t>Hepatosplenomegaly</a:t>
            </a:r>
            <a:r>
              <a:rPr b="1" lang="ar" sz="1100">
                <a:solidFill>
                  <a:srgbClr val="CC0000"/>
                </a:solidFill>
                <a:latin typeface="Mada"/>
                <a:ea typeface="Mada"/>
                <a:cs typeface="Mada"/>
                <a:sym typeface="Mada"/>
              </a:rPr>
              <a:t> more common in ALL&gt;AML</a:t>
            </a:r>
            <a:endParaRPr b="1" sz="1100">
              <a:solidFill>
                <a:srgbClr val="CC0000"/>
              </a:solidFill>
              <a:latin typeface="Mada"/>
              <a:ea typeface="Mada"/>
              <a:cs typeface="Mada"/>
              <a:sym typeface="Mada"/>
            </a:endParaRPr>
          </a:p>
          <a:p>
            <a:pPr indent="-228250" lvl="0" marL="316800" rtl="0" algn="l">
              <a:spcBef>
                <a:spcPts val="0"/>
              </a:spcBef>
              <a:spcAft>
                <a:spcPts val="0"/>
              </a:spcAft>
              <a:buSzPts val="1100"/>
              <a:buFont typeface="Mada"/>
              <a:buChar char="●"/>
            </a:pPr>
            <a:r>
              <a:rPr b="1" lang="ar" sz="1100">
                <a:solidFill>
                  <a:srgbClr val="CC0000"/>
                </a:solidFill>
                <a:latin typeface="Mada"/>
                <a:ea typeface="Mada"/>
                <a:cs typeface="Mada"/>
                <a:sym typeface="Mada"/>
              </a:rPr>
              <a:t>Anterior mediastinal mass suggests T-ALL. (Not B-ALL)</a:t>
            </a:r>
            <a:endParaRPr b="1" sz="1100">
              <a:solidFill>
                <a:srgbClr val="CC0000"/>
              </a:solidFill>
              <a:latin typeface="Mada"/>
              <a:ea typeface="Mada"/>
              <a:cs typeface="Mada"/>
              <a:sym typeface="Mada"/>
            </a:endParaRPr>
          </a:p>
          <a:p>
            <a:pPr indent="-228250" lvl="0" marL="316800" rtl="0" algn="l">
              <a:spcBef>
                <a:spcPts val="0"/>
              </a:spcBef>
              <a:spcAft>
                <a:spcPts val="0"/>
              </a:spcAft>
              <a:buSzPts val="1100"/>
              <a:buFont typeface="Mada"/>
              <a:buChar char="●"/>
            </a:pPr>
            <a:r>
              <a:rPr b="1" lang="ar" sz="1100">
                <a:latin typeface="Mada"/>
                <a:ea typeface="Mada"/>
                <a:cs typeface="Mada"/>
                <a:sym typeface="Mada"/>
              </a:rPr>
              <a:t>CNS involvement in 5-15% (More common than AML)</a:t>
            </a:r>
            <a:r>
              <a:rPr b="1" lang="ar" sz="1100">
                <a:latin typeface="Mada"/>
                <a:ea typeface="Mada"/>
                <a:cs typeface="Mada"/>
                <a:sym typeface="Mada"/>
              </a:rPr>
              <a:t>.</a:t>
            </a:r>
            <a:r>
              <a:rPr b="1" baseline="30000" lang="ar" sz="1100">
                <a:latin typeface="Mada"/>
                <a:ea typeface="Mada"/>
                <a:cs typeface="Mada"/>
                <a:sym typeface="Mada"/>
              </a:rPr>
              <a:t>1</a:t>
            </a:r>
            <a:r>
              <a:rPr b="1" lang="ar" sz="1100">
                <a:latin typeface="Mada"/>
                <a:ea typeface="Mada"/>
                <a:cs typeface="Mada"/>
                <a:sym typeface="Mada"/>
              </a:rPr>
              <a:t> </a:t>
            </a:r>
            <a:endParaRPr b="1" sz="1100">
              <a:latin typeface="Mada"/>
              <a:ea typeface="Mada"/>
              <a:cs typeface="Mada"/>
              <a:sym typeface="Mada"/>
            </a:endParaRPr>
          </a:p>
          <a:p>
            <a:pPr indent="-228250" lvl="0" marL="316800" rtl="0" algn="l">
              <a:spcBef>
                <a:spcPts val="0"/>
              </a:spcBef>
              <a:spcAft>
                <a:spcPts val="0"/>
              </a:spcAft>
              <a:buSzPts val="1100"/>
              <a:buFont typeface="Mada"/>
              <a:buChar char="●"/>
            </a:pPr>
            <a:r>
              <a:rPr b="1" lang="ar" sz="1100">
                <a:latin typeface="Mada"/>
                <a:ea typeface="Mada"/>
                <a:cs typeface="Mada"/>
                <a:sym typeface="Mada"/>
              </a:rPr>
              <a:t>CN neuropathy, leukemic meningitis, mass lesion (T-cell). </a:t>
            </a:r>
            <a:endParaRPr b="1" sz="1100">
              <a:latin typeface="Mada"/>
              <a:ea typeface="Mada"/>
              <a:cs typeface="Mada"/>
              <a:sym typeface="Mada"/>
            </a:endParaRPr>
          </a:p>
          <a:p>
            <a:pPr indent="-228250" lvl="0" marL="316800" rtl="0" algn="l">
              <a:spcBef>
                <a:spcPts val="0"/>
              </a:spcBef>
              <a:spcAft>
                <a:spcPts val="0"/>
              </a:spcAft>
              <a:buSzPts val="1100"/>
              <a:buFont typeface="Mada"/>
              <a:buChar char="●"/>
            </a:pPr>
            <a:r>
              <a:rPr b="1" lang="ar" sz="1100">
                <a:solidFill>
                  <a:srgbClr val="CC0000"/>
                </a:solidFill>
                <a:latin typeface="Mada"/>
                <a:ea typeface="Mada"/>
                <a:cs typeface="Mada"/>
                <a:sym typeface="Mada"/>
              </a:rPr>
              <a:t>Testicular involvement </a:t>
            </a:r>
            <a:r>
              <a:rPr b="1" lang="ar" sz="1100">
                <a:solidFill>
                  <a:srgbClr val="6AA84F"/>
                </a:solidFill>
                <a:latin typeface="Mada"/>
                <a:ea typeface="Mada"/>
                <a:cs typeface="Mada"/>
                <a:sym typeface="Mada"/>
              </a:rPr>
              <a:t>s</a:t>
            </a:r>
            <a:r>
              <a:rPr b="1" lang="ar" sz="1100">
                <a:solidFill>
                  <a:srgbClr val="6AA84F"/>
                </a:solidFill>
                <a:latin typeface="Mada"/>
                <a:ea typeface="Mada"/>
                <a:cs typeface="Mada"/>
                <a:sym typeface="Mada"/>
              </a:rPr>
              <a:t>een on US</a:t>
            </a:r>
            <a:r>
              <a:rPr b="1" lang="ar" sz="1100">
                <a:solidFill>
                  <a:srgbClr val="CC0000"/>
                </a:solidFill>
                <a:latin typeface="Mada"/>
                <a:ea typeface="Mada"/>
                <a:cs typeface="Mada"/>
                <a:sym typeface="Mada"/>
              </a:rPr>
              <a:t> (Sanctuary site) </a:t>
            </a:r>
            <a:endParaRPr b="1" sz="1100">
              <a:solidFill>
                <a:srgbClr val="CC0000"/>
              </a:solidFill>
              <a:latin typeface="Mada"/>
              <a:ea typeface="Mada"/>
              <a:cs typeface="Mada"/>
              <a:sym typeface="Mada"/>
            </a:endParaRPr>
          </a:p>
          <a:p>
            <a:pPr indent="-228250" lvl="0" marL="316800" rtl="0" algn="l">
              <a:spcBef>
                <a:spcPts val="0"/>
              </a:spcBef>
              <a:spcAft>
                <a:spcPts val="0"/>
              </a:spcAft>
              <a:buSzPts val="1100"/>
              <a:buFont typeface="Mada"/>
              <a:buChar char="●"/>
            </a:pPr>
            <a:r>
              <a:rPr b="1" lang="ar" sz="1100">
                <a:latin typeface="Mada"/>
                <a:ea typeface="Mada"/>
                <a:cs typeface="Mada"/>
                <a:sym typeface="Mada"/>
              </a:rPr>
              <a:t>TLS more common in ALL</a:t>
            </a:r>
            <a:r>
              <a:rPr lang="ar" sz="1100">
                <a:latin typeface="Mada"/>
                <a:ea typeface="Mada"/>
                <a:cs typeface="Mada"/>
                <a:sym typeface="Mada"/>
              </a:rPr>
              <a:t> &gt; AML and can be spontaneous.</a:t>
            </a:r>
            <a:endParaRPr sz="1100">
              <a:latin typeface="Mada"/>
              <a:ea typeface="Mada"/>
              <a:cs typeface="Mada"/>
              <a:sym typeface="Mada"/>
            </a:endParaRPr>
          </a:p>
          <a:p>
            <a:pPr indent="-228250" lvl="0" marL="316800" rtl="0" algn="l">
              <a:spcBef>
                <a:spcPts val="0"/>
              </a:spcBef>
              <a:spcAft>
                <a:spcPts val="0"/>
              </a:spcAft>
              <a:buSzPts val="1100"/>
              <a:buFont typeface="Mada"/>
              <a:buChar char="●"/>
            </a:pPr>
            <a:r>
              <a:rPr lang="ar" sz="1100">
                <a:latin typeface="Mada"/>
                <a:ea typeface="Mada"/>
                <a:cs typeface="Mada"/>
                <a:sym typeface="Mada"/>
              </a:rPr>
              <a:t>Leukostasis if WBC &gt;100k. More common in AML&gt;ALL.</a:t>
            </a:r>
            <a:endParaRPr sz="1100">
              <a:latin typeface="Mada"/>
              <a:ea typeface="Mada"/>
              <a:cs typeface="Mada"/>
              <a:sym typeface="Mada"/>
            </a:endParaRPr>
          </a:p>
          <a:p>
            <a:pPr indent="-228250" lvl="0" marL="316800" rtl="0" algn="l">
              <a:spcBef>
                <a:spcPts val="0"/>
              </a:spcBef>
              <a:spcAft>
                <a:spcPts val="0"/>
              </a:spcAft>
              <a:buSzPts val="1100"/>
              <a:buFont typeface="Mada"/>
              <a:buChar char="●"/>
            </a:pPr>
            <a:r>
              <a:rPr lang="ar" sz="1100">
                <a:solidFill>
                  <a:schemeClr val="dk1"/>
                </a:solidFill>
                <a:latin typeface="Mada"/>
                <a:ea typeface="Mada"/>
                <a:cs typeface="Mada"/>
                <a:sym typeface="Mada"/>
              </a:rPr>
              <a:t>Sign or symptoms related to Organ infiltration</a:t>
            </a:r>
            <a:endParaRPr sz="1100">
              <a:solidFill>
                <a:schemeClr val="dk1"/>
              </a:solidFill>
              <a:latin typeface="Mada"/>
              <a:ea typeface="Mada"/>
              <a:cs typeface="Mada"/>
              <a:sym typeface="Mada"/>
            </a:endParaRPr>
          </a:p>
        </p:txBody>
      </p:sp>
      <p:sp>
        <p:nvSpPr>
          <p:cNvPr id="440" name="Google Shape;440;p32"/>
          <p:cNvSpPr/>
          <p:nvPr/>
        </p:nvSpPr>
        <p:spPr>
          <a:xfrm>
            <a:off x="4819318" y="7395225"/>
            <a:ext cx="2502707" cy="1263975"/>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2"/>
          <p:cNvSpPr/>
          <p:nvPr/>
        </p:nvSpPr>
        <p:spPr>
          <a:xfrm>
            <a:off x="4819125" y="7329525"/>
            <a:ext cx="2306049" cy="4122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2"/>
          <p:cNvSpPr txBox="1"/>
          <p:nvPr/>
        </p:nvSpPr>
        <p:spPr>
          <a:xfrm>
            <a:off x="5247618" y="7327875"/>
            <a:ext cx="187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Pancytopenia</a:t>
            </a:r>
            <a:endParaRPr b="1">
              <a:latin typeface="Mada"/>
              <a:ea typeface="Mada"/>
              <a:cs typeface="Mada"/>
              <a:sym typeface="Mada"/>
            </a:endParaRPr>
          </a:p>
        </p:txBody>
      </p:sp>
      <p:sp>
        <p:nvSpPr>
          <p:cNvPr id="443" name="Google Shape;443;p32"/>
          <p:cNvSpPr txBox="1"/>
          <p:nvPr/>
        </p:nvSpPr>
        <p:spPr>
          <a:xfrm>
            <a:off x="4828375" y="7812000"/>
            <a:ext cx="2462100" cy="738900"/>
          </a:xfrm>
          <a:prstGeom prst="rect">
            <a:avLst/>
          </a:prstGeom>
          <a:noFill/>
          <a:ln>
            <a:noFill/>
          </a:ln>
        </p:spPr>
        <p:txBody>
          <a:bodyPr anchorCtr="0" anchor="t" bIns="91425" lIns="91425" spcFirstLastPara="1" rIns="91425" wrap="square" tIns="91425">
            <a:spAutoFit/>
          </a:bodyPr>
          <a:lstStyle/>
          <a:p>
            <a:pPr indent="-198600" lvl="0" marL="208799" rtl="0" algn="l">
              <a:spcBef>
                <a:spcPts val="0"/>
              </a:spcBef>
              <a:spcAft>
                <a:spcPts val="0"/>
              </a:spcAft>
              <a:buSzPts val="1200"/>
              <a:buFont typeface="Mada"/>
              <a:buChar char="●"/>
            </a:pPr>
            <a:r>
              <a:rPr lang="ar" sz="1200">
                <a:solidFill>
                  <a:srgbClr val="202124"/>
                </a:solidFill>
                <a:highlight>
                  <a:srgbClr val="FFFFFF"/>
                </a:highlight>
                <a:latin typeface="Mada"/>
                <a:ea typeface="Mada"/>
                <a:cs typeface="Mada"/>
                <a:sym typeface="Mada"/>
              </a:rPr>
              <a:t>⬇ </a:t>
            </a:r>
            <a:r>
              <a:rPr lang="ar" sz="1200">
                <a:latin typeface="Mada"/>
                <a:ea typeface="Mada"/>
                <a:cs typeface="Mada"/>
                <a:sym typeface="Mada"/>
              </a:rPr>
              <a:t>WBC </a:t>
            </a:r>
            <a:r>
              <a:rPr lang="ar" sz="1200">
                <a:solidFill>
                  <a:srgbClr val="202124"/>
                </a:solidFill>
                <a:highlight>
                  <a:srgbClr val="FFFFFF"/>
                </a:highlight>
                <a:latin typeface="Mada"/>
                <a:ea typeface="Mada"/>
                <a:cs typeface="Mada"/>
                <a:sym typeface="Mada"/>
              </a:rPr>
              <a:t>➡ </a:t>
            </a:r>
            <a:r>
              <a:rPr lang="ar" sz="1200">
                <a:latin typeface="Mada"/>
                <a:ea typeface="Mada"/>
                <a:cs typeface="Mada"/>
                <a:sym typeface="Mada"/>
              </a:rPr>
              <a:t>infection</a:t>
            </a:r>
            <a:endParaRPr sz="1200">
              <a:latin typeface="Mada"/>
              <a:ea typeface="Mada"/>
              <a:cs typeface="Mada"/>
              <a:sym typeface="Mada"/>
            </a:endParaRPr>
          </a:p>
          <a:p>
            <a:pPr indent="-198600" lvl="0" marL="208799" rtl="0" algn="l">
              <a:spcBef>
                <a:spcPts val="0"/>
              </a:spcBef>
              <a:spcAft>
                <a:spcPts val="0"/>
              </a:spcAft>
              <a:buSzPts val="1200"/>
              <a:buFont typeface="Mada"/>
              <a:buChar char="●"/>
            </a:pPr>
            <a:r>
              <a:rPr lang="ar" sz="1200">
                <a:solidFill>
                  <a:srgbClr val="202124"/>
                </a:solidFill>
                <a:highlight>
                  <a:srgbClr val="FFFFFF"/>
                </a:highlight>
                <a:latin typeface="Mada"/>
                <a:ea typeface="Mada"/>
                <a:cs typeface="Mada"/>
                <a:sym typeface="Mada"/>
              </a:rPr>
              <a:t>⬇ Hb </a:t>
            </a:r>
            <a:r>
              <a:rPr lang="ar" sz="1200">
                <a:solidFill>
                  <a:srgbClr val="202124"/>
                </a:solidFill>
                <a:highlight>
                  <a:srgbClr val="FFFFFF"/>
                </a:highlight>
                <a:latin typeface="Mada"/>
                <a:ea typeface="Mada"/>
                <a:cs typeface="Mada"/>
                <a:sym typeface="Mada"/>
              </a:rPr>
              <a:t>➡</a:t>
            </a:r>
            <a:r>
              <a:rPr lang="ar" sz="1200">
                <a:solidFill>
                  <a:srgbClr val="202124"/>
                </a:solidFill>
                <a:highlight>
                  <a:srgbClr val="FFFFFF"/>
                </a:highlight>
                <a:latin typeface="Mada"/>
                <a:ea typeface="Mada"/>
                <a:cs typeface="Mada"/>
                <a:sym typeface="Mada"/>
              </a:rPr>
              <a:t> anemia</a:t>
            </a:r>
            <a:endParaRPr sz="1200">
              <a:solidFill>
                <a:srgbClr val="202124"/>
              </a:solidFill>
              <a:highlight>
                <a:srgbClr val="FFFFFF"/>
              </a:highlight>
              <a:latin typeface="Mada"/>
              <a:ea typeface="Mada"/>
              <a:cs typeface="Mada"/>
              <a:sym typeface="Mada"/>
            </a:endParaRPr>
          </a:p>
          <a:p>
            <a:pPr indent="-198600" lvl="0" marL="208799" rtl="0" algn="l">
              <a:spcBef>
                <a:spcPts val="0"/>
              </a:spcBef>
              <a:spcAft>
                <a:spcPts val="0"/>
              </a:spcAft>
              <a:buClr>
                <a:srgbClr val="202124"/>
              </a:buClr>
              <a:buSzPts val="1200"/>
              <a:buFont typeface="Mada"/>
              <a:buChar char="●"/>
            </a:pPr>
            <a:r>
              <a:rPr lang="ar" sz="1200">
                <a:solidFill>
                  <a:srgbClr val="202124"/>
                </a:solidFill>
                <a:highlight>
                  <a:srgbClr val="FFFFFF"/>
                </a:highlight>
                <a:latin typeface="Mada"/>
                <a:ea typeface="Mada"/>
                <a:cs typeface="Mada"/>
                <a:sym typeface="Mada"/>
              </a:rPr>
              <a:t>⬇ Platelets </a:t>
            </a:r>
            <a:r>
              <a:rPr lang="ar" sz="1200">
                <a:solidFill>
                  <a:srgbClr val="202124"/>
                </a:solidFill>
                <a:highlight>
                  <a:srgbClr val="FFFFFF"/>
                </a:highlight>
                <a:latin typeface="Mada"/>
                <a:ea typeface="Mada"/>
                <a:cs typeface="Mada"/>
                <a:sym typeface="Mada"/>
              </a:rPr>
              <a:t>➡</a:t>
            </a:r>
            <a:r>
              <a:rPr lang="ar" sz="1200">
                <a:solidFill>
                  <a:srgbClr val="202124"/>
                </a:solidFill>
                <a:highlight>
                  <a:srgbClr val="FFFFFF"/>
                </a:highlight>
                <a:latin typeface="Mada"/>
                <a:ea typeface="Mada"/>
                <a:cs typeface="Mada"/>
                <a:sym typeface="Mada"/>
              </a:rPr>
              <a:t> bleeding</a:t>
            </a:r>
            <a:endParaRPr sz="1200">
              <a:solidFill>
                <a:srgbClr val="202124"/>
              </a:solidFill>
              <a:highlight>
                <a:srgbClr val="FFFFFF"/>
              </a:highlight>
              <a:latin typeface="Mada"/>
              <a:ea typeface="Mada"/>
              <a:cs typeface="Mada"/>
              <a:sym typeface="Mada"/>
            </a:endParaRPr>
          </a:p>
        </p:txBody>
      </p:sp>
      <p:pic>
        <p:nvPicPr>
          <p:cNvPr id="444" name="Google Shape;444;p32"/>
          <p:cNvPicPr preferRelativeResize="0"/>
          <p:nvPr/>
        </p:nvPicPr>
        <p:blipFill>
          <a:blip r:embed="rId3">
            <a:alphaModFix/>
          </a:blip>
          <a:stretch>
            <a:fillRect/>
          </a:stretch>
        </p:blipFill>
        <p:spPr>
          <a:xfrm>
            <a:off x="4694025" y="7243213"/>
            <a:ext cx="453600" cy="453600"/>
          </a:xfrm>
          <a:prstGeom prst="rect">
            <a:avLst/>
          </a:prstGeom>
          <a:noFill/>
          <a:ln>
            <a:noFill/>
          </a:ln>
        </p:spPr>
      </p:pic>
      <p:sp>
        <p:nvSpPr>
          <p:cNvPr id="445" name="Google Shape;445;p32"/>
          <p:cNvSpPr/>
          <p:nvPr/>
        </p:nvSpPr>
        <p:spPr>
          <a:xfrm flipH="1">
            <a:off x="203825" y="3352438"/>
            <a:ext cx="6954000" cy="2124300"/>
          </a:xfrm>
          <a:prstGeom prst="round2DiagRect">
            <a:avLst>
              <a:gd fmla="val 16667" name="adj1"/>
              <a:gd fmla="val 0" name="adj2"/>
            </a:avLst>
          </a:prstGeom>
          <a:solidFill>
            <a:srgbClr val="F1F1F1">
              <a:alpha val="39660"/>
            </a:srgbClr>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More common in children</a:t>
            </a:r>
            <a:r>
              <a:rPr b="1" lang="ar" sz="1200">
                <a:solidFill>
                  <a:schemeClr val="dk1"/>
                </a:solidFill>
                <a:latin typeface="Mada"/>
                <a:ea typeface="Mada"/>
                <a:cs typeface="Mada"/>
                <a:sym typeface="Mada"/>
              </a:rPr>
              <a:t> and adolescents than in adults.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It is the most common malignancy in children (25% of all cancers).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15% of acute leukemia in adults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6500 cases/year in the US (2% of all lymphoid neoplasms) </a:t>
            </a:r>
            <a:r>
              <a:rPr b="1" lang="ar" sz="1200" u="sng">
                <a:solidFill>
                  <a:srgbClr val="6AA84F"/>
                </a:solidFill>
                <a:latin typeface="Mada"/>
                <a:ea typeface="Mada"/>
                <a:cs typeface="Mada"/>
                <a:sym typeface="Mada"/>
              </a:rPr>
              <a:t>in ADULTS</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Immature lymphocytes proliferate in the bone marrow</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Certain conditions predispose to ALL, most notably </a:t>
            </a:r>
            <a:r>
              <a:rPr b="1" lang="ar" sz="1200">
                <a:solidFill>
                  <a:schemeClr val="dk1"/>
                </a:solidFill>
                <a:latin typeface="Mada"/>
                <a:ea typeface="Mada"/>
                <a:cs typeface="Mada"/>
                <a:sym typeface="Mada"/>
              </a:rPr>
              <a:t>trisomy 21 (Down syndrome)</a:t>
            </a:r>
            <a:r>
              <a:rPr lang="ar" sz="1200">
                <a:solidFill>
                  <a:schemeClr val="dk1"/>
                </a:solidFill>
                <a:latin typeface="Mada"/>
                <a:ea typeface="Mada"/>
                <a:cs typeface="Mada"/>
                <a:sym typeface="Mada"/>
              </a:rPr>
              <a:t>, in which the relative risk is increased 15-fold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rgbClr val="999999"/>
                </a:solidFill>
                <a:latin typeface="Mada"/>
                <a:ea typeface="Mada"/>
                <a:cs typeface="Mada"/>
                <a:sym typeface="Mada"/>
              </a:rPr>
              <a:t>Down syndrome: Before the age of 5 → usually AML (specifically acute megakaryoblastic leukemia). After the age of 5 → usually ALL</a:t>
            </a:r>
            <a:endParaRPr sz="1200">
              <a:solidFill>
                <a:srgbClr val="999999"/>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Disease-free survival (DFS) rates in children is 90% and in adults is 50%.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success in pediatric ALL led to the adoption of similar approaches in the treatment of adults.</a:t>
            </a:r>
            <a:endParaRPr sz="1200">
              <a:solidFill>
                <a:schemeClr val="dk1"/>
              </a:solidFill>
              <a:latin typeface="Mada"/>
              <a:ea typeface="Mada"/>
              <a:cs typeface="Mada"/>
              <a:sym typeface="Mada"/>
            </a:endParaRPr>
          </a:p>
        </p:txBody>
      </p:sp>
      <p:sp>
        <p:nvSpPr>
          <p:cNvPr id="446" name="Google Shape;446;p32"/>
          <p:cNvSpPr txBox="1"/>
          <p:nvPr/>
        </p:nvSpPr>
        <p:spPr>
          <a:xfrm>
            <a:off x="8675850" y="5481813"/>
            <a:ext cx="47511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Signs and symptoms: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May appear abruptly (Fever, bleeding).</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Insidious with progressive Weakness, fatigue.</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Central nervous system manifestations .</a:t>
            </a:r>
            <a:endParaRPr/>
          </a:p>
        </p:txBody>
      </p:sp>
      <p:sp>
        <p:nvSpPr>
          <p:cNvPr id="447" name="Google Shape;447;p32"/>
          <p:cNvSpPr txBox="1"/>
          <p:nvPr/>
        </p:nvSpPr>
        <p:spPr>
          <a:xfrm>
            <a:off x="362091" y="1050650"/>
            <a:ext cx="67878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Lymphoblastic neoplasms can present as </a:t>
            </a:r>
            <a:r>
              <a:rPr b="1" lang="ar" sz="1200">
                <a:solidFill>
                  <a:schemeClr val="dk1"/>
                </a:solidFill>
                <a:latin typeface="Mada"/>
                <a:ea typeface="Mada"/>
                <a:cs typeface="Mada"/>
                <a:sym typeface="Mada"/>
              </a:rPr>
              <a:t>leukemia </a:t>
            </a:r>
            <a:r>
              <a:rPr lang="ar" sz="1200">
                <a:solidFill>
                  <a:schemeClr val="dk1"/>
                </a:solidFill>
                <a:latin typeface="Mada"/>
                <a:ea typeface="Mada"/>
                <a:cs typeface="Mada"/>
                <a:sym typeface="Mada"/>
              </a:rPr>
              <a:t>or </a:t>
            </a:r>
            <a:r>
              <a:rPr b="1" lang="ar" sz="1200">
                <a:solidFill>
                  <a:schemeClr val="dk1"/>
                </a:solidFill>
                <a:latin typeface="Mada"/>
                <a:ea typeface="Mada"/>
                <a:cs typeface="Mada"/>
                <a:sym typeface="Mada"/>
              </a:rPr>
              <a:t>lymphoma</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b="1" lang="ar" sz="1200">
                <a:solidFill>
                  <a:schemeClr val="dk1"/>
                </a:solidFill>
                <a:latin typeface="Mada"/>
                <a:ea typeface="Mada"/>
                <a:cs typeface="Mada"/>
                <a:sym typeface="Mada"/>
              </a:rPr>
              <a:t>Acute lymphoblastic leukemia (</a:t>
            </a:r>
            <a:r>
              <a:rPr b="1" lang="ar" sz="1200">
                <a:solidFill>
                  <a:schemeClr val="dk1"/>
                </a:solidFill>
                <a:latin typeface="Mada"/>
                <a:ea typeface="Mada"/>
                <a:cs typeface="Mada"/>
                <a:sym typeface="Mada"/>
              </a:rPr>
              <a:t>ALL</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if &gt;25% BM </a:t>
            </a:r>
            <a:r>
              <a:rPr b="1" lang="ar" sz="1200">
                <a:solidFill>
                  <a:srgbClr val="999999"/>
                </a:solidFill>
                <a:latin typeface="Mada"/>
                <a:ea typeface="Mada"/>
                <a:cs typeface="Mada"/>
                <a:sym typeface="Mada"/>
              </a:rPr>
              <a:t>lympho</a:t>
            </a:r>
            <a:r>
              <a:rPr b="1" lang="ar" sz="1200">
                <a:solidFill>
                  <a:srgbClr val="CC0000"/>
                </a:solidFill>
                <a:latin typeface="Mada"/>
                <a:ea typeface="Mada"/>
                <a:cs typeface="Mada"/>
                <a:sym typeface="Mada"/>
              </a:rPr>
              <a:t>blasts. </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Acute lymphoblastic LYMPHOMA (</a:t>
            </a:r>
            <a:r>
              <a:rPr b="1" lang="ar" sz="1200">
                <a:solidFill>
                  <a:schemeClr val="dk1"/>
                </a:solidFill>
                <a:latin typeface="Mada"/>
                <a:ea typeface="Mada"/>
                <a:cs typeface="Mada"/>
                <a:sym typeface="Mada"/>
              </a:rPr>
              <a:t>LBL</a:t>
            </a:r>
            <a:r>
              <a:rPr b="1"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if </a:t>
            </a:r>
            <a:r>
              <a:rPr lang="ar" sz="1200">
                <a:solidFill>
                  <a:srgbClr val="CC0000"/>
                </a:solidFill>
                <a:latin typeface="Mada"/>
                <a:ea typeface="Mada"/>
                <a:cs typeface="Mada"/>
                <a:sym typeface="Mada"/>
              </a:rPr>
              <a:t>&lt;25% BM blasts + mass lesion.</a:t>
            </a:r>
            <a:endParaRPr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ALL &amp; LBL are the same disease &amp; treated the same.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They can be further classified by lineage: </a:t>
            </a:r>
            <a:endParaRPr b="1"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sp>
        <p:nvSpPr>
          <p:cNvPr id="448" name="Google Shape;448;p32"/>
          <p:cNvSpPr/>
          <p:nvPr/>
        </p:nvSpPr>
        <p:spPr>
          <a:xfrm>
            <a:off x="2292150" y="2237700"/>
            <a:ext cx="1938600" cy="400200"/>
          </a:xfrm>
          <a:prstGeom prst="rect">
            <a:avLst/>
          </a:prstGeom>
          <a:solidFill>
            <a:srgbClr val="FFF7F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Precursor B-cell ALL </a:t>
            </a:r>
            <a:endParaRPr sz="1100">
              <a:solidFill>
                <a:schemeClr val="dk1"/>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(Pre-B ALL)</a:t>
            </a:r>
            <a:endParaRPr sz="1100">
              <a:solidFill>
                <a:schemeClr val="dk1"/>
              </a:solidFill>
              <a:latin typeface="Mada"/>
              <a:ea typeface="Mada"/>
              <a:cs typeface="Mada"/>
              <a:sym typeface="Mada"/>
            </a:endParaRPr>
          </a:p>
        </p:txBody>
      </p:sp>
      <p:sp>
        <p:nvSpPr>
          <p:cNvPr id="449" name="Google Shape;449;p32"/>
          <p:cNvSpPr/>
          <p:nvPr/>
        </p:nvSpPr>
        <p:spPr>
          <a:xfrm>
            <a:off x="2292150" y="2847300"/>
            <a:ext cx="1938600" cy="400200"/>
          </a:xfrm>
          <a:prstGeom prst="rect">
            <a:avLst/>
          </a:prstGeom>
          <a:solidFill>
            <a:srgbClr val="FFF7F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100">
                <a:latin typeface="Mada"/>
                <a:ea typeface="Mada"/>
                <a:cs typeface="Mada"/>
                <a:sym typeface="Mada"/>
              </a:rPr>
              <a:t>Precursor T-cell ALL </a:t>
            </a:r>
            <a:endParaRPr sz="1100">
              <a:latin typeface="Mada"/>
              <a:ea typeface="Mada"/>
              <a:cs typeface="Mada"/>
              <a:sym typeface="Mada"/>
            </a:endParaRPr>
          </a:p>
          <a:p>
            <a:pPr indent="0" lvl="0" marL="0" rtl="0" algn="ctr">
              <a:spcBef>
                <a:spcPts val="0"/>
              </a:spcBef>
              <a:spcAft>
                <a:spcPts val="0"/>
              </a:spcAft>
              <a:buNone/>
            </a:pPr>
            <a:r>
              <a:rPr lang="ar" sz="1100">
                <a:latin typeface="Mada"/>
                <a:ea typeface="Mada"/>
                <a:cs typeface="Mada"/>
                <a:sym typeface="Mada"/>
              </a:rPr>
              <a:t>(Pre-T ALL)</a:t>
            </a:r>
            <a:endParaRPr sz="1100">
              <a:latin typeface="Mada"/>
              <a:ea typeface="Mada"/>
              <a:cs typeface="Mada"/>
              <a:sym typeface="Mada"/>
            </a:endParaRPr>
          </a:p>
        </p:txBody>
      </p:sp>
      <p:cxnSp>
        <p:nvCxnSpPr>
          <p:cNvPr id="450" name="Google Shape;450;p32"/>
          <p:cNvCxnSpPr/>
          <p:nvPr/>
        </p:nvCxnSpPr>
        <p:spPr>
          <a:xfrm rot="10800000">
            <a:off x="1809300" y="2088225"/>
            <a:ext cx="481800" cy="349500"/>
          </a:xfrm>
          <a:prstGeom prst="bentConnector3">
            <a:avLst>
              <a:gd fmla="val 100010" name="adj1"/>
            </a:avLst>
          </a:prstGeom>
          <a:noFill/>
          <a:ln cap="flat" cmpd="sng" w="19050">
            <a:solidFill>
              <a:schemeClr val="dk2"/>
            </a:solidFill>
            <a:prstDash val="solid"/>
            <a:round/>
            <a:headEnd len="med" w="med" type="none"/>
            <a:tailEnd len="med" w="med" type="none"/>
          </a:ln>
        </p:spPr>
      </p:cxnSp>
      <p:cxnSp>
        <p:nvCxnSpPr>
          <p:cNvPr id="451" name="Google Shape;451;p32"/>
          <p:cNvCxnSpPr/>
          <p:nvPr/>
        </p:nvCxnSpPr>
        <p:spPr>
          <a:xfrm rot="10800000">
            <a:off x="1809300" y="2054025"/>
            <a:ext cx="481800" cy="993300"/>
          </a:xfrm>
          <a:prstGeom prst="bentConnector3">
            <a:avLst>
              <a:gd fmla="val 100010" name="adj1"/>
            </a:avLst>
          </a:prstGeom>
          <a:noFill/>
          <a:ln cap="flat" cmpd="sng" w="19050">
            <a:solidFill>
              <a:schemeClr val="dk2"/>
            </a:solidFill>
            <a:prstDash val="solid"/>
            <a:round/>
            <a:headEnd len="med" w="med" type="none"/>
            <a:tailEnd len="med" w="med" type="none"/>
          </a:ln>
        </p:spPr>
      </p:cxnSp>
      <p:grpSp>
        <p:nvGrpSpPr>
          <p:cNvPr id="452" name="Google Shape;452;p32"/>
          <p:cNvGrpSpPr/>
          <p:nvPr/>
        </p:nvGrpSpPr>
        <p:grpSpPr>
          <a:xfrm>
            <a:off x="4264643" y="2008659"/>
            <a:ext cx="820459" cy="838694"/>
            <a:chOff x="4231675" y="2183550"/>
            <a:chExt cx="853400" cy="858350"/>
          </a:xfrm>
        </p:grpSpPr>
        <p:sp>
          <p:nvSpPr>
            <p:cNvPr id="453" name="Google Shape;453;p32"/>
            <p:cNvSpPr/>
            <p:nvPr/>
          </p:nvSpPr>
          <p:spPr>
            <a:xfrm flipH="1">
              <a:off x="4231675" y="2355925"/>
              <a:ext cx="400200" cy="562200"/>
            </a:xfrm>
            <a:prstGeom prst="rightBrace">
              <a:avLst>
                <a:gd fmla="val 50000" name="adj1"/>
                <a:gd fmla="val 50000" name="adj2"/>
              </a:avLst>
            </a:prstGeom>
            <a:noFill/>
            <a:ln cap="flat" cmpd="sng" w="28575">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2"/>
            <p:cNvSpPr txBox="1"/>
            <p:nvPr/>
          </p:nvSpPr>
          <p:spPr>
            <a:xfrm>
              <a:off x="4603275" y="2183550"/>
              <a:ext cx="481800" cy="31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Ph+</a:t>
              </a:r>
              <a:endParaRPr sz="1200">
                <a:latin typeface="Mada"/>
                <a:ea typeface="Mada"/>
                <a:cs typeface="Mada"/>
                <a:sym typeface="Mada"/>
              </a:endParaRPr>
            </a:p>
          </p:txBody>
        </p:sp>
        <p:sp>
          <p:nvSpPr>
            <p:cNvPr id="455" name="Google Shape;455;p32"/>
            <p:cNvSpPr txBox="1"/>
            <p:nvPr/>
          </p:nvSpPr>
          <p:spPr>
            <a:xfrm>
              <a:off x="4603275" y="2722100"/>
              <a:ext cx="481800" cy="31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Ph-</a:t>
              </a:r>
              <a:endParaRPr sz="1200">
                <a:latin typeface="Mada"/>
                <a:ea typeface="Mada"/>
                <a:cs typeface="Mada"/>
                <a:sym typeface="Mada"/>
              </a:endParaRPr>
            </a:p>
          </p:txBody>
        </p:sp>
      </p:grpSp>
      <p:sp>
        <p:nvSpPr>
          <p:cNvPr id="456" name="Google Shape;456;p32"/>
          <p:cNvSpPr txBox="1"/>
          <p:nvPr/>
        </p:nvSpPr>
        <p:spPr>
          <a:xfrm>
            <a:off x="9010625" y="6705175"/>
            <a:ext cx="35559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Will present with sign or symptoms related to:</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Pancytopenia</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Organ infiltration</a:t>
            </a:r>
            <a:endParaRPr sz="1200">
              <a:latin typeface="Mada"/>
              <a:ea typeface="Mada"/>
              <a:cs typeface="Mada"/>
              <a:sym typeface="Mada"/>
            </a:endParaRPr>
          </a:p>
        </p:txBody>
      </p:sp>
      <p:sp>
        <p:nvSpPr>
          <p:cNvPr id="457" name="Google Shape;457;p32"/>
          <p:cNvSpPr txBox="1"/>
          <p:nvPr/>
        </p:nvSpPr>
        <p:spPr>
          <a:xfrm>
            <a:off x="171300" y="837245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Diagnosis </a:t>
            </a:r>
            <a:endParaRPr b="1" sz="2200">
              <a:highlight>
                <a:schemeClr val="accent4"/>
              </a:highlight>
              <a:latin typeface="Mada"/>
              <a:ea typeface="Mada"/>
              <a:cs typeface="Mada"/>
              <a:sym typeface="Mada"/>
            </a:endParaRPr>
          </a:p>
        </p:txBody>
      </p:sp>
      <p:sp>
        <p:nvSpPr>
          <p:cNvPr id="458" name="Google Shape;458;p32"/>
          <p:cNvSpPr/>
          <p:nvPr/>
        </p:nvSpPr>
        <p:spPr>
          <a:xfrm>
            <a:off x="214563" y="9067475"/>
            <a:ext cx="1755300" cy="9933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100">
                <a:latin typeface="Mada"/>
                <a:ea typeface="Mada"/>
                <a:cs typeface="Mada"/>
                <a:sym typeface="Mada"/>
              </a:rPr>
              <a:t>Ask the following questions:</a:t>
            </a:r>
            <a:endParaRPr b="1"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1.Is this a leukemia? </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2. What kind of a leukemia?</a:t>
            </a:r>
            <a:endParaRPr sz="1100">
              <a:latin typeface="Mada"/>
              <a:ea typeface="Mada"/>
              <a:cs typeface="Mada"/>
              <a:sym typeface="Mada"/>
            </a:endParaRPr>
          </a:p>
        </p:txBody>
      </p:sp>
      <p:sp>
        <p:nvSpPr>
          <p:cNvPr id="459" name="Google Shape;459;p32"/>
          <p:cNvSpPr txBox="1"/>
          <p:nvPr/>
        </p:nvSpPr>
        <p:spPr>
          <a:xfrm>
            <a:off x="362100" y="8746850"/>
            <a:ext cx="6787800" cy="369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Similar to the diagnostic steps followed in any Acute leukemia: </a:t>
            </a:r>
            <a:endParaRPr sz="1200">
              <a:solidFill>
                <a:schemeClr val="dk1"/>
              </a:solidFill>
              <a:latin typeface="Mada"/>
              <a:ea typeface="Mada"/>
              <a:cs typeface="Mada"/>
              <a:sym typeface="Mada"/>
            </a:endParaRPr>
          </a:p>
        </p:txBody>
      </p:sp>
      <p:sp>
        <p:nvSpPr>
          <p:cNvPr id="460" name="Google Shape;460;p32"/>
          <p:cNvSpPr/>
          <p:nvPr/>
        </p:nvSpPr>
        <p:spPr>
          <a:xfrm>
            <a:off x="2528538" y="9067475"/>
            <a:ext cx="2502900" cy="9933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100">
                <a:latin typeface="Mada"/>
                <a:ea typeface="Mada"/>
                <a:cs typeface="Mada"/>
                <a:sym typeface="Mada"/>
              </a:rPr>
              <a:t>Quickly try to answer these questions by: </a:t>
            </a:r>
            <a:endParaRPr b="1"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1. CBC and peripheral blood smear</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2. Flow cytometry on peripheral blood.</a:t>
            </a:r>
            <a:endParaRPr sz="1100">
              <a:latin typeface="Mada"/>
              <a:ea typeface="Mada"/>
              <a:cs typeface="Mada"/>
              <a:sym typeface="Mada"/>
            </a:endParaRPr>
          </a:p>
        </p:txBody>
      </p:sp>
      <p:sp>
        <p:nvSpPr>
          <p:cNvPr id="461" name="Google Shape;461;p32"/>
          <p:cNvSpPr/>
          <p:nvPr/>
        </p:nvSpPr>
        <p:spPr>
          <a:xfrm>
            <a:off x="5590138" y="9067475"/>
            <a:ext cx="1755300" cy="9933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56250" lvl="0" marL="172800" rtl="0" algn="l">
              <a:spcBef>
                <a:spcPts val="0"/>
              </a:spcBef>
              <a:spcAft>
                <a:spcPts val="0"/>
              </a:spcAft>
              <a:buSzPts val="1100"/>
              <a:buFont typeface="Mada"/>
              <a:buChar char="➔"/>
            </a:pPr>
            <a:r>
              <a:rPr b="1" lang="ar" sz="1100">
                <a:solidFill>
                  <a:srgbClr val="CC0000"/>
                </a:solidFill>
                <a:latin typeface="Mada"/>
                <a:ea typeface="Mada"/>
                <a:cs typeface="Mada"/>
                <a:sym typeface="Mada"/>
              </a:rPr>
              <a:t>Absence </a:t>
            </a:r>
            <a:r>
              <a:rPr b="1" lang="ar" sz="1100">
                <a:latin typeface="Mada"/>
                <a:ea typeface="Mada"/>
                <a:cs typeface="Mada"/>
                <a:sym typeface="Mada"/>
              </a:rPr>
              <a:t>of granules / Auer rods</a:t>
            </a:r>
            <a:endParaRPr b="1" sz="1100">
              <a:latin typeface="Mada"/>
              <a:ea typeface="Mada"/>
              <a:cs typeface="Mada"/>
              <a:sym typeface="Mada"/>
            </a:endParaRPr>
          </a:p>
          <a:p>
            <a:pPr indent="-156250" lvl="0" marL="172800" rtl="0" algn="l">
              <a:spcBef>
                <a:spcPts val="0"/>
              </a:spcBef>
              <a:spcAft>
                <a:spcPts val="0"/>
              </a:spcAft>
              <a:buClr>
                <a:srgbClr val="CC0000"/>
              </a:buClr>
              <a:buSzPts val="1100"/>
              <a:buFont typeface="Mada"/>
              <a:buChar char="➔"/>
            </a:pPr>
            <a:r>
              <a:rPr b="1" lang="ar" sz="1100">
                <a:solidFill>
                  <a:srgbClr val="999999"/>
                </a:solidFill>
                <a:latin typeface="Mada"/>
                <a:ea typeface="Mada"/>
                <a:cs typeface="Mada"/>
                <a:sym typeface="Mada"/>
              </a:rPr>
              <a:t>+ve TDT</a:t>
            </a:r>
            <a:endParaRPr b="1" sz="1100">
              <a:solidFill>
                <a:srgbClr val="999999"/>
              </a:solidFill>
              <a:latin typeface="Mada"/>
              <a:ea typeface="Mada"/>
              <a:cs typeface="Mada"/>
              <a:sym typeface="Mada"/>
            </a:endParaRPr>
          </a:p>
        </p:txBody>
      </p:sp>
      <p:sp>
        <p:nvSpPr>
          <p:cNvPr id="462" name="Google Shape;462;p32"/>
          <p:cNvSpPr/>
          <p:nvPr/>
        </p:nvSpPr>
        <p:spPr>
          <a:xfrm>
            <a:off x="5108288" y="9456425"/>
            <a:ext cx="405000" cy="325200"/>
          </a:xfrm>
          <a:prstGeom prst="stripedRightArrow">
            <a:avLst>
              <a:gd fmla="val 50000" name="adj1"/>
              <a:gd fmla="val 50000" name="adj2"/>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2"/>
          <p:cNvSpPr/>
          <p:nvPr/>
        </p:nvSpPr>
        <p:spPr>
          <a:xfrm>
            <a:off x="2060288" y="9456425"/>
            <a:ext cx="405000" cy="325200"/>
          </a:xfrm>
          <a:prstGeom prst="stripedRightArrow">
            <a:avLst>
              <a:gd fmla="val 50000" name="adj1"/>
              <a:gd fmla="val 50000" name="adj2"/>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2"/>
          <p:cNvSpPr txBox="1"/>
          <p:nvPr/>
        </p:nvSpPr>
        <p:spPr>
          <a:xfrm>
            <a:off x="5085100" y="2019925"/>
            <a:ext cx="2408400" cy="8004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ar" sz="1000">
                <a:solidFill>
                  <a:srgbClr val="6AA84F"/>
                </a:solidFill>
                <a:latin typeface="Mada"/>
                <a:ea typeface="Mada"/>
                <a:cs typeface="Mada"/>
                <a:sym typeface="Mada"/>
              </a:rPr>
              <a:t>What is Ph?</a:t>
            </a:r>
            <a:r>
              <a:rPr lang="ar" sz="1000">
                <a:solidFill>
                  <a:srgbClr val="6AA84F"/>
                </a:solidFill>
                <a:latin typeface="Mada"/>
                <a:ea typeface="Mada"/>
                <a:cs typeface="Mada"/>
                <a:sym typeface="Mada"/>
              </a:rPr>
              <a:t> </a:t>
            </a:r>
            <a:r>
              <a:rPr lang="ar" sz="1000">
                <a:solidFill>
                  <a:srgbClr val="6AA84F"/>
                </a:solidFill>
                <a:latin typeface="Mada"/>
                <a:ea typeface="Mada"/>
                <a:cs typeface="Mada"/>
                <a:sym typeface="Mada"/>
              </a:rPr>
              <a:t>Philadelphia chromosome which is an abbreviated chromosome 22 that was shortchanged in a reciprocal exchange of material with chromosome 9.</a:t>
            </a:r>
            <a:endParaRPr sz="1000">
              <a:solidFill>
                <a:srgbClr val="6AA84F"/>
              </a:solidFill>
              <a:latin typeface="Mada"/>
              <a:ea typeface="Mada"/>
              <a:cs typeface="Mada"/>
              <a:sym typeface="Mada"/>
            </a:endParaRPr>
          </a:p>
        </p:txBody>
      </p:sp>
      <p:sp>
        <p:nvSpPr>
          <p:cNvPr id="465" name="Google Shape;465;p32"/>
          <p:cNvSpPr txBox="1"/>
          <p:nvPr/>
        </p:nvSpPr>
        <p:spPr>
          <a:xfrm>
            <a:off x="0" y="10196275"/>
            <a:ext cx="756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800">
                <a:solidFill>
                  <a:srgbClr val="1C4588"/>
                </a:solidFill>
                <a:latin typeface="Mada"/>
                <a:ea typeface="Mada"/>
                <a:cs typeface="Mada"/>
                <a:sym typeface="Mada"/>
              </a:rPr>
              <a:t>1- In patients with ALL, it is necessary to give prophylactic treatment to the central nervous system,</a:t>
            </a:r>
            <a:r>
              <a:rPr lang="ar" sz="800">
                <a:solidFill>
                  <a:srgbClr val="1C4588"/>
                </a:solidFill>
                <a:latin typeface="Mada"/>
                <a:ea typeface="Mada"/>
                <a:cs typeface="Mada"/>
                <a:sym typeface="Mada"/>
              </a:rPr>
              <a:t> as this is a sanctuary site where standard therapy does not penetrate. This usually consists of a combination of cranial irradiation, intrathecal chemotherapy and high-dose methotrexate, which crosses the blood–brain barrier. </a:t>
            </a:r>
            <a:r>
              <a:rPr lang="ar" sz="800">
                <a:solidFill>
                  <a:srgbClr val="6AA84F"/>
                </a:solidFill>
                <a:latin typeface="Mada"/>
                <a:ea typeface="Mada"/>
                <a:cs typeface="Mada"/>
                <a:sym typeface="Mada"/>
              </a:rPr>
              <a:t>That's why if it's ALL specially T-cell type, we have to give the Pt intrathecal chemotherapy prophylaxi</a:t>
            </a:r>
            <a:r>
              <a:rPr lang="ar" sz="800">
                <a:solidFill>
                  <a:srgbClr val="6AA84F"/>
                </a:solidFill>
                <a:latin typeface="Mada"/>
                <a:ea typeface="Mada"/>
                <a:cs typeface="Mada"/>
                <a:sym typeface="Mada"/>
              </a:rPr>
              <a:t>s </a:t>
            </a:r>
            <a:r>
              <a:rPr lang="ar" sz="800">
                <a:solidFill>
                  <a:srgbClr val="6AA84F"/>
                </a:solidFill>
                <a:latin typeface="Mada"/>
                <a:ea typeface="Mada"/>
                <a:cs typeface="Mada"/>
                <a:sym typeface="Mada"/>
              </a:rPr>
              <a:t>and do imaging to rule out</a:t>
            </a:r>
            <a:r>
              <a:rPr lang="ar" sz="800">
                <a:solidFill>
                  <a:srgbClr val="6AA84F"/>
                </a:solidFill>
                <a:latin typeface="Mada"/>
                <a:ea typeface="Mada"/>
                <a:cs typeface="Mada"/>
                <a:sym typeface="Mada"/>
              </a:rPr>
              <a:t> </a:t>
            </a:r>
            <a:endParaRPr sz="800">
              <a:solidFill>
                <a:srgbClr val="6AA84F"/>
              </a:solidFill>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33"/>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71" name="Google Shape;471;p33"/>
          <p:cNvSpPr txBox="1"/>
          <p:nvPr/>
        </p:nvSpPr>
        <p:spPr>
          <a:xfrm>
            <a:off x="578700" y="0"/>
            <a:ext cx="64026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Acute Lymphocytic Leukemia (ALL) </a:t>
            </a:r>
            <a:r>
              <a:rPr b="1" i="1" lang="ar" sz="2600">
                <a:latin typeface="Mada"/>
                <a:ea typeface="Mada"/>
                <a:cs typeface="Mada"/>
                <a:sym typeface="Mada"/>
              </a:rPr>
              <a:t>cont.</a:t>
            </a:r>
            <a:endParaRPr b="1" i="1" sz="2600">
              <a:latin typeface="Mada"/>
              <a:ea typeface="Mada"/>
              <a:cs typeface="Mada"/>
              <a:sym typeface="Mada"/>
            </a:endParaRPr>
          </a:p>
        </p:txBody>
      </p:sp>
      <p:pic>
        <p:nvPicPr>
          <p:cNvPr id="472" name="Google Shape;472;p33"/>
          <p:cNvPicPr preferRelativeResize="0"/>
          <p:nvPr/>
        </p:nvPicPr>
        <p:blipFill>
          <a:blip r:embed="rId3">
            <a:alphaModFix/>
          </a:blip>
          <a:stretch>
            <a:fillRect/>
          </a:stretch>
        </p:blipFill>
        <p:spPr>
          <a:xfrm>
            <a:off x="-2038500" y="1543450"/>
            <a:ext cx="1870226" cy="1095026"/>
          </a:xfrm>
          <a:prstGeom prst="rect">
            <a:avLst/>
          </a:prstGeom>
          <a:noFill/>
          <a:ln>
            <a:noFill/>
          </a:ln>
        </p:spPr>
      </p:pic>
      <p:pic>
        <p:nvPicPr>
          <p:cNvPr id="473" name="Google Shape;473;p33"/>
          <p:cNvPicPr preferRelativeResize="0"/>
          <p:nvPr/>
        </p:nvPicPr>
        <p:blipFill>
          <a:blip r:embed="rId4">
            <a:alphaModFix/>
          </a:blip>
          <a:stretch>
            <a:fillRect/>
          </a:stretch>
        </p:blipFill>
        <p:spPr>
          <a:xfrm>
            <a:off x="285900" y="1847675"/>
            <a:ext cx="2653750" cy="1095025"/>
          </a:xfrm>
          <a:prstGeom prst="rect">
            <a:avLst/>
          </a:prstGeom>
          <a:noFill/>
          <a:ln>
            <a:noFill/>
          </a:ln>
        </p:spPr>
      </p:pic>
      <p:pic>
        <p:nvPicPr>
          <p:cNvPr id="474" name="Google Shape;474;p33"/>
          <p:cNvPicPr preferRelativeResize="0"/>
          <p:nvPr/>
        </p:nvPicPr>
        <p:blipFill>
          <a:blip r:embed="rId5">
            <a:alphaModFix/>
          </a:blip>
          <a:stretch>
            <a:fillRect/>
          </a:stretch>
        </p:blipFill>
        <p:spPr>
          <a:xfrm>
            <a:off x="3050725" y="1847675"/>
            <a:ext cx="3834153" cy="1095025"/>
          </a:xfrm>
          <a:prstGeom prst="rect">
            <a:avLst/>
          </a:prstGeom>
          <a:noFill/>
          <a:ln>
            <a:noFill/>
          </a:ln>
        </p:spPr>
      </p:pic>
      <p:sp>
        <p:nvSpPr>
          <p:cNvPr id="475" name="Google Shape;475;p33"/>
          <p:cNvSpPr txBox="1"/>
          <p:nvPr/>
        </p:nvSpPr>
        <p:spPr>
          <a:xfrm>
            <a:off x="343350" y="1585175"/>
            <a:ext cx="23793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800">
                <a:solidFill>
                  <a:srgbClr val="FFFFFF"/>
                </a:solidFill>
                <a:highlight>
                  <a:schemeClr val="accent1"/>
                </a:highlight>
                <a:latin typeface="Mada"/>
                <a:ea typeface="Mada"/>
                <a:cs typeface="Mada"/>
                <a:sym typeface="Mada"/>
              </a:rPr>
              <a:t>FAB Classification</a:t>
            </a:r>
            <a:endParaRPr b="1" sz="800">
              <a:solidFill>
                <a:srgbClr val="FFFFFF"/>
              </a:solidFill>
              <a:highlight>
                <a:schemeClr val="accent1"/>
              </a:highlight>
              <a:latin typeface="Mada"/>
              <a:ea typeface="Mada"/>
              <a:cs typeface="Mada"/>
              <a:sym typeface="Mada"/>
            </a:endParaRPr>
          </a:p>
        </p:txBody>
      </p:sp>
      <p:sp>
        <p:nvSpPr>
          <p:cNvPr id="476" name="Google Shape;476;p33"/>
          <p:cNvSpPr txBox="1"/>
          <p:nvPr/>
        </p:nvSpPr>
        <p:spPr>
          <a:xfrm>
            <a:off x="3649375" y="1578525"/>
            <a:ext cx="23793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800">
                <a:solidFill>
                  <a:srgbClr val="FFFFFF"/>
                </a:solidFill>
                <a:highlight>
                  <a:schemeClr val="accent1"/>
                </a:highlight>
                <a:latin typeface="Mada"/>
                <a:ea typeface="Mada"/>
                <a:cs typeface="Mada"/>
                <a:sym typeface="Mada"/>
              </a:rPr>
              <a:t>WHO </a:t>
            </a:r>
            <a:r>
              <a:rPr b="1" lang="ar" sz="800">
                <a:solidFill>
                  <a:srgbClr val="FFFFFF"/>
                </a:solidFill>
                <a:highlight>
                  <a:schemeClr val="accent1"/>
                </a:highlight>
                <a:latin typeface="Mada"/>
                <a:ea typeface="Mada"/>
                <a:cs typeface="Mada"/>
                <a:sym typeface="Mada"/>
              </a:rPr>
              <a:t>Classification of ALL</a:t>
            </a:r>
            <a:endParaRPr b="1" sz="800">
              <a:solidFill>
                <a:srgbClr val="FFFFFF"/>
              </a:solidFill>
              <a:highlight>
                <a:schemeClr val="accent1"/>
              </a:highlight>
              <a:latin typeface="Mada"/>
              <a:ea typeface="Mada"/>
              <a:cs typeface="Mada"/>
              <a:sym typeface="Mada"/>
            </a:endParaRPr>
          </a:p>
        </p:txBody>
      </p:sp>
      <p:sp>
        <p:nvSpPr>
          <p:cNvPr id="477" name="Google Shape;477;p33"/>
          <p:cNvSpPr txBox="1"/>
          <p:nvPr/>
        </p:nvSpPr>
        <p:spPr>
          <a:xfrm>
            <a:off x="171300" y="90485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Classifications</a:t>
            </a:r>
            <a:endParaRPr b="1" sz="2200">
              <a:highlight>
                <a:schemeClr val="accent4"/>
              </a:highlight>
              <a:latin typeface="Mada"/>
              <a:ea typeface="Mada"/>
              <a:cs typeface="Mada"/>
              <a:sym typeface="Mada"/>
            </a:endParaRPr>
          </a:p>
        </p:txBody>
      </p:sp>
      <p:sp>
        <p:nvSpPr>
          <p:cNvPr id="478" name="Google Shape;478;p33"/>
          <p:cNvSpPr txBox="1"/>
          <p:nvPr/>
        </p:nvSpPr>
        <p:spPr>
          <a:xfrm>
            <a:off x="171300" y="303845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Are there prognostic tools?</a:t>
            </a:r>
            <a:endParaRPr b="1" sz="2200">
              <a:highlight>
                <a:schemeClr val="accent4"/>
              </a:highlight>
              <a:latin typeface="Mada"/>
              <a:ea typeface="Mada"/>
              <a:cs typeface="Mada"/>
              <a:sym typeface="Mada"/>
            </a:endParaRPr>
          </a:p>
        </p:txBody>
      </p:sp>
      <p:pic>
        <p:nvPicPr>
          <p:cNvPr id="479" name="Google Shape;479;p33"/>
          <p:cNvPicPr preferRelativeResize="0"/>
          <p:nvPr/>
        </p:nvPicPr>
        <p:blipFill>
          <a:blip r:embed="rId6">
            <a:alphaModFix/>
          </a:blip>
          <a:stretch>
            <a:fillRect/>
          </a:stretch>
        </p:blipFill>
        <p:spPr>
          <a:xfrm>
            <a:off x="304800" y="3565250"/>
            <a:ext cx="2717127" cy="1277475"/>
          </a:xfrm>
          <a:prstGeom prst="rect">
            <a:avLst/>
          </a:prstGeom>
          <a:noFill/>
          <a:ln cap="flat" cmpd="sng" w="9525">
            <a:solidFill>
              <a:srgbClr val="783F04"/>
            </a:solidFill>
            <a:prstDash val="solid"/>
            <a:round/>
            <a:headEnd len="sm" w="sm" type="none"/>
            <a:tailEnd len="sm" w="sm" type="none"/>
          </a:ln>
        </p:spPr>
      </p:pic>
      <p:sp>
        <p:nvSpPr>
          <p:cNvPr id="480" name="Google Shape;480;p33"/>
          <p:cNvSpPr txBox="1"/>
          <p:nvPr/>
        </p:nvSpPr>
        <p:spPr>
          <a:xfrm>
            <a:off x="171300" y="524825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Common treatment paradigm ALL</a:t>
            </a:r>
            <a:endParaRPr b="1" sz="2200">
              <a:highlight>
                <a:schemeClr val="accent4"/>
              </a:highlight>
              <a:latin typeface="Mada"/>
              <a:ea typeface="Mada"/>
              <a:cs typeface="Mada"/>
              <a:sym typeface="Mada"/>
            </a:endParaRPr>
          </a:p>
        </p:txBody>
      </p:sp>
      <p:sp>
        <p:nvSpPr>
          <p:cNvPr id="481" name="Google Shape;481;p33"/>
          <p:cNvSpPr/>
          <p:nvPr/>
        </p:nvSpPr>
        <p:spPr>
          <a:xfrm>
            <a:off x="230700" y="5790875"/>
            <a:ext cx="1258800" cy="7440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Induction 4-6 weeks</a:t>
            </a:r>
            <a:endParaRPr sz="1200">
              <a:latin typeface="Mada"/>
              <a:ea typeface="Mada"/>
              <a:cs typeface="Mada"/>
              <a:sym typeface="Mada"/>
            </a:endParaRPr>
          </a:p>
        </p:txBody>
      </p:sp>
      <p:sp>
        <p:nvSpPr>
          <p:cNvPr id="482" name="Google Shape;482;p33"/>
          <p:cNvSpPr/>
          <p:nvPr/>
        </p:nvSpPr>
        <p:spPr>
          <a:xfrm>
            <a:off x="1647446" y="6032682"/>
            <a:ext cx="405000" cy="260700"/>
          </a:xfrm>
          <a:prstGeom prst="stripedRightArrow">
            <a:avLst>
              <a:gd fmla="val 50000" name="adj1"/>
              <a:gd fmla="val 50000" name="adj2"/>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3"/>
          <p:cNvSpPr/>
          <p:nvPr/>
        </p:nvSpPr>
        <p:spPr>
          <a:xfrm>
            <a:off x="2210392" y="5790875"/>
            <a:ext cx="1258800" cy="7440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Consolidation 3 months</a:t>
            </a:r>
            <a:endParaRPr sz="1200">
              <a:latin typeface="Mada"/>
              <a:ea typeface="Mada"/>
              <a:cs typeface="Mada"/>
              <a:sym typeface="Mada"/>
            </a:endParaRPr>
          </a:p>
        </p:txBody>
      </p:sp>
      <p:sp>
        <p:nvSpPr>
          <p:cNvPr id="484" name="Google Shape;484;p33"/>
          <p:cNvSpPr/>
          <p:nvPr/>
        </p:nvSpPr>
        <p:spPr>
          <a:xfrm>
            <a:off x="3627137" y="6032682"/>
            <a:ext cx="405000" cy="260700"/>
          </a:xfrm>
          <a:prstGeom prst="stripedRightArrow">
            <a:avLst>
              <a:gd fmla="val 50000" name="adj1"/>
              <a:gd fmla="val 50000" name="adj2"/>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3"/>
          <p:cNvSpPr/>
          <p:nvPr/>
        </p:nvSpPr>
        <p:spPr>
          <a:xfrm>
            <a:off x="4190083" y="5790875"/>
            <a:ext cx="1258800" cy="7440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Late Intensification (re-induction) 3 months</a:t>
            </a:r>
            <a:endParaRPr sz="1200">
              <a:latin typeface="Mada"/>
              <a:ea typeface="Mada"/>
              <a:cs typeface="Mada"/>
              <a:sym typeface="Mada"/>
            </a:endParaRPr>
          </a:p>
        </p:txBody>
      </p:sp>
      <p:sp>
        <p:nvSpPr>
          <p:cNvPr id="486" name="Google Shape;486;p33"/>
          <p:cNvSpPr/>
          <p:nvPr/>
        </p:nvSpPr>
        <p:spPr>
          <a:xfrm>
            <a:off x="5606829" y="6032682"/>
            <a:ext cx="405000" cy="260700"/>
          </a:xfrm>
          <a:prstGeom prst="stripedRightArrow">
            <a:avLst>
              <a:gd fmla="val 50000" name="adj1"/>
              <a:gd fmla="val 50000" name="adj2"/>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3"/>
          <p:cNvSpPr/>
          <p:nvPr/>
        </p:nvSpPr>
        <p:spPr>
          <a:xfrm>
            <a:off x="6169775" y="5790875"/>
            <a:ext cx="1258800" cy="744000"/>
          </a:xfrm>
          <a:prstGeom prst="roundRect">
            <a:avLst>
              <a:gd fmla="val 16667" name="adj"/>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Maintenance 2-3 years</a:t>
            </a:r>
            <a:endParaRPr sz="1200">
              <a:latin typeface="Mada"/>
              <a:ea typeface="Mada"/>
              <a:cs typeface="Mada"/>
              <a:sym typeface="Mada"/>
            </a:endParaRPr>
          </a:p>
        </p:txBody>
      </p:sp>
      <p:sp>
        <p:nvSpPr>
          <p:cNvPr id="488" name="Google Shape;488;p33"/>
          <p:cNvSpPr txBox="1"/>
          <p:nvPr/>
        </p:nvSpPr>
        <p:spPr>
          <a:xfrm>
            <a:off x="285900" y="6689450"/>
            <a:ext cx="68640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MRD assessment post induction will further diverge patients treatment. </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All B-ALL should be checked for </a:t>
            </a:r>
            <a:r>
              <a:rPr b="1" lang="ar" sz="1200" u="sng">
                <a:solidFill>
                  <a:srgbClr val="CC0000"/>
                </a:solidFill>
                <a:latin typeface="Mada"/>
                <a:ea typeface="Mada"/>
                <a:cs typeface="Mada"/>
                <a:sym typeface="Mada"/>
              </a:rPr>
              <a:t>Philadelphia chromosome t(9,22)</a:t>
            </a:r>
            <a:r>
              <a:rPr b="1" lang="ar" sz="1200">
                <a:solidFill>
                  <a:srgbClr val="CC0000"/>
                </a:solidFill>
                <a:latin typeface="Mada"/>
                <a:ea typeface="Mada"/>
                <a:cs typeface="Mada"/>
                <a:sym typeface="Mada"/>
              </a:rPr>
              <a:t> and if positive TKI (Imatinib or Dasatinib) should be added </a:t>
            </a:r>
            <a:r>
              <a:rPr b="1" lang="ar" sz="1200">
                <a:solidFill>
                  <a:srgbClr val="CC0000"/>
                </a:solidFill>
                <a:latin typeface="Mada"/>
                <a:ea typeface="Mada"/>
                <a:cs typeface="Mada"/>
                <a:sym typeface="Mada"/>
              </a:rPr>
              <a:t>throughout</a:t>
            </a:r>
            <a:r>
              <a:rPr b="1" lang="ar" sz="1200">
                <a:solidFill>
                  <a:srgbClr val="CC0000"/>
                </a:solidFill>
                <a:latin typeface="Mada"/>
                <a:ea typeface="Mada"/>
                <a:cs typeface="Mada"/>
                <a:sym typeface="Mada"/>
              </a:rPr>
              <a:t> therapy. </a:t>
            </a:r>
            <a:endParaRPr b="1" sz="1200">
              <a:solidFill>
                <a:srgbClr val="CC0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All B-ALL should be checked for CD20 and if positive Rituximab should be added.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Frequent IT MTX if documented CNS disease +/- cranial radiation. </a:t>
            </a:r>
            <a:endParaRPr sz="1200">
              <a:solidFill>
                <a:schemeClr val="dk1"/>
              </a:solidFill>
              <a:latin typeface="Mada"/>
              <a:ea typeface="Mada"/>
              <a:cs typeface="Mada"/>
              <a:sym typeface="Mada"/>
            </a:endParaRPr>
          </a:p>
        </p:txBody>
      </p:sp>
      <p:sp>
        <p:nvSpPr>
          <p:cNvPr id="489" name="Google Shape;489;p33"/>
          <p:cNvSpPr txBox="1"/>
          <p:nvPr/>
        </p:nvSpPr>
        <p:spPr>
          <a:xfrm>
            <a:off x="213887" y="8004400"/>
            <a:ext cx="3639000" cy="17907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1200">
                <a:solidFill>
                  <a:schemeClr val="dk1"/>
                </a:solidFill>
                <a:highlight>
                  <a:schemeClr val="accent3"/>
                </a:highlight>
                <a:latin typeface="Mada"/>
                <a:ea typeface="Mada"/>
                <a:cs typeface="Mada"/>
                <a:sym typeface="Mada"/>
              </a:rPr>
              <a:t>Special questions</a:t>
            </a:r>
            <a:endParaRPr b="1" sz="1200">
              <a:solidFill>
                <a:schemeClr val="dk1"/>
              </a:solidFill>
              <a:highlight>
                <a:schemeClr val="accent3"/>
              </a:highlight>
              <a:latin typeface="Mada"/>
              <a:ea typeface="Mada"/>
              <a:cs typeface="Mada"/>
              <a:sym typeface="Mada"/>
            </a:endParaRPr>
          </a:p>
          <a:p>
            <a:pPr indent="0" lvl="0" marL="0" rtl="0" algn="l">
              <a:spcBef>
                <a:spcPts val="1000"/>
              </a:spcBef>
              <a:spcAft>
                <a:spcPts val="0"/>
              </a:spcAft>
              <a:buNone/>
            </a:pPr>
            <a:r>
              <a:rPr b="1" lang="ar" sz="1200">
                <a:solidFill>
                  <a:schemeClr val="dk1"/>
                </a:solidFill>
                <a:latin typeface="Mada"/>
                <a:ea typeface="Mada"/>
                <a:cs typeface="Mada"/>
                <a:sym typeface="Mada"/>
              </a:rPr>
              <a:t>Who gets allogeneic transplant after remission? </a:t>
            </a:r>
            <a:endParaRPr b="1"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Everyone should be considered in 1st remission but especially important in high risk groups: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MRD+, t(4,11), Ph+.</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Older patients?</a:t>
            </a:r>
            <a:endParaRPr b="1"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Low intensity regimens exist including Dex + TKI (Ph+)</a:t>
            </a:r>
            <a:endParaRPr sz="1200">
              <a:solidFill>
                <a:schemeClr val="dk1"/>
              </a:solidFill>
              <a:latin typeface="Mada"/>
              <a:ea typeface="Mada"/>
              <a:cs typeface="Mada"/>
              <a:sym typeface="Mada"/>
            </a:endParaRPr>
          </a:p>
        </p:txBody>
      </p:sp>
      <p:sp>
        <p:nvSpPr>
          <p:cNvPr id="490" name="Google Shape;490;p33"/>
          <p:cNvSpPr txBox="1"/>
          <p:nvPr/>
        </p:nvSpPr>
        <p:spPr>
          <a:xfrm>
            <a:off x="4147813" y="8004400"/>
            <a:ext cx="3198300" cy="17907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chemeClr val="dk1"/>
                </a:solidFill>
                <a:highlight>
                  <a:schemeClr val="accent3"/>
                </a:highlight>
                <a:latin typeface="Mada"/>
                <a:ea typeface="Mada"/>
                <a:cs typeface="Mada"/>
                <a:sym typeface="Mada"/>
              </a:rPr>
              <a:t>Supportive care in the treatment of Acute leukemias</a:t>
            </a:r>
            <a:endParaRPr b="1" sz="1200">
              <a:solidFill>
                <a:schemeClr val="dk1"/>
              </a:solidFill>
              <a:highlight>
                <a:schemeClr val="accent3"/>
              </a:highlight>
              <a:latin typeface="Mada"/>
              <a:ea typeface="Mada"/>
              <a:cs typeface="Mada"/>
              <a:sym typeface="Mada"/>
            </a:endParaRPr>
          </a:p>
          <a:p>
            <a:pPr indent="0" lvl="0" marL="0" rtl="0" algn="l">
              <a:spcBef>
                <a:spcPts val="1000"/>
              </a:spcBef>
              <a:spcAft>
                <a:spcPts val="0"/>
              </a:spcAft>
              <a:buNone/>
            </a:pPr>
            <a:r>
              <a:rPr b="1" lang="ar" sz="1200">
                <a:solidFill>
                  <a:schemeClr val="dk1"/>
                </a:solidFill>
                <a:latin typeface="Mada"/>
                <a:ea typeface="Mada"/>
                <a:cs typeface="Mada"/>
                <a:sym typeface="Mada"/>
              </a:rPr>
              <a:t>Infections: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Febrile neutropenia. Abx Ppx. </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Transfusions: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Platelets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PRBC</a:t>
            </a:r>
            <a:endParaRPr sz="1200">
              <a:solidFill>
                <a:schemeClr val="dk1"/>
              </a:solidFill>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TLS monitoring </a:t>
            </a:r>
            <a:r>
              <a:rPr lang="ar" sz="1200">
                <a:solidFill>
                  <a:schemeClr val="dk1"/>
                </a:solidFill>
                <a:latin typeface="Mada"/>
                <a:ea typeface="Mada"/>
                <a:cs typeface="Mada"/>
                <a:sym typeface="Mada"/>
              </a:rPr>
              <a:t>in the beginning of treatment.</a:t>
            </a:r>
            <a:endParaRPr sz="1200">
              <a:solidFill>
                <a:schemeClr val="dk1"/>
              </a:solidFill>
              <a:latin typeface="Mada"/>
              <a:ea typeface="Mada"/>
              <a:cs typeface="Mada"/>
              <a:sym typeface="Mada"/>
            </a:endParaRPr>
          </a:p>
        </p:txBody>
      </p:sp>
      <p:sp>
        <p:nvSpPr>
          <p:cNvPr id="491" name="Google Shape;491;p33"/>
          <p:cNvSpPr txBox="1"/>
          <p:nvPr/>
        </p:nvSpPr>
        <p:spPr>
          <a:xfrm>
            <a:off x="3780000" y="775525"/>
            <a:ext cx="3566100" cy="744000"/>
          </a:xfrm>
          <a:prstGeom prst="rect">
            <a:avLst/>
          </a:prstGeom>
          <a:noFill/>
          <a:ln cap="flat" cmpd="sng" w="9525">
            <a:solidFill>
              <a:srgbClr val="B7B7B7"/>
            </a:solidFill>
            <a:prstDash val="dash"/>
            <a:round/>
            <a:headEnd len="sm" w="sm" type="none"/>
            <a:tailEnd len="sm" w="sm" type="none"/>
          </a:ln>
        </p:spPr>
        <p:txBody>
          <a:bodyPr anchorCtr="0" anchor="t" bIns="91425" lIns="91425" spcFirstLastPara="1" rIns="91425" wrap="square" tIns="91425">
            <a:noAutofit/>
          </a:bodyPr>
          <a:lstStyle/>
          <a:p>
            <a:pPr indent="-292100" lvl="0" marL="457200" rtl="0" algn="l">
              <a:spcBef>
                <a:spcPts val="0"/>
              </a:spcBef>
              <a:spcAft>
                <a:spcPts val="0"/>
              </a:spcAft>
              <a:buClr>
                <a:srgbClr val="999999"/>
              </a:buClr>
              <a:buSzPts val="1000"/>
              <a:buFont typeface="Mada"/>
              <a:buChar char="●"/>
            </a:pPr>
            <a:r>
              <a:rPr b="1" lang="ar" sz="1000">
                <a:solidFill>
                  <a:srgbClr val="999999"/>
                </a:solidFill>
                <a:latin typeface="Mada"/>
                <a:ea typeface="Mada"/>
                <a:cs typeface="Mada"/>
                <a:sym typeface="Mada"/>
              </a:rPr>
              <a:t>+ve MPO (Auer rods) → AML</a:t>
            </a:r>
            <a:endParaRPr b="1" sz="1000">
              <a:solidFill>
                <a:srgbClr val="999999"/>
              </a:solidFill>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b="1" lang="ar" sz="1000">
                <a:solidFill>
                  <a:srgbClr val="999999"/>
                </a:solidFill>
                <a:latin typeface="Mada"/>
                <a:ea typeface="Mada"/>
                <a:cs typeface="Mada"/>
                <a:sym typeface="Mada"/>
              </a:rPr>
              <a:t>+ve TdT → ALL</a:t>
            </a:r>
            <a:endParaRPr b="1"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b="1" lang="ar" sz="1000">
                <a:solidFill>
                  <a:srgbClr val="999999"/>
                </a:solidFill>
                <a:latin typeface="Mada"/>
                <a:ea typeface="Mada"/>
                <a:cs typeface="Mada"/>
                <a:sym typeface="Mada"/>
              </a:rPr>
              <a:t>+ve CD10, CD19, CD23 &amp; -ve CD3 → B-ALL</a:t>
            </a:r>
            <a:endParaRPr b="1" sz="1000">
              <a:solidFill>
                <a:srgbClr val="999999"/>
              </a:solidFill>
              <a:latin typeface="Mada"/>
              <a:ea typeface="Mada"/>
              <a:cs typeface="Mada"/>
              <a:sym typeface="Mada"/>
            </a:endParaRPr>
          </a:p>
          <a:p>
            <a:pPr indent="-292100" lvl="1" marL="914400" rtl="0" algn="l">
              <a:spcBef>
                <a:spcPts val="0"/>
              </a:spcBef>
              <a:spcAft>
                <a:spcPts val="0"/>
              </a:spcAft>
              <a:buClr>
                <a:srgbClr val="999999"/>
              </a:buClr>
              <a:buSzPts val="1000"/>
              <a:buFont typeface="Mada"/>
              <a:buChar char="○"/>
            </a:pPr>
            <a:r>
              <a:rPr b="1" lang="ar" sz="1000">
                <a:solidFill>
                  <a:srgbClr val="999999"/>
                </a:solidFill>
                <a:latin typeface="Mada"/>
                <a:ea typeface="Mada"/>
                <a:cs typeface="Mada"/>
                <a:sym typeface="Mada"/>
              </a:rPr>
              <a:t>-ve CD10 &amp; +ve CD3 → T-ALL</a:t>
            </a:r>
            <a:endParaRPr b="1" sz="1000">
              <a:solidFill>
                <a:srgbClr val="999999"/>
              </a:solidFill>
              <a:latin typeface="Mada"/>
              <a:ea typeface="Mada"/>
              <a:cs typeface="Mada"/>
              <a:sym typeface="Mada"/>
            </a:endParaRPr>
          </a:p>
        </p:txBody>
      </p:sp>
      <p:sp>
        <p:nvSpPr>
          <p:cNvPr id="492" name="Google Shape;492;p33"/>
          <p:cNvSpPr/>
          <p:nvPr/>
        </p:nvSpPr>
        <p:spPr>
          <a:xfrm>
            <a:off x="297925" y="4842450"/>
            <a:ext cx="2724000" cy="381900"/>
          </a:xfrm>
          <a:prstGeom prst="rect">
            <a:avLst/>
          </a:prstGeom>
          <a:noFill/>
          <a:ln cap="flat" cmpd="sng" w="9525">
            <a:solidFill>
              <a:srgbClr val="783F04"/>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783F04"/>
                </a:solidFill>
                <a:latin typeface="Mada"/>
                <a:ea typeface="Mada"/>
                <a:cs typeface="Mada"/>
                <a:sym typeface="Mada"/>
              </a:rPr>
              <a:t>Do we base our treatment on these prognostic risk groups?</a:t>
            </a:r>
            <a:endParaRPr b="1">
              <a:solidFill>
                <a:srgbClr val="783F04"/>
              </a:solidFill>
            </a:endParaRPr>
          </a:p>
        </p:txBody>
      </p:sp>
      <p:sp>
        <p:nvSpPr>
          <p:cNvPr id="493" name="Google Shape;493;p33"/>
          <p:cNvSpPr txBox="1"/>
          <p:nvPr/>
        </p:nvSpPr>
        <p:spPr>
          <a:xfrm>
            <a:off x="3105200" y="3625550"/>
            <a:ext cx="43233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999999"/>
                </a:solidFill>
                <a:latin typeface="Mada"/>
                <a:ea typeface="Mada"/>
                <a:cs typeface="Mada"/>
                <a:sym typeface="Mada"/>
              </a:rPr>
              <a:t>Indicators of poor prognosis:</a:t>
            </a:r>
            <a:endParaRPr b="1">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b="1" lang="ar" sz="1200">
                <a:solidFill>
                  <a:srgbClr val="999999"/>
                </a:solidFill>
                <a:latin typeface="Mada"/>
                <a:ea typeface="Mada"/>
                <a:cs typeface="Mada"/>
                <a:sym typeface="Mada"/>
              </a:rPr>
              <a:t>ALL</a:t>
            </a:r>
            <a:r>
              <a:rPr lang="ar" sz="1200">
                <a:solidFill>
                  <a:srgbClr val="999999"/>
                </a:solidFill>
                <a:latin typeface="Mada"/>
                <a:ea typeface="Mada"/>
                <a:cs typeface="Mada"/>
                <a:sym typeface="Mada"/>
              </a:rPr>
              <a:t>: Age &lt; 1 or &gt; 10 years; an ↑ in WBC count to &gt; 50,000/mm3; presence of the Philadelphia chromosome t(9,22) (associated with B-cell cancer); CNS involvement at diagnosis.</a:t>
            </a:r>
            <a:endParaRPr sz="1200">
              <a:solidFill>
                <a:srgbClr val="999999"/>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b="1" lang="ar" sz="1200">
                <a:solidFill>
                  <a:srgbClr val="999999"/>
                </a:solidFill>
                <a:highlight>
                  <a:srgbClr val="FFFFFF"/>
                </a:highlight>
                <a:latin typeface="Mada"/>
                <a:ea typeface="Mada"/>
                <a:cs typeface="Mada"/>
                <a:sym typeface="Mada"/>
              </a:rPr>
              <a:t>AML</a:t>
            </a:r>
            <a:r>
              <a:rPr lang="ar" sz="1200">
                <a:solidFill>
                  <a:srgbClr val="999999"/>
                </a:solidFill>
                <a:highlight>
                  <a:srgbClr val="FFFFFF"/>
                </a:highlight>
                <a:latin typeface="Mada"/>
                <a:ea typeface="Mada"/>
                <a:cs typeface="Mada"/>
                <a:sym typeface="Mada"/>
              </a:rPr>
              <a:t>: Age &gt; 60 years; elevated LDH; poor-risk or complex karyotype.</a:t>
            </a:r>
            <a:endParaRPr sz="1200">
              <a:solidFill>
                <a:srgbClr val="999999"/>
              </a:solidFill>
              <a:latin typeface="Mada"/>
              <a:ea typeface="Mada"/>
              <a:cs typeface="Mada"/>
              <a:sym typeface="Mad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4"/>
          <p:cNvSpPr txBox="1"/>
          <p:nvPr/>
        </p:nvSpPr>
        <p:spPr>
          <a:xfrm>
            <a:off x="813900" y="0"/>
            <a:ext cx="593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Chronic Myelogenous Leukemia (CML)</a:t>
            </a:r>
            <a:endParaRPr b="1" sz="2600">
              <a:latin typeface="Mada"/>
              <a:ea typeface="Mada"/>
              <a:cs typeface="Mada"/>
              <a:sym typeface="Mada"/>
            </a:endParaRPr>
          </a:p>
        </p:txBody>
      </p:sp>
      <p:sp>
        <p:nvSpPr>
          <p:cNvPr id="499" name="Google Shape;499;p34"/>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cxnSp>
        <p:nvCxnSpPr>
          <p:cNvPr id="500" name="Google Shape;500;p34"/>
          <p:cNvCxnSpPr/>
          <p:nvPr/>
        </p:nvCxnSpPr>
        <p:spPr>
          <a:xfrm rot="10800000">
            <a:off x="-67300" y="9925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01" name="Google Shape;501;p34"/>
          <p:cNvSpPr txBox="1"/>
          <p:nvPr/>
        </p:nvSpPr>
        <p:spPr>
          <a:xfrm>
            <a:off x="171300" y="8286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Chronic Myelogenous Leukemia (CML)</a:t>
            </a:r>
            <a:endParaRPr b="1" sz="2200">
              <a:highlight>
                <a:schemeClr val="accent4"/>
              </a:highlight>
              <a:latin typeface="Mada"/>
              <a:ea typeface="Mada"/>
              <a:cs typeface="Mada"/>
              <a:sym typeface="Mada"/>
            </a:endParaRPr>
          </a:p>
        </p:txBody>
      </p:sp>
      <p:sp>
        <p:nvSpPr>
          <p:cNvPr id="502" name="Google Shape;502;p34"/>
          <p:cNvSpPr txBox="1"/>
          <p:nvPr/>
        </p:nvSpPr>
        <p:spPr>
          <a:xfrm>
            <a:off x="203700" y="1291050"/>
            <a:ext cx="7249200" cy="1847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Have very clear pathology unlike ALL and AML in which there are a lot of genetic abrasions</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Excessive development of </a:t>
            </a:r>
            <a:r>
              <a:rPr b="1" lang="ar" sz="1200">
                <a:solidFill>
                  <a:srgbClr val="CC0000"/>
                </a:solidFill>
                <a:latin typeface="Mada"/>
                <a:ea typeface="Mada"/>
                <a:cs typeface="Mada"/>
                <a:sym typeface="Mada"/>
              </a:rPr>
              <a:t>mature neoplastic granulocytes</a:t>
            </a:r>
            <a:r>
              <a:rPr lang="ar" sz="1200">
                <a:latin typeface="Mada"/>
                <a:ea typeface="Mada"/>
                <a:cs typeface="Mada"/>
                <a:sym typeface="Mada"/>
              </a:rPr>
              <a:t> in the bone marrow</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Move into the peripheral blood in massive numbers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Ultimately infiltrate the liver and spleen,</a:t>
            </a:r>
            <a:r>
              <a:rPr lang="ar" sz="1200">
                <a:solidFill>
                  <a:srgbClr val="6AA84F"/>
                </a:solidFill>
                <a:latin typeface="Mada"/>
                <a:ea typeface="Mada"/>
                <a:cs typeface="Mada"/>
                <a:sym typeface="Mada"/>
              </a:rPr>
              <a:t> causing hepatosplenomegaly.</a:t>
            </a:r>
            <a:endParaRPr sz="1200">
              <a:solidFill>
                <a:srgbClr val="6AA84F"/>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Maturation of cells proceeds fairly normally. </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Chronic, stable phase followed by acute, aggressive (blastic) phase, </a:t>
            </a:r>
            <a:r>
              <a:rPr lang="ar" sz="1000">
                <a:solidFill>
                  <a:srgbClr val="6AA84F"/>
                </a:solidFill>
                <a:latin typeface="Mada"/>
                <a:ea typeface="Mada"/>
                <a:cs typeface="Mada"/>
                <a:sym typeface="Mada"/>
              </a:rPr>
              <a:t>if left untreated</a:t>
            </a:r>
            <a:endParaRPr sz="10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Philadelphia (Ph) Chromosome → BCR-ABL gene </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chromosome abnormality that causes chronic myeloid leukemia (CML) </a:t>
            </a:r>
            <a:r>
              <a:rPr b="1" lang="ar" sz="1200">
                <a:solidFill>
                  <a:srgbClr val="CC0000"/>
                </a:solidFill>
                <a:latin typeface="Mada"/>
                <a:ea typeface="Mada"/>
                <a:cs typeface="Mada"/>
                <a:sym typeface="Mada"/>
              </a:rPr>
              <a:t>(9&amp;22)</a:t>
            </a:r>
            <a:r>
              <a:rPr b="1" baseline="30000" lang="ar" sz="1200">
                <a:solidFill>
                  <a:srgbClr val="6AA84F"/>
                </a:solidFill>
                <a:latin typeface="Mada"/>
                <a:ea typeface="Mada"/>
                <a:cs typeface="Mada"/>
                <a:sym typeface="Mada"/>
              </a:rPr>
              <a:t>2</a:t>
            </a:r>
            <a:endParaRPr b="1" baseline="30000"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Genetic marker</a:t>
            </a:r>
            <a:endParaRPr sz="1200">
              <a:latin typeface="Mada"/>
              <a:ea typeface="Mada"/>
              <a:cs typeface="Mada"/>
              <a:sym typeface="Mada"/>
            </a:endParaRPr>
          </a:p>
        </p:txBody>
      </p:sp>
      <p:sp>
        <p:nvSpPr>
          <p:cNvPr id="503" name="Google Shape;503;p34"/>
          <p:cNvSpPr/>
          <p:nvPr/>
        </p:nvSpPr>
        <p:spPr>
          <a:xfrm>
            <a:off x="-5737425" y="3492100"/>
            <a:ext cx="5540100" cy="1202700"/>
          </a:xfrm>
          <a:prstGeom prst="roundRect">
            <a:avLst>
              <a:gd fmla="val 16667" name="adj"/>
            </a:avLst>
          </a:prstGeom>
          <a:noFill/>
          <a:ln cap="flat" cmpd="sng" w="19050">
            <a:solidFill>
              <a:srgbClr val="783F04"/>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200">
              <a:latin typeface="Mada"/>
              <a:ea typeface="Mada"/>
              <a:cs typeface="Mada"/>
              <a:sym typeface="Mada"/>
            </a:endParaRPr>
          </a:p>
        </p:txBody>
      </p:sp>
      <p:pic>
        <p:nvPicPr>
          <p:cNvPr id="504" name="Google Shape;504;p34"/>
          <p:cNvPicPr preferRelativeResize="0"/>
          <p:nvPr/>
        </p:nvPicPr>
        <p:blipFill>
          <a:blip r:embed="rId3">
            <a:alphaModFix/>
          </a:blip>
          <a:stretch>
            <a:fillRect/>
          </a:stretch>
        </p:blipFill>
        <p:spPr>
          <a:xfrm>
            <a:off x="5914000" y="1575376"/>
            <a:ext cx="1527350" cy="856325"/>
          </a:xfrm>
          <a:prstGeom prst="rect">
            <a:avLst/>
          </a:prstGeom>
          <a:noFill/>
          <a:ln>
            <a:noFill/>
          </a:ln>
        </p:spPr>
      </p:pic>
      <p:sp>
        <p:nvSpPr>
          <p:cNvPr id="505" name="Google Shape;505;p34"/>
          <p:cNvSpPr txBox="1"/>
          <p:nvPr/>
        </p:nvSpPr>
        <p:spPr>
          <a:xfrm>
            <a:off x="-5593925" y="3718350"/>
            <a:ext cx="33204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chromosome abnormality that causes chronic myeloid leukemia (CML) (9 &amp;22)</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Genetic marker</a:t>
            </a:r>
            <a:endParaRPr/>
          </a:p>
        </p:txBody>
      </p:sp>
      <p:sp>
        <p:nvSpPr>
          <p:cNvPr id="506" name="Google Shape;506;p34"/>
          <p:cNvSpPr/>
          <p:nvPr/>
        </p:nvSpPr>
        <p:spPr>
          <a:xfrm>
            <a:off x="-5571450" y="3187300"/>
            <a:ext cx="3996600" cy="362700"/>
          </a:xfrm>
          <a:prstGeom prst="round2SameRect">
            <a:avLst>
              <a:gd fmla="val 16667" name="adj1"/>
              <a:gd fmla="val 0" name="adj2"/>
            </a:avLst>
          </a:prstGeom>
          <a:solidFill>
            <a:srgbClr val="B45F06"/>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chemeClr val="dk1"/>
              </a:buClr>
              <a:buSzPts val="1100"/>
              <a:buFont typeface="Arial"/>
              <a:buNone/>
            </a:pPr>
            <a:r>
              <a:rPr b="1" lang="ar" sz="1300">
                <a:solidFill>
                  <a:schemeClr val="lt1"/>
                </a:solidFill>
                <a:latin typeface="Mada"/>
                <a:ea typeface="Mada"/>
                <a:cs typeface="Mada"/>
                <a:sym typeface="Mada"/>
              </a:rPr>
              <a:t>Philadelphia (Ph) Chromosome → bcr-abl gene </a:t>
            </a:r>
            <a:endParaRPr sz="1300">
              <a:solidFill>
                <a:schemeClr val="lt1"/>
              </a:solidFill>
              <a:latin typeface="Mada"/>
              <a:ea typeface="Mada"/>
              <a:cs typeface="Mada"/>
              <a:sym typeface="Mada"/>
            </a:endParaRPr>
          </a:p>
        </p:txBody>
      </p:sp>
      <p:sp>
        <p:nvSpPr>
          <p:cNvPr id="507" name="Google Shape;507;p34"/>
          <p:cNvSpPr txBox="1"/>
          <p:nvPr/>
        </p:nvSpPr>
        <p:spPr>
          <a:xfrm>
            <a:off x="-5737425" y="59546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Phases of CML</a:t>
            </a:r>
            <a:endParaRPr b="1" sz="2200">
              <a:highlight>
                <a:schemeClr val="accent4"/>
              </a:highlight>
              <a:latin typeface="Mada"/>
              <a:ea typeface="Mada"/>
              <a:cs typeface="Mada"/>
              <a:sym typeface="Mada"/>
            </a:endParaRPr>
          </a:p>
        </p:txBody>
      </p:sp>
      <p:graphicFrame>
        <p:nvGraphicFramePr>
          <p:cNvPr id="508" name="Google Shape;508;p34"/>
          <p:cNvGraphicFramePr/>
          <p:nvPr/>
        </p:nvGraphicFramePr>
        <p:xfrm>
          <a:off x="-5522775" y="6433400"/>
          <a:ext cx="3000000" cy="3000000"/>
        </p:xfrm>
        <a:graphic>
          <a:graphicData uri="http://schemas.openxmlformats.org/drawingml/2006/table">
            <a:tbl>
              <a:tblPr>
                <a:noFill/>
                <a:tableStyleId>{BD9DFCBA-717C-4AA1-9048-8C9DC136FAE6}</a:tableStyleId>
              </a:tblPr>
              <a:tblGrid>
                <a:gridCol w="1314275"/>
                <a:gridCol w="3942700"/>
              </a:tblGrid>
              <a:tr h="365725">
                <a:tc>
                  <a:txBody>
                    <a:bodyPr/>
                    <a:lstStyle/>
                    <a:p>
                      <a:pPr indent="0" lvl="0" marL="0" rtl="0" algn="l">
                        <a:spcBef>
                          <a:spcPts val="0"/>
                        </a:spcBef>
                        <a:spcAft>
                          <a:spcPts val="0"/>
                        </a:spcAft>
                        <a:buNone/>
                      </a:pPr>
                      <a:r>
                        <a:rPr b="1" lang="ar" sz="1200">
                          <a:latin typeface="Mada"/>
                          <a:ea typeface="Mada"/>
                          <a:cs typeface="Mada"/>
                          <a:sym typeface="Mada"/>
                        </a:rPr>
                        <a:t>Phase</a:t>
                      </a:r>
                      <a:endParaRPr b="1" sz="1200">
                        <a:latin typeface="Mada"/>
                        <a:ea typeface="Mada"/>
                        <a:cs typeface="Mada"/>
                        <a:sym typeface="Mada"/>
                      </a:endParaRPr>
                    </a:p>
                  </a:txBody>
                  <a:tcPr marT="91425" marB="91425" marR="91425" marL="91425">
                    <a:solidFill>
                      <a:schemeClr val="accent3"/>
                    </a:solidFill>
                  </a:tcPr>
                </a:tc>
                <a:tc>
                  <a:txBody>
                    <a:bodyPr/>
                    <a:lstStyle/>
                    <a:p>
                      <a:pPr indent="0" lvl="0" marL="0" rtl="0" algn="l">
                        <a:spcBef>
                          <a:spcPts val="0"/>
                        </a:spcBef>
                        <a:spcAft>
                          <a:spcPts val="0"/>
                        </a:spcAft>
                        <a:buNone/>
                      </a:pPr>
                      <a:r>
                        <a:rPr b="1" lang="ar" sz="1200">
                          <a:latin typeface="Mada"/>
                          <a:ea typeface="Mada"/>
                          <a:cs typeface="Mada"/>
                          <a:sym typeface="Mada"/>
                        </a:rPr>
                        <a:t>Features (WHO)</a:t>
                      </a:r>
                      <a:endParaRPr b="1" sz="1200">
                        <a:latin typeface="Mada"/>
                        <a:ea typeface="Mada"/>
                        <a:cs typeface="Mada"/>
                        <a:sym typeface="Mada"/>
                      </a:endParaRPr>
                    </a:p>
                  </a:txBody>
                  <a:tcPr marT="91425" marB="91425" marR="91425" marL="91425">
                    <a:solidFill>
                      <a:schemeClr val="accent3"/>
                    </a:solidFill>
                  </a:tcPr>
                </a:tc>
              </a:tr>
              <a:tr h="365725">
                <a:tc>
                  <a:txBody>
                    <a:bodyPr/>
                    <a:lstStyle/>
                    <a:p>
                      <a:pPr indent="0" lvl="0" marL="0" rtl="0" algn="l">
                        <a:spcBef>
                          <a:spcPts val="0"/>
                        </a:spcBef>
                        <a:spcAft>
                          <a:spcPts val="0"/>
                        </a:spcAft>
                        <a:buNone/>
                      </a:pPr>
                      <a:r>
                        <a:rPr b="1" lang="ar" sz="1200">
                          <a:latin typeface="Mada"/>
                          <a:ea typeface="Mada"/>
                          <a:cs typeface="Mada"/>
                          <a:sym typeface="Mada"/>
                        </a:rPr>
                        <a:t>Chronic </a:t>
                      </a:r>
                      <a:r>
                        <a:rPr lang="ar" sz="1200">
                          <a:latin typeface="Mada"/>
                          <a:ea typeface="Mada"/>
                          <a:cs typeface="Mada"/>
                          <a:sym typeface="Mada"/>
                        </a:rPr>
                        <a:t>(3-5y pre-TKI)</a:t>
                      </a:r>
                      <a:endParaRPr sz="12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1200">
                          <a:latin typeface="Mada"/>
                          <a:ea typeface="Mada"/>
                          <a:cs typeface="Mada"/>
                          <a:sym typeface="Mada"/>
                        </a:rPr>
                        <a:t>Present at dx in 85% of pts, often asx, no criteria for accelerated or blast crisis </a:t>
                      </a:r>
                      <a:endParaRPr sz="1200">
                        <a:latin typeface="Mada"/>
                        <a:ea typeface="Mada"/>
                        <a:cs typeface="Mada"/>
                        <a:sym typeface="Mada"/>
                      </a:endParaRPr>
                    </a:p>
                  </a:txBody>
                  <a:tcPr marT="91425" marB="91425" marR="91425" marL="91425"/>
                </a:tc>
              </a:tr>
              <a:tr h="890200">
                <a:tc>
                  <a:txBody>
                    <a:bodyPr/>
                    <a:lstStyle/>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Accelerated </a:t>
                      </a:r>
                      <a:r>
                        <a:rPr lang="ar" sz="1200">
                          <a:solidFill>
                            <a:schemeClr val="dk1"/>
                          </a:solidFill>
                          <a:latin typeface="Mada"/>
                          <a:ea typeface="Mada"/>
                          <a:cs typeface="Mada"/>
                          <a:sym typeface="Mada"/>
                        </a:rPr>
                        <a:t>(112-18 mos pre-TKI)</a:t>
                      </a:r>
                      <a:endParaRPr sz="12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1200">
                          <a:solidFill>
                            <a:srgbClr val="202124"/>
                          </a:solidFill>
                          <a:highlight>
                            <a:srgbClr val="FFFFFF"/>
                          </a:highlight>
                        </a:rPr>
                        <a:t>≥</a:t>
                      </a:r>
                      <a:r>
                        <a:rPr lang="ar" sz="1200">
                          <a:latin typeface="Mada"/>
                          <a:ea typeface="Mada"/>
                          <a:cs typeface="Mada"/>
                          <a:sym typeface="Mada"/>
                        </a:rPr>
                        <a:t>1 of the following is present: 10-19% blasts in peripheral blood or BM, peripheral blood basophils </a:t>
                      </a:r>
                      <a:r>
                        <a:rPr lang="ar" sz="1200">
                          <a:solidFill>
                            <a:srgbClr val="202124"/>
                          </a:solidFill>
                          <a:highlight>
                            <a:srgbClr val="FFFFFF"/>
                          </a:highlight>
                        </a:rPr>
                        <a:t>≥</a:t>
                      </a:r>
                      <a:r>
                        <a:rPr lang="ar" sz="1200">
                          <a:latin typeface="Mada"/>
                          <a:ea typeface="Mada"/>
                          <a:cs typeface="Mada"/>
                          <a:sym typeface="Mada"/>
                        </a:rPr>
                        <a:t> 20%, plt &lt;100,000/4 (unrelated to tx), plt &lt;100000 or &gt;1000000/ (unresponsive to ox), progressive splenomegaly or ↑ WBC (unresponsive to ty), cytogenetic evidence of clonal evolution (eg, dev of new chromosomal abnormalities) </a:t>
                      </a:r>
                      <a:endParaRPr sz="1200">
                        <a:latin typeface="Mada"/>
                        <a:ea typeface="Mada"/>
                        <a:cs typeface="Mada"/>
                        <a:sym typeface="Mada"/>
                      </a:endParaRPr>
                    </a:p>
                  </a:txBody>
                  <a:tcPr marT="91425" marB="91425" marR="91425" marL="91425"/>
                </a:tc>
              </a:tr>
              <a:tr h="731500">
                <a:tc>
                  <a:txBody>
                    <a:bodyPr/>
                    <a:lstStyle/>
                    <a:p>
                      <a:pPr indent="0" lvl="0" marL="0" rtl="0" algn="l">
                        <a:spcBef>
                          <a:spcPts val="0"/>
                        </a:spcBef>
                        <a:spcAft>
                          <a:spcPts val="0"/>
                        </a:spcAft>
                        <a:buClr>
                          <a:schemeClr val="dk1"/>
                        </a:buClr>
                        <a:buSzPts val="1100"/>
                        <a:buFont typeface="Arial"/>
                        <a:buNone/>
                      </a:pPr>
                      <a:r>
                        <a:rPr b="1" lang="ar" sz="1200">
                          <a:solidFill>
                            <a:schemeClr val="dk1"/>
                          </a:solidFill>
                          <a:latin typeface="Mada"/>
                          <a:ea typeface="Mada"/>
                          <a:cs typeface="Mada"/>
                          <a:sym typeface="Mada"/>
                        </a:rPr>
                        <a:t>Blast crisis </a:t>
                      </a:r>
                      <a:r>
                        <a:rPr lang="ar" sz="1200">
                          <a:solidFill>
                            <a:schemeClr val="dk1"/>
                          </a:solidFill>
                          <a:latin typeface="Mada"/>
                          <a:ea typeface="Mada"/>
                          <a:cs typeface="Mada"/>
                          <a:sym typeface="Mada"/>
                        </a:rPr>
                        <a:t>(3-9 mos pre-TKI)</a:t>
                      </a:r>
                      <a:endParaRPr sz="1200">
                        <a:latin typeface="Mada"/>
                        <a:ea typeface="Mada"/>
                        <a:cs typeface="Mada"/>
                        <a:sym typeface="Mada"/>
                      </a:endParaRPr>
                    </a:p>
                  </a:txBody>
                  <a:tcPr marT="91425" marB="91425" marR="91425" marL="91425">
                    <a:solidFill>
                      <a:schemeClr val="accent4"/>
                    </a:solidFill>
                  </a:tcPr>
                </a:tc>
                <a:tc>
                  <a:txBody>
                    <a:bodyPr/>
                    <a:lstStyle/>
                    <a:p>
                      <a:pPr indent="0" lvl="0" marL="0" rtl="0" algn="l">
                        <a:spcBef>
                          <a:spcPts val="0"/>
                        </a:spcBef>
                        <a:spcAft>
                          <a:spcPts val="0"/>
                        </a:spcAft>
                        <a:buNone/>
                      </a:pPr>
                      <a:r>
                        <a:rPr lang="ar" sz="1200">
                          <a:latin typeface="Mada"/>
                          <a:ea typeface="Mada"/>
                          <a:cs typeface="Mada"/>
                          <a:sym typeface="Mada"/>
                        </a:rPr>
                        <a:t>Resembles acute leukemia myeloid or lymphoid blasts, </a:t>
                      </a:r>
                      <a:r>
                        <a:rPr lang="ar" sz="1200">
                          <a:solidFill>
                            <a:srgbClr val="202124"/>
                          </a:solidFill>
                          <a:highlight>
                            <a:srgbClr val="FFFFFF"/>
                          </a:highlight>
                        </a:rPr>
                        <a:t>≥</a:t>
                      </a:r>
                      <a:r>
                        <a:rPr lang="ar" sz="1200">
                          <a:solidFill>
                            <a:schemeClr val="dk1"/>
                          </a:solidFill>
                          <a:latin typeface="Mada"/>
                          <a:ea typeface="Mada"/>
                          <a:cs typeface="Mada"/>
                          <a:sym typeface="Mada"/>
                        </a:rPr>
                        <a:t> 20%</a:t>
                      </a:r>
                      <a:r>
                        <a:rPr lang="ar" sz="1200">
                          <a:latin typeface="Mada"/>
                          <a:ea typeface="Mada"/>
                          <a:cs typeface="Mada"/>
                          <a:sym typeface="Mada"/>
                        </a:rPr>
                        <a:t> peripheral blood or BM blasts, clusters of blasts on BMBx, or extramedullary blastic infiltrates (eg, myeloid/granulocytic sarcoma) </a:t>
                      </a:r>
                      <a:endParaRPr sz="1200">
                        <a:latin typeface="Mada"/>
                        <a:ea typeface="Mada"/>
                        <a:cs typeface="Mada"/>
                        <a:sym typeface="Mada"/>
                      </a:endParaRPr>
                    </a:p>
                  </a:txBody>
                  <a:tcPr marT="91425" marB="91425" marR="91425" marL="91425"/>
                </a:tc>
              </a:tr>
            </a:tbl>
          </a:graphicData>
        </a:graphic>
      </p:graphicFrame>
      <p:pic>
        <p:nvPicPr>
          <p:cNvPr id="509" name="Google Shape;509;p34"/>
          <p:cNvPicPr preferRelativeResize="0"/>
          <p:nvPr/>
        </p:nvPicPr>
        <p:blipFill>
          <a:blip r:embed="rId4">
            <a:alphaModFix/>
          </a:blip>
          <a:stretch>
            <a:fillRect/>
          </a:stretch>
        </p:blipFill>
        <p:spPr>
          <a:xfrm>
            <a:off x="-3198837" y="5802250"/>
            <a:ext cx="928685" cy="562200"/>
          </a:xfrm>
          <a:prstGeom prst="rect">
            <a:avLst/>
          </a:prstGeom>
          <a:noFill/>
          <a:ln>
            <a:noFill/>
          </a:ln>
        </p:spPr>
      </p:pic>
      <p:pic>
        <p:nvPicPr>
          <p:cNvPr id="510" name="Google Shape;510;p34"/>
          <p:cNvPicPr preferRelativeResize="0"/>
          <p:nvPr/>
        </p:nvPicPr>
        <p:blipFill>
          <a:blip r:embed="rId5">
            <a:alphaModFix/>
          </a:blip>
          <a:stretch>
            <a:fillRect/>
          </a:stretch>
        </p:blipFill>
        <p:spPr>
          <a:xfrm>
            <a:off x="4751850" y="3606550"/>
            <a:ext cx="2696499" cy="1710925"/>
          </a:xfrm>
          <a:prstGeom prst="rect">
            <a:avLst/>
          </a:prstGeom>
          <a:noFill/>
          <a:ln>
            <a:noFill/>
          </a:ln>
        </p:spPr>
      </p:pic>
      <p:sp>
        <p:nvSpPr>
          <p:cNvPr id="511" name="Google Shape;511;p34"/>
          <p:cNvSpPr txBox="1"/>
          <p:nvPr/>
        </p:nvSpPr>
        <p:spPr>
          <a:xfrm>
            <a:off x="171300" y="31146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Typical CML presentation  </a:t>
            </a:r>
            <a:endParaRPr b="1" sz="2200">
              <a:highlight>
                <a:schemeClr val="accent4"/>
              </a:highlight>
              <a:latin typeface="Mada"/>
              <a:ea typeface="Mada"/>
              <a:cs typeface="Mada"/>
              <a:sym typeface="Mada"/>
            </a:endParaRPr>
          </a:p>
        </p:txBody>
      </p:sp>
      <p:sp>
        <p:nvSpPr>
          <p:cNvPr id="512" name="Google Shape;512;p34"/>
          <p:cNvSpPr txBox="1"/>
          <p:nvPr/>
        </p:nvSpPr>
        <p:spPr>
          <a:xfrm>
            <a:off x="203700" y="3577050"/>
            <a:ext cx="4440600" cy="2955300"/>
          </a:xfrm>
          <a:prstGeom prst="rect">
            <a:avLst/>
          </a:prstGeom>
          <a:noFill/>
          <a:ln>
            <a:noFill/>
          </a:ln>
        </p:spPr>
        <p:txBody>
          <a:bodyPr anchorCtr="0" anchor="t" bIns="91425" lIns="91425" spcFirstLastPara="1" rIns="91425" wrap="square" tIns="91425">
            <a:spAutoFit/>
          </a:bodyPr>
          <a:lstStyle/>
          <a:p>
            <a:pPr indent="-234600" lvl="0" marL="388800" rtl="0" algn="l">
              <a:spcBef>
                <a:spcPts val="0"/>
              </a:spcBef>
              <a:spcAft>
                <a:spcPts val="0"/>
              </a:spcAft>
              <a:buSzPts val="1200"/>
              <a:buFont typeface="Mada"/>
              <a:buChar char="●"/>
            </a:pPr>
            <a:r>
              <a:rPr lang="ar" sz="1200">
                <a:latin typeface="Mada"/>
                <a:ea typeface="Mada"/>
                <a:cs typeface="Mada"/>
                <a:sym typeface="Mada"/>
              </a:rPr>
              <a:t>85% present in the chronic phase.</a:t>
            </a:r>
            <a:endParaRPr sz="1200">
              <a:latin typeface="Mada"/>
              <a:ea typeface="Mada"/>
              <a:cs typeface="Mada"/>
              <a:sym typeface="Mada"/>
            </a:endParaRPr>
          </a:p>
          <a:p>
            <a:pPr indent="-234600" lvl="0" marL="388800" rtl="0" algn="l">
              <a:spcBef>
                <a:spcPts val="0"/>
              </a:spcBef>
              <a:spcAft>
                <a:spcPts val="0"/>
              </a:spcAft>
              <a:buSzPts val="1200"/>
              <a:buFont typeface="Mada"/>
              <a:buChar char="●"/>
            </a:pPr>
            <a:r>
              <a:rPr lang="ar" sz="1200">
                <a:latin typeface="Mada"/>
                <a:ea typeface="Mada"/>
                <a:cs typeface="Mada"/>
                <a:sym typeface="Mada"/>
              </a:rPr>
              <a:t>30-50% of patients in chronic phase are</a:t>
            </a:r>
            <a:r>
              <a:rPr b="1" lang="ar" sz="1200">
                <a:latin typeface="Mada"/>
                <a:ea typeface="Mada"/>
                <a:cs typeface="Mada"/>
                <a:sym typeface="Mada"/>
              </a:rPr>
              <a:t> asymptomatic</a:t>
            </a:r>
            <a:r>
              <a:rPr lang="ar" sz="1200">
                <a:latin typeface="Mada"/>
                <a:ea typeface="Mada"/>
                <a:cs typeface="Mada"/>
                <a:sym typeface="Mada"/>
              </a:rPr>
              <a:t>, present with </a:t>
            </a:r>
            <a:r>
              <a:rPr b="1" lang="ar" sz="1200">
                <a:latin typeface="Mada"/>
                <a:ea typeface="Mada"/>
                <a:cs typeface="Mada"/>
                <a:sym typeface="Mada"/>
              </a:rPr>
              <a:t>leukocytosis</a:t>
            </a:r>
            <a:r>
              <a:rPr lang="ar" sz="1200">
                <a:latin typeface="Mada"/>
                <a:ea typeface="Mada"/>
                <a:cs typeface="Mada"/>
                <a:sym typeface="Mada"/>
              </a:rPr>
              <a:t> on CBC done for other purposes.</a:t>
            </a:r>
            <a:endParaRPr sz="1200">
              <a:latin typeface="Mada"/>
              <a:ea typeface="Mada"/>
              <a:cs typeface="Mada"/>
              <a:sym typeface="Mada"/>
            </a:endParaRPr>
          </a:p>
          <a:p>
            <a:pPr indent="-234600" lvl="0" marL="388800" rtl="0" algn="l">
              <a:spcBef>
                <a:spcPts val="0"/>
              </a:spcBef>
              <a:spcAft>
                <a:spcPts val="0"/>
              </a:spcAft>
              <a:buSzPts val="1200"/>
              <a:buFont typeface="Mada"/>
              <a:buChar char="●"/>
            </a:pPr>
            <a:r>
              <a:rPr b="1" lang="ar" sz="1200">
                <a:solidFill>
                  <a:srgbClr val="CC0000"/>
                </a:solidFill>
                <a:latin typeface="Mada"/>
                <a:ea typeface="Mada"/>
                <a:cs typeface="Mada"/>
                <a:sym typeface="Mada"/>
              </a:rPr>
              <a:t>Elevated WBC with left shift and basophilia and </a:t>
            </a:r>
            <a:r>
              <a:rPr b="1" lang="ar" sz="1200">
                <a:solidFill>
                  <a:srgbClr val="CC0000"/>
                </a:solidFill>
                <a:latin typeface="Mada"/>
                <a:ea typeface="Mada"/>
                <a:cs typeface="Mada"/>
                <a:sym typeface="Mada"/>
              </a:rPr>
              <a:t>thrombocytosis</a:t>
            </a:r>
            <a:r>
              <a:rPr b="1" baseline="30000" lang="ar" sz="1200">
                <a:solidFill>
                  <a:srgbClr val="CC0000"/>
                </a:solidFill>
                <a:latin typeface="Mada"/>
                <a:ea typeface="Mada"/>
                <a:cs typeface="Mada"/>
                <a:sym typeface="Mada"/>
              </a:rPr>
              <a:t>1</a:t>
            </a:r>
            <a:r>
              <a:rPr b="1" lang="ar" sz="1200">
                <a:solidFill>
                  <a:srgbClr val="CC0000"/>
                </a:solidFill>
                <a:latin typeface="Mada"/>
                <a:ea typeface="Mada"/>
                <a:cs typeface="Mada"/>
                <a:sym typeface="Mada"/>
              </a:rPr>
              <a:t> are common</a:t>
            </a:r>
            <a:r>
              <a:rPr lang="ar" sz="1200">
                <a:latin typeface="Mada"/>
                <a:ea typeface="Mada"/>
                <a:cs typeface="Mada"/>
                <a:sym typeface="Mada"/>
              </a:rPr>
              <a:t> </a:t>
            </a:r>
            <a:r>
              <a:rPr lang="ar" sz="1200">
                <a:solidFill>
                  <a:srgbClr val="6AA84F"/>
                </a:solidFill>
                <a:latin typeface="Mada"/>
                <a:ea typeface="Mada"/>
                <a:cs typeface="Mada"/>
                <a:sym typeface="Mada"/>
              </a:rPr>
              <a:t>(Majority of pts will have high WBC unlike acute leukemias)</a:t>
            </a:r>
            <a:endParaRPr sz="1200">
              <a:solidFill>
                <a:srgbClr val="6AA84F"/>
              </a:solidFill>
              <a:latin typeface="Mada"/>
              <a:ea typeface="Mada"/>
              <a:cs typeface="Mada"/>
              <a:sym typeface="Mada"/>
            </a:endParaRPr>
          </a:p>
          <a:p>
            <a:pPr indent="-234600" lvl="0" marL="388800" rtl="0" algn="l">
              <a:spcBef>
                <a:spcPts val="0"/>
              </a:spcBef>
              <a:spcAft>
                <a:spcPts val="0"/>
              </a:spcAft>
              <a:buSzPts val="1200"/>
              <a:buFont typeface="Mada"/>
              <a:buChar char="●"/>
            </a:pPr>
            <a:r>
              <a:rPr b="1" lang="ar" sz="1200">
                <a:latin typeface="Mada"/>
                <a:ea typeface="Mada"/>
                <a:cs typeface="Mada"/>
                <a:sym typeface="Mada"/>
              </a:rPr>
              <a:t>The rest of chronic phase signs:</a:t>
            </a:r>
            <a:r>
              <a:rPr lang="ar" sz="1200">
                <a:latin typeface="Mada"/>
                <a:ea typeface="Mada"/>
                <a:cs typeface="Mada"/>
                <a:sym typeface="Mada"/>
              </a:rPr>
              <a:t> Fatigue, weight loss, night sweats, symptoms related to splenomegaly (early satiety, and fullness). </a:t>
            </a:r>
            <a:r>
              <a:rPr lang="ar" sz="1200">
                <a:solidFill>
                  <a:srgbClr val="1C4588"/>
                </a:solidFill>
                <a:latin typeface="Mada"/>
                <a:ea typeface="Mada"/>
                <a:cs typeface="Mada"/>
                <a:sym typeface="Mada"/>
              </a:rPr>
              <a:t>(Usually there’s normocytic normochromic anemia)</a:t>
            </a:r>
            <a:endParaRPr sz="1200">
              <a:solidFill>
                <a:srgbClr val="1C4588"/>
              </a:solidFill>
              <a:latin typeface="Mada"/>
              <a:ea typeface="Mada"/>
              <a:cs typeface="Mada"/>
              <a:sym typeface="Mada"/>
            </a:endParaRPr>
          </a:p>
          <a:p>
            <a:pPr indent="-234600" lvl="0" marL="388800" rtl="0" algn="l">
              <a:spcBef>
                <a:spcPts val="0"/>
              </a:spcBef>
              <a:spcAft>
                <a:spcPts val="0"/>
              </a:spcAft>
              <a:buSzPts val="1200"/>
              <a:buFont typeface="Mada"/>
              <a:buChar char="●"/>
            </a:pPr>
            <a:r>
              <a:rPr b="1" lang="ar" sz="1200">
                <a:latin typeface="Mada"/>
                <a:ea typeface="Mada"/>
                <a:cs typeface="Mada"/>
                <a:sym typeface="Mada"/>
              </a:rPr>
              <a:t>Signs:</a:t>
            </a:r>
            <a:r>
              <a:rPr lang="ar" sz="1200">
                <a:latin typeface="Mada"/>
                <a:ea typeface="Mada"/>
                <a:cs typeface="Mada"/>
                <a:sym typeface="Mada"/>
              </a:rPr>
              <a:t> </a:t>
            </a:r>
            <a:r>
              <a:rPr b="1" lang="ar" sz="1200">
                <a:solidFill>
                  <a:srgbClr val="CC0000"/>
                </a:solidFill>
                <a:latin typeface="Mada"/>
                <a:ea typeface="Mada"/>
                <a:cs typeface="Mada"/>
                <a:sym typeface="Mada"/>
              </a:rPr>
              <a:t>Splenomegaly</a:t>
            </a:r>
            <a:r>
              <a:rPr lang="ar" sz="1200">
                <a:latin typeface="Mada"/>
                <a:ea typeface="Mada"/>
                <a:cs typeface="Mada"/>
                <a:sym typeface="Mada"/>
              </a:rPr>
              <a:t> </a:t>
            </a:r>
            <a:r>
              <a:rPr lang="ar" sz="1200">
                <a:solidFill>
                  <a:srgbClr val="1C4588"/>
                </a:solidFill>
                <a:latin typeface="Mada"/>
                <a:ea typeface="Mada"/>
                <a:cs typeface="Mada"/>
                <a:sym typeface="Mada"/>
              </a:rPr>
              <a:t>is present in 90%; in about 10%, the enlargement is massive, extending to over 15 cm below the costal margin. A friction rub may be heard in cases of splenic infarction. Hepatomegaly occurs in about 50%. Lymphadenopathy is unusual.</a:t>
            </a:r>
            <a:endParaRPr sz="1200">
              <a:latin typeface="Mada"/>
              <a:ea typeface="Mada"/>
              <a:cs typeface="Mada"/>
              <a:sym typeface="Mada"/>
            </a:endParaRPr>
          </a:p>
        </p:txBody>
      </p:sp>
      <p:pic>
        <p:nvPicPr>
          <p:cNvPr id="513" name="Google Shape;513;p34"/>
          <p:cNvPicPr preferRelativeResize="0"/>
          <p:nvPr/>
        </p:nvPicPr>
        <p:blipFill>
          <a:blip r:embed="rId6">
            <a:alphaModFix/>
          </a:blip>
          <a:stretch>
            <a:fillRect/>
          </a:stretch>
        </p:blipFill>
        <p:spPr>
          <a:xfrm>
            <a:off x="8047638" y="4235250"/>
            <a:ext cx="1305275" cy="1710932"/>
          </a:xfrm>
          <a:prstGeom prst="rect">
            <a:avLst/>
          </a:prstGeom>
          <a:noFill/>
          <a:ln>
            <a:noFill/>
          </a:ln>
        </p:spPr>
      </p:pic>
      <p:sp>
        <p:nvSpPr>
          <p:cNvPr id="514" name="Google Shape;514;p34"/>
          <p:cNvSpPr/>
          <p:nvPr/>
        </p:nvSpPr>
        <p:spPr>
          <a:xfrm>
            <a:off x="8047625" y="4002000"/>
            <a:ext cx="1305300" cy="171600"/>
          </a:xfrm>
          <a:prstGeom prst="round2SameRect">
            <a:avLst>
              <a:gd fmla="val 16667" name="adj1"/>
              <a:gd fmla="val 0" name="adj2"/>
            </a:avLst>
          </a:prstGeom>
          <a:solidFill>
            <a:srgbClr val="D88E57">
              <a:alpha val="988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latin typeface="Mada"/>
                <a:ea typeface="Mada"/>
                <a:cs typeface="Mada"/>
                <a:sym typeface="Mada"/>
              </a:rPr>
              <a:t>CBC</a:t>
            </a:r>
            <a:endParaRPr b="1" sz="1100">
              <a:latin typeface="Mada"/>
              <a:ea typeface="Mada"/>
              <a:cs typeface="Mada"/>
              <a:sym typeface="Mada"/>
            </a:endParaRPr>
          </a:p>
        </p:txBody>
      </p:sp>
      <p:sp>
        <p:nvSpPr>
          <p:cNvPr id="515" name="Google Shape;515;p34"/>
          <p:cNvSpPr/>
          <p:nvPr/>
        </p:nvSpPr>
        <p:spPr>
          <a:xfrm>
            <a:off x="4765100" y="3378500"/>
            <a:ext cx="2670000" cy="171600"/>
          </a:xfrm>
          <a:prstGeom prst="round2SameRect">
            <a:avLst>
              <a:gd fmla="val 16667" name="adj1"/>
              <a:gd fmla="val 0" name="adj2"/>
            </a:avLst>
          </a:prstGeom>
          <a:solidFill>
            <a:srgbClr val="D88E57">
              <a:alpha val="9888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latin typeface="Mada"/>
                <a:ea typeface="Mada"/>
                <a:cs typeface="Mada"/>
                <a:sym typeface="Mada"/>
              </a:rPr>
              <a:t>Phases of CML</a:t>
            </a:r>
            <a:endParaRPr b="1" sz="1100">
              <a:latin typeface="Mada"/>
              <a:ea typeface="Mada"/>
              <a:cs typeface="Mada"/>
              <a:sym typeface="Mada"/>
            </a:endParaRPr>
          </a:p>
        </p:txBody>
      </p:sp>
      <p:sp>
        <p:nvSpPr>
          <p:cNvPr id="516" name="Google Shape;516;p34"/>
          <p:cNvSpPr txBox="1"/>
          <p:nvPr/>
        </p:nvSpPr>
        <p:spPr>
          <a:xfrm>
            <a:off x="171300" y="64674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Diagnosis </a:t>
            </a:r>
            <a:endParaRPr b="1" sz="2200">
              <a:highlight>
                <a:schemeClr val="accent4"/>
              </a:highlight>
              <a:latin typeface="Mada"/>
              <a:ea typeface="Mada"/>
              <a:cs typeface="Mada"/>
              <a:sym typeface="Mada"/>
            </a:endParaRPr>
          </a:p>
        </p:txBody>
      </p:sp>
      <p:sp>
        <p:nvSpPr>
          <p:cNvPr id="517" name="Google Shape;517;p34"/>
          <p:cNvSpPr/>
          <p:nvPr/>
        </p:nvSpPr>
        <p:spPr>
          <a:xfrm>
            <a:off x="686273" y="7105950"/>
            <a:ext cx="6281400" cy="1424100"/>
          </a:xfrm>
          <a:prstGeom prst="rect">
            <a:avLst/>
          </a:pr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4"/>
          <p:cNvSpPr/>
          <p:nvPr/>
        </p:nvSpPr>
        <p:spPr>
          <a:xfrm>
            <a:off x="592325" y="6992050"/>
            <a:ext cx="6281400" cy="1424100"/>
          </a:xfrm>
          <a:prstGeom prst="rect">
            <a:avLst/>
          </a:prstGeom>
          <a:solidFill>
            <a:srgbClr val="F5F0F3"/>
          </a:solidFill>
          <a:ln cap="flat" cmpd="sng" w="19050">
            <a:solidFill>
              <a:srgbClr val="C7611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4"/>
          <p:cNvSpPr txBox="1"/>
          <p:nvPr/>
        </p:nvSpPr>
        <p:spPr>
          <a:xfrm>
            <a:off x="605600" y="7005997"/>
            <a:ext cx="6281400" cy="1369500"/>
          </a:xfrm>
          <a:prstGeom prst="rect">
            <a:avLst/>
          </a:prstGeom>
          <a:noFill/>
          <a:ln>
            <a:noFill/>
          </a:ln>
        </p:spPr>
        <p:txBody>
          <a:bodyPr anchorCtr="0" anchor="ctr" bIns="91425" lIns="91425" spcFirstLastPara="1" rIns="91425" wrap="square" tIns="91425">
            <a:noAutofit/>
          </a:bodyPr>
          <a:lstStyle/>
          <a:p>
            <a:pPr indent="-198600" lvl="0" marL="352799" rtl="0" algn="l">
              <a:lnSpc>
                <a:spcPct val="100000"/>
              </a:lnSpc>
              <a:spcBef>
                <a:spcPts val="0"/>
              </a:spcBef>
              <a:spcAft>
                <a:spcPts val="0"/>
              </a:spcAft>
              <a:buClr>
                <a:srgbClr val="000000"/>
              </a:buClr>
              <a:buSzPts val="1200"/>
              <a:buFont typeface="Mada"/>
              <a:buChar char="●"/>
            </a:pPr>
            <a:r>
              <a:rPr b="1" lang="ar" sz="1200">
                <a:solidFill>
                  <a:srgbClr val="CC0000"/>
                </a:solidFill>
                <a:latin typeface="Mada"/>
                <a:ea typeface="Mada"/>
                <a:cs typeface="Mada"/>
                <a:sym typeface="Mada"/>
              </a:rPr>
              <a:t>The diagnosis of CML is first suspected by identifying the typical findings in the blood  and bone marrow, and then confirmed by the demonstration of the Philadelphia chromosome</a:t>
            </a:r>
            <a:r>
              <a:rPr b="1" lang="ar" sz="1200">
                <a:solidFill>
                  <a:srgbClr val="999999"/>
                </a:solidFill>
                <a:latin typeface="Mada"/>
                <a:ea typeface="Mada"/>
                <a:cs typeface="Mada"/>
                <a:sym typeface="Mada"/>
              </a:rPr>
              <a:t> (Most accurate test)</a:t>
            </a:r>
            <a:r>
              <a:rPr b="1" lang="ar" sz="1200">
                <a:solidFill>
                  <a:srgbClr val="CC0000"/>
                </a:solidFill>
                <a:latin typeface="Mada"/>
                <a:ea typeface="Mada"/>
                <a:cs typeface="Mada"/>
                <a:sym typeface="Mada"/>
              </a:rPr>
              <a:t>,</a:t>
            </a:r>
            <a:r>
              <a:rPr lang="ar" sz="1200">
                <a:latin typeface="Mada"/>
                <a:ea typeface="Mada"/>
                <a:cs typeface="Mada"/>
                <a:sym typeface="Mada"/>
              </a:rPr>
              <a:t> the BCR-ABL1 fusion gene or the BCR-ABL1 fusion mRNA by conventional cytogenetics, fluorescence in situ hybridization (FISH) analysis, or reverse transcription polymerase chain reaction (RT-PCR).</a:t>
            </a:r>
            <a:endParaRPr sz="1200">
              <a:latin typeface="Mada"/>
              <a:ea typeface="Mada"/>
              <a:cs typeface="Mada"/>
              <a:sym typeface="Mada"/>
            </a:endParaRPr>
          </a:p>
          <a:p>
            <a:pPr indent="-198600" lvl="0" marL="352799" rtl="0" algn="l">
              <a:lnSpc>
                <a:spcPct val="100000"/>
              </a:lnSpc>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some patients in whom conventional chromosomal analysis does not detect a Ph chromosome, the BCR ABL gene product is detectable by molecular techniques.</a:t>
            </a:r>
            <a:endParaRPr sz="1200">
              <a:solidFill>
                <a:srgbClr val="1C4588"/>
              </a:solidFill>
              <a:latin typeface="Mada"/>
              <a:ea typeface="Mada"/>
              <a:cs typeface="Mada"/>
              <a:sym typeface="Mada"/>
            </a:endParaRPr>
          </a:p>
        </p:txBody>
      </p:sp>
      <p:sp>
        <p:nvSpPr>
          <p:cNvPr id="520" name="Google Shape;520;p34"/>
          <p:cNvSpPr txBox="1"/>
          <p:nvPr/>
        </p:nvSpPr>
        <p:spPr>
          <a:xfrm>
            <a:off x="203700" y="8530050"/>
            <a:ext cx="4440600" cy="1431600"/>
          </a:xfrm>
          <a:prstGeom prst="rect">
            <a:avLst/>
          </a:prstGeom>
          <a:noFill/>
          <a:ln>
            <a:noFill/>
          </a:ln>
        </p:spPr>
        <p:txBody>
          <a:bodyPr anchorCtr="0" anchor="t" bIns="91425" lIns="91425" spcFirstLastPara="1" rIns="91425" wrap="square" tIns="91425">
            <a:spAutoFit/>
          </a:bodyPr>
          <a:lstStyle/>
          <a:p>
            <a:pPr indent="-304800" lvl="0" marL="457200" rtl="0" algn="just">
              <a:lnSpc>
                <a:spcPct val="115000"/>
              </a:lnSpc>
              <a:spcBef>
                <a:spcPts val="0"/>
              </a:spcBef>
              <a:spcAft>
                <a:spcPts val="0"/>
              </a:spcAft>
              <a:buSzPts val="1200"/>
              <a:buFont typeface="Mada"/>
              <a:buChar char="●"/>
            </a:pPr>
            <a:r>
              <a:rPr b="1" lang="ar" sz="1200">
                <a:latin typeface="Mada"/>
                <a:ea typeface="Mada"/>
                <a:cs typeface="Mada"/>
                <a:sym typeface="Mada"/>
              </a:rPr>
              <a:t>Do patients with positive FISH for Ph Ch still need a BM? </a:t>
            </a:r>
            <a:endParaRPr b="1" sz="1200">
              <a:latin typeface="Mada"/>
              <a:ea typeface="Mada"/>
              <a:cs typeface="Mada"/>
              <a:sym typeface="Mada"/>
            </a:endParaRPr>
          </a:p>
          <a:p>
            <a:pPr indent="-304800" lvl="1" marL="914400" rtl="0" algn="l">
              <a:lnSpc>
                <a:spcPct val="115000"/>
              </a:lnSpc>
              <a:spcBef>
                <a:spcPts val="0"/>
              </a:spcBef>
              <a:spcAft>
                <a:spcPts val="0"/>
              </a:spcAft>
              <a:buSzPts val="1200"/>
              <a:buFont typeface="Mada"/>
              <a:buChar char="○"/>
            </a:pPr>
            <a:r>
              <a:rPr lang="ar" sz="1200">
                <a:latin typeface="Mada"/>
                <a:ea typeface="Mada"/>
                <a:cs typeface="Mada"/>
                <a:sym typeface="Mada"/>
              </a:rPr>
              <a:t>A bone marrow (BM) aspirate is essential to ensure sufficient material for a complete karyotype and for morphologic evaluation to confirm the phase of disease</a:t>
            </a:r>
            <a:endParaRPr sz="1200">
              <a:latin typeface="Mada"/>
              <a:ea typeface="Mada"/>
              <a:cs typeface="Mada"/>
              <a:sym typeface="Mada"/>
            </a:endParaRPr>
          </a:p>
          <a:p>
            <a:pPr indent="-304800" lvl="0" marL="457200" rtl="0" algn="just">
              <a:lnSpc>
                <a:spcPct val="115000"/>
              </a:lnSpc>
              <a:spcBef>
                <a:spcPts val="0"/>
              </a:spcBef>
              <a:spcAft>
                <a:spcPts val="0"/>
              </a:spcAft>
              <a:buSzPts val="1200"/>
              <a:buFont typeface="Mada"/>
              <a:buChar char="●"/>
            </a:pPr>
            <a:r>
              <a:rPr b="1" lang="ar" sz="1200">
                <a:latin typeface="Mada"/>
                <a:ea typeface="Mada"/>
                <a:cs typeface="Mada"/>
                <a:sym typeface="Mada"/>
              </a:rPr>
              <a:t>Need peripheral blood flow to quantify blasts</a:t>
            </a:r>
            <a:endParaRPr b="1" sz="1200">
              <a:latin typeface="Mada"/>
              <a:ea typeface="Mada"/>
              <a:cs typeface="Mada"/>
              <a:sym typeface="Mada"/>
            </a:endParaRPr>
          </a:p>
        </p:txBody>
      </p:sp>
      <p:pic>
        <p:nvPicPr>
          <p:cNvPr id="521" name="Google Shape;521;p34"/>
          <p:cNvPicPr preferRelativeResize="0"/>
          <p:nvPr/>
        </p:nvPicPr>
        <p:blipFill>
          <a:blip r:embed="rId7">
            <a:alphaModFix/>
          </a:blip>
          <a:stretch>
            <a:fillRect/>
          </a:stretch>
        </p:blipFill>
        <p:spPr>
          <a:xfrm>
            <a:off x="4913375" y="8652375"/>
            <a:ext cx="2024802" cy="1108200"/>
          </a:xfrm>
          <a:prstGeom prst="rect">
            <a:avLst/>
          </a:prstGeom>
          <a:noFill/>
          <a:ln>
            <a:noFill/>
          </a:ln>
        </p:spPr>
      </p:pic>
      <p:sp>
        <p:nvSpPr>
          <p:cNvPr id="522" name="Google Shape;522;p34"/>
          <p:cNvSpPr txBox="1"/>
          <p:nvPr/>
        </p:nvSpPr>
        <p:spPr>
          <a:xfrm>
            <a:off x="4720500" y="4992700"/>
            <a:ext cx="7719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600">
                <a:solidFill>
                  <a:srgbClr val="6AA84F"/>
                </a:solidFill>
                <a:latin typeface="Mada"/>
                <a:ea typeface="Mada"/>
                <a:cs typeface="Mada"/>
                <a:sym typeface="Mada"/>
              </a:rPr>
              <a:t>Treated as acute leukemias</a:t>
            </a:r>
            <a:endParaRPr b="1" sz="600">
              <a:solidFill>
                <a:srgbClr val="6AA84F"/>
              </a:solidFill>
              <a:latin typeface="Mada"/>
              <a:ea typeface="Mada"/>
              <a:cs typeface="Mada"/>
              <a:sym typeface="Mada"/>
            </a:endParaRPr>
          </a:p>
        </p:txBody>
      </p:sp>
      <p:sp>
        <p:nvSpPr>
          <p:cNvPr id="523" name="Google Shape;523;p34"/>
          <p:cNvSpPr/>
          <p:nvPr/>
        </p:nvSpPr>
        <p:spPr>
          <a:xfrm>
            <a:off x="4618975" y="3855775"/>
            <a:ext cx="183000" cy="222000"/>
          </a:xfrm>
          <a:prstGeom prst="ellipse">
            <a:avLst/>
          </a:pr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34"/>
          <p:cNvSpPr/>
          <p:nvPr/>
        </p:nvSpPr>
        <p:spPr>
          <a:xfrm>
            <a:off x="4618975" y="4235250"/>
            <a:ext cx="183000" cy="222000"/>
          </a:xfrm>
          <a:prstGeom prst="ellipse">
            <a:avLst/>
          </a:pr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4"/>
          <p:cNvSpPr/>
          <p:nvPr/>
        </p:nvSpPr>
        <p:spPr>
          <a:xfrm>
            <a:off x="4618975" y="4899563"/>
            <a:ext cx="183000" cy="222000"/>
          </a:xfrm>
          <a:prstGeom prst="ellipse">
            <a:avLst/>
          </a:prstGeom>
          <a:solidFill>
            <a:schemeClr val="accent4"/>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34"/>
          <p:cNvSpPr txBox="1"/>
          <p:nvPr/>
        </p:nvSpPr>
        <p:spPr>
          <a:xfrm>
            <a:off x="4602175" y="3812875"/>
            <a:ext cx="199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800">
                <a:solidFill>
                  <a:schemeClr val="accent1"/>
                </a:solidFill>
                <a:latin typeface="Mada"/>
                <a:ea typeface="Mada"/>
                <a:cs typeface="Mada"/>
                <a:sym typeface="Mada"/>
              </a:rPr>
              <a:t>1</a:t>
            </a:r>
            <a:endParaRPr b="1" sz="800">
              <a:solidFill>
                <a:schemeClr val="accent1"/>
              </a:solidFill>
              <a:latin typeface="Mada"/>
              <a:ea typeface="Mada"/>
              <a:cs typeface="Mada"/>
              <a:sym typeface="Mada"/>
            </a:endParaRPr>
          </a:p>
        </p:txBody>
      </p:sp>
      <p:sp>
        <p:nvSpPr>
          <p:cNvPr id="527" name="Google Shape;527;p34"/>
          <p:cNvSpPr txBox="1"/>
          <p:nvPr/>
        </p:nvSpPr>
        <p:spPr>
          <a:xfrm>
            <a:off x="4602175" y="4189050"/>
            <a:ext cx="199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800">
                <a:solidFill>
                  <a:schemeClr val="accent1"/>
                </a:solidFill>
                <a:latin typeface="Mada"/>
                <a:ea typeface="Mada"/>
                <a:cs typeface="Mada"/>
                <a:sym typeface="Mada"/>
              </a:rPr>
              <a:t>2</a:t>
            </a:r>
            <a:endParaRPr b="1" sz="800">
              <a:solidFill>
                <a:schemeClr val="accent1"/>
              </a:solidFill>
              <a:latin typeface="Mada"/>
              <a:ea typeface="Mada"/>
              <a:cs typeface="Mada"/>
              <a:sym typeface="Mada"/>
            </a:endParaRPr>
          </a:p>
        </p:txBody>
      </p:sp>
      <p:sp>
        <p:nvSpPr>
          <p:cNvPr id="528" name="Google Shape;528;p34"/>
          <p:cNvSpPr txBox="1"/>
          <p:nvPr/>
        </p:nvSpPr>
        <p:spPr>
          <a:xfrm>
            <a:off x="4602175" y="4856663"/>
            <a:ext cx="199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800">
                <a:solidFill>
                  <a:schemeClr val="accent1"/>
                </a:solidFill>
                <a:latin typeface="Mada"/>
                <a:ea typeface="Mada"/>
                <a:cs typeface="Mada"/>
                <a:sym typeface="Mada"/>
              </a:rPr>
              <a:t>3</a:t>
            </a:r>
            <a:endParaRPr b="1" sz="800">
              <a:solidFill>
                <a:schemeClr val="accent1"/>
              </a:solidFill>
              <a:latin typeface="Mada"/>
              <a:ea typeface="Mada"/>
              <a:cs typeface="Mada"/>
              <a:sym typeface="Mada"/>
            </a:endParaRPr>
          </a:p>
        </p:txBody>
      </p:sp>
      <p:sp>
        <p:nvSpPr>
          <p:cNvPr id="529" name="Google Shape;529;p34"/>
          <p:cNvSpPr txBox="1"/>
          <p:nvPr/>
        </p:nvSpPr>
        <p:spPr>
          <a:xfrm>
            <a:off x="4555025" y="5271525"/>
            <a:ext cx="28980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900">
                <a:solidFill>
                  <a:srgbClr val="666666"/>
                </a:solidFill>
                <a:latin typeface="Mada"/>
                <a:ea typeface="Mada"/>
                <a:cs typeface="Mada"/>
                <a:sym typeface="Mada"/>
              </a:rPr>
              <a:t>Simplified phases:</a:t>
            </a:r>
            <a:endParaRPr b="1" sz="900">
              <a:solidFill>
                <a:srgbClr val="666666"/>
              </a:solidFill>
              <a:latin typeface="Mada"/>
              <a:ea typeface="Mada"/>
              <a:cs typeface="Mada"/>
              <a:sym typeface="Mada"/>
            </a:endParaRPr>
          </a:p>
          <a:p>
            <a:pPr indent="-285750" lvl="0" marL="457200" rtl="0" algn="l">
              <a:spcBef>
                <a:spcPts val="0"/>
              </a:spcBef>
              <a:spcAft>
                <a:spcPts val="0"/>
              </a:spcAft>
              <a:buClr>
                <a:srgbClr val="666666"/>
              </a:buClr>
              <a:buSzPts val="900"/>
              <a:buFont typeface="Mada"/>
              <a:buChar char="●"/>
            </a:pPr>
            <a:r>
              <a:rPr b="1" lang="ar" sz="900">
                <a:solidFill>
                  <a:srgbClr val="666666"/>
                </a:solidFill>
                <a:latin typeface="Mada"/>
                <a:ea typeface="Mada"/>
                <a:cs typeface="Mada"/>
                <a:sym typeface="Mada"/>
              </a:rPr>
              <a:t>A chronic phase</a:t>
            </a:r>
            <a:r>
              <a:rPr lang="ar" sz="900">
                <a:solidFill>
                  <a:srgbClr val="666666"/>
                </a:solidFill>
                <a:latin typeface="Mada"/>
                <a:ea typeface="Mada"/>
                <a:cs typeface="Mada"/>
                <a:sym typeface="Mada"/>
              </a:rPr>
              <a:t>, in which the disease is </a:t>
            </a:r>
            <a:r>
              <a:rPr lang="ar" sz="900">
                <a:solidFill>
                  <a:srgbClr val="CC0000"/>
                </a:solidFill>
                <a:latin typeface="Mada"/>
                <a:ea typeface="Mada"/>
                <a:cs typeface="Mada"/>
                <a:sym typeface="Mada"/>
              </a:rPr>
              <a:t>responsive to treatment</a:t>
            </a:r>
            <a:r>
              <a:rPr lang="ar" sz="900">
                <a:solidFill>
                  <a:srgbClr val="666666"/>
                </a:solidFill>
                <a:latin typeface="Mada"/>
                <a:ea typeface="Mada"/>
                <a:cs typeface="Mada"/>
                <a:sym typeface="Mada"/>
              </a:rPr>
              <a:t> and is easily controlled</a:t>
            </a:r>
            <a:endParaRPr sz="900">
              <a:solidFill>
                <a:srgbClr val="666666"/>
              </a:solidFill>
              <a:latin typeface="Mada"/>
              <a:ea typeface="Mada"/>
              <a:cs typeface="Mada"/>
              <a:sym typeface="Mada"/>
            </a:endParaRPr>
          </a:p>
          <a:p>
            <a:pPr indent="-285750" lvl="0" marL="457200" rtl="0" algn="l">
              <a:spcBef>
                <a:spcPts val="0"/>
              </a:spcBef>
              <a:spcAft>
                <a:spcPts val="0"/>
              </a:spcAft>
              <a:buClr>
                <a:srgbClr val="666666"/>
              </a:buClr>
              <a:buSzPts val="900"/>
              <a:buFont typeface="Mada"/>
              <a:buChar char="●"/>
            </a:pPr>
            <a:r>
              <a:rPr b="1" lang="ar" sz="900">
                <a:solidFill>
                  <a:srgbClr val="666666"/>
                </a:solidFill>
                <a:latin typeface="Mada"/>
                <a:ea typeface="Mada"/>
                <a:cs typeface="Mada"/>
                <a:sym typeface="Mada"/>
              </a:rPr>
              <a:t>An accelerated phase</a:t>
            </a:r>
            <a:r>
              <a:rPr lang="ar" sz="900">
                <a:solidFill>
                  <a:srgbClr val="666666"/>
                </a:solidFill>
                <a:latin typeface="Mada"/>
                <a:ea typeface="Mada"/>
                <a:cs typeface="Mada"/>
                <a:sym typeface="Mada"/>
              </a:rPr>
              <a:t> (not always seen), in which disease control </a:t>
            </a:r>
            <a:r>
              <a:rPr lang="ar" sz="900">
                <a:solidFill>
                  <a:srgbClr val="CC0000"/>
                </a:solidFill>
                <a:latin typeface="Mada"/>
                <a:ea typeface="Mada"/>
                <a:cs typeface="Mada"/>
                <a:sym typeface="Mada"/>
              </a:rPr>
              <a:t>becomes more difficult</a:t>
            </a:r>
            <a:r>
              <a:rPr lang="ar" sz="900">
                <a:solidFill>
                  <a:srgbClr val="666666"/>
                </a:solidFill>
                <a:latin typeface="Mada"/>
                <a:ea typeface="Mada"/>
                <a:cs typeface="Mada"/>
                <a:sym typeface="Mada"/>
              </a:rPr>
              <a:t>. </a:t>
            </a:r>
            <a:endParaRPr sz="900">
              <a:solidFill>
                <a:srgbClr val="666666"/>
              </a:solidFill>
              <a:latin typeface="Mada"/>
              <a:ea typeface="Mada"/>
              <a:cs typeface="Mada"/>
              <a:sym typeface="Mada"/>
            </a:endParaRPr>
          </a:p>
          <a:p>
            <a:pPr indent="-285750" lvl="0" marL="457200" rtl="0" algn="l">
              <a:spcBef>
                <a:spcPts val="0"/>
              </a:spcBef>
              <a:spcAft>
                <a:spcPts val="0"/>
              </a:spcAft>
              <a:buClr>
                <a:srgbClr val="666666"/>
              </a:buClr>
              <a:buSzPts val="900"/>
              <a:buFont typeface="Mada"/>
              <a:buChar char="●"/>
            </a:pPr>
            <a:r>
              <a:rPr b="1" lang="ar" sz="900">
                <a:solidFill>
                  <a:srgbClr val="666666"/>
                </a:solidFill>
                <a:latin typeface="Mada"/>
                <a:ea typeface="Mada"/>
                <a:cs typeface="Mada"/>
                <a:sym typeface="Mada"/>
              </a:rPr>
              <a:t>Blast crisis,</a:t>
            </a:r>
            <a:r>
              <a:rPr lang="ar" sz="900">
                <a:solidFill>
                  <a:srgbClr val="666666"/>
                </a:solidFill>
                <a:latin typeface="Mada"/>
                <a:ea typeface="Mada"/>
                <a:cs typeface="Mada"/>
                <a:sym typeface="Mada"/>
              </a:rPr>
              <a:t> in which the disease </a:t>
            </a:r>
            <a:r>
              <a:rPr lang="ar" sz="900">
                <a:solidFill>
                  <a:srgbClr val="CC0000"/>
                </a:solidFill>
                <a:latin typeface="Mada"/>
                <a:ea typeface="Mada"/>
                <a:cs typeface="Mada"/>
                <a:sym typeface="Mada"/>
              </a:rPr>
              <a:t>transforms into an acute leukaemia</a:t>
            </a:r>
            <a:r>
              <a:rPr lang="ar" sz="900">
                <a:solidFill>
                  <a:srgbClr val="666666"/>
                </a:solidFill>
                <a:latin typeface="Mada"/>
                <a:ea typeface="Mada"/>
                <a:cs typeface="Mada"/>
                <a:sym typeface="Mada"/>
              </a:rPr>
              <a:t>, either myeloblastic (70%) or lymphoblastic (30%), which is relatively refractory to treatment. </a:t>
            </a:r>
            <a:r>
              <a:rPr lang="ar" sz="900">
                <a:solidFill>
                  <a:srgbClr val="CC0000"/>
                </a:solidFill>
                <a:latin typeface="Mada"/>
                <a:ea typeface="Mada"/>
                <a:cs typeface="Mada"/>
                <a:sym typeface="Mada"/>
              </a:rPr>
              <a:t>This is the cause of death in the majority of patients</a:t>
            </a:r>
            <a:r>
              <a:rPr lang="ar" sz="900">
                <a:solidFill>
                  <a:srgbClr val="666666"/>
                </a:solidFill>
                <a:latin typeface="Mada"/>
                <a:ea typeface="Mada"/>
                <a:cs typeface="Mada"/>
                <a:sym typeface="Mada"/>
              </a:rPr>
              <a:t>.</a:t>
            </a:r>
            <a:endParaRPr sz="900">
              <a:solidFill>
                <a:srgbClr val="666666"/>
              </a:solidFill>
              <a:latin typeface="Mada"/>
              <a:ea typeface="Mada"/>
              <a:cs typeface="Mada"/>
              <a:sym typeface="Mada"/>
            </a:endParaRPr>
          </a:p>
        </p:txBody>
      </p:sp>
      <p:sp>
        <p:nvSpPr>
          <p:cNvPr id="530" name="Google Shape;530;p34"/>
          <p:cNvSpPr txBox="1"/>
          <p:nvPr/>
        </p:nvSpPr>
        <p:spPr>
          <a:xfrm>
            <a:off x="-4500" y="9882900"/>
            <a:ext cx="7612800" cy="9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900">
                <a:solidFill>
                  <a:srgbClr val="1C4588"/>
                </a:solidFill>
                <a:latin typeface="Mada"/>
                <a:ea typeface="Mada"/>
                <a:cs typeface="Mada"/>
                <a:sym typeface="Mada"/>
              </a:rPr>
              <a:t>1- In patients with thrombocytosis, very high platelet counts may persist during treatment, in both chronic and accelerated phases, but usually drop dramatically at blast transformation. Basophilia tends to increase as the disease progresses. CML can be confused clinically with a leukemoid reaction (acute </a:t>
            </a:r>
            <a:r>
              <a:rPr lang="ar" sz="900">
                <a:solidFill>
                  <a:srgbClr val="1C4588"/>
                </a:solidFill>
                <a:latin typeface="Mada"/>
                <a:ea typeface="Mada"/>
                <a:cs typeface="Mada"/>
                <a:sym typeface="Mada"/>
              </a:rPr>
              <a:t>inflammatory</a:t>
            </a:r>
            <a:r>
              <a:rPr lang="ar" sz="900">
                <a:solidFill>
                  <a:srgbClr val="1C4588"/>
                </a:solidFill>
                <a:latin typeface="Mada"/>
                <a:ea typeface="Mada"/>
                <a:cs typeface="Mada"/>
                <a:sym typeface="Mada"/>
              </a:rPr>
              <a:t> response to infection with ↑ neutrophils and a left shift). LAP is low in CML and other hematologic malignancies, and LAP is high in leukemoid reactions.</a:t>
            </a:r>
            <a:endParaRPr sz="9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900">
                <a:solidFill>
                  <a:srgbClr val="6AA84F"/>
                </a:solidFill>
                <a:latin typeface="Mada"/>
                <a:ea typeface="Mada"/>
                <a:cs typeface="Mada"/>
                <a:sym typeface="Mada"/>
              </a:rPr>
              <a:t>2- This translocation could be bc of viral infection, radiation  or previous chemotherapy.</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1C4588"/>
              </a:solidFill>
              <a:latin typeface="Mada"/>
              <a:ea typeface="Mada"/>
              <a:cs typeface="Mada"/>
              <a:sym typeface="Mada"/>
            </a:endParaRPr>
          </a:p>
        </p:txBody>
      </p:sp>
      <p:sp>
        <p:nvSpPr>
          <p:cNvPr id="531" name="Google Shape;531;p34"/>
          <p:cNvSpPr/>
          <p:nvPr/>
        </p:nvSpPr>
        <p:spPr>
          <a:xfrm>
            <a:off x="364925" y="2469350"/>
            <a:ext cx="227400" cy="2220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35"/>
          <p:cNvSpPr txBox="1"/>
          <p:nvPr/>
        </p:nvSpPr>
        <p:spPr>
          <a:xfrm>
            <a:off x="364950" y="0"/>
            <a:ext cx="68301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Chronic Myelogenous Leukemia (CML) </a:t>
            </a:r>
            <a:r>
              <a:rPr b="1" i="1" lang="ar" sz="2600">
                <a:latin typeface="Mada"/>
                <a:ea typeface="Mada"/>
                <a:cs typeface="Mada"/>
                <a:sym typeface="Mada"/>
              </a:rPr>
              <a:t>cont.</a:t>
            </a:r>
            <a:endParaRPr b="1" i="1" sz="2600">
              <a:latin typeface="Mada"/>
              <a:ea typeface="Mada"/>
              <a:cs typeface="Mada"/>
              <a:sym typeface="Mada"/>
            </a:endParaRPr>
          </a:p>
        </p:txBody>
      </p:sp>
      <p:sp>
        <p:nvSpPr>
          <p:cNvPr id="537" name="Google Shape;537;p35"/>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38" name="Google Shape;538;p35"/>
          <p:cNvSpPr txBox="1"/>
          <p:nvPr/>
        </p:nvSpPr>
        <p:spPr>
          <a:xfrm>
            <a:off x="171300" y="8286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Treatment</a:t>
            </a:r>
            <a:endParaRPr b="1" sz="2200">
              <a:highlight>
                <a:schemeClr val="accent4"/>
              </a:highlight>
              <a:latin typeface="Mada"/>
              <a:ea typeface="Mada"/>
              <a:cs typeface="Mada"/>
              <a:sym typeface="Mada"/>
            </a:endParaRPr>
          </a:p>
        </p:txBody>
      </p:sp>
      <p:sp>
        <p:nvSpPr>
          <p:cNvPr id="539" name="Google Shape;539;p35"/>
          <p:cNvSpPr txBox="1"/>
          <p:nvPr/>
        </p:nvSpPr>
        <p:spPr>
          <a:xfrm>
            <a:off x="171300" y="1301425"/>
            <a:ext cx="6993900" cy="2955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BCR-ABL tyrosine kinase enzyme exists only in clonal cancer cells and not in </a:t>
            </a:r>
            <a:endParaRPr sz="1200">
              <a:latin typeface="Mada"/>
              <a:ea typeface="Mada"/>
              <a:cs typeface="Mada"/>
              <a:sym typeface="Mada"/>
            </a:endParaRPr>
          </a:p>
          <a:p>
            <a:pPr indent="0" lvl="0" marL="457200" rtl="0" algn="l">
              <a:spcBef>
                <a:spcPts val="0"/>
              </a:spcBef>
              <a:spcAft>
                <a:spcPts val="0"/>
              </a:spcAft>
              <a:buNone/>
            </a:pPr>
            <a:r>
              <a:rPr lang="ar" sz="1200">
                <a:latin typeface="Mada"/>
                <a:ea typeface="Mada"/>
                <a:cs typeface="Mada"/>
                <a:sym typeface="Mada"/>
              </a:rPr>
              <a:t>normal patient cells. </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u="sng">
                <a:solidFill>
                  <a:srgbClr val="CC0000"/>
                </a:solidFill>
                <a:latin typeface="Mada"/>
                <a:ea typeface="Mada"/>
                <a:cs typeface="Mada"/>
                <a:sym typeface="Mada"/>
              </a:rPr>
              <a:t>Imatinib</a:t>
            </a:r>
            <a:r>
              <a:rPr lang="ar" sz="1200">
                <a:solidFill>
                  <a:srgbClr val="CC0000"/>
                </a:solidFill>
                <a:latin typeface="Mada"/>
                <a:ea typeface="Mada"/>
                <a:cs typeface="Mada"/>
                <a:sym typeface="Mada"/>
              </a:rPr>
              <a:t>, is a Tyrosine-kinase inhibitor which prevents the BCR-ABL enzyme </a:t>
            </a:r>
            <a:endParaRPr sz="1200">
              <a:solidFill>
                <a:srgbClr val="CC0000"/>
              </a:solidFill>
              <a:latin typeface="Mada"/>
              <a:ea typeface="Mada"/>
              <a:cs typeface="Mada"/>
              <a:sym typeface="Mada"/>
            </a:endParaRPr>
          </a:p>
          <a:p>
            <a:pPr indent="0" lvl="0" marL="457200" rtl="0" algn="l">
              <a:spcBef>
                <a:spcPts val="0"/>
              </a:spcBef>
              <a:spcAft>
                <a:spcPts val="0"/>
              </a:spcAft>
              <a:buNone/>
            </a:pPr>
            <a:r>
              <a:rPr lang="ar" sz="1200">
                <a:solidFill>
                  <a:srgbClr val="CC0000"/>
                </a:solidFill>
                <a:latin typeface="Mada"/>
                <a:ea typeface="Mada"/>
                <a:cs typeface="Mada"/>
                <a:sym typeface="Mada"/>
              </a:rPr>
              <a:t>product from initiating the signaling cascade necessary for cancer development, </a:t>
            </a:r>
            <a:endParaRPr sz="1200">
              <a:solidFill>
                <a:srgbClr val="CC0000"/>
              </a:solidFill>
              <a:latin typeface="Mada"/>
              <a:ea typeface="Mada"/>
              <a:cs typeface="Mada"/>
              <a:sym typeface="Mada"/>
            </a:endParaRPr>
          </a:p>
          <a:p>
            <a:pPr indent="0" lvl="0" marL="457200" rtl="0" algn="l">
              <a:spcBef>
                <a:spcPts val="0"/>
              </a:spcBef>
              <a:spcAft>
                <a:spcPts val="0"/>
              </a:spcAft>
              <a:buNone/>
            </a:pPr>
            <a:r>
              <a:rPr lang="ar" sz="1200">
                <a:solidFill>
                  <a:srgbClr val="CC0000"/>
                </a:solidFill>
                <a:latin typeface="Mada"/>
                <a:ea typeface="Mada"/>
                <a:cs typeface="Mada"/>
                <a:sym typeface="Mada"/>
              </a:rPr>
              <a:t>thereby causing cancer cell apoptosis.</a:t>
            </a:r>
            <a:endParaRPr sz="1200">
              <a:solidFill>
                <a:srgbClr val="CC0000"/>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Imatinib binds to BCR-ABL kinase domain by preventing the transfer of a phosphate group to tyrosine on the protein substrate and the subsequent activation of phosphorylated protein. As the result, the transmission of proliferative signals to the nucleus is blocked and leukemic cell apoptosis is induced.</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Stem cell transplant for selected patients.</a:t>
            </a:r>
            <a:endParaRPr sz="1200">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Treatment of blast crisis: </a:t>
            </a:r>
            <a:r>
              <a:rPr lang="ar" sz="1200">
                <a:solidFill>
                  <a:srgbClr val="1C4588"/>
                </a:solidFill>
                <a:latin typeface="Mada"/>
                <a:ea typeface="Mada"/>
                <a:cs typeface="Mada"/>
                <a:sym typeface="Mada"/>
              </a:rPr>
              <a:t>When blast transformation occurs, the type of blast cell should be determined. Response to appropriate acute leukaemia treatment is better if disease is lymphoblastic than if myeloblastic. Second- or third-generation TKIs such as dasatinib are used in combination with chemotherapy to try and achieve remission. In younger and fitter patients an allogeneic HSCT is appropriate therapy if a return to chronic phase is achieved. </a:t>
            </a:r>
            <a:endParaRPr sz="1200">
              <a:solidFill>
                <a:srgbClr val="1C4588"/>
              </a:solidFill>
              <a:latin typeface="Mada"/>
              <a:ea typeface="Mada"/>
              <a:cs typeface="Mada"/>
              <a:sym typeface="Mada"/>
            </a:endParaRPr>
          </a:p>
        </p:txBody>
      </p:sp>
      <p:pic>
        <p:nvPicPr>
          <p:cNvPr id="540" name="Google Shape;540;p35"/>
          <p:cNvPicPr preferRelativeResize="0"/>
          <p:nvPr/>
        </p:nvPicPr>
        <p:blipFill>
          <a:blip r:embed="rId3">
            <a:alphaModFix/>
          </a:blip>
          <a:stretch>
            <a:fillRect/>
          </a:stretch>
        </p:blipFill>
        <p:spPr>
          <a:xfrm>
            <a:off x="5928450" y="1279250"/>
            <a:ext cx="1584100" cy="1001474"/>
          </a:xfrm>
          <a:prstGeom prst="rect">
            <a:avLst/>
          </a:prstGeom>
          <a:noFill/>
          <a:ln>
            <a:noFill/>
          </a:ln>
        </p:spPr>
      </p:pic>
      <p:graphicFrame>
        <p:nvGraphicFramePr>
          <p:cNvPr id="541" name="Google Shape;541;p35"/>
          <p:cNvGraphicFramePr/>
          <p:nvPr/>
        </p:nvGraphicFramePr>
        <p:xfrm>
          <a:off x="262150" y="4317300"/>
          <a:ext cx="3000000" cy="3000000"/>
        </p:xfrm>
        <a:graphic>
          <a:graphicData uri="http://schemas.openxmlformats.org/drawingml/2006/table">
            <a:tbl>
              <a:tblPr>
                <a:noFill/>
                <a:tableStyleId>{BD9DFCBA-717C-4AA1-9048-8C9DC136FAE6}</a:tableStyleId>
              </a:tblPr>
              <a:tblGrid>
                <a:gridCol w="1265850"/>
                <a:gridCol w="1066175"/>
                <a:gridCol w="1106625"/>
                <a:gridCol w="1405625"/>
                <a:gridCol w="908325"/>
                <a:gridCol w="1150525"/>
              </a:tblGrid>
              <a:tr h="3785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TKI (comparison) </a:t>
                      </a:r>
                      <a:endParaRPr b="1" sz="1200">
                        <a:solidFill>
                          <a:srgbClr val="FFFFFF"/>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C76114"/>
                    </a:solidFill>
                  </a:tcPr>
                </a:tc>
                <a:tc>
                  <a:txBody>
                    <a:bodyPr/>
                    <a:lstStyle/>
                    <a:p>
                      <a:pPr indent="0" lvl="0" marL="0" rtl="0" algn="l">
                        <a:spcBef>
                          <a:spcPts val="0"/>
                        </a:spcBef>
                        <a:spcAft>
                          <a:spcPts val="0"/>
                        </a:spcAft>
                        <a:buNone/>
                      </a:pPr>
                      <a:r>
                        <a:rPr b="1" lang="ar" sz="1100">
                          <a:latin typeface="Mada"/>
                          <a:ea typeface="Mada"/>
                          <a:cs typeface="Mada"/>
                          <a:sym typeface="Mada"/>
                        </a:rPr>
                        <a:t>Imatinib</a:t>
                      </a:r>
                      <a:endParaRPr b="1"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ar" sz="1100">
                          <a:latin typeface="Mada"/>
                          <a:ea typeface="Mada"/>
                          <a:cs typeface="Mada"/>
                          <a:sym typeface="Mada"/>
                        </a:rPr>
                        <a:t>Dasatinib</a:t>
                      </a:r>
                      <a:endParaRPr b="1"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ar" sz="1100">
                          <a:latin typeface="Mada"/>
                          <a:ea typeface="Mada"/>
                          <a:cs typeface="Mada"/>
                          <a:sym typeface="Mada"/>
                        </a:rPr>
                        <a:t>Nilotinib</a:t>
                      </a:r>
                      <a:endParaRPr b="1"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ar" sz="1100">
                          <a:latin typeface="Mada"/>
                          <a:ea typeface="Mada"/>
                          <a:cs typeface="Mada"/>
                          <a:sym typeface="Mada"/>
                        </a:rPr>
                        <a:t>Bosutinib</a:t>
                      </a:r>
                      <a:endParaRPr b="1"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ar" sz="1100">
                          <a:latin typeface="Mada"/>
                          <a:ea typeface="Mada"/>
                          <a:cs typeface="Mada"/>
                          <a:sym typeface="Mada"/>
                        </a:rPr>
                        <a:t>Ponatinib</a:t>
                      </a:r>
                      <a:endParaRPr b="1"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3"/>
                    </a:solidFill>
                  </a:tcPr>
                </a:tc>
              </a:tr>
              <a:tr h="357550">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Year approved by FDA</a:t>
                      </a:r>
                      <a:endParaRPr b="1" sz="1100">
                        <a:solidFill>
                          <a:schemeClr val="dk1"/>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1100">
                          <a:latin typeface="Mada"/>
                          <a:ea typeface="Mada"/>
                          <a:cs typeface="Mada"/>
                          <a:sym typeface="Mada"/>
                        </a:rPr>
                        <a:t>2001</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2006</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2007</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2012</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2012</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57550">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Approved for 1st line? </a:t>
                      </a:r>
                      <a:endParaRPr b="1" sz="1100">
                        <a:solidFill>
                          <a:schemeClr val="dk1"/>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1100">
                          <a:latin typeface="Mada"/>
                          <a:ea typeface="Mada"/>
                          <a:cs typeface="Mada"/>
                          <a:sym typeface="Mada"/>
                        </a:rPr>
                        <a:t>Yes</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Yes</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Yes</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solidFill>
                            <a:srgbClr val="6AA84F"/>
                          </a:solidFill>
                          <a:latin typeface="Mada"/>
                          <a:ea typeface="Mada"/>
                          <a:cs typeface="Mada"/>
                          <a:sym typeface="Mada"/>
                        </a:rPr>
                        <a:t>Yes</a:t>
                      </a:r>
                      <a:r>
                        <a:rPr lang="ar" sz="1100">
                          <a:latin typeface="Mada"/>
                          <a:ea typeface="Mada"/>
                          <a:cs typeface="Mada"/>
                          <a:sym typeface="Mada"/>
                        </a:rPr>
                        <a:t> </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No</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588900">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Dose</a:t>
                      </a:r>
                      <a:endParaRPr b="1" sz="1100">
                        <a:solidFill>
                          <a:schemeClr val="dk1"/>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1100">
                          <a:latin typeface="Mada"/>
                          <a:ea typeface="Mada"/>
                          <a:cs typeface="Mada"/>
                          <a:sym typeface="Mada"/>
                        </a:rPr>
                        <a:t>CP:400-800/day AP/BP:600-800/ day</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CP:100 mg OD AP/BP: 140 mg OD</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CP:300 mg BID 2nd line CP/AP: 400 mg BID w/o food</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CP/AP/BP: 500-600 mg w/food</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CP/AP/BP: 45 mg OD w/ food</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357550">
                <a:tc>
                  <a:txBody>
                    <a:bodyPr/>
                    <a:lstStyle/>
                    <a:p>
                      <a:pPr indent="0" lvl="0" marL="0" rtl="0" algn="ctr">
                        <a:spcBef>
                          <a:spcPts val="0"/>
                        </a:spcBef>
                        <a:spcAft>
                          <a:spcPts val="0"/>
                        </a:spcAft>
                        <a:buNone/>
                      </a:pPr>
                      <a:r>
                        <a:rPr b="1" lang="ar" sz="1100">
                          <a:solidFill>
                            <a:schemeClr val="dk1"/>
                          </a:solidFill>
                          <a:latin typeface="Mada"/>
                          <a:ea typeface="Mada"/>
                          <a:cs typeface="Mada"/>
                          <a:sym typeface="Mada"/>
                        </a:rPr>
                        <a:t>Dose adj </a:t>
                      </a:r>
                      <a:endParaRPr b="1" sz="1100">
                        <a:solidFill>
                          <a:schemeClr val="dk1"/>
                        </a:solidFill>
                        <a:latin typeface="Mada"/>
                        <a:ea typeface="Mada"/>
                        <a:cs typeface="Mada"/>
                        <a:sym typeface="Mada"/>
                      </a:endParaRPr>
                    </a:p>
                    <a:p>
                      <a:pPr indent="0" lvl="0" marL="0" rtl="0" algn="l">
                        <a:spcBef>
                          <a:spcPts val="0"/>
                        </a:spcBef>
                        <a:spcAft>
                          <a:spcPts val="0"/>
                        </a:spcAft>
                        <a:buNone/>
                      </a:pPr>
                      <a:r>
                        <a:rPr b="1" lang="ar" sz="1100">
                          <a:solidFill>
                            <a:schemeClr val="dk1"/>
                          </a:solidFill>
                          <a:latin typeface="Mada"/>
                          <a:ea typeface="Mada"/>
                          <a:cs typeface="Mada"/>
                          <a:sym typeface="Mada"/>
                        </a:rPr>
                        <a:t>Hepatic imp Renal </a:t>
                      </a:r>
                      <a:r>
                        <a:rPr b="1" lang="ar" sz="1100">
                          <a:solidFill>
                            <a:schemeClr val="dk1"/>
                          </a:solidFill>
                          <a:latin typeface="Mada"/>
                          <a:ea typeface="Mada"/>
                          <a:cs typeface="Mada"/>
                          <a:sym typeface="Mada"/>
                        </a:rPr>
                        <a:t>imp </a:t>
                      </a:r>
                      <a:endParaRPr b="1" sz="1100">
                        <a:solidFill>
                          <a:schemeClr val="dk1"/>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Yes </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Yes</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No</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No</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Yes</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No</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Yes</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No</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t/>
                      </a:r>
                      <a:endParaRPr sz="11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chemeClr val="dk1"/>
                          </a:solidFill>
                          <a:latin typeface="Mada"/>
                          <a:ea typeface="Mada"/>
                          <a:cs typeface="Mada"/>
                          <a:sym typeface="Mada"/>
                        </a:rPr>
                        <a:t>Yes</a:t>
                      </a:r>
                      <a:endParaRPr sz="1100">
                        <a:solidFill>
                          <a:schemeClr val="dk1"/>
                        </a:solidFill>
                        <a:latin typeface="Mada"/>
                        <a:ea typeface="Mada"/>
                        <a:cs typeface="Mada"/>
                        <a:sym typeface="Mada"/>
                      </a:endParaRPr>
                    </a:p>
                    <a:p>
                      <a:pPr indent="0" lvl="0" marL="0" rtl="0" algn="l">
                        <a:spcBef>
                          <a:spcPts val="0"/>
                        </a:spcBef>
                        <a:spcAft>
                          <a:spcPts val="0"/>
                        </a:spcAft>
                        <a:buNone/>
                      </a:pPr>
                      <a:r>
                        <a:rPr lang="ar" sz="1100">
                          <a:solidFill>
                            <a:schemeClr val="dk1"/>
                          </a:solidFill>
                          <a:latin typeface="Mada"/>
                          <a:ea typeface="Mada"/>
                          <a:cs typeface="Mada"/>
                          <a:sym typeface="Mada"/>
                        </a:rPr>
                        <a:t>No</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935950">
                <a:tc>
                  <a:txBody>
                    <a:bodyPr/>
                    <a:lstStyle/>
                    <a:p>
                      <a:pPr indent="0" lvl="0" marL="0" rtl="0" algn="l">
                        <a:spcBef>
                          <a:spcPts val="0"/>
                        </a:spcBef>
                        <a:spcAft>
                          <a:spcPts val="0"/>
                        </a:spcAft>
                        <a:buNone/>
                      </a:pPr>
                      <a:r>
                        <a:rPr b="1" lang="ar" sz="1100">
                          <a:solidFill>
                            <a:schemeClr val="dk1"/>
                          </a:solidFill>
                          <a:latin typeface="Mada"/>
                          <a:ea typeface="Mada"/>
                          <a:cs typeface="Mada"/>
                          <a:sym typeface="Mada"/>
                        </a:rPr>
                        <a:t>Common Side effects</a:t>
                      </a:r>
                      <a:endParaRPr b="1" sz="1100">
                        <a:solidFill>
                          <a:schemeClr val="dk1"/>
                        </a:solidFill>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1100">
                          <a:latin typeface="Mada"/>
                          <a:ea typeface="Mada"/>
                          <a:cs typeface="Mada"/>
                          <a:sym typeface="Mada"/>
                        </a:rPr>
                        <a:t>Nausea, periorbital edema, myalgia, LFT, cytopenia </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Fluid retention, pleural effusion, bleeding, cytopenia, PA HTN. Skin tox. LFT</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Qtc prolongation, Vascular occlusive events, pancreatitis. alopecia, electrolyte imbalance. Cytopenia</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GI tox, diarrhea, cytopenia, fluid retention, LFT.</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100">
                          <a:latin typeface="Mada"/>
                          <a:ea typeface="Mada"/>
                          <a:cs typeface="Mada"/>
                          <a:sym typeface="Mada"/>
                        </a:rPr>
                        <a:t>Arterial thromboemb olic events, MI,Stroke. Arrhythmia. HTN, LFT, GI perf/fistula.</a:t>
                      </a:r>
                      <a:endParaRPr sz="11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bl>
          </a:graphicData>
        </a:graphic>
      </p:graphicFrame>
      <p:sp>
        <p:nvSpPr>
          <p:cNvPr id="542" name="Google Shape;542;p35"/>
          <p:cNvSpPr txBox="1"/>
          <p:nvPr/>
        </p:nvSpPr>
        <p:spPr>
          <a:xfrm>
            <a:off x="122450" y="9245375"/>
            <a:ext cx="3791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latin typeface="Mada"/>
                <a:ea typeface="Mada"/>
                <a:cs typeface="Mada"/>
                <a:sym typeface="Mada"/>
              </a:rPr>
              <a:t>Types of response to treatment</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Hematologic </a:t>
            </a:r>
            <a:r>
              <a:rPr lang="ar" sz="1200">
                <a:latin typeface="Mada"/>
                <a:ea typeface="Mada"/>
                <a:cs typeface="Mada"/>
                <a:sym typeface="Mada"/>
              </a:rPr>
              <a:t>(CBC)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Cytogenetic </a:t>
            </a:r>
            <a:r>
              <a:rPr lang="ar" sz="1200">
                <a:latin typeface="Mada"/>
                <a:ea typeface="Mada"/>
                <a:cs typeface="Mada"/>
                <a:sym typeface="Mada"/>
              </a:rPr>
              <a:t>(BCR-ABL1 by karyotype &amp; FISH)</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Molecular </a:t>
            </a:r>
            <a:r>
              <a:rPr lang="ar" sz="1200">
                <a:latin typeface="Mada"/>
                <a:ea typeface="Mada"/>
                <a:cs typeface="Mada"/>
                <a:sym typeface="Mada"/>
              </a:rPr>
              <a:t>(BCR-ABL1 qPCR in </a:t>
            </a:r>
            <a:r>
              <a:rPr lang="ar" sz="1200">
                <a:latin typeface="Mada"/>
                <a:ea typeface="Mada"/>
                <a:cs typeface="Mada"/>
                <a:sym typeface="Mada"/>
              </a:rPr>
              <a:t>peripheral</a:t>
            </a:r>
            <a:r>
              <a:rPr lang="ar" sz="1200">
                <a:latin typeface="Mada"/>
                <a:ea typeface="Mada"/>
                <a:cs typeface="Mada"/>
                <a:sym typeface="Mada"/>
              </a:rPr>
              <a:t> blood)</a:t>
            </a:r>
            <a:endParaRPr sz="1200">
              <a:latin typeface="Mada"/>
              <a:ea typeface="Mada"/>
              <a:cs typeface="Mada"/>
              <a:sym typeface="Mada"/>
            </a:endParaRPr>
          </a:p>
        </p:txBody>
      </p:sp>
      <p:pic>
        <p:nvPicPr>
          <p:cNvPr id="543" name="Google Shape;543;p35"/>
          <p:cNvPicPr preferRelativeResize="0"/>
          <p:nvPr/>
        </p:nvPicPr>
        <p:blipFill>
          <a:blip r:embed="rId4">
            <a:alphaModFix/>
          </a:blip>
          <a:stretch>
            <a:fillRect/>
          </a:stretch>
        </p:blipFill>
        <p:spPr>
          <a:xfrm>
            <a:off x="4833150" y="9041425"/>
            <a:ext cx="1996832" cy="1206549"/>
          </a:xfrm>
          <a:prstGeom prst="rect">
            <a:avLst/>
          </a:prstGeom>
          <a:noFill/>
          <a:ln>
            <a:noFill/>
          </a:ln>
        </p:spPr>
      </p:pic>
      <p:sp>
        <p:nvSpPr>
          <p:cNvPr id="544" name="Google Shape;544;p35"/>
          <p:cNvSpPr txBox="1"/>
          <p:nvPr/>
        </p:nvSpPr>
        <p:spPr>
          <a:xfrm>
            <a:off x="4993676" y="10168784"/>
            <a:ext cx="1836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solidFill>
                  <a:srgbClr val="999999"/>
                </a:solidFill>
                <a:latin typeface="Mada"/>
                <a:ea typeface="Mada"/>
                <a:cs typeface="Mada"/>
                <a:sym typeface="Mada"/>
              </a:rPr>
              <a:t>Skipped by the doctor</a:t>
            </a:r>
            <a:endParaRPr sz="1200">
              <a:solidFill>
                <a:srgbClr val="999999"/>
              </a:solidFill>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36"/>
          <p:cNvSpPr txBox="1"/>
          <p:nvPr/>
        </p:nvSpPr>
        <p:spPr>
          <a:xfrm>
            <a:off x="813900" y="0"/>
            <a:ext cx="593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Chronic Lymphocytic Leukemia (CLL)</a:t>
            </a:r>
            <a:endParaRPr b="1" sz="2600">
              <a:latin typeface="Mada"/>
              <a:ea typeface="Mada"/>
              <a:cs typeface="Mada"/>
              <a:sym typeface="Mada"/>
            </a:endParaRPr>
          </a:p>
        </p:txBody>
      </p:sp>
      <p:sp>
        <p:nvSpPr>
          <p:cNvPr id="550" name="Google Shape;550;p36"/>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51" name="Google Shape;551;p36"/>
          <p:cNvSpPr txBox="1"/>
          <p:nvPr/>
        </p:nvSpPr>
        <p:spPr>
          <a:xfrm>
            <a:off x="171300" y="7524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Chronic Lymphocytic Leukemia (CLL)</a:t>
            </a:r>
            <a:endParaRPr b="1" sz="2200">
              <a:highlight>
                <a:schemeClr val="accent4"/>
              </a:highlight>
              <a:latin typeface="Mada"/>
              <a:ea typeface="Mada"/>
              <a:cs typeface="Mada"/>
              <a:sym typeface="Mada"/>
            </a:endParaRPr>
          </a:p>
        </p:txBody>
      </p:sp>
      <p:sp>
        <p:nvSpPr>
          <p:cNvPr id="552" name="Google Shape;552;p36"/>
          <p:cNvSpPr/>
          <p:nvPr/>
        </p:nvSpPr>
        <p:spPr>
          <a:xfrm>
            <a:off x="308950" y="1300950"/>
            <a:ext cx="6960300" cy="2823000"/>
          </a:xfrm>
          <a:prstGeom prst="snip1Rect">
            <a:avLst>
              <a:gd fmla="val 16667" name="adj"/>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pic>
        <p:nvPicPr>
          <p:cNvPr id="553" name="Google Shape;553;p36"/>
          <p:cNvPicPr preferRelativeResize="0"/>
          <p:nvPr/>
        </p:nvPicPr>
        <p:blipFill>
          <a:blip r:embed="rId3">
            <a:alphaModFix/>
          </a:blip>
          <a:stretch>
            <a:fillRect/>
          </a:stretch>
        </p:blipFill>
        <p:spPr>
          <a:xfrm>
            <a:off x="6583850" y="981725"/>
            <a:ext cx="751150" cy="751150"/>
          </a:xfrm>
          <a:prstGeom prst="rect">
            <a:avLst/>
          </a:prstGeom>
          <a:noFill/>
          <a:ln>
            <a:noFill/>
          </a:ln>
        </p:spPr>
      </p:pic>
      <p:sp>
        <p:nvSpPr>
          <p:cNvPr id="554" name="Google Shape;554;p36"/>
          <p:cNvSpPr txBox="1"/>
          <p:nvPr/>
        </p:nvSpPr>
        <p:spPr>
          <a:xfrm>
            <a:off x="1770900" y="4205250"/>
            <a:ext cx="4975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555" name="Google Shape;555;p36"/>
          <p:cNvSpPr txBox="1"/>
          <p:nvPr/>
        </p:nvSpPr>
        <p:spPr>
          <a:xfrm>
            <a:off x="308950" y="1277225"/>
            <a:ext cx="6960300" cy="2955300"/>
          </a:xfrm>
          <a:prstGeom prst="rect">
            <a:avLst/>
          </a:prstGeom>
          <a:noFill/>
          <a:ln>
            <a:noFill/>
          </a:ln>
        </p:spPr>
        <p:txBody>
          <a:bodyPr anchorCtr="0" anchor="t" bIns="91425" lIns="91425" spcFirstLastPara="1" rIns="91425" wrap="square" tIns="91425">
            <a:spAutoFit/>
          </a:bodyPr>
          <a:lstStyle/>
          <a:p>
            <a:pPr indent="-234599"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Most common </a:t>
            </a:r>
            <a:r>
              <a:rPr b="1" lang="ar" sz="1200" u="sng">
                <a:solidFill>
                  <a:srgbClr val="CC0000"/>
                </a:solidFill>
                <a:latin typeface="Mada"/>
                <a:ea typeface="Mada"/>
                <a:cs typeface="Mada"/>
                <a:sym typeface="Mada"/>
              </a:rPr>
              <a:t>adult</a:t>
            </a:r>
            <a:r>
              <a:rPr b="1" lang="ar" sz="1200">
                <a:solidFill>
                  <a:schemeClr val="dk1"/>
                </a:solidFill>
                <a:latin typeface="Mada"/>
                <a:ea typeface="Mada"/>
                <a:cs typeface="Mada"/>
                <a:sym typeface="Mada"/>
              </a:rPr>
              <a:t> leukemia in Western countries. </a:t>
            </a:r>
            <a:endParaRPr b="1" sz="1200">
              <a:solidFill>
                <a:schemeClr val="dk1"/>
              </a:solidFill>
              <a:latin typeface="Mada"/>
              <a:ea typeface="Mada"/>
              <a:cs typeface="Mada"/>
              <a:sym typeface="Mada"/>
            </a:endParaRPr>
          </a:p>
          <a:p>
            <a:pPr indent="-234599"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Chronic Production and accumulation of </a:t>
            </a:r>
            <a:r>
              <a:rPr lang="ar" sz="1200">
                <a:solidFill>
                  <a:srgbClr val="CC0000"/>
                </a:solidFill>
                <a:latin typeface="Mada"/>
                <a:ea typeface="Mada"/>
                <a:cs typeface="Mada"/>
                <a:sym typeface="Mada"/>
              </a:rPr>
              <a:t>functionally inactive (</a:t>
            </a:r>
            <a:r>
              <a:rPr lang="ar" sz="1200" u="sng">
                <a:solidFill>
                  <a:srgbClr val="CC0000"/>
                </a:solidFill>
                <a:latin typeface="Mada"/>
                <a:ea typeface="Mada"/>
                <a:cs typeface="Mada"/>
                <a:sym typeface="Mada"/>
              </a:rPr>
              <a:t>incompetent</a:t>
            </a:r>
            <a:r>
              <a:rPr lang="ar" sz="1200">
                <a:solidFill>
                  <a:srgbClr val="CC0000"/>
                </a:solidFill>
                <a:latin typeface="Mada"/>
                <a:ea typeface="Mada"/>
                <a:cs typeface="Mada"/>
                <a:sym typeface="Mada"/>
              </a:rPr>
              <a:t>) but long-lived, </a:t>
            </a:r>
            <a:endParaRPr sz="1200">
              <a:solidFill>
                <a:srgbClr val="CC0000"/>
              </a:solidFill>
              <a:latin typeface="Mada"/>
              <a:ea typeface="Mada"/>
              <a:cs typeface="Mada"/>
              <a:sym typeface="Mada"/>
            </a:endParaRPr>
          </a:p>
          <a:p>
            <a:pPr indent="0" lvl="0" marL="457200" rtl="0" algn="l">
              <a:spcBef>
                <a:spcPts val="0"/>
              </a:spcBef>
              <a:spcAft>
                <a:spcPts val="0"/>
              </a:spcAft>
              <a:buNone/>
            </a:pPr>
            <a:r>
              <a:rPr lang="ar" sz="1200">
                <a:solidFill>
                  <a:srgbClr val="CC0000"/>
                </a:solidFill>
                <a:latin typeface="Mada"/>
                <a:ea typeface="Mada"/>
                <a:cs typeface="Mada"/>
                <a:sym typeface="Mada"/>
              </a:rPr>
              <a:t>mature-appearing </a:t>
            </a:r>
            <a:r>
              <a:rPr b="1" lang="ar" sz="1200">
                <a:solidFill>
                  <a:srgbClr val="CC0000"/>
                </a:solidFill>
                <a:latin typeface="Mada"/>
                <a:ea typeface="Mada"/>
                <a:cs typeface="Mada"/>
                <a:sym typeface="Mada"/>
              </a:rPr>
              <a:t>B-lymphocytes </a:t>
            </a:r>
            <a:r>
              <a:rPr lang="ar" sz="1200">
                <a:solidFill>
                  <a:srgbClr val="6AA84F"/>
                </a:solidFill>
                <a:latin typeface="Mada"/>
                <a:ea typeface="Mada"/>
                <a:cs typeface="Mada"/>
                <a:sym typeface="Mada"/>
              </a:rPr>
              <a:t>resulting in </a:t>
            </a:r>
            <a:r>
              <a:rPr lang="ar" sz="1200">
                <a:solidFill>
                  <a:srgbClr val="6AA84F"/>
                </a:solidFill>
                <a:latin typeface="Mada"/>
                <a:ea typeface="Mada"/>
                <a:cs typeface="Mada"/>
                <a:sym typeface="Mada"/>
              </a:rPr>
              <a:t>hypogammaglobulinemia </a:t>
            </a:r>
            <a:r>
              <a:rPr lang="ar" sz="1200">
                <a:solidFill>
                  <a:srgbClr val="6AA84F"/>
                </a:solidFill>
                <a:latin typeface="Mada"/>
                <a:ea typeface="Mada"/>
                <a:cs typeface="Mada"/>
                <a:sym typeface="Mada"/>
              </a:rPr>
              <a:t>(immunoparesis)</a:t>
            </a:r>
            <a:r>
              <a:rPr lang="ar" sz="1200">
                <a:solidFill>
                  <a:schemeClr val="dk1"/>
                </a:solidFill>
                <a:latin typeface="Mada"/>
                <a:ea typeface="Mada"/>
                <a:cs typeface="Mada"/>
                <a:sym typeface="Mada"/>
              </a:rPr>
              <a:t>, usually monoclonal.</a:t>
            </a:r>
            <a:endParaRPr sz="1200">
              <a:solidFill>
                <a:schemeClr val="dk1"/>
              </a:solidFill>
              <a:latin typeface="Mada"/>
              <a:ea typeface="Mada"/>
              <a:cs typeface="Mada"/>
              <a:sym typeface="Mada"/>
            </a:endParaRPr>
          </a:p>
          <a:p>
            <a:pPr indent="-234599"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 cell involvement.</a:t>
            </a:r>
            <a:endParaRPr sz="1200">
              <a:solidFill>
                <a:schemeClr val="dk1"/>
              </a:solidFill>
              <a:latin typeface="Mada"/>
              <a:ea typeface="Mada"/>
              <a:cs typeface="Mada"/>
              <a:sym typeface="Mada"/>
            </a:endParaRPr>
          </a:p>
          <a:p>
            <a:pPr indent="-234599"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Lymph node enlargement is noticeable throughout the body causing ↑ incidence of infection.</a:t>
            </a:r>
            <a:endParaRPr sz="1200">
              <a:solidFill>
                <a:schemeClr val="dk1"/>
              </a:solidFill>
              <a:latin typeface="Mada"/>
              <a:ea typeface="Mada"/>
              <a:cs typeface="Mada"/>
              <a:sym typeface="Mada"/>
            </a:endParaRPr>
          </a:p>
          <a:p>
            <a:pPr indent="-234599"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CLL = </a:t>
            </a:r>
            <a:r>
              <a:rPr lang="ar" sz="1200">
                <a:solidFill>
                  <a:schemeClr val="dk1"/>
                </a:solidFill>
                <a:latin typeface="Mada"/>
                <a:ea typeface="Mada"/>
                <a:cs typeface="Mada"/>
                <a:sym typeface="Mada"/>
              </a:rPr>
              <a:t>Absolute B-lymphocyte count &gt;5000/uL in blood, ± marrow, ± LN </a:t>
            </a:r>
            <a:endParaRPr sz="1200">
              <a:solidFill>
                <a:schemeClr val="dk1"/>
              </a:solidFill>
              <a:latin typeface="Mada"/>
              <a:ea typeface="Mada"/>
              <a:cs typeface="Mada"/>
              <a:sym typeface="Mada"/>
            </a:endParaRPr>
          </a:p>
          <a:p>
            <a:pPr indent="-234599"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SLL = </a:t>
            </a:r>
            <a:r>
              <a:rPr lang="ar" sz="1200">
                <a:solidFill>
                  <a:schemeClr val="dk1"/>
                </a:solidFill>
                <a:latin typeface="Mada"/>
                <a:ea typeface="Mada"/>
                <a:cs typeface="Mada"/>
                <a:sym typeface="Mada"/>
              </a:rPr>
              <a:t>&lt;5000/uL absolute B-lymphocytosis w/ lymphadenopathy o/w same as CLL</a:t>
            </a:r>
            <a:endParaRPr sz="1200">
              <a:solidFill>
                <a:schemeClr val="dk1"/>
              </a:solidFill>
              <a:latin typeface="Mada"/>
              <a:ea typeface="Mada"/>
              <a:cs typeface="Mada"/>
              <a:sym typeface="Mada"/>
            </a:endParaRPr>
          </a:p>
          <a:p>
            <a:pPr indent="-234599" lvl="0" marL="352799"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CLL is a bigger umbrella for small lymphoblastic lymphoma (SLL). Both are treated in the same way. The disease is classified as SLL only if there was &lt;5000/uL B-cells in the peripheral blood </a:t>
            </a:r>
            <a:endParaRPr sz="1200">
              <a:solidFill>
                <a:srgbClr val="6AA84F"/>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Clinical presentation:</a:t>
            </a:r>
            <a:endParaRPr b="1" sz="1200">
              <a:solidFill>
                <a:schemeClr val="dk1"/>
              </a:solidFill>
              <a:latin typeface="Mada"/>
              <a:ea typeface="Mada"/>
              <a:cs typeface="Mada"/>
              <a:sym typeface="Mada"/>
            </a:endParaRPr>
          </a:p>
          <a:p>
            <a:pPr indent="-234599"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Sx: </a:t>
            </a:r>
            <a:r>
              <a:rPr lang="ar" sz="1200">
                <a:solidFill>
                  <a:srgbClr val="CC0000"/>
                </a:solidFill>
                <a:latin typeface="Mada"/>
                <a:ea typeface="Mada"/>
                <a:cs typeface="Mada"/>
                <a:sym typeface="Mada"/>
              </a:rPr>
              <a:t>Most pts diagnosed </a:t>
            </a:r>
            <a:r>
              <a:rPr lang="ar" sz="1200">
                <a:solidFill>
                  <a:srgbClr val="6AA84F"/>
                </a:solidFill>
                <a:latin typeface="Mada"/>
                <a:ea typeface="Mada"/>
                <a:cs typeface="Mada"/>
                <a:sym typeface="Mada"/>
              </a:rPr>
              <a:t>incidentally</a:t>
            </a:r>
            <a:r>
              <a:rPr lang="ar" sz="1200">
                <a:solidFill>
                  <a:srgbClr val="CC0000"/>
                </a:solidFill>
                <a:latin typeface="Mada"/>
                <a:ea typeface="Mada"/>
                <a:cs typeface="Mada"/>
                <a:sym typeface="Mada"/>
              </a:rPr>
              <a:t> by laboratory tests</a:t>
            </a:r>
            <a:r>
              <a:rPr lang="ar" sz="1200">
                <a:solidFill>
                  <a:schemeClr val="dk1"/>
                </a:solidFill>
                <a:latin typeface="Mada"/>
                <a:ea typeface="Mada"/>
                <a:cs typeface="Mada"/>
                <a:sym typeface="Mada"/>
              </a:rPr>
              <a:t>. </a:t>
            </a:r>
            <a:r>
              <a:rPr b="1" lang="ar" sz="1200">
                <a:solidFill>
                  <a:srgbClr val="6AA84F"/>
                </a:solidFill>
                <a:latin typeface="Mada"/>
                <a:ea typeface="Mada"/>
                <a:cs typeface="Mada"/>
                <a:sym typeface="Mada"/>
              </a:rPr>
              <a:t>(Lymphocytosis) </a:t>
            </a:r>
            <a:r>
              <a:rPr lang="ar" sz="1200">
                <a:solidFill>
                  <a:srgbClr val="6AA84F"/>
                </a:solidFill>
                <a:latin typeface="Mada"/>
                <a:ea typeface="Mada"/>
                <a:cs typeface="Mada"/>
                <a:sym typeface="Mada"/>
              </a:rPr>
              <a:t>not functioning</a:t>
            </a:r>
            <a:endParaRPr sz="1200">
              <a:solidFill>
                <a:srgbClr val="6AA84F"/>
              </a:solidFill>
              <a:latin typeface="Mada"/>
              <a:ea typeface="Mada"/>
              <a:cs typeface="Mada"/>
              <a:sym typeface="Mada"/>
            </a:endParaRPr>
          </a:p>
          <a:p>
            <a:pPr indent="-234599" lvl="0" marL="352799"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Those that present w/ sx have painless lymphadenopathy, fatigue, </a:t>
            </a:r>
            <a:r>
              <a:rPr b="1" lang="ar" sz="1200">
                <a:solidFill>
                  <a:srgbClr val="CC0000"/>
                </a:solidFill>
                <a:latin typeface="Mada"/>
                <a:ea typeface="Mada"/>
                <a:cs typeface="Mada"/>
                <a:sym typeface="Mada"/>
              </a:rPr>
              <a:t>recurrent infxn</a:t>
            </a:r>
            <a:r>
              <a:rPr lang="ar" sz="1200">
                <a:solidFill>
                  <a:schemeClr val="dk1"/>
                </a:solidFill>
                <a:latin typeface="Mada"/>
                <a:ea typeface="Mada"/>
                <a:cs typeface="Mada"/>
                <a:sym typeface="Mada"/>
              </a:rPr>
              <a:t>, or uncommonly (5–10%) B symptoms (wt loss, fevers, NS) </a:t>
            </a:r>
            <a:endParaRPr sz="1200">
              <a:solidFill>
                <a:schemeClr val="dk1"/>
              </a:solidFill>
              <a:latin typeface="Mada"/>
              <a:ea typeface="Mada"/>
              <a:cs typeface="Mada"/>
              <a:sym typeface="Mada"/>
            </a:endParaRPr>
          </a:p>
          <a:p>
            <a:pPr indent="-234599" lvl="0" marL="352799"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PE: </a:t>
            </a:r>
            <a:r>
              <a:rPr lang="ar" sz="1200">
                <a:solidFill>
                  <a:schemeClr val="dk1"/>
                </a:solidFill>
                <a:latin typeface="Mada"/>
                <a:ea typeface="Mada"/>
                <a:cs typeface="Mada"/>
                <a:sym typeface="Mada"/>
              </a:rPr>
              <a:t>LAN, HSM, pallor, leukemia cutis (&lt;5%)</a:t>
            </a:r>
            <a:endParaRPr sz="1200">
              <a:solidFill>
                <a:schemeClr val="dk1"/>
              </a:solidFill>
              <a:latin typeface="Mada"/>
              <a:ea typeface="Mada"/>
              <a:cs typeface="Mada"/>
              <a:sym typeface="Mada"/>
            </a:endParaRPr>
          </a:p>
        </p:txBody>
      </p:sp>
      <p:sp>
        <p:nvSpPr>
          <p:cNvPr id="556" name="Google Shape;556;p36"/>
          <p:cNvSpPr txBox="1"/>
          <p:nvPr/>
        </p:nvSpPr>
        <p:spPr>
          <a:xfrm>
            <a:off x="171300" y="4105250"/>
            <a:ext cx="2343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Diagnosis</a:t>
            </a:r>
            <a:endParaRPr b="1" sz="2200">
              <a:highlight>
                <a:schemeClr val="accent4"/>
              </a:highlight>
              <a:latin typeface="Mada"/>
              <a:ea typeface="Mada"/>
              <a:cs typeface="Mada"/>
              <a:sym typeface="Mada"/>
            </a:endParaRPr>
          </a:p>
        </p:txBody>
      </p:sp>
      <p:sp>
        <p:nvSpPr>
          <p:cNvPr id="557" name="Google Shape;557;p36"/>
          <p:cNvSpPr txBox="1"/>
          <p:nvPr/>
        </p:nvSpPr>
        <p:spPr>
          <a:xfrm>
            <a:off x="203700" y="4567650"/>
            <a:ext cx="7125300" cy="2586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ar" sz="1200">
                <a:solidFill>
                  <a:srgbClr val="999999"/>
                </a:solidFill>
                <a:latin typeface="Mada"/>
                <a:ea typeface="Mada"/>
                <a:cs typeface="Mada"/>
                <a:sym typeface="Mada"/>
              </a:rPr>
              <a:t>Best initial:</a:t>
            </a:r>
            <a:r>
              <a:rPr b="1" lang="ar" sz="1200">
                <a:latin typeface="Mada"/>
                <a:ea typeface="Mada"/>
                <a:cs typeface="Mada"/>
                <a:sym typeface="Mada"/>
              </a:rPr>
              <a:t> CBC w/ diff → B-ALC &gt;5000;</a:t>
            </a:r>
            <a:r>
              <a:rPr lang="ar" sz="1200">
                <a:latin typeface="Mada"/>
                <a:ea typeface="Mada"/>
                <a:cs typeface="Mada"/>
                <a:sym typeface="Mada"/>
              </a:rPr>
              <a:t> </a:t>
            </a:r>
            <a:r>
              <a:rPr b="1" lang="ar" sz="1200" u="sng">
                <a:solidFill>
                  <a:srgbClr val="CC0000"/>
                </a:solidFill>
                <a:latin typeface="Mada"/>
                <a:ea typeface="Mada"/>
                <a:cs typeface="Mada"/>
                <a:sym typeface="Mada"/>
              </a:rPr>
              <a:t>“smudge cells”</a:t>
            </a:r>
            <a:r>
              <a:rPr lang="ar" sz="1200">
                <a:latin typeface="Mada"/>
                <a:ea typeface="Mada"/>
                <a:cs typeface="Mada"/>
                <a:sym typeface="Mada"/>
              </a:rPr>
              <a:t> &amp; small </a:t>
            </a:r>
            <a:r>
              <a:rPr lang="ar" sz="1200">
                <a:latin typeface="Mada"/>
                <a:ea typeface="Mada"/>
                <a:cs typeface="Mada"/>
                <a:sym typeface="Mada"/>
              </a:rPr>
              <a:t>mature appearing</a:t>
            </a:r>
            <a:r>
              <a:rPr lang="ar" sz="1200">
                <a:latin typeface="Mada"/>
                <a:ea typeface="Mada"/>
                <a:cs typeface="Mada"/>
                <a:sym typeface="Mada"/>
              </a:rPr>
              <a:t> lymphocytes w/ dense chromatin, scant basophilic cytoplasm Additional labs: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999999"/>
                </a:solidFill>
                <a:latin typeface="Mada"/>
                <a:ea typeface="Mada"/>
                <a:cs typeface="Mada"/>
                <a:sym typeface="Mada"/>
              </a:rPr>
              <a:t>Most accurate:</a:t>
            </a:r>
            <a:r>
              <a:rPr b="1" lang="ar" sz="1200">
                <a:latin typeface="Mada"/>
                <a:ea typeface="Mada"/>
                <a:cs typeface="Mada"/>
                <a:sym typeface="Mada"/>
              </a:rPr>
              <a:t> Peripheral blood flow cytometry</a:t>
            </a:r>
            <a:r>
              <a:rPr lang="ar" sz="1200">
                <a:latin typeface="Mada"/>
                <a:ea typeface="Mada"/>
                <a:cs typeface="Mada"/>
                <a:sym typeface="Mada"/>
              </a:rPr>
              <a:t> → CD19+, CD20+ (dim), </a:t>
            </a:r>
            <a:r>
              <a:rPr b="1" lang="ar" sz="1200">
                <a:solidFill>
                  <a:srgbClr val="CC0000"/>
                </a:solidFill>
                <a:latin typeface="Mada"/>
                <a:ea typeface="Mada"/>
                <a:cs typeface="Mada"/>
                <a:sym typeface="Mada"/>
              </a:rPr>
              <a:t>CD5+</a:t>
            </a:r>
            <a:r>
              <a:rPr b="1" lang="ar" sz="1200">
                <a:latin typeface="Mada"/>
                <a:ea typeface="Mada"/>
                <a:cs typeface="Mada"/>
                <a:sym typeface="Mada"/>
              </a:rPr>
              <a:t> </a:t>
            </a:r>
            <a:r>
              <a:rPr b="1" lang="ar" sz="1200">
                <a:solidFill>
                  <a:srgbClr val="999999"/>
                </a:solidFill>
                <a:latin typeface="Mada"/>
                <a:ea typeface="Mada"/>
                <a:cs typeface="Mada"/>
                <a:sym typeface="Mada"/>
              </a:rPr>
              <a:t>(normally found on T-cells)</a:t>
            </a:r>
            <a:r>
              <a:rPr b="1" lang="ar" sz="1200">
                <a:latin typeface="Mada"/>
                <a:ea typeface="Mada"/>
                <a:cs typeface="Mada"/>
                <a:sym typeface="Mada"/>
              </a:rPr>
              <a:t>,</a:t>
            </a:r>
            <a:r>
              <a:rPr lang="ar" sz="1200">
                <a:latin typeface="Mada"/>
                <a:ea typeface="Mada"/>
                <a:cs typeface="Mada"/>
                <a:sym typeface="Mada"/>
              </a:rPr>
              <a:t> CD23+, κ/λ restricted, surface Ig+ (dim), CD10–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BM biopsy unnecessary unless progressive cytopenias </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Karyotype, cytogenetics, &amp; FISH </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solidFill>
                  <a:srgbClr val="6AA84F"/>
                </a:solidFill>
                <a:latin typeface="Mada"/>
                <a:ea typeface="Mada"/>
                <a:cs typeface="Mada"/>
                <a:sym typeface="Mada"/>
              </a:rPr>
              <a:t>Usually monosomy (deletion not translocation unlike CML) e.g. 17p or 13q deletions. In CLL, deletion of the short arm of chromosome 17 (17p) is associated with rapid disease progression as well as a poor response to treatment). </a:t>
            </a:r>
            <a:r>
              <a:rPr lang="ar" sz="1200">
                <a:solidFill>
                  <a:srgbClr val="1C4588"/>
                </a:solidFill>
                <a:latin typeface="Mada"/>
                <a:ea typeface="Mada"/>
                <a:cs typeface="Mada"/>
                <a:sym typeface="Mada"/>
              </a:rPr>
              <a:t>CLL is also </a:t>
            </a:r>
            <a:r>
              <a:rPr lang="ar" sz="1200">
                <a:solidFill>
                  <a:srgbClr val="1C4588"/>
                </a:solidFill>
                <a:latin typeface="Mada"/>
                <a:ea typeface="Mada"/>
                <a:cs typeface="Mada"/>
                <a:sym typeface="Mada"/>
              </a:rPr>
              <a:t>associated</a:t>
            </a:r>
            <a:r>
              <a:rPr lang="ar" sz="1200">
                <a:solidFill>
                  <a:srgbClr val="1C4588"/>
                </a:solidFill>
                <a:latin typeface="Mada"/>
                <a:ea typeface="Mada"/>
                <a:cs typeface="Mada"/>
                <a:sym typeface="Mada"/>
              </a:rPr>
              <a:t> with TP53 mutation, all patients should be tested for this gene before </a:t>
            </a:r>
            <a:r>
              <a:rPr lang="ar" sz="1200">
                <a:solidFill>
                  <a:srgbClr val="1C4588"/>
                </a:solidFill>
                <a:latin typeface="Mada"/>
                <a:ea typeface="Mada"/>
                <a:cs typeface="Mada"/>
                <a:sym typeface="Mada"/>
              </a:rPr>
              <a:t>initiating</a:t>
            </a:r>
            <a:r>
              <a:rPr lang="ar" sz="1200">
                <a:solidFill>
                  <a:srgbClr val="1C4588"/>
                </a:solidFill>
                <a:latin typeface="Mada"/>
                <a:ea typeface="Mada"/>
                <a:cs typeface="Mada"/>
                <a:sym typeface="Mada"/>
              </a:rPr>
              <a:t> treatment.</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6AA84F"/>
                </a:solidFill>
                <a:latin typeface="Mada"/>
                <a:ea typeface="Mada"/>
                <a:cs typeface="Mada"/>
                <a:sym typeface="Mada"/>
              </a:rPr>
              <a:t>PCR:</a:t>
            </a:r>
            <a:r>
              <a:rPr lang="ar" sz="1200">
                <a:latin typeface="Mada"/>
                <a:ea typeface="Mada"/>
                <a:cs typeface="Mada"/>
                <a:sym typeface="Mada"/>
              </a:rPr>
              <a:t> Ig variable region (IGHV) Mt (</a:t>
            </a:r>
            <a:r>
              <a:rPr lang="ar" sz="1200">
                <a:solidFill>
                  <a:srgbClr val="6AA84F"/>
                </a:solidFill>
                <a:latin typeface="Mada"/>
                <a:ea typeface="Mada"/>
                <a:cs typeface="Mada"/>
                <a:sym typeface="Mada"/>
              </a:rPr>
              <a:t>Patients with this mutated gene have better prognosis)</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CT scan optional unless concern for impaired/threatened organ function or pre-tx to allow response assessment</a:t>
            </a:r>
            <a:endParaRPr sz="1200">
              <a:latin typeface="Mada"/>
              <a:ea typeface="Mada"/>
              <a:cs typeface="Mada"/>
              <a:sym typeface="Mada"/>
            </a:endParaRPr>
          </a:p>
        </p:txBody>
      </p:sp>
      <p:graphicFrame>
        <p:nvGraphicFramePr>
          <p:cNvPr id="558" name="Google Shape;558;p36"/>
          <p:cNvGraphicFramePr/>
          <p:nvPr/>
        </p:nvGraphicFramePr>
        <p:xfrm>
          <a:off x="424900" y="7136700"/>
          <a:ext cx="3000000" cy="3000000"/>
        </p:xfrm>
        <a:graphic>
          <a:graphicData uri="http://schemas.openxmlformats.org/drawingml/2006/table">
            <a:tbl>
              <a:tblPr>
                <a:noFill/>
                <a:tableStyleId>{BD9DFCBA-717C-4AA1-9048-8C9DC136FAE6}</a:tableStyleId>
              </a:tblPr>
              <a:tblGrid>
                <a:gridCol w="545550"/>
                <a:gridCol w="2298125"/>
                <a:gridCol w="572250"/>
                <a:gridCol w="2396250"/>
                <a:gridCol w="970325"/>
              </a:tblGrid>
              <a:tr h="261350">
                <a:tc gridSpan="5">
                  <a:txBody>
                    <a:bodyPr/>
                    <a:lstStyle/>
                    <a:p>
                      <a:pPr indent="0" lvl="0" marL="0" rtl="0" algn="ctr">
                        <a:spcBef>
                          <a:spcPts val="0"/>
                        </a:spcBef>
                        <a:spcAft>
                          <a:spcPts val="0"/>
                        </a:spcAft>
                        <a:buNone/>
                      </a:pPr>
                      <a:r>
                        <a:rPr b="1" lang="ar" sz="1200">
                          <a:solidFill>
                            <a:schemeClr val="lt1"/>
                          </a:solidFill>
                          <a:latin typeface="Mada"/>
                          <a:ea typeface="Mada"/>
                          <a:cs typeface="Mada"/>
                          <a:sym typeface="Mada"/>
                        </a:rPr>
                        <a:t>CLL Staging</a:t>
                      </a:r>
                      <a:endParaRPr b="1" sz="1200">
                        <a:solidFill>
                          <a:schemeClr val="lt1"/>
                        </a:solidFill>
                        <a:latin typeface="Mada"/>
                        <a:ea typeface="Mada"/>
                        <a:cs typeface="Mada"/>
                        <a:sym typeface="Mada"/>
                      </a:endParaRPr>
                    </a:p>
                    <a:p>
                      <a:pPr indent="0" lvl="0" marL="0" rtl="0" algn="ctr">
                        <a:spcBef>
                          <a:spcPts val="0"/>
                        </a:spcBef>
                        <a:spcAft>
                          <a:spcPts val="0"/>
                        </a:spcAft>
                        <a:buNone/>
                      </a:pPr>
                      <a:r>
                        <a:rPr b="1" lang="ar" sz="1200">
                          <a:solidFill>
                            <a:srgbClr val="6AA84F"/>
                          </a:solidFill>
                          <a:latin typeface="Mada"/>
                          <a:ea typeface="Mada"/>
                          <a:cs typeface="Mada"/>
                          <a:sym typeface="Mada"/>
                        </a:rPr>
                        <a:t>(Not used nowadays)</a:t>
                      </a:r>
                      <a:endParaRPr b="1" sz="1200">
                        <a:solidFill>
                          <a:srgbClr val="6AA84F"/>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rgbClr val="C76114"/>
                    </a:solidFill>
                  </a:tcPr>
                </a:tc>
                <a:tc hMerge="1"/>
                <a:tc hMerge="1"/>
                <a:tc hMerge="1"/>
                <a:tc hMerge="1"/>
              </a:tr>
              <a:tr h="261350">
                <a:tc>
                  <a:txBody>
                    <a:bodyPr/>
                    <a:lstStyle/>
                    <a:p>
                      <a:pPr indent="0" lvl="0" marL="0" rtl="0" algn="ctr">
                        <a:spcBef>
                          <a:spcPts val="0"/>
                        </a:spcBef>
                        <a:spcAft>
                          <a:spcPts val="0"/>
                        </a:spcAft>
                        <a:buNone/>
                      </a:pPr>
                      <a:r>
                        <a:rPr b="1" lang="ar" sz="1200">
                          <a:latin typeface="Mada"/>
                          <a:ea typeface="Mada"/>
                          <a:cs typeface="Mada"/>
                          <a:sym typeface="Mada"/>
                        </a:rPr>
                        <a:t>Rai</a:t>
                      </a:r>
                      <a:endParaRPr b="1"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ar" sz="1200">
                          <a:latin typeface="Mada"/>
                          <a:ea typeface="Mada"/>
                          <a:cs typeface="Mada"/>
                          <a:sym typeface="Mada"/>
                        </a:rPr>
                        <a:t>Description</a:t>
                      </a:r>
                      <a:endParaRPr b="1"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ar" sz="1200">
                          <a:latin typeface="Mada"/>
                          <a:ea typeface="Mada"/>
                          <a:cs typeface="Mada"/>
                          <a:sym typeface="Mada"/>
                        </a:rPr>
                        <a:t>Binet</a:t>
                      </a:r>
                      <a:endParaRPr b="1"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3"/>
                    </a:solidFill>
                  </a:tcPr>
                </a:tc>
                <a:tc>
                  <a:txBody>
                    <a:bodyPr/>
                    <a:lstStyle/>
                    <a:p>
                      <a:pPr indent="0" lvl="0" marL="0" rtl="0" algn="l">
                        <a:spcBef>
                          <a:spcPts val="0"/>
                        </a:spcBef>
                        <a:spcAft>
                          <a:spcPts val="0"/>
                        </a:spcAft>
                        <a:buNone/>
                      </a:pPr>
                      <a:r>
                        <a:rPr b="1" lang="ar" sz="1200">
                          <a:latin typeface="Mada"/>
                          <a:ea typeface="Mada"/>
                          <a:cs typeface="Mada"/>
                          <a:sym typeface="Mada"/>
                        </a:rPr>
                        <a:t>Description</a:t>
                      </a:r>
                      <a:endParaRPr b="1"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ar" sz="1200">
                          <a:latin typeface="Mada"/>
                          <a:ea typeface="Mada"/>
                          <a:cs typeface="Mada"/>
                          <a:sym typeface="Mada"/>
                        </a:rPr>
                        <a:t>Survival (y)</a:t>
                      </a:r>
                      <a:endParaRPr b="1"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3"/>
                    </a:solidFill>
                  </a:tcPr>
                </a:tc>
              </a:tr>
              <a:tr h="261350">
                <a:tc>
                  <a:txBody>
                    <a:bodyPr/>
                    <a:lstStyle/>
                    <a:p>
                      <a:pPr indent="0" lvl="0" marL="0" rtl="0" algn="ctr">
                        <a:spcBef>
                          <a:spcPts val="0"/>
                        </a:spcBef>
                        <a:spcAft>
                          <a:spcPts val="0"/>
                        </a:spcAft>
                        <a:buNone/>
                      </a:pPr>
                      <a:r>
                        <a:rPr b="1" lang="ar" sz="1200">
                          <a:latin typeface="Mada"/>
                          <a:ea typeface="Mada"/>
                          <a:cs typeface="Mada"/>
                          <a:sym typeface="Mada"/>
                        </a:rPr>
                        <a:t>0</a:t>
                      </a:r>
                      <a:endParaRPr b="1"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1200">
                          <a:latin typeface="Mada"/>
                          <a:ea typeface="Mada"/>
                          <a:cs typeface="Mada"/>
                          <a:sym typeface="Mada"/>
                        </a:rPr>
                        <a:t>Lymphocytosis</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lang="ar" sz="1200">
                          <a:latin typeface="Mada"/>
                          <a:ea typeface="Mada"/>
                          <a:cs typeface="Mada"/>
                          <a:sym typeface="Mada"/>
                        </a:rPr>
                        <a:t>A</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&lt;3 involved sites</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1200">
                          <a:latin typeface="Mada"/>
                          <a:ea typeface="Mada"/>
                          <a:cs typeface="Mada"/>
                          <a:sym typeface="Mada"/>
                        </a:rPr>
                        <a:t>~12</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261350">
                <a:tc>
                  <a:txBody>
                    <a:bodyPr/>
                    <a:lstStyle/>
                    <a:p>
                      <a:pPr indent="0" lvl="0" marL="0" rtl="0" algn="ctr">
                        <a:spcBef>
                          <a:spcPts val="0"/>
                        </a:spcBef>
                        <a:spcAft>
                          <a:spcPts val="0"/>
                        </a:spcAft>
                        <a:buNone/>
                      </a:pPr>
                      <a:r>
                        <a:rPr b="1" lang="ar" sz="1200">
                          <a:latin typeface="Mada"/>
                          <a:ea typeface="Mada"/>
                          <a:cs typeface="Mada"/>
                          <a:sym typeface="Mada"/>
                        </a:rPr>
                        <a:t>I</a:t>
                      </a:r>
                      <a:endParaRPr b="1"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1200">
                          <a:latin typeface="Mada"/>
                          <a:ea typeface="Mada"/>
                          <a:cs typeface="Mada"/>
                          <a:sym typeface="Mada"/>
                        </a:rPr>
                        <a:t>+ Lymphadenopathy</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rowSpan="2">
                  <a:txBody>
                    <a:bodyPr/>
                    <a:lstStyle/>
                    <a:p>
                      <a:pPr indent="0" lvl="0" marL="0" rtl="0" algn="ctr">
                        <a:spcBef>
                          <a:spcPts val="0"/>
                        </a:spcBef>
                        <a:spcAft>
                          <a:spcPts val="0"/>
                        </a:spcAft>
                        <a:buNone/>
                      </a:pPr>
                      <a:r>
                        <a:rPr lang="ar" sz="1200">
                          <a:latin typeface="Mada"/>
                          <a:ea typeface="Mada"/>
                          <a:cs typeface="Mada"/>
                          <a:sym typeface="Mada"/>
                        </a:rPr>
                        <a:t>B</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ar" sz="1200">
                          <a:solidFill>
                            <a:srgbClr val="202124"/>
                          </a:solidFill>
                          <a:latin typeface="Mada"/>
                          <a:ea typeface="Mada"/>
                          <a:cs typeface="Mada"/>
                          <a:sym typeface="Mada"/>
                        </a:rPr>
                        <a:t>≥3 involved sites</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ar" sz="1200">
                          <a:latin typeface="Mada"/>
                          <a:ea typeface="Mada"/>
                          <a:cs typeface="Mada"/>
                          <a:sym typeface="Mada"/>
                        </a:rPr>
                        <a:t>~6-8</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261350">
                <a:tc>
                  <a:txBody>
                    <a:bodyPr/>
                    <a:lstStyle/>
                    <a:p>
                      <a:pPr indent="0" lvl="0" marL="0" rtl="0" algn="ctr">
                        <a:spcBef>
                          <a:spcPts val="0"/>
                        </a:spcBef>
                        <a:spcAft>
                          <a:spcPts val="0"/>
                        </a:spcAft>
                        <a:buNone/>
                      </a:pPr>
                      <a:r>
                        <a:rPr b="1" lang="ar" sz="1200">
                          <a:latin typeface="Mada"/>
                          <a:ea typeface="Mada"/>
                          <a:cs typeface="Mada"/>
                          <a:sym typeface="Mada"/>
                        </a:rPr>
                        <a:t>II</a:t>
                      </a:r>
                      <a:endParaRPr b="1"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a:txBody>
                    <a:bodyPr/>
                    <a:lstStyle/>
                    <a:p>
                      <a:pPr indent="0" lvl="0" marL="0" rtl="0" algn="l">
                        <a:spcBef>
                          <a:spcPts val="0"/>
                        </a:spcBef>
                        <a:spcAft>
                          <a:spcPts val="0"/>
                        </a:spcAft>
                        <a:buNone/>
                      </a:pPr>
                      <a:r>
                        <a:rPr lang="ar" sz="1200">
                          <a:solidFill>
                            <a:schemeClr val="dk1"/>
                          </a:solidFill>
                          <a:latin typeface="Mada"/>
                          <a:ea typeface="Mada"/>
                          <a:cs typeface="Mada"/>
                          <a:sym typeface="Mada"/>
                        </a:rPr>
                        <a:t>+ Splenomegaly</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vMerge="1"/>
                <a:tc vMerge="1"/>
                <a:tc vMerge="1"/>
              </a:tr>
              <a:tr h="261350">
                <a:tc>
                  <a:txBody>
                    <a:bodyPr/>
                    <a:lstStyle/>
                    <a:p>
                      <a:pPr indent="0" lvl="0" marL="0" rtl="0" algn="ctr">
                        <a:spcBef>
                          <a:spcPts val="0"/>
                        </a:spcBef>
                        <a:spcAft>
                          <a:spcPts val="0"/>
                        </a:spcAft>
                        <a:buNone/>
                      </a:pPr>
                      <a:r>
                        <a:rPr b="1" lang="ar" sz="1200">
                          <a:latin typeface="Mada"/>
                          <a:ea typeface="Mada"/>
                          <a:cs typeface="Mada"/>
                          <a:sym typeface="Mada"/>
                        </a:rPr>
                        <a:t>III</a:t>
                      </a:r>
                      <a:endParaRPr b="1"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rowSpan="2">
                  <a:txBody>
                    <a:bodyPr/>
                    <a:lstStyle/>
                    <a:p>
                      <a:pPr indent="0" lvl="0" marL="0" rtl="0" algn="l">
                        <a:spcBef>
                          <a:spcPts val="0"/>
                        </a:spcBef>
                        <a:spcAft>
                          <a:spcPts val="0"/>
                        </a:spcAft>
                        <a:buNone/>
                      </a:pPr>
                      <a:r>
                        <a:rPr lang="ar" sz="1200">
                          <a:solidFill>
                            <a:schemeClr val="dk1"/>
                          </a:solidFill>
                          <a:latin typeface="Mada"/>
                          <a:ea typeface="Mada"/>
                          <a:cs typeface="Mada"/>
                          <a:sym typeface="Mada"/>
                        </a:rPr>
                        <a:t>+ Anemia (Hgb &lt;11)*</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 Thrombocytopenia (Plt &lt;100k)*</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rowSpan="2">
                  <a:txBody>
                    <a:bodyPr/>
                    <a:lstStyle/>
                    <a:p>
                      <a:pPr indent="0" lvl="0" marL="0" rtl="0" algn="ctr">
                        <a:spcBef>
                          <a:spcPts val="0"/>
                        </a:spcBef>
                        <a:spcAft>
                          <a:spcPts val="0"/>
                        </a:spcAft>
                        <a:buNone/>
                      </a:pPr>
                      <a:r>
                        <a:rPr lang="ar" sz="1200">
                          <a:latin typeface="Mada"/>
                          <a:ea typeface="Mada"/>
                          <a:cs typeface="Mada"/>
                          <a:sym typeface="Mada"/>
                        </a:rPr>
                        <a:t>C</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ar" sz="1200">
                          <a:solidFill>
                            <a:schemeClr val="dk1"/>
                          </a:solidFill>
                          <a:latin typeface="Mada"/>
                          <a:ea typeface="Mada"/>
                          <a:cs typeface="Mada"/>
                          <a:sym typeface="Mada"/>
                        </a:rPr>
                        <a:t>Anemia (Hgb &lt;10)*</a:t>
                      </a:r>
                      <a:endParaRPr sz="1200">
                        <a:solidFill>
                          <a:schemeClr val="dk1"/>
                        </a:solidFill>
                        <a:latin typeface="Mada"/>
                        <a:ea typeface="Mada"/>
                        <a:cs typeface="Mada"/>
                        <a:sym typeface="Mada"/>
                      </a:endParaRPr>
                    </a:p>
                    <a:p>
                      <a:pPr indent="0" lvl="0" marL="0" rtl="0" algn="l">
                        <a:spcBef>
                          <a:spcPts val="0"/>
                        </a:spcBef>
                        <a:spcAft>
                          <a:spcPts val="0"/>
                        </a:spcAft>
                        <a:buNone/>
                      </a:pPr>
                      <a:r>
                        <a:rPr lang="ar" sz="1200">
                          <a:solidFill>
                            <a:schemeClr val="dk1"/>
                          </a:solidFill>
                          <a:latin typeface="Mada"/>
                          <a:ea typeface="Mada"/>
                          <a:cs typeface="Mada"/>
                          <a:sym typeface="Mada"/>
                        </a:rPr>
                        <a:t>or Thrombocytopenia (Plt &lt;100k)*</a:t>
                      </a:r>
                      <a:endParaRPr sz="1200">
                        <a:solidFill>
                          <a:schemeClr val="dk1"/>
                        </a:solidFill>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c rowSpan="2">
                  <a:txBody>
                    <a:bodyPr/>
                    <a:lstStyle/>
                    <a:p>
                      <a:pPr indent="0" lvl="0" marL="0" rtl="0" algn="l">
                        <a:spcBef>
                          <a:spcPts val="0"/>
                        </a:spcBef>
                        <a:spcAft>
                          <a:spcPts val="0"/>
                        </a:spcAft>
                        <a:buNone/>
                      </a:pPr>
                      <a:r>
                        <a:rPr lang="ar" sz="1200">
                          <a:latin typeface="Mada"/>
                          <a:ea typeface="Mada"/>
                          <a:cs typeface="Mada"/>
                          <a:sym typeface="Mada"/>
                        </a:rPr>
                        <a:t>~2</a:t>
                      </a:r>
                      <a:endParaRPr sz="1200">
                        <a:latin typeface="Mada"/>
                        <a:ea typeface="Mada"/>
                        <a:cs typeface="Mada"/>
                        <a:sym typeface="Mada"/>
                      </a:endParaRPr>
                    </a:p>
                  </a:txBody>
                  <a:tcPr marT="91425" marB="91425" marR="91425" marL="91425" anchor="ctr">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tcPr>
                </a:tc>
              </a:tr>
              <a:tr h="435625">
                <a:tc>
                  <a:txBody>
                    <a:bodyPr/>
                    <a:lstStyle/>
                    <a:p>
                      <a:pPr indent="0" lvl="0" marL="0" rtl="0" algn="ctr">
                        <a:spcBef>
                          <a:spcPts val="0"/>
                        </a:spcBef>
                        <a:spcAft>
                          <a:spcPts val="0"/>
                        </a:spcAft>
                        <a:buNone/>
                      </a:pPr>
                      <a:r>
                        <a:rPr b="1" lang="ar" sz="1200">
                          <a:latin typeface="Mada"/>
                          <a:ea typeface="Mada"/>
                          <a:cs typeface="Mada"/>
                          <a:sym typeface="Mada"/>
                        </a:rPr>
                        <a:t>IV</a:t>
                      </a:r>
                      <a:endParaRPr b="1" sz="1200">
                        <a:latin typeface="Mada"/>
                        <a:ea typeface="Mada"/>
                        <a:cs typeface="Mada"/>
                        <a:sym typeface="Mada"/>
                      </a:endParaRPr>
                    </a:p>
                  </a:txBody>
                  <a:tcPr marT="91425" marB="91425" marR="91425" marL="91425">
                    <a:lnL cap="flat" cmpd="sng" w="19050">
                      <a:solidFill>
                        <a:srgbClr val="9E9E9E"/>
                      </a:solidFill>
                      <a:prstDash val="solid"/>
                      <a:round/>
                      <a:headEnd len="sm" w="sm" type="none"/>
                      <a:tailEnd len="sm" w="sm" type="none"/>
                    </a:lnL>
                    <a:lnR cap="flat" cmpd="sng" w="19050">
                      <a:solidFill>
                        <a:srgbClr val="9E9E9E"/>
                      </a:solidFill>
                      <a:prstDash val="solid"/>
                      <a:round/>
                      <a:headEnd len="sm" w="sm" type="none"/>
                      <a:tailEnd len="sm" w="sm" type="none"/>
                    </a:lnR>
                    <a:lnT cap="flat" cmpd="sng" w="19050">
                      <a:solidFill>
                        <a:srgbClr val="9E9E9E"/>
                      </a:solidFill>
                      <a:prstDash val="solid"/>
                      <a:round/>
                      <a:headEnd len="sm" w="sm" type="none"/>
                      <a:tailEnd len="sm" w="sm" type="none"/>
                    </a:lnT>
                    <a:lnB cap="flat" cmpd="sng" w="19050">
                      <a:solidFill>
                        <a:srgbClr val="9E9E9E"/>
                      </a:solidFill>
                      <a:prstDash val="solid"/>
                      <a:round/>
                      <a:headEnd len="sm" w="sm" type="none"/>
                      <a:tailEnd len="sm" w="sm" type="none"/>
                    </a:lnB>
                    <a:solidFill>
                      <a:schemeClr val="accent4"/>
                    </a:solidFill>
                  </a:tcPr>
                </a:tc>
                <a:tc vMerge="1"/>
                <a:tc vMerge="1"/>
                <a:tc vMerge="1"/>
                <a:tc vMerge="1"/>
              </a:tr>
            </a:tbl>
          </a:graphicData>
        </a:graphic>
      </p:graphicFrame>
      <p:sp>
        <p:nvSpPr>
          <p:cNvPr id="559" name="Google Shape;559;p36"/>
          <p:cNvSpPr txBox="1"/>
          <p:nvPr/>
        </p:nvSpPr>
        <p:spPr>
          <a:xfrm>
            <a:off x="416375" y="9924800"/>
            <a:ext cx="68529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*Due to progressive CLL &amp; not autoimmune or other causes</a:t>
            </a:r>
            <a:endParaRPr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Rai staging correlates very well for treatment regardless of the genetics e.g. Rai 0 indicates good response to treatment (even if the pt has 17p deletion)</a:t>
            </a:r>
            <a:endParaRPr sz="1200">
              <a:solidFill>
                <a:srgbClr val="6AA84F"/>
              </a:solidFill>
              <a:latin typeface="Mada"/>
              <a:ea typeface="Mada"/>
              <a:cs typeface="Mada"/>
              <a:sym typeface="Mada"/>
            </a:endParaRPr>
          </a:p>
        </p:txBody>
      </p:sp>
      <p:sp>
        <p:nvSpPr>
          <p:cNvPr id="560" name="Google Shape;560;p36"/>
          <p:cNvSpPr/>
          <p:nvPr/>
        </p:nvSpPr>
        <p:spPr>
          <a:xfrm>
            <a:off x="367075" y="5017975"/>
            <a:ext cx="229200" cy="2058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37"/>
          <p:cNvSpPr txBox="1"/>
          <p:nvPr/>
        </p:nvSpPr>
        <p:spPr>
          <a:xfrm>
            <a:off x="406950" y="0"/>
            <a:ext cx="67461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Chronic Lymphocytic Leukemia (CLL)</a:t>
            </a:r>
            <a:r>
              <a:rPr b="1" i="1" lang="ar" sz="2600">
                <a:latin typeface="Mada"/>
                <a:ea typeface="Mada"/>
                <a:cs typeface="Mada"/>
                <a:sym typeface="Mada"/>
              </a:rPr>
              <a:t> cont.</a:t>
            </a:r>
            <a:endParaRPr b="1" i="1" sz="2600">
              <a:latin typeface="Mada"/>
              <a:ea typeface="Mada"/>
              <a:cs typeface="Mada"/>
              <a:sym typeface="Mada"/>
            </a:endParaRPr>
          </a:p>
        </p:txBody>
      </p:sp>
      <p:sp>
        <p:nvSpPr>
          <p:cNvPr id="566" name="Google Shape;566;p37"/>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67" name="Google Shape;567;p37"/>
          <p:cNvSpPr txBox="1"/>
          <p:nvPr/>
        </p:nvSpPr>
        <p:spPr>
          <a:xfrm>
            <a:off x="171300" y="7524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Complications</a:t>
            </a:r>
            <a:endParaRPr b="1" sz="2200">
              <a:highlight>
                <a:schemeClr val="accent4"/>
              </a:highlight>
              <a:latin typeface="Mada"/>
              <a:ea typeface="Mada"/>
              <a:cs typeface="Mada"/>
              <a:sym typeface="Mada"/>
            </a:endParaRPr>
          </a:p>
        </p:txBody>
      </p:sp>
      <p:sp>
        <p:nvSpPr>
          <p:cNvPr id="568" name="Google Shape;568;p37"/>
          <p:cNvSpPr txBox="1"/>
          <p:nvPr/>
        </p:nvSpPr>
        <p:spPr>
          <a:xfrm>
            <a:off x="145545" y="2190600"/>
            <a:ext cx="2278500" cy="16395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98600" lvl="0" marL="244800" rtl="0" algn="l">
              <a:spcBef>
                <a:spcPts val="0"/>
              </a:spcBef>
              <a:spcAft>
                <a:spcPts val="0"/>
              </a:spcAft>
              <a:buSzPts val="1200"/>
              <a:buFont typeface="Mada"/>
              <a:buChar char="●"/>
            </a:pPr>
            <a:r>
              <a:rPr lang="ar" sz="1200">
                <a:latin typeface="Mada"/>
                <a:ea typeface="Mada"/>
                <a:cs typeface="Mada"/>
                <a:sym typeface="Mada"/>
              </a:rPr>
              <a:t>Due to ↓ Ig &amp; abnl B/T cell fxn, </a:t>
            </a:r>
            <a:endParaRPr sz="1200">
              <a:latin typeface="Mada"/>
              <a:ea typeface="Mada"/>
              <a:cs typeface="Mada"/>
              <a:sym typeface="Mada"/>
            </a:endParaRPr>
          </a:p>
          <a:p>
            <a:pPr indent="-198600" lvl="0" marL="244800" rtl="0" algn="l">
              <a:spcBef>
                <a:spcPts val="0"/>
              </a:spcBef>
              <a:spcAft>
                <a:spcPts val="0"/>
              </a:spcAft>
              <a:buSzPts val="1200"/>
              <a:buFont typeface="Mada"/>
              <a:buChar char="●"/>
            </a:pPr>
            <a:r>
              <a:rPr lang="ar" sz="1200">
                <a:latin typeface="Mada"/>
                <a:ea typeface="Mada"/>
                <a:cs typeface="Mada"/>
                <a:sym typeface="Mada"/>
              </a:rPr>
              <a:t>infxn account for 50% death for CLL/SLL pts, </a:t>
            </a:r>
            <a:endParaRPr b="1" sz="1200">
              <a:latin typeface="Mada"/>
              <a:ea typeface="Mada"/>
              <a:cs typeface="Mada"/>
              <a:sym typeface="Mada"/>
            </a:endParaRPr>
          </a:p>
        </p:txBody>
      </p:sp>
      <p:sp>
        <p:nvSpPr>
          <p:cNvPr id="569" name="Google Shape;569;p37"/>
          <p:cNvSpPr/>
          <p:nvPr/>
        </p:nvSpPr>
        <p:spPr>
          <a:xfrm>
            <a:off x="490750" y="1932600"/>
            <a:ext cx="1588500" cy="339000"/>
          </a:xfrm>
          <a:prstGeom prst="round2SameRect">
            <a:avLst>
              <a:gd fmla="val 16667" name="adj1"/>
              <a:gd fmla="val 0" name="adj2"/>
            </a:avLst>
          </a:prstGeom>
          <a:solidFill>
            <a:srgbClr val="C7611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5F0F3"/>
                </a:solidFill>
                <a:latin typeface="Mada"/>
                <a:ea typeface="Mada"/>
                <a:cs typeface="Mada"/>
                <a:sym typeface="Mada"/>
              </a:rPr>
              <a:t>Immunodeficiency</a:t>
            </a:r>
            <a:endParaRPr b="1" sz="1200">
              <a:solidFill>
                <a:srgbClr val="F5F0F3"/>
              </a:solidFill>
              <a:latin typeface="Mada"/>
              <a:ea typeface="Mada"/>
              <a:cs typeface="Mada"/>
              <a:sym typeface="Mada"/>
            </a:endParaRPr>
          </a:p>
        </p:txBody>
      </p:sp>
      <p:sp>
        <p:nvSpPr>
          <p:cNvPr id="570" name="Google Shape;570;p37"/>
          <p:cNvSpPr txBox="1"/>
          <p:nvPr/>
        </p:nvSpPr>
        <p:spPr>
          <a:xfrm>
            <a:off x="386400" y="1204925"/>
            <a:ext cx="61074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Complications from early-stage CLL is rare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May develop as the disease advances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Pain, paralysis from enlarged lymph nodes causing pressure</a:t>
            </a:r>
            <a:r>
              <a:rPr b="1" baseline="30000" lang="ar" sz="1200">
                <a:solidFill>
                  <a:srgbClr val="6AA84F"/>
                </a:solidFill>
                <a:latin typeface="Mada"/>
                <a:ea typeface="Mada"/>
                <a:cs typeface="Mada"/>
                <a:sym typeface="Mada"/>
              </a:rPr>
              <a:t>1</a:t>
            </a:r>
            <a:endParaRPr b="1" baseline="30000" sz="1200">
              <a:solidFill>
                <a:srgbClr val="6AA84F"/>
              </a:solidFill>
              <a:latin typeface="Mada"/>
              <a:ea typeface="Mada"/>
              <a:cs typeface="Mada"/>
              <a:sym typeface="Mada"/>
            </a:endParaRPr>
          </a:p>
        </p:txBody>
      </p:sp>
      <p:sp>
        <p:nvSpPr>
          <p:cNvPr id="571" name="Google Shape;571;p37"/>
          <p:cNvSpPr txBox="1"/>
          <p:nvPr/>
        </p:nvSpPr>
        <p:spPr>
          <a:xfrm>
            <a:off x="2621355" y="2190600"/>
            <a:ext cx="2278500" cy="16395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 labs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Hgb,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retic,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hapto,</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+Coombs; </a:t>
            </a:r>
            <a:endParaRPr sz="1200">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Treatment</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Steroids </a:t>
            </a:r>
            <a:endParaRPr b="1" sz="1200">
              <a:latin typeface="Mada"/>
              <a:ea typeface="Mada"/>
              <a:cs typeface="Mada"/>
              <a:sym typeface="Mada"/>
            </a:endParaRPr>
          </a:p>
        </p:txBody>
      </p:sp>
      <p:sp>
        <p:nvSpPr>
          <p:cNvPr id="572" name="Google Shape;572;p37"/>
          <p:cNvSpPr txBox="1"/>
          <p:nvPr/>
        </p:nvSpPr>
        <p:spPr>
          <a:xfrm>
            <a:off x="5135955" y="2190600"/>
            <a:ext cx="2278500" cy="16395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latin typeface="Mada"/>
                <a:ea typeface="Mada"/>
                <a:cs typeface="Mada"/>
                <a:sym typeface="Mada"/>
              </a:rPr>
              <a:t> Rare &lt;1% pts; labs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Hgb,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 retic</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BM bx w/ absent red cell precursors; r/o parvovirus, CMV, EBV.</a:t>
            </a:r>
            <a:endParaRPr sz="1200">
              <a:latin typeface="Mada"/>
              <a:ea typeface="Mada"/>
              <a:cs typeface="Mada"/>
              <a:sym typeface="Mada"/>
            </a:endParaRPr>
          </a:p>
          <a:p>
            <a:pPr indent="0" lvl="0" marL="0" rtl="0" algn="l">
              <a:spcBef>
                <a:spcPts val="0"/>
              </a:spcBef>
              <a:spcAft>
                <a:spcPts val="0"/>
              </a:spcAft>
              <a:buNone/>
            </a:pPr>
            <a:r>
              <a:rPr b="1" lang="ar" sz="1200">
                <a:solidFill>
                  <a:schemeClr val="dk1"/>
                </a:solidFill>
                <a:latin typeface="Mada"/>
                <a:ea typeface="Mada"/>
                <a:cs typeface="Mada"/>
                <a:sym typeface="Mada"/>
              </a:rPr>
              <a:t>Treatment</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Cyclosporine</a:t>
            </a:r>
            <a:endParaRPr b="1" sz="1200">
              <a:solidFill>
                <a:schemeClr val="dk1"/>
              </a:solidFill>
              <a:latin typeface="Mada"/>
              <a:ea typeface="Mada"/>
              <a:cs typeface="Mada"/>
              <a:sym typeface="Mada"/>
            </a:endParaRPr>
          </a:p>
        </p:txBody>
      </p:sp>
      <p:sp>
        <p:nvSpPr>
          <p:cNvPr id="573" name="Google Shape;573;p37"/>
          <p:cNvSpPr/>
          <p:nvPr/>
        </p:nvSpPr>
        <p:spPr>
          <a:xfrm>
            <a:off x="5481150" y="1932600"/>
            <a:ext cx="1588500" cy="339000"/>
          </a:xfrm>
          <a:prstGeom prst="round2SameRect">
            <a:avLst>
              <a:gd fmla="val 16667" name="adj1"/>
              <a:gd fmla="val 0" name="adj2"/>
            </a:avLst>
          </a:prstGeom>
          <a:solidFill>
            <a:srgbClr val="C7611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5F0F3"/>
                </a:solidFill>
                <a:latin typeface="Mada"/>
                <a:ea typeface="Mada"/>
                <a:cs typeface="Mada"/>
                <a:sym typeface="Mada"/>
              </a:rPr>
              <a:t>Pure red cell aplasia </a:t>
            </a:r>
            <a:endParaRPr b="1" sz="1200">
              <a:solidFill>
                <a:srgbClr val="F5F0F3"/>
              </a:solidFill>
              <a:latin typeface="Mada"/>
              <a:ea typeface="Mada"/>
              <a:cs typeface="Mada"/>
              <a:sym typeface="Mada"/>
            </a:endParaRPr>
          </a:p>
        </p:txBody>
      </p:sp>
      <p:sp>
        <p:nvSpPr>
          <p:cNvPr id="574" name="Google Shape;574;p37"/>
          <p:cNvSpPr txBox="1"/>
          <p:nvPr/>
        </p:nvSpPr>
        <p:spPr>
          <a:xfrm>
            <a:off x="145550" y="4171800"/>
            <a:ext cx="2278500" cy="13935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98600" lvl="0" marL="244800" rtl="0" algn="l">
              <a:spcBef>
                <a:spcPts val="0"/>
              </a:spcBef>
              <a:spcAft>
                <a:spcPts val="0"/>
              </a:spcAft>
              <a:buSzPts val="1200"/>
              <a:buFont typeface="Mada"/>
              <a:buChar char="●"/>
            </a:pPr>
            <a:r>
              <a:rPr lang="ar" sz="1200">
                <a:latin typeface="Mada"/>
                <a:ea typeface="Mada"/>
                <a:cs typeface="Mada"/>
                <a:sym typeface="Mada"/>
              </a:rPr>
              <a:t>~5% pts, unrelated to disease status, standard tx for ITP = steroids, IVIG, ritux, splenectomy, or thrombopoietin analogs</a:t>
            </a:r>
            <a:endParaRPr b="1" sz="1200">
              <a:latin typeface="Mada"/>
              <a:ea typeface="Mada"/>
              <a:cs typeface="Mada"/>
              <a:sym typeface="Mada"/>
            </a:endParaRPr>
          </a:p>
        </p:txBody>
      </p:sp>
      <p:sp>
        <p:nvSpPr>
          <p:cNvPr id="575" name="Google Shape;575;p37"/>
          <p:cNvSpPr/>
          <p:nvPr/>
        </p:nvSpPr>
        <p:spPr>
          <a:xfrm>
            <a:off x="490550" y="3928109"/>
            <a:ext cx="1588500" cy="339000"/>
          </a:xfrm>
          <a:prstGeom prst="round2SameRect">
            <a:avLst>
              <a:gd fmla="val 16667" name="adj1"/>
              <a:gd fmla="val 0" name="adj2"/>
            </a:avLst>
          </a:prstGeom>
          <a:solidFill>
            <a:srgbClr val="C7611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5F0F3"/>
                </a:solidFill>
                <a:latin typeface="Mada"/>
                <a:ea typeface="Mada"/>
                <a:cs typeface="Mada"/>
                <a:sym typeface="Mada"/>
              </a:rPr>
              <a:t>ITP</a:t>
            </a:r>
            <a:endParaRPr b="1" sz="1200">
              <a:solidFill>
                <a:srgbClr val="F5F0F3"/>
              </a:solidFill>
              <a:latin typeface="Mada"/>
              <a:ea typeface="Mada"/>
              <a:cs typeface="Mada"/>
              <a:sym typeface="Mada"/>
            </a:endParaRPr>
          </a:p>
        </p:txBody>
      </p:sp>
      <p:sp>
        <p:nvSpPr>
          <p:cNvPr id="576" name="Google Shape;576;p37"/>
          <p:cNvSpPr txBox="1"/>
          <p:nvPr/>
        </p:nvSpPr>
        <p:spPr>
          <a:xfrm>
            <a:off x="2621356" y="4171800"/>
            <a:ext cx="2278500" cy="13935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5–10% pts, usu transforms to aggressive diffuse large B-cell lymphoma (Richter’s), heralded by rapid ↑ LN, new B sx, or ↑↑ LDH, </a:t>
            </a:r>
            <a:endParaRPr sz="1200">
              <a:latin typeface="Mada"/>
              <a:ea typeface="Mada"/>
              <a:cs typeface="Mada"/>
              <a:sym typeface="Mada"/>
            </a:endParaRPr>
          </a:p>
        </p:txBody>
      </p:sp>
      <p:sp>
        <p:nvSpPr>
          <p:cNvPr id="577" name="Google Shape;577;p37"/>
          <p:cNvSpPr/>
          <p:nvPr/>
        </p:nvSpPr>
        <p:spPr>
          <a:xfrm>
            <a:off x="2966355" y="3928109"/>
            <a:ext cx="1588500" cy="339000"/>
          </a:xfrm>
          <a:prstGeom prst="round2SameRect">
            <a:avLst>
              <a:gd fmla="val 16667" name="adj1"/>
              <a:gd fmla="val 0" name="adj2"/>
            </a:avLst>
          </a:prstGeom>
          <a:solidFill>
            <a:srgbClr val="C7611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5F0F3"/>
                </a:solidFill>
                <a:latin typeface="Mada"/>
                <a:ea typeface="Mada"/>
                <a:cs typeface="Mada"/>
                <a:sym typeface="Mada"/>
              </a:rPr>
              <a:t>Transformation</a:t>
            </a:r>
            <a:endParaRPr b="1" sz="1200">
              <a:solidFill>
                <a:srgbClr val="F5F0F3"/>
              </a:solidFill>
              <a:latin typeface="Mada"/>
              <a:ea typeface="Mada"/>
              <a:cs typeface="Mada"/>
              <a:sym typeface="Mada"/>
            </a:endParaRPr>
          </a:p>
        </p:txBody>
      </p:sp>
      <p:sp>
        <p:nvSpPr>
          <p:cNvPr id="578" name="Google Shape;578;p37"/>
          <p:cNvSpPr/>
          <p:nvPr/>
        </p:nvSpPr>
        <p:spPr>
          <a:xfrm>
            <a:off x="5480950" y="3928109"/>
            <a:ext cx="1588500" cy="339000"/>
          </a:xfrm>
          <a:prstGeom prst="round2SameRect">
            <a:avLst>
              <a:gd fmla="val 16667" name="adj1"/>
              <a:gd fmla="val 0" name="adj2"/>
            </a:avLst>
          </a:prstGeom>
          <a:solidFill>
            <a:srgbClr val="C7611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5F0F3"/>
                </a:solidFill>
                <a:latin typeface="Mada"/>
                <a:ea typeface="Mada"/>
                <a:cs typeface="Mada"/>
                <a:sym typeface="Mada"/>
              </a:rPr>
              <a:t>Others</a:t>
            </a:r>
            <a:endParaRPr b="1" sz="1200">
              <a:solidFill>
                <a:srgbClr val="F5F0F3"/>
              </a:solidFill>
              <a:latin typeface="Mada"/>
              <a:ea typeface="Mada"/>
              <a:cs typeface="Mada"/>
              <a:sym typeface="Mada"/>
            </a:endParaRPr>
          </a:p>
        </p:txBody>
      </p:sp>
      <p:sp>
        <p:nvSpPr>
          <p:cNvPr id="579" name="Google Shape;579;p37"/>
          <p:cNvSpPr txBox="1"/>
          <p:nvPr/>
        </p:nvSpPr>
        <p:spPr>
          <a:xfrm>
            <a:off x="5135951" y="4171800"/>
            <a:ext cx="2278500" cy="13935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Leukostasis:</a:t>
            </a:r>
            <a:r>
              <a:rPr lang="ar" sz="1200">
                <a:latin typeface="Mada"/>
                <a:ea typeface="Mada"/>
                <a:cs typeface="Mada"/>
                <a:sym typeface="Mada"/>
              </a:rPr>
              <a:t> rare, even w/ extremely high WBC;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Secondary solid neoplasms</a:t>
            </a:r>
            <a:endParaRPr b="1" sz="1200">
              <a:latin typeface="Mada"/>
              <a:ea typeface="Mada"/>
              <a:cs typeface="Mada"/>
              <a:sym typeface="Mada"/>
            </a:endParaRPr>
          </a:p>
        </p:txBody>
      </p:sp>
      <p:sp>
        <p:nvSpPr>
          <p:cNvPr id="580" name="Google Shape;580;p37"/>
          <p:cNvSpPr txBox="1"/>
          <p:nvPr/>
        </p:nvSpPr>
        <p:spPr>
          <a:xfrm>
            <a:off x="171300" y="55530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Treatment</a:t>
            </a:r>
            <a:endParaRPr b="1" sz="2200">
              <a:highlight>
                <a:schemeClr val="accent4"/>
              </a:highlight>
              <a:latin typeface="Mada"/>
              <a:ea typeface="Mada"/>
              <a:cs typeface="Mada"/>
              <a:sym typeface="Mada"/>
            </a:endParaRPr>
          </a:p>
        </p:txBody>
      </p:sp>
      <p:graphicFrame>
        <p:nvGraphicFramePr>
          <p:cNvPr id="581" name="Google Shape;581;p37"/>
          <p:cNvGraphicFramePr/>
          <p:nvPr/>
        </p:nvGraphicFramePr>
        <p:xfrm>
          <a:off x="171310" y="6073047"/>
          <a:ext cx="3000000" cy="3000000"/>
        </p:xfrm>
        <a:graphic>
          <a:graphicData uri="http://schemas.openxmlformats.org/drawingml/2006/table">
            <a:tbl>
              <a:tblPr>
                <a:noFill/>
                <a:tableStyleId>{BD9DFCBA-717C-4AA1-9048-8C9DC136FAE6}</a:tableStyleId>
              </a:tblPr>
              <a:tblGrid>
                <a:gridCol w="3534600"/>
                <a:gridCol w="3534600"/>
              </a:tblGrid>
              <a:tr h="1594200">
                <a:tc>
                  <a:txBody>
                    <a:bodyPr/>
                    <a:lstStyle/>
                    <a:p>
                      <a:pPr indent="-192250" lvl="0" marL="244800" marR="0" rtl="0" algn="l">
                        <a:lnSpc>
                          <a:spcPct val="115000"/>
                        </a:lnSpc>
                        <a:spcBef>
                          <a:spcPts val="0"/>
                        </a:spcBef>
                        <a:spcAft>
                          <a:spcPts val="0"/>
                        </a:spcAft>
                        <a:buSzPts val="1100"/>
                        <a:buFont typeface="Mada"/>
                        <a:buChar char="●"/>
                      </a:pPr>
                      <a:r>
                        <a:rPr b="1" lang="ar" sz="1100">
                          <a:latin typeface="Mada"/>
                          <a:ea typeface="Mada"/>
                          <a:cs typeface="Mada"/>
                          <a:sym typeface="Mada"/>
                        </a:rPr>
                        <a:t>CLL is incurable</a:t>
                      </a:r>
                      <a:r>
                        <a:rPr lang="ar" sz="1100">
                          <a:latin typeface="Mada"/>
                          <a:ea typeface="Mada"/>
                          <a:cs typeface="Mada"/>
                          <a:sym typeface="Mada"/>
                        </a:rPr>
                        <a:t> (except by allo-SCT) → no evidence that treating early benefits OS</a:t>
                      </a:r>
                      <a:endParaRPr sz="1100">
                        <a:latin typeface="Mada"/>
                        <a:ea typeface="Mada"/>
                        <a:cs typeface="Mada"/>
                        <a:sym typeface="Mada"/>
                      </a:endParaRPr>
                    </a:p>
                    <a:p>
                      <a:pPr indent="-192250" lvl="0" marL="244800" marR="0" rtl="0" algn="l">
                        <a:lnSpc>
                          <a:spcPct val="115000"/>
                        </a:lnSpc>
                        <a:spcBef>
                          <a:spcPts val="0"/>
                        </a:spcBef>
                        <a:spcAft>
                          <a:spcPts val="0"/>
                        </a:spcAft>
                        <a:buSzPts val="1100"/>
                        <a:buFont typeface="Mada"/>
                        <a:buChar char="●"/>
                      </a:pPr>
                      <a:r>
                        <a:rPr b="1" lang="ar" sz="1100">
                          <a:latin typeface="Mada"/>
                          <a:ea typeface="Mada"/>
                          <a:cs typeface="Mada"/>
                          <a:sym typeface="Mada"/>
                        </a:rPr>
                        <a:t>Indications for treatment:</a:t>
                      </a:r>
                      <a:r>
                        <a:rPr lang="ar" sz="1100">
                          <a:latin typeface="Mada"/>
                          <a:ea typeface="Mada"/>
                          <a:cs typeface="Mada"/>
                          <a:sym typeface="Mada"/>
                        </a:rPr>
                        <a:t> Disease-related sx “active disease” = B-sx, rapid LAD, progressive cytopenias, or frequent repeated infections. Consider lymphocyte doubling &lt;6 mos. </a:t>
                      </a:r>
                      <a:endParaRPr sz="1100">
                        <a:latin typeface="Mada"/>
                        <a:ea typeface="Mada"/>
                        <a:cs typeface="Mada"/>
                        <a:sym typeface="Mada"/>
                      </a:endParaRPr>
                    </a:p>
                    <a:p>
                      <a:pPr indent="-192250" lvl="0" marL="244800" marR="0" rtl="0" algn="l">
                        <a:lnSpc>
                          <a:spcPct val="115000"/>
                        </a:lnSpc>
                        <a:spcBef>
                          <a:spcPts val="0"/>
                        </a:spcBef>
                        <a:spcAft>
                          <a:spcPts val="0"/>
                        </a:spcAft>
                        <a:buSzPts val="1100"/>
                        <a:buFont typeface="Mada"/>
                        <a:buChar char="●"/>
                      </a:pPr>
                      <a:r>
                        <a:rPr b="1" lang="ar" sz="1100">
                          <a:latin typeface="Mada"/>
                          <a:ea typeface="Mada"/>
                          <a:cs typeface="Mada"/>
                          <a:sym typeface="Mada"/>
                        </a:rPr>
                        <a:t>Observation:</a:t>
                      </a:r>
                      <a:r>
                        <a:rPr lang="ar" sz="1100">
                          <a:latin typeface="Mada"/>
                          <a:ea typeface="Mada"/>
                          <a:cs typeface="Mada"/>
                          <a:sym typeface="Mada"/>
                        </a:rPr>
                        <a:t> </a:t>
                      </a:r>
                      <a:r>
                        <a:rPr b="1" lang="ar" sz="1100">
                          <a:latin typeface="Mada"/>
                          <a:ea typeface="Mada"/>
                          <a:cs typeface="Mada"/>
                          <a:sym typeface="Mada"/>
                        </a:rPr>
                        <a:t>~1/3 of CLL pts never require tx;</a:t>
                      </a:r>
                      <a:r>
                        <a:rPr lang="ar" sz="1100">
                          <a:latin typeface="Mada"/>
                          <a:ea typeface="Mada"/>
                          <a:cs typeface="Mada"/>
                          <a:sym typeface="Mada"/>
                        </a:rPr>
                        <a:t> routine oncology visits w/ PE, CBC, </a:t>
                      </a:r>
                      <a:r>
                        <a:rPr b="1" lang="ar" sz="1100">
                          <a:solidFill>
                            <a:srgbClr val="CC0000"/>
                          </a:solidFill>
                          <a:latin typeface="Mada"/>
                          <a:ea typeface="Mada"/>
                          <a:cs typeface="Mada"/>
                          <a:sym typeface="Mada"/>
                        </a:rPr>
                        <a:t>monitor for complications</a:t>
                      </a:r>
                      <a:r>
                        <a:rPr lang="ar" sz="1100">
                          <a:latin typeface="Mada"/>
                          <a:ea typeface="Mada"/>
                          <a:cs typeface="Mada"/>
                          <a:sym typeface="Mada"/>
                        </a:rPr>
                        <a:t>; no survival benefit early tx</a:t>
                      </a:r>
                      <a:endParaRPr sz="1100">
                        <a:latin typeface="Mada"/>
                        <a:ea typeface="Mada"/>
                        <a:cs typeface="Mada"/>
                        <a:sym typeface="Mada"/>
                      </a:endParaRPr>
                    </a:p>
                  </a:txBody>
                  <a:tcPr marT="80200" marB="80200" marR="100775" marL="100775">
                    <a:lnL cap="flat" cmpd="sng" w="19050">
                      <a:solidFill>
                        <a:srgbClr val="C76114"/>
                      </a:solidFill>
                      <a:prstDash val="solid"/>
                      <a:round/>
                      <a:headEnd len="sm" w="sm" type="none"/>
                      <a:tailEnd len="sm" w="sm" type="none"/>
                    </a:lnL>
                    <a:lnR cap="flat" cmpd="sng" w="19050">
                      <a:solidFill>
                        <a:srgbClr val="C76114"/>
                      </a:solidFill>
                      <a:prstDash val="solid"/>
                      <a:round/>
                      <a:headEnd len="sm" w="sm" type="none"/>
                      <a:tailEnd len="sm" w="sm" type="none"/>
                    </a:lnR>
                    <a:lnT cap="flat" cmpd="sng" w="19050">
                      <a:solidFill>
                        <a:srgbClr val="C76114"/>
                      </a:solidFill>
                      <a:prstDash val="solid"/>
                      <a:round/>
                      <a:headEnd len="sm" w="sm" type="none"/>
                      <a:tailEnd len="sm" w="sm" type="none"/>
                    </a:lnT>
                    <a:lnB cap="flat" cmpd="sng" w="19050">
                      <a:solidFill>
                        <a:srgbClr val="C76114"/>
                      </a:solidFill>
                      <a:prstDash val="solid"/>
                      <a:round/>
                      <a:headEnd len="sm" w="sm" type="none"/>
                      <a:tailEnd len="sm" w="sm" type="none"/>
                    </a:lnB>
                  </a:tcPr>
                </a:tc>
                <a:tc>
                  <a:txBody>
                    <a:bodyPr/>
                    <a:lstStyle/>
                    <a:p>
                      <a:pPr indent="-192250" lvl="0" marL="244800" marR="0" rtl="0" algn="l">
                        <a:lnSpc>
                          <a:spcPct val="100000"/>
                        </a:lnSpc>
                        <a:spcBef>
                          <a:spcPts val="0"/>
                        </a:spcBef>
                        <a:spcAft>
                          <a:spcPts val="0"/>
                        </a:spcAft>
                        <a:buClr>
                          <a:srgbClr val="000000"/>
                        </a:buClr>
                        <a:buSzPts val="1100"/>
                        <a:buFont typeface="Mada"/>
                        <a:buChar char="●"/>
                      </a:pPr>
                      <a:r>
                        <a:rPr b="1" lang="ar" sz="1100">
                          <a:latin typeface="Mada"/>
                          <a:ea typeface="Mada"/>
                          <a:cs typeface="Mada"/>
                          <a:sym typeface="Mada"/>
                        </a:rPr>
                        <a:t>F</a:t>
                      </a:r>
                      <a:r>
                        <a:rPr b="1" lang="ar" sz="1100">
                          <a:latin typeface="Mada"/>
                          <a:ea typeface="Mada"/>
                          <a:cs typeface="Mada"/>
                          <a:sym typeface="Mada"/>
                        </a:rPr>
                        <a:t>CR: </a:t>
                      </a:r>
                      <a:r>
                        <a:rPr lang="ar" sz="1100">
                          <a:latin typeface="Mada"/>
                          <a:ea typeface="Mada"/>
                          <a:cs typeface="Mada"/>
                          <a:sym typeface="Mada"/>
                        </a:rPr>
                        <a:t>Fludarabine, cyclophosphamide &amp; rituximab—for young pts w/ good PS,). Can produce long-term remissions in pt w/ mutated IGHV, Cant be used in 17p del. </a:t>
                      </a:r>
                      <a:endParaRPr sz="1100">
                        <a:latin typeface="Mada"/>
                        <a:ea typeface="Mada"/>
                        <a:cs typeface="Mada"/>
                        <a:sym typeface="Mada"/>
                      </a:endParaRPr>
                    </a:p>
                    <a:p>
                      <a:pPr indent="-192250" lvl="0" marL="244800" marR="0" rtl="0" algn="l">
                        <a:lnSpc>
                          <a:spcPct val="100000"/>
                        </a:lnSpc>
                        <a:spcBef>
                          <a:spcPts val="0"/>
                        </a:spcBef>
                        <a:spcAft>
                          <a:spcPts val="0"/>
                        </a:spcAft>
                        <a:buClr>
                          <a:srgbClr val="000000"/>
                        </a:buClr>
                        <a:buSzPts val="1100"/>
                        <a:buFont typeface="Mada"/>
                        <a:buChar char="●"/>
                      </a:pPr>
                      <a:r>
                        <a:rPr b="1" lang="ar" sz="1100">
                          <a:latin typeface="Mada"/>
                          <a:ea typeface="Mada"/>
                          <a:cs typeface="Mada"/>
                          <a:sym typeface="Mada"/>
                        </a:rPr>
                        <a:t>BR:</a:t>
                      </a:r>
                      <a:r>
                        <a:rPr lang="ar" sz="1100">
                          <a:latin typeface="Mada"/>
                          <a:ea typeface="Mada"/>
                          <a:cs typeface="Mada"/>
                          <a:sym typeface="Mada"/>
                        </a:rPr>
                        <a:t> Bendamustine + </a:t>
                      </a:r>
                      <a:r>
                        <a:rPr b="1" lang="ar" sz="1100" u="sng">
                          <a:solidFill>
                            <a:srgbClr val="CC0000"/>
                          </a:solidFill>
                          <a:latin typeface="Mada"/>
                          <a:ea typeface="Mada"/>
                          <a:cs typeface="Mada"/>
                          <a:sym typeface="Mada"/>
                        </a:rPr>
                        <a:t>Rituximab</a:t>
                      </a:r>
                      <a:r>
                        <a:rPr lang="ar" sz="1100">
                          <a:latin typeface="Mada"/>
                          <a:ea typeface="Mada"/>
                          <a:cs typeface="Mada"/>
                          <a:sym typeface="Mada"/>
                        </a:rPr>
                        <a:t>. Less toxicity than FCR &amp; can be used w/ renal insufficiency, &gt;65 y/o, but shorter PFS compared to FCR </a:t>
                      </a:r>
                      <a:endParaRPr sz="1100">
                        <a:latin typeface="Mada"/>
                        <a:ea typeface="Mada"/>
                        <a:cs typeface="Mada"/>
                        <a:sym typeface="Mada"/>
                      </a:endParaRPr>
                    </a:p>
                    <a:p>
                      <a:pPr indent="-192250" lvl="0" marL="2448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Novel agents: </a:t>
                      </a:r>
                      <a:r>
                        <a:rPr b="1" lang="ar" sz="1100">
                          <a:solidFill>
                            <a:srgbClr val="6AA84F"/>
                          </a:solidFill>
                          <a:latin typeface="Mada"/>
                          <a:ea typeface="Mada"/>
                          <a:cs typeface="Mada"/>
                          <a:sym typeface="Mada"/>
                        </a:rPr>
                        <a:t>(1st line therapy nowadays)</a:t>
                      </a:r>
                      <a:endParaRPr b="1" sz="1100">
                        <a:solidFill>
                          <a:srgbClr val="6AA84F"/>
                        </a:solidFill>
                        <a:latin typeface="Mada"/>
                        <a:ea typeface="Mada"/>
                        <a:cs typeface="Mada"/>
                        <a:sym typeface="Mada"/>
                      </a:endParaRPr>
                    </a:p>
                    <a:p>
                      <a:pPr indent="-156249" lvl="1" marL="485999"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Kinase inhibitors:</a:t>
                      </a:r>
                      <a:r>
                        <a:rPr lang="ar" sz="1100">
                          <a:solidFill>
                            <a:schemeClr val="dk1"/>
                          </a:solidFill>
                          <a:latin typeface="Mada"/>
                          <a:ea typeface="Mada"/>
                          <a:cs typeface="Mada"/>
                          <a:sym typeface="Mada"/>
                        </a:rPr>
                        <a:t> ibrutinib (BTK) &amp; idelalisib (PI3Kδ) + rituximab </a:t>
                      </a:r>
                      <a:endParaRPr sz="1100">
                        <a:solidFill>
                          <a:schemeClr val="dk1"/>
                        </a:solidFill>
                        <a:latin typeface="Mada"/>
                        <a:ea typeface="Mada"/>
                        <a:cs typeface="Mada"/>
                        <a:sym typeface="Mada"/>
                      </a:endParaRPr>
                    </a:p>
                    <a:p>
                      <a:pPr indent="-156249" lvl="1" marL="485999"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Pro-Apoptotic:</a:t>
                      </a:r>
                      <a:r>
                        <a:rPr lang="ar" sz="1100">
                          <a:solidFill>
                            <a:schemeClr val="dk1"/>
                          </a:solidFill>
                          <a:latin typeface="Mada"/>
                          <a:ea typeface="Mada"/>
                          <a:cs typeface="Mada"/>
                          <a:sym typeface="Mada"/>
                        </a:rPr>
                        <a:t> venetoclax (BCL-2 inhibitor)</a:t>
                      </a:r>
                      <a:endParaRPr sz="1100">
                        <a:latin typeface="Mada"/>
                        <a:ea typeface="Mada"/>
                        <a:cs typeface="Mada"/>
                        <a:sym typeface="Mada"/>
                      </a:endParaRPr>
                    </a:p>
                  </a:txBody>
                  <a:tcPr marT="80200" marB="80200" marR="100775" marL="100775">
                    <a:lnL cap="flat" cmpd="sng" w="19050">
                      <a:solidFill>
                        <a:srgbClr val="C76114"/>
                      </a:solidFill>
                      <a:prstDash val="solid"/>
                      <a:round/>
                      <a:headEnd len="sm" w="sm" type="none"/>
                      <a:tailEnd len="sm" w="sm" type="none"/>
                    </a:lnL>
                    <a:lnR cap="flat" cmpd="sng" w="19050">
                      <a:solidFill>
                        <a:srgbClr val="C76114"/>
                      </a:solidFill>
                      <a:prstDash val="solid"/>
                      <a:round/>
                      <a:headEnd len="sm" w="sm" type="none"/>
                      <a:tailEnd len="sm" w="sm" type="none"/>
                    </a:lnR>
                    <a:lnT cap="flat" cmpd="sng" w="19050">
                      <a:solidFill>
                        <a:srgbClr val="C76114"/>
                      </a:solidFill>
                      <a:prstDash val="solid"/>
                      <a:round/>
                      <a:headEnd len="sm" w="sm" type="none"/>
                      <a:tailEnd len="sm" w="sm" type="none"/>
                    </a:lnT>
                    <a:lnB cap="flat" cmpd="sng" w="19050">
                      <a:solidFill>
                        <a:srgbClr val="C76114"/>
                      </a:solidFill>
                      <a:prstDash val="solid"/>
                      <a:round/>
                      <a:headEnd len="sm" w="sm" type="none"/>
                      <a:tailEnd len="sm" w="sm" type="none"/>
                    </a:lnB>
                  </a:tcPr>
                </a:tc>
              </a:tr>
            </a:tbl>
          </a:graphicData>
        </a:graphic>
      </p:graphicFrame>
      <p:graphicFrame>
        <p:nvGraphicFramePr>
          <p:cNvPr id="582" name="Google Shape;582;p37"/>
          <p:cNvGraphicFramePr/>
          <p:nvPr/>
        </p:nvGraphicFramePr>
        <p:xfrm>
          <a:off x="171288" y="8282847"/>
          <a:ext cx="3000000" cy="3000000"/>
        </p:xfrm>
        <a:graphic>
          <a:graphicData uri="http://schemas.openxmlformats.org/drawingml/2006/table">
            <a:tbl>
              <a:tblPr>
                <a:noFill/>
                <a:tableStyleId>{BD9DFCBA-717C-4AA1-9048-8C9DC136FAE6}</a:tableStyleId>
              </a:tblPr>
              <a:tblGrid>
                <a:gridCol w="1024250"/>
                <a:gridCol w="1077775"/>
                <a:gridCol w="2626525"/>
              </a:tblGrid>
              <a:tr h="300150">
                <a:tc rowSpan="4">
                  <a:txBody>
                    <a:bodyPr/>
                    <a:lstStyle/>
                    <a:p>
                      <a:pPr indent="0" lvl="0" marL="0" rtl="0" algn="ctr">
                        <a:spcBef>
                          <a:spcPts val="0"/>
                        </a:spcBef>
                        <a:spcAft>
                          <a:spcPts val="0"/>
                        </a:spcAft>
                        <a:buNone/>
                      </a:pPr>
                      <a:r>
                        <a:rPr b="1" lang="ar" sz="1200">
                          <a:latin typeface="Mada"/>
                          <a:ea typeface="Mada"/>
                          <a:cs typeface="Mada"/>
                          <a:sym typeface="Mada"/>
                        </a:rPr>
                        <a:t>Common side effects of the new agents used in CLL</a:t>
                      </a:r>
                      <a:endParaRPr b="1" sz="1200">
                        <a:latin typeface="Mada"/>
                        <a:ea typeface="Mada"/>
                        <a:cs typeface="Mada"/>
                        <a:sym typeface="Mada"/>
                      </a:endParaRPr>
                    </a:p>
                  </a:txBody>
                  <a:tcPr marT="80200" marB="80200" marR="100775" marL="100775" anchor="ctr">
                    <a:lnL cap="flat" cmpd="sng" w="19050">
                      <a:solidFill>
                        <a:srgbClr val="C76114"/>
                      </a:solidFill>
                      <a:prstDash val="solid"/>
                      <a:round/>
                      <a:headEnd len="sm" w="sm" type="none"/>
                      <a:tailEnd len="sm" w="sm" type="none"/>
                    </a:lnL>
                    <a:lnR cap="flat" cmpd="sng" w="19050">
                      <a:solidFill>
                        <a:srgbClr val="C76114"/>
                      </a:solidFill>
                      <a:prstDash val="solid"/>
                      <a:round/>
                      <a:headEnd len="sm" w="sm" type="none"/>
                      <a:tailEnd len="sm" w="sm" type="none"/>
                    </a:lnR>
                    <a:lnT cap="flat" cmpd="sng" w="19050">
                      <a:solidFill>
                        <a:srgbClr val="C76114"/>
                      </a:solidFill>
                      <a:prstDash val="solid"/>
                      <a:round/>
                      <a:headEnd len="sm" w="sm" type="none"/>
                      <a:tailEnd len="sm" w="sm" type="none"/>
                    </a:lnT>
                    <a:lnB cap="flat" cmpd="sng" w="19050">
                      <a:solidFill>
                        <a:srgbClr val="C76114"/>
                      </a:solidFill>
                      <a:prstDash val="solid"/>
                      <a:round/>
                      <a:headEnd len="sm" w="sm" type="none"/>
                      <a:tailEnd len="sm" w="sm" type="none"/>
                    </a:lnB>
                    <a:solidFill>
                      <a:schemeClr val="accent3"/>
                    </a:solidFill>
                  </a:tcPr>
                </a:tc>
                <a:tc rowSpan="2">
                  <a:txBody>
                    <a:bodyPr/>
                    <a:lstStyle/>
                    <a:p>
                      <a:pPr indent="0" lvl="0" marL="0" rtl="0" algn="ctr">
                        <a:spcBef>
                          <a:spcPts val="0"/>
                        </a:spcBef>
                        <a:spcAft>
                          <a:spcPts val="0"/>
                        </a:spcAft>
                        <a:buNone/>
                      </a:pPr>
                      <a:r>
                        <a:rPr b="1" lang="ar" sz="1100">
                          <a:latin typeface="Mada"/>
                          <a:ea typeface="Mada"/>
                          <a:cs typeface="Mada"/>
                          <a:sym typeface="Mada"/>
                        </a:rPr>
                        <a:t>Kinase inhibitors</a:t>
                      </a:r>
                      <a:endParaRPr b="1" sz="1100">
                        <a:latin typeface="Mada"/>
                        <a:ea typeface="Mada"/>
                        <a:cs typeface="Mada"/>
                        <a:sym typeface="Mada"/>
                      </a:endParaRPr>
                    </a:p>
                  </a:txBody>
                  <a:tcPr marT="80200" marB="80200" marR="100775" marL="100775" anchor="ctr">
                    <a:lnL cap="flat" cmpd="sng" w="19050">
                      <a:solidFill>
                        <a:srgbClr val="C76114"/>
                      </a:solidFill>
                      <a:prstDash val="solid"/>
                      <a:round/>
                      <a:headEnd len="sm" w="sm" type="none"/>
                      <a:tailEnd len="sm" w="sm" type="none"/>
                    </a:lnL>
                    <a:lnR cap="flat" cmpd="sng" w="19050">
                      <a:solidFill>
                        <a:srgbClr val="C76114"/>
                      </a:solidFill>
                      <a:prstDash val="solid"/>
                      <a:round/>
                      <a:headEnd len="sm" w="sm" type="none"/>
                      <a:tailEnd len="sm" w="sm" type="none"/>
                    </a:lnR>
                    <a:lnT cap="flat" cmpd="sng" w="19050">
                      <a:solidFill>
                        <a:srgbClr val="C76114"/>
                      </a:solidFill>
                      <a:prstDash val="solid"/>
                      <a:round/>
                      <a:headEnd len="sm" w="sm" type="none"/>
                      <a:tailEnd len="sm" w="sm" type="none"/>
                    </a:lnT>
                    <a:lnB cap="flat" cmpd="sng" w="19050">
                      <a:solidFill>
                        <a:srgbClr val="C76114"/>
                      </a:solidFill>
                      <a:prstDash val="solid"/>
                      <a:round/>
                      <a:headEnd len="sm" w="sm" type="none"/>
                      <a:tailEnd len="sm" w="sm" type="none"/>
                    </a:lnB>
                    <a:solidFill>
                      <a:schemeClr val="accent4"/>
                    </a:solidFill>
                  </a:tcPr>
                </a:tc>
                <a:tc>
                  <a:txBody>
                    <a:bodyPr/>
                    <a:lstStyle/>
                    <a:p>
                      <a:pPr indent="0" lvl="0" marL="0" marR="0" rtl="0" algn="l">
                        <a:lnSpc>
                          <a:spcPct val="100000"/>
                        </a:lnSpc>
                        <a:spcBef>
                          <a:spcPts val="0"/>
                        </a:spcBef>
                        <a:spcAft>
                          <a:spcPts val="0"/>
                        </a:spcAft>
                        <a:buNone/>
                      </a:pPr>
                      <a:r>
                        <a:rPr b="1" lang="ar" sz="1100">
                          <a:latin typeface="Mada"/>
                          <a:ea typeface="Mada"/>
                          <a:cs typeface="Mada"/>
                          <a:sym typeface="Mada"/>
                        </a:rPr>
                        <a:t>Ibrutinib (BTK)</a:t>
                      </a:r>
                      <a:r>
                        <a:rPr lang="ar" sz="1100">
                          <a:latin typeface="Mada"/>
                          <a:ea typeface="Mada"/>
                          <a:cs typeface="Mada"/>
                          <a:sym typeface="Mada"/>
                        </a:rPr>
                        <a:t>: Atrial fibrillation, Bleeding (platelet dysfunction) </a:t>
                      </a:r>
                      <a:r>
                        <a:rPr lang="ar" sz="1100">
                          <a:solidFill>
                            <a:srgbClr val="6AA84F"/>
                          </a:solidFill>
                          <a:latin typeface="Mada"/>
                          <a:ea typeface="Mada"/>
                          <a:cs typeface="Mada"/>
                          <a:sym typeface="Mada"/>
                        </a:rPr>
                        <a:t>and diarrhea</a:t>
                      </a:r>
                      <a:endParaRPr sz="1100">
                        <a:solidFill>
                          <a:srgbClr val="6AA84F"/>
                        </a:solidFill>
                        <a:latin typeface="Mada"/>
                        <a:ea typeface="Mada"/>
                        <a:cs typeface="Mada"/>
                        <a:sym typeface="Mada"/>
                      </a:endParaRPr>
                    </a:p>
                  </a:txBody>
                  <a:tcPr marT="80200" marB="80200" marR="100775" marL="100775" anchor="ctr">
                    <a:lnL cap="flat" cmpd="sng" w="19050">
                      <a:solidFill>
                        <a:srgbClr val="C76114"/>
                      </a:solidFill>
                      <a:prstDash val="solid"/>
                      <a:round/>
                      <a:headEnd len="sm" w="sm" type="none"/>
                      <a:tailEnd len="sm" w="sm" type="none"/>
                    </a:lnL>
                    <a:lnR cap="flat" cmpd="sng" w="19050">
                      <a:solidFill>
                        <a:srgbClr val="C76114"/>
                      </a:solidFill>
                      <a:prstDash val="solid"/>
                      <a:round/>
                      <a:headEnd len="sm" w="sm" type="none"/>
                      <a:tailEnd len="sm" w="sm" type="none"/>
                    </a:lnR>
                    <a:lnT cap="flat" cmpd="sng" w="19050">
                      <a:solidFill>
                        <a:srgbClr val="C76114"/>
                      </a:solidFill>
                      <a:prstDash val="solid"/>
                      <a:round/>
                      <a:headEnd len="sm" w="sm" type="none"/>
                      <a:tailEnd len="sm" w="sm" type="none"/>
                    </a:lnT>
                    <a:lnB cap="flat" cmpd="sng" w="19050">
                      <a:solidFill>
                        <a:srgbClr val="C76114"/>
                      </a:solidFill>
                      <a:prstDash val="solid"/>
                      <a:round/>
                      <a:headEnd len="sm" w="sm" type="none"/>
                      <a:tailEnd len="sm" w="sm" type="none"/>
                    </a:lnB>
                  </a:tcPr>
                </a:tc>
              </a:tr>
              <a:tr h="300150">
                <a:tc vMerge="1"/>
                <a:tc vMerge="1"/>
                <a:tc>
                  <a:txBody>
                    <a:bodyPr/>
                    <a:lstStyle/>
                    <a:p>
                      <a:pPr indent="0" lvl="0" marL="0" marR="0" rtl="0" algn="l">
                        <a:lnSpc>
                          <a:spcPct val="100000"/>
                        </a:lnSpc>
                        <a:spcBef>
                          <a:spcPts val="0"/>
                        </a:spcBef>
                        <a:spcAft>
                          <a:spcPts val="0"/>
                        </a:spcAft>
                        <a:buNone/>
                      </a:pPr>
                      <a:r>
                        <a:rPr b="1" lang="ar" sz="1100">
                          <a:latin typeface="Mada"/>
                          <a:ea typeface="Mada"/>
                          <a:cs typeface="Mada"/>
                          <a:sym typeface="Mada"/>
                        </a:rPr>
                        <a:t>Idelalisib (PI3Kδ): </a:t>
                      </a:r>
                      <a:r>
                        <a:rPr lang="ar" sz="1100">
                          <a:latin typeface="Mada"/>
                          <a:ea typeface="Mada"/>
                          <a:cs typeface="Mada"/>
                          <a:sym typeface="Mada"/>
                        </a:rPr>
                        <a:t>Colitis Pneumonitis</a:t>
                      </a:r>
                      <a:endParaRPr sz="1100">
                        <a:solidFill>
                          <a:srgbClr val="000000"/>
                        </a:solidFill>
                        <a:latin typeface="Mada"/>
                        <a:ea typeface="Mada"/>
                        <a:cs typeface="Mada"/>
                        <a:sym typeface="Mada"/>
                      </a:endParaRPr>
                    </a:p>
                  </a:txBody>
                  <a:tcPr marT="80200" marB="80200" marR="100775" marL="100775" anchor="ctr">
                    <a:lnL cap="flat" cmpd="sng" w="19050">
                      <a:solidFill>
                        <a:srgbClr val="C76114"/>
                      </a:solidFill>
                      <a:prstDash val="solid"/>
                      <a:round/>
                      <a:headEnd len="sm" w="sm" type="none"/>
                      <a:tailEnd len="sm" w="sm" type="none"/>
                    </a:lnL>
                    <a:lnR cap="flat" cmpd="sng" w="19050">
                      <a:solidFill>
                        <a:srgbClr val="C76114"/>
                      </a:solidFill>
                      <a:prstDash val="solid"/>
                      <a:round/>
                      <a:headEnd len="sm" w="sm" type="none"/>
                      <a:tailEnd len="sm" w="sm" type="none"/>
                    </a:lnR>
                    <a:lnT cap="flat" cmpd="sng" w="19050">
                      <a:solidFill>
                        <a:srgbClr val="C76114"/>
                      </a:solidFill>
                      <a:prstDash val="solid"/>
                      <a:round/>
                      <a:headEnd len="sm" w="sm" type="none"/>
                      <a:tailEnd len="sm" w="sm" type="none"/>
                    </a:lnT>
                    <a:lnB cap="flat" cmpd="sng" w="19050">
                      <a:solidFill>
                        <a:srgbClr val="C76114"/>
                      </a:solidFill>
                      <a:prstDash val="solid"/>
                      <a:round/>
                      <a:headEnd len="sm" w="sm" type="none"/>
                      <a:tailEnd len="sm" w="sm" type="none"/>
                    </a:lnB>
                  </a:tcPr>
                </a:tc>
              </a:tr>
              <a:tr h="300150">
                <a:tc vMerge="1"/>
                <a:tc rowSpan="2">
                  <a:txBody>
                    <a:bodyPr/>
                    <a:lstStyle/>
                    <a:p>
                      <a:pPr indent="0" lvl="0" marL="0" rtl="0" algn="ctr">
                        <a:spcBef>
                          <a:spcPts val="0"/>
                        </a:spcBef>
                        <a:spcAft>
                          <a:spcPts val="0"/>
                        </a:spcAft>
                        <a:buNone/>
                      </a:pPr>
                      <a:r>
                        <a:rPr b="1" lang="ar" sz="1100">
                          <a:latin typeface="Mada"/>
                          <a:ea typeface="Mada"/>
                          <a:cs typeface="Mada"/>
                          <a:sym typeface="Mada"/>
                        </a:rPr>
                        <a:t>Pro-Apoptotic</a:t>
                      </a:r>
                      <a:endParaRPr b="1" sz="1100">
                        <a:latin typeface="Mada"/>
                        <a:ea typeface="Mada"/>
                        <a:cs typeface="Mada"/>
                        <a:sym typeface="Mada"/>
                      </a:endParaRPr>
                    </a:p>
                  </a:txBody>
                  <a:tcPr marT="80200" marB="80200" marR="100775" marL="100775" anchor="ctr">
                    <a:lnL cap="flat" cmpd="sng" w="19050">
                      <a:solidFill>
                        <a:srgbClr val="C76114"/>
                      </a:solidFill>
                      <a:prstDash val="solid"/>
                      <a:round/>
                      <a:headEnd len="sm" w="sm" type="none"/>
                      <a:tailEnd len="sm" w="sm" type="none"/>
                    </a:lnL>
                    <a:lnR cap="flat" cmpd="sng" w="19050">
                      <a:solidFill>
                        <a:srgbClr val="C76114"/>
                      </a:solidFill>
                      <a:prstDash val="solid"/>
                      <a:round/>
                      <a:headEnd len="sm" w="sm" type="none"/>
                      <a:tailEnd len="sm" w="sm" type="none"/>
                    </a:lnR>
                    <a:lnT cap="flat" cmpd="sng" w="19050">
                      <a:solidFill>
                        <a:srgbClr val="C76114"/>
                      </a:solidFill>
                      <a:prstDash val="solid"/>
                      <a:round/>
                      <a:headEnd len="sm" w="sm" type="none"/>
                      <a:tailEnd len="sm" w="sm" type="none"/>
                    </a:lnT>
                    <a:lnB cap="flat" cmpd="sng" w="19050">
                      <a:solidFill>
                        <a:srgbClr val="C76114"/>
                      </a:solidFill>
                      <a:prstDash val="solid"/>
                      <a:round/>
                      <a:headEnd len="sm" w="sm" type="none"/>
                      <a:tailEnd len="sm" w="sm" type="none"/>
                    </a:lnB>
                    <a:solidFill>
                      <a:schemeClr val="accent4"/>
                    </a:solidFill>
                  </a:tcPr>
                </a:tc>
                <a:tc rowSpan="2">
                  <a:txBody>
                    <a:bodyPr/>
                    <a:lstStyle/>
                    <a:p>
                      <a:pPr indent="0" lvl="0" marL="0" rtl="0" algn="l">
                        <a:spcBef>
                          <a:spcPts val="0"/>
                        </a:spcBef>
                        <a:spcAft>
                          <a:spcPts val="0"/>
                        </a:spcAft>
                        <a:buNone/>
                      </a:pPr>
                      <a:r>
                        <a:rPr b="1" lang="ar" sz="1200">
                          <a:latin typeface="Mada"/>
                          <a:ea typeface="Mada"/>
                          <a:cs typeface="Mada"/>
                          <a:sym typeface="Mada"/>
                        </a:rPr>
                        <a:t>Venetoclax (BCL-2 inhibitor):</a:t>
                      </a:r>
                      <a:r>
                        <a:rPr lang="ar" sz="1200">
                          <a:latin typeface="Mada"/>
                          <a:ea typeface="Mada"/>
                          <a:cs typeface="Mada"/>
                          <a:sym typeface="Mada"/>
                        </a:rPr>
                        <a:t> </a:t>
                      </a:r>
                      <a:r>
                        <a:rPr lang="ar" sz="1200">
                          <a:solidFill>
                            <a:srgbClr val="CC0000"/>
                          </a:solidFill>
                          <a:latin typeface="Mada"/>
                          <a:ea typeface="Mada"/>
                          <a:cs typeface="Mada"/>
                          <a:sym typeface="Mada"/>
                        </a:rPr>
                        <a:t>Tumor lysis syndrome,</a:t>
                      </a:r>
                      <a:r>
                        <a:rPr lang="ar" sz="1200">
                          <a:latin typeface="Mada"/>
                          <a:ea typeface="Mada"/>
                          <a:cs typeface="Mada"/>
                          <a:sym typeface="Mada"/>
                        </a:rPr>
                        <a:t> Pancytopenia.</a:t>
                      </a:r>
                      <a:endParaRPr sz="900">
                        <a:solidFill>
                          <a:srgbClr val="000000"/>
                        </a:solidFill>
                        <a:latin typeface="Mada"/>
                        <a:ea typeface="Mada"/>
                        <a:cs typeface="Mada"/>
                        <a:sym typeface="Mada"/>
                      </a:endParaRPr>
                    </a:p>
                  </a:txBody>
                  <a:tcPr marT="80200" marB="80200" marR="100775" marL="100775" anchor="ctr">
                    <a:lnL cap="flat" cmpd="sng" w="19050">
                      <a:solidFill>
                        <a:srgbClr val="C76114"/>
                      </a:solidFill>
                      <a:prstDash val="solid"/>
                      <a:round/>
                      <a:headEnd len="sm" w="sm" type="none"/>
                      <a:tailEnd len="sm" w="sm" type="none"/>
                    </a:lnL>
                    <a:lnR cap="flat" cmpd="sng" w="19050">
                      <a:solidFill>
                        <a:srgbClr val="C76114"/>
                      </a:solidFill>
                      <a:prstDash val="solid"/>
                      <a:round/>
                      <a:headEnd len="sm" w="sm" type="none"/>
                      <a:tailEnd len="sm" w="sm" type="none"/>
                    </a:lnR>
                    <a:lnT cap="flat" cmpd="sng" w="19050">
                      <a:solidFill>
                        <a:srgbClr val="C76114"/>
                      </a:solidFill>
                      <a:prstDash val="solid"/>
                      <a:round/>
                      <a:headEnd len="sm" w="sm" type="none"/>
                      <a:tailEnd len="sm" w="sm" type="none"/>
                    </a:lnT>
                    <a:lnB cap="flat" cmpd="sng" w="19050">
                      <a:solidFill>
                        <a:srgbClr val="C76114"/>
                      </a:solidFill>
                      <a:prstDash val="solid"/>
                      <a:round/>
                      <a:headEnd len="sm" w="sm" type="none"/>
                      <a:tailEnd len="sm" w="sm" type="none"/>
                    </a:lnB>
                  </a:tcPr>
                </a:tc>
              </a:tr>
              <a:tr h="300150">
                <a:tc vMerge="1"/>
                <a:tc vMerge="1"/>
                <a:tc vMerge="1"/>
              </a:tr>
            </a:tbl>
          </a:graphicData>
        </a:graphic>
      </p:graphicFrame>
      <p:sp>
        <p:nvSpPr>
          <p:cNvPr id="583" name="Google Shape;583;p37"/>
          <p:cNvSpPr/>
          <p:nvPr/>
        </p:nvSpPr>
        <p:spPr>
          <a:xfrm>
            <a:off x="2966555" y="1932600"/>
            <a:ext cx="1588500" cy="339000"/>
          </a:xfrm>
          <a:prstGeom prst="round2SameRect">
            <a:avLst>
              <a:gd fmla="val 16667" name="adj1"/>
              <a:gd fmla="val 0" name="adj2"/>
            </a:avLst>
          </a:prstGeom>
          <a:solidFill>
            <a:srgbClr val="C76114"/>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rgbClr val="F5F0F3"/>
                </a:solidFill>
                <a:latin typeface="Mada"/>
                <a:ea typeface="Mada"/>
                <a:cs typeface="Mada"/>
                <a:sym typeface="Mada"/>
              </a:rPr>
              <a:t>Autoimmune hemolytic anemia </a:t>
            </a:r>
            <a:r>
              <a:rPr b="1" lang="ar" sz="1200">
                <a:solidFill>
                  <a:srgbClr val="F5F0F3"/>
                </a:solidFill>
                <a:latin typeface="Mada"/>
                <a:ea typeface="Mada"/>
                <a:cs typeface="Mada"/>
                <a:sym typeface="Mada"/>
              </a:rPr>
              <a:t>(AIHA)</a:t>
            </a:r>
            <a:endParaRPr b="1" sz="1200">
              <a:solidFill>
                <a:srgbClr val="F5F0F3"/>
              </a:solidFill>
              <a:latin typeface="Mada"/>
              <a:ea typeface="Mada"/>
              <a:cs typeface="Mada"/>
              <a:sym typeface="Mada"/>
            </a:endParaRPr>
          </a:p>
        </p:txBody>
      </p:sp>
      <p:sp>
        <p:nvSpPr>
          <p:cNvPr id="584" name="Google Shape;584;p37"/>
          <p:cNvSpPr txBox="1"/>
          <p:nvPr/>
        </p:nvSpPr>
        <p:spPr>
          <a:xfrm>
            <a:off x="5026475" y="8257925"/>
            <a:ext cx="2485800" cy="17085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sz="1100">
                <a:solidFill>
                  <a:srgbClr val="6AA84F"/>
                </a:solidFill>
                <a:latin typeface="Mada"/>
                <a:ea typeface="Mada"/>
                <a:cs typeface="Mada"/>
                <a:sym typeface="Mada"/>
              </a:rPr>
              <a:t>How does Rituximab work?</a:t>
            </a:r>
            <a:endParaRPr b="1" sz="1100">
              <a:solidFill>
                <a:srgbClr val="6AA84F"/>
              </a:solidFill>
              <a:latin typeface="Mada"/>
              <a:ea typeface="Mada"/>
              <a:cs typeface="Mada"/>
              <a:sym typeface="Mada"/>
            </a:endParaRPr>
          </a:p>
          <a:p>
            <a:pPr indent="0" lvl="0" marL="0" rtl="0" algn="ctr">
              <a:spcBef>
                <a:spcPts val="0"/>
              </a:spcBef>
              <a:spcAft>
                <a:spcPts val="0"/>
              </a:spcAft>
              <a:buNone/>
            </a:pPr>
            <a:r>
              <a:rPr lang="ar" sz="1100">
                <a:solidFill>
                  <a:srgbClr val="6AA84F"/>
                </a:solidFill>
                <a:latin typeface="Mada"/>
                <a:ea typeface="Mada"/>
                <a:cs typeface="Mada"/>
                <a:sym typeface="Mada"/>
              </a:rPr>
              <a:t>It’s a chimeric monoclonal </a:t>
            </a:r>
            <a:r>
              <a:rPr b="1" lang="ar" sz="1100">
                <a:solidFill>
                  <a:srgbClr val="CC0000"/>
                </a:solidFill>
                <a:latin typeface="Mada"/>
                <a:ea typeface="Mada"/>
                <a:cs typeface="Mada"/>
                <a:sym typeface="Mada"/>
              </a:rPr>
              <a:t>antibody against the protein CD20</a:t>
            </a:r>
            <a:r>
              <a:rPr lang="ar" sz="1100">
                <a:solidFill>
                  <a:srgbClr val="6AA84F"/>
                </a:solidFill>
                <a:latin typeface="Mada"/>
                <a:ea typeface="Mada"/>
                <a:cs typeface="Mada"/>
                <a:sym typeface="Mada"/>
              </a:rPr>
              <a:t>, which is primarily found on the surface of immune system B cells. When it binds to this protein it triggers cell death.  Before starting Rituximab you have to </a:t>
            </a:r>
            <a:r>
              <a:rPr b="1" lang="ar" sz="1100">
                <a:solidFill>
                  <a:srgbClr val="CC0000"/>
                </a:solidFill>
                <a:latin typeface="Mada"/>
                <a:ea typeface="Mada"/>
                <a:cs typeface="Mada"/>
                <a:sym typeface="Mada"/>
              </a:rPr>
              <a:t>check HBV</a:t>
            </a:r>
            <a:r>
              <a:rPr lang="ar" sz="1100">
                <a:solidFill>
                  <a:srgbClr val="6AA84F"/>
                </a:solidFill>
                <a:latin typeface="Mada"/>
                <a:ea typeface="Mada"/>
                <a:cs typeface="Mada"/>
                <a:sym typeface="Mada"/>
              </a:rPr>
              <a:t> because it may cause reactivation.</a:t>
            </a:r>
            <a:endParaRPr sz="1100">
              <a:solidFill>
                <a:srgbClr val="6AA84F"/>
              </a:solidFill>
              <a:latin typeface="Mada"/>
              <a:ea typeface="Mada"/>
              <a:cs typeface="Mada"/>
              <a:sym typeface="Mada"/>
            </a:endParaRPr>
          </a:p>
        </p:txBody>
      </p:sp>
      <p:sp>
        <p:nvSpPr>
          <p:cNvPr id="585" name="Google Shape;585;p37"/>
          <p:cNvSpPr/>
          <p:nvPr/>
        </p:nvSpPr>
        <p:spPr>
          <a:xfrm>
            <a:off x="4969325" y="8149700"/>
            <a:ext cx="362100" cy="339000"/>
          </a:xfrm>
          <a:prstGeom prst="star5">
            <a:avLst>
              <a:gd fmla="val 19098" name="adj"/>
              <a:gd fmla="val 105146" name="hf"/>
              <a:gd fmla="val 110557" name="vf"/>
            </a:avLst>
          </a:prstGeom>
          <a:solidFill>
            <a:srgbClr val="CC0000"/>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6" name="Google Shape;586;p37"/>
          <p:cNvCxnSpPr/>
          <p:nvPr/>
        </p:nvCxnSpPr>
        <p:spPr>
          <a:xfrm rot="10800000">
            <a:off x="-67300" y="10154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87" name="Google Shape;587;p37"/>
          <p:cNvSpPr txBox="1"/>
          <p:nvPr/>
        </p:nvSpPr>
        <p:spPr>
          <a:xfrm>
            <a:off x="-4500" y="10111500"/>
            <a:ext cx="76128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900">
                <a:solidFill>
                  <a:srgbClr val="6AA84F"/>
                </a:solidFill>
                <a:latin typeface="Mada"/>
                <a:ea typeface="Mada"/>
                <a:cs typeface="Mada"/>
                <a:sym typeface="Mada"/>
              </a:rPr>
              <a:t>1- Keep in mind that CLL in advance stage may present with Huge lymph node, depending on </a:t>
            </a:r>
            <a:r>
              <a:rPr lang="ar" sz="900">
                <a:solidFill>
                  <a:srgbClr val="6AA84F"/>
                </a:solidFill>
                <a:latin typeface="Mada"/>
                <a:ea typeface="Mada"/>
                <a:cs typeface="Mada"/>
                <a:sym typeface="Mada"/>
              </a:rPr>
              <a:t>its</a:t>
            </a:r>
            <a:r>
              <a:rPr lang="ar" sz="900">
                <a:solidFill>
                  <a:srgbClr val="6AA84F"/>
                </a:solidFill>
                <a:latin typeface="Mada"/>
                <a:ea typeface="Mada"/>
                <a:cs typeface="Mada"/>
                <a:sym typeface="Mada"/>
              </a:rPr>
              <a:t> size it may cause pressure. ex: if near spinal cord Pt will present with paralysis. In the neck might cause pain. If it is para-aortic Lymphadenopathy → erosion of the aorta → Bleeding. </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38"/>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593" name="Google Shape;593;p38"/>
          <p:cNvSpPr txBox="1"/>
          <p:nvPr/>
        </p:nvSpPr>
        <p:spPr>
          <a:xfrm>
            <a:off x="813900" y="0"/>
            <a:ext cx="593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Other Leukemias</a:t>
            </a:r>
            <a:endParaRPr b="1" sz="2600">
              <a:latin typeface="Mada"/>
              <a:ea typeface="Mada"/>
              <a:cs typeface="Mada"/>
              <a:sym typeface="Mada"/>
            </a:endParaRPr>
          </a:p>
        </p:txBody>
      </p:sp>
      <p:sp>
        <p:nvSpPr>
          <p:cNvPr id="594" name="Google Shape;594;p38"/>
          <p:cNvSpPr txBox="1"/>
          <p:nvPr/>
        </p:nvSpPr>
        <p:spPr>
          <a:xfrm>
            <a:off x="171300" y="6762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Hairy Cell Leukemia</a:t>
            </a:r>
            <a:endParaRPr b="1" sz="2200">
              <a:highlight>
                <a:schemeClr val="accent4"/>
              </a:highlight>
              <a:latin typeface="Mada"/>
              <a:ea typeface="Mada"/>
              <a:cs typeface="Mada"/>
              <a:sym typeface="Mada"/>
            </a:endParaRPr>
          </a:p>
        </p:txBody>
      </p:sp>
      <p:sp>
        <p:nvSpPr>
          <p:cNvPr id="595" name="Google Shape;595;p38"/>
          <p:cNvSpPr txBox="1"/>
          <p:nvPr/>
        </p:nvSpPr>
        <p:spPr>
          <a:xfrm>
            <a:off x="203700" y="1062450"/>
            <a:ext cx="7249200" cy="147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2% of all adult leukemias. </a:t>
            </a:r>
            <a:r>
              <a:rPr lang="ar" sz="1200">
                <a:solidFill>
                  <a:srgbClr val="999999"/>
                </a:solidFill>
                <a:latin typeface="Mada"/>
                <a:ea typeface="Mada"/>
                <a:cs typeface="Mada"/>
                <a:sym typeface="Mada"/>
              </a:rPr>
              <a:t>Neoplastic proliferation of </a:t>
            </a:r>
            <a:r>
              <a:rPr lang="ar" sz="1200">
                <a:solidFill>
                  <a:srgbClr val="CC0000"/>
                </a:solidFill>
                <a:latin typeface="Mada"/>
                <a:ea typeface="Mada"/>
                <a:cs typeface="Mada"/>
                <a:sym typeface="Mada"/>
              </a:rPr>
              <a:t>mature B cells</a:t>
            </a:r>
            <a:r>
              <a:rPr lang="ar" sz="1200">
                <a:solidFill>
                  <a:srgbClr val="999999"/>
                </a:solidFill>
                <a:latin typeface="Mada"/>
                <a:ea typeface="Mada"/>
                <a:cs typeface="Mada"/>
                <a:sym typeface="Mada"/>
              </a:rPr>
              <a:t> characterized by hairy cytoplasmic processes.</a:t>
            </a:r>
            <a:endParaRPr sz="12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Usually in males &gt; 40 years old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Chronic disease of lymphoproliferation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B lymphocytes that infiltrate the bone marrow and liver</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CC0000"/>
                </a:solidFill>
                <a:latin typeface="Mada"/>
                <a:ea typeface="Mada"/>
                <a:cs typeface="Mada"/>
                <a:sym typeface="Mada"/>
              </a:rPr>
              <a:t>Cells have a “hairy” appearance</a:t>
            </a:r>
            <a:r>
              <a:rPr lang="ar" sz="1200">
                <a:solidFill>
                  <a:srgbClr val="999999"/>
                </a:solidFill>
                <a:latin typeface="Mada"/>
                <a:ea typeface="Mada"/>
                <a:cs typeface="Mada"/>
                <a:sym typeface="Mada"/>
              </a:rPr>
              <a:t> (Cells are usually positive for </a:t>
            </a:r>
            <a:r>
              <a:rPr b="1" lang="ar" sz="1200">
                <a:solidFill>
                  <a:srgbClr val="999999"/>
                </a:solidFill>
                <a:latin typeface="Mada"/>
                <a:ea typeface="Mada"/>
                <a:cs typeface="Mada"/>
                <a:sym typeface="Mada"/>
              </a:rPr>
              <a:t>TRAP</a:t>
            </a:r>
            <a:r>
              <a:rPr lang="ar" sz="1200">
                <a:solidFill>
                  <a:srgbClr val="999999"/>
                </a:solidFill>
                <a:latin typeface="Mada"/>
                <a:ea typeface="Mada"/>
                <a:cs typeface="Mada"/>
                <a:sym typeface="Mada"/>
              </a:rPr>
              <a:t>)</a:t>
            </a:r>
            <a:endParaRPr sz="1200">
              <a:solidFill>
                <a:srgbClr val="999999"/>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Recently, all patients with hairy cell leukaemia have been found to have a mutation in the BRAF gene</a:t>
            </a:r>
            <a:r>
              <a:rPr lang="ar" sz="1200">
                <a:solidFill>
                  <a:srgbClr val="999999"/>
                </a:solidFill>
                <a:latin typeface="Mada"/>
                <a:ea typeface="Mada"/>
                <a:cs typeface="Mada"/>
                <a:sym typeface="Mada"/>
              </a:rPr>
              <a:t>.</a:t>
            </a:r>
            <a:endParaRPr sz="1200">
              <a:solidFill>
                <a:srgbClr val="999999"/>
              </a:solidFill>
              <a:latin typeface="Mada"/>
              <a:ea typeface="Mada"/>
              <a:cs typeface="Mada"/>
              <a:sym typeface="Mada"/>
            </a:endParaRPr>
          </a:p>
        </p:txBody>
      </p:sp>
      <p:graphicFrame>
        <p:nvGraphicFramePr>
          <p:cNvPr id="596" name="Google Shape;596;p38"/>
          <p:cNvGraphicFramePr/>
          <p:nvPr/>
        </p:nvGraphicFramePr>
        <p:xfrm>
          <a:off x="155400" y="2526600"/>
          <a:ext cx="3000000" cy="3000000"/>
        </p:xfrm>
        <a:graphic>
          <a:graphicData uri="http://schemas.openxmlformats.org/drawingml/2006/table">
            <a:tbl>
              <a:tblPr>
                <a:noFill/>
                <a:tableStyleId>{BD9DFCBA-717C-4AA1-9048-8C9DC136FAE6}</a:tableStyleId>
              </a:tblPr>
              <a:tblGrid>
                <a:gridCol w="4718150"/>
                <a:gridCol w="2531050"/>
              </a:tblGrid>
              <a:tr h="3962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Symptoms from</a:t>
                      </a:r>
                      <a:endParaRPr b="1">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Treatment</a:t>
                      </a:r>
                      <a:endParaRPr b="1">
                        <a:solidFill>
                          <a:srgbClr val="FFFFFF"/>
                        </a:solidFill>
                        <a:latin typeface="Mada"/>
                        <a:ea typeface="Mada"/>
                        <a:cs typeface="Mada"/>
                        <a:sym typeface="Mada"/>
                      </a:endParaRPr>
                    </a:p>
                  </a:txBody>
                  <a:tcPr marT="91425" marB="91425" marR="91425" marL="91425" anchor="ctr">
                    <a:solidFill>
                      <a:schemeClr val="accent1"/>
                    </a:solidFill>
                  </a:tcPr>
                </a:tc>
              </a:tr>
              <a:tr h="365725">
                <a:tc>
                  <a:txBody>
                    <a:bodyPr/>
                    <a:lstStyle/>
                    <a:p>
                      <a:pPr indent="0" lvl="0" marL="0" rtl="0" algn="ctr">
                        <a:spcBef>
                          <a:spcPts val="0"/>
                        </a:spcBef>
                        <a:spcAft>
                          <a:spcPts val="0"/>
                        </a:spcAft>
                        <a:buNone/>
                      </a:pPr>
                      <a:r>
                        <a:rPr lang="ar" sz="1200">
                          <a:solidFill>
                            <a:srgbClr val="CC0000"/>
                          </a:solidFill>
                          <a:latin typeface="Mada"/>
                          <a:ea typeface="Mada"/>
                          <a:cs typeface="Mada"/>
                          <a:sym typeface="Mada"/>
                        </a:rPr>
                        <a:t>Splenomegaly</a:t>
                      </a:r>
                      <a:r>
                        <a:rPr lang="ar" sz="1200">
                          <a:latin typeface="Mada"/>
                          <a:ea typeface="Mada"/>
                          <a:cs typeface="Mada"/>
                          <a:sym typeface="Mada"/>
                        </a:rPr>
                        <a:t> </a:t>
                      </a:r>
                      <a:r>
                        <a:rPr lang="ar" sz="1200">
                          <a:solidFill>
                            <a:srgbClr val="999999"/>
                          </a:solidFill>
                          <a:latin typeface="Mada"/>
                          <a:ea typeface="Mada"/>
                          <a:cs typeface="Mada"/>
                          <a:sym typeface="Mada"/>
                        </a:rPr>
                        <a:t>(</a:t>
                      </a:r>
                      <a:r>
                        <a:rPr lang="ar" sz="1200">
                          <a:solidFill>
                            <a:srgbClr val="1C4588"/>
                          </a:solidFill>
                          <a:latin typeface="Mada"/>
                          <a:ea typeface="Mada"/>
                          <a:cs typeface="Mada"/>
                          <a:sym typeface="Mada"/>
                        </a:rPr>
                        <a:t>90%,</a:t>
                      </a:r>
                      <a:r>
                        <a:rPr lang="ar" sz="1200">
                          <a:solidFill>
                            <a:srgbClr val="999999"/>
                          </a:solidFill>
                          <a:latin typeface="Mada"/>
                          <a:ea typeface="Mada"/>
                          <a:cs typeface="Mada"/>
                          <a:sym typeface="Mada"/>
                        </a:rPr>
                        <a:t> due to red pulp </a:t>
                      </a:r>
                      <a:r>
                        <a:rPr lang="ar" sz="1200">
                          <a:solidFill>
                            <a:srgbClr val="999999"/>
                          </a:solidFill>
                          <a:latin typeface="Mada"/>
                          <a:ea typeface="Mada"/>
                          <a:cs typeface="Mada"/>
                          <a:sym typeface="Mada"/>
                        </a:rPr>
                        <a:t>enlargement</a:t>
                      </a:r>
                      <a:r>
                        <a:rPr lang="ar" sz="1200">
                          <a:solidFill>
                            <a:srgbClr val="999999"/>
                          </a:solidFill>
                          <a:latin typeface="Mada"/>
                          <a:ea typeface="Mada"/>
                          <a:cs typeface="Mada"/>
                          <a:sym typeface="Mada"/>
                        </a:rPr>
                        <a:t>)</a:t>
                      </a:r>
                      <a:r>
                        <a:rPr lang="ar" sz="1200">
                          <a:latin typeface="Mada"/>
                          <a:ea typeface="Mada"/>
                          <a:cs typeface="Mada"/>
                          <a:sym typeface="Mada"/>
                        </a:rPr>
                        <a:t>, pancytopenia, infection </a:t>
                      </a:r>
                      <a:r>
                        <a:rPr lang="ar" sz="1200">
                          <a:solidFill>
                            <a:srgbClr val="999999"/>
                          </a:solidFill>
                          <a:latin typeface="Mada"/>
                          <a:ea typeface="Mada"/>
                          <a:cs typeface="Mada"/>
                          <a:sym typeface="Mada"/>
                        </a:rPr>
                        <a:t>(especially with atypical mycobacteria such as Mycobacterium avium–intracellulare)</a:t>
                      </a:r>
                      <a:r>
                        <a:rPr lang="ar" sz="1200">
                          <a:latin typeface="Mada"/>
                          <a:ea typeface="Mada"/>
                          <a:cs typeface="Mada"/>
                          <a:sym typeface="Mada"/>
                        </a:rPr>
                        <a:t>, </a:t>
                      </a:r>
                      <a:r>
                        <a:rPr lang="ar" sz="1200">
                          <a:solidFill>
                            <a:srgbClr val="6AA84F"/>
                          </a:solidFill>
                          <a:latin typeface="Mada"/>
                          <a:ea typeface="Mada"/>
                          <a:cs typeface="Mada"/>
                          <a:sym typeface="Mada"/>
                        </a:rPr>
                        <a:t>autoimmunity in form of</a:t>
                      </a:r>
                      <a:r>
                        <a:rPr lang="ar" sz="1200">
                          <a:latin typeface="Mada"/>
                          <a:ea typeface="Mada"/>
                          <a:cs typeface="Mada"/>
                          <a:sym typeface="Mada"/>
                        </a:rPr>
                        <a:t> </a:t>
                      </a:r>
                      <a:r>
                        <a:rPr lang="ar" sz="1200">
                          <a:solidFill>
                            <a:srgbClr val="CC0000"/>
                          </a:solidFill>
                          <a:latin typeface="Mada"/>
                          <a:ea typeface="Mada"/>
                          <a:cs typeface="Mada"/>
                          <a:sym typeface="Mada"/>
                        </a:rPr>
                        <a:t>vasculitis</a:t>
                      </a:r>
                      <a:endParaRPr sz="1200">
                        <a:solidFill>
                          <a:srgbClr val="CC0000"/>
                        </a:solidFill>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200">
                          <a:latin typeface="Mada"/>
                          <a:ea typeface="Mada"/>
                          <a:cs typeface="Mada"/>
                          <a:sym typeface="Mada"/>
                        </a:rPr>
                        <a:t>alpha-interferon, pentostatin, </a:t>
                      </a:r>
                      <a:r>
                        <a:rPr b="1" lang="ar" sz="1200">
                          <a:solidFill>
                            <a:srgbClr val="CC0000"/>
                          </a:solidFill>
                          <a:latin typeface="Mada"/>
                          <a:ea typeface="Mada"/>
                          <a:cs typeface="Mada"/>
                          <a:sym typeface="Mada"/>
                        </a:rPr>
                        <a:t>cladribine</a:t>
                      </a:r>
                      <a:r>
                        <a:rPr b="1" lang="ar" sz="1200">
                          <a:solidFill>
                            <a:srgbClr val="999999"/>
                          </a:solidFill>
                          <a:latin typeface="Mada"/>
                          <a:ea typeface="Mada"/>
                          <a:cs typeface="Mada"/>
                          <a:sym typeface="Mada"/>
                        </a:rPr>
                        <a:t> (Best initial)</a:t>
                      </a:r>
                      <a:endParaRPr b="1" sz="1200">
                        <a:solidFill>
                          <a:srgbClr val="999999"/>
                        </a:solidFill>
                        <a:latin typeface="Mada"/>
                        <a:ea typeface="Mada"/>
                        <a:cs typeface="Mada"/>
                        <a:sym typeface="Mada"/>
                      </a:endParaRPr>
                    </a:p>
                  </a:txBody>
                  <a:tcPr marT="91425" marB="91425" marR="91425" marL="91425"/>
                </a:tc>
              </a:tr>
            </a:tbl>
          </a:graphicData>
        </a:graphic>
      </p:graphicFrame>
      <p:sp>
        <p:nvSpPr>
          <p:cNvPr id="597" name="Google Shape;597;p38"/>
          <p:cNvSpPr txBox="1"/>
          <p:nvPr/>
        </p:nvSpPr>
        <p:spPr>
          <a:xfrm>
            <a:off x="171300" y="36480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Unclassified Leukemias</a:t>
            </a:r>
            <a:endParaRPr b="1" sz="2200">
              <a:highlight>
                <a:schemeClr val="accent4"/>
              </a:highlight>
              <a:latin typeface="Mada"/>
              <a:ea typeface="Mada"/>
              <a:cs typeface="Mada"/>
              <a:sym typeface="Mada"/>
            </a:endParaRPr>
          </a:p>
        </p:txBody>
      </p:sp>
      <p:sp>
        <p:nvSpPr>
          <p:cNvPr id="598" name="Google Shape;598;p38"/>
          <p:cNvSpPr txBox="1"/>
          <p:nvPr/>
        </p:nvSpPr>
        <p:spPr>
          <a:xfrm>
            <a:off x="203700" y="4034250"/>
            <a:ext cx="72492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Subtype cannot be identified. </a:t>
            </a:r>
            <a:r>
              <a:rPr lang="ar" sz="1200">
                <a:solidFill>
                  <a:srgbClr val="6AA84F"/>
                </a:solidFill>
                <a:latin typeface="Mada"/>
                <a:ea typeface="Mada"/>
                <a:cs typeface="Mada"/>
                <a:sym typeface="Mada"/>
              </a:rPr>
              <a:t>very aggressive</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Malignant leukemic cells may have:</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Lymphoid, myeloid, or mixed characteristics.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Frequently these patients do not respond well to treatment (Poor prognosis). </a:t>
            </a:r>
            <a:endParaRPr sz="1200">
              <a:latin typeface="Mada"/>
              <a:ea typeface="Mada"/>
              <a:cs typeface="Mada"/>
              <a:sym typeface="Mada"/>
            </a:endParaRPr>
          </a:p>
        </p:txBody>
      </p:sp>
      <p:sp>
        <p:nvSpPr>
          <p:cNvPr id="599" name="Google Shape;599;p38"/>
          <p:cNvSpPr txBox="1"/>
          <p:nvPr/>
        </p:nvSpPr>
        <p:spPr>
          <a:xfrm>
            <a:off x="171300" y="49434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D</a:t>
            </a:r>
            <a:r>
              <a:rPr b="1" lang="ar" sz="2200">
                <a:highlight>
                  <a:schemeClr val="accent4"/>
                </a:highlight>
                <a:latin typeface="Mada"/>
                <a:ea typeface="Mada"/>
                <a:cs typeface="Mada"/>
                <a:sym typeface="Mada"/>
              </a:rPr>
              <a:t>ifferential Diagnosis of Leukemia</a:t>
            </a:r>
            <a:endParaRPr b="1" sz="2200">
              <a:highlight>
                <a:schemeClr val="accent4"/>
              </a:highlight>
              <a:latin typeface="Mada"/>
              <a:ea typeface="Mada"/>
              <a:cs typeface="Mada"/>
              <a:sym typeface="Mada"/>
            </a:endParaRPr>
          </a:p>
        </p:txBody>
      </p:sp>
      <p:grpSp>
        <p:nvGrpSpPr>
          <p:cNvPr id="600" name="Google Shape;600;p38"/>
          <p:cNvGrpSpPr/>
          <p:nvPr/>
        </p:nvGrpSpPr>
        <p:grpSpPr>
          <a:xfrm>
            <a:off x="2718457" y="5484085"/>
            <a:ext cx="418947" cy="380471"/>
            <a:chOff x="219906" y="1124884"/>
            <a:chExt cx="502455" cy="736349"/>
          </a:xfrm>
        </p:grpSpPr>
        <p:grpSp>
          <p:nvGrpSpPr>
            <p:cNvPr id="601" name="Google Shape;601;p38"/>
            <p:cNvGrpSpPr/>
            <p:nvPr/>
          </p:nvGrpSpPr>
          <p:grpSpPr>
            <a:xfrm>
              <a:off x="219906" y="1124884"/>
              <a:ext cx="502455" cy="736349"/>
              <a:chOff x="4041649" y="1707654"/>
              <a:chExt cx="1060704" cy="1429526"/>
            </a:xfrm>
          </p:grpSpPr>
          <p:sp>
            <p:nvSpPr>
              <p:cNvPr id="602" name="Google Shape;602;p3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D8E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Mada"/>
                  <a:ea typeface="Mada"/>
                  <a:cs typeface="Mada"/>
                  <a:sym typeface="Mada"/>
                </a:endParaRPr>
              </a:p>
            </p:txBody>
          </p:sp>
          <p:sp>
            <p:nvSpPr>
              <p:cNvPr id="603" name="Google Shape;603;p3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Mada"/>
                  <a:ea typeface="Mada"/>
                  <a:cs typeface="Mada"/>
                  <a:sym typeface="Mada"/>
                </a:endParaRPr>
              </a:p>
            </p:txBody>
          </p:sp>
        </p:grpSp>
        <p:sp>
          <p:nvSpPr>
            <p:cNvPr id="604" name="Google Shape;604;p38"/>
            <p:cNvSpPr txBox="1"/>
            <p:nvPr/>
          </p:nvSpPr>
          <p:spPr>
            <a:xfrm>
              <a:off x="294782" y="1209189"/>
              <a:ext cx="288600" cy="295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700">
                  <a:latin typeface="Mada"/>
                  <a:ea typeface="Mada"/>
                  <a:cs typeface="Mada"/>
                  <a:sym typeface="Mada"/>
                </a:rPr>
                <a:t>2</a:t>
              </a:r>
              <a:endParaRPr b="1" sz="1700">
                <a:latin typeface="Mada"/>
                <a:ea typeface="Mada"/>
                <a:cs typeface="Mada"/>
                <a:sym typeface="Mada"/>
              </a:endParaRPr>
            </a:p>
          </p:txBody>
        </p:sp>
      </p:grpSp>
      <p:grpSp>
        <p:nvGrpSpPr>
          <p:cNvPr id="605" name="Google Shape;605;p38"/>
          <p:cNvGrpSpPr/>
          <p:nvPr/>
        </p:nvGrpSpPr>
        <p:grpSpPr>
          <a:xfrm>
            <a:off x="5312015" y="5517936"/>
            <a:ext cx="418947" cy="380471"/>
            <a:chOff x="219906" y="1124884"/>
            <a:chExt cx="502455" cy="736349"/>
          </a:xfrm>
        </p:grpSpPr>
        <p:grpSp>
          <p:nvGrpSpPr>
            <p:cNvPr id="606" name="Google Shape;606;p38"/>
            <p:cNvGrpSpPr/>
            <p:nvPr/>
          </p:nvGrpSpPr>
          <p:grpSpPr>
            <a:xfrm>
              <a:off x="219906" y="1124884"/>
              <a:ext cx="502455" cy="736349"/>
              <a:chOff x="4041649" y="1707654"/>
              <a:chExt cx="1060704" cy="1429526"/>
            </a:xfrm>
          </p:grpSpPr>
          <p:sp>
            <p:nvSpPr>
              <p:cNvPr id="607" name="Google Shape;607;p3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5BF9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Mada"/>
                  <a:ea typeface="Mada"/>
                  <a:cs typeface="Mada"/>
                  <a:sym typeface="Mada"/>
                </a:endParaRPr>
              </a:p>
            </p:txBody>
          </p:sp>
          <p:sp>
            <p:nvSpPr>
              <p:cNvPr id="608" name="Google Shape;608;p3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Mada"/>
                  <a:ea typeface="Mada"/>
                  <a:cs typeface="Mada"/>
                  <a:sym typeface="Mada"/>
                </a:endParaRPr>
              </a:p>
            </p:txBody>
          </p:sp>
        </p:grpSp>
        <p:sp>
          <p:nvSpPr>
            <p:cNvPr id="609" name="Google Shape;609;p38"/>
            <p:cNvSpPr txBox="1"/>
            <p:nvPr/>
          </p:nvSpPr>
          <p:spPr>
            <a:xfrm>
              <a:off x="281752" y="1209188"/>
              <a:ext cx="325500" cy="295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ar" sz="1700">
                  <a:latin typeface="Mada"/>
                  <a:ea typeface="Mada"/>
                  <a:cs typeface="Mada"/>
                  <a:sym typeface="Mada"/>
                </a:rPr>
                <a:t>3</a:t>
              </a:r>
              <a:endParaRPr b="1" sz="1700">
                <a:latin typeface="Mada"/>
                <a:ea typeface="Mada"/>
                <a:cs typeface="Mada"/>
                <a:sym typeface="Mada"/>
              </a:endParaRPr>
            </a:p>
          </p:txBody>
        </p:sp>
      </p:grpSp>
      <p:grpSp>
        <p:nvGrpSpPr>
          <p:cNvPr id="610" name="Google Shape;610;p38"/>
          <p:cNvGrpSpPr/>
          <p:nvPr/>
        </p:nvGrpSpPr>
        <p:grpSpPr>
          <a:xfrm>
            <a:off x="149950" y="6082379"/>
            <a:ext cx="418947" cy="380471"/>
            <a:chOff x="219906" y="1124884"/>
            <a:chExt cx="502455" cy="736349"/>
          </a:xfrm>
        </p:grpSpPr>
        <p:grpSp>
          <p:nvGrpSpPr>
            <p:cNvPr id="611" name="Google Shape;611;p38"/>
            <p:cNvGrpSpPr/>
            <p:nvPr/>
          </p:nvGrpSpPr>
          <p:grpSpPr>
            <a:xfrm>
              <a:off x="219906" y="1124884"/>
              <a:ext cx="502455" cy="736349"/>
              <a:chOff x="4041649" y="1707654"/>
              <a:chExt cx="1060704" cy="1429526"/>
            </a:xfrm>
          </p:grpSpPr>
          <p:sp>
            <p:nvSpPr>
              <p:cNvPr id="612" name="Google Shape;612;p3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C7611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Mada"/>
                  <a:ea typeface="Mada"/>
                  <a:cs typeface="Mada"/>
                  <a:sym typeface="Mada"/>
                </a:endParaRPr>
              </a:p>
            </p:txBody>
          </p:sp>
          <p:sp>
            <p:nvSpPr>
              <p:cNvPr id="613" name="Google Shape;613;p3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Mada"/>
                  <a:ea typeface="Mada"/>
                  <a:cs typeface="Mada"/>
                  <a:sym typeface="Mada"/>
                </a:endParaRPr>
              </a:p>
            </p:txBody>
          </p:sp>
        </p:grpSp>
        <p:sp>
          <p:nvSpPr>
            <p:cNvPr id="614" name="Google Shape;614;p38"/>
            <p:cNvSpPr txBox="1"/>
            <p:nvPr/>
          </p:nvSpPr>
          <p:spPr>
            <a:xfrm>
              <a:off x="293191" y="1209215"/>
              <a:ext cx="298800" cy="295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ar" sz="1700">
                  <a:latin typeface="Mada"/>
                  <a:ea typeface="Mada"/>
                  <a:cs typeface="Mada"/>
                  <a:sym typeface="Mada"/>
                </a:rPr>
                <a:t>4</a:t>
              </a:r>
              <a:endParaRPr b="1" sz="1700">
                <a:latin typeface="Mada"/>
                <a:ea typeface="Mada"/>
                <a:cs typeface="Mada"/>
                <a:sym typeface="Mada"/>
              </a:endParaRPr>
            </a:p>
          </p:txBody>
        </p:sp>
      </p:grpSp>
      <p:grpSp>
        <p:nvGrpSpPr>
          <p:cNvPr id="615" name="Google Shape;615;p38"/>
          <p:cNvGrpSpPr/>
          <p:nvPr/>
        </p:nvGrpSpPr>
        <p:grpSpPr>
          <a:xfrm>
            <a:off x="2718447" y="6083427"/>
            <a:ext cx="418947" cy="380471"/>
            <a:chOff x="219906" y="1124884"/>
            <a:chExt cx="502455" cy="736349"/>
          </a:xfrm>
        </p:grpSpPr>
        <p:grpSp>
          <p:nvGrpSpPr>
            <p:cNvPr id="616" name="Google Shape;616;p38"/>
            <p:cNvGrpSpPr/>
            <p:nvPr/>
          </p:nvGrpSpPr>
          <p:grpSpPr>
            <a:xfrm>
              <a:off x="219906" y="1124884"/>
              <a:ext cx="502455" cy="736349"/>
              <a:chOff x="4041649" y="1707654"/>
              <a:chExt cx="1060704" cy="1429526"/>
            </a:xfrm>
          </p:grpSpPr>
          <p:sp>
            <p:nvSpPr>
              <p:cNvPr id="617" name="Google Shape;617;p3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ED8E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Mada"/>
                  <a:ea typeface="Mada"/>
                  <a:cs typeface="Mada"/>
                  <a:sym typeface="Mada"/>
                </a:endParaRPr>
              </a:p>
            </p:txBody>
          </p:sp>
          <p:sp>
            <p:nvSpPr>
              <p:cNvPr id="618" name="Google Shape;618;p3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Mada"/>
                  <a:ea typeface="Mada"/>
                  <a:cs typeface="Mada"/>
                  <a:sym typeface="Mada"/>
                </a:endParaRPr>
              </a:p>
            </p:txBody>
          </p:sp>
        </p:grpSp>
        <p:sp>
          <p:nvSpPr>
            <p:cNvPr id="619" name="Google Shape;619;p38"/>
            <p:cNvSpPr txBox="1"/>
            <p:nvPr/>
          </p:nvSpPr>
          <p:spPr>
            <a:xfrm>
              <a:off x="307548" y="1209200"/>
              <a:ext cx="288600" cy="2952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ar" sz="1700">
                  <a:latin typeface="Mada"/>
                  <a:ea typeface="Mada"/>
                  <a:cs typeface="Mada"/>
                  <a:sym typeface="Mada"/>
                </a:rPr>
                <a:t>5</a:t>
              </a:r>
              <a:endParaRPr b="1" sz="1700">
                <a:latin typeface="Mada"/>
                <a:ea typeface="Mada"/>
                <a:cs typeface="Mada"/>
                <a:sym typeface="Mada"/>
              </a:endParaRPr>
            </a:p>
          </p:txBody>
        </p:sp>
      </p:grpSp>
      <p:grpSp>
        <p:nvGrpSpPr>
          <p:cNvPr id="620" name="Google Shape;620;p38"/>
          <p:cNvGrpSpPr/>
          <p:nvPr/>
        </p:nvGrpSpPr>
        <p:grpSpPr>
          <a:xfrm>
            <a:off x="5331150" y="6049567"/>
            <a:ext cx="418947" cy="380471"/>
            <a:chOff x="219906" y="1124884"/>
            <a:chExt cx="502455" cy="736349"/>
          </a:xfrm>
        </p:grpSpPr>
        <p:grpSp>
          <p:nvGrpSpPr>
            <p:cNvPr id="621" name="Google Shape;621;p38"/>
            <p:cNvGrpSpPr/>
            <p:nvPr/>
          </p:nvGrpSpPr>
          <p:grpSpPr>
            <a:xfrm>
              <a:off x="219906" y="1124884"/>
              <a:ext cx="502455" cy="736349"/>
              <a:chOff x="4041649" y="1707654"/>
              <a:chExt cx="1060704" cy="1429526"/>
            </a:xfrm>
          </p:grpSpPr>
          <p:sp>
            <p:nvSpPr>
              <p:cNvPr id="622" name="Google Shape;622;p3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5BF9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Mada"/>
                  <a:ea typeface="Mada"/>
                  <a:cs typeface="Mada"/>
                  <a:sym typeface="Mada"/>
                </a:endParaRPr>
              </a:p>
            </p:txBody>
          </p:sp>
          <p:sp>
            <p:nvSpPr>
              <p:cNvPr id="623" name="Google Shape;623;p3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latin typeface="Mada"/>
                  <a:ea typeface="Mada"/>
                  <a:cs typeface="Mada"/>
                  <a:sym typeface="Mada"/>
                </a:endParaRPr>
              </a:p>
            </p:txBody>
          </p:sp>
        </p:grpSp>
        <p:sp>
          <p:nvSpPr>
            <p:cNvPr id="624" name="Google Shape;624;p38"/>
            <p:cNvSpPr txBox="1"/>
            <p:nvPr/>
          </p:nvSpPr>
          <p:spPr>
            <a:xfrm>
              <a:off x="279703" y="1235000"/>
              <a:ext cx="255600" cy="2436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None/>
              </a:pPr>
              <a:r>
                <a:rPr b="1" lang="ar" sz="1700">
                  <a:latin typeface="Mada"/>
                  <a:ea typeface="Mada"/>
                  <a:cs typeface="Mada"/>
                  <a:sym typeface="Mada"/>
                </a:rPr>
                <a:t>6</a:t>
              </a:r>
              <a:endParaRPr b="1" sz="1700">
                <a:latin typeface="Mada"/>
                <a:ea typeface="Mada"/>
                <a:cs typeface="Mada"/>
                <a:sym typeface="Mada"/>
              </a:endParaRPr>
            </a:p>
          </p:txBody>
        </p:sp>
      </p:grpSp>
      <p:sp>
        <p:nvSpPr>
          <p:cNvPr id="625" name="Google Shape;625;p38"/>
          <p:cNvSpPr txBox="1"/>
          <p:nvPr/>
        </p:nvSpPr>
        <p:spPr>
          <a:xfrm>
            <a:off x="568951" y="5483059"/>
            <a:ext cx="1736100" cy="151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sz="1200">
                <a:latin typeface="Mada"/>
                <a:ea typeface="Mada"/>
                <a:cs typeface="Mada"/>
                <a:sym typeface="Mada"/>
              </a:rPr>
              <a:t>Aplastic anemia </a:t>
            </a:r>
            <a:endParaRPr b="1" sz="1200">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bc of </a:t>
            </a:r>
            <a:r>
              <a:rPr lang="ar" sz="1100">
                <a:solidFill>
                  <a:srgbClr val="6AA84F"/>
                </a:solidFill>
                <a:latin typeface="Mada"/>
                <a:ea typeface="Mada"/>
                <a:cs typeface="Mada"/>
                <a:sym typeface="Mada"/>
              </a:rPr>
              <a:t>pancytopenia</a:t>
            </a:r>
            <a:endParaRPr sz="1300">
              <a:solidFill>
                <a:srgbClr val="6AA84F"/>
              </a:solidFill>
            </a:endParaRPr>
          </a:p>
        </p:txBody>
      </p:sp>
      <p:sp>
        <p:nvSpPr>
          <p:cNvPr id="626" name="Google Shape;626;p38"/>
          <p:cNvSpPr txBox="1"/>
          <p:nvPr/>
        </p:nvSpPr>
        <p:spPr>
          <a:xfrm>
            <a:off x="569916" y="6073312"/>
            <a:ext cx="1756200" cy="151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sz="1200">
                <a:latin typeface="Mada"/>
                <a:ea typeface="Mada"/>
                <a:cs typeface="Mada"/>
                <a:sym typeface="Mada"/>
              </a:rPr>
              <a:t>Lymphomas</a:t>
            </a:r>
            <a:endParaRPr b="1" sz="1200">
              <a:latin typeface="Mada"/>
              <a:ea typeface="Mada"/>
              <a:cs typeface="Mada"/>
              <a:sym typeface="Mada"/>
            </a:endParaRPr>
          </a:p>
          <a:p>
            <a:pPr indent="0" lvl="0" marL="0" rtl="0" algn="l">
              <a:spcBef>
                <a:spcPts val="0"/>
              </a:spcBef>
              <a:spcAft>
                <a:spcPts val="0"/>
              </a:spcAft>
              <a:buNone/>
            </a:pPr>
            <a:r>
              <a:rPr lang="ar" sz="1200">
                <a:solidFill>
                  <a:srgbClr val="6AA84F"/>
                </a:solidFill>
                <a:latin typeface="Mada"/>
                <a:ea typeface="Mada"/>
                <a:cs typeface="Mada"/>
                <a:sym typeface="Mada"/>
              </a:rPr>
              <a:t>”</a:t>
            </a:r>
            <a:r>
              <a:rPr lang="ar" sz="1000">
                <a:solidFill>
                  <a:srgbClr val="6AA84F"/>
                </a:solidFill>
                <a:latin typeface="Mada"/>
                <a:ea typeface="Mada"/>
                <a:cs typeface="Mada"/>
                <a:sym typeface="Mada"/>
              </a:rPr>
              <a:t>lymphadenopathy</a:t>
            </a:r>
            <a:r>
              <a:rPr lang="ar" sz="1200">
                <a:solidFill>
                  <a:srgbClr val="6AA84F"/>
                </a:solidFill>
                <a:latin typeface="Mada"/>
                <a:ea typeface="Mada"/>
                <a:cs typeface="Mada"/>
                <a:sym typeface="Mada"/>
              </a:rPr>
              <a:t>”</a:t>
            </a:r>
            <a:endParaRPr>
              <a:solidFill>
                <a:srgbClr val="6AA84F"/>
              </a:solidFill>
            </a:endParaRPr>
          </a:p>
        </p:txBody>
      </p:sp>
      <p:sp>
        <p:nvSpPr>
          <p:cNvPr id="627" name="Google Shape;627;p38"/>
          <p:cNvSpPr txBox="1"/>
          <p:nvPr/>
        </p:nvSpPr>
        <p:spPr>
          <a:xfrm>
            <a:off x="3137451" y="5483073"/>
            <a:ext cx="1736100" cy="380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sz="1200">
                <a:latin typeface="Mada"/>
                <a:ea typeface="Mada"/>
                <a:cs typeface="Mada"/>
                <a:sym typeface="Mada"/>
              </a:rPr>
              <a:t>Myelodysplastic syndromes </a:t>
            </a:r>
            <a:endParaRPr b="1" sz="1200">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 Dysfunctional Bone marrow”</a:t>
            </a:r>
            <a:endParaRPr sz="1100">
              <a:solidFill>
                <a:srgbClr val="6AA84F"/>
              </a:solidFill>
            </a:endParaRPr>
          </a:p>
        </p:txBody>
      </p:sp>
      <p:sp>
        <p:nvSpPr>
          <p:cNvPr id="628" name="Google Shape;628;p38"/>
          <p:cNvSpPr txBox="1"/>
          <p:nvPr/>
        </p:nvSpPr>
        <p:spPr>
          <a:xfrm>
            <a:off x="3137460" y="6073285"/>
            <a:ext cx="1736100" cy="151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sz="1200">
                <a:latin typeface="Mada"/>
                <a:ea typeface="Mada"/>
                <a:cs typeface="Mada"/>
                <a:sym typeface="Mada"/>
              </a:rPr>
              <a:t>Severe megaloblastic anemia </a:t>
            </a:r>
            <a:r>
              <a:rPr lang="ar" sz="1000">
                <a:solidFill>
                  <a:srgbClr val="6AA84F"/>
                </a:solidFill>
                <a:latin typeface="Mada"/>
                <a:ea typeface="Mada"/>
                <a:cs typeface="Mada"/>
                <a:sym typeface="Mada"/>
              </a:rPr>
              <a:t>“drop in vit B12”</a:t>
            </a:r>
            <a:endParaRPr sz="1200">
              <a:solidFill>
                <a:srgbClr val="6AA84F"/>
              </a:solidFill>
            </a:endParaRPr>
          </a:p>
        </p:txBody>
      </p:sp>
      <p:sp>
        <p:nvSpPr>
          <p:cNvPr id="629" name="Google Shape;629;p38"/>
          <p:cNvSpPr txBox="1"/>
          <p:nvPr/>
        </p:nvSpPr>
        <p:spPr>
          <a:xfrm>
            <a:off x="5750158" y="5483050"/>
            <a:ext cx="1492800" cy="151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sz="1200">
                <a:latin typeface="Mada"/>
                <a:ea typeface="Mada"/>
                <a:cs typeface="Mada"/>
                <a:sym typeface="Mada"/>
              </a:rPr>
              <a:t>Multiple myeloma </a:t>
            </a:r>
            <a:r>
              <a:rPr lang="ar" sz="1000">
                <a:solidFill>
                  <a:srgbClr val="6AA84F"/>
                </a:solidFill>
                <a:latin typeface="Mada"/>
                <a:ea typeface="Mada"/>
                <a:cs typeface="Mada"/>
                <a:sym typeface="Mada"/>
              </a:rPr>
              <a:t>“abnormal plasma cells”</a:t>
            </a:r>
            <a:endParaRPr sz="1200">
              <a:solidFill>
                <a:srgbClr val="6AA84F"/>
              </a:solidFill>
            </a:endParaRPr>
          </a:p>
        </p:txBody>
      </p:sp>
      <p:sp>
        <p:nvSpPr>
          <p:cNvPr id="630" name="Google Shape;630;p38"/>
          <p:cNvSpPr txBox="1"/>
          <p:nvPr/>
        </p:nvSpPr>
        <p:spPr>
          <a:xfrm>
            <a:off x="5750150" y="6023675"/>
            <a:ext cx="1736100" cy="151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ar" sz="1200">
                <a:latin typeface="Mada"/>
                <a:ea typeface="Mada"/>
                <a:cs typeface="Mada"/>
                <a:sym typeface="Mada"/>
              </a:rPr>
              <a:t>Leukemoid reaction</a:t>
            </a:r>
            <a:endParaRPr b="1" sz="1200">
              <a:latin typeface="Mada"/>
              <a:ea typeface="Mada"/>
              <a:cs typeface="Mada"/>
              <a:sym typeface="Mada"/>
            </a:endParaRPr>
          </a:p>
          <a:p>
            <a:pPr indent="0" lvl="0" marL="0" rtl="0" algn="l">
              <a:spcBef>
                <a:spcPts val="0"/>
              </a:spcBef>
              <a:spcAft>
                <a:spcPts val="0"/>
              </a:spcAft>
              <a:buNone/>
            </a:pPr>
            <a:r>
              <a:rPr lang="ar" sz="900">
                <a:solidFill>
                  <a:srgbClr val="6AA84F"/>
                </a:solidFill>
                <a:latin typeface="Mada"/>
                <a:ea typeface="Mada"/>
                <a:cs typeface="Mada"/>
                <a:sym typeface="Mada"/>
              </a:rPr>
              <a:t>“Common with severe infection result in abnormal WBC formation”</a:t>
            </a:r>
            <a:endParaRPr sz="900">
              <a:solidFill>
                <a:srgbClr val="6AA84F"/>
              </a:solidFill>
              <a:latin typeface="Mada"/>
              <a:ea typeface="Mada"/>
              <a:cs typeface="Mada"/>
              <a:sym typeface="Mada"/>
            </a:endParaRPr>
          </a:p>
        </p:txBody>
      </p:sp>
      <p:grpSp>
        <p:nvGrpSpPr>
          <p:cNvPr id="631" name="Google Shape;631;p38"/>
          <p:cNvGrpSpPr/>
          <p:nvPr/>
        </p:nvGrpSpPr>
        <p:grpSpPr>
          <a:xfrm>
            <a:off x="105400" y="5517937"/>
            <a:ext cx="418947" cy="380471"/>
            <a:chOff x="219906" y="1124884"/>
            <a:chExt cx="502455" cy="736349"/>
          </a:xfrm>
        </p:grpSpPr>
        <p:grpSp>
          <p:nvGrpSpPr>
            <p:cNvPr id="632" name="Google Shape;632;p38"/>
            <p:cNvGrpSpPr/>
            <p:nvPr/>
          </p:nvGrpSpPr>
          <p:grpSpPr>
            <a:xfrm>
              <a:off x="219906" y="1124884"/>
              <a:ext cx="502455" cy="736349"/>
              <a:chOff x="4041649" y="1707654"/>
              <a:chExt cx="1060704" cy="1429526"/>
            </a:xfrm>
          </p:grpSpPr>
          <p:sp>
            <p:nvSpPr>
              <p:cNvPr id="633" name="Google Shape;633;p3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C7611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sp>
            <p:nvSpPr>
              <p:cNvPr id="634" name="Google Shape;634;p3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Mada"/>
                  <a:ea typeface="Mada"/>
                  <a:cs typeface="Mada"/>
                  <a:sym typeface="Mada"/>
                </a:endParaRPr>
              </a:p>
            </p:txBody>
          </p:sp>
        </p:grpSp>
        <p:sp>
          <p:nvSpPr>
            <p:cNvPr id="635" name="Google Shape;635;p38"/>
            <p:cNvSpPr txBox="1"/>
            <p:nvPr/>
          </p:nvSpPr>
          <p:spPr>
            <a:xfrm>
              <a:off x="330338" y="1152210"/>
              <a:ext cx="270600" cy="319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ar" sz="1700">
                  <a:latin typeface="Mada"/>
                  <a:ea typeface="Mada"/>
                  <a:cs typeface="Mada"/>
                  <a:sym typeface="Mada"/>
                </a:rPr>
                <a:t>1</a:t>
              </a:r>
              <a:endParaRPr b="1" sz="1700">
                <a:latin typeface="Mada"/>
                <a:ea typeface="Mada"/>
                <a:cs typeface="Mada"/>
                <a:sym typeface="Mada"/>
              </a:endParaRPr>
            </a:p>
          </p:txBody>
        </p:sp>
      </p:grpSp>
      <p:sp>
        <p:nvSpPr>
          <p:cNvPr id="636" name="Google Shape;636;p38"/>
          <p:cNvSpPr/>
          <p:nvPr/>
        </p:nvSpPr>
        <p:spPr>
          <a:xfrm>
            <a:off x="-8764600" y="7339650"/>
            <a:ext cx="7124700" cy="31911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a:t>
            </a:r>
            <a:endParaRPr/>
          </a:p>
        </p:txBody>
      </p:sp>
      <p:sp>
        <p:nvSpPr>
          <p:cNvPr id="637" name="Google Shape;637;p38"/>
          <p:cNvSpPr txBox="1"/>
          <p:nvPr/>
        </p:nvSpPr>
        <p:spPr>
          <a:xfrm>
            <a:off x="212850" y="6552725"/>
            <a:ext cx="5582700" cy="47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Case:</a:t>
            </a:r>
            <a:endParaRPr b="1" sz="2200">
              <a:highlight>
                <a:schemeClr val="accent4"/>
              </a:highlight>
              <a:latin typeface="Mada"/>
              <a:ea typeface="Mada"/>
              <a:cs typeface="Mada"/>
              <a:sym typeface="Mada"/>
            </a:endParaRPr>
          </a:p>
        </p:txBody>
      </p:sp>
      <p:sp>
        <p:nvSpPr>
          <p:cNvPr id="638" name="Google Shape;638;p38"/>
          <p:cNvSpPr/>
          <p:nvPr/>
        </p:nvSpPr>
        <p:spPr>
          <a:xfrm>
            <a:off x="408900" y="7107375"/>
            <a:ext cx="6834000" cy="4122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17 ys lady presented to th Er with CBC : WBCs 50,000 HGB 10 PLT 15000, </a:t>
            </a:r>
            <a:r>
              <a:rPr lang="ar" sz="1200">
                <a:solidFill>
                  <a:schemeClr val="dk1"/>
                </a:solidFill>
                <a:latin typeface="Mada"/>
                <a:ea typeface="Mada"/>
                <a:cs typeface="Mada"/>
                <a:sym typeface="Mada"/>
              </a:rPr>
              <a:t>Abnormal</a:t>
            </a:r>
            <a:r>
              <a:rPr lang="ar" sz="1200">
                <a:solidFill>
                  <a:schemeClr val="dk1"/>
                </a:solidFill>
                <a:latin typeface="Mada"/>
                <a:ea typeface="Mada"/>
                <a:cs typeface="Mada"/>
                <a:sym typeface="Mada"/>
              </a:rPr>
              <a:t> circulating blasts 30%</a:t>
            </a:r>
            <a:endParaRPr sz="1200">
              <a:solidFill>
                <a:schemeClr val="dk1"/>
              </a:solidFill>
              <a:latin typeface="Mada"/>
              <a:ea typeface="Mada"/>
              <a:cs typeface="Mada"/>
              <a:sym typeface="Mada"/>
            </a:endParaRPr>
          </a:p>
        </p:txBody>
      </p:sp>
      <p:sp>
        <p:nvSpPr>
          <p:cNvPr id="639" name="Google Shape;639;p38"/>
          <p:cNvSpPr/>
          <p:nvPr/>
        </p:nvSpPr>
        <p:spPr>
          <a:xfrm>
            <a:off x="123975" y="7655075"/>
            <a:ext cx="5459700" cy="29523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38"/>
          <p:cNvSpPr txBox="1"/>
          <p:nvPr/>
        </p:nvSpPr>
        <p:spPr>
          <a:xfrm>
            <a:off x="249935" y="7664102"/>
            <a:ext cx="5459700" cy="27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u="sng">
                <a:latin typeface="Mada"/>
                <a:ea typeface="Mada"/>
                <a:cs typeface="Mada"/>
                <a:sym typeface="Mada"/>
              </a:rPr>
              <a:t>Diagnosis and Risk stratification</a:t>
            </a:r>
            <a:endParaRPr b="1" u="sng">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Peripheral blood </a:t>
            </a:r>
            <a:r>
              <a:rPr b="1" lang="ar" sz="1200">
                <a:latin typeface="Mada"/>
                <a:ea typeface="Mada"/>
                <a:cs typeface="Mada"/>
                <a:sym typeface="Mada"/>
              </a:rPr>
              <a:t>morphology</a:t>
            </a:r>
            <a:r>
              <a:rPr b="1" lang="ar" sz="1200">
                <a:latin typeface="Mada"/>
                <a:ea typeface="Mada"/>
                <a:cs typeface="Mada"/>
                <a:sym typeface="Mada"/>
              </a:rPr>
              <a:t>:</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Abnormal blasts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Peripheral blood flow cytometry:</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30 % blasts with CD 33 , CD 34 +ve </a:t>
            </a:r>
            <a:r>
              <a:rPr lang="ar" sz="1200">
                <a:solidFill>
                  <a:srgbClr val="6AA84F"/>
                </a:solidFill>
                <a:latin typeface="Mada"/>
                <a:ea typeface="Mada"/>
                <a:cs typeface="Mada"/>
                <a:sym typeface="Mada"/>
              </a:rPr>
              <a:t>“to know whether it's ALL or AML”</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BMBx </a:t>
            </a:r>
            <a:r>
              <a:rPr lang="ar" sz="1100">
                <a:solidFill>
                  <a:srgbClr val="6AA84F"/>
                </a:solidFill>
                <a:latin typeface="Mada"/>
                <a:ea typeface="Mada"/>
                <a:cs typeface="Mada"/>
                <a:sym typeface="Mada"/>
              </a:rPr>
              <a:t>bone marrow biopsy</a:t>
            </a:r>
            <a:r>
              <a:rPr b="1" lang="ar" sz="1200">
                <a:latin typeface="Mada"/>
                <a:ea typeface="Mada"/>
                <a:cs typeface="Mada"/>
                <a:sym typeface="Mada"/>
              </a:rPr>
              <a:t> for:</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Morphology (myeloblasts)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Cytogenetics ( t 8:22)</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Flow cytometry (50% blasts express M antigens)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Molecular (FLT 3 –ITD +ve) </a:t>
            </a:r>
            <a:r>
              <a:rPr lang="ar" sz="1200">
                <a:solidFill>
                  <a:srgbClr val="6AA84F"/>
                </a:solidFill>
                <a:latin typeface="Mada"/>
                <a:ea typeface="Mada"/>
                <a:cs typeface="Mada"/>
                <a:sym typeface="Mada"/>
              </a:rPr>
              <a:t>“AML”</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u="sng">
                <a:latin typeface="Mada"/>
                <a:ea typeface="Mada"/>
                <a:cs typeface="Mada"/>
                <a:sym typeface="Mada"/>
              </a:rPr>
              <a:t>Treatment Goals:</a:t>
            </a:r>
            <a:endParaRPr b="1" u="sng">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Remission induction (chemo for 28 days)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Response assessment ( D 28)</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Consolidation (chemo / SCT) </a:t>
            </a:r>
            <a:r>
              <a:rPr lang="ar" sz="1200">
                <a:solidFill>
                  <a:srgbClr val="6AA84F"/>
                </a:solidFill>
                <a:latin typeface="Mada"/>
                <a:ea typeface="Mada"/>
                <a:cs typeface="Mada"/>
                <a:sym typeface="Mada"/>
              </a:rPr>
              <a:t>whether to proceed with chemo or SCT</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Maintenance</a:t>
            </a:r>
            <a:endParaRPr sz="1200">
              <a:latin typeface="Mada"/>
              <a:ea typeface="Mada"/>
              <a:cs typeface="Mada"/>
              <a:sym typeface="Mada"/>
            </a:endParaRPr>
          </a:p>
        </p:txBody>
      </p:sp>
      <p:sp>
        <p:nvSpPr>
          <p:cNvPr id="641" name="Google Shape;641;p38"/>
          <p:cNvSpPr/>
          <p:nvPr/>
        </p:nvSpPr>
        <p:spPr>
          <a:xfrm>
            <a:off x="5690100" y="7788200"/>
            <a:ext cx="1756200" cy="2819100"/>
          </a:xfrm>
          <a:prstGeom prst="rect">
            <a:avLst/>
          </a:prstGeom>
          <a:noFill/>
          <a:ln cap="flat" cmpd="sng" w="9525">
            <a:solidFill>
              <a:srgbClr val="6AA84F"/>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Dr notes:</a:t>
            </a:r>
            <a:endParaRPr b="1" sz="12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6AA84F"/>
                </a:solidFill>
                <a:latin typeface="Mada"/>
                <a:ea typeface="Mada"/>
                <a:cs typeface="Mada"/>
                <a:sym typeface="Mada"/>
              </a:rPr>
              <a:t> - History: to know if it's acute or chronic and manifestation: infection, Bleeding tendency and for how long.</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6AA84F"/>
                </a:solidFill>
                <a:latin typeface="Mada"/>
                <a:ea typeface="Mada"/>
                <a:cs typeface="Mada"/>
                <a:sym typeface="Mada"/>
              </a:rPr>
              <a:t>- family history (genetic?)</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6AA84F"/>
                </a:solidFill>
                <a:latin typeface="Mada"/>
                <a:ea typeface="Mada"/>
                <a:cs typeface="Mada"/>
                <a:sym typeface="Mada"/>
              </a:rPr>
              <a:t>- examination: lymphadenopathy,</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6AA84F"/>
                </a:solidFill>
                <a:latin typeface="Mada"/>
                <a:ea typeface="Mada"/>
                <a:cs typeface="Mada"/>
                <a:sym typeface="Mada"/>
              </a:rPr>
              <a:t>hepatosplenomegaly?</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6AA84F"/>
                </a:solidFill>
                <a:latin typeface="Mada"/>
                <a:ea typeface="Mada"/>
                <a:cs typeface="Mada"/>
                <a:sym typeface="Mada"/>
              </a:rPr>
              <a:t>-Lab: CBC, peripheral blood morphology and flow cytometry</a:t>
            </a:r>
            <a:endParaRPr sz="11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100">
                <a:solidFill>
                  <a:srgbClr val="6AA84F"/>
                </a:solidFill>
                <a:latin typeface="Mada"/>
                <a:ea typeface="Mada"/>
                <a:cs typeface="Mada"/>
                <a:sym typeface="Mada"/>
              </a:rPr>
              <a:t>morphology: myeloblast</a:t>
            </a:r>
            <a:endParaRPr sz="1100">
              <a:solidFill>
                <a:srgbClr val="6AA84F"/>
              </a:solidFill>
              <a:latin typeface="Mada"/>
              <a:ea typeface="Mada"/>
              <a:cs typeface="Mada"/>
              <a:sym typeface="Mada"/>
            </a:endParaRPr>
          </a:p>
          <a:p>
            <a:pPr indent="0" lvl="0" marL="0" rtl="0" algn="l">
              <a:spcBef>
                <a:spcPts val="0"/>
              </a:spcBef>
              <a:spcAft>
                <a:spcPts val="0"/>
              </a:spcAft>
              <a:buNone/>
            </a:pPr>
            <a:r>
              <a:rPr lang="ar" sz="1100">
                <a:solidFill>
                  <a:srgbClr val="6AA84F"/>
                </a:solidFill>
                <a:latin typeface="Mada"/>
                <a:ea typeface="Mada"/>
                <a:cs typeface="Mada"/>
                <a:sym typeface="Mada"/>
              </a:rPr>
              <a:t>or lymphoblast.</a:t>
            </a:r>
            <a:endParaRPr sz="1100">
              <a:solidFill>
                <a:srgbClr val="6AA84F"/>
              </a:solidFill>
              <a:latin typeface="Mada"/>
              <a:ea typeface="Mada"/>
              <a:cs typeface="Mada"/>
              <a:sym typeface="Mada"/>
            </a:endParaRPr>
          </a:p>
        </p:txBody>
      </p:sp>
      <p:sp>
        <p:nvSpPr>
          <p:cNvPr id="642" name="Google Shape;642;p38"/>
          <p:cNvSpPr/>
          <p:nvPr/>
        </p:nvSpPr>
        <p:spPr>
          <a:xfrm>
            <a:off x="4975225" y="4895750"/>
            <a:ext cx="522000" cy="471000"/>
          </a:xfrm>
          <a:prstGeom prst="star5">
            <a:avLst>
              <a:gd fmla="val 19098" name="adj"/>
              <a:gd fmla="val 105146" name="hf"/>
              <a:gd fmla="val 110557" name="vf"/>
            </a:avLst>
          </a:prstGeom>
          <a:solidFill>
            <a:srgbClr val="CC0000"/>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8"/>
          <p:cNvSpPr txBox="1"/>
          <p:nvPr/>
        </p:nvSpPr>
        <p:spPr>
          <a:xfrm>
            <a:off x="-3692675" y="2008850"/>
            <a:ext cx="3000000" cy="16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50">
                <a:solidFill>
                  <a:srgbClr val="3C4043"/>
                </a:solidFill>
                <a:highlight>
                  <a:srgbClr val="FFFFFF"/>
                </a:highlight>
                <a:latin typeface="Roboto"/>
                <a:ea typeface="Roboto"/>
                <a:cs typeface="Roboto"/>
                <a:sym typeface="Roboto"/>
              </a:rPr>
              <a:t>■Best initial test: CBC with smear showing pathognomonic “hairy cells”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rPr lang="ar" sz="1050">
                <a:solidFill>
                  <a:srgbClr val="3C4043"/>
                </a:solidFill>
                <a:highlight>
                  <a:srgbClr val="FFFFFF"/>
                </a:highlight>
                <a:latin typeface="Roboto"/>
                <a:ea typeface="Roboto"/>
                <a:cs typeface="Roboto"/>
                <a:sym typeface="Roboto"/>
              </a:rPr>
              <a:t>(mononuclear cells with many cytoplasmic projections)</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rPr lang="ar" sz="1050">
                <a:solidFill>
                  <a:srgbClr val="3C4043"/>
                </a:solidFill>
                <a:highlight>
                  <a:srgbClr val="FFFFFF"/>
                </a:highlight>
                <a:latin typeface="Roboto"/>
                <a:ea typeface="Roboto"/>
                <a:cs typeface="Roboto"/>
                <a:sym typeface="Roboto"/>
              </a:rPr>
              <a:t>that stain with tartrate-resistant acid phosphatase (TRAP). Leukopenia can</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rPr lang="ar" sz="1050">
                <a:solidFill>
                  <a:srgbClr val="3C4043"/>
                </a:solidFill>
                <a:highlight>
                  <a:srgbClr val="FFFFFF"/>
                </a:highlight>
                <a:latin typeface="Roboto"/>
                <a:ea typeface="Roboto"/>
                <a:cs typeface="Roboto"/>
                <a:sym typeface="Roboto"/>
              </a:rPr>
              <a:t>sometimes be seen as well.</a:t>
            </a:r>
            <a:endParaRPr sz="1050">
              <a:solidFill>
                <a:srgbClr val="3C4043"/>
              </a:solidFill>
              <a:highlight>
                <a:srgbClr val="FFFFFF"/>
              </a:highlight>
              <a:latin typeface="Roboto"/>
              <a:ea typeface="Roboto"/>
              <a:cs typeface="Roboto"/>
              <a:sym typeface="Roboto"/>
            </a:endParaRPr>
          </a:p>
          <a:p>
            <a:pPr indent="0" lvl="0" marL="0" rtl="0" algn="l">
              <a:spcBef>
                <a:spcPts val="0"/>
              </a:spcBef>
              <a:spcAft>
                <a:spcPts val="0"/>
              </a:spcAft>
              <a:buNone/>
            </a:pPr>
            <a:r>
              <a:rPr lang="ar" sz="1050">
                <a:solidFill>
                  <a:srgbClr val="3C4043"/>
                </a:solidFill>
                <a:highlight>
                  <a:srgbClr val="FFFFFF"/>
                </a:highlight>
                <a:latin typeface="Roboto"/>
                <a:ea typeface="Roboto"/>
                <a:cs typeface="Roboto"/>
                <a:sym typeface="Roboto"/>
              </a:rPr>
              <a:t>■ Most accurate test: Flow cytometry identifying the “hairy cells.”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39"/>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649" name="Google Shape;649;p39"/>
          <p:cNvSpPr txBox="1"/>
          <p:nvPr/>
        </p:nvSpPr>
        <p:spPr>
          <a:xfrm>
            <a:off x="813900" y="0"/>
            <a:ext cx="593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 Other related </a:t>
            </a:r>
            <a:r>
              <a:rPr b="1" lang="ar" sz="2600">
                <a:latin typeface="Mada"/>
                <a:ea typeface="Mada"/>
                <a:cs typeface="Mada"/>
                <a:sym typeface="Mada"/>
              </a:rPr>
              <a:t>conditions</a:t>
            </a:r>
            <a:endParaRPr b="1" sz="2600">
              <a:latin typeface="Mada"/>
              <a:ea typeface="Mada"/>
              <a:cs typeface="Mada"/>
              <a:sym typeface="Mada"/>
            </a:endParaRPr>
          </a:p>
        </p:txBody>
      </p:sp>
      <p:sp>
        <p:nvSpPr>
          <p:cNvPr id="650" name="Google Shape;650;p39"/>
          <p:cNvSpPr txBox="1"/>
          <p:nvPr/>
        </p:nvSpPr>
        <p:spPr>
          <a:xfrm>
            <a:off x="171300" y="8286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Prolymphocytic leukemia</a:t>
            </a:r>
            <a:endParaRPr b="1" sz="2200">
              <a:highlight>
                <a:schemeClr val="accent4"/>
              </a:highlight>
              <a:latin typeface="Mada"/>
              <a:ea typeface="Mada"/>
              <a:cs typeface="Mada"/>
              <a:sym typeface="Mada"/>
            </a:endParaRPr>
          </a:p>
        </p:txBody>
      </p:sp>
      <p:cxnSp>
        <p:nvCxnSpPr>
          <p:cNvPr id="651" name="Google Shape;651;p39"/>
          <p:cNvCxnSpPr/>
          <p:nvPr/>
        </p:nvCxnSpPr>
        <p:spPr>
          <a:xfrm rot="10800000">
            <a:off x="-67300" y="11068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52" name="Google Shape;652;p39"/>
          <p:cNvSpPr/>
          <p:nvPr/>
        </p:nvSpPr>
        <p:spPr>
          <a:xfrm>
            <a:off x="-21775" y="-18425"/>
            <a:ext cx="1171500" cy="323400"/>
          </a:xfrm>
          <a:prstGeom prst="rect">
            <a:avLst/>
          </a:prstGeom>
          <a:solidFill>
            <a:srgbClr val="1C458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Pacifico"/>
                <a:ea typeface="Pacifico"/>
                <a:cs typeface="Pacifico"/>
                <a:sym typeface="Pacifico"/>
              </a:rPr>
              <a:t>EXTRA</a:t>
            </a:r>
            <a:endParaRPr b="1">
              <a:solidFill>
                <a:srgbClr val="FFFFFF"/>
              </a:solidFill>
              <a:latin typeface="Pacifico"/>
              <a:ea typeface="Pacifico"/>
              <a:cs typeface="Pacifico"/>
              <a:sym typeface="Pacifico"/>
            </a:endParaRPr>
          </a:p>
        </p:txBody>
      </p:sp>
      <p:graphicFrame>
        <p:nvGraphicFramePr>
          <p:cNvPr id="653" name="Google Shape;653;p39"/>
          <p:cNvGraphicFramePr/>
          <p:nvPr/>
        </p:nvGraphicFramePr>
        <p:xfrm>
          <a:off x="306850" y="1374075"/>
          <a:ext cx="3000000" cy="3000000"/>
        </p:xfrm>
        <a:graphic>
          <a:graphicData uri="http://schemas.openxmlformats.org/drawingml/2006/table">
            <a:tbl>
              <a:tblPr>
                <a:noFill/>
                <a:tableStyleId>{BD9DFCBA-717C-4AA1-9048-8C9DC136FAE6}</a:tableStyleId>
              </a:tblPr>
              <a:tblGrid>
                <a:gridCol w="1429525"/>
                <a:gridCol w="5492300"/>
              </a:tblGrid>
              <a:tr h="381000">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Definition</a:t>
                      </a:r>
                      <a:endParaRPr b="1">
                        <a:solidFill>
                          <a:schemeClr val="accent1"/>
                        </a:solidFill>
                        <a:latin typeface="Mada"/>
                        <a:ea typeface="Mada"/>
                        <a:cs typeface="Mada"/>
                        <a:sym typeface="Mada"/>
                      </a:endParaRPr>
                    </a:p>
                  </a:txBody>
                  <a:tcPr marT="91425" marB="91425" marR="91425" marL="91425">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Prolymphocytic leukaemia (PLL) is a </a:t>
                      </a:r>
                      <a:r>
                        <a:rPr b="1" lang="ar" sz="1200">
                          <a:latin typeface="Mada"/>
                          <a:ea typeface="Mada"/>
                          <a:cs typeface="Mada"/>
                          <a:sym typeface="Mada"/>
                        </a:rPr>
                        <a:t>variant of chronic lymphocytic leukaemia</a:t>
                      </a:r>
                      <a:r>
                        <a:rPr lang="ar" sz="1200">
                          <a:latin typeface="Mada"/>
                          <a:ea typeface="Mada"/>
                          <a:cs typeface="Mada"/>
                          <a:sym typeface="Mada"/>
                        </a:rPr>
                        <a:t> found mainly in males </a:t>
                      </a:r>
                      <a:r>
                        <a:rPr b="1" lang="ar" sz="1200">
                          <a:latin typeface="Mada"/>
                          <a:ea typeface="Mada"/>
                          <a:cs typeface="Mada"/>
                          <a:sym typeface="Mada"/>
                        </a:rPr>
                        <a:t>over the age of 60 years</a:t>
                      </a:r>
                      <a:r>
                        <a:rPr lang="ar" sz="1200">
                          <a:latin typeface="Mada"/>
                          <a:ea typeface="Mada"/>
                          <a:cs typeface="Mada"/>
                          <a:sym typeface="Mada"/>
                        </a:rPr>
                        <a:t>; 25% of cases are of the T-cell variety</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Characteristics</a:t>
                      </a:r>
                      <a:endParaRPr b="1">
                        <a:solidFill>
                          <a:schemeClr val="accent1"/>
                        </a:solidFill>
                        <a:latin typeface="Mada"/>
                        <a:ea typeface="Mada"/>
                        <a:cs typeface="Mada"/>
                        <a:sym typeface="Mada"/>
                      </a:endParaRPr>
                    </a:p>
                  </a:txBody>
                  <a:tcPr marT="91425" marB="91425" marR="91425" marL="91425">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There is typically </a:t>
                      </a:r>
                      <a:r>
                        <a:rPr b="1" lang="ar" sz="1200">
                          <a:latin typeface="Mada"/>
                          <a:ea typeface="Mada"/>
                          <a:cs typeface="Mada"/>
                          <a:sym typeface="Mada"/>
                        </a:rPr>
                        <a:t>massive splenomegaly</a:t>
                      </a:r>
                      <a:r>
                        <a:rPr lang="ar" sz="1200">
                          <a:latin typeface="Mada"/>
                          <a:ea typeface="Mada"/>
                          <a:cs typeface="Mada"/>
                          <a:sym typeface="Mada"/>
                        </a:rPr>
                        <a:t> with little lymphadenopathy and a </a:t>
                      </a:r>
                      <a:r>
                        <a:rPr b="1" lang="ar" sz="1200">
                          <a:latin typeface="Mada"/>
                          <a:ea typeface="Mada"/>
                          <a:cs typeface="Mada"/>
                          <a:sym typeface="Mada"/>
                        </a:rPr>
                        <a:t>very high </a:t>
                      </a:r>
                      <a:r>
                        <a:rPr b="1" lang="ar" sz="1200">
                          <a:latin typeface="Mada"/>
                          <a:ea typeface="Mada"/>
                          <a:cs typeface="Mada"/>
                          <a:sym typeface="Mada"/>
                        </a:rPr>
                        <a:t>leukocyte</a:t>
                      </a:r>
                      <a:r>
                        <a:rPr b="1" lang="ar" sz="1200">
                          <a:latin typeface="Mada"/>
                          <a:ea typeface="Mada"/>
                          <a:cs typeface="Mada"/>
                          <a:sym typeface="Mada"/>
                        </a:rPr>
                        <a:t> count</a:t>
                      </a:r>
                      <a:r>
                        <a:rPr lang="ar" sz="1200">
                          <a:latin typeface="Mada"/>
                          <a:ea typeface="Mada"/>
                          <a:cs typeface="Mada"/>
                          <a:sym typeface="Mada"/>
                        </a:rPr>
                        <a:t>, often in excess of 400 × 10</a:t>
                      </a:r>
                      <a:r>
                        <a:rPr baseline="30000" lang="ar" sz="1200">
                          <a:latin typeface="Mada"/>
                          <a:ea typeface="Mada"/>
                          <a:cs typeface="Mada"/>
                          <a:sym typeface="Mada"/>
                        </a:rPr>
                        <a:t>9</a:t>
                      </a:r>
                      <a:r>
                        <a:rPr lang="ar" sz="1200">
                          <a:latin typeface="Mada"/>
                          <a:ea typeface="Mada"/>
                          <a:cs typeface="Mada"/>
                          <a:sym typeface="Mada"/>
                        </a:rPr>
                        <a:t>/L.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characteristic cell is a </a:t>
                      </a:r>
                      <a:r>
                        <a:rPr b="1" lang="ar" sz="1200">
                          <a:latin typeface="Mada"/>
                          <a:ea typeface="Mada"/>
                          <a:cs typeface="Mada"/>
                          <a:sym typeface="Mada"/>
                        </a:rPr>
                        <a:t>large lymphocyte with a prominent nucleolus</a:t>
                      </a:r>
                      <a:r>
                        <a:rPr lang="ar" sz="1200">
                          <a:latin typeface="Mada"/>
                          <a:ea typeface="Mada"/>
                          <a:cs typeface="Mada"/>
                          <a:sym typeface="Mada"/>
                        </a:rPr>
                        <a:t>.</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Treatment</a:t>
                      </a:r>
                      <a:endParaRPr b="1">
                        <a:solidFill>
                          <a:schemeClr val="accent1"/>
                        </a:solidFill>
                        <a:latin typeface="Mada"/>
                        <a:ea typeface="Mada"/>
                        <a:cs typeface="Mada"/>
                        <a:sym typeface="Mada"/>
                      </a:endParaRPr>
                    </a:p>
                  </a:txBody>
                  <a:tcPr marT="91425" marB="91425" marR="91425" marL="91425">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Treatment is </a:t>
                      </a:r>
                      <a:r>
                        <a:rPr b="1" lang="ar" sz="1200">
                          <a:latin typeface="Mada"/>
                          <a:ea typeface="Mada"/>
                          <a:cs typeface="Mada"/>
                          <a:sym typeface="Mada"/>
                        </a:rPr>
                        <a:t>generally unsuccessful</a:t>
                      </a:r>
                      <a:r>
                        <a:rPr lang="ar" sz="1200">
                          <a:latin typeface="Mada"/>
                          <a:ea typeface="Mada"/>
                          <a:cs typeface="Mada"/>
                          <a:sym typeface="Mada"/>
                        </a:rPr>
                        <a:t> and the </a:t>
                      </a:r>
                      <a:r>
                        <a:rPr b="1" lang="ar" sz="1200">
                          <a:latin typeface="Mada"/>
                          <a:ea typeface="Mada"/>
                          <a:cs typeface="Mada"/>
                          <a:sym typeface="Mada"/>
                        </a:rPr>
                        <a:t>prognosis very poor</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Leukapharesis, splenectomy and chemotherapy may be tried.</a:t>
                      </a:r>
                      <a:endParaRPr sz="1200">
                        <a:latin typeface="Mada"/>
                        <a:ea typeface="Mada"/>
                        <a:cs typeface="Mada"/>
                        <a:sym typeface="Mada"/>
                      </a:endParaRPr>
                    </a:p>
                  </a:txBody>
                  <a:tcPr marT="91425" marB="91425" marR="91425" marL="91425"/>
                </a:tc>
              </a:tr>
            </a:tbl>
          </a:graphicData>
        </a:graphic>
      </p:graphicFrame>
      <p:sp>
        <p:nvSpPr>
          <p:cNvPr id="654" name="Google Shape;654;p39"/>
          <p:cNvSpPr txBox="1"/>
          <p:nvPr/>
        </p:nvSpPr>
        <p:spPr>
          <a:xfrm>
            <a:off x="171300" y="3543275"/>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Myelodysplastic syndromes (MDSs)</a:t>
            </a:r>
            <a:endParaRPr b="1" sz="2200">
              <a:highlight>
                <a:schemeClr val="accent4"/>
              </a:highlight>
              <a:latin typeface="Mada"/>
              <a:ea typeface="Mada"/>
              <a:cs typeface="Mada"/>
              <a:sym typeface="Mada"/>
            </a:endParaRPr>
          </a:p>
        </p:txBody>
      </p:sp>
      <p:graphicFrame>
        <p:nvGraphicFramePr>
          <p:cNvPr id="655" name="Google Shape;655;p39"/>
          <p:cNvGraphicFramePr/>
          <p:nvPr/>
        </p:nvGraphicFramePr>
        <p:xfrm>
          <a:off x="319088" y="4098225"/>
          <a:ext cx="3000000" cy="3000000"/>
        </p:xfrm>
        <a:graphic>
          <a:graphicData uri="http://schemas.openxmlformats.org/drawingml/2006/table">
            <a:tbl>
              <a:tblPr>
                <a:noFill/>
                <a:tableStyleId>{BD9DFCBA-717C-4AA1-9048-8C9DC136FAE6}</a:tableStyleId>
              </a:tblPr>
              <a:tblGrid>
                <a:gridCol w="1429525"/>
                <a:gridCol w="5492300"/>
              </a:tblGrid>
              <a:tr h="381000">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Definition</a:t>
                      </a:r>
                      <a:endParaRPr b="1">
                        <a:solidFill>
                          <a:schemeClr val="accent1"/>
                        </a:solidFill>
                        <a:latin typeface="Mada"/>
                        <a:ea typeface="Mada"/>
                        <a:cs typeface="Mada"/>
                        <a:sym typeface="Mada"/>
                      </a:endParaRPr>
                    </a:p>
                  </a:txBody>
                  <a:tcPr marT="91425" marB="91425" marR="91425" marL="91425">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Myelodysplastic syndromes (MDSs) constitute a group of clonal haematopoietic disorders with the common features of </a:t>
                      </a:r>
                      <a:r>
                        <a:rPr b="1" lang="ar" sz="1200">
                          <a:latin typeface="Mada"/>
                          <a:ea typeface="Mada"/>
                          <a:cs typeface="Mada"/>
                          <a:sym typeface="Mada"/>
                        </a:rPr>
                        <a:t>ineffective blood cell production</a:t>
                      </a:r>
                      <a:r>
                        <a:rPr lang="ar" sz="1200">
                          <a:latin typeface="Mada"/>
                          <a:ea typeface="Mada"/>
                          <a:cs typeface="Mada"/>
                          <a:sym typeface="Mada"/>
                        </a:rPr>
                        <a:t> and a </a:t>
                      </a:r>
                      <a:r>
                        <a:rPr b="1" lang="ar" sz="1200">
                          <a:solidFill>
                            <a:srgbClr val="CC0000"/>
                          </a:solidFill>
                          <a:latin typeface="Mada"/>
                          <a:ea typeface="Mada"/>
                          <a:cs typeface="Mada"/>
                          <a:sym typeface="Mada"/>
                        </a:rPr>
                        <a:t>tendency to progress to AML</a:t>
                      </a:r>
                      <a:r>
                        <a:rPr lang="ar"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As such, they are pre-leukaemic and represent genetic steps in the development of leukaemia.</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Characteristics</a:t>
                      </a:r>
                      <a:endParaRPr b="1">
                        <a:solidFill>
                          <a:schemeClr val="accent1"/>
                        </a:solidFill>
                        <a:latin typeface="Mada"/>
                        <a:ea typeface="Mada"/>
                        <a:cs typeface="Mada"/>
                        <a:sym typeface="Mada"/>
                      </a:endParaRPr>
                    </a:p>
                  </a:txBody>
                  <a:tcPr marT="91425" marB="91425" marR="91425" marL="91425">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MDS presents with consequences of </a:t>
                      </a:r>
                      <a:r>
                        <a:rPr b="1" lang="ar" sz="1200">
                          <a:latin typeface="Mada"/>
                          <a:ea typeface="Mada"/>
                          <a:cs typeface="Mada"/>
                          <a:sym typeface="Mada"/>
                        </a:rPr>
                        <a:t>bone marrow failure (anaemia, recurrent infections or bleeding),</a:t>
                      </a:r>
                      <a:r>
                        <a:rPr lang="ar" sz="1200">
                          <a:latin typeface="Mada"/>
                          <a:ea typeface="Mada"/>
                          <a:cs typeface="Mada"/>
                          <a:sym typeface="Mada"/>
                        </a:rPr>
                        <a:t> usually in older people (median age at diagnosis is 73 years).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blood film is characterised by </a:t>
                      </a:r>
                      <a:r>
                        <a:rPr b="1" lang="ar" sz="1200">
                          <a:latin typeface="Mada"/>
                          <a:ea typeface="Mada"/>
                          <a:cs typeface="Mada"/>
                          <a:sym typeface="Mada"/>
                        </a:rPr>
                        <a:t>cytopenias</a:t>
                      </a:r>
                      <a:r>
                        <a:rPr lang="ar" sz="1200">
                          <a:latin typeface="Mada"/>
                          <a:ea typeface="Mada"/>
                          <a:cs typeface="Mada"/>
                          <a:sym typeface="Mada"/>
                        </a:rPr>
                        <a:t> and </a:t>
                      </a:r>
                      <a:r>
                        <a:rPr b="1" lang="ar" sz="1200">
                          <a:solidFill>
                            <a:srgbClr val="CC0000"/>
                          </a:solidFill>
                          <a:latin typeface="Mada"/>
                          <a:ea typeface="Mada"/>
                          <a:cs typeface="Mada"/>
                          <a:sym typeface="Mada"/>
                        </a:rPr>
                        <a:t>abnormal-looking (dysplastic) blood cells,</a:t>
                      </a:r>
                      <a:r>
                        <a:rPr lang="ar" sz="1200">
                          <a:latin typeface="Mada"/>
                          <a:ea typeface="Mada"/>
                          <a:cs typeface="Mada"/>
                          <a:sym typeface="Mada"/>
                        </a:rPr>
                        <a:t> including macrocytic red cells and hypogranular neutrophils with nuclear hyper- or hyposegmentation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a:t>
                      </a:r>
                      <a:r>
                        <a:rPr b="1" lang="ar" sz="1200">
                          <a:solidFill>
                            <a:srgbClr val="CC0000"/>
                          </a:solidFill>
                          <a:latin typeface="Mada"/>
                          <a:ea typeface="Mada"/>
                          <a:cs typeface="Mada"/>
                          <a:sym typeface="Mada"/>
                        </a:rPr>
                        <a:t>bone marrow is hypercellular</a:t>
                      </a:r>
                      <a:r>
                        <a:rPr lang="ar" sz="1200">
                          <a:latin typeface="Mada"/>
                          <a:ea typeface="Mada"/>
                          <a:cs typeface="Mada"/>
                          <a:sym typeface="Mada"/>
                        </a:rPr>
                        <a:t>, </a:t>
                      </a:r>
                      <a:r>
                        <a:rPr b="1" lang="ar" sz="1200">
                          <a:latin typeface="Mada"/>
                          <a:ea typeface="Mada"/>
                          <a:cs typeface="Mada"/>
                          <a:sym typeface="Mada"/>
                        </a:rPr>
                        <a:t>with dysplastic changes</a:t>
                      </a:r>
                      <a:r>
                        <a:rPr lang="ar" sz="1200">
                          <a:latin typeface="Mada"/>
                          <a:ea typeface="Mada"/>
                          <a:cs typeface="Mada"/>
                          <a:sym typeface="Mada"/>
                        </a:rPr>
                        <a:t> in at least 10% of cells of</a:t>
                      </a:r>
                      <a:r>
                        <a:rPr b="1" lang="ar" sz="1200">
                          <a:latin typeface="Mada"/>
                          <a:ea typeface="Mada"/>
                          <a:cs typeface="Mada"/>
                          <a:sym typeface="Mada"/>
                        </a:rPr>
                        <a:t> one or more cell lines</a:t>
                      </a:r>
                      <a:r>
                        <a:rPr lang="ar"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Blast cells</a:t>
                      </a:r>
                      <a:r>
                        <a:rPr lang="ar" sz="1200">
                          <a:latin typeface="Mada"/>
                          <a:ea typeface="Mada"/>
                          <a:cs typeface="Mada"/>
                          <a:sym typeface="Mada"/>
                        </a:rPr>
                        <a:t> may be increased </a:t>
                      </a:r>
                      <a:r>
                        <a:rPr b="1" lang="ar" sz="1200" u="sng">
                          <a:solidFill>
                            <a:srgbClr val="CC0000"/>
                          </a:solidFill>
                          <a:latin typeface="Mada"/>
                          <a:ea typeface="Mada"/>
                          <a:cs typeface="Mada"/>
                          <a:sym typeface="Mada"/>
                        </a:rPr>
                        <a:t>but do not reach the 20%</a:t>
                      </a:r>
                      <a:r>
                        <a:rPr lang="ar" sz="1200">
                          <a:latin typeface="Mada"/>
                          <a:ea typeface="Mada"/>
                          <a:cs typeface="Mada"/>
                          <a:sym typeface="Mada"/>
                        </a:rPr>
                        <a:t> level that indicates acute leukaemia. </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Prognosis</a:t>
                      </a:r>
                      <a:endParaRPr b="1">
                        <a:solidFill>
                          <a:schemeClr val="accent1"/>
                        </a:solidFill>
                        <a:latin typeface="Mada"/>
                        <a:ea typeface="Mada"/>
                        <a:cs typeface="Mada"/>
                        <a:sym typeface="Mada"/>
                      </a:endParaRPr>
                    </a:p>
                  </a:txBody>
                  <a:tcPr marT="91425" marB="91425" marR="91425" marL="91425">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The natural history of MDS is progressive worsening of dysplasia leading to fatal bone marrow failure or </a:t>
                      </a:r>
                      <a:r>
                        <a:rPr b="1" lang="ar" sz="1200">
                          <a:latin typeface="Mada"/>
                          <a:ea typeface="Mada"/>
                          <a:cs typeface="Mada"/>
                          <a:sym typeface="Mada"/>
                        </a:rPr>
                        <a:t>progression to AML in 30% of cases.</a:t>
                      </a:r>
                      <a:r>
                        <a:rPr lang="ar" sz="1200">
                          <a:latin typeface="Mada"/>
                          <a:ea typeface="Mada"/>
                          <a:cs typeface="Mada"/>
                          <a:sym typeface="Mada"/>
                        </a:rPr>
                        <a:t> </a:t>
                      </a:r>
                      <a:endParaRPr sz="1200">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ar">
                          <a:solidFill>
                            <a:schemeClr val="accent1"/>
                          </a:solidFill>
                          <a:latin typeface="Mada"/>
                          <a:ea typeface="Mada"/>
                          <a:cs typeface="Mada"/>
                          <a:sym typeface="Mada"/>
                        </a:rPr>
                        <a:t>Treatment</a:t>
                      </a:r>
                      <a:endParaRPr b="1">
                        <a:solidFill>
                          <a:schemeClr val="accent1"/>
                        </a:solidFill>
                        <a:latin typeface="Mada"/>
                        <a:ea typeface="Mada"/>
                        <a:cs typeface="Mada"/>
                        <a:sym typeface="Mada"/>
                      </a:endParaRPr>
                    </a:p>
                  </a:txBody>
                  <a:tcPr marT="91425" marB="91425" marR="91425" marL="91425">
                    <a:solidFill>
                      <a:schemeClr val="accent4"/>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For the vast majority of patients who are elderly, the disease is incurable, and supportive care with red cell and platelet transfusions is the mainstay of treatment</a:t>
                      </a:r>
                      <a:endParaRPr sz="1200">
                        <a:latin typeface="Mada"/>
                        <a:ea typeface="Mada"/>
                        <a:cs typeface="Mada"/>
                        <a:sym typeface="Mada"/>
                      </a:endParaRPr>
                    </a:p>
                  </a:txBody>
                  <a:tcPr marT="91425" marB="91425" marR="91425" marL="91425"/>
                </a:tc>
              </a:tr>
            </a:tbl>
          </a:graphicData>
        </a:graphic>
      </p:graphicFrame>
      <p:pic>
        <p:nvPicPr>
          <p:cNvPr id="656" name="Google Shape;656;p39"/>
          <p:cNvPicPr preferRelativeResize="0"/>
          <p:nvPr/>
        </p:nvPicPr>
        <p:blipFill>
          <a:blip r:embed="rId3">
            <a:alphaModFix/>
          </a:blip>
          <a:stretch>
            <a:fillRect/>
          </a:stretch>
        </p:blipFill>
        <p:spPr>
          <a:xfrm>
            <a:off x="346375" y="5754898"/>
            <a:ext cx="1364899" cy="1279354"/>
          </a:xfrm>
          <a:prstGeom prst="rect">
            <a:avLst/>
          </a:prstGeom>
          <a:noFill/>
          <a:ln>
            <a:noFill/>
          </a:ln>
        </p:spPr>
      </p:pic>
      <p:sp>
        <p:nvSpPr>
          <p:cNvPr id="657" name="Google Shape;657;p39"/>
          <p:cNvSpPr/>
          <p:nvPr/>
        </p:nvSpPr>
        <p:spPr>
          <a:xfrm>
            <a:off x="5074100" y="3555050"/>
            <a:ext cx="453600" cy="412200"/>
          </a:xfrm>
          <a:prstGeom prst="star5">
            <a:avLst>
              <a:gd fmla="val 19098" name="adj"/>
              <a:gd fmla="val 105146" name="hf"/>
              <a:gd fmla="val 110557" name="vf"/>
            </a:avLst>
          </a:prstGeom>
          <a:solidFill>
            <a:srgbClr val="CEA320"/>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39"/>
          <p:cNvSpPr/>
          <p:nvPr/>
        </p:nvSpPr>
        <p:spPr>
          <a:xfrm>
            <a:off x="82825" y="8618201"/>
            <a:ext cx="7394400" cy="1941600"/>
          </a:xfrm>
          <a:prstGeom prst="roundRect">
            <a:avLst>
              <a:gd fmla="val 14066" name="adj"/>
            </a:avLst>
          </a:prstGeom>
          <a:noFill/>
          <a:ln cap="flat" cmpd="sng" w="28575">
            <a:solidFill>
              <a:srgbClr val="CCCCCC"/>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600">
                <a:latin typeface="Pacifico"/>
                <a:ea typeface="Pacifico"/>
                <a:cs typeface="Pacifico"/>
                <a:sym typeface="Pacifico"/>
              </a:rPr>
              <a:t>Congratulations you have officially finished medicine, take a few seconds and enjoy this moment because you deserve it!</a:t>
            </a:r>
            <a:endParaRPr b="1" sz="2600">
              <a:latin typeface="Pacifico"/>
              <a:ea typeface="Pacifico"/>
              <a:cs typeface="Pacifico"/>
              <a:sym typeface="Pacific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40"/>
          <p:cNvSpPr txBox="1"/>
          <p:nvPr/>
        </p:nvSpPr>
        <p:spPr>
          <a:xfrm>
            <a:off x="82800" y="712350"/>
            <a:ext cx="3225600" cy="4506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Char char="◄"/>
            </a:pPr>
            <a:r>
              <a:rPr b="1" lang="ar">
                <a:highlight>
                  <a:srgbClr val="FAD7BD"/>
                </a:highlight>
                <a:latin typeface="Mada"/>
                <a:ea typeface="Mada"/>
                <a:cs typeface="Mada"/>
                <a:sym typeface="Mada"/>
              </a:rPr>
              <a:t>Introduction</a:t>
            </a:r>
            <a:endParaRPr b="1">
              <a:highlight>
                <a:srgbClr val="FAD7BD"/>
              </a:highlight>
              <a:latin typeface="Mada"/>
              <a:ea typeface="Mada"/>
              <a:cs typeface="Mada"/>
              <a:sym typeface="Mada"/>
            </a:endParaRPr>
          </a:p>
        </p:txBody>
      </p:sp>
      <p:sp>
        <p:nvSpPr>
          <p:cNvPr id="664" name="Google Shape;664;p40"/>
          <p:cNvSpPr txBox="1"/>
          <p:nvPr/>
        </p:nvSpPr>
        <p:spPr>
          <a:xfrm>
            <a:off x="82800" y="1037925"/>
            <a:ext cx="7038900" cy="619800"/>
          </a:xfrm>
          <a:prstGeom prst="rect">
            <a:avLst/>
          </a:prstGeom>
          <a:noFill/>
          <a:ln>
            <a:noFill/>
          </a:ln>
        </p:spPr>
        <p:txBody>
          <a:bodyPr anchorCtr="0" anchor="ctr" bIns="232875" lIns="232875" spcFirstLastPara="1" rIns="232875" wrap="square" tIns="23287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 group of malignant disorders affecting the blood and blood forming tissues and results in an accumulation of dysfunctional cells because of a loss of regulation in cell division.</a:t>
            </a:r>
            <a:endParaRPr sz="1200">
              <a:latin typeface="Mada"/>
              <a:ea typeface="Mada"/>
              <a:cs typeface="Mada"/>
              <a:sym typeface="Mada"/>
            </a:endParaRPr>
          </a:p>
        </p:txBody>
      </p:sp>
      <p:graphicFrame>
        <p:nvGraphicFramePr>
          <p:cNvPr id="665" name="Google Shape;665;p40"/>
          <p:cNvGraphicFramePr/>
          <p:nvPr/>
        </p:nvGraphicFramePr>
        <p:xfrm>
          <a:off x="82813" y="3410419"/>
          <a:ext cx="3000000" cy="3000000"/>
        </p:xfrm>
        <a:graphic>
          <a:graphicData uri="http://schemas.openxmlformats.org/drawingml/2006/table">
            <a:tbl>
              <a:tblPr>
                <a:noFill/>
                <a:tableStyleId>{BD9DFCBA-717C-4AA1-9048-8C9DC136FAE6}</a:tableStyleId>
              </a:tblPr>
              <a:tblGrid>
                <a:gridCol w="955125"/>
                <a:gridCol w="3219625"/>
                <a:gridCol w="3219625"/>
              </a:tblGrid>
              <a:tr h="365725">
                <a:tc gridSpan="3">
                  <a:txBody>
                    <a:bodyPr/>
                    <a:lstStyle/>
                    <a:p>
                      <a:pPr indent="0" lvl="0" marL="0" rtl="0" algn="ctr">
                        <a:spcBef>
                          <a:spcPts val="0"/>
                        </a:spcBef>
                        <a:spcAft>
                          <a:spcPts val="0"/>
                        </a:spcAft>
                        <a:buNone/>
                      </a:pPr>
                      <a:r>
                        <a:rPr b="1" lang="ar">
                          <a:solidFill>
                            <a:srgbClr val="FFFFFF"/>
                          </a:solidFill>
                          <a:latin typeface="Mada"/>
                          <a:ea typeface="Mada"/>
                          <a:cs typeface="Mada"/>
                          <a:sym typeface="Mada"/>
                        </a:rPr>
                        <a:t>Acute leukemias</a:t>
                      </a:r>
                      <a:endParaRPr b="1">
                        <a:solidFill>
                          <a:srgbClr val="FFFFFF"/>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ED8E47"/>
                    </a:solidFill>
                  </a:tcPr>
                </a:tc>
                <a:tc hMerge="1"/>
                <a:tc hMerge="1"/>
              </a:tr>
              <a:tr h="173750">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Overview</a:t>
                      </a:r>
                      <a:endParaRPr b="1" sz="1200">
                        <a:solidFill>
                          <a:srgbClr val="C76114"/>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gridSpan="2">
                  <a:txBody>
                    <a:bodyPr/>
                    <a:lstStyle/>
                    <a:p>
                      <a:pPr indent="-292100" lvl="0" marL="457200" rtl="0" algn="l">
                        <a:spcBef>
                          <a:spcPts val="0"/>
                        </a:spcBef>
                        <a:spcAft>
                          <a:spcPts val="0"/>
                        </a:spcAft>
                        <a:buClr>
                          <a:srgbClr val="000000"/>
                        </a:buClr>
                        <a:buSzPts val="1000"/>
                        <a:buFont typeface="Mada"/>
                        <a:buChar char="●"/>
                      </a:pPr>
                      <a:r>
                        <a:rPr b="1" lang="ar" sz="1000">
                          <a:solidFill>
                            <a:srgbClr val="CC0000"/>
                          </a:solidFill>
                          <a:latin typeface="Mada"/>
                          <a:ea typeface="Mada"/>
                          <a:cs typeface="Mada"/>
                          <a:sym typeface="Mada"/>
                        </a:rPr>
                        <a:t>Acute leukemias </a:t>
                      </a:r>
                      <a:r>
                        <a:rPr lang="ar" sz="1000">
                          <a:solidFill>
                            <a:srgbClr val="000000"/>
                          </a:solidFill>
                          <a:latin typeface="Mada"/>
                          <a:ea typeface="Mada"/>
                          <a:cs typeface="Mada"/>
                          <a:sym typeface="Mada"/>
                        </a:rPr>
                        <a:t>arise from the early stages of hematopoietic diﬀerentiation</a:t>
                      </a:r>
                      <a:r>
                        <a:rPr b="1" lang="ar" sz="1000">
                          <a:solidFill>
                            <a:srgbClr val="CC0000"/>
                          </a:solidFill>
                          <a:latin typeface="Mada"/>
                          <a:ea typeface="Mada"/>
                          <a:cs typeface="Mada"/>
                          <a:sym typeface="Mada"/>
                        </a:rPr>
                        <a:t> (Immature cells).</a:t>
                      </a:r>
                      <a:endParaRPr b="1" sz="1000">
                        <a:solidFill>
                          <a:srgbClr val="CC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Acute Leukemias carry high mortality but are CURABLE.</a:t>
                      </a:r>
                      <a:endParaRPr b="1"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Abrupt onset.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hMerge="1"/>
              </a:tr>
              <a:tr h="240575">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Cell line</a:t>
                      </a:r>
                      <a:endParaRPr b="1" sz="1200">
                        <a:solidFill>
                          <a:srgbClr val="C76114"/>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0" lvl="0" marL="0" rtl="0" algn="ctr">
                        <a:spcBef>
                          <a:spcPts val="0"/>
                        </a:spcBef>
                        <a:spcAft>
                          <a:spcPts val="0"/>
                        </a:spcAft>
                        <a:buNone/>
                      </a:pPr>
                      <a:r>
                        <a:rPr b="1" lang="ar" sz="1200">
                          <a:solidFill>
                            <a:srgbClr val="000000"/>
                          </a:solidFill>
                          <a:latin typeface="Mada"/>
                          <a:ea typeface="Mada"/>
                          <a:cs typeface="Mada"/>
                          <a:sym typeface="Mada"/>
                        </a:rPr>
                        <a:t>Acute Myelogenous Leukemia (AML)</a:t>
                      </a:r>
                      <a:endParaRPr b="1" sz="1200">
                        <a:solidFill>
                          <a:srgbClr val="000000"/>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5BF97"/>
                    </a:solidFill>
                  </a:tcPr>
                </a:tc>
                <a:tc>
                  <a:txBody>
                    <a:bodyPr/>
                    <a:lstStyle/>
                    <a:p>
                      <a:pPr indent="0" lvl="0" marL="0" rtl="0" algn="ctr">
                        <a:spcBef>
                          <a:spcPts val="0"/>
                        </a:spcBef>
                        <a:spcAft>
                          <a:spcPts val="0"/>
                        </a:spcAft>
                        <a:buNone/>
                      </a:pPr>
                      <a:r>
                        <a:rPr b="1" lang="ar" sz="1200">
                          <a:solidFill>
                            <a:srgbClr val="000000"/>
                          </a:solidFill>
                          <a:latin typeface="Mada"/>
                          <a:ea typeface="Mada"/>
                          <a:cs typeface="Mada"/>
                          <a:sym typeface="Mada"/>
                        </a:rPr>
                        <a:t>Acute Lymphocytic Leukemia (ALL)</a:t>
                      </a:r>
                      <a:endParaRPr sz="1200">
                        <a:solidFill>
                          <a:srgbClr val="000000"/>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5BF97"/>
                    </a:solidFill>
                  </a:tcPr>
                </a:tc>
              </a:tr>
              <a:tr h="240575">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Characteristics</a:t>
                      </a:r>
                      <a:endParaRPr b="1" sz="1200">
                        <a:solidFill>
                          <a:srgbClr val="C76114"/>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Leukemia characterized by </a:t>
                      </a:r>
                      <a:r>
                        <a:rPr b="1" lang="ar" sz="1000">
                          <a:solidFill>
                            <a:srgbClr val="000000"/>
                          </a:solidFill>
                          <a:latin typeface="Mada"/>
                          <a:ea typeface="Mada"/>
                          <a:cs typeface="Mada"/>
                          <a:sym typeface="Mada"/>
                        </a:rPr>
                        <a:t>proliferation of myeloid tissue</a:t>
                      </a:r>
                      <a:r>
                        <a:rPr lang="ar" sz="1000">
                          <a:solidFill>
                            <a:srgbClr val="000000"/>
                          </a:solidFill>
                          <a:latin typeface="Mada"/>
                          <a:ea typeface="Mada"/>
                          <a:cs typeface="Mada"/>
                          <a:sym typeface="Mada"/>
                        </a:rPr>
                        <a:t> (as of the bone marrow and spleen) and an </a:t>
                      </a:r>
                      <a:r>
                        <a:rPr b="1" lang="ar" sz="1000">
                          <a:solidFill>
                            <a:srgbClr val="000000"/>
                          </a:solidFill>
                          <a:latin typeface="Mada"/>
                          <a:ea typeface="Mada"/>
                          <a:cs typeface="Mada"/>
                          <a:sym typeface="Mada"/>
                        </a:rPr>
                        <a:t>abnormal increase in the number</a:t>
                      </a:r>
                      <a:r>
                        <a:rPr lang="ar" sz="1000">
                          <a:solidFill>
                            <a:srgbClr val="000000"/>
                          </a:solidFill>
                          <a:latin typeface="Mada"/>
                          <a:ea typeface="Mada"/>
                          <a:cs typeface="Mada"/>
                          <a:sym typeface="Mada"/>
                        </a:rPr>
                        <a:t> of </a:t>
                      </a:r>
                      <a:r>
                        <a:rPr b="1" lang="ar" sz="1000">
                          <a:solidFill>
                            <a:srgbClr val="000000"/>
                          </a:solidFill>
                          <a:latin typeface="Mada"/>
                          <a:ea typeface="Mada"/>
                          <a:cs typeface="Mada"/>
                          <a:sym typeface="Mada"/>
                        </a:rPr>
                        <a:t>granulocytes</a:t>
                      </a:r>
                      <a:r>
                        <a:rPr lang="ar" sz="1000">
                          <a:solidFill>
                            <a:srgbClr val="000000"/>
                          </a:solidFill>
                          <a:latin typeface="Mada"/>
                          <a:ea typeface="Mada"/>
                          <a:cs typeface="Mada"/>
                          <a:sym typeface="Mada"/>
                        </a:rPr>
                        <a:t>, </a:t>
                      </a:r>
                      <a:r>
                        <a:rPr b="1" lang="ar" sz="1000">
                          <a:solidFill>
                            <a:srgbClr val="000000"/>
                          </a:solidFill>
                          <a:latin typeface="Mada"/>
                          <a:ea typeface="Mada"/>
                          <a:cs typeface="Mada"/>
                          <a:sym typeface="Mada"/>
                        </a:rPr>
                        <a:t>myelocytes</a:t>
                      </a:r>
                      <a:r>
                        <a:rPr lang="ar" sz="1000">
                          <a:solidFill>
                            <a:srgbClr val="000000"/>
                          </a:solidFill>
                          <a:latin typeface="Mada"/>
                          <a:ea typeface="Mada"/>
                          <a:cs typeface="Mada"/>
                          <a:sym typeface="Mada"/>
                        </a:rPr>
                        <a:t>, and </a:t>
                      </a:r>
                      <a:r>
                        <a:rPr b="1" lang="ar" sz="1000">
                          <a:solidFill>
                            <a:srgbClr val="000000"/>
                          </a:solidFill>
                          <a:latin typeface="Mada"/>
                          <a:ea typeface="Mada"/>
                          <a:cs typeface="Mada"/>
                          <a:sym typeface="Mada"/>
                        </a:rPr>
                        <a:t>myeloblasts </a:t>
                      </a:r>
                      <a:r>
                        <a:rPr lang="ar" sz="1000">
                          <a:solidFill>
                            <a:srgbClr val="000000"/>
                          </a:solidFill>
                          <a:latin typeface="Mada"/>
                          <a:ea typeface="Mada"/>
                          <a:cs typeface="Mada"/>
                          <a:sym typeface="Mada"/>
                        </a:rPr>
                        <a:t>in the circulating blood.</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One fourth of all leukemias and</a:t>
                      </a:r>
                      <a:r>
                        <a:rPr b="1" lang="ar" sz="1000">
                          <a:solidFill>
                            <a:srgbClr val="C27BA0"/>
                          </a:solidFill>
                          <a:latin typeface="Mada"/>
                          <a:ea typeface="Mada"/>
                          <a:cs typeface="Mada"/>
                          <a:sym typeface="Mada"/>
                        </a:rPr>
                        <a:t> (85%) </a:t>
                      </a:r>
                      <a:r>
                        <a:rPr b="1" lang="ar" sz="1000">
                          <a:solidFill>
                            <a:srgbClr val="3C78D8"/>
                          </a:solidFill>
                          <a:latin typeface="Mada"/>
                          <a:ea typeface="Mada"/>
                          <a:cs typeface="Mada"/>
                          <a:sym typeface="Mada"/>
                        </a:rPr>
                        <a:t>(90%)</a:t>
                      </a:r>
                      <a:r>
                        <a:rPr b="1" lang="ar" sz="1000">
                          <a:solidFill>
                            <a:srgbClr val="C27BA0"/>
                          </a:solidFill>
                          <a:latin typeface="Mada"/>
                          <a:ea typeface="Mada"/>
                          <a:cs typeface="Mada"/>
                          <a:sym typeface="Mada"/>
                        </a:rPr>
                        <a:t> </a:t>
                      </a:r>
                      <a:r>
                        <a:rPr b="1" lang="ar" sz="1000">
                          <a:solidFill>
                            <a:srgbClr val="000000"/>
                          </a:solidFill>
                          <a:latin typeface="Mada"/>
                          <a:ea typeface="Mada"/>
                          <a:cs typeface="Mada"/>
                          <a:sym typeface="Mada"/>
                        </a:rPr>
                        <a:t> of the acute leukemias in adults</a:t>
                      </a:r>
                      <a:endParaRPr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More common in children and adolescents than in adults. </a:t>
                      </a:r>
                      <a:endParaRPr sz="1000">
                        <a:solidFill>
                          <a:srgbClr val="000000"/>
                        </a:solidFill>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It is the most common malignancy in children (25% of all cancers).</a:t>
                      </a:r>
                      <a:endParaRPr sz="1000">
                        <a:solidFill>
                          <a:srgbClr val="000000"/>
                        </a:solidFill>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15% of acute leukemia in adults</a:t>
                      </a:r>
                      <a:endParaRPr sz="1000">
                        <a:solidFill>
                          <a:srgbClr val="000000"/>
                        </a:solidFill>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Lymphadenopathy, Splenomegaly, Hepatomegaly &amp; CNS: 15%</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240575">
                <a:tc>
                  <a:txBody>
                    <a:bodyPr/>
                    <a:lstStyle/>
                    <a:p>
                      <a:pPr indent="0" lvl="0" marL="0" marR="0" rtl="0" algn="ctr">
                        <a:lnSpc>
                          <a:spcPct val="100000"/>
                        </a:lnSpc>
                        <a:spcBef>
                          <a:spcPts val="0"/>
                        </a:spcBef>
                        <a:spcAft>
                          <a:spcPts val="0"/>
                        </a:spcAft>
                        <a:buNone/>
                      </a:pPr>
                      <a:r>
                        <a:rPr b="1" lang="ar" sz="1200">
                          <a:solidFill>
                            <a:srgbClr val="C76114"/>
                          </a:solidFill>
                          <a:latin typeface="Mada"/>
                          <a:ea typeface="Mada"/>
                          <a:cs typeface="Mada"/>
                          <a:sym typeface="Mada"/>
                        </a:rPr>
                        <a:t>Group</a:t>
                      </a:r>
                      <a:endParaRPr b="1" sz="1200">
                        <a:solidFill>
                          <a:srgbClr val="C76114"/>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292100" lvl="0" marL="457200" marR="0" rtl="0" algn="l">
                        <a:lnSpc>
                          <a:spcPct val="100000"/>
                        </a:lnSpc>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Adults</a:t>
                      </a:r>
                      <a:r>
                        <a:rPr b="1" lang="ar" sz="1000">
                          <a:solidFill>
                            <a:srgbClr val="000000"/>
                          </a:solidFill>
                          <a:latin typeface="Mada"/>
                          <a:ea typeface="Mada"/>
                          <a:cs typeface="Mada"/>
                          <a:sym typeface="Mada"/>
                        </a:rPr>
                        <a:t>         |          Males &gt; Females</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292100" lvl="0" marL="457200" marR="0" rtl="0" algn="l">
                        <a:lnSpc>
                          <a:spcPct val="100000"/>
                        </a:lnSpc>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Children</a:t>
                      </a:r>
                      <a:r>
                        <a:rPr b="1" lang="ar" sz="1000">
                          <a:solidFill>
                            <a:srgbClr val="000000"/>
                          </a:solidFill>
                          <a:latin typeface="Mada"/>
                          <a:ea typeface="Mada"/>
                          <a:cs typeface="Mada"/>
                          <a:sym typeface="Mada"/>
                        </a:rPr>
                        <a:t>         |          Males &gt; Females</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↑Risk:</a:t>
                      </a:r>
                      <a:endParaRPr b="1" sz="1200">
                        <a:solidFill>
                          <a:srgbClr val="C76114"/>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Cytotoxic chemo, Radiation, Benzene.</a:t>
                      </a:r>
                      <a:endParaRPr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292100" lvl="0" marL="457200" marR="0" rtl="0" algn="l">
                        <a:lnSpc>
                          <a:spcPct val="100000"/>
                        </a:lnSpc>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Trisomy 21 (Down syndrome) 15-fold ↑ in risk</a:t>
                      </a:r>
                      <a:endParaRPr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240575">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Diagnosis</a:t>
                      </a:r>
                      <a:endParaRPr b="1" sz="1200">
                        <a:solidFill>
                          <a:srgbClr val="C76114"/>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292100" lvl="0" marL="457200" marR="0" rtl="0" algn="l">
                        <a:lnSpc>
                          <a:spcPct val="100000"/>
                        </a:lnSpc>
                        <a:spcBef>
                          <a:spcPts val="0"/>
                        </a:spcBef>
                        <a:spcAft>
                          <a:spcPts val="0"/>
                        </a:spcAft>
                        <a:buClr>
                          <a:srgbClr val="000000"/>
                        </a:buClr>
                        <a:buSzPts val="1000"/>
                        <a:buFont typeface="Mada"/>
                        <a:buChar char="●"/>
                      </a:pPr>
                      <a:r>
                        <a:rPr b="1" lang="ar" sz="1000">
                          <a:solidFill>
                            <a:srgbClr val="CC0000"/>
                          </a:solidFill>
                          <a:latin typeface="Mada"/>
                          <a:ea typeface="Mada"/>
                          <a:cs typeface="Mada"/>
                          <a:sym typeface="Mada"/>
                        </a:rPr>
                        <a:t>&gt;20% blasts</a:t>
                      </a:r>
                      <a:r>
                        <a:rPr b="1" lang="ar" sz="1000">
                          <a:solidFill>
                            <a:srgbClr val="000000"/>
                          </a:solidFill>
                          <a:latin typeface="Mada"/>
                          <a:ea typeface="Mada"/>
                          <a:cs typeface="Mada"/>
                          <a:sym typeface="Mada"/>
                        </a:rPr>
                        <a:t> in peripheral blood or BM.</a:t>
                      </a:r>
                      <a:endParaRPr b="1" sz="1000">
                        <a:solidFill>
                          <a:srgbClr val="000000"/>
                        </a:solidFill>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Blasts </a:t>
                      </a:r>
                      <a:r>
                        <a:rPr lang="ar" sz="1000">
                          <a:solidFill>
                            <a:srgbClr val="000000"/>
                          </a:solidFill>
                          <a:latin typeface="Mada"/>
                          <a:ea typeface="Mada"/>
                          <a:cs typeface="Mada"/>
                          <a:sym typeface="Mada"/>
                        </a:rPr>
                        <a:t>either by morphology</a:t>
                      </a:r>
                      <a:r>
                        <a:rPr b="1" lang="ar" sz="1000">
                          <a:solidFill>
                            <a:srgbClr val="000000"/>
                          </a:solidFill>
                          <a:latin typeface="Mada"/>
                          <a:ea typeface="Mada"/>
                          <a:cs typeface="Mada"/>
                          <a:sym typeface="Mada"/>
                        </a:rPr>
                        <a:t> (</a:t>
                      </a:r>
                      <a:r>
                        <a:rPr b="1" lang="ar" sz="1000">
                          <a:solidFill>
                            <a:srgbClr val="CC0000"/>
                          </a:solidFill>
                          <a:latin typeface="Mada"/>
                          <a:ea typeface="Mada"/>
                          <a:cs typeface="Mada"/>
                          <a:sym typeface="Mada"/>
                        </a:rPr>
                        <a:t>Auer rods</a:t>
                      </a:r>
                      <a:r>
                        <a:rPr b="1" lang="ar" sz="1000">
                          <a:solidFill>
                            <a:srgbClr val="000000"/>
                          </a:solidFill>
                          <a:latin typeface="Mada"/>
                          <a:ea typeface="Mada"/>
                          <a:cs typeface="Mada"/>
                          <a:sym typeface="Mada"/>
                        </a:rPr>
                        <a:t>) </a:t>
                      </a:r>
                      <a:r>
                        <a:rPr lang="ar" sz="1000">
                          <a:solidFill>
                            <a:srgbClr val="000000"/>
                          </a:solidFill>
                          <a:latin typeface="Mada"/>
                          <a:ea typeface="Mada"/>
                          <a:cs typeface="Mada"/>
                          <a:sym typeface="Mada"/>
                        </a:rPr>
                        <a:t>or phenotyping with ﬂowcytometry, IHC</a:t>
                      </a:r>
                      <a:r>
                        <a:rPr b="1" lang="ar" sz="1000">
                          <a:solidFill>
                            <a:srgbClr val="000000"/>
                          </a:solidFill>
                          <a:latin typeface="Mada"/>
                          <a:ea typeface="Mada"/>
                          <a:cs typeface="Mada"/>
                          <a:sym typeface="Mada"/>
                        </a:rPr>
                        <a:t>, </a:t>
                      </a:r>
                      <a:r>
                        <a:rPr lang="ar" sz="1000">
                          <a:solidFill>
                            <a:srgbClr val="000000"/>
                          </a:solidFill>
                          <a:latin typeface="Mada"/>
                          <a:ea typeface="Mada"/>
                          <a:cs typeface="Mada"/>
                          <a:sym typeface="Mada"/>
                        </a:rPr>
                        <a:t>cytochemical</a:t>
                      </a:r>
                      <a:r>
                        <a:rPr b="1" lang="ar" sz="1000">
                          <a:solidFill>
                            <a:srgbClr val="000000"/>
                          </a:solidFill>
                          <a:latin typeface="Mada"/>
                          <a:ea typeface="Mada"/>
                          <a:cs typeface="Mada"/>
                          <a:sym typeface="Mada"/>
                        </a:rPr>
                        <a:t>: myeloperoxidase (</a:t>
                      </a:r>
                      <a:r>
                        <a:rPr b="1" lang="ar" sz="1000">
                          <a:solidFill>
                            <a:srgbClr val="CC0000"/>
                          </a:solidFill>
                          <a:latin typeface="Mada"/>
                          <a:ea typeface="Mada"/>
                          <a:cs typeface="Mada"/>
                          <a:sym typeface="Mada"/>
                        </a:rPr>
                        <a:t>MPO</a:t>
                      </a:r>
                      <a:r>
                        <a:rPr b="1" lang="ar" sz="1000">
                          <a:solidFill>
                            <a:srgbClr val="000000"/>
                          </a:solidFill>
                          <a:latin typeface="Mada"/>
                          <a:ea typeface="Mada"/>
                          <a:cs typeface="Mada"/>
                          <a:sym typeface="Mada"/>
                        </a:rPr>
                        <a:t>).</a:t>
                      </a:r>
                      <a:endParaRPr b="1"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ar" sz="1000">
                          <a:solidFill>
                            <a:srgbClr val="CC0000"/>
                          </a:solidFill>
                          <a:latin typeface="Mada"/>
                          <a:ea typeface="Mada"/>
                          <a:cs typeface="Mada"/>
                          <a:sym typeface="Mada"/>
                        </a:rPr>
                        <a:t>In Acute Promyelocytic Leukemia (APL) - (PML-RARA) (M3): t(15,17) using FISH. </a:t>
                      </a:r>
                      <a:r>
                        <a:rPr b="1" lang="ar" sz="1000">
                          <a:solidFill>
                            <a:srgbClr val="999999"/>
                          </a:solidFill>
                          <a:latin typeface="Mada"/>
                          <a:ea typeface="Mada"/>
                          <a:cs typeface="Mada"/>
                          <a:sym typeface="Mada"/>
                        </a:rPr>
                        <a:t>“ProMyelocytic Leukemia-Retinoic Acid Receptor </a:t>
                      </a:r>
                      <a:r>
                        <a:rPr b="1" lang="ar" sz="1000">
                          <a:solidFill>
                            <a:srgbClr val="999999"/>
                          </a:solidFill>
                          <a:latin typeface="Mada"/>
                          <a:ea typeface="Mada"/>
                          <a:cs typeface="Mada"/>
                          <a:sym typeface="Mada"/>
                        </a:rPr>
                        <a:t>α</a:t>
                      </a:r>
                      <a:r>
                        <a:rPr b="1" lang="ar" sz="1000">
                          <a:solidFill>
                            <a:srgbClr val="999999"/>
                          </a:solidFill>
                          <a:latin typeface="Mada"/>
                          <a:ea typeface="Mada"/>
                          <a:cs typeface="Mada"/>
                          <a:sym typeface="Mada"/>
                        </a:rPr>
                        <a: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Flow cytometry on peripheral blood.</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Acute lymphoblastic leukemia (</a:t>
                      </a:r>
                      <a:r>
                        <a:rPr b="1" lang="ar" sz="1000">
                          <a:solidFill>
                            <a:srgbClr val="000000"/>
                          </a:solidFill>
                          <a:latin typeface="Mada"/>
                          <a:ea typeface="Mada"/>
                          <a:cs typeface="Mada"/>
                          <a:sym typeface="Mada"/>
                        </a:rPr>
                        <a:t>ALL</a:t>
                      </a:r>
                      <a:r>
                        <a:rPr lang="ar" sz="1000">
                          <a:solidFill>
                            <a:srgbClr val="000000"/>
                          </a:solidFill>
                          <a:latin typeface="Mada"/>
                          <a:ea typeface="Mada"/>
                          <a:cs typeface="Mada"/>
                          <a:sym typeface="Mada"/>
                        </a:rPr>
                        <a:t>): </a:t>
                      </a:r>
                      <a:r>
                        <a:rPr b="1" lang="ar" sz="1000">
                          <a:solidFill>
                            <a:srgbClr val="CC0000"/>
                          </a:solidFill>
                          <a:latin typeface="Mada"/>
                          <a:ea typeface="Mada"/>
                          <a:cs typeface="Mada"/>
                          <a:sym typeface="Mada"/>
                        </a:rPr>
                        <a:t>if &gt;25% BM blasts. </a:t>
                      </a:r>
                      <a:endParaRPr b="1" sz="1000">
                        <a:solidFill>
                          <a:srgbClr val="CC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Acute lymphoblastic LYMPHOMA (</a:t>
                      </a:r>
                      <a:r>
                        <a:rPr b="1" lang="ar" sz="1000">
                          <a:solidFill>
                            <a:srgbClr val="000000"/>
                          </a:solidFill>
                          <a:latin typeface="Mada"/>
                          <a:ea typeface="Mada"/>
                          <a:cs typeface="Mada"/>
                          <a:sym typeface="Mada"/>
                        </a:rPr>
                        <a:t>LBL</a:t>
                      </a:r>
                      <a:r>
                        <a:rPr lang="ar" sz="1000">
                          <a:solidFill>
                            <a:srgbClr val="000000"/>
                          </a:solidFill>
                          <a:latin typeface="Mada"/>
                          <a:ea typeface="Mada"/>
                          <a:cs typeface="Mada"/>
                          <a:sym typeface="Mada"/>
                        </a:rPr>
                        <a:t>): if &lt;25% BM blasts + mass lesion.</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Absence of granules/ Auer rods</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240575">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Management</a:t>
                      </a:r>
                      <a:endParaRPr b="1" sz="1200">
                        <a:solidFill>
                          <a:srgbClr val="C76114"/>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292100" lvl="0" marL="457200" marR="0" rtl="0" algn="l">
                        <a:lnSpc>
                          <a:spcPct val="100000"/>
                        </a:lnSpc>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Induction</a:t>
                      </a:r>
                      <a:r>
                        <a:rPr lang="ar" sz="1000">
                          <a:solidFill>
                            <a:srgbClr val="000000"/>
                          </a:solidFill>
                          <a:latin typeface="Mada"/>
                          <a:ea typeface="Mada"/>
                          <a:cs typeface="Mada"/>
                          <a:sym typeface="Mada"/>
                        </a:rPr>
                        <a:t> (to achieve remission -deﬁned &lt; 5% blasts in a BM that is 20% or more cellular-): </a:t>
                      </a:r>
                      <a:r>
                        <a:rPr b="1" lang="ar" sz="1000">
                          <a:solidFill>
                            <a:srgbClr val="000000"/>
                          </a:solidFill>
                          <a:latin typeface="Mada"/>
                          <a:ea typeface="Mada"/>
                          <a:cs typeface="Mada"/>
                          <a:sym typeface="Mada"/>
                        </a:rPr>
                        <a:t>Chemotherapy.</a:t>
                      </a:r>
                      <a:endParaRPr b="1" sz="1000">
                        <a:solidFill>
                          <a:srgbClr val="000000"/>
                        </a:solidFill>
                        <a:latin typeface="Mada"/>
                        <a:ea typeface="Mada"/>
                        <a:cs typeface="Mada"/>
                        <a:sym typeface="Mada"/>
                      </a:endParaRPr>
                    </a:p>
                    <a:p>
                      <a:pPr indent="-292100" lvl="0" marL="457200" marR="0" rtl="0" algn="l">
                        <a:lnSpc>
                          <a:spcPct val="100000"/>
                        </a:lnSpc>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Consolidation </a:t>
                      </a:r>
                      <a:r>
                        <a:rPr lang="ar" sz="1000">
                          <a:solidFill>
                            <a:srgbClr val="000000"/>
                          </a:solidFill>
                          <a:latin typeface="Mada"/>
                          <a:ea typeface="Mada"/>
                          <a:cs typeface="Mada"/>
                          <a:sym typeface="Mada"/>
                        </a:rPr>
                        <a:t>or “post remission” therapy: </a:t>
                      </a:r>
                      <a:endParaRPr sz="1000">
                        <a:solidFill>
                          <a:srgbClr val="000000"/>
                        </a:solidFill>
                        <a:latin typeface="Mada"/>
                        <a:ea typeface="Mada"/>
                        <a:cs typeface="Mada"/>
                        <a:sym typeface="Mada"/>
                      </a:endParaRPr>
                    </a:p>
                    <a:p>
                      <a:pPr indent="0" lvl="0" marL="457200" marR="0" rtl="0" algn="l">
                        <a:lnSpc>
                          <a:spcPct val="100000"/>
                        </a:lnSpc>
                        <a:spcBef>
                          <a:spcPts val="0"/>
                        </a:spcBef>
                        <a:spcAft>
                          <a:spcPts val="0"/>
                        </a:spcAft>
                        <a:buNone/>
                      </a:pPr>
                      <a:r>
                        <a:rPr b="1" lang="ar" sz="1000">
                          <a:solidFill>
                            <a:srgbClr val="000000"/>
                          </a:solidFill>
                          <a:latin typeface="Mada"/>
                          <a:ea typeface="Mada"/>
                          <a:cs typeface="Mada"/>
                          <a:sym typeface="Mada"/>
                        </a:rPr>
                        <a:t>Chemotherapy</a:t>
                      </a:r>
                      <a:r>
                        <a:rPr lang="ar" sz="1000">
                          <a:solidFill>
                            <a:srgbClr val="000000"/>
                          </a:solidFill>
                          <a:latin typeface="Mada"/>
                          <a:ea typeface="Mada"/>
                          <a:cs typeface="Mada"/>
                          <a:sym typeface="Mada"/>
                        </a:rPr>
                        <a:t> or Allogenic stem cell transplant.</a:t>
                      </a:r>
                      <a:endParaRPr sz="1000">
                        <a:solidFill>
                          <a:srgbClr val="000000"/>
                        </a:solidFill>
                        <a:latin typeface="Mada"/>
                        <a:ea typeface="Mada"/>
                        <a:cs typeface="Mada"/>
                        <a:sym typeface="Mada"/>
                      </a:endParaRPr>
                    </a:p>
                    <a:p>
                      <a:pPr indent="0" lvl="0" marL="0" marR="0" rtl="0" algn="l">
                        <a:lnSpc>
                          <a:spcPct val="100000"/>
                        </a:lnSpc>
                        <a:spcBef>
                          <a:spcPts val="0"/>
                        </a:spcBef>
                        <a:spcAft>
                          <a:spcPts val="0"/>
                        </a:spcAft>
                        <a:buNone/>
                      </a:pPr>
                      <a:r>
                        <a:rPr b="1" lang="ar" sz="1000">
                          <a:solidFill>
                            <a:srgbClr val="CC0000"/>
                          </a:solidFill>
                          <a:latin typeface="Mada"/>
                          <a:ea typeface="Mada"/>
                          <a:cs typeface="Mada"/>
                          <a:sym typeface="Mada"/>
                        </a:rPr>
                        <a:t>APL: </a:t>
                      </a:r>
                      <a:endParaRPr b="1" sz="1000">
                        <a:solidFill>
                          <a:srgbClr val="CC0000"/>
                        </a:solidFill>
                        <a:latin typeface="Mada"/>
                        <a:ea typeface="Mada"/>
                        <a:cs typeface="Mada"/>
                        <a:sym typeface="Mada"/>
                      </a:endParaRPr>
                    </a:p>
                    <a:p>
                      <a:pPr indent="0" lvl="0" marL="0" marR="0" rtl="0" algn="l">
                        <a:lnSpc>
                          <a:spcPct val="100000"/>
                        </a:lnSpc>
                        <a:spcBef>
                          <a:spcPts val="0"/>
                        </a:spcBef>
                        <a:spcAft>
                          <a:spcPts val="0"/>
                        </a:spcAft>
                        <a:buNone/>
                      </a:pPr>
                      <a:r>
                        <a:rPr b="1" lang="ar" sz="1000">
                          <a:solidFill>
                            <a:srgbClr val="CC0000"/>
                          </a:solidFill>
                          <a:latin typeface="Mada"/>
                          <a:ea typeface="Mada"/>
                          <a:cs typeface="Mada"/>
                          <a:sym typeface="Mada"/>
                        </a:rPr>
                        <a:t>Low risk: All trans retinoic acid (ATRA)</a:t>
                      </a:r>
                      <a:r>
                        <a:rPr b="1" lang="ar" sz="1000">
                          <a:solidFill>
                            <a:srgbClr val="000000"/>
                          </a:solidFill>
                          <a:latin typeface="Mada"/>
                          <a:ea typeface="Mada"/>
                          <a:cs typeface="Mada"/>
                          <a:sym typeface="Mada"/>
                        </a:rPr>
                        <a:t> + Arsenic (ATO)</a:t>
                      </a:r>
                      <a:endParaRPr b="1" sz="1000">
                        <a:solidFill>
                          <a:srgbClr val="000000"/>
                        </a:solidFill>
                        <a:latin typeface="Mada"/>
                        <a:ea typeface="Mada"/>
                        <a:cs typeface="Mada"/>
                        <a:sym typeface="Mada"/>
                      </a:endParaRPr>
                    </a:p>
                    <a:p>
                      <a:pPr indent="0" lvl="0" marL="0" marR="0" rtl="0" algn="l">
                        <a:lnSpc>
                          <a:spcPct val="100000"/>
                        </a:lnSpc>
                        <a:spcBef>
                          <a:spcPts val="0"/>
                        </a:spcBef>
                        <a:spcAft>
                          <a:spcPts val="0"/>
                        </a:spcAft>
                        <a:buNone/>
                      </a:pPr>
                      <a:r>
                        <a:rPr b="1" lang="ar" sz="1000">
                          <a:solidFill>
                            <a:srgbClr val="000000"/>
                          </a:solidFill>
                          <a:latin typeface="Mada"/>
                          <a:ea typeface="Mada"/>
                          <a:cs typeface="Mada"/>
                          <a:sym typeface="Mada"/>
                        </a:rPr>
                        <a:t>High risk: ATRA + Chemo </a:t>
                      </a:r>
                      <a:r>
                        <a:rPr b="1" lang="ar" sz="1000" u="sng">
                          <a:solidFill>
                            <a:srgbClr val="000000"/>
                          </a:solidFill>
                          <a:latin typeface="Mada"/>
                          <a:ea typeface="Mada"/>
                          <a:cs typeface="Mada"/>
                          <a:sym typeface="Mada"/>
                        </a:rPr>
                        <a:t>+</a:t>
                      </a:r>
                      <a:r>
                        <a:rPr b="1" lang="ar" sz="1000">
                          <a:solidFill>
                            <a:srgbClr val="000000"/>
                          </a:solidFill>
                          <a:latin typeface="Mada"/>
                          <a:ea typeface="Mada"/>
                          <a:cs typeface="Mada"/>
                          <a:sym typeface="Mada"/>
                        </a:rPr>
                        <a:t> ATO. </a:t>
                      </a:r>
                      <a:endParaRPr b="1" sz="1000">
                        <a:solidFill>
                          <a:srgbClr val="000000"/>
                        </a:solidFill>
                        <a:latin typeface="Mada"/>
                        <a:ea typeface="Mada"/>
                        <a:cs typeface="Mada"/>
                        <a:sym typeface="Mada"/>
                      </a:endParaRPr>
                    </a:p>
                    <a:p>
                      <a:pPr indent="0" lvl="0" marL="0" marR="0" rtl="0" algn="l">
                        <a:lnSpc>
                          <a:spcPct val="100000"/>
                        </a:lnSpc>
                        <a:spcBef>
                          <a:spcPts val="0"/>
                        </a:spcBef>
                        <a:spcAft>
                          <a:spcPts val="0"/>
                        </a:spcAft>
                        <a:buNone/>
                      </a:pPr>
                      <a:r>
                        <a:rPr b="1" lang="ar" sz="1000">
                          <a:solidFill>
                            <a:srgbClr val="000000"/>
                          </a:solidFill>
                          <a:latin typeface="Mada"/>
                          <a:ea typeface="Mada"/>
                          <a:cs typeface="Mada"/>
                          <a:sym typeface="Mada"/>
                        </a:rPr>
                        <a:t>Relapse? Autologous transplant.</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ALL &amp; LBL are the same disease &amp; treated the same:</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Induction 4-6 weeks &gt; Consolidation 3 months &gt; Late Intensification (re-induction) 3 months &gt; Maintenance 2-3 years</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ar" sz="1000">
                          <a:solidFill>
                            <a:srgbClr val="000000"/>
                          </a:solidFill>
                          <a:latin typeface="Mada"/>
                          <a:ea typeface="Mada"/>
                          <a:cs typeface="Mada"/>
                          <a:sym typeface="Mada"/>
                        </a:rPr>
                        <a:t>B-ALL </a:t>
                      </a:r>
                      <a:r>
                        <a:rPr lang="ar" sz="1000">
                          <a:solidFill>
                            <a:srgbClr val="000000"/>
                          </a:solidFill>
                          <a:latin typeface="Mada"/>
                          <a:ea typeface="Mada"/>
                          <a:cs typeface="Mada"/>
                          <a:sym typeface="Mada"/>
                        </a:rPr>
                        <a:t>should be checked for</a:t>
                      </a:r>
                      <a:r>
                        <a:rPr b="1" lang="ar" sz="1000">
                          <a:solidFill>
                            <a:srgbClr val="000000"/>
                          </a:solidFill>
                          <a:latin typeface="Mada"/>
                          <a:ea typeface="Mada"/>
                          <a:cs typeface="Mada"/>
                          <a:sym typeface="Mada"/>
                        </a:rPr>
                        <a:t> Philadelphia chromosome t(9,22); if positive TKI (Imatinib or Dasatinib) is added throughout therapy. </a:t>
                      </a:r>
                      <a:endParaRPr b="1"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All B-ALL should be checked for </a:t>
                      </a:r>
                      <a:r>
                        <a:rPr b="1" lang="ar" sz="1000">
                          <a:solidFill>
                            <a:srgbClr val="000000"/>
                          </a:solidFill>
                          <a:latin typeface="Mada"/>
                          <a:ea typeface="Mada"/>
                          <a:cs typeface="Mada"/>
                          <a:sym typeface="Mada"/>
                        </a:rPr>
                        <a:t>CD20</a:t>
                      </a:r>
                      <a:r>
                        <a:rPr lang="ar" sz="1000">
                          <a:solidFill>
                            <a:srgbClr val="000000"/>
                          </a:solidFill>
                          <a:latin typeface="Mada"/>
                          <a:ea typeface="Mada"/>
                          <a:cs typeface="Mada"/>
                          <a:sym typeface="Mada"/>
                        </a:rPr>
                        <a:t> and </a:t>
                      </a:r>
                      <a:r>
                        <a:rPr b="1" lang="ar" sz="1000">
                          <a:solidFill>
                            <a:srgbClr val="000000"/>
                          </a:solidFill>
                          <a:latin typeface="Mada"/>
                          <a:ea typeface="Mada"/>
                          <a:cs typeface="Mada"/>
                          <a:sym typeface="Mada"/>
                        </a:rPr>
                        <a:t>if positive</a:t>
                      </a:r>
                      <a:r>
                        <a:rPr lang="ar" sz="1000">
                          <a:solidFill>
                            <a:srgbClr val="000000"/>
                          </a:solidFill>
                          <a:latin typeface="Mada"/>
                          <a:ea typeface="Mada"/>
                          <a:cs typeface="Mada"/>
                          <a:sym typeface="Mada"/>
                        </a:rPr>
                        <a:t> </a:t>
                      </a:r>
                      <a:r>
                        <a:rPr b="1" lang="ar" sz="1000">
                          <a:solidFill>
                            <a:srgbClr val="000000"/>
                          </a:solidFill>
                          <a:latin typeface="Mada"/>
                          <a:ea typeface="Mada"/>
                          <a:cs typeface="Mada"/>
                          <a:sym typeface="Mada"/>
                        </a:rPr>
                        <a:t>Rituximab should be added</a:t>
                      </a:r>
                      <a:r>
                        <a:rPr lang="ar" sz="1000">
                          <a:solidFill>
                            <a:srgbClr val="000000"/>
                          </a:solidFill>
                          <a:latin typeface="Mada"/>
                          <a:ea typeface="Mada"/>
                          <a:cs typeface="Mada"/>
                          <a:sym typeface="Mada"/>
                        </a:rPr>
                        <a:t>. </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Frequent IT MTX if documented CNS disease +/- cranial radiation. </a:t>
                      </a:r>
                      <a:endParaRPr b="1" sz="10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bl>
          </a:graphicData>
        </a:graphic>
      </p:graphicFrame>
      <p:graphicFrame>
        <p:nvGraphicFramePr>
          <p:cNvPr id="666" name="Google Shape;666;p40"/>
          <p:cNvGraphicFramePr/>
          <p:nvPr/>
        </p:nvGraphicFramePr>
        <p:xfrm>
          <a:off x="82800" y="1688400"/>
          <a:ext cx="3000000" cy="3000000"/>
        </p:xfrm>
        <a:graphic>
          <a:graphicData uri="http://schemas.openxmlformats.org/drawingml/2006/table">
            <a:tbl>
              <a:tblPr>
                <a:noFill/>
                <a:tableStyleId>{BD9DFCBA-717C-4AA1-9048-8C9DC136FAE6}</a:tableStyleId>
              </a:tblPr>
              <a:tblGrid>
                <a:gridCol w="3660550"/>
                <a:gridCol w="3733850"/>
              </a:tblGrid>
              <a:tr h="365725">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Clinical Manifestations</a:t>
                      </a:r>
                      <a:endParaRPr b="1" sz="1200">
                        <a:solidFill>
                          <a:srgbClr val="FFFFFF"/>
                        </a:solidFill>
                        <a:latin typeface="Mada"/>
                        <a:ea typeface="Mada"/>
                        <a:cs typeface="Mada"/>
                        <a:sym typeface="Mada"/>
                      </a:endParaRPr>
                    </a:p>
                  </a:txBody>
                  <a:tcPr marT="91425" marB="91425" marR="91425" marL="91425" anchor="ctr">
                    <a:solidFill>
                      <a:srgbClr val="ED8E47"/>
                    </a:solidFill>
                  </a:tcPr>
                </a:tc>
                <a:tc hMerge="1"/>
              </a:tr>
              <a:tr h="142025">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Bone marrow failure</a:t>
                      </a:r>
                      <a:endParaRPr b="1" sz="1000">
                        <a:solidFill>
                          <a:srgbClr val="000000"/>
                        </a:solidFill>
                        <a:latin typeface="Mada"/>
                        <a:ea typeface="Mada"/>
                        <a:cs typeface="Mada"/>
                        <a:sym typeface="Mada"/>
                      </a:endParaRPr>
                    </a:p>
                  </a:txBody>
                  <a:tcPr marT="91425" marB="91425" marR="91425" marL="91425" anchor="ctr">
                    <a:solidFill>
                      <a:srgbClr val="FDF1E8"/>
                    </a:solidFill>
                  </a:tcPr>
                </a:tc>
                <a:tc>
                  <a:txBody>
                    <a:bodyPr/>
                    <a:lstStyle/>
                    <a:p>
                      <a:pPr indent="0" lvl="0" marL="0" rtl="0" algn="ctr">
                        <a:spcBef>
                          <a:spcPts val="0"/>
                        </a:spcBef>
                        <a:spcAft>
                          <a:spcPts val="0"/>
                        </a:spcAft>
                        <a:buNone/>
                      </a:pPr>
                      <a:r>
                        <a:rPr b="1" lang="ar" sz="1000">
                          <a:solidFill>
                            <a:srgbClr val="000000"/>
                          </a:solidFill>
                          <a:latin typeface="Mada"/>
                          <a:ea typeface="Mada"/>
                          <a:cs typeface="Mada"/>
                          <a:sym typeface="Mada"/>
                        </a:rPr>
                        <a:t>Leukemic cells infiltrate patient’s organs</a:t>
                      </a:r>
                      <a:endParaRPr b="1" sz="1000">
                        <a:solidFill>
                          <a:srgbClr val="000000"/>
                        </a:solidFill>
                        <a:latin typeface="Mada"/>
                        <a:ea typeface="Mada"/>
                        <a:cs typeface="Mada"/>
                        <a:sym typeface="Mada"/>
                      </a:endParaRPr>
                    </a:p>
                  </a:txBody>
                  <a:tcPr marT="91425" marB="91425" marR="91425" marL="91425" anchor="ctr">
                    <a:solidFill>
                      <a:srgbClr val="FDF1E8"/>
                    </a:solidFill>
                  </a:tcPr>
                </a:tc>
              </a:tr>
              <a:tr h="792450">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Overcrowding by abnormal cells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Inadequate production of normal marrow elements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Anemia, thrombocytopenia, ↓ number and function of WBCs</a:t>
                      </a:r>
                      <a:endParaRPr sz="1000">
                        <a:latin typeface="Mada"/>
                        <a:ea typeface="Mada"/>
                        <a:cs typeface="Mada"/>
                        <a:sym typeface="Mada"/>
                      </a:endParaRPr>
                    </a:p>
                  </a:txBody>
                  <a:tcPr marT="91425" marB="91425" marR="91425" marL="91425"/>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Splenomegaly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Hepatomegaly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Lymphadenopathy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Bone pain, meningeal irritation, oral lesions (chloromas)</a:t>
                      </a:r>
                      <a:endParaRPr sz="1000">
                        <a:latin typeface="Mada"/>
                        <a:ea typeface="Mada"/>
                        <a:cs typeface="Mada"/>
                        <a:sym typeface="Mada"/>
                      </a:endParaRPr>
                    </a:p>
                  </a:txBody>
                  <a:tcPr marT="91425" marB="91425" marR="91425" marL="91425"/>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p:nvPr/>
        </p:nvSpPr>
        <p:spPr>
          <a:xfrm>
            <a:off x="131850" y="175275"/>
            <a:ext cx="7296300" cy="10308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3"/>
          <p:cNvPicPr preferRelativeResize="0"/>
          <p:nvPr/>
        </p:nvPicPr>
        <p:blipFill rotWithShape="1">
          <a:blip r:embed="rId3">
            <a:alphaModFix/>
          </a:blip>
          <a:srcRect b="0" l="9277" r="2281" t="0"/>
          <a:stretch/>
        </p:blipFill>
        <p:spPr>
          <a:xfrm>
            <a:off x="2173825" y="6405048"/>
            <a:ext cx="3212351" cy="1210640"/>
          </a:xfrm>
          <a:prstGeom prst="rect">
            <a:avLst/>
          </a:prstGeom>
          <a:noFill/>
          <a:ln>
            <a:noFill/>
          </a:ln>
        </p:spPr>
      </p:pic>
      <p:pic>
        <p:nvPicPr>
          <p:cNvPr id="126" name="Google Shape;126;p23"/>
          <p:cNvPicPr preferRelativeResize="0"/>
          <p:nvPr/>
        </p:nvPicPr>
        <p:blipFill rotWithShape="1">
          <a:blip r:embed="rId4">
            <a:alphaModFix/>
          </a:blip>
          <a:srcRect b="4933" l="6638" r="0" t="0"/>
          <a:stretch/>
        </p:blipFill>
        <p:spPr>
          <a:xfrm>
            <a:off x="1444938" y="7888667"/>
            <a:ext cx="2384101" cy="2425575"/>
          </a:xfrm>
          <a:prstGeom prst="rect">
            <a:avLst/>
          </a:prstGeom>
          <a:noFill/>
          <a:ln>
            <a:noFill/>
          </a:ln>
        </p:spPr>
      </p:pic>
      <p:sp>
        <p:nvSpPr>
          <p:cNvPr id="127" name="Google Shape;127;p23"/>
          <p:cNvSpPr txBox="1"/>
          <p:nvPr/>
        </p:nvSpPr>
        <p:spPr>
          <a:xfrm>
            <a:off x="189750" y="175275"/>
            <a:ext cx="7180500" cy="6216000"/>
          </a:xfrm>
          <a:prstGeom prst="rect">
            <a:avLst/>
          </a:prstGeom>
          <a:noFill/>
          <a:ln>
            <a:noFill/>
          </a:ln>
        </p:spPr>
        <p:txBody>
          <a:bodyPr anchorCtr="0" anchor="ctr" bIns="91425" lIns="91425" spcFirstLastPara="1" rIns="91425" wrap="square" tIns="91425">
            <a:noAutofit/>
          </a:bodyPr>
          <a:lstStyle/>
          <a:p>
            <a:pPr indent="0" lvl="0" marL="0" rtl="1" algn="ctr">
              <a:lnSpc>
                <a:spcPct val="100000"/>
              </a:lnSpc>
              <a:spcBef>
                <a:spcPts val="0"/>
              </a:spcBef>
              <a:spcAft>
                <a:spcPts val="0"/>
              </a:spcAft>
              <a:buNone/>
            </a:pPr>
            <a:r>
              <a:rPr b="1" lang="ar" sz="1500">
                <a:solidFill>
                  <a:schemeClr val="dk1"/>
                </a:solidFill>
                <a:latin typeface="Amiri"/>
                <a:ea typeface="Amiri"/>
                <a:cs typeface="Amiri"/>
                <a:sym typeface="Amiri"/>
              </a:rPr>
              <a:t>بسم الله الرحمن الرحيم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rPr b="1" lang="ar" sz="1500">
                <a:solidFill>
                  <a:schemeClr val="dk1"/>
                </a:solidFill>
                <a:latin typeface="Amiri"/>
                <a:ea typeface="Amiri"/>
                <a:cs typeface="Amiri"/>
                <a:sym typeface="Amiri"/>
              </a:rPr>
              <a:t>هذا العمل صدقةً جارية عن أخواتنا مي بابعير ونجود المطيري - رحمهما الله-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rPr b="1" lang="ar" sz="1500">
                <a:solidFill>
                  <a:schemeClr val="dk1"/>
                </a:solidFill>
                <a:latin typeface="Amiri"/>
                <a:ea typeface="Amiri"/>
                <a:cs typeface="Amiri"/>
                <a:sym typeface="Amiri"/>
              </a:rPr>
              <a:t>اللهم اغفر لهن وأرحمهم وعافهن واعف عنهن وأكرم نزلهن ووسع مدخلهن واغسلهن بالماء والثلج والبرد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rPr b="1" lang="ar" sz="1500">
                <a:solidFill>
                  <a:schemeClr val="dk1"/>
                </a:solidFill>
                <a:latin typeface="Amiri"/>
                <a:ea typeface="Amiri"/>
                <a:cs typeface="Amiri"/>
                <a:sym typeface="Amiri"/>
              </a:rPr>
              <a:t>اللهم إنهن في ذمتك وحبل جوارك فأعذهن من فتنة القبر وعذاب النار واجمعنا بهم في الفردوس الأعلى يا أرحم الراحمين</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t/>
            </a:r>
            <a:endParaRPr b="1" sz="1500">
              <a:solidFill>
                <a:schemeClr val="dk1"/>
              </a:solidFill>
              <a:latin typeface="Amiri"/>
              <a:ea typeface="Amiri"/>
              <a:cs typeface="Amiri"/>
              <a:sym typeface="Amiri"/>
            </a:endParaRPr>
          </a:p>
          <a:p>
            <a:pPr indent="0" lvl="0" marL="0" rtl="0" algn="ctr">
              <a:spcBef>
                <a:spcPts val="0"/>
              </a:spcBef>
              <a:spcAft>
                <a:spcPts val="0"/>
              </a:spcAft>
              <a:buClr>
                <a:schemeClr val="dk1"/>
              </a:buClr>
              <a:buSzPts val="1100"/>
              <a:buFont typeface="Arial"/>
              <a:buNone/>
            </a:pPr>
            <a:r>
              <a:rPr b="1" lang="ar" sz="1500">
                <a:solidFill>
                  <a:schemeClr val="dk1"/>
                </a:solidFill>
                <a:latin typeface="Amiri"/>
                <a:ea typeface="Amiri"/>
                <a:cs typeface="Amiri"/>
                <a:sym typeface="Amiri"/>
              </a:rPr>
              <a:t>ربي أسألك أن تظلهم تحت ظلك، وأسألك أن تطيب ثراهم وأن تكرم منزلتهم ومثواهم، وأن تسكنهم الجنة وتجعلها سكنًا لهم ومأواهم</a:t>
            </a:r>
            <a:endParaRPr b="1" sz="1500">
              <a:solidFill>
                <a:schemeClr val="dk1"/>
              </a:solidFill>
              <a:latin typeface="Amiri"/>
              <a:ea typeface="Amiri"/>
              <a:cs typeface="Amiri"/>
              <a:sym typeface="Amiri"/>
            </a:endParaRPr>
          </a:p>
          <a:p>
            <a:pPr indent="0" lvl="0" marL="0" rtl="0" algn="ctr">
              <a:spcBef>
                <a:spcPts val="0"/>
              </a:spcBef>
              <a:spcAft>
                <a:spcPts val="0"/>
              </a:spcAft>
              <a:buClr>
                <a:schemeClr val="dk1"/>
              </a:buClr>
              <a:buSzPts val="1100"/>
              <a:buFont typeface="Arial"/>
              <a:buNone/>
            </a:pPr>
            <a:r>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rPr b="1" lang="ar" sz="1500">
                <a:solidFill>
                  <a:schemeClr val="dk1"/>
                </a:solidFill>
                <a:latin typeface="Amiri"/>
                <a:ea typeface="Amiri"/>
                <a:cs typeface="Amiri"/>
                <a:sym typeface="Amiri"/>
              </a:rPr>
              <a:t>اللهم كما طيبت ذكرهم في أرضك بين خلقك ،طيب ذكرهم في سمائك بين ملائكتك، وارحمهم واغفر لهم وانظر إليهم بعين لطفك وكرمك يا أرحم الراحمين</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rPr b="1" lang="ar" sz="1500">
                <a:solidFill>
                  <a:schemeClr val="dk1"/>
                </a:solidFill>
                <a:latin typeface="Amiri"/>
                <a:ea typeface="Amiri"/>
                <a:cs typeface="Amiri"/>
                <a:sym typeface="Amiri"/>
              </a:rPr>
              <a:t>اللهم اجعل قبورهن رياضًا من رياض جنتك</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rPr b="1" lang="ar" sz="1500">
                <a:solidFill>
                  <a:schemeClr val="dk1"/>
                </a:solidFill>
                <a:latin typeface="Amiri"/>
                <a:ea typeface="Amiri"/>
                <a:cs typeface="Amiri"/>
                <a:sym typeface="Amiri"/>
              </a:rPr>
              <a:t> اللهم املأ قبورهن بالرضا والنور والفسحة والسرور</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rPr b="1" lang="ar" sz="1500">
                <a:solidFill>
                  <a:schemeClr val="dk1"/>
                </a:solidFill>
                <a:latin typeface="Amiri"/>
                <a:ea typeface="Amiri"/>
                <a:cs typeface="Amiri"/>
                <a:sym typeface="Amiri"/>
              </a:rPr>
              <a:t>اللهم اجزهن عن الإحسان إحسانًا وعن الإساءة عفوًا وعرفانا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rPr b="1" lang="ar" sz="1500">
                <a:solidFill>
                  <a:schemeClr val="dk1"/>
                </a:solidFill>
                <a:latin typeface="Amiri"/>
                <a:ea typeface="Amiri"/>
                <a:cs typeface="Amiri"/>
                <a:sym typeface="Amiri"/>
              </a:rPr>
              <a:t>اللهم ادخلهن الجنة بلا حساب ولا سابقة عذاب.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t/>
            </a:r>
            <a:endParaRPr b="1" sz="1500">
              <a:solidFill>
                <a:schemeClr val="dk1"/>
              </a:solidFill>
              <a:latin typeface="Amiri"/>
              <a:ea typeface="Amiri"/>
              <a:cs typeface="Amiri"/>
              <a:sym typeface="Amiri"/>
            </a:endParaRPr>
          </a:p>
          <a:p>
            <a:pPr indent="0" lvl="0" marL="0" rtl="1" algn="ctr">
              <a:lnSpc>
                <a:spcPct val="100000"/>
              </a:lnSpc>
              <a:spcBef>
                <a:spcPts val="0"/>
              </a:spcBef>
              <a:spcAft>
                <a:spcPts val="0"/>
              </a:spcAft>
              <a:buNone/>
            </a:pPr>
            <a:r>
              <a:rPr b="1" lang="ar" sz="1500">
                <a:solidFill>
                  <a:schemeClr val="dk1"/>
                </a:solidFill>
                <a:latin typeface="Amiri"/>
                <a:ea typeface="Amiri"/>
                <a:cs typeface="Amiri"/>
                <a:sym typeface="Amiri"/>
              </a:rPr>
              <a:t>اللهم أنزلهن منازل الصديقين والشهداء والصالحين.</a:t>
            </a:r>
            <a:endParaRPr b="1" sz="1500">
              <a:solidFill>
                <a:schemeClr val="dk1"/>
              </a:solidFill>
              <a:latin typeface="Amiri"/>
              <a:ea typeface="Amiri"/>
              <a:cs typeface="Amiri"/>
              <a:sym typeface="Amiri"/>
            </a:endParaRPr>
          </a:p>
        </p:txBody>
      </p:sp>
      <p:pic>
        <p:nvPicPr>
          <p:cNvPr id="128" name="Google Shape;128;p23"/>
          <p:cNvPicPr preferRelativeResize="0"/>
          <p:nvPr/>
        </p:nvPicPr>
        <p:blipFill>
          <a:blip r:embed="rId5">
            <a:alphaModFix/>
          </a:blip>
          <a:stretch>
            <a:fillRect/>
          </a:stretch>
        </p:blipFill>
        <p:spPr>
          <a:xfrm>
            <a:off x="4101069" y="7888675"/>
            <a:ext cx="1984075" cy="1543162"/>
          </a:xfrm>
          <a:prstGeom prst="rect">
            <a:avLst/>
          </a:prstGeom>
          <a:noFill/>
          <a:ln>
            <a:noFill/>
          </a:ln>
        </p:spPr>
      </p:pic>
      <p:sp>
        <p:nvSpPr>
          <p:cNvPr id="129" name="Google Shape;129;p23"/>
          <p:cNvSpPr txBox="1"/>
          <p:nvPr/>
        </p:nvSpPr>
        <p:spPr>
          <a:xfrm>
            <a:off x="3901050" y="9282850"/>
            <a:ext cx="2384100" cy="1046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a:latin typeface="Mada"/>
                <a:ea typeface="Mada"/>
                <a:cs typeface="Mada"/>
                <a:sym typeface="Mada"/>
              </a:rPr>
              <a:t>The best logo ever was done by May Babaeer.. whenever you look at it </a:t>
            </a:r>
            <a:r>
              <a:rPr lang="ar">
                <a:latin typeface="Mada"/>
                <a:ea typeface="Mada"/>
                <a:cs typeface="Mada"/>
                <a:sym typeface="Mada"/>
              </a:rPr>
              <a:t>don’t forget to pray for them.</a:t>
            </a:r>
            <a:endParaRPr>
              <a:latin typeface="Mada"/>
              <a:ea typeface="Mada"/>
              <a:cs typeface="Mada"/>
              <a:sym typeface="Mad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graphicFrame>
        <p:nvGraphicFramePr>
          <p:cNvPr id="671" name="Google Shape;671;p41"/>
          <p:cNvGraphicFramePr/>
          <p:nvPr/>
        </p:nvGraphicFramePr>
        <p:xfrm>
          <a:off x="82813" y="940944"/>
          <a:ext cx="3000000" cy="3000000"/>
        </p:xfrm>
        <a:graphic>
          <a:graphicData uri="http://schemas.openxmlformats.org/drawingml/2006/table">
            <a:tbl>
              <a:tblPr>
                <a:noFill/>
                <a:tableStyleId>{BD9DFCBA-717C-4AA1-9048-8C9DC136FAE6}</a:tableStyleId>
              </a:tblPr>
              <a:tblGrid>
                <a:gridCol w="955125"/>
                <a:gridCol w="3219625"/>
                <a:gridCol w="3219625"/>
              </a:tblGrid>
              <a:tr h="348400">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Chronic leukemias</a:t>
                      </a:r>
                      <a:endParaRPr b="1" sz="1200">
                        <a:solidFill>
                          <a:srgbClr val="FFFFFF"/>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ED8E47"/>
                    </a:solidFill>
                  </a:tcPr>
                </a:tc>
                <a:tc hMerge="1"/>
                <a:tc hMerge="1"/>
              </a:tr>
              <a:tr h="348400">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Overview</a:t>
                      </a:r>
                      <a:endParaRPr b="1" sz="1200">
                        <a:solidFill>
                          <a:srgbClr val="C76114"/>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gridSpan="2">
                  <a:txBody>
                    <a:bodyPr/>
                    <a:lstStyle/>
                    <a:p>
                      <a:pPr indent="-292100" lvl="0" marL="457200" rtl="0" algn="l">
                        <a:spcBef>
                          <a:spcPts val="0"/>
                        </a:spcBef>
                        <a:spcAft>
                          <a:spcPts val="0"/>
                        </a:spcAft>
                        <a:buClr>
                          <a:srgbClr val="000000"/>
                        </a:buClr>
                        <a:buSzPts val="1000"/>
                        <a:buFont typeface="Mada"/>
                        <a:buChar char="●"/>
                      </a:pPr>
                      <a:r>
                        <a:rPr b="1" lang="ar" sz="1000">
                          <a:solidFill>
                            <a:srgbClr val="CC0000"/>
                          </a:solidFill>
                          <a:latin typeface="Mada"/>
                          <a:ea typeface="Mada"/>
                          <a:cs typeface="Mada"/>
                          <a:sym typeface="Mada"/>
                        </a:rPr>
                        <a:t>Chronic leukemias </a:t>
                      </a:r>
                      <a:r>
                        <a:rPr lang="ar" sz="1000">
                          <a:solidFill>
                            <a:srgbClr val="000000"/>
                          </a:solidFill>
                          <a:latin typeface="Mada"/>
                          <a:ea typeface="Mada"/>
                          <a:cs typeface="Mada"/>
                          <a:sym typeface="Mada"/>
                        </a:rPr>
                        <a:t>arise from late stages of diﬀerentiation</a:t>
                      </a:r>
                      <a:r>
                        <a:rPr b="1" lang="ar" sz="1000">
                          <a:solidFill>
                            <a:srgbClr val="CC0000"/>
                          </a:solidFill>
                          <a:latin typeface="Mada"/>
                          <a:ea typeface="Mada"/>
                          <a:cs typeface="Mada"/>
                          <a:sym typeface="Mada"/>
                        </a:rPr>
                        <a:t> (Mature cells)</a:t>
                      </a:r>
                      <a:endParaRPr b="1" sz="1000">
                        <a:solidFill>
                          <a:srgbClr val="CC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hMerge="1"/>
              </a:tr>
              <a:tr h="348400">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Cell line</a:t>
                      </a:r>
                      <a:endParaRPr b="1" sz="1200">
                        <a:solidFill>
                          <a:srgbClr val="C76114"/>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0" lvl="0" marL="0" rtl="0" algn="ctr">
                        <a:spcBef>
                          <a:spcPts val="0"/>
                        </a:spcBef>
                        <a:spcAft>
                          <a:spcPts val="0"/>
                        </a:spcAft>
                        <a:buNone/>
                      </a:pPr>
                      <a:r>
                        <a:rPr b="1" lang="ar" sz="1200">
                          <a:solidFill>
                            <a:srgbClr val="000000"/>
                          </a:solidFill>
                          <a:latin typeface="Mada"/>
                          <a:ea typeface="Mada"/>
                          <a:cs typeface="Mada"/>
                          <a:sym typeface="Mada"/>
                        </a:rPr>
                        <a:t>Chronic Myelogenous Leukemia (CML)</a:t>
                      </a:r>
                      <a:endParaRPr b="1" sz="1200">
                        <a:solidFill>
                          <a:srgbClr val="000000"/>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5BF97"/>
                    </a:solidFill>
                  </a:tcPr>
                </a:tc>
                <a:tc>
                  <a:txBody>
                    <a:bodyPr/>
                    <a:lstStyle/>
                    <a:p>
                      <a:pPr indent="0" lvl="0" marL="0" rtl="0" algn="ctr">
                        <a:spcBef>
                          <a:spcPts val="0"/>
                        </a:spcBef>
                        <a:spcAft>
                          <a:spcPts val="0"/>
                        </a:spcAft>
                        <a:buNone/>
                      </a:pPr>
                      <a:r>
                        <a:rPr b="1" lang="ar" sz="1200">
                          <a:solidFill>
                            <a:srgbClr val="000000"/>
                          </a:solidFill>
                          <a:latin typeface="Mada"/>
                          <a:ea typeface="Mada"/>
                          <a:cs typeface="Mada"/>
                          <a:sym typeface="Mada"/>
                        </a:rPr>
                        <a:t>Chronic Lymphocytic Leukemia (CLL)</a:t>
                      </a:r>
                      <a:endParaRPr b="1" sz="1200">
                        <a:solidFill>
                          <a:srgbClr val="000000"/>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5BF97"/>
                    </a:solidFill>
                  </a:tcPr>
                </a:tc>
              </a:tr>
              <a:tr h="1480825">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Characteristics</a:t>
                      </a:r>
                      <a:endParaRPr b="1" sz="1200">
                        <a:solidFill>
                          <a:srgbClr val="C76114"/>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292100" lvl="0" marL="4572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Chronic, stable phase followed by acute, aggressive (blastic) phase</a:t>
                      </a:r>
                      <a:endParaRPr sz="1000">
                        <a:solidFill>
                          <a:srgbClr val="000000"/>
                        </a:solidFill>
                        <a:latin typeface="Mada"/>
                        <a:ea typeface="Mada"/>
                        <a:cs typeface="Mada"/>
                        <a:sym typeface="Mada"/>
                      </a:endParaRPr>
                    </a:p>
                    <a:p>
                      <a:pPr indent="-292100" lvl="0" marL="457200" rtl="0" algn="l">
                        <a:spcBef>
                          <a:spcPts val="0"/>
                        </a:spcBef>
                        <a:spcAft>
                          <a:spcPts val="0"/>
                        </a:spcAft>
                        <a:buClr>
                          <a:srgbClr val="CC0000"/>
                        </a:buClr>
                        <a:buSzPts val="1000"/>
                        <a:buFont typeface="Mada"/>
                        <a:buChar char="●"/>
                      </a:pPr>
                      <a:r>
                        <a:rPr b="1" lang="ar" sz="1000">
                          <a:solidFill>
                            <a:srgbClr val="CC0000"/>
                          </a:solidFill>
                          <a:latin typeface="Mada"/>
                          <a:ea typeface="Mada"/>
                          <a:cs typeface="Mada"/>
                          <a:sym typeface="Mada"/>
                        </a:rPr>
                        <a:t>Philadelphia (Ph) Chromosome → BCR-ABL gene </a:t>
                      </a:r>
                      <a:endParaRPr b="1" sz="1000">
                        <a:solidFill>
                          <a:srgbClr val="CC0000"/>
                        </a:solidFill>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The chromosome abnormality that causes chronic myeloid leukemia (CML) (9 &amp;22)</a:t>
                      </a:r>
                      <a:endParaRPr sz="1000">
                        <a:solidFill>
                          <a:srgbClr val="000000"/>
                        </a:solidFill>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Genetic marker</a:t>
                      </a:r>
                      <a:endParaRPr sz="1000">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221899" lvl="0" marL="352799"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Most common adult leukemia in Western countries. </a:t>
                      </a:r>
                      <a:endParaRPr sz="1000">
                        <a:solidFill>
                          <a:srgbClr val="000000"/>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1742175">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Diagnosis</a:t>
                      </a:r>
                      <a:endParaRPr b="1" sz="1200">
                        <a:solidFill>
                          <a:srgbClr val="C76114"/>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198600" lvl="0" marL="352799"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Typical findings in blood and bone marrow &gt; then confirmed by the demonstration of the Ph  chromosome by conventional cytogenetics, FISH analysis, or RT-PCR.</a:t>
                      </a:r>
                      <a:endParaRPr sz="12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CBC w/ diff → B-ALC &gt;5000; “smudge cells” &amp; small mature appearing lymphocytes w/ dense chromatin, scant basophilic cytoplasm Additional labs: </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b="1" lang="ar" sz="1200">
                          <a:solidFill>
                            <a:srgbClr val="000000"/>
                          </a:solidFill>
                          <a:latin typeface="Mada"/>
                          <a:ea typeface="Mada"/>
                          <a:cs typeface="Mada"/>
                          <a:sym typeface="Mada"/>
                        </a:rPr>
                        <a:t>Peripheral blood flow cytometry</a:t>
                      </a:r>
                      <a:r>
                        <a:rPr lang="ar" sz="1200">
                          <a:solidFill>
                            <a:srgbClr val="000000"/>
                          </a:solidFill>
                          <a:latin typeface="Mada"/>
                          <a:ea typeface="Mada"/>
                          <a:cs typeface="Mada"/>
                          <a:sym typeface="Mada"/>
                        </a:rPr>
                        <a:t> → CD19+, CD20+ (dim), CD5+, CD23+, κ/λ restricted, surface Ig+ (dim), CD10– </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BM bx unnecessary unless progressive cytopenias; </a:t>
                      </a:r>
                      <a:endParaRPr sz="12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900100">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Management</a:t>
                      </a:r>
                      <a:endParaRPr b="1" sz="1200">
                        <a:solidFill>
                          <a:srgbClr val="C76114"/>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304800" lvl="0" marL="457200" rtl="0" algn="l">
                        <a:spcBef>
                          <a:spcPts val="0"/>
                        </a:spcBef>
                        <a:spcAft>
                          <a:spcPts val="0"/>
                        </a:spcAft>
                        <a:buClr>
                          <a:srgbClr val="000000"/>
                        </a:buClr>
                        <a:buSzPts val="1200"/>
                        <a:buFont typeface="Mada"/>
                        <a:buChar char="●"/>
                      </a:pPr>
                      <a:r>
                        <a:rPr b="1" lang="ar" sz="1200">
                          <a:solidFill>
                            <a:srgbClr val="C76114"/>
                          </a:solidFill>
                          <a:latin typeface="Mada"/>
                          <a:ea typeface="Mada"/>
                          <a:cs typeface="Mada"/>
                          <a:sym typeface="Mada"/>
                        </a:rPr>
                        <a:t>Imatinib</a:t>
                      </a:r>
                      <a:r>
                        <a:rPr lang="ar" sz="1200">
                          <a:solidFill>
                            <a:srgbClr val="000000"/>
                          </a:solidFill>
                          <a:latin typeface="Mada"/>
                          <a:ea typeface="Mada"/>
                          <a:cs typeface="Mada"/>
                          <a:sym typeface="Mada"/>
                        </a:rPr>
                        <a:t>: a Tyrosine-kinase inhibitor.</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ar" sz="1200">
                          <a:solidFill>
                            <a:srgbClr val="000000"/>
                          </a:solidFill>
                          <a:latin typeface="Mada"/>
                          <a:ea typeface="Mada"/>
                          <a:cs typeface="Mada"/>
                          <a:sym typeface="Mada"/>
                        </a:rPr>
                        <a:t>Stem cell transplant for selected patients.</a:t>
                      </a:r>
                      <a:endParaRPr sz="1200">
                        <a:solidFill>
                          <a:srgbClr val="000000"/>
                        </a:solidFill>
                        <a:latin typeface="Mada"/>
                        <a:ea typeface="Mada"/>
                        <a:cs typeface="Mada"/>
                        <a:sym typeface="Mada"/>
                      </a:endParaRPr>
                    </a:p>
                    <a:p>
                      <a:pPr indent="0" lvl="0" marL="0" rtl="0" algn="l">
                        <a:spcBef>
                          <a:spcPts val="0"/>
                        </a:spcBef>
                        <a:spcAft>
                          <a:spcPts val="0"/>
                        </a:spcAft>
                        <a:buNone/>
                      </a:pPr>
                      <a:r>
                        <a:t/>
                      </a:r>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192250" lvl="0" marL="244800" rtl="0" algn="l">
                        <a:lnSpc>
                          <a:spcPct val="115000"/>
                        </a:lnSpc>
                        <a:spcBef>
                          <a:spcPts val="0"/>
                        </a:spcBef>
                        <a:spcAft>
                          <a:spcPts val="0"/>
                        </a:spcAft>
                        <a:buClr>
                          <a:srgbClr val="000000"/>
                        </a:buClr>
                        <a:buSzPts val="1100"/>
                        <a:buFont typeface="Mada"/>
                        <a:buChar char="●"/>
                      </a:pPr>
                      <a:r>
                        <a:rPr lang="ar" sz="1100">
                          <a:solidFill>
                            <a:srgbClr val="000000"/>
                          </a:solidFill>
                          <a:latin typeface="Mada"/>
                          <a:ea typeface="Mada"/>
                          <a:cs typeface="Mada"/>
                          <a:sym typeface="Mada"/>
                        </a:rPr>
                        <a:t>CLL is incurable</a:t>
                      </a:r>
                      <a:endParaRPr sz="1100">
                        <a:solidFill>
                          <a:srgbClr val="000000"/>
                        </a:solidFill>
                        <a:latin typeface="Mada"/>
                        <a:ea typeface="Mada"/>
                        <a:cs typeface="Mada"/>
                        <a:sym typeface="Mada"/>
                      </a:endParaRPr>
                    </a:p>
                    <a:p>
                      <a:pPr indent="-192250" lvl="0" marL="244800" rtl="0" algn="l">
                        <a:lnSpc>
                          <a:spcPct val="115000"/>
                        </a:lnSpc>
                        <a:spcBef>
                          <a:spcPts val="0"/>
                        </a:spcBef>
                        <a:spcAft>
                          <a:spcPts val="0"/>
                        </a:spcAft>
                        <a:buClr>
                          <a:srgbClr val="000000"/>
                        </a:buClr>
                        <a:buSzPts val="1100"/>
                        <a:buFont typeface="Mada"/>
                        <a:buChar char="●"/>
                      </a:pPr>
                      <a:r>
                        <a:rPr lang="ar" sz="1100">
                          <a:solidFill>
                            <a:srgbClr val="000000"/>
                          </a:solidFill>
                          <a:latin typeface="Mada"/>
                          <a:ea typeface="Mada"/>
                          <a:cs typeface="Mada"/>
                          <a:sym typeface="Mada"/>
                        </a:rPr>
                        <a:t>Indications for tx: Disease-related sx “active disease”.</a:t>
                      </a:r>
                      <a:endParaRPr sz="11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701200">
                <a:tc>
                  <a:txBody>
                    <a:bodyPr/>
                    <a:lstStyle/>
                    <a:p>
                      <a:pPr indent="0" lvl="0" marL="0" rtl="0" algn="ctr">
                        <a:spcBef>
                          <a:spcPts val="0"/>
                        </a:spcBef>
                        <a:spcAft>
                          <a:spcPts val="0"/>
                        </a:spcAft>
                        <a:buNone/>
                      </a:pPr>
                      <a:r>
                        <a:rPr b="1" lang="ar" sz="1200">
                          <a:solidFill>
                            <a:srgbClr val="C76114"/>
                          </a:solidFill>
                          <a:latin typeface="Mada"/>
                          <a:ea typeface="Mada"/>
                          <a:cs typeface="Mada"/>
                          <a:sym typeface="Mada"/>
                        </a:rPr>
                        <a:t>Complications</a:t>
                      </a:r>
                      <a:endParaRPr b="1" sz="1200">
                        <a:solidFill>
                          <a:srgbClr val="C76114"/>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228600" lvl="0" marL="457200" rtl="0" algn="l">
                        <a:spcBef>
                          <a:spcPts val="0"/>
                        </a:spcBef>
                        <a:spcAft>
                          <a:spcPts val="0"/>
                        </a:spcAft>
                        <a:buNone/>
                      </a:pPr>
                      <a:r>
                        <a:t/>
                      </a:r>
                      <a:endParaRPr b="1" sz="1200">
                        <a:solidFill>
                          <a:srgbClr val="C76114"/>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192250" lvl="0" marL="244800" marR="0" rtl="0" algn="l">
                        <a:lnSpc>
                          <a:spcPct val="115000"/>
                        </a:lnSpc>
                        <a:spcBef>
                          <a:spcPts val="0"/>
                        </a:spcBef>
                        <a:spcAft>
                          <a:spcPts val="0"/>
                        </a:spcAft>
                        <a:buClr>
                          <a:srgbClr val="000000"/>
                        </a:buClr>
                        <a:buSzPts val="1100"/>
                        <a:buFont typeface="Mada"/>
                        <a:buChar char="●"/>
                      </a:pPr>
                      <a:r>
                        <a:rPr lang="ar" sz="1100">
                          <a:solidFill>
                            <a:srgbClr val="000000"/>
                          </a:solidFill>
                          <a:latin typeface="Mada"/>
                          <a:ea typeface="Mada"/>
                          <a:cs typeface="Mada"/>
                          <a:sym typeface="Mada"/>
                        </a:rPr>
                        <a:t>Immunodeficiency, Autoimmune hemolytic anemia, Pure red cell aplasia, immune thrombocytopenia, Transformation..</a:t>
                      </a:r>
                      <a:endParaRPr sz="11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r h="348400">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 Other Leukemias</a:t>
                      </a:r>
                      <a:endParaRPr b="1" sz="1200">
                        <a:solidFill>
                          <a:srgbClr val="FFFFFF"/>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ED8E47"/>
                    </a:solidFill>
                  </a:tcPr>
                </a:tc>
                <a:tc hMerge="1"/>
                <a:tc hMerge="1"/>
              </a:tr>
              <a:tr h="929150">
                <a:tc>
                  <a:txBody>
                    <a:bodyPr/>
                    <a:lstStyle/>
                    <a:p>
                      <a:pPr indent="0" lvl="0" marL="0" rtl="0" algn="l">
                        <a:spcBef>
                          <a:spcPts val="0"/>
                        </a:spcBef>
                        <a:spcAft>
                          <a:spcPts val="0"/>
                        </a:spcAft>
                        <a:buNone/>
                      </a:pPr>
                      <a:r>
                        <a:t/>
                      </a:r>
                      <a:endParaRPr b="1" sz="1200">
                        <a:solidFill>
                          <a:srgbClr val="C76114"/>
                        </a:solidFill>
                        <a:latin typeface="Mada"/>
                        <a:ea typeface="Mada"/>
                        <a:cs typeface="Mada"/>
                        <a:sym typeface="Mada"/>
                      </a:endParaRPr>
                    </a:p>
                  </a:txBody>
                  <a:tcPr marT="91425" marB="91425" marR="91425" marL="91425">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solidFill>
                      <a:srgbClr val="FAD7BD"/>
                    </a:solidFill>
                  </a:tcPr>
                </a:tc>
                <a:tc>
                  <a:txBody>
                    <a:bodyPr/>
                    <a:lstStyle/>
                    <a:p>
                      <a:pPr indent="0" lvl="0" marL="0" rtl="0" algn="l">
                        <a:spcBef>
                          <a:spcPts val="0"/>
                        </a:spcBef>
                        <a:spcAft>
                          <a:spcPts val="0"/>
                        </a:spcAft>
                        <a:buNone/>
                      </a:pPr>
                      <a:r>
                        <a:rPr b="1" lang="ar" sz="1100">
                          <a:solidFill>
                            <a:srgbClr val="000000"/>
                          </a:solidFill>
                          <a:latin typeface="Mada"/>
                          <a:ea typeface="Mada"/>
                          <a:cs typeface="Mada"/>
                          <a:sym typeface="Mada"/>
                        </a:rPr>
                        <a:t>Hairy Cell Leukemia: </a:t>
                      </a:r>
                      <a:endParaRPr b="1" sz="1100">
                        <a:solidFill>
                          <a:srgbClr val="000000"/>
                        </a:solidFill>
                        <a:latin typeface="Mada"/>
                        <a:ea typeface="Mada"/>
                        <a:cs typeface="Mada"/>
                        <a:sym typeface="Mada"/>
                      </a:endParaRPr>
                    </a:p>
                    <a:p>
                      <a:pPr indent="-221899" lvl="0" marL="352799"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2% of all adult leukemias</a:t>
                      </a:r>
                      <a:endParaRPr sz="1000">
                        <a:solidFill>
                          <a:srgbClr val="000000"/>
                        </a:solidFill>
                        <a:latin typeface="Mada"/>
                        <a:ea typeface="Mada"/>
                        <a:cs typeface="Mada"/>
                        <a:sym typeface="Mada"/>
                      </a:endParaRPr>
                    </a:p>
                    <a:p>
                      <a:pPr indent="-221899" lvl="0" marL="352799"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Usually in males &gt; 40 years old </a:t>
                      </a:r>
                      <a:endParaRPr sz="1000">
                        <a:solidFill>
                          <a:srgbClr val="000000"/>
                        </a:solidFill>
                        <a:latin typeface="Mada"/>
                        <a:ea typeface="Mada"/>
                        <a:cs typeface="Mada"/>
                        <a:sym typeface="Mada"/>
                      </a:endParaRPr>
                    </a:p>
                    <a:p>
                      <a:pPr indent="-221899" lvl="0" marL="352799" rtl="0" algn="l">
                        <a:spcBef>
                          <a:spcPts val="0"/>
                        </a:spcBef>
                        <a:spcAft>
                          <a:spcPts val="0"/>
                        </a:spcAft>
                        <a:buClr>
                          <a:srgbClr val="000000"/>
                        </a:buClr>
                        <a:buSzPts val="1000"/>
                        <a:buFont typeface="Mada"/>
                        <a:buChar char="●"/>
                      </a:pPr>
                      <a:r>
                        <a:rPr lang="ar" sz="1000">
                          <a:solidFill>
                            <a:srgbClr val="000000"/>
                          </a:solidFill>
                          <a:latin typeface="Mada"/>
                          <a:ea typeface="Mada"/>
                          <a:cs typeface="Mada"/>
                          <a:sym typeface="Mada"/>
                        </a:rPr>
                        <a:t>Cells have a “hairy” appearance</a:t>
                      </a:r>
                      <a:endParaRPr sz="1000">
                        <a:solidFill>
                          <a:srgbClr val="000000"/>
                        </a:solidFill>
                        <a:latin typeface="Mada"/>
                        <a:ea typeface="Mada"/>
                        <a:cs typeface="Mada"/>
                        <a:sym typeface="Mada"/>
                      </a:endParaRPr>
                    </a:p>
                    <a:p>
                      <a:pPr indent="-122400" lvl="0" marL="244800" rtl="0" algn="l">
                        <a:lnSpc>
                          <a:spcPct val="115000"/>
                        </a:lnSpc>
                        <a:spcBef>
                          <a:spcPts val="0"/>
                        </a:spcBef>
                        <a:spcAft>
                          <a:spcPts val="0"/>
                        </a:spcAft>
                        <a:buNone/>
                      </a:pPr>
                      <a:r>
                        <a:rPr lang="ar" sz="1100">
                          <a:solidFill>
                            <a:srgbClr val="000000"/>
                          </a:solidFill>
                          <a:latin typeface="Mada"/>
                          <a:ea typeface="Mada"/>
                          <a:cs typeface="Mada"/>
                          <a:sym typeface="Mada"/>
                        </a:rPr>
                        <a:t>Multiple myeloma, Aplastic anemia, </a:t>
                      </a:r>
                      <a:endParaRPr b="1" sz="1200">
                        <a:solidFill>
                          <a:srgbClr val="C76114"/>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c>
                  <a:txBody>
                    <a:bodyPr/>
                    <a:lstStyle/>
                    <a:p>
                      <a:pPr indent="-122400" lvl="0" marL="244800" marR="0" rtl="0" algn="l">
                        <a:lnSpc>
                          <a:spcPct val="115000"/>
                        </a:lnSpc>
                        <a:spcBef>
                          <a:spcPts val="0"/>
                        </a:spcBef>
                        <a:spcAft>
                          <a:spcPts val="0"/>
                        </a:spcAft>
                        <a:buNone/>
                      </a:pPr>
                      <a:r>
                        <a:rPr lang="ar" sz="1100">
                          <a:solidFill>
                            <a:srgbClr val="000000"/>
                          </a:solidFill>
                          <a:latin typeface="Mada"/>
                          <a:ea typeface="Mada"/>
                          <a:cs typeface="Mada"/>
                          <a:sym typeface="Mada"/>
                        </a:rPr>
                        <a:t>Others: Myelodysplastic syndromes, Leukemoid reaction, Severe megaloblastic anemia, Lymphomas</a:t>
                      </a:r>
                      <a:endParaRPr sz="1100">
                        <a:solidFill>
                          <a:srgbClr val="000000"/>
                        </a:solidFill>
                        <a:latin typeface="Mada"/>
                        <a:ea typeface="Mada"/>
                        <a:cs typeface="Mada"/>
                        <a:sym typeface="Mada"/>
                      </a:endParaRPr>
                    </a:p>
                  </a:txBody>
                  <a:tcPr marT="91425" marB="91425" marR="91425" marL="91425" anchor="ctr">
                    <a:lnL cap="flat" cmpd="sng" w="9525">
                      <a:solidFill>
                        <a:srgbClr val="ED8E47"/>
                      </a:solidFill>
                      <a:prstDash val="solid"/>
                      <a:round/>
                      <a:headEnd len="sm" w="sm" type="none"/>
                      <a:tailEnd len="sm" w="sm" type="none"/>
                    </a:lnL>
                    <a:lnR cap="flat" cmpd="sng" w="9525">
                      <a:solidFill>
                        <a:srgbClr val="ED8E47"/>
                      </a:solidFill>
                      <a:prstDash val="solid"/>
                      <a:round/>
                      <a:headEnd len="sm" w="sm" type="none"/>
                      <a:tailEnd len="sm" w="sm" type="none"/>
                    </a:lnR>
                    <a:lnT cap="flat" cmpd="sng" w="9525">
                      <a:solidFill>
                        <a:srgbClr val="ED8E47"/>
                      </a:solidFill>
                      <a:prstDash val="solid"/>
                      <a:round/>
                      <a:headEnd len="sm" w="sm" type="none"/>
                      <a:tailEnd len="sm" w="sm" type="none"/>
                    </a:lnT>
                    <a:lnB cap="flat" cmpd="sng" w="9525">
                      <a:solidFill>
                        <a:srgbClr val="ED8E47"/>
                      </a:solidFill>
                      <a:prstDash val="solid"/>
                      <a:round/>
                      <a:headEnd len="sm" w="sm" type="none"/>
                      <a:tailEnd len="sm" w="sm" type="none"/>
                    </a:lnB>
                  </a:tcPr>
                </a:tc>
              </a:tr>
            </a:tbl>
          </a:graphicData>
        </a:graphic>
      </p:graphicFrame>
      <p:pic>
        <p:nvPicPr>
          <p:cNvPr id="672" name="Google Shape;672;p41"/>
          <p:cNvPicPr preferRelativeResize="0"/>
          <p:nvPr/>
        </p:nvPicPr>
        <p:blipFill>
          <a:blip r:embed="rId3">
            <a:alphaModFix/>
          </a:blip>
          <a:stretch>
            <a:fillRect/>
          </a:stretch>
        </p:blipFill>
        <p:spPr>
          <a:xfrm>
            <a:off x="2475088" y="8648675"/>
            <a:ext cx="2609850" cy="1752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42"/>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Q1:C | Q2:D | Q3:B | Q4:A | Q5:C</a:t>
            </a:r>
            <a:endParaRPr sz="1200">
              <a:solidFill>
                <a:srgbClr val="FFFFFF"/>
              </a:solidFill>
              <a:latin typeface="Cabin"/>
              <a:ea typeface="Cabin"/>
              <a:cs typeface="Cabin"/>
              <a:sym typeface="Cabin"/>
            </a:endParaRPr>
          </a:p>
        </p:txBody>
      </p:sp>
      <p:grpSp>
        <p:nvGrpSpPr>
          <p:cNvPr id="678" name="Google Shape;678;p42"/>
          <p:cNvGrpSpPr/>
          <p:nvPr/>
        </p:nvGrpSpPr>
        <p:grpSpPr>
          <a:xfrm>
            <a:off x="5686775" y="10392850"/>
            <a:ext cx="1411200" cy="209400"/>
            <a:chOff x="5686775" y="10392850"/>
            <a:chExt cx="1411200" cy="209400"/>
          </a:xfrm>
        </p:grpSpPr>
        <p:sp>
          <p:nvSpPr>
            <p:cNvPr id="679" name="Google Shape;679;p42">
              <a:hlinkClick r:id="rId3"/>
            </p:cNvPr>
            <p:cNvSpPr/>
            <p:nvPr/>
          </p:nvSpPr>
          <p:spPr>
            <a:xfrm>
              <a:off x="5686775" y="10392850"/>
              <a:ext cx="1411200" cy="209400"/>
            </a:xfrm>
            <a:prstGeom prst="roundRect">
              <a:avLst>
                <a:gd fmla="val 16667" name="adj"/>
              </a:avLst>
            </a:prstGeom>
            <a:no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700" u="sng">
                  <a:solidFill>
                    <a:srgbClr val="FFFFFF"/>
                  </a:solidFill>
                  <a:latin typeface="Mada"/>
                  <a:ea typeface="Mada"/>
                  <a:cs typeface="Mada"/>
                  <a:sym typeface="Mada"/>
                  <a:hlinkClick r:id="rId4">
                    <a:extLst>
                      <a:ext uri="{A12FA001-AC4F-418D-AE19-62706E023703}">
                        <ahyp:hlinkClr val="tx"/>
                      </a:ext>
                    </a:extLst>
                  </a:hlinkClick>
                </a:rPr>
                <a:t>     Answers Explanation File! </a:t>
              </a:r>
              <a:endParaRPr b="1" sz="700" u="sng">
                <a:solidFill>
                  <a:srgbClr val="FFFFFF"/>
                </a:solidFill>
                <a:latin typeface="Mada"/>
                <a:ea typeface="Mada"/>
                <a:cs typeface="Mada"/>
                <a:sym typeface="Mada"/>
              </a:endParaRPr>
            </a:p>
          </p:txBody>
        </p:sp>
        <p:sp>
          <p:nvSpPr>
            <p:cNvPr id="680" name="Google Shape;680;p42"/>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1" name="Google Shape;681;p42"/>
            <p:cNvPicPr preferRelativeResize="0"/>
            <p:nvPr/>
          </p:nvPicPr>
          <p:blipFill>
            <a:blip r:embed="rId5">
              <a:alphaModFix/>
            </a:blip>
            <a:stretch>
              <a:fillRect/>
            </a:stretch>
          </p:blipFill>
          <p:spPr>
            <a:xfrm>
              <a:off x="5755003" y="10430983"/>
              <a:ext cx="108516" cy="133125"/>
            </a:xfrm>
            <a:prstGeom prst="rect">
              <a:avLst/>
            </a:prstGeom>
            <a:noFill/>
            <a:ln>
              <a:noFill/>
            </a:ln>
          </p:spPr>
        </p:pic>
      </p:grpSp>
      <p:sp>
        <p:nvSpPr>
          <p:cNvPr id="682" name="Google Shape;682;p42"/>
          <p:cNvSpPr/>
          <p:nvPr/>
        </p:nvSpPr>
        <p:spPr>
          <a:xfrm>
            <a:off x="138722" y="818449"/>
            <a:ext cx="7281000" cy="9207300"/>
          </a:xfrm>
          <a:prstGeom prst="rect">
            <a:avLst/>
          </a:prstGeom>
          <a:noFill/>
          <a:ln>
            <a:noFill/>
          </a:ln>
        </p:spPr>
        <p:txBody>
          <a:bodyPr anchorCtr="0" anchor="ctr" bIns="91175" lIns="91175" spcFirstLastPara="1" rIns="91175" wrap="square" tIns="91175">
            <a:noAutofit/>
          </a:bodyPr>
          <a:lstStyle/>
          <a:p>
            <a:pPr indent="0" lvl="0" marL="0" rtl="0" algn="just">
              <a:spcBef>
                <a:spcPts val="0"/>
              </a:spcBef>
              <a:spcAft>
                <a:spcPts val="0"/>
              </a:spcAft>
              <a:buNone/>
            </a:pPr>
            <a:r>
              <a:rPr b="1" lang="ar" sz="1000">
                <a:solidFill>
                  <a:schemeClr val="accent1"/>
                </a:solidFill>
                <a:latin typeface="Mada"/>
                <a:ea typeface="Mada"/>
                <a:cs typeface="Mada"/>
                <a:sym typeface="Mada"/>
              </a:rPr>
              <a:t>Q1: </a:t>
            </a:r>
            <a:r>
              <a:rPr b="1" lang="ar" sz="1000">
                <a:solidFill>
                  <a:schemeClr val="accent1"/>
                </a:solidFill>
                <a:latin typeface="Mada"/>
                <a:ea typeface="Mada"/>
                <a:cs typeface="Mada"/>
                <a:sym typeface="Mada"/>
              </a:rPr>
              <a:t>A 5-year-old girl presents with her parents who have become concerned about the small petechiae and ecchymoses on her skin. An abdominal examination reveals hepatosplenomegaly. You suspect an acute leukaemia. The most appropriate initial investigation for diagnosis is:</a:t>
            </a:r>
            <a:endParaRPr b="1" sz="1000">
              <a:solidFill>
                <a:schemeClr val="accent1"/>
              </a:solidFill>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A. Chromosomal analysis of bone marrow cells</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B. Cytochemical analysis of bone marrow cells</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C. Direct microscopy of bone marrow cells</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D. Electron microscopy</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E. Flow cytometry</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latin typeface="Mada"/>
              <a:ea typeface="Mada"/>
              <a:cs typeface="Mada"/>
              <a:sym typeface="Mada"/>
            </a:endParaRPr>
          </a:p>
          <a:p>
            <a:pPr indent="0" lvl="0" marL="0" rtl="0" algn="l">
              <a:spcBef>
                <a:spcPts val="0"/>
              </a:spcBef>
              <a:spcAft>
                <a:spcPts val="0"/>
              </a:spcAft>
              <a:buNone/>
            </a:pPr>
            <a:r>
              <a:t/>
            </a:r>
            <a:endParaRPr sz="8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Q2: </a:t>
            </a:r>
            <a:r>
              <a:rPr b="1" lang="ar" sz="1000">
                <a:solidFill>
                  <a:schemeClr val="accent1"/>
                </a:solidFill>
                <a:latin typeface="Mada"/>
                <a:ea typeface="Mada"/>
                <a:cs typeface="Mada"/>
                <a:sym typeface="Mada"/>
              </a:rPr>
              <a:t>A 65-year-old man presents to you reporting he has become increasingly worried about his lack of energy in the last 2 weeks. He mentions he has been increasingly tired, sleeping for long periods and has suffered from fevers unresponsive to paracetamol. He became increasingly worried when he noticed bleeding originating from his gums. A blood film shows auer rods, hypogranular neutrophils and stains with Sudan black B. The most likely diagnosis is:</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A. Acute lymphoblastic leukaemia</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B. DiGeorge syndrome</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C. Disseminated intravascular coagulation</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D. Acute myeloid leukaemia</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latin typeface="Mada"/>
                <a:ea typeface="Mada"/>
                <a:cs typeface="Mada"/>
                <a:sym typeface="Mada"/>
              </a:rPr>
              <a:t>E. Afibrinogenaemia</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Q3: </a:t>
            </a:r>
            <a:r>
              <a:rPr b="1" lang="ar" sz="1000">
                <a:solidFill>
                  <a:schemeClr val="accent1"/>
                </a:solidFill>
                <a:latin typeface="Mada"/>
                <a:ea typeface="Mada"/>
                <a:cs typeface="Mada"/>
                <a:sym typeface="Mada"/>
              </a:rPr>
              <a:t>A 70-year-old woman complains of tiredness, fatigue and weight loss. Blood tests reveal an elevated WBC and on examination splenomegaly is palpated. Cytogenetics are positive for the Philadelphia chromosome and the patient is diagnosed with chronic myeloid leukaemia. The most appropriate treatment is:</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Hydroxycarbamide</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Imatinib</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Venesection</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Stem cell transplant</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E. Dasatinib</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u="sng">
                <a:solidFill>
                  <a:srgbClr val="BF9000"/>
                </a:solidFill>
                <a:latin typeface="Mada"/>
                <a:ea typeface="Mada"/>
                <a:cs typeface="Mada"/>
                <a:sym typeface="Mada"/>
              </a:rPr>
              <a:t>Q4:</a:t>
            </a:r>
            <a:r>
              <a:rPr b="1" lang="ar" sz="1000">
                <a:solidFill>
                  <a:srgbClr val="BF9000"/>
                </a:solidFill>
                <a:latin typeface="Mada"/>
                <a:ea typeface="Mada"/>
                <a:cs typeface="Mada"/>
                <a:sym typeface="Mada"/>
              </a:rPr>
              <a:t> </a:t>
            </a:r>
            <a:r>
              <a:rPr b="1" lang="ar" sz="1000">
                <a:solidFill>
                  <a:schemeClr val="accent1"/>
                </a:solidFill>
                <a:latin typeface="Mada"/>
                <a:ea typeface="Mada"/>
                <a:cs typeface="Mada"/>
                <a:sym typeface="Mada"/>
              </a:rPr>
              <a:t>75-year-old male presented with fatigue and exertional shortness of breath. On examination, he was pale, CBC showed low hemoglobin, MCV: 102, WBC: 2.9, neutrophil: 0.96, platelets: 65, bone marrow show hypercellularity (50% ) blast 8% + trilineage dysplasia + abnormal karyotype. What's the diagnosis?</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MDS </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Aplastic anemia</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Acute leukemia</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B12 vitamin deficiency</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Q5: A 60-year-old asymptomatic man is found to have leukocytosis on a preoperative CBC. Physical examination shows the spleen tip to be palpable 2 cm below the left costal margin. Rubbery, nontender lymph nodes up to1.5 cm in size are present in the axillae and inguinal regions. Laboratory data include the following:</a:t>
            </a:r>
            <a:endParaRPr b="1" sz="10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Hgb: 13.3 g/dL (normal 14 to 18) </a:t>
            </a:r>
            <a:endParaRPr b="1" sz="10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Leukocytes: 40,000/μL (normal 4300 to 10,800) </a:t>
            </a:r>
            <a:endParaRPr b="1" sz="10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Platelet count: 238,000 (normal 150,000 to 400,000) </a:t>
            </a:r>
            <a:endParaRPr b="1" sz="1000">
              <a:solidFill>
                <a:schemeClr val="accent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000">
                <a:solidFill>
                  <a:schemeClr val="accent1"/>
                </a:solidFill>
                <a:latin typeface="Mada"/>
                <a:ea typeface="Mada"/>
                <a:cs typeface="Mada"/>
                <a:sym typeface="Mada"/>
              </a:rPr>
              <a:t>His peripheral blood smear is shown in the accompanying photo.</a:t>
            </a:r>
            <a:endParaRPr b="1" sz="10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A. Acute monocytic leukemia</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B. Chronic myelogenous leukemia</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C. Chronic lymphocytic leukemia</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D. Tuberculosis</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800">
                <a:solidFill>
                  <a:schemeClr val="dk1"/>
                </a:solidFill>
                <a:latin typeface="Mada"/>
                <a:ea typeface="Mada"/>
                <a:cs typeface="Mada"/>
                <a:sym typeface="Mada"/>
              </a:rPr>
              <a:t>E. Infectious mononucleosis</a:t>
            </a:r>
            <a:endParaRPr sz="8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solidFill>
                <a:schemeClr val="dk1"/>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800">
              <a:latin typeface="Mada"/>
              <a:ea typeface="Mada"/>
              <a:cs typeface="Mada"/>
              <a:sym typeface="Mada"/>
            </a:endParaRPr>
          </a:p>
        </p:txBody>
      </p:sp>
      <p:sp>
        <p:nvSpPr>
          <p:cNvPr id="683" name="Google Shape;683;p42"/>
          <p:cNvSpPr txBox="1"/>
          <p:nvPr/>
        </p:nvSpPr>
        <p:spPr>
          <a:xfrm>
            <a:off x="7764500" y="14637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800">
                <a:solidFill>
                  <a:srgbClr val="202729"/>
                </a:solidFill>
                <a:latin typeface="Proxima Nova"/>
                <a:ea typeface="Proxima Nova"/>
                <a:cs typeface="Proxima Nova"/>
                <a:sym typeface="Proxima Nova"/>
              </a:rPr>
              <a:t>Quiz explanations: </a:t>
            </a:r>
            <a:endParaRPr sz="2800">
              <a:solidFill>
                <a:srgbClr val="202729"/>
              </a:solidFill>
              <a:latin typeface="Proxima Nova"/>
              <a:ea typeface="Proxima Nova"/>
              <a:cs typeface="Proxima Nova"/>
              <a:sym typeface="Proxima Nova"/>
            </a:endParaRPr>
          </a:p>
        </p:txBody>
      </p:sp>
      <p:sp>
        <p:nvSpPr>
          <p:cNvPr id="684" name="Google Shape;684;p42"/>
          <p:cNvSpPr txBox="1"/>
          <p:nvPr/>
        </p:nvSpPr>
        <p:spPr>
          <a:xfrm>
            <a:off x="7764500" y="2171175"/>
            <a:ext cx="8520600" cy="725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000">
                <a:solidFill>
                  <a:srgbClr val="202729"/>
                </a:solidFill>
                <a:latin typeface="Proxima Nova"/>
                <a:ea typeface="Proxima Nova"/>
                <a:cs typeface="Proxima Nova"/>
                <a:sym typeface="Proxima Nova"/>
              </a:rPr>
              <a:t>Question 1: </a:t>
            </a:r>
            <a:endParaRPr b="1"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rPr b="1" lang="ar" sz="1000">
                <a:solidFill>
                  <a:srgbClr val="202729"/>
                </a:solidFill>
                <a:latin typeface="Proxima Nova"/>
                <a:ea typeface="Proxima Nova"/>
                <a:cs typeface="Proxima Nova"/>
                <a:sym typeface="Proxima Nova"/>
              </a:rPr>
              <a:t>The correct answer is C. </a:t>
            </a:r>
            <a:r>
              <a:rPr lang="ar" sz="1000">
                <a:solidFill>
                  <a:srgbClr val="202729"/>
                </a:solidFill>
                <a:latin typeface="Proxima Nova"/>
                <a:ea typeface="Proxima Nova"/>
                <a:cs typeface="Proxima Nova"/>
                <a:sym typeface="Proxima Nova"/>
              </a:rPr>
              <a:t>In order to diagnose an acute leukaemia, defined as ≥20 per cent of bone marrow cells being blasts, an examination of a bone marrow aspirate under microscopy (C) is necessary. Flow cytometry (E) is useful in distinguishing AML from ALL. Electron microscopy (D) has a reduced role with advanced immunotyping techniques available. (A) and (B) are useful investigations once a leukaemia is confirmed.</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rPr b="1" lang="ar" sz="1000">
                <a:solidFill>
                  <a:srgbClr val="202729"/>
                </a:solidFill>
                <a:latin typeface="Proxima Nova"/>
                <a:ea typeface="Proxima Nova"/>
                <a:cs typeface="Proxima Nova"/>
                <a:sym typeface="Proxima Nova"/>
              </a:rPr>
              <a:t>Question 2: </a:t>
            </a:r>
            <a:endParaRPr b="1"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rPr b="1" lang="ar" sz="1000">
                <a:solidFill>
                  <a:srgbClr val="202729"/>
                </a:solidFill>
                <a:latin typeface="Proxima Nova"/>
                <a:ea typeface="Proxima Nova"/>
                <a:cs typeface="Proxima Nova"/>
                <a:sym typeface="Proxima Nova"/>
              </a:rPr>
              <a:t>The correct answer is D. </a:t>
            </a:r>
            <a:r>
              <a:rPr lang="ar" sz="1000">
                <a:solidFill>
                  <a:srgbClr val="202729"/>
                </a:solidFill>
                <a:latin typeface="Proxima Nova"/>
                <a:ea typeface="Proxima Nova"/>
                <a:cs typeface="Proxima Nova"/>
                <a:sym typeface="Proxima Nova"/>
              </a:rPr>
              <a:t>This patient is suffering from an acute myeloid leukaemia (D). There are many mutations that cause the disorder and it can occur in young or old patients, peak presentations tend to be in middle-aged males. Blood investigations may show a variable WCC, anaemia, thrombocytopenia and neutropenia. A blood smear may have auer rods and leukoerythroblastic cells. ALL (A) may have a similar count to AML although the lymphoblasts are usually seen on blood smear and stain with Periodic acid achiff stain. DiGeorge’s syndrome (B) is a genetic disorder caused by a deletion at 22q11, young patients present with cardiac anomalies (Tetralogy of Fallot’s), abnormal facies, thymic aplasia, cleft palate and hypocalcaemia. Disseminated intravascular coagulation (C) is a consumptive coagulopathy which does not feature auer rods. Congenital afibrinogenemia (E) is characterized by blood clotting disorder rather than increased predispositions to infections.</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Question 3: </a:t>
            </a:r>
            <a:endParaRPr b="1"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The correct answer is B. </a:t>
            </a:r>
            <a:r>
              <a:rPr lang="ar" sz="1000">
                <a:solidFill>
                  <a:srgbClr val="202729"/>
                </a:solidFill>
                <a:latin typeface="Proxima Nova"/>
                <a:ea typeface="Proxima Nova"/>
                <a:cs typeface="Proxima Nova"/>
                <a:sym typeface="Proxima Nova"/>
              </a:rPr>
              <a:t>Chronic myeloid leukaemia occurs due to the reciprocal translocation of chromosome 9 (Abl) and 22 (BCR) causing the BCR/ABL fusion gene, otherwise termed the Philadelphia chromosome, which has uncontrolled tyrosine kinase activity. Treatment begins with imatinib (B), a tyrosine kinase inhibitor which blocks the activity of BCR/ABL. Over time, the action of multiple drug resistance proteins which pump out imatinib and a change in the shape of the active site of BCR/ABL cause resistance. Dasatinib (E) and eventually stem cell transplantation (D) are then required for treatment. Hydroxycarbamide (A) is a chemotherapy drug used primarily in the treatment of polycythaemia rubra vera alongside venesection (C) to reduce viscosity and haematocrit.</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Question 4: </a:t>
            </a:r>
            <a:endParaRPr b="1"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The correct answer is A. </a:t>
            </a:r>
            <a:r>
              <a:rPr lang="ar" sz="1000">
                <a:solidFill>
                  <a:srgbClr val="202729"/>
                </a:solidFill>
                <a:latin typeface="Proxima Nova"/>
                <a:ea typeface="Proxima Nova"/>
                <a:cs typeface="Proxima Nova"/>
                <a:sym typeface="Proxima Nova"/>
              </a:rPr>
              <a:t>GIFTS.</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Question 5: </a:t>
            </a:r>
            <a:endParaRPr b="1"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The correct answer is A. </a:t>
            </a:r>
            <a:r>
              <a:rPr lang="ar" sz="1000">
                <a:solidFill>
                  <a:srgbClr val="202729"/>
                </a:solidFill>
                <a:latin typeface="Proxima Nova"/>
                <a:ea typeface="Proxima Nova"/>
                <a:cs typeface="Proxima Nova"/>
                <a:sym typeface="Proxima Nova"/>
              </a:rPr>
              <a:t>GIFTS.</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Question 6: </a:t>
            </a:r>
            <a:endParaRPr b="1" sz="1000">
              <a:solidFill>
                <a:srgbClr val="202729"/>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ar" sz="1000">
                <a:solidFill>
                  <a:srgbClr val="202729"/>
                </a:solidFill>
                <a:latin typeface="Proxima Nova"/>
                <a:ea typeface="Proxima Nova"/>
                <a:cs typeface="Proxima Nova"/>
                <a:sym typeface="Proxima Nova"/>
              </a:rPr>
              <a:t>The correct answer is C. </a:t>
            </a:r>
            <a:r>
              <a:rPr lang="ar" sz="1000">
                <a:solidFill>
                  <a:srgbClr val="202729"/>
                </a:solidFill>
                <a:latin typeface="Proxima Nova"/>
                <a:ea typeface="Proxima Nova"/>
                <a:cs typeface="Proxima Nova"/>
                <a:sym typeface="Proxima Nova"/>
              </a:rPr>
              <a:t>Chronic lymphocytic leukemia is the most common of all leukemias, with incidence increasing with age. Patients are usually asymptomatic, but may complain of weakness, fatigue, or enlarged lymph nodes. The diagnosis is made by peripheral blood smear, as mature small lymphocytes constitute almost all the white blood cells seen. Smudge cells are often present. No other process produces a lymphocytosis of this morphology and magnitude. The leukemic cells in acute leukemia are immature blast cells that are easily distinguished from the normalappearing mature lymphocytes of CLL. Both chronic myelogenous leukemia and the leukemoid reaction associated with illness such as TB are associated with increased numbers of a variety of cells of the myeloid series (mature polymorphonuclear leukocytes, metamyelocytes, myelocytes, etc). The peripheral blood is said to resemble a dilute preparation of bone marrow. The presence of basophilia would suggest CML. Infectious mononucleosis would be rare at this age and causes large “atypical” lymphocytes that are easily distinguished from mature lymphocytes on peripheral smear.</a:t>
            </a:r>
            <a:endParaRPr sz="1000">
              <a:solidFill>
                <a:srgbClr val="202729"/>
              </a:solidFill>
              <a:latin typeface="Proxima Nova"/>
              <a:ea typeface="Proxima Nova"/>
              <a:cs typeface="Proxima Nova"/>
              <a:sym typeface="Proxima Nova"/>
            </a:endParaRPr>
          </a:p>
          <a:p>
            <a:pPr indent="0" lvl="0" marL="0" rtl="0" algn="l">
              <a:spcBef>
                <a:spcPts val="0"/>
              </a:spcBef>
              <a:spcAft>
                <a:spcPts val="0"/>
              </a:spcAft>
              <a:buNone/>
            </a:pPr>
            <a:r>
              <a:t/>
            </a:r>
            <a:endParaRPr sz="1000">
              <a:solidFill>
                <a:srgbClr val="202729"/>
              </a:solidFill>
              <a:latin typeface="Proxima Nova"/>
              <a:ea typeface="Proxima Nova"/>
              <a:cs typeface="Proxima Nova"/>
              <a:sym typeface="Proxima Nova"/>
            </a:endParaRPr>
          </a:p>
          <a:p>
            <a:pPr indent="0" lvl="0" marL="0" rtl="0" algn="l">
              <a:lnSpc>
                <a:spcPct val="115000"/>
              </a:lnSpc>
              <a:spcBef>
                <a:spcPts val="0"/>
              </a:spcBef>
              <a:spcAft>
                <a:spcPts val="1600"/>
              </a:spcAft>
              <a:buNone/>
            </a:pPr>
            <a:r>
              <a:t/>
            </a:r>
            <a:endParaRPr sz="1800">
              <a:solidFill>
                <a:srgbClr val="616161"/>
              </a:solidFill>
              <a:latin typeface="Proxima Nova"/>
              <a:ea typeface="Proxima Nova"/>
              <a:cs typeface="Proxima Nova"/>
              <a:sym typeface="Proxima Nova"/>
            </a:endParaRPr>
          </a:p>
        </p:txBody>
      </p:sp>
      <p:pic>
        <p:nvPicPr>
          <p:cNvPr id="685" name="Google Shape;685;p42"/>
          <p:cNvPicPr preferRelativeResize="0"/>
          <p:nvPr/>
        </p:nvPicPr>
        <p:blipFill>
          <a:blip r:embed="rId6">
            <a:alphaModFix/>
          </a:blip>
          <a:stretch>
            <a:fillRect/>
          </a:stretch>
        </p:blipFill>
        <p:spPr>
          <a:xfrm>
            <a:off x="5129103" y="8018502"/>
            <a:ext cx="1328550" cy="865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43"/>
          <p:cNvSpPr/>
          <p:nvPr/>
        </p:nvSpPr>
        <p:spPr>
          <a:xfrm>
            <a:off x="131850" y="175275"/>
            <a:ext cx="7296300" cy="10308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3"/>
          <p:cNvSpPr txBox="1"/>
          <p:nvPr/>
        </p:nvSpPr>
        <p:spPr>
          <a:xfrm>
            <a:off x="1106475" y="175275"/>
            <a:ext cx="6321600" cy="1466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600">
                <a:solidFill>
                  <a:schemeClr val="accent1"/>
                </a:solidFill>
                <a:latin typeface="Pacifico"/>
                <a:ea typeface="Pacifico"/>
                <a:cs typeface="Pacifico"/>
                <a:sym typeface="Pacifico"/>
              </a:rPr>
              <a:t>Medicine Team leaders would like to thank all the participating members for </a:t>
            </a:r>
            <a:r>
              <a:rPr lang="ar" sz="1600">
                <a:solidFill>
                  <a:schemeClr val="accent1"/>
                </a:solidFill>
                <a:latin typeface="Pacifico"/>
                <a:ea typeface="Pacifico"/>
                <a:cs typeface="Pacifico"/>
                <a:sym typeface="Pacifico"/>
              </a:rPr>
              <a:t>their efforts </a:t>
            </a:r>
            <a:r>
              <a:rPr lang="ar" sz="1600">
                <a:solidFill>
                  <a:schemeClr val="accent1"/>
                </a:solidFill>
                <a:latin typeface="Pacifico"/>
                <a:ea typeface="Pacifico"/>
                <a:cs typeface="Pacifico"/>
                <a:sym typeface="Pacifico"/>
              </a:rPr>
              <a:t>and making 438 Medicine </a:t>
            </a:r>
            <a:r>
              <a:rPr lang="ar" sz="1600">
                <a:solidFill>
                  <a:schemeClr val="accent1"/>
                </a:solidFill>
                <a:latin typeface="Pacifico"/>
                <a:ea typeface="Pacifico"/>
                <a:cs typeface="Pacifico"/>
                <a:sym typeface="Pacifico"/>
              </a:rPr>
              <a:t>teamwork the best in the history of this college ! </a:t>
            </a:r>
            <a:endParaRPr sz="1600">
              <a:solidFill>
                <a:schemeClr val="accent1"/>
              </a:solidFill>
              <a:latin typeface="Pacifico"/>
              <a:ea typeface="Pacifico"/>
              <a:cs typeface="Pacifico"/>
              <a:sym typeface="Pacifico"/>
            </a:endParaRPr>
          </a:p>
        </p:txBody>
      </p:sp>
      <p:sp>
        <p:nvSpPr>
          <p:cNvPr id="692" name="Google Shape;692;p43"/>
          <p:cNvSpPr txBox="1"/>
          <p:nvPr/>
        </p:nvSpPr>
        <p:spPr>
          <a:xfrm>
            <a:off x="65925" y="1375550"/>
            <a:ext cx="2652600" cy="3943200"/>
          </a:xfrm>
          <a:prstGeom prst="rect">
            <a:avLst/>
          </a:prstGeom>
          <a:noFill/>
          <a:ln>
            <a:noFill/>
          </a:ln>
        </p:spPr>
        <p:txBody>
          <a:bodyPr anchorCtr="0" anchor="ctr" bIns="91425" lIns="91425" spcFirstLastPara="1" rIns="91425" wrap="square" tIns="91425">
            <a:noAutofit/>
          </a:bodyPr>
          <a:lstStyle/>
          <a:p>
            <a:pPr indent="-330200" lvl="0" marL="457200" rtl="0" algn="l">
              <a:spcBef>
                <a:spcPts val="0"/>
              </a:spcBef>
              <a:spcAft>
                <a:spcPts val="0"/>
              </a:spcAft>
              <a:buSzPts val="1600"/>
              <a:buFont typeface="Mada"/>
              <a:buChar char="●"/>
            </a:pPr>
            <a:r>
              <a:rPr lang="ar" sz="1600">
                <a:latin typeface="Mada"/>
                <a:ea typeface="Mada"/>
                <a:cs typeface="Mada"/>
                <a:sym typeface="Mada"/>
              </a:rPr>
              <a:t>Hashem Bassam</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Aued Alanazi</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Faisal Al-Zahrani</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Fahad Alsultan</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Faisal Al-Gfari </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Raed Alojayri</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Abdulrahman Bedaiwi</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Abdullah Alghamdi</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Mohanad makkawi</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Abdulaziz Alghamdi</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Mohammed Alqahtani</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Khalid Alharbi</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Sami aljuhani</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Tariq Aloqail</a:t>
            </a:r>
            <a:endParaRPr sz="1600">
              <a:latin typeface="Mada"/>
              <a:ea typeface="Mada"/>
              <a:cs typeface="Mada"/>
              <a:sym typeface="Mada"/>
            </a:endParaRPr>
          </a:p>
          <a:p>
            <a:pPr indent="-330200" lvl="0" marL="457200" rtl="0" algn="l">
              <a:spcBef>
                <a:spcPts val="0"/>
              </a:spcBef>
              <a:spcAft>
                <a:spcPts val="0"/>
              </a:spcAft>
              <a:buSzPts val="1600"/>
              <a:buFont typeface="Mada"/>
              <a:buChar char="●"/>
            </a:pPr>
            <a:r>
              <a:rPr lang="ar" sz="1600">
                <a:latin typeface="Mada"/>
                <a:ea typeface="Mada"/>
                <a:cs typeface="Mada"/>
                <a:sym typeface="Mada"/>
              </a:rPr>
              <a:t>Naif Al-Husainy </a:t>
            </a:r>
            <a:endParaRPr sz="1600">
              <a:latin typeface="Mada"/>
              <a:ea typeface="Mada"/>
              <a:cs typeface="Mada"/>
              <a:sym typeface="Mada"/>
            </a:endParaRPr>
          </a:p>
        </p:txBody>
      </p:sp>
      <p:sp>
        <p:nvSpPr>
          <p:cNvPr id="693" name="Google Shape;693;p43"/>
          <p:cNvSpPr txBox="1"/>
          <p:nvPr/>
        </p:nvSpPr>
        <p:spPr>
          <a:xfrm>
            <a:off x="1068575" y="7542200"/>
            <a:ext cx="6321600" cy="116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chemeClr val="accent1"/>
                </a:solidFill>
                <a:latin typeface="Pacifico"/>
                <a:ea typeface="Pacifico"/>
                <a:cs typeface="Pacifico"/>
                <a:sym typeface="Pacifico"/>
              </a:rPr>
              <a:t>To the amazing academic leaders who didn’t hesitate to help us whenever we needed, </a:t>
            </a:r>
            <a:r>
              <a:rPr lang="ar" sz="1600">
                <a:solidFill>
                  <a:schemeClr val="accent1"/>
                </a:solidFill>
                <a:latin typeface="Pacifico"/>
                <a:ea typeface="Pacifico"/>
                <a:cs typeface="Pacifico"/>
                <a:sym typeface="Pacifico"/>
              </a:rPr>
              <a:t>our work wouldn’t have been as smooth as it has without you! </a:t>
            </a:r>
            <a:r>
              <a:rPr lang="ar" sz="1600">
                <a:solidFill>
                  <a:schemeClr val="accent1"/>
                </a:solidFill>
                <a:latin typeface="Pacifico"/>
                <a:ea typeface="Pacifico"/>
                <a:cs typeface="Pacifico"/>
                <a:sym typeface="Pacifico"/>
              </a:rPr>
              <a:t>We’re so grateful to have such an amazing leaders, thank you will never be enough </a:t>
            </a:r>
            <a:r>
              <a:rPr lang="ar" sz="1300">
                <a:solidFill>
                  <a:schemeClr val="accent1"/>
                </a:solidFill>
                <a:latin typeface="Pacifico"/>
                <a:ea typeface="Pacifico"/>
                <a:cs typeface="Pacifico"/>
                <a:sym typeface="Pacifico"/>
              </a:rPr>
              <a:t>♡</a:t>
            </a:r>
            <a:endParaRPr sz="1300">
              <a:solidFill>
                <a:schemeClr val="accent1"/>
              </a:solidFill>
              <a:latin typeface="Pacifico"/>
              <a:ea typeface="Pacifico"/>
              <a:cs typeface="Pacifico"/>
              <a:sym typeface="Pacifico"/>
            </a:endParaRPr>
          </a:p>
        </p:txBody>
      </p:sp>
      <p:sp>
        <p:nvSpPr>
          <p:cNvPr id="694" name="Google Shape;694;p43"/>
          <p:cNvSpPr txBox="1"/>
          <p:nvPr/>
        </p:nvSpPr>
        <p:spPr>
          <a:xfrm>
            <a:off x="4689975" y="1313776"/>
            <a:ext cx="2804100" cy="41250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Danah AlHalees</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Njoud alali</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Renad Almutawa</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Lama Alzamil</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Leen AlMazroa</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Razan alzohaifi</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Rawan ALbayyat</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Shahad Bin Selayem</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Sarah Alarifi</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Rahaf alshabri</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Ghalia alnufaei</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Renad AlKanaan</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Wjdan Alshamry</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Nouf Alhumaidhi </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Ghaida AlBraithen</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Maysoon AlTameem</a:t>
            </a:r>
            <a:endParaRPr sz="1600">
              <a:solidFill>
                <a:schemeClr val="dk1"/>
              </a:solidFill>
              <a:latin typeface="Mada"/>
              <a:ea typeface="Mada"/>
              <a:cs typeface="Mada"/>
              <a:sym typeface="Mada"/>
            </a:endParaRPr>
          </a:p>
        </p:txBody>
      </p:sp>
      <p:grpSp>
        <p:nvGrpSpPr>
          <p:cNvPr id="695" name="Google Shape;695;p43"/>
          <p:cNvGrpSpPr/>
          <p:nvPr/>
        </p:nvGrpSpPr>
        <p:grpSpPr>
          <a:xfrm>
            <a:off x="1106475" y="8407357"/>
            <a:ext cx="5528825" cy="1039802"/>
            <a:chOff x="1092650" y="8633194"/>
            <a:chExt cx="5528825" cy="1039802"/>
          </a:xfrm>
        </p:grpSpPr>
        <p:sp>
          <p:nvSpPr>
            <p:cNvPr id="696" name="Google Shape;696;p43"/>
            <p:cNvSpPr txBox="1"/>
            <p:nvPr/>
          </p:nvSpPr>
          <p:spPr>
            <a:xfrm>
              <a:off x="1092650" y="8633194"/>
              <a:ext cx="2652600" cy="1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700">
                <a:solidFill>
                  <a:schemeClr val="accent1"/>
                </a:solidFill>
                <a:latin typeface="Mada"/>
                <a:ea typeface="Mada"/>
                <a:cs typeface="Mada"/>
                <a:sym typeface="Mada"/>
              </a:endParaRPr>
            </a:p>
            <a:p>
              <a:pPr indent="-336550" lvl="0" marL="457200" rtl="0" algn="l">
                <a:spcBef>
                  <a:spcPts val="0"/>
                </a:spcBef>
                <a:spcAft>
                  <a:spcPts val="0"/>
                </a:spcAft>
                <a:buClr>
                  <a:schemeClr val="accent1"/>
                </a:buClr>
                <a:buSzPts val="1700"/>
                <a:buFont typeface="Mada"/>
                <a:buChar char="♥"/>
              </a:pPr>
              <a:r>
                <a:rPr b="1" lang="ar" sz="1700">
                  <a:solidFill>
                    <a:schemeClr val="accent1"/>
                  </a:solidFill>
                  <a:latin typeface="Mada"/>
                  <a:ea typeface="Mada"/>
                  <a:cs typeface="Mada"/>
                  <a:sym typeface="Mada"/>
                </a:rPr>
                <a:t>Noura Alturki</a:t>
              </a:r>
              <a:endParaRPr b="1" sz="1700">
                <a:solidFill>
                  <a:schemeClr val="accent1"/>
                </a:solidFill>
                <a:latin typeface="Mada"/>
                <a:ea typeface="Mada"/>
                <a:cs typeface="Mada"/>
                <a:sym typeface="Mada"/>
              </a:endParaRPr>
            </a:p>
          </p:txBody>
        </p:sp>
        <p:sp>
          <p:nvSpPr>
            <p:cNvPr id="697" name="Google Shape;697;p43"/>
            <p:cNvSpPr txBox="1"/>
            <p:nvPr/>
          </p:nvSpPr>
          <p:spPr>
            <a:xfrm>
              <a:off x="3968875" y="8633196"/>
              <a:ext cx="2652600" cy="10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700">
                <a:solidFill>
                  <a:schemeClr val="accent1"/>
                </a:solidFill>
                <a:latin typeface="Mada"/>
                <a:ea typeface="Mada"/>
                <a:cs typeface="Mada"/>
                <a:sym typeface="Mada"/>
              </a:endParaRPr>
            </a:p>
            <a:p>
              <a:pPr indent="-336550" lvl="0" marL="457200" rtl="0" algn="l">
                <a:spcBef>
                  <a:spcPts val="0"/>
                </a:spcBef>
                <a:spcAft>
                  <a:spcPts val="0"/>
                </a:spcAft>
                <a:buClr>
                  <a:schemeClr val="accent1"/>
                </a:buClr>
                <a:buSzPts val="1700"/>
                <a:buFont typeface="Mada"/>
                <a:buChar char="♥"/>
              </a:pPr>
              <a:r>
                <a:rPr b="1" lang="ar" sz="1700">
                  <a:solidFill>
                    <a:schemeClr val="accent1"/>
                  </a:solidFill>
                  <a:latin typeface="Mada"/>
                  <a:ea typeface="Mada"/>
                  <a:cs typeface="Mada"/>
                  <a:sym typeface="Mada"/>
                </a:rPr>
                <a:t>Jehad Alorainy</a:t>
              </a:r>
              <a:endParaRPr b="1" sz="1700">
                <a:solidFill>
                  <a:schemeClr val="accent1"/>
                </a:solidFill>
                <a:latin typeface="Mada"/>
                <a:ea typeface="Mada"/>
                <a:cs typeface="Mada"/>
                <a:sym typeface="Mada"/>
              </a:endParaRPr>
            </a:p>
          </p:txBody>
        </p:sp>
        <p:pic>
          <p:nvPicPr>
            <p:cNvPr id="698" name="Google Shape;698;p43"/>
            <p:cNvPicPr preferRelativeResize="0"/>
            <p:nvPr/>
          </p:nvPicPr>
          <p:blipFill>
            <a:blip r:embed="rId3">
              <a:alphaModFix/>
            </a:blip>
            <a:stretch>
              <a:fillRect/>
            </a:stretch>
          </p:blipFill>
          <p:spPr>
            <a:xfrm>
              <a:off x="5964476" y="9021213"/>
              <a:ext cx="202575" cy="224029"/>
            </a:xfrm>
            <a:prstGeom prst="rect">
              <a:avLst/>
            </a:prstGeom>
            <a:noFill/>
            <a:ln>
              <a:noFill/>
            </a:ln>
          </p:spPr>
        </p:pic>
      </p:grpSp>
      <p:sp>
        <p:nvSpPr>
          <p:cNvPr id="699" name="Google Shape;699;p43"/>
          <p:cNvSpPr txBox="1"/>
          <p:nvPr/>
        </p:nvSpPr>
        <p:spPr>
          <a:xfrm>
            <a:off x="2696050" y="1375550"/>
            <a:ext cx="2158500" cy="3943200"/>
          </a:xfrm>
          <a:prstGeom prst="rect">
            <a:avLst/>
          </a:prstGeom>
          <a:noFill/>
          <a:ln>
            <a:noFill/>
          </a:ln>
        </p:spPr>
        <p:txBody>
          <a:bodyPr anchorCtr="0" anchor="ctr" bIns="91425" lIns="91425" spcFirstLastPara="1" rIns="91425" wrap="square" tIns="91425">
            <a:noAutofit/>
          </a:bodyPr>
          <a:lstStyle/>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Faisal AlMusaeed</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Fawaz Alotaibi</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Joud aljbreen</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Maha Alnahdi</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Deana Awartani</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Jude Alkhalifah</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Rema Almtawa</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Ghada Alsadhan</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Sarah Alhelal</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Shahad Alsahil</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Arwa Alemam </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Taif Alotaibi</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Haifa Alwaily</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Sarah alfarraj</a:t>
            </a:r>
            <a:endParaRPr sz="1600">
              <a:solidFill>
                <a:schemeClr val="dk1"/>
              </a:solidFill>
              <a:latin typeface="Mada"/>
              <a:ea typeface="Mada"/>
              <a:cs typeface="Mada"/>
              <a:sym typeface="Mada"/>
            </a:endParaRPr>
          </a:p>
          <a:p>
            <a:pPr indent="-330200" lvl="0" marL="457200" rtl="0" algn="l">
              <a:spcBef>
                <a:spcPts val="0"/>
              </a:spcBef>
              <a:spcAft>
                <a:spcPts val="0"/>
              </a:spcAft>
              <a:buClr>
                <a:schemeClr val="dk1"/>
              </a:buClr>
              <a:buSzPts val="1600"/>
              <a:buFont typeface="Mada"/>
              <a:buChar char="●"/>
            </a:pPr>
            <a:r>
              <a:rPr lang="ar" sz="1600">
                <a:solidFill>
                  <a:schemeClr val="dk1"/>
                </a:solidFill>
                <a:latin typeface="Mada"/>
                <a:ea typeface="Mada"/>
                <a:cs typeface="Mada"/>
                <a:sym typeface="Mada"/>
              </a:rPr>
              <a:t>Norah alharbi</a:t>
            </a:r>
            <a:endParaRPr sz="1600">
              <a:solidFill>
                <a:schemeClr val="dk1"/>
              </a:solidFill>
              <a:latin typeface="Mada"/>
              <a:ea typeface="Mada"/>
              <a:cs typeface="Mada"/>
              <a:sym typeface="Mada"/>
            </a:endParaRPr>
          </a:p>
        </p:txBody>
      </p:sp>
      <p:pic>
        <p:nvPicPr>
          <p:cNvPr id="700" name="Google Shape;700;p43"/>
          <p:cNvPicPr preferRelativeResize="0"/>
          <p:nvPr/>
        </p:nvPicPr>
        <p:blipFill>
          <a:blip r:embed="rId4">
            <a:alphaModFix/>
          </a:blip>
          <a:stretch>
            <a:fillRect/>
          </a:stretch>
        </p:blipFill>
        <p:spPr>
          <a:xfrm>
            <a:off x="230736" y="414829"/>
            <a:ext cx="898742" cy="777300"/>
          </a:xfrm>
          <a:prstGeom prst="rect">
            <a:avLst/>
          </a:prstGeom>
          <a:noFill/>
          <a:ln>
            <a:noFill/>
          </a:ln>
        </p:spPr>
      </p:pic>
      <p:pic>
        <p:nvPicPr>
          <p:cNvPr id="701" name="Google Shape;701;p43"/>
          <p:cNvPicPr preferRelativeResize="0"/>
          <p:nvPr/>
        </p:nvPicPr>
        <p:blipFill>
          <a:blip r:embed="rId5">
            <a:alphaModFix/>
          </a:blip>
          <a:stretch>
            <a:fillRect/>
          </a:stretch>
        </p:blipFill>
        <p:spPr>
          <a:xfrm>
            <a:off x="181246" y="7586482"/>
            <a:ext cx="898750" cy="777303"/>
          </a:xfrm>
          <a:prstGeom prst="rect">
            <a:avLst/>
          </a:prstGeom>
          <a:noFill/>
          <a:ln>
            <a:noFill/>
          </a:ln>
        </p:spPr>
      </p:pic>
      <p:grpSp>
        <p:nvGrpSpPr>
          <p:cNvPr id="702" name="Google Shape;702;p43"/>
          <p:cNvGrpSpPr/>
          <p:nvPr/>
        </p:nvGrpSpPr>
        <p:grpSpPr>
          <a:xfrm>
            <a:off x="181259" y="5346000"/>
            <a:ext cx="7197479" cy="2168950"/>
            <a:chOff x="230721" y="5502175"/>
            <a:chExt cx="7197479" cy="2168950"/>
          </a:xfrm>
        </p:grpSpPr>
        <p:sp>
          <p:nvSpPr>
            <p:cNvPr id="703" name="Google Shape;703;p43"/>
            <p:cNvSpPr txBox="1"/>
            <p:nvPr/>
          </p:nvSpPr>
          <p:spPr>
            <a:xfrm>
              <a:off x="974000" y="5502175"/>
              <a:ext cx="6454200" cy="73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chemeClr val="accent1"/>
                  </a:solidFill>
                  <a:latin typeface="Pacifico"/>
                  <a:ea typeface="Pacifico"/>
                  <a:cs typeface="Pacifico"/>
                  <a:sym typeface="Pacifico"/>
                </a:rPr>
                <a:t>And SPECIAL, SPECIAL THANKS! Goes to our </a:t>
              </a:r>
              <a:r>
                <a:rPr lang="ar" sz="1600">
                  <a:solidFill>
                    <a:srgbClr val="BF9000"/>
                  </a:solidFill>
                  <a:latin typeface="Pacifico"/>
                  <a:ea typeface="Pacifico"/>
                  <a:cs typeface="Pacifico"/>
                  <a:sym typeface="Pacifico"/>
                </a:rPr>
                <a:t>GOLDEN</a:t>
              </a:r>
              <a:r>
                <a:rPr lang="ar" sz="1600">
                  <a:solidFill>
                    <a:schemeClr val="accent1"/>
                  </a:solidFill>
                  <a:latin typeface="Pacifico"/>
                  <a:ea typeface="Pacifico"/>
                  <a:cs typeface="Pacifico"/>
                  <a:sym typeface="Pacifico"/>
                </a:rPr>
                <a:t> soldiers during this tough journey </a:t>
              </a:r>
              <a:r>
                <a:rPr lang="ar" sz="1600">
                  <a:solidFill>
                    <a:schemeClr val="accent1"/>
                  </a:solidFill>
                  <a:latin typeface="Pacifico"/>
                  <a:ea typeface="Pacifico"/>
                  <a:cs typeface="Pacifico"/>
                  <a:sym typeface="Pacifico"/>
                </a:rPr>
                <a:t>:</a:t>
              </a:r>
              <a:endParaRPr sz="1600">
                <a:solidFill>
                  <a:schemeClr val="accent1"/>
                </a:solidFill>
                <a:latin typeface="Pacifico"/>
                <a:ea typeface="Pacifico"/>
                <a:cs typeface="Pacifico"/>
                <a:sym typeface="Pacifico"/>
              </a:endParaRPr>
            </a:p>
          </p:txBody>
        </p:sp>
        <p:sp>
          <p:nvSpPr>
            <p:cNvPr id="704" name="Google Shape;704;p43"/>
            <p:cNvSpPr txBox="1"/>
            <p:nvPr/>
          </p:nvSpPr>
          <p:spPr>
            <a:xfrm>
              <a:off x="1129475" y="6204425"/>
              <a:ext cx="2652600" cy="1466700"/>
            </a:xfrm>
            <a:prstGeom prst="rect">
              <a:avLst/>
            </a:prstGeom>
            <a:noFill/>
            <a:ln>
              <a:noFill/>
            </a:ln>
          </p:spPr>
          <p:txBody>
            <a:bodyPr anchorCtr="0" anchor="ctr" bIns="91425" lIns="91425" spcFirstLastPara="1" rIns="91425" wrap="square" tIns="91425">
              <a:noAutofit/>
            </a:bodyPr>
            <a:lstStyle/>
            <a:p>
              <a:pPr indent="-330200" lvl="0" marL="457200" rtl="0" algn="l">
                <a:spcBef>
                  <a:spcPts val="0"/>
                </a:spcBef>
                <a:spcAft>
                  <a:spcPts val="0"/>
                </a:spcAft>
                <a:buClr>
                  <a:srgbClr val="BF9000"/>
                </a:buClr>
                <a:buSzPts val="1600"/>
                <a:buFont typeface="Mada"/>
                <a:buChar char="★"/>
              </a:pPr>
              <a:r>
                <a:rPr b="1" lang="ar" sz="1600">
                  <a:solidFill>
                    <a:srgbClr val="BF9000"/>
                  </a:solidFill>
                  <a:latin typeface="Mada"/>
                  <a:ea typeface="Mada"/>
                  <a:cs typeface="Mada"/>
                  <a:sym typeface="Mada"/>
                </a:rPr>
                <a:t>Razan Alrabah</a:t>
              </a:r>
              <a:endParaRPr b="1" sz="1600">
                <a:solidFill>
                  <a:srgbClr val="BF9000"/>
                </a:solidFill>
                <a:latin typeface="Mada"/>
                <a:ea typeface="Mada"/>
                <a:cs typeface="Mada"/>
                <a:sym typeface="Mada"/>
              </a:endParaRPr>
            </a:p>
            <a:p>
              <a:pPr indent="-330200" lvl="0" marL="457200" rtl="0" algn="l">
                <a:spcBef>
                  <a:spcPts val="0"/>
                </a:spcBef>
                <a:spcAft>
                  <a:spcPts val="0"/>
                </a:spcAft>
                <a:buClr>
                  <a:srgbClr val="BF9000"/>
                </a:buClr>
                <a:buSzPts val="1600"/>
                <a:buFont typeface="Mada"/>
                <a:buChar char="★"/>
              </a:pPr>
              <a:r>
                <a:rPr b="1" lang="ar" sz="1600">
                  <a:solidFill>
                    <a:srgbClr val="BF9000"/>
                  </a:solidFill>
                  <a:latin typeface="Mada"/>
                  <a:ea typeface="Mada"/>
                  <a:cs typeface="Mada"/>
                  <a:sym typeface="Mada"/>
                </a:rPr>
                <a:t>Amirah Alzahrani</a:t>
              </a:r>
              <a:endParaRPr b="1" sz="1600">
                <a:solidFill>
                  <a:srgbClr val="BF9000"/>
                </a:solidFill>
                <a:latin typeface="Mada"/>
                <a:ea typeface="Mada"/>
                <a:cs typeface="Mada"/>
                <a:sym typeface="Mada"/>
              </a:endParaRPr>
            </a:p>
            <a:p>
              <a:pPr indent="-330200" lvl="0" marL="457200" rtl="0" algn="l">
                <a:spcBef>
                  <a:spcPts val="0"/>
                </a:spcBef>
                <a:spcAft>
                  <a:spcPts val="0"/>
                </a:spcAft>
                <a:buClr>
                  <a:srgbClr val="BF9000"/>
                </a:buClr>
                <a:buSzPts val="1600"/>
                <a:buFont typeface="Mada"/>
                <a:buChar char="★"/>
              </a:pPr>
              <a:r>
                <a:rPr b="1" lang="ar" sz="1600">
                  <a:solidFill>
                    <a:srgbClr val="BF9000"/>
                  </a:solidFill>
                  <a:latin typeface="Mada"/>
                  <a:ea typeface="Mada"/>
                  <a:cs typeface="Mada"/>
                  <a:sym typeface="Mada"/>
                </a:rPr>
                <a:t>Lama Alassiri</a:t>
              </a:r>
              <a:endParaRPr b="1" sz="1600">
                <a:solidFill>
                  <a:srgbClr val="BF9000"/>
                </a:solidFill>
                <a:latin typeface="Mada"/>
                <a:ea typeface="Mada"/>
                <a:cs typeface="Mada"/>
                <a:sym typeface="Mada"/>
              </a:endParaRPr>
            </a:p>
            <a:p>
              <a:pPr indent="-330200" lvl="0" marL="457200" rtl="0" algn="l">
                <a:spcBef>
                  <a:spcPts val="0"/>
                </a:spcBef>
                <a:spcAft>
                  <a:spcPts val="0"/>
                </a:spcAft>
                <a:buClr>
                  <a:srgbClr val="BF9000"/>
                </a:buClr>
                <a:buSzPts val="1600"/>
                <a:buFont typeface="Mada"/>
                <a:buChar char="★"/>
              </a:pPr>
              <a:r>
                <a:rPr b="1" lang="ar" sz="1600">
                  <a:solidFill>
                    <a:srgbClr val="BF9000"/>
                  </a:solidFill>
                  <a:latin typeface="Mada"/>
                  <a:ea typeface="Mada"/>
                  <a:cs typeface="Mada"/>
                  <a:sym typeface="Mada"/>
                </a:rPr>
                <a:t>Taif Alotaibi</a:t>
              </a:r>
              <a:endParaRPr b="1" sz="1600">
                <a:solidFill>
                  <a:srgbClr val="BF9000"/>
                </a:solidFill>
                <a:latin typeface="Mada"/>
                <a:ea typeface="Mada"/>
                <a:cs typeface="Mada"/>
                <a:sym typeface="Mada"/>
              </a:endParaRPr>
            </a:p>
            <a:p>
              <a:pPr indent="-330200" lvl="0" marL="457200" rtl="0" algn="l">
                <a:spcBef>
                  <a:spcPts val="0"/>
                </a:spcBef>
                <a:spcAft>
                  <a:spcPts val="0"/>
                </a:spcAft>
                <a:buClr>
                  <a:srgbClr val="BF9000"/>
                </a:buClr>
                <a:buSzPts val="1600"/>
                <a:buFont typeface="Mada"/>
                <a:buChar char="★"/>
              </a:pPr>
              <a:r>
                <a:rPr b="1" lang="ar" sz="1600">
                  <a:solidFill>
                    <a:srgbClr val="BF9000"/>
                  </a:solidFill>
                  <a:latin typeface="Mada"/>
                  <a:ea typeface="Mada"/>
                  <a:cs typeface="Mada"/>
                  <a:sym typeface="Mada"/>
                </a:rPr>
                <a:t>Shahad Bin Selayem</a:t>
              </a:r>
              <a:endParaRPr b="1" sz="1600">
                <a:solidFill>
                  <a:srgbClr val="BF9000"/>
                </a:solidFill>
                <a:latin typeface="Mada"/>
                <a:ea typeface="Mada"/>
                <a:cs typeface="Mada"/>
                <a:sym typeface="Mada"/>
              </a:endParaRPr>
            </a:p>
          </p:txBody>
        </p:sp>
        <p:sp>
          <p:nvSpPr>
            <p:cNvPr id="705" name="Google Shape;705;p43"/>
            <p:cNvSpPr txBox="1"/>
            <p:nvPr/>
          </p:nvSpPr>
          <p:spPr>
            <a:xfrm>
              <a:off x="4135100" y="6386825"/>
              <a:ext cx="2913300" cy="1167900"/>
            </a:xfrm>
            <a:prstGeom prst="rect">
              <a:avLst/>
            </a:prstGeom>
            <a:noFill/>
            <a:ln>
              <a:noFill/>
            </a:ln>
          </p:spPr>
          <p:txBody>
            <a:bodyPr anchorCtr="0" anchor="ctr" bIns="91425" lIns="91425" spcFirstLastPara="1" rIns="91425" wrap="square" tIns="91425">
              <a:noAutofit/>
            </a:bodyPr>
            <a:lstStyle/>
            <a:p>
              <a:pPr indent="-330200" lvl="0" marL="457200" marR="0" rtl="0" algn="l">
                <a:lnSpc>
                  <a:spcPct val="100000"/>
                </a:lnSpc>
                <a:spcBef>
                  <a:spcPts val="0"/>
                </a:spcBef>
                <a:spcAft>
                  <a:spcPts val="0"/>
                </a:spcAft>
                <a:buClr>
                  <a:srgbClr val="BF9000"/>
                </a:buClr>
                <a:buSzPts val="1600"/>
                <a:buFont typeface="Mada"/>
                <a:buChar char="★"/>
              </a:pPr>
              <a:r>
                <a:rPr b="1" lang="ar" sz="1600">
                  <a:solidFill>
                    <a:srgbClr val="BF9000"/>
                  </a:solidFill>
                  <a:latin typeface="Mada"/>
                  <a:ea typeface="Mada"/>
                  <a:cs typeface="Mada"/>
                  <a:sym typeface="Mada"/>
                </a:rPr>
                <a:t>Mohammed Alhumud</a:t>
              </a:r>
              <a:endParaRPr b="1" sz="1600">
                <a:solidFill>
                  <a:srgbClr val="BF9000"/>
                </a:solidFill>
                <a:latin typeface="Mada"/>
                <a:ea typeface="Mada"/>
                <a:cs typeface="Mada"/>
                <a:sym typeface="Mada"/>
              </a:endParaRPr>
            </a:p>
            <a:p>
              <a:pPr indent="-330200" lvl="0" marL="457200" marR="0" rtl="0" algn="l">
                <a:lnSpc>
                  <a:spcPct val="100000"/>
                </a:lnSpc>
                <a:spcBef>
                  <a:spcPts val="0"/>
                </a:spcBef>
                <a:spcAft>
                  <a:spcPts val="0"/>
                </a:spcAft>
                <a:buClr>
                  <a:srgbClr val="BF9000"/>
                </a:buClr>
                <a:buSzPts val="1600"/>
                <a:buFont typeface="Mada"/>
                <a:buChar char="★"/>
              </a:pPr>
              <a:r>
                <a:rPr b="1" lang="ar" sz="1600">
                  <a:solidFill>
                    <a:srgbClr val="BF9000"/>
                  </a:solidFill>
                  <a:latin typeface="Mada"/>
                  <a:ea typeface="Mada"/>
                  <a:cs typeface="Mada"/>
                  <a:sym typeface="Mada"/>
                </a:rPr>
                <a:t>Abdulaziz Alshoumar</a:t>
              </a:r>
              <a:endParaRPr b="1" sz="1600">
                <a:solidFill>
                  <a:srgbClr val="BF9000"/>
                </a:solidFill>
                <a:latin typeface="Mada"/>
                <a:ea typeface="Mada"/>
                <a:cs typeface="Mada"/>
                <a:sym typeface="Mada"/>
              </a:endParaRPr>
            </a:p>
            <a:p>
              <a:pPr indent="-330200" lvl="0" marL="457200" marR="0" rtl="0" algn="l">
                <a:lnSpc>
                  <a:spcPct val="100000"/>
                </a:lnSpc>
                <a:spcBef>
                  <a:spcPts val="0"/>
                </a:spcBef>
                <a:spcAft>
                  <a:spcPts val="0"/>
                </a:spcAft>
                <a:buClr>
                  <a:srgbClr val="BF9000"/>
                </a:buClr>
                <a:buSzPts val="1600"/>
                <a:buFont typeface="Mada"/>
                <a:buChar char="★"/>
              </a:pPr>
              <a:r>
                <a:rPr b="1" lang="ar" sz="1600">
                  <a:solidFill>
                    <a:srgbClr val="BF9000"/>
                  </a:solidFill>
                  <a:latin typeface="Mada"/>
                  <a:ea typeface="Mada"/>
                  <a:cs typeface="Mada"/>
                  <a:sym typeface="Mada"/>
                </a:rPr>
                <a:t>Mohammed Ajarem</a:t>
              </a:r>
              <a:endParaRPr b="1" sz="1600">
                <a:solidFill>
                  <a:srgbClr val="BF9000"/>
                </a:solidFill>
                <a:latin typeface="Mada"/>
                <a:ea typeface="Mada"/>
                <a:cs typeface="Mada"/>
                <a:sym typeface="Mada"/>
              </a:endParaRPr>
            </a:p>
            <a:p>
              <a:pPr indent="-330200" lvl="0" marL="457200" marR="0" rtl="0" algn="l">
                <a:lnSpc>
                  <a:spcPct val="100000"/>
                </a:lnSpc>
                <a:spcBef>
                  <a:spcPts val="0"/>
                </a:spcBef>
                <a:spcAft>
                  <a:spcPts val="0"/>
                </a:spcAft>
                <a:buClr>
                  <a:srgbClr val="BF9000"/>
                </a:buClr>
                <a:buSzPts val="1600"/>
                <a:buFont typeface="Mada"/>
                <a:buChar char="★"/>
              </a:pPr>
              <a:r>
                <a:rPr b="1" lang="ar" sz="1600">
                  <a:solidFill>
                    <a:srgbClr val="BF9000"/>
                  </a:solidFill>
                  <a:latin typeface="Mada"/>
                  <a:ea typeface="Mada"/>
                  <a:cs typeface="Mada"/>
                  <a:sym typeface="Mada"/>
                </a:rPr>
                <a:t>Abdullah Shadid</a:t>
              </a:r>
              <a:endParaRPr b="1" sz="1600">
                <a:solidFill>
                  <a:srgbClr val="BF9000"/>
                </a:solidFill>
                <a:latin typeface="Mada"/>
                <a:ea typeface="Mada"/>
                <a:cs typeface="Mada"/>
                <a:sym typeface="Mada"/>
              </a:endParaRPr>
            </a:p>
          </p:txBody>
        </p:sp>
        <p:grpSp>
          <p:nvGrpSpPr>
            <p:cNvPr id="706" name="Google Shape;706;p43"/>
            <p:cNvGrpSpPr/>
            <p:nvPr/>
          </p:nvGrpSpPr>
          <p:grpSpPr>
            <a:xfrm>
              <a:off x="6633646" y="6458969"/>
              <a:ext cx="181429" cy="273141"/>
              <a:chOff x="6407134" y="6652481"/>
              <a:chExt cx="181429" cy="273141"/>
            </a:xfrm>
          </p:grpSpPr>
          <p:grpSp>
            <p:nvGrpSpPr>
              <p:cNvPr id="707" name="Google Shape;707;p43"/>
              <p:cNvGrpSpPr/>
              <p:nvPr/>
            </p:nvGrpSpPr>
            <p:grpSpPr>
              <a:xfrm>
                <a:off x="6407134" y="6732852"/>
                <a:ext cx="181429" cy="192770"/>
                <a:chOff x="4909609" y="6298587"/>
                <a:chExt cx="508206" cy="495298"/>
              </a:xfrm>
            </p:grpSpPr>
            <p:grpSp>
              <p:nvGrpSpPr>
                <p:cNvPr id="708" name="Google Shape;708;p43"/>
                <p:cNvGrpSpPr/>
                <p:nvPr/>
              </p:nvGrpSpPr>
              <p:grpSpPr>
                <a:xfrm>
                  <a:off x="4909609" y="6298587"/>
                  <a:ext cx="508206" cy="495298"/>
                  <a:chOff x="481483" y="3782487"/>
                  <a:chExt cx="322998" cy="346532"/>
                </a:xfrm>
              </p:grpSpPr>
              <p:grpSp>
                <p:nvGrpSpPr>
                  <p:cNvPr id="709" name="Google Shape;709;p43"/>
                  <p:cNvGrpSpPr/>
                  <p:nvPr/>
                </p:nvGrpSpPr>
                <p:grpSpPr>
                  <a:xfrm>
                    <a:off x="481483" y="3782487"/>
                    <a:ext cx="322998" cy="346532"/>
                    <a:chOff x="-64406125" y="2988913"/>
                    <a:chExt cx="318225" cy="314800"/>
                  </a:xfrm>
                </p:grpSpPr>
                <p:sp>
                  <p:nvSpPr>
                    <p:cNvPr id="710" name="Google Shape;710;p43"/>
                    <p:cNvSpPr/>
                    <p:nvPr/>
                  </p:nvSpPr>
                  <p:spPr>
                    <a:xfrm>
                      <a:off x="-64332100" y="2988913"/>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711" name="Google Shape;711;p43"/>
                    <p:cNvSpPr/>
                    <p:nvPr/>
                  </p:nvSpPr>
                  <p:spPr>
                    <a:xfrm>
                      <a:off x="-64406125" y="3185738"/>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712" name="Google Shape;712;p43"/>
                  <p:cNvSpPr/>
                  <p:nvPr/>
                </p:nvSpPr>
                <p:spPr>
                  <a:xfrm>
                    <a:off x="626168" y="3911094"/>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13" name="Google Shape;713;p43"/>
                <p:cNvPicPr preferRelativeResize="0"/>
                <p:nvPr/>
              </p:nvPicPr>
              <p:blipFill rotWithShape="1">
                <a:blip r:embed="rId6">
                  <a:alphaModFix/>
                </a:blip>
                <a:srcRect b="-10" l="0" r="77307" t="10"/>
                <a:stretch/>
              </p:blipFill>
              <p:spPr>
                <a:xfrm flipH="1" rot="-5400000">
                  <a:off x="5298115" y="6660840"/>
                  <a:ext cx="27740" cy="134623"/>
                </a:xfrm>
                <a:prstGeom prst="rect">
                  <a:avLst/>
                </a:prstGeom>
                <a:noFill/>
                <a:ln>
                  <a:noFill/>
                </a:ln>
              </p:spPr>
            </p:pic>
            <p:pic>
              <p:nvPicPr>
                <p:cNvPr id="714" name="Google Shape;714;p43"/>
                <p:cNvPicPr preferRelativeResize="0"/>
                <p:nvPr/>
              </p:nvPicPr>
              <p:blipFill>
                <a:blip r:embed="rId7">
                  <a:alphaModFix/>
                </a:blip>
                <a:stretch>
                  <a:fillRect/>
                </a:stretch>
              </p:blipFill>
              <p:spPr>
                <a:xfrm>
                  <a:off x="5107203" y="6633739"/>
                  <a:ext cx="112997" cy="102640"/>
                </a:xfrm>
                <a:prstGeom prst="rect">
                  <a:avLst/>
                </a:prstGeom>
                <a:noFill/>
                <a:ln>
                  <a:noFill/>
                </a:ln>
              </p:spPr>
            </p:pic>
          </p:grpSp>
          <p:pic>
            <p:nvPicPr>
              <p:cNvPr id="715" name="Google Shape;715;p43"/>
              <p:cNvPicPr preferRelativeResize="0"/>
              <p:nvPr/>
            </p:nvPicPr>
            <p:blipFill>
              <a:blip r:embed="rId8">
                <a:alphaModFix/>
              </a:blip>
              <a:stretch>
                <a:fillRect/>
              </a:stretch>
            </p:blipFill>
            <p:spPr>
              <a:xfrm>
                <a:off x="6422849" y="6652481"/>
                <a:ext cx="150125" cy="150125"/>
              </a:xfrm>
              <a:prstGeom prst="rect">
                <a:avLst/>
              </a:prstGeom>
              <a:noFill/>
              <a:ln>
                <a:noFill/>
              </a:ln>
            </p:spPr>
          </p:pic>
        </p:grpSp>
        <p:pic>
          <p:nvPicPr>
            <p:cNvPr id="716" name="Google Shape;716;p43"/>
            <p:cNvPicPr preferRelativeResize="0"/>
            <p:nvPr/>
          </p:nvPicPr>
          <p:blipFill>
            <a:blip r:embed="rId9">
              <a:alphaModFix/>
            </a:blip>
            <a:stretch>
              <a:fillRect/>
            </a:stretch>
          </p:blipFill>
          <p:spPr>
            <a:xfrm>
              <a:off x="6631490" y="6796491"/>
              <a:ext cx="202575" cy="202575"/>
            </a:xfrm>
            <a:prstGeom prst="rect">
              <a:avLst/>
            </a:prstGeom>
            <a:noFill/>
            <a:ln>
              <a:noFill/>
            </a:ln>
          </p:spPr>
        </p:pic>
        <p:pic>
          <p:nvPicPr>
            <p:cNvPr id="717" name="Google Shape;717;p43"/>
            <p:cNvPicPr preferRelativeResize="0"/>
            <p:nvPr/>
          </p:nvPicPr>
          <p:blipFill rotWithShape="1">
            <a:blip r:embed="rId10">
              <a:alphaModFix/>
            </a:blip>
            <a:srcRect b="-11049" l="0" r="0" t="4903"/>
            <a:stretch/>
          </p:blipFill>
          <p:spPr>
            <a:xfrm>
              <a:off x="230721" y="5521525"/>
              <a:ext cx="804600" cy="738600"/>
            </a:xfrm>
            <a:prstGeom prst="ellipse">
              <a:avLst/>
            </a:prstGeom>
            <a:noFill/>
            <a:ln>
              <a:noFill/>
            </a:ln>
          </p:spPr>
        </p:pic>
      </p:grpSp>
      <p:sp>
        <p:nvSpPr>
          <p:cNvPr id="718" name="Google Shape;718;p43"/>
          <p:cNvSpPr txBox="1"/>
          <p:nvPr/>
        </p:nvSpPr>
        <p:spPr>
          <a:xfrm>
            <a:off x="1025259" y="9304250"/>
            <a:ext cx="6321600" cy="51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chemeClr val="accent1"/>
                </a:solidFill>
                <a:latin typeface="Pacifico"/>
                <a:ea typeface="Pacifico"/>
                <a:cs typeface="Pacifico"/>
                <a:sym typeface="Pacifico"/>
              </a:rPr>
              <a:t>And lastly.. </a:t>
            </a:r>
            <a:r>
              <a:rPr lang="ar" sz="1600">
                <a:solidFill>
                  <a:schemeClr val="accent1"/>
                </a:solidFill>
                <a:latin typeface="Amiri"/>
                <a:ea typeface="Amiri"/>
                <a:cs typeface="Amiri"/>
                <a:sym typeface="Amiri"/>
              </a:rPr>
              <a:t>لا تنسونا من دعواتكم</a:t>
            </a:r>
            <a:endParaRPr sz="1300">
              <a:solidFill>
                <a:schemeClr val="accent1"/>
              </a:solidFill>
              <a:latin typeface="Amiri"/>
              <a:ea typeface="Amiri"/>
              <a:cs typeface="Amiri"/>
              <a:sym typeface="Amiri"/>
            </a:endParaRPr>
          </a:p>
        </p:txBody>
      </p:sp>
      <p:sp>
        <p:nvSpPr>
          <p:cNvPr id="719" name="Google Shape;719;p43"/>
          <p:cNvSpPr txBox="1"/>
          <p:nvPr/>
        </p:nvSpPr>
        <p:spPr>
          <a:xfrm>
            <a:off x="-110136" y="9776550"/>
            <a:ext cx="7560000" cy="9156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1600">
                <a:latin typeface="Mada"/>
                <a:ea typeface="Mada"/>
                <a:cs typeface="Mada"/>
                <a:sym typeface="Mada"/>
              </a:rPr>
              <a:t>Raghad AlKhashan, Amirah Aldakhilallah, </a:t>
            </a:r>
            <a:r>
              <a:rPr b="1" lang="ar" sz="1600">
                <a:latin typeface="Mada"/>
                <a:ea typeface="Mada"/>
                <a:cs typeface="Mada"/>
                <a:sym typeface="Mada"/>
              </a:rPr>
              <a:t>Mashal AbaAlkhail     , </a:t>
            </a:r>
            <a:r>
              <a:rPr b="1" lang="ar" sz="1600">
                <a:solidFill>
                  <a:schemeClr val="dk1"/>
                </a:solidFill>
                <a:latin typeface="Mada"/>
                <a:ea typeface="Mada"/>
                <a:cs typeface="Mada"/>
                <a:sym typeface="Mada"/>
              </a:rPr>
              <a:t>Nawaf Albhijan</a:t>
            </a:r>
            <a:endParaRPr b="1" sz="1600">
              <a:latin typeface="Mada"/>
              <a:ea typeface="Mada"/>
              <a:cs typeface="Mada"/>
              <a:sym typeface="Mada"/>
            </a:endParaRPr>
          </a:p>
          <a:p>
            <a:pPr indent="0" lvl="0" marL="0" rtl="0" algn="ctr">
              <a:spcBef>
                <a:spcPts val="0"/>
              </a:spcBef>
              <a:spcAft>
                <a:spcPts val="0"/>
              </a:spcAft>
              <a:buNone/>
            </a:pPr>
            <a:r>
              <a:t/>
            </a:r>
            <a:endParaRPr b="1" sz="1600">
              <a:latin typeface="Mada"/>
              <a:ea typeface="Mada"/>
              <a:cs typeface="Mada"/>
              <a:sym typeface="Mada"/>
            </a:endParaRPr>
          </a:p>
          <a:p>
            <a:pPr indent="0" lvl="0" marL="0" rtl="0" algn="ctr">
              <a:spcBef>
                <a:spcPts val="0"/>
              </a:spcBef>
              <a:spcAft>
                <a:spcPts val="0"/>
              </a:spcAft>
              <a:buNone/>
            </a:pPr>
            <a:r>
              <a:t/>
            </a:r>
            <a:endParaRPr b="1" sz="1600">
              <a:latin typeface="Mada"/>
              <a:ea typeface="Mada"/>
              <a:cs typeface="Mada"/>
              <a:sym typeface="Mada"/>
            </a:endParaRPr>
          </a:p>
          <a:p>
            <a:pPr indent="0" lvl="0" marL="0" rtl="0" algn="ctr">
              <a:spcBef>
                <a:spcPts val="0"/>
              </a:spcBef>
              <a:spcAft>
                <a:spcPts val="0"/>
              </a:spcAft>
              <a:buNone/>
            </a:pPr>
            <a:r>
              <a:t/>
            </a:r>
            <a:endParaRPr b="1" sz="1600">
              <a:latin typeface="Mada"/>
              <a:ea typeface="Mada"/>
              <a:cs typeface="Mada"/>
              <a:sym typeface="Mada"/>
            </a:endParaRPr>
          </a:p>
        </p:txBody>
      </p:sp>
      <p:pic>
        <p:nvPicPr>
          <p:cNvPr id="720" name="Google Shape;720;p43"/>
          <p:cNvPicPr preferRelativeResize="0"/>
          <p:nvPr/>
        </p:nvPicPr>
        <p:blipFill rotWithShape="1">
          <a:blip r:embed="rId11">
            <a:alphaModFix/>
          </a:blip>
          <a:srcRect b="2486" l="8570" r="10115" t="0"/>
          <a:stretch/>
        </p:blipFill>
        <p:spPr>
          <a:xfrm>
            <a:off x="2300632" y="9258726"/>
            <a:ext cx="575750" cy="517825"/>
          </a:xfrm>
          <a:prstGeom prst="rect">
            <a:avLst/>
          </a:prstGeom>
          <a:noFill/>
          <a:ln>
            <a:noFill/>
          </a:ln>
        </p:spPr>
      </p:pic>
      <p:pic>
        <p:nvPicPr>
          <p:cNvPr id="721" name="Google Shape;721;p43"/>
          <p:cNvPicPr preferRelativeResize="0"/>
          <p:nvPr/>
        </p:nvPicPr>
        <p:blipFill>
          <a:blip r:embed="rId12">
            <a:alphaModFix/>
          </a:blip>
          <a:stretch>
            <a:fillRect/>
          </a:stretch>
        </p:blipFill>
        <p:spPr>
          <a:xfrm>
            <a:off x="7210997" y="9882614"/>
            <a:ext cx="201900" cy="201900"/>
          </a:xfrm>
          <a:prstGeom prst="ellipse">
            <a:avLst/>
          </a:prstGeom>
          <a:noFill/>
          <a:ln>
            <a:noFill/>
          </a:ln>
        </p:spPr>
      </p:pic>
      <p:pic>
        <p:nvPicPr>
          <p:cNvPr id="722" name="Google Shape;722;p43"/>
          <p:cNvPicPr preferRelativeResize="0"/>
          <p:nvPr/>
        </p:nvPicPr>
        <p:blipFill>
          <a:blip r:embed="rId13">
            <a:alphaModFix/>
          </a:blip>
          <a:stretch>
            <a:fillRect/>
          </a:stretch>
        </p:blipFill>
        <p:spPr>
          <a:xfrm flipH="1">
            <a:off x="5534268" y="9878436"/>
            <a:ext cx="202025" cy="202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44"/>
          <p:cNvSpPr/>
          <p:nvPr/>
        </p:nvSpPr>
        <p:spPr>
          <a:xfrm rot="1038027">
            <a:off x="-1032094" y="-70897"/>
            <a:ext cx="9170855" cy="638035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728" name="Google Shape;728;p44"/>
          <p:cNvSpPr/>
          <p:nvPr/>
        </p:nvSpPr>
        <p:spPr>
          <a:xfrm>
            <a:off x="5947693" y="3613243"/>
            <a:ext cx="358560" cy="334175"/>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729" name="Google Shape;729;p44"/>
          <p:cNvGrpSpPr/>
          <p:nvPr/>
        </p:nvGrpSpPr>
        <p:grpSpPr>
          <a:xfrm>
            <a:off x="6209422" y="4496566"/>
            <a:ext cx="293559" cy="273484"/>
            <a:chOff x="4786297" y="2980907"/>
            <a:chExt cx="189564" cy="189564"/>
          </a:xfrm>
        </p:grpSpPr>
        <p:sp>
          <p:nvSpPr>
            <p:cNvPr id="730" name="Google Shape;730;p44"/>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1" name="Google Shape;731;p44"/>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2" name="Google Shape;732;p44"/>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33" name="Google Shape;733;p44"/>
          <p:cNvGrpSpPr/>
          <p:nvPr/>
        </p:nvGrpSpPr>
        <p:grpSpPr>
          <a:xfrm>
            <a:off x="6704840" y="2552164"/>
            <a:ext cx="322057" cy="273505"/>
            <a:chOff x="5099945" y="1562040"/>
            <a:chExt cx="215986" cy="196894"/>
          </a:xfrm>
        </p:grpSpPr>
        <p:sp>
          <p:nvSpPr>
            <p:cNvPr id="734" name="Google Shape;734;p44"/>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5" name="Google Shape;735;p44"/>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6" name="Google Shape;736;p44"/>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37" name="Google Shape;737;p44"/>
          <p:cNvGrpSpPr/>
          <p:nvPr/>
        </p:nvGrpSpPr>
        <p:grpSpPr>
          <a:xfrm rot="5400000">
            <a:off x="5412674" y="5127686"/>
            <a:ext cx="458751" cy="192781"/>
            <a:chOff x="5427392" y="3652956"/>
            <a:chExt cx="296236" cy="133625"/>
          </a:xfrm>
        </p:grpSpPr>
        <p:sp>
          <p:nvSpPr>
            <p:cNvPr id="738" name="Google Shape;738;p44"/>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39" name="Google Shape;739;p44"/>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0" name="Google Shape;740;p44"/>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41" name="Google Shape;741;p44"/>
          <p:cNvGrpSpPr/>
          <p:nvPr/>
        </p:nvGrpSpPr>
        <p:grpSpPr>
          <a:xfrm>
            <a:off x="7172143" y="2638192"/>
            <a:ext cx="270649" cy="241377"/>
            <a:chOff x="7456777" y="1936895"/>
            <a:chExt cx="174770" cy="167309"/>
          </a:xfrm>
        </p:grpSpPr>
        <p:sp>
          <p:nvSpPr>
            <p:cNvPr id="742" name="Google Shape;742;p44"/>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3" name="Google Shape;743;p44"/>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4" name="Google Shape;744;p44"/>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5" name="Google Shape;745;p44"/>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46" name="Google Shape;746;p44"/>
          <p:cNvGrpSpPr/>
          <p:nvPr/>
        </p:nvGrpSpPr>
        <p:grpSpPr>
          <a:xfrm>
            <a:off x="6163360" y="5033579"/>
            <a:ext cx="264946" cy="241240"/>
            <a:chOff x="3923092" y="3421606"/>
            <a:chExt cx="171087" cy="167214"/>
          </a:xfrm>
        </p:grpSpPr>
        <p:sp>
          <p:nvSpPr>
            <p:cNvPr id="747" name="Google Shape;747;p44"/>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8" name="Google Shape;748;p44"/>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49" name="Google Shape;749;p44"/>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0" name="Google Shape;750;p44"/>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51" name="Google Shape;751;p44"/>
          <p:cNvGrpSpPr/>
          <p:nvPr/>
        </p:nvGrpSpPr>
        <p:grpSpPr>
          <a:xfrm>
            <a:off x="5778511" y="4598858"/>
            <a:ext cx="119616" cy="295152"/>
            <a:chOff x="6689991" y="3974566"/>
            <a:chExt cx="77242" cy="204583"/>
          </a:xfrm>
        </p:grpSpPr>
        <p:sp>
          <p:nvSpPr>
            <p:cNvPr id="752" name="Google Shape;752;p44"/>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3" name="Google Shape;753;p44"/>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4" name="Google Shape;754;p44"/>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5" name="Google Shape;755;p44"/>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56" name="Google Shape;756;p44"/>
          <p:cNvGrpSpPr/>
          <p:nvPr/>
        </p:nvGrpSpPr>
        <p:grpSpPr>
          <a:xfrm>
            <a:off x="5172773" y="5101445"/>
            <a:ext cx="119567" cy="295195"/>
            <a:chOff x="4308549" y="4159596"/>
            <a:chExt cx="77210" cy="204613"/>
          </a:xfrm>
        </p:grpSpPr>
        <p:sp>
          <p:nvSpPr>
            <p:cNvPr id="757" name="Google Shape;757;p44"/>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8" name="Google Shape;758;p44"/>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59" name="Google Shape;759;p44"/>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0" name="Google Shape;760;p44"/>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61" name="Google Shape;761;p44"/>
          <p:cNvGrpSpPr/>
          <p:nvPr/>
        </p:nvGrpSpPr>
        <p:grpSpPr>
          <a:xfrm>
            <a:off x="6605204" y="3485273"/>
            <a:ext cx="264691" cy="232289"/>
            <a:chOff x="4366946" y="1834186"/>
            <a:chExt cx="177537" cy="173778"/>
          </a:xfrm>
        </p:grpSpPr>
        <p:sp>
          <p:nvSpPr>
            <p:cNvPr id="762" name="Google Shape;762;p44"/>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3" name="Google Shape;763;p44"/>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4" name="Google Shape;764;p44"/>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5" name="Google Shape;765;p44"/>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66" name="Google Shape;766;p44"/>
          <p:cNvGrpSpPr/>
          <p:nvPr/>
        </p:nvGrpSpPr>
        <p:grpSpPr>
          <a:xfrm>
            <a:off x="6667556" y="4914767"/>
            <a:ext cx="270649" cy="241379"/>
            <a:chOff x="7373945" y="2491538"/>
            <a:chExt cx="174770" cy="167311"/>
          </a:xfrm>
        </p:grpSpPr>
        <p:sp>
          <p:nvSpPr>
            <p:cNvPr id="767" name="Google Shape;767;p44"/>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8" name="Google Shape;768;p44"/>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69" name="Google Shape;769;p44"/>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0" name="Google Shape;770;p44"/>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71" name="Google Shape;771;p44"/>
          <p:cNvGrpSpPr/>
          <p:nvPr/>
        </p:nvGrpSpPr>
        <p:grpSpPr>
          <a:xfrm>
            <a:off x="7081749" y="3128196"/>
            <a:ext cx="119616" cy="295152"/>
            <a:chOff x="7089311" y="1211098"/>
            <a:chExt cx="77242" cy="204583"/>
          </a:xfrm>
        </p:grpSpPr>
        <p:sp>
          <p:nvSpPr>
            <p:cNvPr id="772" name="Google Shape;772;p44"/>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3" name="Google Shape;773;p44"/>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4" name="Google Shape;774;p44"/>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5" name="Google Shape;775;p44"/>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776" name="Google Shape;776;p44"/>
          <p:cNvGrpSpPr/>
          <p:nvPr/>
        </p:nvGrpSpPr>
        <p:grpSpPr>
          <a:xfrm>
            <a:off x="6365407" y="3811305"/>
            <a:ext cx="1077922" cy="1072348"/>
            <a:chOff x="4332233" y="3324392"/>
            <a:chExt cx="1191206" cy="1180090"/>
          </a:xfrm>
        </p:grpSpPr>
        <p:sp>
          <p:nvSpPr>
            <p:cNvPr id="777" name="Google Shape;777;p44"/>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8" name="Google Shape;778;p44"/>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79" name="Google Shape;779;p44"/>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0" name="Google Shape;780;p44"/>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1" name="Google Shape;781;p44"/>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2" name="Google Shape;782;p44"/>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3" name="Google Shape;783;p44"/>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4" name="Google Shape;784;p44"/>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5" name="Google Shape;785;p44"/>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6" name="Google Shape;786;p44"/>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7" name="Google Shape;787;p44"/>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8" name="Google Shape;788;p44"/>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89" name="Google Shape;789;p44"/>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0" name="Google Shape;790;p44"/>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1" name="Google Shape;791;p44"/>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2" name="Google Shape;792;p44"/>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3" name="Google Shape;793;p44"/>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4" name="Google Shape;794;p44"/>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5" name="Google Shape;795;p44"/>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6" name="Google Shape;796;p44"/>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7" name="Google Shape;797;p44"/>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8" name="Google Shape;798;p44"/>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799" name="Google Shape;799;p44"/>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800" name="Google Shape;800;p44"/>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1" name="Google Shape;801;p44"/>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2" name="Google Shape;802;p44"/>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803" name="Google Shape;803;p44"/>
          <p:cNvGrpSpPr/>
          <p:nvPr/>
        </p:nvGrpSpPr>
        <p:grpSpPr>
          <a:xfrm>
            <a:off x="6975080" y="3754525"/>
            <a:ext cx="458751" cy="192781"/>
            <a:chOff x="5427392" y="3652956"/>
            <a:chExt cx="296236" cy="133625"/>
          </a:xfrm>
        </p:grpSpPr>
        <p:sp>
          <p:nvSpPr>
            <p:cNvPr id="804" name="Google Shape;804;p44"/>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5" name="Google Shape;805;p44"/>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806" name="Google Shape;806;p44"/>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sp>
        <p:nvSpPr>
          <p:cNvPr id="807" name="Google Shape;807;p44"/>
          <p:cNvSpPr txBox="1"/>
          <p:nvPr/>
        </p:nvSpPr>
        <p:spPr>
          <a:xfrm>
            <a:off x="1984100" y="260850"/>
            <a:ext cx="4140000" cy="9663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5000">
                <a:solidFill>
                  <a:schemeClr val="accent1"/>
                </a:solidFill>
                <a:latin typeface="Mada"/>
                <a:ea typeface="Mada"/>
                <a:cs typeface="Mada"/>
                <a:sym typeface="Mada"/>
              </a:rPr>
              <a:t>THANKS!!</a:t>
            </a:r>
            <a:endParaRPr b="1" sz="5000">
              <a:solidFill>
                <a:schemeClr val="accent1"/>
              </a:solidFill>
              <a:latin typeface="Mada"/>
              <a:ea typeface="Mada"/>
              <a:cs typeface="Mada"/>
              <a:sym typeface="Mada"/>
            </a:endParaRPr>
          </a:p>
        </p:txBody>
      </p:sp>
      <p:grpSp>
        <p:nvGrpSpPr>
          <p:cNvPr id="808" name="Google Shape;808;p44"/>
          <p:cNvGrpSpPr/>
          <p:nvPr/>
        </p:nvGrpSpPr>
        <p:grpSpPr>
          <a:xfrm>
            <a:off x="795950" y="1012050"/>
            <a:ext cx="6516287" cy="3101268"/>
            <a:chOff x="799041" y="1280613"/>
            <a:chExt cx="6541800" cy="2693710"/>
          </a:xfrm>
        </p:grpSpPr>
        <p:sp>
          <p:nvSpPr>
            <p:cNvPr id="809" name="Google Shape;809;p44"/>
            <p:cNvSpPr txBox="1"/>
            <p:nvPr/>
          </p:nvSpPr>
          <p:spPr>
            <a:xfrm>
              <a:off x="799041" y="1280613"/>
              <a:ext cx="6541800" cy="901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This lecture was done by the legendary:</a:t>
              </a:r>
              <a:endParaRPr sz="2400">
                <a:latin typeface="Pacifico"/>
                <a:ea typeface="Pacifico"/>
                <a:cs typeface="Pacifico"/>
                <a:sym typeface="Pacifico"/>
              </a:endParaRPr>
            </a:p>
          </p:txBody>
        </p:sp>
        <p:sp>
          <p:nvSpPr>
            <p:cNvPr id="810" name="Google Shape;810;p44"/>
            <p:cNvSpPr txBox="1"/>
            <p:nvPr/>
          </p:nvSpPr>
          <p:spPr>
            <a:xfrm>
              <a:off x="799041" y="2711105"/>
              <a:ext cx="6541800" cy="370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Quiz and summary by </a:t>
              </a:r>
              <a:r>
                <a:rPr lang="ar" sz="2400">
                  <a:solidFill>
                    <a:schemeClr val="dk1"/>
                  </a:solidFill>
                  <a:latin typeface="Pacifico"/>
                  <a:ea typeface="Pacifico"/>
                  <a:cs typeface="Pacifico"/>
                  <a:sym typeface="Pacifico"/>
                </a:rPr>
                <a:t>the king</a:t>
              </a:r>
              <a:r>
                <a:rPr lang="ar" sz="2400">
                  <a:latin typeface="Pacifico"/>
                  <a:ea typeface="Pacifico"/>
                  <a:cs typeface="Pacifico"/>
                  <a:sym typeface="Pacifico"/>
                </a:rPr>
                <a:t>:</a:t>
              </a:r>
              <a:endParaRPr sz="2400">
                <a:latin typeface="Pacifico"/>
                <a:ea typeface="Pacifico"/>
                <a:cs typeface="Pacifico"/>
                <a:sym typeface="Pacifico"/>
              </a:endParaRPr>
            </a:p>
          </p:txBody>
        </p:sp>
        <p:sp>
          <p:nvSpPr>
            <p:cNvPr id="811" name="Google Shape;811;p44"/>
            <p:cNvSpPr txBox="1"/>
            <p:nvPr/>
          </p:nvSpPr>
          <p:spPr>
            <a:xfrm>
              <a:off x="2273366" y="3058278"/>
              <a:ext cx="3026100" cy="5601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Mohammed Alhumud</a:t>
              </a:r>
              <a:endParaRPr sz="100">
                <a:solidFill>
                  <a:srgbClr val="999999"/>
                </a:solidFill>
                <a:latin typeface="Mada"/>
                <a:ea typeface="Mada"/>
                <a:cs typeface="Mada"/>
                <a:sym typeface="Mada"/>
              </a:endParaRPr>
            </a:p>
          </p:txBody>
        </p:sp>
        <p:sp>
          <p:nvSpPr>
            <p:cNvPr id="812" name="Google Shape;812;p44"/>
            <p:cNvSpPr txBox="1"/>
            <p:nvPr/>
          </p:nvSpPr>
          <p:spPr>
            <a:xfrm>
              <a:off x="1518924" y="3448423"/>
              <a:ext cx="5102100" cy="5259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Note taking by the amazing:</a:t>
              </a:r>
              <a:endParaRPr sz="2400">
                <a:latin typeface="Pacifico"/>
                <a:ea typeface="Pacifico"/>
                <a:cs typeface="Pacifico"/>
                <a:sym typeface="Pacifico"/>
              </a:endParaRPr>
            </a:p>
          </p:txBody>
        </p:sp>
      </p:grpSp>
      <p:grpSp>
        <p:nvGrpSpPr>
          <p:cNvPr id="813" name="Google Shape;813;p44"/>
          <p:cNvGrpSpPr/>
          <p:nvPr/>
        </p:nvGrpSpPr>
        <p:grpSpPr>
          <a:xfrm>
            <a:off x="-1679310" y="5750031"/>
            <a:ext cx="10343669" cy="4602603"/>
            <a:chOff x="-1557559" y="5606217"/>
            <a:chExt cx="10384167" cy="4605366"/>
          </a:xfrm>
        </p:grpSpPr>
        <p:sp>
          <p:nvSpPr>
            <p:cNvPr id="814" name="Google Shape;814;p44"/>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15" name="Google Shape;815;p44"/>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16" name="Google Shape;816;p44"/>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817" name="Google Shape;817;p44"/>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818" name="Google Shape;818;p44"/>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2000">
                  <a:solidFill>
                    <a:schemeClr val="dk1"/>
                  </a:solidFill>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819" name="Google Shape;819;p44"/>
            <p:cNvGrpSpPr/>
            <p:nvPr/>
          </p:nvGrpSpPr>
          <p:grpSpPr>
            <a:xfrm>
              <a:off x="1656025" y="8761125"/>
              <a:ext cx="4020900" cy="998700"/>
              <a:chOff x="1656025" y="8761125"/>
              <a:chExt cx="4020900" cy="998700"/>
            </a:xfrm>
          </p:grpSpPr>
          <p:sp>
            <p:nvSpPr>
              <p:cNvPr id="820" name="Google Shape;820;p44"/>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821" name="Google Shape;821;p44">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822" name="Google Shape;822;p44"/>
          <p:cNvGrpSpPr/>
          <p:nvPr/>
        </p:nvGrpSpPr>
        <p:grpSpPr>
          <a:xfrm>
            <a:off x="258081" y="3971276"/>
            <a:ext cx="1131856" cy="1357967"/>
            <a:chOff x="876055" y="2338940"/>
            <a:chExt cx="862498" cy="998652"/>
          </a:xfrm>
        </p:grpSpPr>
        <p:grpSp>
          <p:nvGrpSpPr>
            <p:cNvPr id="823" name="Google Shape;823;p44"/>
            <p:cNvGrpSpPr/>
            <p:nvPr/>
          </p:nvGrpSpPr>
          <p:grpSpPr>
            <a:xfrm>
              <a:off x="876055" y="2338940"/>
              <a:ext cx="431131" cy="998652"/>
              <a:chOff x="6094678" y="3600952"/>
              <a:chExt cx="431131" cy="998652"/>
            </a:xfrm>
          </p:grpSpPr>
          <p:sp>
            <p:nvSpPr>
              <p:cNvPr id="824" name="Google Shape;824;p44"/>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4"/>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4"/>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44"/>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44"/>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44"/>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44"/>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44"/>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44"/>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44"/>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44"/>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44"/>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44"/>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44"/>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44"/>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44"/>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44"/>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1" name="Google Shape;841;p44"/>
            <p:cNvGrpSpPr/>
            <p:nvPr/>
          </p:nvGrpSpPr>
          <p:grpSpPr>
            <a:xfrm>
              <a:off x="1396606" y="2521080"/>
              <a:ext cx="341947" cy="634395"/>
              <a:chOff x="5257252" y="2296731"/>
              <a:chExt cx="543549" cy="1048934"/>
            </a:xfrm>
          </p:grpSpPr>
          <p:sp>
            <p:nvSpPr>
              <p:cNvPr id="842" name="Google Shape;842;p44"/>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44"/>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44"/>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44"/>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44"/>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44"/>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44"/>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44"/>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44"/>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44"/>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44"/>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44"/>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44"/>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44"/>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44"/>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44"/>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44"/>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44"/>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44"/>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44"/>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44"/>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44"/>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44"/>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44"/>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44"/>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44"/>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44"/>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44"/>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44"/>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44"/>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44"/>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44"/>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44"/>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44"/>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44"/>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44"/>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44"/>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44"/>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44"/>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44"/>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44"/>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44"/>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44"/>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44"/>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44"/>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44"/>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44"/>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44"/>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44"/>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44"/>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44"/>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44"/>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44"/>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44"/>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44"/>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44"/>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44"/>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44"/>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44"/>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44"/>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44"/>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44"/>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44"/>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44"/>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44"/>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44"/>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908" name="Google Shape;908;p44"/>
          <p:cNvSpPr txBox="1"/>
          <p:nvPr/>
        </p:nvSpPr>
        <p:spPr>
          <a:xfrm>
            <a:off x="2272800" y="1361374"/>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Nawaf Albhijan</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jehad Alorainy</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Abdulaziz Alshomar</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Fawaz Alotaiby</a:t>
            </a:r>
            <a:endParaRPr sz="1800">
              <a:latin typeface="Mada"/>
              <a:ea typeface="Mada"/>
              <a:cs typeface="Mada"/>
              <a:sym typeface="Mada"/>
            </a:endParaRPr>
          </a:p>
        </p:txBody>
      </p:sp>
      <p:sp>
        <p:nvSpPr>
          <p:cNvPr id="909" name="Google Shape;909;p44"/>
          <p:cNvSpPr txBox="1"/>
          <p:nvPr/>
        </p:nvSpPr>
        <p:spPr>
          <a:xfrm>
            <a:off x="2264475" y="3994249"/>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Mashal AbaAlkhail</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Sarah Alfarraj</a:t>
            </a:r>
            <a:endParaRPr sz="1800">
              <a:latin typeface="Mada"/>
              <a:ea typeface="Mada"/>
              <a:cs typeface="Mada"/>
              <a:sym typeface="Mada"/>
            </a:endParaRPr>
          </a:p>
        </p:txBody>
      </p:sp>
      <p:grpSp>
        <p:nvGrpSpPr>
          <p:cNvPr id="910" name="Google Shape;910;p44"/>
          <p:cNvGrpSpPr/>
          <p:nvPr/>
        </p:nvGrpSpPr>
        <p:grpSpPr>
          <a:xfrm>
            <a:off x="5102359" y="3210946"/>
            <a:ext cx="181429" cy="192770"/>
            <a:chOff x="4909609" y="6885946"/>
            <a:chExt cx="508206" cy="495298"/>
          </a:xfrm>
        </p:grpSpPr>
        <p:grpSp>
          <p:nvGrpSpPr>
            <p:cNvPr id="911" name="Google Shape;911;p44"/>
            <p:cNvGrpSpPr/>
            <p:nvPr/>
          </p:nvGrpSpPr>
          <p:grpSpPr>
            <a:xfrm>
              <a:off x="4909609" y="6885946"/>
              <a:ext cx="508206" cy="495298"/>
              <a:chOff x="481483" y="4193428"/>
              <a:chExt cx="322998" cy="346532"/>
            </a:xfrm>
          </p:grpSpPr>
          <p:grpSp>
            <p:nvGrpSpPr>
              <p:cNvPr id="912" name="Google Shape;912;p44"/>
              <p:cNvGrpSpPr/>
              <p:nvPr/>
            </p:nvGrpSpPr>
            <p:grpSpPr>
              <a:xfrm>
                <a:off x="481483" y="4193428"/>
                <a:ext cx="322998" cy="346532"/>
                <a:chOff x="-64406125" y="3362225"/>
                <a:chExt cx="318225" cy="314800"/>
              </a:xfrm>
            </p:grpSpPr>
            <p:sp>
              <p:nvSpPr>
                <p:cNvPr id="913" name="Google Shape;913;p44"/>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914" name="Google Shape;914;p44"/>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915" name="Google Shape;915;p44"/>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16" name="Google Shape;916;p44"/>
            <p:cNvPicPr preferRelativeResize="0"/>
            <p:nvPr/>
          </p:nvPicPr>
          <p:blipFill rotWithShape="1">
            <a:blip r:embed="rId5">
              <a:alphaModFix/>
            </a:blip>
            <a:srcRect b="-10" l="0" r="77307" t="10"/>
            <a:stretch/>
          </p:blipFill>
          <p:spPr>
            <a:xfrm flipH="1" rot="-5400000">
              <a:off x="5298115" y="7248199"/>
              <a:ext cx="27740" cy="134623"/>
            </a:xfrm>
            <a:prstGeom prst="rect">
              <a:avLst/>
            </a:prstGeom>
            <a:noFill/>
            <a:ln>
              <a:noFill/>
            </a:ln>
          </p:spPr>
        </p:pic>
        <p:pic>
          <p:nvPicPr>
            <p:cNvPr id="917" name="Google Shape;917;p44"/>
            <p:cNvPicPr preferRelativeResize="0"/>
            <p:nvPr/>
          </p:nvPicPr>
          <p:blipFill>
            <a:blip r:embed="rId6">
              <a:alphaModFix/>
            </a:blip>
            <a:stretch>
              <a:fillRect/>
            </a:stretch>
          </p:blipFill>
          <p:spPr>
            <a:xfrm>
              <a:off x="5107203" y="7221098"/>
              <a:ext cx="112997" cy="102640"/>
            </a:xfrm>
            <a:prstGeom prst="rect">
              <a:avLst/>
            </a:prstGeom>
            <a:noFill/>
            <a:ln>
              <a:noFill/>
            </a:ln>
          </p:spPr>
        </p:pic>
      </p:grpSp>
      <p:pic>
        <p:nvPicPr>
          <p:cNvPr id="918" name="Google Shape;918;p44"/>
          <p:cNvPicPr preferRelativeResize="0"/>
          <p:nvPr/>
        </p:nvPicPr>
        <p:blipFill>
          <a:blip r:embed="rId7">
            <a:alphaModFix/>
          </a:blip>
          <a:stretch>
            <a:fillRect/>
          </a:stretch>
        </p:blipFill>
        <p:spPr>
          <a:xfrm>
            <a:off x="5118074" y="3130575"/>
            <a:ext cx="150125" cy="150125"/>
          </a:xfrm>
          <a:prstGeom prst="rect">
            <a:avLst/>
          </a:prstGeom>
          <a:noFill/>
          <a:ln>
            <a:noFill/>
          </a:ln>
        </p:spPr>
      </p:pic>
      <p:pic>
        <p:nvPicPr>
          <p:cNvPr id="919" name="Google Shape;919;p44"/>
          <p:cNvPicPr preferRelativeResize="0"/>
          <p:nvPr/>
        </p:nvPicPr>
        <p:blipFill>
          <a:blip r:embed="rId8">
            <a:alphaModFix/>
          </a:blip>
          <a:stretch>
            <a:fillRect/>
          </a:stretch>
        </p:blipFill>
        <p:spPr>
          <a:xfrm>
            <a:off x="4732775" y="1780164"/>
            <a:ext cx="202575" cy="224029"/>
          </a:xfrm>
          <a:prstGeom prst="rect">
            <a:avLst/>
          </a:prstGeom>
          <a:noFill/>
          <a:ln>
            <a:noFill/>
          </a:ln>
        </p:spPr>
      </p:pic>
      <p:pic>
        <p:nvPicPr>
          <p:cNvPr id="920" name="Google Shape;920;p44"/>
          <p:cNvPicPr preferRelativeResize="0"/>
          <p:nvPr/>
        </p:nvPicPr>
        <p:blipFill>
          <a:blip r:embed="rId9">
            <a:alphaModFix/>
          </a:blip>
          <a:stretch>
            <a:fillRect/>
          </a:stretch>
        </p:blipFill>
        <p:spPr>
          <a:xfrm>
            <a:off x="4978476" y="2044288"/>
            <a:ext cx="202575" cy="202575"/>
          </a:xfrm>
          <a:prstGeom prst="rect">
            <a:avLst/>
          </a:prstGeom>
          <a:noFill/>
          <a:ln>
            <a:noFill/>
          </a:ln>
        </p:spPr>
      </p:pic>
      <p:pic>
        <p:nvPicPr>
          <p:cNvPr id="921" name="Google Shape;921;p44"/>
          <p:cNvPicPr preferRelativeResize="0"/>
          <p:nvPr/>
        </p:nvPicPr>
        <p:blipFill>
          <a:blip r:embed="rId10">
            <a:alphaModFix/>
          </a:blip>
          <a:stretch>
            <a:fillRect/>
          </a:stretch>
        </p:blipFill>
        <p:spPr>
          <a:xfrm flipH="1">
            <a:off x="4911700" y="4073326"/>
            <a:ext cx="293550" cy="293550"/>
          </a:xfrm>
          <a:prstGeom prst="rect">
            <a:avLst/>
          </a:prstGeom>
          <a:noFill/>
          <a:ln>
            <a:noFill/>
          </a:ln>
        </p:spPr>
      </p:pic>
      <p:sp>
        <p:nvSpPr>
          <p:cNvPr id="922" name="Google Shape;922;p44"/>
          <p:cNvSpPr txBox="1"/>
          <p:nvPr/>
        </p:nvSpPr>
        <p:spPr>
          <a:xfrm>
            <a:off x="4622733" y="1923212"/>
            <a:ext cx="2387100" cy="21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200"/>
              <a:t>توضيح: يعني شايل الدفعة</a:t>
            </a:r>
            <a:endParaRPr sz="200"/>
          </a:p>
        </p:txBody>
      </p:sp>
      <p:pic>
        <p:nvPicPr>
          <p:cNvPr id="923" name="Google Shape;923;p44"/>
          <p:cNvPicPr preferRelativeResize="0"/>
          <p:nvPr/>
        </p:nvPicPr>
        <p:blipFill>
          <a:blip r:embed="rId11">
            <a:alphaModFix/>
          </a:blip>
          <a:stretch>
            <a:fillRect/>
          </a:stretch>
        </p:blipFill>
        <p:spPr>
          <a:xfrm>
            <a:off x="4741077" y="1510276"/>
            <a:ext cx="202500" cy="202500"/>
          </a:xfrm>
          <a:prstGeom prst="ellipse">
            <a:avLst/>
          </a:prstGeom>
          <a:noFill/>
          <a:ln>
            <a:noFill/>
          </a:ln>
        </p:spPr>
      </p:pic>
      <p:pic>
        <p:nvPicPr>
          <p:cNvPr id="924" name="Google Shape;924;p44"/>
          <p:cNvPicPr preferRelativeResize="0"/>
          <p:nvPr/>
        </p:nvPicPr>
        <p:blipFill>
          <a:blip r:embed="rId11">
            <a:alphaModFix/>
          </a:blip>
          <a:stretch>
            <a:fillRect/>
          </a:stretch>
        </p:blipFill>
        <p:spPr>
          <a:xfrm>
            <a:off x="6741977" y="7658557"/>
            <a:ext cx="264600" cy="264600"/>
          </a:xfrm>
          <a:prstGeom prst="ellipse">
            <a:avLst/>
          </a:prstGeom>
          <a:noFill/>
          <a:ln>
            <a:noFill/>
          </a:ln>
        </p:spPr>
      </p:pic>
      <p:pic>
        <p:nvPicPr>
          <p:cNvPr id="925" name="Google Shape;925;p44"/>
          <p:cNvPicPr preferRelativeResize="0"/>
          <p:nvPr/>
        </p:nvPicPr>
        <p:blipFill>
          <a:blip r:embed="rId10">
            <a:alphaModFix/>
          </a:blip>
          <a:stretch>
            <a:fillRect/>
          </a:stretch>
        </p:blipFill>
        <p:spPr>
          <a:xfrm flipH="1">
            <a:off x="6894765" y="7286222"/>
            <a:ext cx="293550" cy="293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4"/>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grpSp>
        <p:nvGrpSpPr>
          <p:cNvPr id="135" name="Google Shape;135;p24"/>
          <p:cNvGrpSpPr/>
          <p:nvPr/>
        </p:nvGrpSpPr>
        <p:grpSpPr>
          <a:xfrm>
            <a:off x="285575" y="798528"/>
            <a:ext cx="6956028" cy="1907258"/>
            <a:chOff x="259057" y="1692404"/>
            <a:chExt cx="6504000" cy="1544839"/>
          </a:xfrm>
        </p:grpSpPr>
        <p:sp>
          <p:nvSpPr>
            <p:cNvPr id="136" name="Google Shape;136;p24"/>
            <p:cNvSpPr/>
            <p:nvPr/>
          </p:nvSpPr>
          <p:spPr>
            <a:xfrm>
              <a:off x="259057" y="1822742"/>
              <a:ext cx="6504000" cy="1414500"/>
            </a:xfrm>
            <a:prstGeom prst="roundRect">
              <a:avLst>
                <a:gd fmla="val 16667" name="adj"/>
              </a:avLst>
            </a:prstGeom>
            <a:noFill/>
            <a:ln cap="flat" cmpd="sng" w="9525">
              <a:solidFill>
                <a:srgbClr val="B45F06"/>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sz="800">
                <a:latin typeface="Mada"/>
                <a:ea typeface="Mada"/>
                <a:cs typeface="Mada"/>
                <a:sym typeface="Mada"/>
              </a:endParaRPr>
            </a:p>
          </p:txBody>
        </p:sp>
        <p:sp>
          <p:nvSpPr>
            <p:cNvPr id="137" name="Google Shape;137;p24"/>
            <p:cNvSpPr/>
            <p:nvPr/>
          </p:nvSpPr>
          <p:spPr>
            <a:xfrm>
              <a:off x="485331" y="1692404"/>
              <a:ext cx="2115000" cy="198900"/>
            </a:xfrm>
            <a:prstGeom prst="flowChartAlternateProcess">
              <a:avLst/>
            </a:prstGeom>
            <a:solidFill>
              <a:srgbClr val="C76114"/>
            </a:solidFill>
            <a:ln cap="flat" cmpd="sng" w="9525">
              <a:solidFill>
                <a:srgbClr val="C7611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Mada"/>
                  <a:ea typeface="Mada"/>
                  <a:cs typeface="Mada"/>
                  <a:sym typeface="Mada"/>
                </a:rPr>
                <a:t>Leukemia</a:t>
              </a:r>
              <a:endParaRPr b="1" sz="1800">
                <a:solidFill>
                  <a:srgbClr val="FFFFFF"/>
                </a:solidFill>
                <a:latin typeface="Mada"/>
                <a:ea typeface="Mada"/>
                <a:cs typeface="Mada"/>
                <a:sym typeface="Mada"/>
              </a:endParaRPr>
            </a:p>
          </p:txBody>
        </p:sp>
      </p:grpSp>
      <p:sp>
        <p:nvSpPr>
          <p:cNvPr id="138" name="Google Shape;138;p2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Introduction</a:t>
            </a:r>
            <a:endParaRPr b="1" sz="2600">
              <a:latin typeface="Mada"/>
              <a:ea typeface="Mada"/>
              <a:cs typeface="Mada"/>
              <a:sym typeface="Mada"/>
            </a:endParaRPr>
          </a:p>
        </p:txBody>
      </p:sp>
      <p:sp>
        <p:nvSpPr>
          <p:cNvPr id="139" name="Google Shape;139;p24"/>
          <p:cNvSpPr txBox="1"/>
          <p:nvPr/>
        </p:nvSpPr>
        <p:spPr>
          <a:xfrm>
            <a:off x="247500" y="280985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Etiology and Pathophysiology </a:t>
            </a:r>
            <a:endParaRPr b="1" sz="2200">
              <a:highlight>
                <a:schemeClr val="accent4"/>
              </a:highlight>
              <a:latin typeface="Mada"/>
              <a:ea typeface="Mada"/>
              <a:cs typeface="Mada"/>
              <a:sym typeface="Mada"/>
            </a:endParaRPr>
          </a:p>
        </p:txBody>
      </p:sp>
      <p:sp>
        <p:nvSpPr>
          <p:cNvPr id="140" name="Google Shape;140;p24"/>
          <p:cNvSpPr txBox="1"/>
          <p:nvPr/>
        </p:nvSpPr>
        <p:spPr>
          <a:xfrm>
            <a:off x="277725" y="3184250"/>
            <a:ext cx="4247100" cy="1293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 single causative agent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Most from a combination of factors </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Genetic and environmental influences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Associated with the development of leukemia: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Chemical agents, </a:t>
            </a:r>
            <a:r>
              <a:rPr lang="ar" sz="1200">
                <a:latin typeface="Mada"/>
                <a:ea typeface="Mada"/>
                <a:cs typeface="Mada"/>
                <a:sym typeface="Mada"/>
              </a:rPr>
              <a:t>Chemotherapeutic</a:t>
            </a:r>
            <a:r>
              <a:rPr lang="ar" sz="1200">
                <a:latin typeface="Mada"/>
                <a:ea typeface="Mada"/>
                <a:cs typeface="Mada"/>
                <a:sym typeface="Mada"/>
              </a:rPr>
              <a:t> agents, Viruses, Radiation, Immunologic deficiencies.</a:t>
            </a:r>
            <a:endParaRPr sz="1200">
              <a:latin typeface="Mada"/>
              <a:ea typeface="Mada"/>
              <a:cs typeface="Mada"/>
              <a:sym typeface="Mada"/>
            </a:endParaRPr>
          </a:p>
        </p:txBody>
      </p:sp>
      <p:cxnSp>
        <p:nvCxnSpPr>
          <p:cNvPr id="141" name="Google Shape;141;p24"/>
          <p:cNvCxnSpPr/>
          <p:nvPr/>
        </p:nvCxnSpPr>
        <p:spPr>
          <a:xfrm rot="10800000">
            <a:off x="-67300" y="10840250"/>
            <a:ext cx="7612800" cy="0"/>
          </a:xfrm>
          <a:prstGeom prst="straightConnector1">
            <a:avLst/>
          </a:prstGeom>
          <a:noFill/>
          <a:ln cap="flat" cmpd="sng" w="28575">
            <a:solidFill>
              <a:schemeClr val="accent3"/>
            </a:solidFill>
            <a:prstDash val="dot"/>
            <a:round/>
            <a:headEnd len="med" w="med" type="none"/>
            <a:tailEnd len="med" w="med" type="none"/>
          </a:ln>
        </p:spPr>
      </p:cxnSp>
      <p:pic>
        <p:nvPicPr>
          <p:cNvPr id="142" name="Google Shape;142;p24"/>
          <p:cNvPicPr preferRelativeResize="0"/>
          <p:nvPr/>
        </p:nvPicPr>
        <p:blipFill>
          <a:blip r:embed="rId3">
            <a:alphaModFix/>
          </a:blip>
          <a:stretch>
            <a:fillRect/>
          </a:stretch>
        </p:blipFill>
        <p:spPr>
          <a:xfrm>
            <a:off x="-2989256" y="2856148"/>
            <a:ext cx="1720375" cy="985225"/>
          </a:xfrm>
          <a:prstGeom prst="rect">
            <a:avLst/>
          </a:prstGeom>
          <a:noFill/>
          <a:ln cap="flat" cmpd="sng" w="19050">
            <a:solidFill>
              <a:srgbClr val="783F04"/>
            </a:solidFill>
            <a:prstDash val="solid"/>
            <a:round/>
            <a:headEnd len="sm" w="sm" type="none"/>
            <a:tailEnd len="sm" w="sm" type="none"/>
          </a:ln>
        </p:spPr>
      </p:pic>
      <p:sp>
        <p:nvSpPr>
          <p:cNvPr id="143" name="Google Shape;143;p24"/>
          <p:cNvSpPr/>
          <p:nvPr/>
        </p:nvSpPr>
        <p:spPr>
          <a:xfrm>
            <a:off x="117650" y="5193600"/>
            <a:ext cx="2431800" cy="875400"/>
          </a:xfrm>
          <a:prstGeom prst="rect">
            <a:avLst/>
          </a:prstGeom>
          <a:noFill/>
          <a:ln cap="flat" cmpd="sng" w="19050">
            <a:solidFill>
              <a:srgbClr val="783F04"/>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latin typeface="Mada"/>
                <a:ea typeface="Mada"/>
                <a:cs typeface="Mada"/>
                <a:sym typeface="Mada"/>
              </a:rPr>
              <a:t>Loss of</a:t>
            </a:r>
            <a:r>
              <a:rPr lang="ar" sz="1100">
                <a:latin typeface="Mada"/>
                <a:ea typeface="Mada"/>
                <a:cs typeface="Mada"/>
                <a:sym typeface="Mada"/>
              </a:rPr>
              <a:t> function of transcription factors needed for </a:t>
            </a:r>
            <a:r>
              <a:rPr b="1" lang="ar" sz="1100">
                <a:latin typeface="Mada"/>
                <a:ea typeface="Mada"/>
                <a:cs typeface="Mada"/>
                <a:sym typeface="Mada"/>
              </a:rPr>
              <a:t>differentiation</a:t>
            </a:r>
            <a:r>
              <a:rPr lang="ar" sz="1100">
                <a:latin typeface="Mada"/>
                <a:ea typeface="Mada"/>
                <a:cs typeface="Mada"/>
                <a:sym typeface="Mada"/>
              </a:rPr>
              <a:t> eg.( AML1-ETO, </a:t>
            </a:r>
            <a:r>
              <a:rPr lang="ar" sz="1100">
                <a:latin typeface="Mada"/>
                <a:ea typeface="Mada"/>
                <a:cs typeface="Mada"/>
                <a:sym typeface="Mada"/>
              </a:rPr>
              <a:t>CBFb</a:t>
            </a:r>
            <a:r>
              <a:rPr lang="ar" sz="1100">
                <a:latin typeface="Mada"/>
                <a:ea typeface="Mada"/>
                <a:cs typeface="Mada"/>
                <a:sym typeface="Mada"/>
              </a:rPr>
              <a:t>-SMMHC, PML-RARa</a:t>
            </a:r>
            <a:r>
              <a:rPr lang="ar" sz="1100">
                <a:latin typeface="Mada"/>
                <a:ea typeface="Mada"/>
                <a:cs typeface="Mada"/>
                <a:sym typeface="Mada"/>
              </a:rPr>
              <a:t> </a:t>
            </a:r>
            <a:r>
              <a:rPr lang="ar" sz="1100">
                <a:solidFill>
                  <a:srgbClr val="6AA84F"/>
                </a:solidFill>
                <a:latin typeface="Mada"/>
                <a:ea typeface="Mada"/>
                <a:cs typeface="Mada"/>
                <a:sym typeface="Mada"/>
              </a:rPr>
              <a:t>“AML-M3”</a:t>
            </a:r>
            <a:r>
              <a:rPr lang="ar" sz="1100">
                <a:latin typeface="Mada"/>
                <a:ea typeface="Mada"/>
                <a:cs typeface="Mada"/>
                <a:sym typeface="Mada"/>
              </a:rPr>
              <a:t>)</a:t>
            </a:r>
            <a:endParaRPr sz="1100">
              <a:latin typeface="Mada"/>
              <a:ea typeface="Mada"/>
              <a:cs typeface="Mada"/>
              <a:sym typeface="Mada"/>
            </a:endParaRPr>
          </a:p>
        </p:txBody>
      </p:sp>
      <p:sp>
        <p:nvSpPr>
          <p:cNvPr id="144" name="Google Shape;144;p24"/>
          <p:cNvSpPr/>
          <p:nvPr/>
        </p:nvSpPr>
        <p:spPr>
          <a:xfrm>
            <a:off x="2771180" y="5193600"/>
            <a:ext cx="2431800" cy="875400"/>
          </a:xfrm>
          <a:prstGeom prst="rect">
            <a:avLst/>
          </a:prstGeom>
          <a:noFill/>
          <a:ln cap="flat" cmpd="sng" w="19050">
            <a:solidFill>
              <a:srgbClr val="783F04"/>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Mada"/>
                <a:ea typeface="Mada"/>
                <a:cs typeface="Mada"/>
                <a:sym typeface="Mada"/>
              </a:rPr>
              <a:t>Gain of function mutations of tyrosine kinases eg. (</a:t>
            </a:r>
            <a:r>
              <a:rPr lang="ar" sz="1000">
                <a:latin typeface="Mada"/>
                <a:ea typeface="Mada"/>
                <a:cs typeface="Mada"/>
                <a:sym typeface="Mada"/>
              </a:rPr>
              <a:t>FLT3</a:t>
            </a:r>
            <a:r>
              <a:rPr lang="ar" sz="1000">
                <a:latin typeface="Mada"/>
                <a:ea typeface="Mada"/>
                <a:cs typeface="Mada"/>
                <a:sym typeface="Mada"/>
              </a:rPr>
              <a:t>, c-KIT mutations </a:t>
            </a:r>
            <a:r>
              <a:rPr lang="ar" sz="1000">
                <a:solidFill>
                  <a:srgbClr val="6AA84F"/>
                </a:solidFill>
                <a:latin typeface="Mada"/>
                <a:ea typeface="Mada"/>
                <a:cs typeface="Mada"/>
                <a:sym typeface="Mada"/>
              </a:rPr>
              <a:t>with myeloid leukemia,</a:t>
            </a:r>
            <a:r>
              <a:rPr lang="ar" sz="1000">
                <a:latin typeface="Mada"/>
                <a:ea typeface="Mada"/>
                <a:cs typeface="Mada"/>
                <a:sym typeface="Mada"/>
              </a:rPr>
              <a:t> N- and K-RAS mutations, BCR-ABL</a:t>
            </a:r>
            <a:r>
              <a:rPr lang="ar" sz="1000">
                <a:solidFill>
                  <a:srgbClr val="6AA84F"/>
                </a:solidFill>
                <a:latin typeface="Mada"/>
                <a:ea typeface="Mada"/>
                <a:cs typeface="Mada"/>
                <a:sym typeface="Mada"/>
              </a:rPr>
              <a:t>“with CML”</a:t>
            </a:r>
            <a:r>
              <a:rPr lang="ar" sz="1000">
                <a:latin typeface="Mada"/>
                <a:ea typeface="Mada"/>
                <a:cs typeface="Mada"/>
                <a:sym typeface="Mada"/>
              </a:rPr>
              <a:t>, </a:t>
            </a:r>
            <a:endParaRPr sz="1000">
              <a:latin typeface="Mada"/>
              <a:ea typeface="Mada"/>
              <a:cs typeface="Mada"/>
              <a:sym typeface="Mada"/>
            </a:endParaRPr>
          </a:p>
          <a:p>
            <a:pPr indent="0" lvl="0" marL="0" rtl="0" algn="ctr">
              <a:spcBef>
                <a:spcPts val="0"/>
              </a:spcBef>
              <a:spcAft>
                <a:spcPts val="0"/>
              </a:spcAft>
              <a:buNone/>
            </a:pPr>
            <a:r>
              <a:rPr lang="ar" sz="1000">
                <a:latin typeface="Mada"/>
                <a:ea typeface="Mada"/>
                <a:cs typeface="Mada"/>
                <a:sym typeface="Mada"/>
              </a:rPr>
              <a:t>TEL-PDGFbR</a:t>
            </a:r>
            <a:r>
              <a:rPr lang="ar" sz="1000">
                <a:solidFill>
                  <a:srgbClr val="6AA84F"/>
                </a:solidFill>
                <a:latin typeface="Mada"/>
                <a:ea typeface="Mada"/>
                <a:cs typeface="Mada"/>
                <a:sym typeface="Mada"/>
              </a:rPr>
              <a:t>“in Acute leukemia”</a:t>
            </a:r>
            <a:r>
              <a:rPr lang="ar" sz="1000">
                <a:latin typeface="Mada"/>
                <a:ea typeface="Mada"/>
                <a:cs typeface="Mada"/>
                <a:sym typeface="Mada"/>
              </a:rPr>
              <a:t>)</a:t>
            </a:r>
            <a:endParaRPr sz="1000">
              <a:latin typeface="Mada"/>
              <a:ea typeface="Mada"/>
              <a:cs typeface="Mada"/>
              <a:sym typeface="Mada"/>
            </a:endParaRPr>
          </a:p>
        </p:txBody>
      </p:sp>
      <p:sp>
        <p:nvSpPr>
          <p:cNvPr id="145" name="Google Shape;145;p24"/>
          <p:cNvSpPr/>
          <p:nvPr/>
        </p:nvSpPr>
        <p:spPr>
          <a:xfrm>
            <a:off x="644313" y="6259375"/>
            <a:ext cx="1743900" cy="354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Differentiation block</a:t>
            </a:r>
            <a:endParaRPr b="1" sz="1200">
              <a:latin typeface="Mada"/>
              <a:ea typeface="Mada"/>
              <a:cs typeface="Mada"/>
              <a:sym typeface="Mada"/>
            </a:endParaRPr>
          </a:p>
        </p:txBody>
      </p:sp>
      <p:sp>
        <p:nvSpPr>
          <p:cNvPr id="146" name="Google Shape;146;p24"/>
          <p:cNvSpPr/>
          <p:nvPr/>
        </p:nvSpPr>
        <p:spPr>
          <a:xfrm>
            <a:off x="2403813" y="6217225"/>
            <a:ext cx="453600" cy="406800"/>
          </a:xfrm>
          <a:prstGeom prst="mathPlus">
            <a:avLst>
              <a:gd fmla="val 23520" name="adj1"/>
            </a:avLst>
          </a:prstGeom>
          <a:solidFill>
            <a:srgbClr val="783F0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4"/>
          <p:cNvSpPr/>
          <p:nvPr/>
        </p:nvSpPr>
        <p:spPr>
          <a:xfrm>
            <a:off x="2873007" y="6281225"/>
            <a:ext cx="1743900" cy="354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Enhanced proliferation</a:t>
            </a:r>
            <a:endParaRPr b="1" sz="1200">
              <a:latin typeface="Mada"/>
              <a:ea typeface="Mada"/>
              <a:cs typeface="Mada"/>
              <a:sym typeface="Mada"/>
            </a:endParaRPr>
          </a:p>
        </p:txBody>
      </p:sp>
      <p:sp>
        <p:nvSpPr>
          <p:cNvPr id="148" name="Google Shape;148;p24"/>
          <p:cNvSpPr/>
          <p:nvPr/>
        </p:nvSpPr>
        <p:spPr>
          <a:xfrm>
            <a:off x="5006348" y="6281225"/>
            <a:ext cx="1743900" cy="354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Acute Leukemia</a:t>
            </a:r>
            <a:endParaRPr b="1" sz="1200">
              <a:latin typeface="Mada"/>
              <a:ea typeface="Mada"/>
              <a:cs typeface="Mada"/>
              <a:sym typeface="Mada"/>
            </a:endParaRPr>
          </a:p>
        </p:txBody>
      </p:sp>
      <p:pic>
        <p:nvPicPr>
          <p:cNvPr id="149" name="Google Shape;149;p24"/>
          <p:cNvPicPr preferRelativeResize="0"/>
          <p:nvPr/>
        </p:nvPicPr>
        <p:blipFill>
          <a:blip r:embed="rId4">
            <a:alphaModFix/>
          </a:blip>
          <a:stretch>
            <a:fillRect/>
          </a:stretch>
        </p:blipFill>
        <p:spPr>
          <a:xfrm>
            <a:off x="5403375" y="4862236"/>
            <a:ext cx="1743901" cy="1313101"/>
          </a:xfrm>
          <a:prstGeom prst="rect">
            <a:avLst/>
          </a:prstGeom>
          <a:noFill/>
          <a:ln cap="flat" cmpd="sng" w="9525">
            <a:solidFill>
              <a:srgbClr val="783F04"/>
            </a:solidFill>
            <a:prstDash val="solid"/>
            <a:round/>
            <a:headEnd len="sm" w="sm" type="none"/>
            <a:tailEnd len="sm" w="sm" type="none"/>
          </a:ln>
        </p:spPr>
      </p:pic>
      <p:sp>
        <p:nvSpPr>
          <p:cNvPr id="150" name="Google Shape;150;p24"/>
          <p:cNvSpPr txBox="1"/>
          <p:nvPr/>
        </p:nvSpPr>
        <p:spPr>
          <a:xfrm>
            <a:off x="302250" y="997380"/>
            <a:ext cx="6956100" cy="1708500"/>
          </a:xfrm>
          <a:prstGeom prst="rect">
            <a:avLst/>
          </a:prstGeom>
          <a:noFill/>
          <a:ln>
            <a:noFill/>
          </a:ln>
        </p:spPr>
        <p:txBody>
          <a:bodyPr anchorCtr="0" anchor="t" bIns="91425" lIns="91425" spcFirstLastPara="1" rIns="91425" wrap="square" tIns="91425">
            <a:spAutoFit/>
          </a:bodyPr>
          <a:lstStyle/>
          <a:p>
            <a:pPr indent="-264250" lvl="0" marL="424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A group of malignant disorders affecting the blood and blood forming tissues (Bone			 marrow, Lymph system, Spleen) </a:t>
            </a:r>
            <a:endParaRPr sz="1100">
              <a:solidFill>
                <a:schemeClr val="dk1"/>
              </a:solidFill>
              <a:latin typeface="Mada"/>
              <a:ea typeface="Mada"/>
              <a:cs typeface="Mada"/>
              <a:sym typeface="Mada"/>
            </a:endParaRPr>
          </a:p>
          <a:p>
            <a:pPr indent="-264250" lvl="0" marL="424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Results in an accumulation of dysfunctional cells because of a loss of regulation in 			        cell division</a:t>
            </a:r>
            <a:endParaRPr sz="1100">
              <a:solidFill>
                <a:schemeClr val="dk1"/>
              </a:solidFill>
              <a:latin typeface="Mada"/>
              <a:ea typeface="Mada"/>
              <a:cs typeface="Mada"/>
              <a:sym typeface="Mada"/>
            </a:endParaRPr>
          </a:p>
          <a:p>
            <a:pPr indent="-264250" lvl="0" marL="424799"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Occurs in all age groups, Fatal if untreated (progressive). </a:t>
            </a:r>
            <a:endParaRPr sz="1100">
              <a:solidFill>
                <a:schemeClr val="dk1"/>
              </a:solidFill>
              <a:latin typeface="Mada"/>
              <a:ea typeface="Mada"/>
              <a:cs typeface="Mada"/>
              <a:sym typeface="Mada"/>
            </a:endParaRPr>
          </a:p>
          <a:p>
            <a:pPr indent="-264250" lvl="0" marL="424799"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Acute Leukemias </a:t>
            </a:r>
            <a:r>
              <a:rPr lang="ar" sz="1100">
                <a:solidFill>
                  <a:schemeClr val="dk1"/>
                </a:solidFill>
                <a:latin typeface="Mada"/>
                <a:ea typeface="Mada"/>
                <a:cs typeface="Mada"/>
                <a:sym typeface="Mada"/>
              </a:rPr>
              <a:t>carry </a:t>
            </a:r>
            <a:r>
              <a:rPr b="1" lang="ar" sz="1100">
                <a:solidFill>
                  <a:schemeClr val="dk1"/>
                </a:solidFill>
                <a:latin typeface="Mada"/>
                <a:ea typeface="Mada"/>
                <a:cs typeface="Mada"/>
                <a:sym typeface="Mada"/>
              </a:rPr>
              <a:t>high mortality </a:t>
            </a:r>
            <a:r>
              <a:rPr lang="ar" sz="1100">
                <a:solidFill>
                  <a:schemeClr val="dk1"/>
                </a:solidFill>
                <a:latin typeface="Mada"/>
                <a:ea typeface="Mada"/>
                <a:cs typeface="Mada"/>
                <a:sym typeface="Mada"/>
              </a:rPr>
              <a:t>but </a:t>
            </a:r>
            <a:r>
              <a:rPr b="1" lang="ar" sz="1100">
                <a:solidFill>
                  <a:schemeClr val="dk1"/>
                </a:solidFill>
                <a:latin typeface="Mada"/>
                <a:ea typeface="Mada"/>
                <a:cs typeface="Mada"/>
                <a:sym typeface="Mada"/>
              </a:rPr>
              <a:t>CURABLE.</a:t>
            </a:r>
            <a:endParaRPr b="1" sz="1100">
              <a:solidFill>
                <a:schemeClr val="dk1"/>
              </a:solidFill>
              <a:latin typeface="Mada"/>
              <a:ea typeface="Mada"/>
              <a:cs typeface="Mada"/>
              <a:sym typeface="Mada"/>
            </a:endParaRPr>
          </a:p>
          <a:p>
            <a:pPr indent="-264250" lvl="0" marL="424799"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Chronic Leukemias</a:t>
            </a:r>
            <a:r>
              <a:rPr lang="ar" sz="1100">
                <a:solidFill>
                  <a:schemeClr val="dk1"/>
                </a:solidFill>
                <a:latin typeface="Mada"/>
                <a:ea typeface="Mada"/>
                <a:cs typeface="Mada"/>
                <a:sym typeface="Mada"/>
              </a:rPr>
              <a:t> are carry</a:t>
            </a:r>
            <a:r>
              <a:rPr b="1" lang="ar" sz="1100">
                <a:solidFill>
                  <a:schemeClr val="dk1"/>
                </a:solidFill>
                <a:latin typeface="Mada"/>
                <a:ea typeface="Mada"/>
                <a:cs typeface="Mada"/>
                <a:sym typeface="Mada"/>
              </a:rPr>
              <a:t> lower mortality</a:t>
            </a:r>
            <a:r>
              <a:rPr lang="ar" sz="1100">
                <a:solidFill>
                  <a:schemeClr val="dk1"/>
                </a:solidFill>
                <a:latin typeface="Mada"/>
                <a:ea typeface="Mada"/>
                <a:cs typeface="Mada"/>
                <a:sym typeface="Mada"/>
              </a:rPr>
              <a:t> but they are </a:t>
            </a:r>
            <a:r>
              <a:rPr b="1" lang="ar" sz="1100">
                <a:solidFill>
                  <a:schemeClr val="dk1"/>
                </a:solidFill>
                <a:latin typeface="Mada"/>
                <a:ea typeface="Mada"/>
                <a:cs typeface="Mada"/>
                <a:sym typeface="Mada"/>
              </a:rPr>
              <a:t>INCURABLE. </a:t>
            </a:r>
            <a:r>
              <a:rPr lang="ar" sz="1100">
                <a:solidFill>
                  <a:srgbClr val="6AA84F"/>
                </a:solidFill>
                <a:latin typeface="Mada"/>
                <a:ea typeface="Mada"/>
                <a:cs typeface="Mada"/>
                <a:sym typeface="Mada"/>
              </a:rPr>
              <a:t>(This has changed nowadays)</a:t>
            </a:r>
            <a:endParaRPr sz="1100">
              <a:solidFill>
                <a:srgbClr val="6AA84F"/>
              </a:solidFill>
              <a:latin typeface="Mada"/>
              <a:ea typeface="Mada"/>
              <a:cs typeface="Mada"/>
              <a:sym typeface="Mada"/>
            </a:endParaRPr>
          </a:p>
          <a:p>
            <a:pPr indent="-264250" lvl="0" marL="424799"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Acute leukemias </a:t>
            </a:r>
            <a:r>
              <a:rPr lang="ar" sz="1100">
                <a:solidFill>
                  <a:schemeClr val="dk1"/>
                </a:solidFill>
                <a:latin typeface="Mada"/>
                <a:ea typeface="Mada"/>
                <a:cs typeface="Mada"/>
                <a:sym typeface="Mada"/>
              </a:rPr>
              <a:t>arise from the early stages of hematopoietic diﬀerentiation</a:t>
            </a:r>
            <a:r>
              <a:rPr b="1" lang="ar" sz="1100">
                <a:solidFill>
                  <a:srgbClr val="CC0000"/>
                </a:solidFill>
                <a:latin typeface="Mada"/>
                <a:ea typeface="Mada"/>
                <a:cs typeface="Mada"/>
                <a:sym typeface="Mada"/>
              </a:rPr>
              <a:t> (Immature cells)</a:t>
            </a:r>
            <a:endParaRPr b="1" sz="1100">
              <a:solidFill>
                <a:srgbClr val="CC0000"/>
              </a:solidFill>
              <a:latin typeface="Mada"/>
              <a:ea typeface="Mada"/>
              <a:cs typeface="Mada"/>
              <a:sym typeface="Mada"/>
            </a:endParaRPr>
          </a:p>
          <a:p>
            <a:pPr indent="-264250" lvl="0" marL="424799" rtl="0" algn="l">
              <a:spcBef>
                <a:spcPts val="0"/>
              </a:spcBef>
              <a:spcAft>
                <a:spcPts val="0"/>
              </a:spcAft>
              <a:buClr>
                <a:schemeClr val="dk1"/>
              </a:buClr>
              <a:buSzPts val="1100"/>
              <a:buFont typeface="Mada"/>
              <a:buChar char="●"/>
            </a:pPr>
            <a:r>
              <a:rPr b="1" lang="ar" sz="1100">
                <a:solidFill>
                  <a:srgbClr val="CC0000"/>
                </a:solidFill>
                <a:latin typeface="Mada"/>
                <a:ea typeface="Mada"/>
                <a:cs typeface="Mada"/>
                <a:sym typeface="Mada"/>
              </a:rPr>
              <a:t>Chronic leukemias </a:t>
            </a:r>
            <a:r>
              <a:rPr lang="ar" sz="1100">
                <a:solidFill>
                  <a:schemeClr val="dk1"/>
                </a:solidFill>
                <a:latin typeface="Mada"/>
                <a:ea typeface="Mada"/>
                <a:cs typeface="Mada"/>
                <a:sym typeface="Mada"/>
              </a:rPr>
              <a:t>arise from late stages of diﬀerentiation</a:t>
            </a:r>
            <a:r>
              <a:rPr b="1" lang="ar" sz="1100">
                <a:solidFill>
                  <a:srgbClr val="CC0000"/>
                </a:solidFill>
                <a:latin typeface="Mada"/>
                <a:ea typeface="Mada"/>
                <a:cs typeface="Mada"/>
                <a:sym typeface="Mada"/>
              </a:rPr>
              <a:t> (Mature cells)</a:t>
            </a:r>
            <a:endParaRPr b="1" sz="1100">
              <a:solidFill>
                <a:srgbClr val="CC0000"/>
              </a:solidFill>
              <a:latin typeface="Mada"/>
              <a:ea typeface="Mada"/>
              <a:cs typeface="Mada"/>
              <a:sym typeface="Mada"/>
            </a:endParaRPr>
          </a:p>
        </p:txBody>
      </p:sp>
      <p:sp>
        <p:nvSpPr>
          <p:cNvPr id="151" name="Google Shape;151;p24"/>
          <p:cNvSpPr txBox="1"/>
          <p:nvPr/>
        </p:nvSpPr>
        <p:spPr>
          <a:xfrm>
            <a:off x="7788850" y="4453800"/>
            <a:ext cx="688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400">
                <a:solidFill>
                  <a:srgbClr val="999999"/>
                </a:solidFill>
              </a:rPr>
              <a:t>Mutation here leads to </a:t>
            </a:r>
            <a:r>
              <a:rPr b="1" lang="ar" sz="400">
                <a:solidFill>
                  <a:srgbClr val="CC0000"/>
                </a:solidFill>
              </a:rPr>
              <a:t>Myeloid</a:t>
            </a:r>
            <a:r>
              <a:rPr lang="ar" sz="400">
                <a:solidFill>
                  <a:srgbClr val="999999"/>
                </a:solidFill>
              </a:rPr>
              <a:t> leukemia</a:t>
            </a:r>
            <a:endParaRPr sz="400">
              <a:solidFill>
                <a:srgbClr val="999999"/>
              </a:solidFill>
            </a:endParaRPr>
          </a:p>
        </p:txBody>
      </p:sp>
      <p:cxnSp>
        <p:nvCxnSpPr>
          <p:cNvPr id="152" name="Google Shape;152;p24"/>
          <p:cNvCxnSpPr/>
          <p:nvPr/>
        </p:nvCxnSpPr>
        <p:spPr>
          <a:xfrm flipH="1" rot="10800000">
            <a:off x="8301050" y="4605300"/>
            <a:ext cx="376200" cy="4800"/>
          </a:xfrm>
          <a:prstGeom prst="straightConnector1">
            <a:avLst/>
          </a:prstGeom>
          <a:noFill/>
          <a:ln cap="flat" cmpd="sng" w="9525">
            <a:solidFill>
              <a:schemeClr val="dk2"/>
            </a:solidFill>
            <a:prstDash val="solid"/>
            <a:round/>
            <a:headEnd len="med" w="med" type="none"/>
            <a:tailEnd len="med" w="med" type="triangle"/>
          </a:ln>
        </p:spPr>
      </p:cxnSp>
      <p:cxnSp>
        <p:nvCxnSpPr>
          <p:cNvPr id="153" name="Google Shape;153;p24"/>
          <p:cNvCxnSpPr/>
          <p:nvPr/>
        </p:nvCxnSpPr>
        <p:spPr>
          <a:xfrm flipH="1" rot="10800000">
            <a:off x="9291625" y="4605300"/>
            <a:ext cx="142800" cy="4800"/>
          </a:xfrm>
          <a:prstGeom prst="straightConnector1">
            <a:avLst/>
          </a:prstGeom>
          <a:noFill/>
          <a:ln cap="flat" cmpd="sng" w="9525">
            <a:solidFill>
              <a:schemeClr val="dk2"/>
            </a:solidFill>
            <a:prstDash val="solid"/>
            <a:round/>
            <a:headEnd len="med" w="med" type="none"/>
            <a:tailEnd len="med" w="med" type="triangle"/>
          </a:ln>
        </p:spPr>
      </p:cxnSp>
      <p:sp>
        <p:nvSpPr>
          <p:cNvPr id="154" name="Google Shape;154;p24"/>
          <p:cNvSpPr txBox="1"/>
          <p:nvPr/>
        </p:nvSpPr>
        <p:spPr>
          <a:xfrm>
            <a:off x="8774700" y="4453800"/>
            <a:ext cx="688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400">
                <a:solidFill>
                  <a:srgbClr val="999999"/>
                </a:solidFill>
              </a:rPr>
              <a:t>Mutation here leads to </a:t>
            </a:r>
            <a:r>
              <a:rPr b="1" lang="ar" sz="400">
                <a:solidFill>
                  <a:srgbClr val="CC0000"/>
                </a:solidFill>
              </a:rPr>
              <a:t>lymphoid </a:t>
            </a:r>
            <a:r>
              <a:rPr lang="ar" sz="400">
                <a:solidFill>
                  <a:srgbClr val="999999"/>
                </a:solidFill>
              </a:rPr>
              <a:t> leukemia</a:t>
            </a:r>
            <a:endParaRPr sz="400">
              <a:solidFill>
                <a:srgbClr val="999999"/>
              </a:solidFill>
            </a:endParaRPr>
          </a:p>
        </p:txBody>
      </p:sp>
      <p:pic>
        <p:nvPicPr>
          <p:cNvPr id="155" name="Google Shape;155;p24"/>
          <p:cNvPicPr preferRelativeResize="0"/>
          <p:nvPr/>
        </p:nvPicPr>
        <p:blipFill>
          <a:blip r:embed="rId5">
            <a:alphaModFix/>
          </a:blip>
          <a:stretch>
            <a:fillRect/>
          </a:stretch>
        </p:blipFill>
        <p:spPr>
          <a:xfrm>
            <a:off x="6041425" y="1057326"/>
            <a:ext cx="972348" cy="738900"/>
          </a:xfrm>
          <a:prstGeom prst="rect">
            <a:avLst/>
          </a:prstGeom>
          <a:noFill/>
          <a:ln>
            <a:noFill/>
          </a:ln>
        </p:spPr>
      </p:pic>
      <p:sp>
        <p:nvSpPr>
          <p:cNvPr id="156" name="Google Shape;156;p24"/>
          <p:cNvSpPr txBox="1"/>
          <p:nvPr/>
        </p:nvSpPr>
        <p:spPr>
          <a:xfrm>
            <a:off x="171300" y="68484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Clinical Manifestations</a:t>
            </a:r>
            <a:endParaRPr b="1" sz="2200">
              <a:highlight>
                <a:schemeClr val="accent4"/>
              </a:highlight>
              <a:latin typeface="Mada"/>
              <a:ea typeface="Mada"/>
              <a:cs typeface="Mada"/>
              <a:sym typeface="Mada"/>
            </a:endParaRPr>
          </a:p>
        </p:txBody>
      </p:sp>
      <p:sp>
        <p:nvSpPr>
          <p:cNvPr id="157" name="Google Shape;157;p24"/>
          <p:cNvSpPr txBox="1"/>
          <p:nvPr/>
        </p:nvSpPr>
        <p:spPr>
          <a:xfrm>
            <a:off x="203700" y="7234650"/>
            <a:ext cx="44265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ada"/>
              <a:buChar char="●"/>
            </a:pPr>
            <a:r>
              <a:rPr b="1" lang="ar">
                <a:latin typeface="Mada"/>
                <a:ea typeface="Mada"/>
                <a:cs typeface="Mada"/>
                <a:sym typeface="Mada"/>
              </a:rPr>
              <a:t>Relate to problems caused by:</a:t>
            </a:r>
            <a:endParaRPr b="1">
              <a:latin typeface="Mada"/>
              <a:ea typeface="Mada"/>
              <a:cs typeface="Mada"/>
              <a:sym typeface="Mada"/>
            </a:endParaRPr>
          </a:p>
        </p:txBody>
      </p:sp>
      <p:graphicFrame>
        <p:nvGraphicFramePr>
          <p:cNvPr id="158" name="Google Shape;158;p24"/>
          <p:cNvGraphicFramePr/>
          <p:nvPr/>
        </p:nvGraphicFramePr>
        <p:xfrm>
          <a:off x="155400" y="7632000"/>
          <a:ext cx="3000000" cy="3000000"/>
        </p:xfrm>
        <a:graphic>
          <a:graphicData uri="http://schemas.openxmlformats.org/drawingml/2006/table">
            <a:tbl>
              <a:tblPr>
                <a:noFill/>
                <a:tableStyleId>{BD9DFCBA-717C-4AA1-9048-8C9DC136FAE6}</a:tableStyleId>
              </a:tblPr>
              <a:tblGrid>
                <a:gridCol w="3624600"/>
                <a:gridCol w="3624600"/>
              </a:tblGrid>
              <a:tr h="3962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Bone marrow failure</a:t>
                      </a:r>
                      <a:endParaRPr b="1">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Leukemic cells infiltrate patient’s organs</a:t>
                      </a:r>
                      <a:endParaRPr b="1">
                        <a:solidFill>
                          <a:srgbClr val="FFFFFF"/>
                        </a:solidFill>
                        <a:latin typeface="Mada"/>
                        <a:ea typeface="Mada"/>
                        <a:cs typeface="Mada"/>
                        <a:sym typeface="Mada"/>
                      </a:endParaRPr>
                    </a:p>
                  </a:txBody>
                  <a:tcPr marT="91425" marB="91425" marR="91425" marL="91425" anchor="ctr">
                    <a:solidFill>
                      <a:schemeClr val="accent1"/>
                    </a:solidFill>
                  </a:tcPr>
                </a:tc>
              </a:tr>
              <a:tr h="365725">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Overcrowding by abnormal cells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Inadequate production of normal marrow elements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Anemia, thrombocytopenia, ↓ number and function of WBCs, </a:t>
                      </a:r>
                      <a:r>
                        <a:rPr lang="ar" sz="1200">
                          <a:solidFill>
                            <a:srgbClr val="6AA84F"/>
                          </a:solidFill>
                          <a:latin typeface="Mada"/>
                          <a:ea typeface="Mada"/>
                          <a:cs typeface="Mada"/>
                          <a:sym typeface="Mada"/>
                        </a:rPr>
                        <a:t>pancytopenia</a:t>
                      </a:r>
                      <a:endParaRPr sz="1200">
                        <a:solidFill>
                          <a:srgbClr val="6AA84F"/>
                        </a:solidFill>
                        <a:latin typeface="Mada"/>
                        <a:ea typeface="Mada"/>
                        <a:cs typeface="Mada"/>
                        <a:sym typeface="Mada"/>
                      </a:endParaRPr>
                    </a:p>
                  </a:txBody>
                  <a:tcPr marT="91425" marB="91425" marR="91425" marL="91425"/>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Splenomegaly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Hepatomegaly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Lymphadenopathy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Bone pain, meningeal irritation, oral lesions (chloromas)</a:t>
                      </a:r>
                      <a:endParaRPr sz="1200">
                        <a:latin typeface="Mada"/>
                        <a:ea typeface="Mada"/>
                        <a:cs typeface="Mada"/>
                        <a:sym typeface="Mada"/>
                      </a:endParaRPr>
                    </a:p>
                  </a:txBody>
                  <a:tcPr marT="91425" marB="91425" marR="91425" marL="91425"/>
                </a:tc>
              </a:tr>
            </a:tbl>
          </a:graphicData>
        </a:graphic>
      </p:graphicFrame>
      <p:pic>
        <p:nvPicPr>
          <p:cNvPr id="159" name="Google Shape;159;p24"/>
          <p:cNvPicPr preferRelativeResize="0"/>
          <p:nvPr/>
        </p:nvPicPr>
        <p:blipFill>
          <a:blip r:embed="rId6">
            <a:alphaModFix/>
          </a:blip>
          <a:stretch>
            <a:fillRect/>
          </a:stretch>
        </p:blipFill>
        <p:spPr>
          <a:xfrm>
            <a:off x="4601100" y="3360120"/>
            <a:ext cx="1558199" cy="939020"/>
          </a:xfrm>
          <a:prstGeom prst="rect">
            <a:avLst/>
          </a:prstGeom>
          <a:noFill/>
          <a:ln cap="flat" cmpd="sng" w="9525">
            <a:solidFill>
              <a:srgbClr val="783F04"/>
            </a:solidFill>
            <a:prstDash val="solid"/>
            <a:round/>
            <a:headEnd len="sm" w="sm" type="none"/>
            <a:tailEnd len="sm" w="sm" type="none"/>
          </a:ln>
        </p:spPr>
      </p:pic>
      <p:sp>
        <p:nvSpPr>
          <p:cNvPr id="160" name="Google Shape;160;p24"/>
          <p:cNvSpPr/>
          <p:nvPr/>
        </p:nvSpPr>
        <p:spPr>
          <a:xfrm>
            <a:off x="6159300" y="3360138"/>
            <a:ext cx="1321500" cy="939000"/>
          </a:xfrm>
          <a:prstGeom prst="rect">
            <a:avLst/>
          </a:prstGeom>
          <a:noFill/>
          <a:ln cap="flat" cmpd="sng" w="9525">
            <a:solidFill>
              <a:srgbClr val="783F04"/>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783F04"/>
                </a:solidFill>
                <a:latin typeface="Mada"/>
                <a:ea typeface="Mada"/>
                <a:cs typeface="Mada"/>
                <a:sym typeface="Mada"/>
              </a:rPr>
              <a:t>Development of Leukemia in the Bloodstream</a:t>
            </a:r>
            <a:endParaRPr b="1">
              <a:solidFill>
                <a:srgbClr val="783F04"/>
              </a:solidFill>
              <a:latin typeface="Mada"/>
              <a:ea typeface="Mada"/>
              <a:cs typeface="Mada"/>
              <a:sym typeface="Mada"/>
            </a:endParaRPr>
          </a:p>
        </p:txBody>
      </p:sp>
      <p:sp>
        <p:nvSpPr>
          <p:cNvPr id="161" name="Google Shape;161;p24"/>
          <p:cNvSpPr txBox="1"/>
          <p:nvPr/>
        </p:nvSpPr>
        <p:spPr>
          <a:xfrm>
            <a:off x="171300" y="91344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Diagnostic Studies</a:t>
            </a:r>
            <a:endParaRPr b="1" sz="2200">
              <a:highlight>
                <a:schemeClr val="accent4"/>
              </a:highlight>
              <a:latin typeface="Mada"/>
              <a:ea typeface="Mada"/>
              <a:cs typeface="Mada"/>
              <a:sym typeface="Mada"/>
            </a:endParaRPr>
          </a:p>
        </p:txBody>
      </p:sp>
      <p:sp>
        <p:nvSpPr>
          <p:cNvPr id="162" name="Google Shape;162;p24"/>
          <p:cNvSpPr txBox="1"/>
          <p:nvPr/>
        </p:nvSpPr>
        <p:spPr>
          <a:xfrm>
            <a:off x="292500" y="9551350"/>
            <a:ext cx="36216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500">
                <a:solidFill>
                  <a:srgbClr val="C76114"/>
                </a:solidFill>
                <a:latin typeface="Mada"/>
                <a:ea typeface="Mada"/>
                <a:cs typeface="Mada"/>
                <a:sym typeface="Mada"/>
              </a:rPr>
              <a:t>1) To diagnose and classify:</a:t>
            </a:r>
            <a:endParaRPr b="1" sz="1500">
              <a:solidFill>
                <a:srgbClr val="C76114"/>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Peripheral blood evaluation (CBC and blood smear)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Bone marrow evaluation</a:t>
            </a:r>
            <a:endParaRPr sz="1200">
              <a:latin typeface="Mada"/>
              <a:ea typeface="Mada"/>
              <a:cs typeface="Mada"/>
              <a:sym typeface="Mada"/>
            </a:endParaRPr>
          </a:p>
          <a:p>
            <a:pPr indent="0" lvl="0" marL="0" rtl="0" algn="l">
              <a:spcBef>
                <a:spcPts val="0"/>
              </a:spcBef>
              <a:spcAft>
                <a:spcPts val="0"/>
              </a:spcAft>
              <a:buNone/>
            </a:pPr>
            <a:r>
              <a:t/>
            </a:r>
            <a:endParaRPr sz="1200">
              <a:solidFill>
                <a:srgbClr val="0B5394"/>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63" name="Google Shape;163;p24"/>
          <p:cNvSpPr txBox="1"/>
          <p:nvPr/>
        </p:nvSpPr>
        <p:spPr>
          <a:xfrm>
            <a:off x="3797700" y="9551350"/>
            <a:ext cx="3762300" cy="152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500">
                <a:solidFill>
                  <a:srgbClr val="C76114"/>
                </a:solidFill>
                <a:latin typeface="Mada"/>
                <a:ea typeface="Mada"/>
                <a:cs typeface="Mada"/>
                <a:sym typeface="Mada"/>
              </a:rPr>
              <a:t>2) To identify cell subtype and stage:</a:t>
            </a:r>
            <a:endParaRPr b="1" sz="1500">
              <a:solidFill>
                <a:srgbClr val="C76114"/>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Morphologic, histochemical, immunologic, and cytogenic methods </a:t>
            </a:r>
            <a:r>
              <a:rPr lang="ar" sz="1200">
                <a:solidFill>
                  <a:srgbClr val="6AA84F"/>
                </a:solidFill>
                <a:latin typeface="Mada"/>
                <a:ea typeface="Mada"/>
                <a:cs typeface="Mada"/>
                <a:sym typeface="Mada"/>
              </a:rPr>
              <a:t>(each Leukemia has its genetic driven mutation. ex: Philadelphia chromosome </a:t>
            </a:r>
            <a:r>
              <a:rPr lang="ar" sz="1200">
                <a:solidFill>
                  <a:srgbClr val="999999"/>
                </a:solidFill>
                <a:latin typeface="Mada"/>
                <a:ea typeface="Mada"/>
                <a:cs typeface="Mada"/>
                <a:sym typeface="Mada"/>
              </a:rPr>
              <a:t>in CML</a:t>
            </a:r>
            <a:r>
              <a:rPr lang="ar" sz="1200">
                <a:solidFill>
                  <a:srgbClr val="6AA84F"/>
                </a:solidFill>
                <a:latin typeface="Mada"/>
                <a:ea typeface="Mada"/>
                <a:cs typeface="Mada"/>
                <a:sym typeface="Mada"/>
              </a:rPr>
              <a:t>,PML-RARa in AML-M3)</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0B5394"/>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64" name="Google Shape;164;p24"/>
          <p:cNvSpPr txBox="1"/>
          <p:nvPr/>
        </p:nvSpPr>
        <p:spPr>
          <a:xfrm>
            <a:off x="247500" y="456245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Two-hit model of leukemogenesis</a:t>
            </a:r>
            <a:endParaRPr b="1" sz="2200">
              <a:highlight>
                <a:schemeClr val="accent4"/>
              </a:highlight>
              <a:latin typeface="Mada"/>
              <a:ea typeface="Mada"/>
              <a:cs typeface="Mada"/>
              <a:sym typeface="Mada"/>
            </a:endParaRPr>
          </a:p>
        </p:txBody>
      </p:sp>
      <p:cxnSp>
        <p:nvCxnSpPr>
          <p:cNvPr id="165" name="Google Shape;165;p24"/>
          <p:cNvCxnSpPr>
            <a:stCxn id="143" idx="2"/>
            <a:endCxn id="145" idx="0"/>
          </p:cNvCxnSpPr>
          <p:nvPr/>
        </p:nvCxnSpPr>
        <p:spPr>
          <a:xfrm>
            <a:off x="1333550" y="6069000"/>
            <a:ext cx="182700" cy="190500"/>
          </a:xfrm>
          <a:prstGeom prst="straightConnector1">
            <a:avLst/>
          </a:prstGeom>
          <a:noFill/>
          <a:ln cap="flat" cmpd="sng" w="19050">
            <a:solidFill>
              <a:schemeClr val="dk2"/>
            </a:solidFill>
            <a:prstDash val="solid"/>
            <a:round/>
            <a:headEnd len="med" w="med" type="none"/>
            <a:tailEnd len="med" w="med" type="triangle"/>
          </a:ln>
        </p:spPr>
      </p:cxnSp>
      <p:cxnSp>
        <p:nvCxnSpPr>
          <p:cNvPr id="166" name="Google Shape;166;p24"/>
          <p:cNvCxnSpPr>
            <a:stCxn id="144" idx="2"/>
            <a:endCxn id="147" idx="0"/>
          </p:cNvCxnSpPr>
          <p:nvPr/>
        </p:nvCxnSpPr>
        <p:spPr>
          <a:xfrm flipH="1">
            <a:off x="3744980" y="6069000"/>
            <a:ext cx="242100" cy="212100"/>
          </a:xfrm>
          <a:prstGeom prst="straightConnector1">
            <a:avLst/>
          </a:prstGeom>
          <a:noFill/>
          <a:ln cap="flat" cmpd="sng" w="19050">
            <a:solidFill>
              <a:schemeClr val="dk2"/>
            </a:solidFill>
            <a:prstDash val="solid"/>
            <a:round/>
            <a:headEnd len="med" w="med" type="none"/>
            <a:tailEnd len="med" w="med" type="triangle"/>
          </a:ln>
        </p:spPr>
      </p:cxnSp>
      <p:cxnSp>
        <p:nvCxnSpPr>
          <p:cNvPr id="167" name="Google Shape;167;p24"/>
          <p:cNvCxnSpPr>
            <a:stCxn id="147" idx="3"/>
            <a:endCxn id="148" idx="1"/>
          </p:cNvCxnSpPr>
          <p:nvPr/>
        </p:nvCxnSpPr>
        <p:spPr>
          <a:xfrm>
            <a:off x="4616907" y="6458675"/>
            <a:ext cx="389400" cy="0"/>
          </a:xfrm>
          <a:prstGeom prst="straightConnector1">
            <a:avLst/>
          </a:prstGeom>
          <a:noFill/>
          <a:ln cap="flat" cmpd="sng" w="19050">
            <a:solidFill>
              <a:schemeClr val="dk2"/>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5"/>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173" name="Google Shape;173;p25"/>
          <p:cNvSpPr txBox="1"/>
          <p:nvPr/>
        </p:nvSpPr>
        <p:spPr>
          <a:xfrm>
            <a:off x="813900" y="0"/>
            <a:ext cx="5932200" cy="6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latin typeface="Mada"/>
                <a:ea typeface="Mada"/>
                <a:cs typeface="Mada"/>
                <a:sym typeface="Mada"/>
              </a:rPr>
              <a:t>Classification of leukemias</a:t>
            </a:r>
            <a:endParaRPr b="1" sz="26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2600">
              <a:latin typeface="Mada"/>
              <a:ea typeface="Mada"/>
              <a:cs typeface="Mada"/>
              <a:sym typeface="Mada"/>
            </a:endParaRPr>
          </a:p>
          <a:p>
            <a:pPr indent="0" lvl="0" marL="0" rtl="0" algn="ctr">
              <a:spcBef>
                <a:spcPts val="0"/>
              </a:spcBef>
              <a:spcAft>
                <a:spcPts val="0"/>
              </a:spcAft>
              <a:buNone/>
            </a:pPr>
            <a:r>
              <a:t/>
            </a:r>
            <a:endParaRPr b="1" sz="2600">
              <a:latin typeface="Mada"/>
              <a:ea typeface="Mada"/>
              <a:cs typeface="Mada"/>
              <a:sym typeface="Mada"/>
            </a:endParaRPr>
          </a:p>
        </p:txBody>
      </p:sp>
      <p:sp>
        <p:nvSpPr>
          <p:cNvPr id="174" name="Google Shape;174;p25"/>
          <p:cNvSpPr txBox="1"/>
          <p:nvPr/>
        </p:nvSpPr>
        <p:spPr>
          <a:xfrm>
            <a:off x="-5162700" y="60005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Classification of leukemias</a:t>
            </a:r>
            <a:endParaRPr b="1" sz="2200">
              <a:highlight>
                <a:schemeClr val="accent4"/>
              </a:highlight>
              <a:latin typeface="Mada"/>
              <a:ea typeface="Mada"/>
              <a:cs typeface="Mada"/>
              <a:sym typeface="Mada"/>
            </a:endParaRPr>
          </a:p>
        </p:txBody>
      </p:sp>
      <p:pic>
        <p:nvPicPr>
          <p:cNvPr id="175" name="Google Shape;175;p25"/>
          <p:cNvPicPr preferRelativeResize="0"/>
          <p:nvPr/>
        </p:nvPicPr>
        <p:blipFill>
          <a:blip r:embed="rId3">
            <a:alphaModFix/>
          </a:blip>
          <a:stretch>
            <a:fillRect/>
          </a:stretch>
        </p:blipFill>
        <p:spPr>
          <a:xfrm>
            <a:off x="2228867" y="2092250"/>
            <a:ext cx="3152906" cy="4328325"/>
          </a:xfrm>
          <a:prstGeom prst="rect">
            <a:avLst/>
          </a:prstGeom>
          <a:noFill/>
          <a:ln>
            <a:noFill/>
          </a:ln>
        </p:spPr>
      </p:pic>
      <p:sp>
        <p:nvSpPr>
          <p:cNvPr id="176" name="Google Shape;176;p25"/>
          <p:cNvSpPr txBox="1"/>
          <p:nvPr/>
        </p:nvSpPr>
        <p:spPr>
          <a:xfrm>
            <a:off x="8896400" y="2117750"/>
            <a:ext cx="7021500" cy="19353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noAutofit/>
          </a:bodyPr>
          <a:lstStyle/>
          <a:p>
            <a:pPr indent="-295275" lvl="0" marL="457200" rtl="0" algn="l">
              <a:spcBef>
                <a:spcPts val="0"/>
              </a:spcBef>
              <a:spcAft>
                <a:spcPts val="0"/>
              </a:spcAft>
              <a:buClr>
                <a:srgbClr val="6AA84F"/>
              </a:buClr>
              <a:buSzPts val="1050"/>
              <a:buFont typeface="Mada"/>
              <a:buChar char="●"/>
            </a:pPr>
            <a:r>
              <a:rPr lang="ar" sz="1050">
                <a:solidFill>
                  <a:srgbClr val="6AA84F"/>
                </a:solidFill>
                <a:latin typeface="Mada"/>
                <a:ea typeface="Mada"/>
                <a:cs typeface="Mada"/>
                <a:sym typeface="Mada"/>
              </a:rPr>
              <a:t>All this tree occurs in the bone marrow. In adults، most of the active bone marrow is in the pelvic bone, hence why bone aspirates are usually taken from there.</a:t>
            </a:r>
            <a:endParaRPr sz="1050">
              <a:solidFill>
                <a:srgbClr val="6AA84F"/>
              </a:solidFill>
              <a:latin typeface="Mada"/>
              <a:ea typeface="Mada"/>
              <a:cs typeface="Mada"/>
              <a:sym typeface="Mada"/>
            </a:endParaRPr>
          </a:p>
          <a:p>
            <a:pPr indent="-295275" lvl="0" marL="457200" rtl="0" algn="l">
              <a:spcBef>
                <a:spcPts val="0"/>
              </a:spcBef>
              <a:spcAft>
                <a:spcPts val="0"/>
              </a:spcAft>
              <a:buClr>
                <a:srgbClr val="6AA84F"/>
              </a:buClr>
              <a:buSzPts val="1050"/>
              <a:buFont typeface="Mada"/>
              <a:buChar char="●"/>
            </a:pPr>
            <a:r>
              <a:rPr lang="ar" sz="1050">
                <a:solidFill>
                  <a:srgbClr val="6AA84F"/>
                </a:solidFill>
                <a:latin typeface="Mada"/>
                <a:ea typeface="Mada"/>
                <a:cs typeface="Mada"/>
                <a:sym typeface="Mada"/>
              </a:rPr>
              <a:t>In acute leukaemia, there is proliferation of primitive stem cells, with limited accompanying differentiation, leading to an accumulation of blasts, predominantly in the bone marrow, which causes bone marrow failure. In chronic leukaemia, the malignant clone is able to differentiate, resulting in an accumulation of more mature cells. Lymphocytic and lymphoblastic cells are those derived from the lymphoid stem cell (B cells and T cells). Myeloid refers to the other lineages: that is, precursors of red cells, granulocytes, monocytes and platelets </a:t>
            </a:r>
            <a:endParaRPr sz="1050">
              <a:solidFill>
                <a:srgbClr val="6AA84F"/>
              </a:solidFill>
              <a:latin typeface="Mada"/>
              <a:ea typeface="Mada"/>
              <a:cs typeface="Mada"/>
              <a:sym typeface="Mada"/>
            </a:endParaRPr>
          </a:p>
          <a:p>
            <a:pPr indent="-295275" lvl="0" marL="457200" rtl="0" algn="l">
              <a:spcBef>
                <a:spcPts val="0"/>
              </a:spcBef>
              <a:spcAft>
                <a:spcPts val="0"/>
              </a:spcAft>
              <a:buClr>
                <a:srgbClr val="6AA84F"/>
              </a:buClr>
              <a:buSzPts val="1050"/>
              <a:buFont typeface="Mada"/>
              <a:buChar char="●"/>
            </a:pPr>
            <a:r>
              <a:rPr lang="ar" sz="1050">
                <a:solidFill>
                  <a:srgbClr val="6AA84F"/>
                </a:solidFill>
                <a:latin typeface="Mada"/>
                <a:ea typeface="Mada"/>
                <a:cs typeface="Mada"/>
                <a:sym typeface="Mada"/>
              </a:rPr>
              <a:t>In acute leukemias the cells are </a:t>
            </a:r>
            <a:r>
              <a:rPr lang="ar" sz="1050">
                <a:solidFill>
                  <a:srgbClr val="6AA84F"/>
                </a:solidFill>
                <a:latin typeface="Mada"/>
                <a:ea typeface="Mada"/>
                <a:cs typeface="Mada"/>
                <a:sym typeface="Mada"/>
              </a:rPr>
              <a:t>undifferentiated</a:t>
            </a:r>
            <a:r>
              <a:rPr lang="ar" sz="1050">
                <a:solidFill>
                  <a:srgbClr val="6AA84F"/>
                </a:solidFill>
                <a:latin typeface="Mada"/>
                <a:ea typeface="Mada"/>
                <a:cs typeface="Mada"/>
                <a:sym typeface="Mada"/>
              </a:rPr>
              <a:t> so they are not functioning, unlike chronic leukemias in which there’s some degree of maturation (Hence why chronic leukemias have lower </a:t>
            </a:r>
            <a:r>
              <a:rPr lang="ar" sz="1050">
                <a:solidFill>
                  <a:srgbClr val="6AA84F"/>
                </a:solidFill>
                <a:latin typeface="Mada"/>
                <a:ea typeface="Mada"/>
                <a:cs typeface="Mada"/>
                <a:sym typeface="Mada"/>
              </a:rPr>
              <a:t>mortality</a:t>
            </a:r>
            <a:r>
              <a:rPr lang="ar" sz="1050">
                <a:solidFill>
                  <a:srgbClr val="6AA84F"/>
                </a:solidFill>
                <a:latin typeface="Mada"/>
                <a:ea typeface="Mada"/>
                <a:cs typeface="Mada"/>
                <a:sym typeface="Mada"/>
              </a:rPr>
              <a:t> than acute leukemias). Clinically, acute leukemias have a more aggressive course and pts develop symptoms rapidly (Within a month) unlike chronic leukemias where they usually develop symptoms over years.</a:t>
            </a:r>
            <a:endParaRPr sz="1050">
              <a:solidFill>
                <a:srgbClr val="6AA84F"/>
              </a:solidFill>
              <a:latin typeface="Mada"/>
              <a:ea typeface="Mada"/>
              <a:cs typeface="Mada"/>
              <a:sym typeface="Mada"/>
            </a:endParaRPr>
          </a:p>
        </p:txBody>
      </p:sp>
      <p:sp>
        <p:nvSpPr>
          <p:cNvPr id="177" name="Google Shape;177;p25"/>
          <p:cNvSpPr/>
          <p:nvPr/>
        </p:nvSpPr>
        <p:spPr>
          <a:xfrm>
            <a:off x="4460045" y="2974387"/>
            <a:ext cx="711000" cy="374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5"/>
          <p:cNvSpPr/>
          <p:nvPr/>
        </p:nvSpPr>
        <p:spPr>
          <a:xfrm>
            <a:off x="3201367" y="2974387"/>
            <a:ext cx="636900" cy="374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5"/>
          <p:cNvSpPr/>
          <p:nvPr/>
        </p:nvSpPr>
        <p:spPr>
          <a:xfrm>
            <a:off x="2104003" y="4921804"/>
            <a:ext cx="243600" cy="508200"/>
          </a:xfrm>
          <a:prstGeom prst="leftBrace">
            <a:avLst>
              <a:gd fmla="val 50000" name="adj1"/>
              <a:gd fmla="val 50000" name="adj2"/>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5"/>
          <p:cNvSpPr/>
          <p:nvPr/>
        </p:nvSpPr>
        <p:spPr>
          <a:xfrm rot="-2773844">
            <a:off x="4481745" y="4634166"/>
            <a:ext cx="523450" cy="894128"/>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5"/>
          <p:cNvSpPr/>
          <p:nvPr/>
        </p:nvSpPr>
        <p:spPr>
          <a:xfrm>
            <a:off x="2838594" y="4723303"/>
            <a:ext cx="422700" cy="374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5"/>
          <p:cNvSpPr txBox="1"/>
          <p:nvPr/>
        </p:nvSpPr>
        <p:spPr>
          <a:xfrm>
            <a:off x="1468385" y="2732156"/>
            <a:ext cx="1483200" cy="5541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Mutations here result in AML</a:t>
            </a:r>
            <a:endParaRPr b="1" sz="1200">
              <a:solidFill>
                <a:srgbClr val="6AA84F"/>
              </a:solidFill>
              <a:latin typeface="Mada"/>
              <a:ea typeface="Mada"/>
              <a:cs typeface="Mada"/>
              <a:sym typeface="Mada"/>
            </a:endParaRPr>
          </a:p>
        </p:txBody>
      </p:sp>
      <p:cxnSp>
        <p:nvCxnSpPr>
          <p:cNvPr id="183" name="Google Shape;183;p25"/>
          <p:cNvCxnSpPr/>
          <p:nvPr/>
        </p:nvCxnSpPr>
        <p:spPr>
          <a:xfrm>
            <a:off x="2996402" y="3141472"/>
            <a:ext cx="160200" cy="0"/>
          </a:xfrm>
          <a:prstGeom prst="straightConnector1">
            <a:avLst/>
          </a:prstGeom>
          <a:noFill/>
          <a:ln cap="flat" cmpd="sng" w="19050">
            <a:solidFill>
              <a:srgbClr val="FF0000"/>
            </a:solidFill>
            <a:prstDash val="solid"/>
            <a:round/>
            <a:headEnd len="med" w="med" type="none"/>
            <a:tailEnd len="med" w="med" type="triangle"/>
          </a:ln>
        </p:spPr>
      </p:cxnSp>
      <p:sp>
        <p:nvSpPr>
          <p:cNvPr id="184" name="Google Shape;184;p25"/>
          <p:cNvSpPr txBox="1"/>
          <p:nvPr/>
        </p:nvSpPr>
        <p:spPr>
          <a:xfrm>
            <a:off x="5456038" y="2946970"/>
            <a:ext cx="1483200" cy="5541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Mutations here result in ALL</a:t>
            </a:r>
            <a:endParaRPr b="1" sz="1200">
              <a:solidFill>
                <a:srgbClr val="6AA84F"/>
              </a:solidFill>
              <a:latin typeface="Mada"/>
              <a:ea typeface="Mada"/>
              <a:cs typeface="Mada"/>
              <a:sym typeface="Mada"/>
            </a:endParaRPr>
          </a:p>
        </p:txBody>
      </p:sp>
      <p:cxnSp>
        <p:nvCxnSpPr>
          <p:cNvPr id="185" name="Google Shape;185;p25"/>
          <p:cNvCxnSpPr>
            <a:endCxn id="177" idx="3"/>
          </p:cNvCxnSpPr>
          <p:nvPr/>
        </p:nvCxnSpPr>
        <p:spPr>
          <a:xfrm rot="10800000">
            <a:off x="5171045" y="3161587"/>
            <a:ext cx="239700" cy="39000"/>
          </a:xfrm>
          <a:prstGeom prst="straightConnector1">
            <a:avLst/>
          </a:prstGeom>
          <a:noFill/>
          <a:ln cap="flat" cmpd="sng" w="19050">
            <a:solidFill>
              <a:srgbClr val="FF0000"/>
            </a:solidFill>
            <a:prstDash val="solid"/>
            <a:round/>
            <a:headEnd len="med" w="med" type="none"/>
            <a:tailEnd len="med" w="med" type="triangle"/>
          </a:ln>
        </p:spPr>
      </p:cxnSp>
      <p:sp>
        <p:nvSpPr>
          <p:cNvPr id="186" name="Google Shape;186;p25"/>
          <p:cNvSpPr txBox="1"/>
          <p:nvPr/>
        </p:nvSpPr>
        <p:spPr>
          <a:xfrm>
            <a:off x="4614464" y="5793595"/>
            <a:ext cx="1483200" cy="5541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Mutations here result in CLL</a:t>
            </a:r>
            <a:endParaRPr b="1" sz="1200">
              <a:solidFill>
                <a:srgbClr val="6AA84F"/>
              </a:solidFill>
              <a:latin typeface="Mada"/>
              <a:ea typeface="Mada"/>
              <a:cs typeface="Mada"/>
              <a:sym typeface="Mada"/>
            </a:endParaRPr>
          </a:p>
        </p:txBody>
      </p:sp>
      <p:cxnSp>
        <p:nvCxnSpPr>
          <p:cNvPr id="187" name="Google Shape;187;p25"/>
          <p:cNvCxnSpPr/>
          <p:nvPr/>
        </p:nvCxnSpPr>
        <p:spPr>
          <a:xfrm rot="10800000">
            <a:off x="5080973" y="5555881"/>
            <a:ext cx="141000" cy="194100"/>
          </a:xfrm>
          <a:prstGeom prst="straightConnector1">
            <a:avLst/>
          </a:prstGeom>
          <a:noFill/>
          <a:ln cap="flat" cmpd="sng" w="19050">
            <a:solidFill>
              <a:srgbClr val="FF0000"/>
            </a:solidFill>
            <a:prstDash val="solid"/>
            <a:round/>
            <a:headEnd len="med" w="med" type="none"/>
            <a:tailEnd len="med" w="med" type="triangle"/>
          </a:ln>
        </p:spPr>
      </p:cxnSp>
      <p:sp>
        <p:nvSpPr>
          <p:cNvPr id="188" name="Google Shape;188;p25"/>
          <p:cNvSpPr txBox="1"/>
          <p:nvPr/>
        </p:nvSpPr>
        <p:spPr>
          <a:xfrm>
            <a:off x="690362" y="4906439"/>
            <a:ext cx="1330800" cy="5541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Mutations here result in CML</a:t>
            </a:r>
            <a:endParaRPr b="1" sz="1200">
              <a:solidFill>
                <a:srgbClr val="6AA84F"/>
              </a:solidFill>
              <a:latin typeface="Mada"/>
              <a:ea typeface="Mada"/>
              <a:cs typeface="Mada"/>
              <a:sym typeface="Mada"/>
            </a:endParaRPr>
          </a:p>
        </p:txBody>
      </p:sp>
      <p:sp>
        <p:nvSpPr>
          <p:cNvPr id="189" name="Google Shape;189;p25"/>
          <p:cNvSpPr txBox="1"/>
          <p:nvPr/>
        </p:nvSpPr>
        <p:spPr>
          <a:xfrm>
            <a:off x="620762" y="4080873"/>
            <a:ext cx="1483200" cy="7389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solidFill>
                  <a:srgbClr val="6AA84F"/>
                </a:solidFill>
                <a:latin typeface="Mada"/>
                <a:ea typeface="Mada"/>
                <a:cs typeface="Mada"/>
                <a:sym typeface="Mada"/>
              </a:rPr>
              <a:t>Mutations here result in APL (Subtype of AML)</a:t>
            </a:r>
            <a:endParaRPr b="1" sz="1200">
              <a:solidFill>
                <a:srgbClr val="6AA84F"/>
              </a:solidFill>
              <a:latin typeface="Mada"/>
              <a:ea typeface="Mada"/>
              <a:cs typeface="Mada"/>
              <a:sym typeface="Mada"/>
            </a:endParaRPr>
          </a:p>
        </p:txBody>
      </p:sp>
      <p:cxnSp>
        <p:nvCxnSpPr>
          <p:cNvPr id="190" name="Google Shape;190;p25"/>
          <p:cNvCxnSpPr/>
          <p:nvPr/>
        </p:nvCxnSpPr>
        <p:spPr>
          <a:xfrm>
            <a:off x="2145655" y="4480082"/>
            <a:ext cx="636000" cy="293700"/>
          </a:xfrm>
          <a:prstGeom prst="straightConnector1">
            <a:avLst/>
          </a:prstGeom>
          <a:noFill/>
          <a:ln cap="flat" cmpd="sng" w="19050">
            <a:solidFill>
              <a:srgbClr val="FF0000"/>
            </a:solidFill>
            <a:prstDash val="solid"/>
            <a:round/>
            <a:headEnd len="med" w="med" type="none"/>
            <a:tailEnd len="med" w="med" type="triangle"/>
          </a:ln>
        </p:spPr>
      </p:cxnSp>
      <p:pic>
        <p:nvPicPr>
          <p:cNvPr id="191" name="Google Shape;191;p25"/>
          <p:cNvPicPr preferRelativeResize="0"/>
          <p:nvPr/>
        </p:nvPicPr>
        <p:blipFill>
          <a:blip r:embed="rId4">
            <a:alphaModFix/>
          </a:blip>
          <a:stretch>
            <a:fillRect/>
          </a:stretch>
        </p:blipFill>
        <p:spPr>
          <a:xfrm>
            <a:off x="-5356775" y="1852274"/>
            <a:ext cx="3421924" cy="972575"/>
          </a:xfrm>
          <a:prstGeom prst="rect">
            <a:avLst/>
          </a:prstGeom>
          <a:noFill/>
          <a:ln>
            <a:noFill/>
          </a:ln>
        </p:spPr>
      </p:pic>
      <p:pic>
        <p:nvPicPr>
          <p:cNvPr id="192" name="Google Shape;192;p25"/>
          <p:cNvPicPr preferRelativeResize="0"/>
          <p:nvPr/>
        </p:nvPicPr>
        <p:blipFill>
          <a:blip r:embed="rId4">
            <a:alphaModFix/>
          </a:blip>
          <a:stretch>
            <a:fillRect/>
          </a:stretch>
        </p:blipFill>
        <p:spPr>
          <a:xfrm>
            <a:off x="-6771700" y="5352300"/>
            <a:ext cx="5346150" cy="1740810"/>
          </a:xfrm>
          <a:prstGeom prst="rect">
            <a:avLst/>
          </a:prstGeom>
          <a:noFill/>
          <a:ln>
            <a:noFill/>
          </a:ln>
        </p:spPr>
      </p:pic>
      <p:sp>
        <p:nvSpPr>
          <p:cNvPr id="193" name="Google Shape;193;p25"/>
          <p:cNvSpPr/>
          <p:nvPr/>
        </p:nvSpPr>
        <p:spPr>
          <a:xfrm>
            <a:off x="793400" y="927000"/>
            <a:ext cx="2196900" cy="354900"/>
          </a:xfrm>
          <a:prstGeom prst="roundRect">
            <a:avLst>
              <a:gd fmla="val 16667" name="adj"/>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Acute leukemias</a:t>
            </a:r>
            <a:endParaRPr b="1" sz="1150">
              <a:latin typeface="Mada"/>
              <a:ea typeface="Mada"/>
              <a:cs typeface="Mada"/>
              <a:sym typeface="Mada"/>
            </a:endParaRPr>
          </a:p>
        </p:txBody>
      </p:sp>
      <p:sp>
        <p:nvSpPr>
          <p:cNvPr id="194" name="Google Shape;194;p25"/>
          <p:cNvSpPr/>
          <p:nvPr/>
        </p:nvSpPr>
        <p:spPr>
          <a:xfrm>
            <a:off x="4548490" y="927000"/>
            <a:ext cx="2196900" cy="354900"/>
          </a:xfrm>
          <a:prstGeom prst="roundRect">
            <a:avLst>
              <a:gd fmla="val 16667" name="adj"/>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Mada"/>
                <a:ea typeface="Mada"/>
                <a:cs typeface="Mada"/>
                <a:sym typeface="Mada"/>
              </a:rPr>
              <a:t>Chronic leukemias</a:t>
            </a:r>
            <a:endParaRPr b="1" sz="1150">
              <a:latin typeface="Mada"/>
              <a:ea typeface="Mada"/>
              <a:cs typeface="Mada"/>
              <a:sym typeface="Mada"/>
            </a:endParaRPr>
          </a:p>
        </p:txBody>
      </p:sp>
      <p:sp>
        <p:nvSpPr>
          <p:cNvPr id="195" name="Google Shape;195;p25"/>
          <p:cNvSpPr/>
          <p:nvPr/>
        </p:nvSpPr>
        <p:spPr>
          <a:xfrm>
            <a:off x="168675" y="1521025"/>
            <a:ext cx="1566300" cy="600000"/>
          </a:xfrm>
          <a:prstGeom prst="roundRect">
            <a:avLst>
              <a:gd fmla="val 16667" name="adj"/>
            </a:avLst>
          </a:prstGeom>
          <a:solidFill>
            <a:srgbClr val="FDF1E8"/>
          </a:solidFill>
          <a:ln cap="flat" cmpd="sng" w="9525">
            <a:solidFill>
              <a:srgbClr val="783F04"/>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100">
                <a:latin typeface="Mada"/>
                <a:ea typeface="Mada"/>
                <a:cs typeface="Mada"/>
                <a:sym typeface="Mada"/>
              </a:rPr>
              <a:t>Acute lymphoblastic leukemia</a:t>
            </a:r>
            <a:r>
              <a:rPr b="1" lang="ar" sz="1100">
                <a:latin typeface="Mada"/>
                <a:ea typeface="Mada"/>
                <a:cs typeface="Mada"/>
                <a:sym typeface="Mada"/>
              </a:rPr>
              <a:t> (ALL)</a:t>
            </a:r>
            <a:endParaRPr b="1" sz="1100">
              <a:solidFill>
                <a:srgbClr val="6AA84F"/>
              </a:solidFill>
              <a:latin typeface="Mada"/>
              <a:ea typeface="Mada"/>
              <a:cs typeface="Mada"/>
              <a:sym typeface="Mada"/>
            </a:endParaRPr>
          </a:p>
        </p:txBody>
      </p:sp>
      <p:sp>
        <p:nvSpPr>
          <p:cNvPr id="196" name="Google Shape;196;p25"/>
          <p:cNvSpPr/>
          <p:nvPr/>
        </p:nvSpPr>
        <p:spPr>
          <a:xfrm>
            <a:off x="5825025" y="1521025"/>
            <a:ext cx="1566300" cy="600000"/>
          </a:xfrm>
          <a:prstGeom prst="roundRect">
            <a:avLst>
              <a:gd fmla="val 16667" name="adj"/>
            </a:avLst>
          </a:prstGeom>
          <a:solidFill>
            <a:srgbClr val="FDF1E8"/>
          </a:solidFill>
          <a:ln cap="flat" cmpd="sng" w="9525">
            <a:solidFill>
              <a:srgbClr val="783F04"/>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100">
                <a:latin typeface="Mada"/>
                <a:ea typeface="Mada"/>
                <a:cs typeface="Mada"/>
                <a:sym typeface="Mada"/>
              </a:rPr>
              <a:t>Chronic myeloid leukemia </a:t>
            </a:r>
            <a:r>
              <a:rPr b="1" lang="ar" sz="1100">
                <a:latin typeface="Mada"/>
                <a:ea typeface="Mada"/>
                <a:cs typeface="Mada"/>
                <a:sym typeface="Mada"/>
              </a:rPr>
              <a:t>(CML)</a:t>
            </a:r>
            <a:endParaRPr b="1" sz="1100">
              <a:latin typeface="Mada"/>
              <a:ea typeface="Mada"/>
              <a:cs typeface="Mada"/>
              <a:sym typeface="Mada"/>
            </a:endParaRPr>
          </a:p>
        </p:txBody>
      </p:sp>
      <p:sp>
        <p:nvSpPr>
          <p:cNvPr id="197" name="Google Shape;197;p25"/>
          <p:cNvSpPr/>
          <p:nvPr/>
        </p:nvSpPr>
        <p:spPr>
          <a:xfrm>
            <a:off x="2033475" y="1521025"/>
            <a:ext cx="1566300" cy="600000"/>
          </a:xfrm>
          <a:prstGeom prst="roundRect">
            <a:avLst>
              <a:gd fmla="val 16667" name="adj"/>
            </a:avLst>
          </a:prstGeom>
          <a:solidFill>
            <a:srgbClr val="FDF1E8"/>
          </a:solidFill>
          <a:ln cap="flat" cmpd="sng" w="9525">
            <a:solidFill>
              <a:srgbClr val="783F04"/>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100">
                <a:latin typeface="Mada"/>
                <a:ea typeface="Mada"/>
                <a:cs typeface="Mada"/>
                <a:sym typeface="Mada"/>
              </a:rPr>
              <a:t>Acute myelogenous leukemia </a:t>
            </a:r>
            <a:r>
              <a:rPr b="1" lang="ar" sz="1100">
                <a:latin typeface="Mada"/>
                <a:ea typeface="Mada"/>
                <a:cs typeface="Mada"/>
                <a:sym typeface="Mada"/>
              </a:rPr>
              <a:t>(AML) </a:t>
            </a:r>
            <a:endParaRPr b="1" sz="1100">
              <a:latin typeface="Mada"/>
              <a:ea typeface="Mada"/>
              <a:cs typeface="Mada"/>
              <a:sym typeface="Mada"/>
            </a:endParaRPr>
          </a:p>
          <a:p>
            <a:pPr indent="0" lvl="0" marL="0" rtl="0" algn="ctr">
              <a:spcBef>
                <a:spcPts val="0"/>
              </a:spcBef>
              <a:spcAft>
                <a:spcPts val="0"/>
              </a:spcAft>
              <a:buNone/>
            </a:pPr>
            <a:r>
              <a:rPr lang="ar" sz="900">
                <a:latin typeface="Mada"/>
                <a:ea typeface="Mada"/>
                <a:cs typeface="Mada"/>
                <a:sym typeface="Mada"/>
              </a:rPr>
              <a:t>(also "myeloid" or "nonlymphocytic")</a:t>
            </a:r>
            <a:endParaRPr sz="900">
              <a:latin typeface="Mada"/>
              <a:ea typeface="Mada"/>
              <a:cs typeface="Mada"/>
              <a:sym typeface="Mada"/>
            </a:endParaRPr>
          </a:p>
        </p:txBody>
      </p:sp>
      <p:cxnSp>
        <p:nvCxnSpPr>
          <p:cNvPr id="198" name="Google Shape;198;p25"/>
          <p:cNvCxnSpPr>
            <a:stCxn id="193" idx="2"/>
            <a:endCxn id="195" idx="0"/>
          </p:cNvCxnSpPr>
          <p:nvPr/>
        </p:nvCxnSpPr>
        <p:spPr>
          <a:xfrm rot="5400000">
            <a:off x="1302350" y="931500"/>
            <a:ext cx="239100" cy="939900"/>
          </a:xfrm>
          <a:prstGeom prst="bentConnector3">
            <a:avLst>
              <a:gd fmla="val 50005" name="adj1"/>
            </a:avLst>
          </a:prstGeom>
          <a:noFill/>
          <a:ln cap="flat" cmpd="sng" w="9525">
            <a:solidFill>
              <a:srgbClr val="595959"/>
            </a:solidFill>
            <a:prstDash val="solid"/>
            <a:round/>
            <a:headEnd len="med" w="med" type="none"/>
            <a:tailEnd len="med" w="med" type="none"/>
          </a:ln>
        </p:spPr>
      </p:cxnSp>
      <p:cxnSp>
        <p:nvCxnSpPr>
          <p:cNvPr id="199" name="Google Shape;199;p25"/>
          <p:cNvCxnSpPr>
            <a:stCxn id="193" idx="2"/>
            <a:endCxn id="197" idx="0"/>
          </p:cNvCxnSpPr>
          <p:nvPr/>
        </p:nvCxnSpPr>
        <p:spPr>
          <a:xfrm flipH="1" rot="-5400000">
            <a:off x="2234750" y="939000"/>
            <a:ext cx="239100" cy="924900"/>
          </a:xfrm>
          <a:prstGeom prst="bentConnector3">
            <a:avLst>
              <a:gd fmla="val 50005" name="adj1"/>
            </a:avLst>
          </a:prstGeom>
          <a:noFill/>
          <a:ln cap="flat" cmpd="sng" w="9525">
            <a:solidFill>
              <a:srgbClr val="595959"/>
            </a:solidFill>
            <a:prstDash val="solid"/>
            <a:round/>
            <a:headEnd len="med" w="med" type="none"/>
            <a:tailEnd len="med" w="med" type="none"/>
          </a:ln>
        </p:spPr>
      </p:cxnSp>
      <p:sp>
        <p:nvSpPr>
          <p:cNvPr id="200" name="Google Shape;200;p25"/>
          <p:cNvSpPr/>
          <p:nvPr/>
        </p:nvSpPr>
        <p:spPr>
          <a:xfrm>
            <a:off x="3929250" y="1521025"/>
            <a:ext cx="1566300" cy="600000"/>
          </a:xfrm>
          <a:prstGeom prst="roundRect">
            <a:avLst>
              <a:gd fmla="val 16667" name="adj"/>
            </a:avLst>
          </a:prstGeom>
          <a:solidFill>
            <a:srgbClr val="FDF1E8"/>
          </a:solidFill>
          <a:ln cap="flat" cmpd="sng" w="9525">
            <a:solidFill>
              <a:srgbClr val="783F04"/>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100">
                <a:latin typeface="Mada"/>
                <a:ea typeface="Mada"/>
                <a:cs typeface="Mada"/>
                <a:sym typeface="Mada"/>
              </a:rPr>
              <a:t>Chronic lymphocytic leukemia</a:t>
            </a:r>
            <a:r>
              <a:rPr b="1" lang="ar" sz="1100">
                <a:latin typeface="Mada"/>
                <a:ea typeface="Mada"/>
                <a:cs typeface="Mada"/>
                <a:sym typeface="Mada"/>
              </a:rPr>
              <a:t> (CLL) </a:t>
            </a:r>
            <a:endParaRPr b="1" sz="1100">
              <a:latin typeface="Mada"/>
              <a:ea typeface="Mada"/>
              <a:cs typeface="Mada"/>
              <a:sym typeface="Mada"/>
            </a:endParaRPr>
          </a:p>
        </p:txBody>
      </p:sp>
      <p:cxnSp>
        <p:nvCxnSpPr>
          <p:cNvPr id="201" name="Google Shape;201;p25"/>
          <p:cNvCxnSpPr>
            <a:stCxn id="194" idx="2"/>
            <a:endCxn id="196" idx="0"/>
          </p:cNvCxnSpPr>
          <p:nvPr/>
        </p:nvCxnSpPr>
        <p:spPr>
          <a:xfrm flipH="1" rot="-5400000">
            <a:off x="6007990" y="920850"/>
            <a:ext cx="239100" cy="961200"/>
          </a:xfrm>
          <a:prstGeom prst="bentConnector3">
            <a:avLst>
              <a:gd fmla="val 50005" name="adj1"/>
            </a:avLst>
          </a:prstGeom>
          <a:noFill/>
          <a:ln cap="flat" cmpd="sng" w="9525">
            <a:solidFill>
              <a:srgbClr val="595959"/>
            </a:solidFill>
            <a:prstDash val="solid"/>
            <a:round/>
            <a:headEnd len="med" w="med" type="none"/>
            <a:tailEnd len="med" w="med" type="none"/>
          </a:ln>
        </p:spPr>
      </p:cxnSp>
      <p:cxnSp>
        <p:nvCxnSpPr>
          <p:cNvPr id="202" name="Google Shape;202;p25"/>
          <p:cNvCxnSpPr>
            <a:stCxn id="194" idx="2"/>
            <a:endCxn id="200" idx="0"/>
          </p:cNvCxnSpPr>
          <p:nvPr/>
        </p:nvCxnSpPr>
        <p:spPr>
          <a:xfrm rot="5400000">
            <a:off x="5060140" y="934200"/>
            <a:ext cx="239100" cy="934500"/>
          </a:xfrm>
          <a:prstGeom prst="bentConnector3">
            <a:avLst>
              <a:gd fmla="val 50005" name="adj1"/>
            </a:avLst>
          </a:prstGeom>
          <a:noFill/>
          <a:ln cap="flat" cmpd="sng" w="9525">
            <a:solidFill>
              <a:srgbClr val="595959"/>
            </a:solidFill>
            <a:prstDash val="solid"/>
            <a:round/>
            <a:headEnd len="med" w="med" type="none"/>
            <a:tailEnd len="med" w="med" type="none"/>
          </a:ln>
        </p:spPr>
      </p:cxnSp>
      <p:cxnSp>
        <p:nvCxnSpPr>
          <p:cNvPr id="203" name="Google Shape;203;p25"/>
          <p:cNvCxnSpPr>
            <a:stCxn id="173" idx="2"/>
            <a:endCxn id="193" idx="0"/>
          </p:cNvCxnSpPr>
          <p:nvPr/>
        </p:nvCxnSpPr>
        <p:spPr>
          <a:xfrm rot="5400000">
            <a:off x="2672400" y="-180600"/>
            <a:ext cx="327000" cy="1888200"/>
          </a:xfrm>
          <a:prstGeom prst="bentConnector3">
            <a:avLst>
              <a:gd fmla="val 50000" name="adj1"/>
            </a:avLst>
          </a:prstGeom>
          <a:noFill/>
          <a:ln cap="flat" cmpd="sng" w="19050">
            <a:solidFill>
              <a:schemeClr val="accent1"/>
            </a:solidFill>
            <a:prstDash val="solid"/>
            <a:round/>
            <a:headEnd len="med" w="med" type="none"/>
            <a:tailEnd len="med" w="med" type="triangle"/>
          </a:ln>
        </p:spPr>
      </p:cxnSp>
      <p:cxnSp>
        <p:nvCxnSpPr>
          <p:cNvPr id="204" name="Google Shape;204;p25"/>
          <p:cNvCxnSpPr>
            <a:stCxn id="173" idx="2"/>
            <a:endCxn id="194" idx="0"/>
          </p:cNvCxnSpPr>
          <p:nvPr/>
        </p:nvCxnSpPr>
        <p:spPr>
          <a:xfrm flipH="1" rot="-5400000">
            <a:off x="4549950" y="-169950"/>
            <a:ext cx="327000" cy="1866900"/>
          </a:xfrm>
          <a:prstGeom prst="bentConnector3">
            <a:avLst>
              <a:gd fmla="val 50000" name="adj1"/>
            </a:avLst>
          </a:prstGeom>
          <a:noFill/>
          <a:ln cap="flat" cmpd="sng" w="19050">
            <a:solidFill>
              <a:schemeClr val="accent1"/>
            </a:solidFill>
            <a:prstDash val="solid"/>
            <a:round/>
            <a:headEnd len="med" w="med" type="none"/>
            <a:tailEnd len="med" w="med" type="triangle"/>
          </a:ln>
        </p:spPr>
      </p:cxnSp>
      <p:sp>
        <p:nvSpPr>
          <p:cNvPr id="205" name="Google Shape;205;p25"/>
          <p:cNvSpPr txBox="1"/>
          <p:nvPr/>
        </p:nvSpPr>
        <p:spPr>
          <a:xfrm>
            <a:off x="285575" y="8519175"/>
            <a:ext cx="50853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Acute versus chronic</a:t>
            </a:r>
            <a:endParaRPr b="1" sz="2200">
              <a:solidFill>
                <a:schemeClr val="dk1"/>
              </a:solidFill>
              <a:highlight>
                <a:schemeClr val="accent4"/>
              </a:highlight>
              <a:latin typeface="Mada"/>
              <a:ea typeface="Mada"/>
              <a:cs typeface="Mada"/>
              <a:sym typeface="Mada"/>
            </a:endParaRPr>
          </a:p>
        </p:txBody>
      </p:sp>
      <p:graphicFrame>
        <p:nvGraphicFramePr>
          <p:cNvPr id="206" name="Google Shape;206;p25"/>
          <p:cNvGraphicFramePr/>
          <p:nvPr/>
        </p:nvGraphicFramePr>
        <p:xfrm>
          <a:off x="55950" y="9042375"/>
          <a:ext cx="3000000" cy="3000000"/>
        </p:xfrm>
        <a:graphic>
          <a:graphicData uri="http://schemas.openxmlformats.org/drawingml/2006/table">
            <a:tbl>
              <a:tblPr>
                <a:noFill/>
                <a:tableStyleId>{BD9DFCBA-717C-4AA1-9048-8C9DC136FAE6}</a:tableStyleId>
              </a:tblPr>
              <a:tblGrid>
                <a:gridCol w="1835900"/>
                <a:gridCol w="1829875"/>
              </a:tblGrid>
              <a:tr h="215475">
                <a:tc gridSpan="2">
                  <a:txBody>
                    <a:bodyPr/>
                    <a:lstStyle/>
                    <a:p>
                      <a:pPr indent="0" lvl="0" marL="0" marR="0" rtl="0" algn="ctr">
                        <a:lnSpc>
                          <a:spcPct val="100000"/>
                        </a:lnSpc>
                        <a:spcBef>
                          <a:spcPts val="0"/>
                        </a:spcBef>
                        <a:spcAft>
                          <a:spcPts val="0"/>
                        </a:spcAft>
                        <a:buNone/>
                      </a:pPr>
                      <a:r>
                        <a:rPr b="1" lang="ar" sz="1200">
                          <a:solidFill>
                            <a:srgbClr val="FFFFFF"/>
                          </a:solidFill>
                          <a:latin typeface="Mada"/>
                          <a:ea typeface="Mada"/>
                          <a:cs typeface="Mada"/>
                          <a:sym typeface="Mada"/>
                        </a:rPr>
                        <a:t>Cell maturity</a:t>
                      </a:r>
                      <a:endParaRPr b="1" sz="1200">
                        <a:solidFill>
                          <a:srgbClr val="FFFFFF"/>
                        </a:solidFill>
                        <a:latin typeface="Mada"/>
                        <a:ea typeface="Mada"/>
                        <a:cs typeface="Mada"/>
                        <a:sym typeface="Mada"/>
                      </a:endParaRPr>
                    </a:p>
                  </a:txBody>
                  <a:tcPr marT="91425" marB="91425" marR="91425" marL="91425" anchor="ctr">
                    <a:solidFill>
                      <a:schemeClr val="accent1"/>
                    </a:solidFill>
                  </a:tcPr>
                </a:tc>
                <a:tc hMerge="1"/>
              </a:tr>
              <a:tr h="808125">
                <a:tc>
                  <a:txBody>
                    <a:bodyPr/>
                    <a:lstStyle/>
                    <a:p>
                      <a:pPr indent="0" lvl="0" marL="0" marR="0" rtl="0" algn="l">
                        <a:lnSpc>
                          <a:spcPct val="100000"/>
                        </a:lnSpc>
                        <a:spcBef>
                          <a:spcPts val="0"/>
                        </a:spcBef>
                        <a:spcAft>
                          <a:spcPts val="0"/>
                        </a:spcAft>
                        <a:buNone/>
                      </a:pPr>
                      <a:r>
                        <a:rPr b="1" lang="ar" sz="1200">
                          <a:latin typeface="Mada"/>
                          <a:ea typeface="Mada"/>
                          <a:cs typeface="Mada"/>
                          <a:sym typeface="Mada"/>
                        </a:rPr>
                        <a:t>Acute:</a:t>
                      </a:r>
                      <a:endParaRPr b="1" sz="1200">
                        <a:latin typeface="Mada"/>
                        <a:ea typeface="Mada"/>
                        <a:cs typeface="Mada"/>
                        <a:sym typeface="Mada"/>
                      </a:endParaRPr>
                    </a:p>
                    <a:p>
                      <a:pPr indent="-192250" lvl="0" marL="280799" marR="0" rtl="0" algn="l">
                        <a:lnSpc>
                          <a:spcPct val="100000"/>
                        </a:lnSpc>
                        <a:spcBef>
                          <a:spcPts val="0"/>
                        </a:spcBef>
                        <a:spcAft>
                          <a:spcPts val="0"/>
                        </a:spcAft>
                        <a:buSzPts val="1100"/>
                        <a:buFont typeface="Mada"/>
                        <a:buChar char="●"/>
                      </a:pPr>
                      <a:r>
                        <a:rPr lang="ar" sz="1100">
                          <a:latin typeface="Mada"/>
                          <a:ea typeface="Mada"/>
                          <a:cs typeface="Mada"/>
                          <a:sym typeface="Mada"/>
                        </a:rPr>
                        <a:t>Clonal proliferation of </a:t>
                      </a:r>
                      <a:r>
                        <a:rPr b="1" lang="ar" sz="1100">
                          <a:solidFill>
                            <a:srgbClr val="CC0000"/>
                          </a:solidFill>
                          <a:latin typeface="Mada"/>
                          <a:ea typeface="Mada"/>
                          <a:cs typeface="Mada"/>
                          <a:sym typeface="Mada"/>
                        </a:rPr>
                        <a:t>immature</a:t>
                      </a:r>
                      <a:r>
                        <a:rPr lang="ar" sz="1100">
                          <a:latin typeface="Mada"/>
                          <a:ea typeface="Mada"/>
                          <a:cs typeface="Mada"/>
                          <a:sym typeface="Mada"/>
                        </a:rPr>
                        <a:t> hematopoietic cells (the formation of blood or blood cells )</a:t>
                      </a:r>
                      <a:endParaRPr sz="1100">
                        <a:latin typeface="Mada"/>
                        <a:ea typeface="Mada"/>
                        <a:cs typeface="Mada"/>
                        <a:sym typeface="Mada"/>
                      </a:endParaRPr>
                    </a:p>
                  </a:txBody>
                  <a:tcPr marT="91425" marB="91425" marR="91425" marL="91425"/>
                </a:tc>
                <a:tc>
                  <a:txBody>
                    <a:bodyPr/>
                    <a:lstStyle/>
                    <a:p>
                      <a:pPr indent="0" lvl="0" marL="0" marR="0" rtl="0" algn="l">
                        <a:lnSpc>
                          <a:spcPct val="100000"/>
                        </a:lnSpc>
                        <a:spcBef>
                          <a:spcPts val="0"/>
                        </a:spcBef>
                        <a:spcAft>
                          <a:spcPts val="0"/>
                        </a:spcAft>
                        <a:buNone/>
                      </a:pPr>
                      <a:r>
                        <a:rPr b="1" lang="ar" sz="1200">
                          <a:latin typeface="Mada"/>
                          <a:ea typeface="Mada"/>
                          <a:cs typeface="Mada"/>
                          <a:sym typeface="Mada"/>
                        </a:rPr>
                        <a:t>Chronic:</a:t>
                      </a:r>
                      <a:endParaRPr b="1" sz="1200">
                        <a:latin typeface="Mada"/>
                        <a:ea typeface="Mada"/>
                        <a:cs typeface="Mada"/>
                        <a:sym typeface="Mada"/>
                      </a:endParaRPr>
                    </a:p>
                    <a:p>
                      <a:pPr indent="-192250" lvl="0" marL="280799" marR="0" rtl="0" algn="l">
                        <a:lnSpc>
                          <a:spcPct val="100000"/>
                        </a:lnSpc>
                        <a:spcBef>
                          <a:spcPts val="0"/>
                        </a:spcBef>
                        <a:spcAft>
                          <a:spcPts val="0"/>
                        </a:spcAft>
                        <a:buSzPts val="1100"/>
                        <a:buFont typeface="Mada"/>
                        <a:buChar char="●"/>
                      </a:pPr>
                      <a:r>
                        <a:rPr b="1" lang="ar" sz="1100">
                          <a:solidFill>
                            <a:srgbClr val="CC0000"/>
                          </a:solidFill>
                          <a:latin typeface="Mada"/>
                          <a:ea typeface="Mada"/>
                          <a:cs typeface="Mada"/>
                          <a:sym typeface="Mada"/>
                        </a:rPr>
                        <a:t>mature</a:t>
                      </a:r>
                      <a:r>
                        <a:rPr lang="ar" sz="1100">
                          <a:latin typeface="Mada"/>
                          <a:ea typeface="Mada"/>
                          <a:cs typeface="Mada"/>
                          <a:sym typeface="Mada"/>
                        </a:rPr>
                        <a:t> forms of WBC; onset is more gradual</a:t>
                      </a:r>
                      <a:r>
                        <a:rPr lang="ar" sz="1100">
                          <a:solidFill>
                            <a:srgbClr val="6AA84F"/>
                          </a:solidFill>
                          <a:latin typeface="Mada"/>
                          <a:ea typeface="Mada"/>
                          <a:cs typeface="Mada"/>
                          <a:sym typeface="Mada"/>
                        </a:rPr>
                        <a:t> so it's not an emergency like acute Leukemia</a:t>
                      </a:r>
                      <a:endParaRPr sz="1100">
                        <a:solidFill>
                          <a:srgbClr val="6AA84F"/>
                        </a:solidFill>
                        <a:latin typeface="Mada"/>
                        <a:ea typeface="Mada"/>
                        <a:cs typeface="Mada"/>
                        <a:sym typeface="Mada"/>
                      </a:endParaRPr>
                    </a:p>
                  </a:txBody>
                  <a:tcPr marT="91425" marB="91425" marR="91425" marL="91425"/>
                </a:tc>
              </a:tr>
            </a:tbl>
          </a:graphicData>
        </a:graphic>
      </p:graphicFrame>
      <p:graphicFrame>
        <p:nvGraphicFramePr>
          <p:cNvPr id="207" name="Google Shape;207;p25"/>
          <p:cNvGraphicFramePr/>
          <p:nvPr/>
        </p:nvGraphicFramePr>
        <p:xfrm>
          <a:off x="3838275" y="9053225"/>
          <a:ext cx="3000000" cy="3000000"/>
        </p:xfrm>
        <a:graphic>
          <a:graphicData uri="http://schemas.openxmlformats.org/drawingml/2006/table">
            <a:tbl>
              <a:tblPr>
                <a:noFill/>
                <a:tableStyleId>{BD9DFCBA-717C-4AA1-9048-8C9DC136FAE6}</a:tableStyleId>
              </a:tblPr>
              <a:tblGrid>
                <a:gridCol w="1700800"/>
                <a:gridCol w="1964975"/>
              </a:tblGrid>
              <a:tr h="365725">
                <a:tc gridSpan="2">
                  <a:txBody>
                    <a:bodyPr/>
                    <a:lstStyle/>
                    <a:p>
                      <a:pPr indent="0" lvl="0" marL="0" marR="0" rtl="0" algn="ctr">
                        <a:lnSpc>
                          <a:spcPct val="100000"/>
                        </a:lnSpc>
                        <a:spcBef>
                          <a:spcPts val="0"/>
                        </a:spcBef>
                        <a:spcAft>
                          <a:spcPts val="0"/>
                        </a:spcAft>
                        <a:buNone/>
                      </a:pPr>
                      <a:r>
                        <a:rPr b="1" lang="ar" sz="1200">
                          <a:solidFill>
                            <a:srgbClr val="FFFFFF"/>
                          </a:solidFill>
                          <a:latin typeface="Mada"/>
                          <a:ea typeface="Mada"/>
                          <a:cs typeface="Mada"/>
                          <a:sym typeface="Mada"/>
                        </a:rPr>
                        <a:t>Nature of disease onset</a:t>
                      </a:r>
                      <a:endParaRPr b="1" sz="1200">
                        <a:solidFill>
                          <a:srgbClr val="FFFFFF"/>
                        </a:solidFill>
                        <a:latin typeface="Mada"/>
                        <a:ea typeface="Mada"/>
                        <a:cs typeface="Mada"/>
                        <a:sym typeface="Mada"/>
                      </a:endParaRPr>
                    </a:p>
                  </a:txBody>
                  <a:tcPr marT="91425" marB="91425" marR="91425" marL="91425" anchor="ctr">
                    <a:solidFill>
                      <a:schemeClr val="accent1"/>
                    </a:solidFill>
                  </a:tcPr>
                </a:tc>
                <a:tc hMerge="1"/>
              </a:tr>
              <a:tr h="1203925">
                <a:tc>
                  <a:txBody>
                    <a:bodyPr/>
                    <a:lstStyle/>
                    <a:p>
                      <a:pPr indent="0" lvl="0" marL="0" marR="0" rtl="0" algn="l">
                        <a:lnSpc>
                          <a:spcPct val="100000"/>
                        </a:lnSpc>
                        <a:spcBef>
                          <a:spcPts val="0"/>
                        </a:spcBef>
                        <a:spcAft>
                          <a:spcPts val="0"/>
                        </a:spcAft>
                        <a:buNone/>
                      </a:pPr>
                      <a:r>
                        <a:rPr b="1" lang="ar" sz="1200">
                          <a:latin typeface="Mada"/>
                          <a:ea typeface="Mada"/>
                          <a:cs typeface="Mada"/>
                          <a:sym typeface="Mada"/>
                        </a:rPr>
                        <a:t>Acute:</a:t>
                      </a:r>
                      <a:endParaRPr b="1" sz="1200">
                        <a:latin typeface="Mada"/>
                        <a:ea typeface="Mada"/>
                        <a:cs typeface="Mada"/>
                        <a:sym typeface="Mada"/>
                      </a:endParaRPr>
                    </a:p>
                    <a:p>
                      <a:pPr indent="-192250" lvl="0" marL="280799" marR="0" rtl="0" algn="l">
                        <a:lnSpc>
                          <a:spcPct val="100000"/>
                        </a:lnSpc>
                        <a:spcBef>
                          <a:spcPts val="0"/>
                        </a:spcBef>
                        <a:spcAft>
                          <a:spcPts val="0"/>
                        </a:spcAft>
                        <a:buSzPts val="1100"/>
                        <a:buFont typeface="Mada"/>
                        <a:buChar char="●"/>
                      </a:pPr>
                      <a:r>
                        <a:rPr lang="ar" sz="1100">
                          <a:latin typeface="Mada"/>
                          <a:ea typeface="Mada"/>
                          <a:cs typeface="Mada"/>
                          <a:sym typeface="Mada"/>
                        </a:rPr>
                        <a:t>Poorly differentiated blast population</a:t>
                      </a:r>
                      <a:endParaRPr sz="1100">
                        <a:latin typeface="Mada"/>
                        <a:ea typeface="Mada"/>
                        <a:cs typeface="Mada"/>
                        <a:sym typeface="Mada"/>
                      </a:endParaRPr>
                    </a:p>
                    <a:p>
                      <a:pPr indent="-192250" lvl="0" marL="280799" marR="0" rtl="0" algn="l">
                        <a:lnSpc>
                          <a:spcPct val="100000"/>
                        </a:lnSpc>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Rapidly fatal outcome, if untreated </a:t>
                      </a:r>
                      <a:endParaRPr b="1" sz="1100">
                        <a:solidFill>
                          <a:srgbClr val="CC0000"/>
                        </a:solidFill>
                        <a:latin typeface="Mada"/>
                        <a:ea typeface="Mada"/>
                        <a:cs typeface="Mada"/>
                        <a:sym typeface="Mada"/>
                      </a:endParaRPr>
                    </a:p>
                  </a:txBody>
                  <a:tcPr marT="91425" marB="91425" marR="91425" marL="91425"/>
                </a:tc>
                <a:tc>
                  <a:txBody>
                    <a:bodyPr/>
                    <a:lstStyle/>
                    <a:p>
                      <a:pPr indent="0" lvl="0" marL="0" marR="0" rtl="0" algn="l">
                        <a:lnSpc>
                          <a:spcPct val="100000"/>
                        </a:lnSpc>
                        <a:spcBef>
                          <a:spcPts val="0"/>
                        </a:spcBef>
                        <a:spcAft>
                          <a:spcPts val="0"/>
                        </a:spcAft>
                        <a:buNone/>
                      </a:pPr>
                      <a:r>
                        <a:rPr b="1" lang="ar" sz="1200">
                          <a:latin typeface="Mada"/>
                          <a:ea typeface="Mada"/>
                          <a:cs typeface="Mada"/>
                          <a:sym typeface="Mada"/>
                        </a:rPr>
                        <a:t>Chronic:</a:t>
                      </a:r>
                      <a:endParaRPr b="1" sz="1200">
                        <a:latin typeface="Mada"/>
                        <a:ea typeface="Mada"/>
                        <a:cs typeface="Mada"/>
                        <a:sym typeface="Mada"/>
                      </a:endParaRPr>
                    </a:p>
                    <a:p>
                      <a:pPr indent="-192250" lvl="0" marL="280799" marR="0" rtl="0" algn="l">
                        <a:lnSpc>
                          <a:spcPct val="100000"/>
                        </a:lnSpc>
                        <a:spcBef>
                          <a:spcPts val="0"/>
                        </a:spcBef>
                        <a:spcAft>
                          <a:spcPts val="0"/>
                        </a:spcAft>
                        <a:buSzPts val="1100"/>
                        <a:buFont typeface="Mada"/>
                        <a:buChar char="●"/>
                      </a:pPr>
                      <a:r>
                        <a:rPr lang="ar" sz="1100">
                          <a:latin typeface="Mada"/>
                          <a:ea typeface="Mada"/>
                          <a:cs typeface="Mada"/>
                          <a:sym typeface="Mada"/>
                        </a:rPr>
                        <a:t>Well differentiated cell population</a:t>
                      </a:r>
                      <a:endParaRPr sz="1100">
                        <a:latin typeface="Mada"/>
                        <a:ea typeface="Mada"/>
                        <a:cs typeface="Mada"/>
                        <a:sym typeface="Mada"/>
                      </a:endParaRPr>
                    </a:p>
                    <a:p>
                      <a:pPr indent="-192250" lvl="0" marL="280799" marR="0" rtl="0" algn="l">
                        <a:lnSpc>
                          <a:spcPct val="100000"/>
                        </a:lnSpc>
                        <a:spcBef>
                          <a:spcPts val="0"/>
                        </a:spcBef>
                        <a:spcAft>
                          <a:spcPts val="0"/>
                        </a:spcAft>
                        <a:buSzPts val="1100"/>
                        <a:buFont typeface="Mada"/>
                        <a:buChar char="●"/>
                      </a:pPr>
                      <a:r>
                        <a:rPr b="1" lang="ar" sz="1100">
                          <a:latin typeface="Mada"/>
                          <a:ea typeface="Mada"/>
                          <a:cs typeface="Mada"/>
                          <a:sym typeface="Mada"/>
                        </a:rPr>
                        <a:t>Associated with longer survival</a:t>
                      </a:r>
                      <a:r>
                        <a:rPr lang="ar" sz="1100">
                          <a:latin typeface="Mada"/>
                          <a:ea typeface="Mada"/>
                          <a:cs typeface="Mada"/>
                          <a:sym typeface="Mada"/>
                        </a:rPr>
                        <a:t>, even if left untreated</a:t>
                      </a:r>
                      <a:endParaRPr sz="1100">
                        <a:latin typeface="Mada"/>
                        <a:ea typeface="Mada"/>
                        <a:cs typeface="Mada"/>
                        <a:sym typeface="Mada"/>
                      </a:endParaRPr>
                    </a:p>
                  </a:txBody>
                  <a:tcPr marT="91425" marB="91425" marR="91425" marL="91425"/>
                </a:tc>
              </a:tr>
            </a:tbl>
          </a:graphicData>
        </a:graphic>
      </p:graphicFrame>
      <p:sp>
        <p:nvSpPr>
          <p:cNvPr id="208" name="Google Shape;208;p25"/>
          <p:cNvSpPr/>
          <p:nvPr/>
        </p:nvSpPr>
        <p:spPr>
          <a:xfrm>
            <a:off x="184800" y="6496175"/>
            <a:ext cx="7190400" cy="1997400"/>
          </a:xfrm>
          <a:prstGeom prst="roundRect">
            <a:avLst>
              <a:gd fmla="val 16667" name="adj"/>
            </a:avLst>
          </a:prstGeom>
          <a:solidFill>
            <a:srgbClr val="FBF5F0"/>
          </a:solidFill>
          <a:ln cap="flat" cmpd="sng" w="9525">
            <a:solidFill>
              <a:srgbClr val="783F04"/>
            </a:solidFill>
            <a:prstDash val="dashDot"/>
            <a:round/>
            <a:headEnd len="sm" w="sm" type="none"/>
            <a:tailEnd len="sm" w="sm" type="none"/>
          </a:ln>
        </p:spPr>
        <p:txBody>
          <a:bodyPr anchorCtr="0" anchor="ctr" bIns="91425" lIns="91425" spcFirstLastPara="1" rIns="91425" wrap="square" tIns="91425">
            <a:noAutofit/>
          </a:bodyPr>
          <a:lstStyle/>
          <a:p>
            <a:pPr indent="-189075" lvl="0" marL="208799" rtl="0" algn="l">
              <a:spcBef>
                <a:spcPts val="0"/>
              </a:spcBef>
              <a:spcAft>
                <a:spcPts val="0"/>
              </a:spcAft>
              <a:buClr>
                <a:srgbClr val="6AA84F"/>
              </a:buClr>
              <a:buSzPts val="1050"/>
              <a:buFont typeface="Mada"/>
              <a:buChar char="●"/>
            </a:pPr>
            <a:r>
              <a:rPr lang="ar" sz="1050">
                <a:solidFill>
                  <a:srgbClr val="6AA84F"/>
                </a:solidFill>
                <a:latin typeface="Mada"/>
                <a:ea typeface="Mada"/>
                <a:cs typeface="Mada"/>
                <a:sym typeface="Mada"/>
              </a:rPr>
              <a:t>All this tree occurs in the bone marrow. In adults، most of the active bone marrow is in the pelvic bone, hence why bone aspirates are usually taken from there.</a:t>
            </a:r>
            <a:endParaRPr sz="1050">
              <a:solidFill>
                <a:srgbClr val="6AA84F"/>
              </a:solidFill>
              <a:latin typeface="Mada"/>
              <a:ea typeface="Mada"/>
              <a:cs typeface="Mada"/>
              <a:sym typeface="Mada"/>
            </a:endParaRPr>
          </a:p>
          <a:p>
            <a:pPr indent="-189075" lvl="0" marL="208799" rtl="0" algn="l">
              <a:spcBef>
                <a:spcPts val="0"/>
              </a:spcBef>
              <a:spcAft>
                <a:spcPts val="0"/>
              </a:spcAft>
              <a:buClr>
                <a:srgbClr val="6AA84F"/>
              </a:buClr>
              <a:buSzPts val="1050"/>
              <a:buFont typeface="Mada"/>
              <a:buChar char="●"/>
            </a:pPr>
            <a:r>
              <a:rPr lang="ar" sz="1050">
                <a:solidFill>
                  <a:srgbClr val="6AA84F"/>
                </a:solidFill>
                <a:latin typeface="Mada"/>
                <a:ea typeface="Mada"/>
                <a:cs typeface="Mada"/>
                <a:sym typeface="Mada"/>
              </a:rPr>
              <a:t>In </a:t>
            </a:r>
            <a:r>
              <a:rPr b="1" lang="ar" sz="1050">
                <a:solidFill>
                  <a:srgbClr val="6AA84F"/>
                </a:solidFill>
                <a:latin typeface="Mada"/>
                <a:ea typeface="Mada"/>
                <a:cs typeface="Mada"/>
                <a:sym typeface="Mada"/>
              </a:rPr>
              <a:t>acute leukaemia</a:t>
            </a:r>
            <a:r>
              <a:rPr lang="ar" sz="1050">
                <a:solidFill>
                  <a:srgbClr val="6AA84F"/>
                </a:solidFill>
                <a:latin typeface="Mada"/>
                <a:ea typeface="Mada"/>
                <a:cs typeface="Mada"/>
                <a:sym typeface="Mada"/>
              </a:rPr>
              <a:t>, there is </a:t>
            </a:r>
            <a:r>
              <a:rPr b="1" lang="ar" sz="1050">
                <a:solidFill>
                  <a:srgbClr val="6AA84F"/>
                </a:solidFill>
                <a:latin typeface="Mada"/>
                <a:ea typeface="Mada"/>
                <a:cs typeface="Mada"/>
                <a:sym typeface="Mada"/>
              </a:rPr>
              <a:t>proliferation of primitive stem cells</a:t>
            </a:r>
            <a:r>
              <a:rPr lang="ar" sz="1050">
                <a:solidFill>
                  <a:srgbClr val="6AA84F"/>
                </a:solidFill>
                <a:latin typeface="Mada"/>
                <a:ea typeface="Mada"/>
                <a:cs typeface="Mada"/>
                <a:sym typeface="Mada"/>
              </a:rPr>
              <a:t>, with </a:t>
            </a:r>
            <a:r>
              <a:rPr b="1" lang="ar" sz="1050">
                <a:solidFill>
                  <a:srgbClr val="6AA84F"/>
                </a:solidFill>
                <a:latin typeface="Mada"/>
                <a:ea typeface="Mada"/>
                <a:cs typeface="Mada"/>
                <a:sym typeface="Mada"/>
              </a:rPr>
              <a:t>limited </a:t>
            </a:r>
            <a:r>
              <a:rPr lang="ar" sz="1050">
                <a:solidFill>
                  <a:srgbClr val="6AA84F"/>
                </a:solidFill>
                <a:latin typeface="Mada"/>
                <a:ea typeface="Mada"/>
                <a:cs typeface="Mada"/>
                <a:sym typeface="Mada"/>
              </a:rPr>
              <a:t>accompanying differentiation, leading to an accumulation of </a:t>
            </a:r>
            <a:r>
              <a:rPr b="1" lang="ar" sz="1050">
                <a:solidFill>
                  <a:srgbClr val="6AA84F"/>
                </a:solidFill>
                <a:latin typeface="Mada"/>
                <a:ea typeface="Mada"/>
                <a:cs typeface="Mada"/>
                <a:sym typeface="Mada"/>
              </a:rPr>
              <a:t>blasts</a:t>
            </a:r>
            <a:r>
              <a:rPr lang="ar" sz="1050">
                <a:solidFill>
                  <a:srgbClr val="6AA84F"/>
                </a:solidFill>
                <a:latin typeface="Mada"/>
                <a:ea typeface="Mada"/>
                <a:cs typeface="Mada"/>
                <a:sym typeface="Mada"/>
              </a:rPr>
              <a:t>, predominantly in the bone marrow, which causes bone marrow failure. </a:t>
            </a:r>
            <a:endParaRPr sz="1050">
              <a:solidFill>
                <a:srgbClr val="6AA84F"/>
              </a:solidFill>
              <a:latin typeface="Mada"/>
              <a:ea typeface="Mada"/>
              <a:cs typeface="Mada"/>
              <a:sym typeface="Mada"/>
            </a:endParaRPr>
          </a:p>
          <a:p>
            <a:pPr indent="-189075" lvl="0" marL="208799" rtl="0" algn="l">
              <a:spcBef>
                <a:spcPts val="0"/>
              </a:spcBef>
              <a:spcAft>
                <a:spcPts val="0"/>
              </a:spcAft>
              <a:buClr>
                <a:srgbClr val="6AA84F"/>
              </a:buClr>
              <a:buSzPts val="1050"/>
              <a:buFont typeface="Mada"/>
              <a:buChar char="●"/>
            </a:pPr>
            <a:r>
              <a:rPr lang="ar" sz="1050">
                <a:solidFill>
                  <a:srgbClr val="6AA84F"/>
                </a:solidFill>
                <a:latin typeface="Mada"/>
                <a:ea typeface="Mada"/>
                <a:cs typeface="Mada"/>
                <a:sym typeface="Mada"/>
              </a:rPr>
              <a:t>In </a:t>
            </a:r>
            <a:r>
              <a:rPr b="1" lang="ar" sz="1050">
                <a:solidFill>
                  <a:srgbClr val="6AA84F"/>
                </a:solidFill>
                <a:latin typeface="Mada"/>
                <a:ea typeface="Mada"/>
                <a:cs typeface="Mada"/>
                <a:sym typeface="Mada"/>
              </a:rPr>
              <a:t>chronic leukaemia</a:t>
            </a:r>
            <a:r>
              <a:rPr lang="ar" sz="1050">
                <a:solidFill>
                  <a:srgbClr val="6AA84F"/>
                </a:solidFill>
                <a:latin typeface="Mada"/>
                <a:ea typeface="Mada"/>
                <a:cs typeface="Mada"/>
                <a:sym typeface="Mada"/>
              </a:rPr>
              <a:t>, the malignant clone is </a:t>
            </a:r>
            <a:r>
              <a:rPr b="1" lang="ar" sz="1050">
                <a:solidFill>
                  <a:srgbClr val="6AA84F"/>
                </a:solidFill>
                <a:latin typeface="Mada"/>
                <a:ea typeface="Mada"/>
                <a:cs typeface="Mada"/>
                <a:sym typeface="Mada"/>
              </a:rPr>
              <a:t>able to differentiate</a:t>
            </a:r>
            <a:r>
              <a:rPr lang="ar" sz="1050">
                <a:solidFill>
                  <a:srgbClr val="6AA84F"/>
                </a:solidFill>
                <a:latin typeface="Mada"/>
                <a:ea typeface="Mada"/>
                <a:cs typeface="Mada"/>
                <a:sym typeface="Mada"/>
              </a:rPr>
              <a:t>, resulting in an accumulation of more </a:t>
            </a:r>
            <a:r>
              <a:rPr b="1" lang="ar" sz="1050">
                <a:solidFill>
                  <a:srgbClr val="6AA84F"/>
                </a:solidFill>
                <a:latin typeface="Mada"/>
                <a:ea typeface="Mada"/>
                <a:cs typeface="Mada"/>
                <a:sym typeface="Mada"/>
              </a:rPr>
              <a:t>mature cells</a:t>
            </a:r>
            <a:r>
              <a:rPr lang="ar" sz="1050">
                <a:solidFill>
                  <a:srgbClr val="6AA84F"/>
                </a:solidFill>
                <a:latin typeface="Mada"/>
                <a:ea typeface="Mada"/>
                <a:cs typeface="Mada"/>
                <a:sym typeface="Mada"/>
              </a:rPr>
              <a:t>. </a:t>
            </a:r>
            <a:endParaRPr sz="1050">
              <a:solidFill>
                <a:srgbClr val="6AA84F"/>
              </a:solidFill>
              <a:latin typeface="Mada"/>
              <a:ea typeface="Mada"/>
              <a:cs typeface="Mada"/>
              <a:sym typeface="Mada"/>
            </a:endParaRPr>
          </a:p>
          <a:p>
            <a:pPr indent="-189075" lvl="0" marL="208799" rtl="0" algn="l">
              <a:spcBef>
                <a:spcPts val="0"/>
              </a:spcBef>
              <a:spcAft>
                <a:spcPts val="0"/>
              </a:spcAft>
              <a:buClr>
                <a:srgbClr val="6AA84F"/>
              </a:buClr>
              <a:buSzPts val="1050"/>
              <a:buFont typeface="Mada"/>
              <a:buChar char="●"/>
            </a:pPr>
            <a:r>
              <a:rPr lang="ar" sz="1050">
                <a:solidFill>
                  <a:srgbClr val="6AA84F"/>
                </a:solidFill>
                <a:latin typeface="Mada"/>
                <a:ea typeface="Mada"/>
                <a:cs typeface="Mada"/>
                <a:sym typeface="Mada"/>
              </a:rPr>
              <a:t>Lymphocytic and lymphoblastic cells are those derived from the lymphoid stem cell (B cells and T cells). Myeloid refers to the other lineages: that is, precursors of red cells, granulocytes, monocytes and platelets </a:t>
            </a:r>
            <a:endParaRPr sz="1050">
              <a:solidFill>
                <a:srgbClr val="6AA84F"/>
              </a:solidFill>
              <a:latin typeface="Mada"/>
              <a:ea typeface="Mada"/>
              <a:cs typeface="Mada"/>
              <a:sym typeface="Mada"/>
            </a:endParaRPr>
          </a:p>
          <a:p>
            <a:pPr indent="-189075" lvl="0" marL="208799" rtl="0" algn="l">
              <a:spcBef>
                <a:spcPts val="0"/>
              </a:spcBef>
              <a:spcAft>
                <a:spcPts val="0"/>
              </a:spcAft>
              <a:buClr>
                <a:srgbClr val="6AA84F"/>
              </a:buClr>
              <a:buSzPts val="1050"/>
              <a:buFont typeface="Mada"/>
              <a:buChar char="●"/>
            </a:pPr>
            <a:r>
              <a:rPr lang="ar" sz="1050">
                <a:solidFill>
                  <a:srgbClr val="6AA84F"/>
                </a:solidFill>
                <a:latin typeface="Mada"/>
                <a:ea typeface="Mada"/>
                <a:cs typeface="Mada"/>
                <a:sym typeface="Mada"/>
              </a:rPr>
              <a:t>In acute leukemias the cells are undifferentiated so they are not functioning, unlike chronic leukemias in which there’s some degree of maturation (Hence why chronic leukemias have lower mortality than acute leukemias). Clinically, acute leukemias have a more aggressive course and pts develop symptoms rapidly (Within a month) unlike chronic leukemias where they usually develop symptoms over years.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6"/>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14" name="Google Shape;214;p26"/>
          <p:cNvSpPr txBox="1"/>
          <p:nvPr/>
        </p:nvSpPr>
        <p:spPr>
          <a:xfrm>
            <a:off x="171300" y="752450"/>
            <a:ext cx="5661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Treatment</a:t>
            </a:r>
            <a:endParaRPr b="1" sz="2200">
              <a:highlight>
                <a:schemeClr val="accent4"/>
              </a:highlight>
              <a:latin typeface="Mada"/>
              <a:ea typeface="Mada"/>
              <a:cs typeface="Mada"/>
              <a:sym typeface="Mada"/>
            </a:endParaRPr>
          </a:p>
        </p:txBody>
      </p:sp>
      <p:sp>
        <p:nvSpPr>
          <p:cNvPr id="215" name="Google Shape;215;p26"/>
          <p:cNvSpPr txBox="1"/>
          <p:nvPr/>
        </p:nvSpPr>
        <p:spPr>
          <a:xfrm>
            <a:off x="203700" y="1138650"/>
            <a:ext cx="7200900" cy="178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Font typeface="Mada"/>
              <a:buChar char="●"/>
            </a:pPr>
            <a:r>
              <a:rPr b="1" lang="ar">
                <a:latin typeface="Mada"/>
                <a:ea typeface="Mada"/>
                <a:cs typeface="Mada"/>
                <a:sym typeface="Mada"/>
              </a:rPr>
              <a:t>Collaborative Care:</a:t>
            </a:r>
            <a:endParaRPr b="1">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Goal is to attain remission (when there is no longer evidence of cancer cells in the body) </a:t>
            </a:r>
            <a:endParaRPr sz="1200">
              <a:latin typeface="Mada"/>
              <a:ea typeface="Mada"/>
              <a:cs typeface="Mada"/>
              <a:sym typeface="Mada"/>
            </a:endParaRPr>
          </a:p>
          <a:p>
            <a:pPr indent="-317500" lvl="0" marL="457200" rtl="0" algn="l">
              <a:lnSpc>
                <a:spcPct val="100000"/>
              </a:lnSpc>
              <a:spcBef>
                <a:spcPts val="0"/>
              </a:spcBef>
              <a:spcAft>
                <a:spcPts val="0"/>
              </a:spcAft>
              <a:buClr>
                <a:schemeClr val="dk1"/>
              </a:buClr>
              <a:buSzPts val="1400"/>
              <a:buFont typeface="Mada"/>
              <a:buChar char="●"/>
            </a:pPr>
            <a:r>
              <a:rPr b="1" lang="ar">
                <a:solidFill>
                  <a:schemeClr val="dk1"/>
                </a:solidFill>
                <a:latin typeface="Mada"/>
                <a:ea typeface="Mada"/>
                <a:cs typeface="Mada"/>
                <a:sym typeface="Mada"/>
              </a:rPr>
              <a:t>Combination Chemotherapy:</a:t>
            </a:r>
            <a:endParaRPr b="1">
              <a:solidFill>
                <a:schemeClr val="dk1"/>
              </a:solidFill>
              <a:latin typeface="Mada"/>
              <a:ea typeface="Mada"/>
              <a:cs typeface="Mada"/>
              <a:sym typeface="Mada"/>
            </a:endParaRPr>
          </a:p>
          <a:p>
            <a:pPr indent="-317500" lvl="1" marL="914400" rtl="0" algn="l">
              <a:lnSpc>
                <a:spcPct val="100000"/>
              </a:lnSpc>
              <a:spcBef>
                <a:spcPts val="0"/>
              </a:spcBef>
              <a:spcAft>
                <a:spcPts val="0"/>
              </a:spcAft>
              <a:buClr>
                <a:schemeClr val="dk1"/>
              </a:buClr>
              <a:buSzPts val="1400"/>
              <a:buFont typeface="Mada"/>
              <a:buChar char="○"/>
            </a:pPr>
            <a:r>
              <a:rPr lang="ar" sz="1200">
                <a:solidFill>
                  <a:schemeClr val="dk1"/>
                </a:solidFill>
                <a:latin typeface="Mada"/>
                <a:ea typeface="Mada"/>
                <a:cs typeface="Mada"/>
                <a:sym typeface="Mada"/>
              </a:rPr>
              <a:t>Mainstay treatment </a:t>
            </a:r>
            <a:endParaRPr sz="1200">
              <a:solidFill>
                <a:schemeClr val="dk1"/>
              </a:solidFill>
              <a:latin typeface="Mada"/>
              <a:ea typeface="Mada"/>
              <a:cs typeface="Mada"/>
              <a:sym typeface="Mada"/>
            </a:endParaRPr>
          </a:p>
          <a:p>
            <a:pPr indent="-317500" lvl="1" marL="914400" rtl="0" algn="l">
              <a:lnSpc>
                <a:spcPct val="100000"/>
              </a:lnSpc>
              <a:spcBef>
                <a:spcPts val="0"/>
              </a:spcBef>
              <a:spcAft>
                <a:spcPts val="0"/>
              </a:spcAft>
              <a:buClr>
                <a:schemeClr val="dk1"/>
              </a:buClr>
              <a:buSzPts val="1400"/>
              <a:buFont typeface="Mada"/>
              <a:buChar char="○"/>
            </a:pPr>
            <a:r>
              <a:rPr lang="ar" sz="1200">
                <a:solidFill>
                  <a:schemeClr val="dk1"/>
                </a:solidFill>
                <a:latin typeface="Mada"/>
                <a:ea typeface="Mada"/>
                <a:cs typeface="Mada"/>
                <a:sym typeface="Mada"/>
              </a:rPr>
              <a:t>3 purposes</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drug resistance </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drug toxicity to the patient by using multiple drugs with varying toxicities</a:t>
            </a:r>
            <a:endParaRPr sz="1200">
              <a:solidFill>
                <a:schemeClr val="dk1"/>
              </a:solidFill>
              <a:latin typeface="Mada"/>
              <a:ea typeface="Mada"/>
              <a:cs typeface="Mada"/>
              <a:sym typeface="Mada"/>
            </a:endParaRPr>
          </a:p>
          <a:p>
            <a:pPr indent="-304800" lvl="2" marL="13716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Interrupt cell growth at multiple points in the cell cycle </a:t>
            </a:r>
            <a:endParaRPr sz="1200">
              <a:latin typeface="Mada"/>
              <a:ea typeface="Mada"/>
              <a:cs typeface="Mada"/>
              <a:sym typeface="Mada"/>
            </a:endParaRPr>
          </a:p>
        </p:txBody>
      </p:sp>
      <p:sp>
        <p:nvSpPr>
          <p:cNvPr id="216" name="Google Shape;216;p26"/>
          <p:cNvSpPr/>
          <p:nvPr/>
        </p:nvSpPr>
        <p:spPr>
          <a:xfrm>
            <a:off x="247900" y="3035775"/>
            <a:ext cx="7048500" cy="2124600"/>
          </a:xfrm>
          <a:prstGeom prst="rect">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6"/>
          <p:cNvSpPr/>
          <p:nvPr/>
        </p:nvSpPr>
        <p:spPr>
          <a:xfrm>
            <a:off x="247900" y="2926300"/>
            <a:ext cx="4799000" cy="3807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6"/>
          <p:cNvSpPr/>
          <p:nvPr/>
        </p:nvSpPr>
        <p:spPr>
          <a:xfrm>
            <a:off x="334200" y="2833150"/>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6"/>
          <p:cNvSpPr/>
          <p:nvPr/>
        </p:nvSpPr>
        <p:spPr>
          <a:xfrm>
            <a:off x="388950" y="2881000"/>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220" name="Google Shape;220;p26"/>
          <p:cNvSpPr txBox="1"/>
          <p:nvPr/>
        </p:nvSpPr>
        <p:spPr>
          <a:xfrm>
            <a:off x="418050" y="2827900"/>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1</a:t>
            </a:r>
            <a:endParaRPr b="1">
              <a:solidFill>
                <a:srgbClr val="FFFFFF"/>
              </a:solidFill>
              <a:latin typeface="Mada"/>
              <a:ea typeface="Mada"/>
              <a:cs typeface="Mada"/>
              <a:sym typeface="Mada"/>
            </a:endParaRPr>
          </a:p>
        </p:txBody>
      </p:sp>
      <p:sp>
        <p:nvSpPr>
          <p:cNvPr id="221" name="Google Shape;221;p26"/>
          <p:cNvSpPr txBox="1"/>
          <p:nvPr/>
        </p:nvSpPr>
        <p:spPr>
          <a:xfrm>
            <a:off x="867600" y="2921150"/>
            <a:ext cx="4179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500">
                <a:latin typeface="Mada"/>
                <a:ea typeface="Mada"/>
                <a:cs typeface="Mada"/>
                <a:sym typeface="Mada"/>
              </a:rPr>
              <a:t>Chemotherapy (</a:t>
            </a:r>
            <a:r>
              <a:rPr b="1" lang="ar" sz="1500" u="sng">
                <a:latin typeface="Mada"/>
                <a:ea typeface="Mada"/>
                <a:cs typeface="Mada"/>
                <a:sym typeface="Mada"/>
              </a:rPr>
              <a:t>Induction</a:t>
            </a:r>
            <a:r>
              <a:rPr b="1" lang="ar" sz="1500">
                <a:latin typeface="Mada"/>
                <a:ea typeface="Mada"/>
                <a:cs typeface="Mada"/>
                <a:sym typeface="Mada"/>
              </a:rPr>
              <a:t> Therapy)</a:t>
            </a:r>
            <a:endParaRPr b="1" sz="1500">
              <a:latin typeface="Mada"/>
              <a:ea typeface="Mada"/>
              <a:cs typeface="Mada"/>
              <a:sym typeface="Mada"/>
            </a:endParaRPr>
          </a:p>
        </p:txBody>
      </p:sp>
      <p:sp>
        <p:nvSpPr>
          <p:cNvPr id="222" name="Google Shape;222;p26"/>
          <p:cNvSpPr txBox="1"/>
          <p:nvPr/>
        </p:nvSpPr>
        <p:spPr>
          <a:xfrm>
            <a:off x="289175" y="3230214"/>
            <a:ext cx="6904500" cy="2012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Attempt to induce or bring remission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Seeks to destroy leukemic cells in the tissues, peripheral blood, bone marrow</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Patient may become critically ill (Provide psychological support as well), </a:t>
            </a:r>
            <a:r>
              <a:rPr lang="ar" sz="1200">
                <a:solidFill>
                  <a:srgbClr val="6AA84F"/>
                </a:solidFill>
                <a:latin typeface="Mada"/>
                <a:ea typeface="Mada"/>
                <a:cs typeface="Mada"/>
                <a:sym typeface="Mada"/>
              </a:rPr>
              <a:t>severe depression </a:t>
            </a:r>
            <a:r>
              <a:rPr lang="ar" sz="1200">
                <a:solidFill>
                  <a:srgbClr val="6AA84F"/>
                </a:solidFill>
                <a:latin typeface="Mada"/>
                <a:ea typeface="Mada"/>
                <a:cs typeface="Mada"/>
                <a:sym typeface="Mada"/>
              </a:rPr>
              <a:t>especially</a:t>
            </a:r>
            <a:r>
              <a:rPr lang="ar" sz="1200">
                <a:solidFill>
                  <a:srgbClr val="6AA84F"/>
                </a:solidFill>
                <a:latin typeface="Mada"/>
                <a:ea typeface="Mada"/>
                <a:cs typeface="Mada"/>
                <a:sym typeface="Mada"/>
              </a:rPr>
              <a:t> in </a:t>
            </a:r>
            <a:r>
              <a:rPr lang="ar" sz="1200">
                <a:solidFill>
                  <a:srgbClr val="6AA84F"/>
                </a:solidFill>
                <a:latin typeface="Mada"/>
                <a:ea typeface="Mada"/>
                <a:cs typeface="Mada"/>
                <a:sym typeface="Mada"/>
              </a:rPr>
              <a:t>children</a:t>
            </a:r>
            <a:endParaRPr sz="1200">
              <a:solidFill>
                <a:srgbClr val="6AA84F"/>
              </a:solidFill>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what is remission:</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main aim of </a:t>
            </a:r>
            <a:r>
              <a:rPr b="1" lang="ar" sz="1200">
                <a:latin typeface="Mada"/>
                <a:ea typeface="Mada"/>
                <a:cs typeface="Mada"/>
                <a:sym typeface="Mada"/>
              </a:rPr>
              <a:t>treatment for acute lymphoblastic leukaemia is to give a remission.</a:t>
            </a:r>
            <a:r>
              <a:rPr lang="ar" sz="1200">
                <a:latin typeface="Mada"/>
                <a:ea typeface="Mada"/>
                <a:cs typeface="Mada"/>
                <a:sym typeface="Mada"/>
              </a:rPr>
              <a:t> This means that the abnormal, immature white cells or blasts can no longer be detected in the blood or bone marrow, and normal bone marrow has developed again.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For many people with </a:t>
            </a:r>
            <a:r>
              <a:rPr lang="ar" sz="1200">
                <a:latin typeface="Mada"/>
                <a:ea typeface="Mada"/>
                <a:cs typeface="Mada"/>
                <a:sym typeface="Mada"/>
              </a:rPr>
              <a:t>acute lymphoblastic leukaemia</a:t>
            </a:r>
            <a:r>
              <a:rPr lang="ar" sz="1200">
                <a:latin typeface="Mada"/>
                <a:ea typeface="Mada"/>
                <a:cs typeface="Mada"/>
                <a:sym typeface="Mada"/>
              </a:rPr>
              <a:t> the remission lasts indefinitely and the person is said to be cured. </a:t>
            </a:r>
            <a:endParaRPr sz="1200">
              <a:latin typeface="Mada"/>
              <a:ea typeface="Mada"/>
              <a:cs typeface="Mada"/>
              <a:sym typeface="Mada"/>
            </a:endParaRPr>
          </a:p>
        </p:txBody>
      </p:sp>
      <p:sp>
        <p:nvSpPr>
          <p:cNvPr id="223" name="Google Shape;223;p26"/>
          <p:cNvSpPr/>
          <p:nvPr/>
        </p:nvSpPr>
        <p:spPr>
          <a:xfrm>
            <a:off x="247900" y="6651175"/>
            <a:ext cx="7017900" cy="951600"/>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6"/>
          <p:cNvSpPr/>
          <p:nvPr/>
        </p:nvSpPr>
        <p:spPr>
          <a:xfrm>
            <a:off x="247900" y="6651173"/>
            <a:ext cx="4799000" cy="4155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6"/>
          <p:cNvSpPr/>
          <p:nvPr/>
        </p:nvSpPr>
        <p:spPr>
          <a:xfrm>
            <a:off x="334200" y="6558025"/>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6"/>
          <p:cNvSpPr/>
          <p:nvPr/>
        </p:nvSpPr>
        <p:spPr>
          <a:xfrm>
            <a:off x="388950" y="6605875"/>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227" name="Google Shape;227;p26"/>
          <p:cNvSpPr txBox="1"/>
          <p:nvPr/>
        </p:nvSpPr>
        <p:spPr>
          <a:xfrm>
            <a:off x="418050" y="6552775"/>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3</a:t>
            </a:r>
            <a:endParaRPr b="1">
              <a:solidFill>
                <a:srgbClr val="FFFFFF"/>
              </a:solidFill>
              <a:latin typeface="Mada"/>
              <a:ea typeface="Mada"/>
              <a:cs typeface="Mada"/>
              <a:sym typeface="Mada"/>
            </a:endParaRPr>
          </a:p>
        </p:txBody>
      </p:sp>
      <p:sp>
        <p:nvSpPr>
          <p:cNvPr id="228" name="Google Shape;228;p26"/>
          <p:cNvSpPr txBox="1"/>
          <p:nvPr/>
        </p:nvSpPr>
        <p:spPr>
          <a:xfrm>
            <a:off x="867200" y="6683325"/>
            <a:ext cx="4179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500">
                <a:latin typeface="Mada"/>
                <a:ea typeface="Mada"/>
                <a:cs typeface="Mada"/>
                <a:sym typeface="Mada"/>
              </a:rPr>
              <a:t>Chemotherapy (</a:t>
            </a:r>
            <a:r>
              <a:rPr b="1" lang="ar" sz="1500" u="sng">
                <a:latin typeface="Mada"/>
                <a:ea typeface="Mada"/>
                <a:cs typeface="Mada"/>
                <a:sym typeface="Mada"/>
              </a:rPr>
              <a:t>Consolidation</a:t>
            </a:r>
            <a:r>
              <a:rPr b="1" lang="ar" sz="1500">
                <a:latin typeface="Mada"/>
                <a:ea typeface="Mada"/>
                <a:cs typeface="Mada"/>
                <a:sym typeface="Mada"/>
              </a:rPr>
              <a:t> therapy)</a:t>
            </a:r>
            <a:endParaRPr b="1" sz="1500">
              <a:latin typeface="Mada"/>
              <a:ea typeface="Mada"/>
              <a:cs typeface="Mada"/>
              <a:sym typeface="Mada"/>
            </a:endParaRPr>
          </a:p>
        </p:txBody>
      </p:sp>
      <p:sp>
        <p:nvSpPr>
          <p:cNvPr id="229" name="Google Shape;229;p26"/>
          <p:cNvSpPr txBox="1"/>
          <p:nvPr/>
        </p:nvSpPr>
        <p:spPr>
          <a:xfrm>
            <a:off x="289175" y="6952975"/>
            <a:ext cx="7048500" cy="732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Started after remission is achieved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Purpose is to eliminate remaining leukemic cells </a:t>
            </a:r>
            <a:r>
              <a:rPr lang="ar" sz="1200">
                <a:solidFill>
                  <a:srgbClr val="6AA84F"/>
                </a:solidFill>
                <a:latin typeface="Mada"/>
                <a:ea typeface="Mada"/>
                <a:cs typeface="Mada"/>
                <a:sym typeface="Mada"/>
              </a:rPr>
              <a:t>“you might have hidden cells anywhere in the body”</a:t>
            </a:r>
            <a:r>
              <a:rPr lang="ar" sz="1200">
                <a:latin typeface="Mada"/>
                <a:ea typeface="Mada"/>
                <a:cs typeface="Mada"/>
                <a:sym typeface="Mada"/>
              </a:rPr>
              <a:t> that may not be evident</a:t>
            </a:r>
            <a:endParaRPr sz="1200">
              <a:latin typeface="Mada"/>
              <a:ea typeface="Mada"/>
              <a:cs typeface="Mada"/>
              <a:sym typeface="Mada"/>
            </a:endParaRPr>
          </a:p>
        </p:txBody>
      </p:sp>
      <p:sp>
        <p:nvSpPr>
          <p:cNvPr id="230" name="Google Shape;230;p26"/>
          <p:cNvSpPr/>
          <p:nvPr/>
        </p:nvSpPr>
        <p:spPr>
          <a:xfrm>
            <a:off x="247900" y="7717975"/>
            <a:ext cx="7017900" cy="766800"/>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6"/>
          <p:cNvSpPr/>
          <p:nvPr/>
        </p:nvSpPr>
        <p:spPr>
          <a:xfrm>
            <a:off x="247900" y="7717973"/>
            <a:ext cx="4799000" cy="4155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6"/>
          <p:cNvSpPr/>
          <p:nvPr/>
        </p:nvSpPr>
        <p:spPr>
          <a:xfrm>
            <a:off x="334200" y="7624825"/>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6"/>
          <p:cNvSpPr/>
          <p:nvPr/>
        </p:nvSpPr>
        <p:spPr>
          <a:xfrm>
            <a:off x="388950" y="7672675"/>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234" name="Google Shape;234;p26"/>
          <p:cNvSpPr txBox="1"/>
          <p:nvPr/>
        </p:nvSpPr>
        <p:spPr>
          <a:xfrm>
            <a:off x="418050" y="7619575"/>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4</a:t>
            </a:r>
            <a:endParaRPr b="1">
              <a:solidFill>
                <a:srgbClr val="FFFFFF"/>
              </a:solidFill>
              <a:latin typeface="Mada"/>
              <a:ea typeface="Mada"/>
              <a:cs typeface="Mada"/>
              <a:sym typeface="Mada"/>
            </a:endParaRPr>
          </a:p>
        </p:txBody>
      </p:sp>
      <p:sp>
        <p:nvSpPr>
          <p:cNvPr id="235" name="Google Shape;235;p26"/>
          <p:cNvSpPr txBox="1"/>
          <p:nvPr/>
        </p:nvSpPr>
        <p:spPr>
          <a:xfrm>
            <a:off x="867200" y="7750125"/>
            <a:ext cx="4179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500">
                <a:latin typeface="Mada"/>
                <a:ea typeface="Mada"/>
                <a:cs typeface="Mada"/>
                <a:sym typeface="Mada"/>
              </a:rPr>
              <a:t>Chemotherapy (</a:t>
            </a:r>
            <a:r>
              <a:rPr b="1" lang="ar" sz="1500" u="sng">
                <a:latin typeface="Mada"/>
                <a:ea typeface="Mada"/>
                <a:cs typeface="Mada"/>
                <a:sym typeface="Mada"/>
              </a:rPr>
              <a:t>Maintenance</a:t>
            </a:r>
            <a:r>
              <a:rPr b="1" lang="ar" sz="1500">
                <a:latin typeface="Mada"/>
                <a:ea typeface="Mada"/>
                <a:cs typeface="Mada"/>
                <a:sym typeface="Mada"/>
              </a:rPr>
              <a:t> therapy)</a:t>
            </a:r>
            <a:endParaRPr b="1" sz="1500">
              <a:latin typeface="Mada"/>
              <a:ea typeface="Mada"/>
              <a:cs typeface="Mada"/>
              <a:sym typeface="Mada"/>
            </a:endParaRPr>
          </a:p>
        </p:txBody>
      </p:sp>
      <p:sp>
        <p:nvSpPr>
          <p:cNvPr id="236" name="Google Shape;236;p26"/>
          <p:cNvSpPr txBox="1"/>
          <p:nvPr/>
        </p:nvSpPr>
        <p:spPr>
          <a:xfrm>
            <a:off x="289175" y="8115481"/>
            <a:ext cx="6904500" cy="369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Lower doses of the same drug </a:t>
            </a:r>
            <a:r>
              <a:rPr lang="ar" sz="1200">
                <a:solidFill>
                  <a:srgbClr val="6AA84F"/>
                </a:solidFill>
                <a:latin typeface="Mada"/>
                <a:ea typeface="Mada"/>
                <a:cs typeface="Mada"/>
                <a:sym typeface="Mada"/>
              </a:rPr>
              <a:t>for 2 years (orally)</a:t>
            </a:r>
            <a:endParaRPr sz="1200">
              <a:solidFill>
                <a:srgbClr val="6AA84F"/>
              </a:solidFill>
              <a:latin typeface="Mada"/>
              <a:ea typeface="Mada"/>
              <a:cs typeface="Mada"/>
              <a:sym typeface="Mada"/>
            </a:endParaRPr>
          </a:p>
        </p:txBody>
      </p:sp>
      <p:sp>
        <p:nvSpPr>
          <p:cNvPr id="237" name="Google Shape;237;p26"/>
          <p:cNvSpPr/>
          <p:nvPr/>
        </p:nvSpPr>
        <p:spPr>
          <a:xfrm>
            <a:off x="144300" y="8615250"/>
            <a:ext cx="7271400" cy="1976400"/>
          </a:xfrm>
          <a:prstGeom prst="roundRect">
            <a:avLst>
              <a:gd fmla="val 16667" name="adj"/>
            </a:avLst>
          </a:prstGeom>
          <a:solidFill>
            <a:srgbClr val="FFF7F2"/>
          </a:solidFill>
          <a:ln cap="flat" cmpd="sng" w="9525">
            <a:solidFill>
              <a:srgbClr val="783F04"/>
            </a:solidFill>
            <a:prstDash val="dashDot"/>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ar" u="sng">
                <a:latin typeface="Mada"/>
                <a:ea typeface="Mada"/>
                <a:cs typeface="Mada"/>
                <a:sym typeface="Mada"/>
              </a:rPr>
              <a:t>Bone Marrow and Stem Cell Transplantation: </a:t>
            </a:r>
            <a:r>
              <a:rPr lang="ar" sz="1200">
                <a:solidFill>
                  <a:srgbClr val="6AA84F"/>
                </a:solidFill>
                <a:latin typeface="Mada"/>
                <a:ea typeface="Mada"/>
                <a:cs typeface="Mada"/>
                <a:sym typeface="Mada"/>
              </a:rPr>
              <a:t>for Aggressive Leukemia: not responding to chemotherapy or response then relapse or Leukemia with poor prognosis.</a:t>
            </a:r>
            <a:endParaRPr b="1" u="sng">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First</a:t>
            </a:r>
            <a:r>
              <a:rPr lang="ar" sz="1200">
                <a:solidFill>
                  <a:srgbClr val="6AA84F"/>
                </a:solidFill>
                <a:latin typeface="Mada"/>
                <a:ea typeface="Mada"/>
                <a:cs typeface="Mada"/>
                <a:sym typeface="Mada"/>
              </a:rPr>
              <a:t>: </a:t>
            </a:r>
            <a:r>
              <a:rPr lang="ar" sz="1200">
                <a:latin typeface="Mada"/>
                <a:ea typeface="Mada"/>
                <a:cs typeface="Mada"/>
                <a:sym typeface="Mada"/>
              </a:rPr>
              <a:t>The goal is to totally eliminate leukemic cells from the body using combinations of chemotherapy with or without total body </a:t>
            </a:r>
            <a:r>
              <a:rPr lang="ar" sz="1200">
                <a:latin typeface="Mada"/>
                <a:ea typeface="Mada"/>
                <a:cs typeface="Mada"/>
                <a:sym typeface="Mada"/>
              </a:rPr>
              <a:t>irradiation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and then</a:t>
            </a:r>
            <a:r>
              <a:rPr lang="ar" sz="1200">
                <a:latin typeface="Mada"/>
                <a:ea typeface="Mada"/>
                <a:cs typeface="Mada"/>
                <a:sym typeface="Mada"/>
              </a:rPr>
              <a:t> Eradicates patient’s hematopoietic stem cells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lastly</a:t>
            </a:r>
            <a:r>
              <a:rPr lang="ar" sz="1200">
                <a:latin typeface="Mada"/>
                <a:ea typeface="Mada"/>
                <a:cs typeface="Mada"/>
                <a:sym typeface="Mada"/>
              </a:rPr>
              <a:t> Replaced with those of an </a:t>
            </a:r>
            <a:r>
              <a:rPr b="1" lang="ar" sz="1200">
                <a:solidFill>
                  <a:srgbClr val="CC0000"/>
                </a:solidFill>
                <a:latin typeface="Mada"/>
                <a:ea typeface="Mada"/>
                <a:cs typeface="Mada"/>
                <a:sym typeface="Mada"/>
              </a:rPr>
              <a:t>HLA-matched</a:t>
            </a:r>
            <a:r>
              <a:rPr lang="ar" sz="1200">
                <a:latin typeface="Mada"/>
                <a:ea typeface="Mada"/>
                <a:cs typeface="Mada"/>
                <a:sym typeface="Mada"/>
              </a:rPr>
              <a:t> (Human Leukocyte Antigen)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Sibling (is a brother or a sister; that is, any person who shares at least one of the same parents)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Volunteer</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Identical twin</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Patient’s own stem cells removed before </a:t>
            </a:r>
            <a:endParaRPr sz="1200">
              <a:latin typeface="Mada"/>
              <a:ea typeface="Mada"/>
              <a:cs typeface="Mada"/>
              <a:sym typeface="Mada"/>
            </a:endParaRPr>
          </a:p>
        </p:txBody>
      </p:sp>
      <p:sp>
        <p:nvSpPr>
          <p:cNvPr id="238" name="Google Shape;238;p26"/>
          <p:cNvSpPr/>
          <p:nvPr/>
        </p:nvSpPr>
        <p:spPr>
          <a:xfrm>
            <a:off x="247900" y="5355775"/>
            <a:ext cx="7017900" cy="1154400"/>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6"/>
          <p:cNvSpPr/>
          <p:nvPr/>
        </p:nvSpPr>
        <p:spPr>
          <a:xfrm>
            <a:off x="247900" y="5355773"/>
            <a:ext cx="4799000" cy="4155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6"/>
          <p:cNvSpPr/>
          <p:nvPr/>
        </p:nvSpPr>
        <p:spPr>
          <a:xfrm>
            <a:off x="334200" y="5262625"/>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6"/>
          <p:cNvSpPr/>
          <p:nvPr/>
        </p:nvSpPr>
        <p:spPr>
          <a:xfrm>
            <a:off x="388950" y="5310475"/>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242" name="Google Shape;242;p26"/>
          <p:cNvSpPr txBox="1"/>
          <p:nvPr/>
        </p:nvSpPr>
        <p:spPr>
          <a:xfrm>
            <a:off x="418050" y="5257375"/>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2</a:t>
            </a:r>
            <a:endParaRPr b="1">
              <a:solidFill>
                <a:srgbClr val="FFFFFF"/>
              </a:solidFill>
              <a:latin typeface="Mada"/>
              <a:ea typeface="Mada"/>
              <a:cs typeface="Mada"/>
              <a:sym typeface="Mada"/>
            </a:endParaRPr>
          </a:p>
        </p:txBody>
      </p:sp>
      <p:sp>
        <p:nvSpPr>
          <p:cNvPr id="243" name="Google Shape;243;p26"/>
          <p:cNvSpPr txBox="1"/>
          <p:nvPr/>
        </p:nvSpPr>
        <p:spPr>
          <a:xfrm>
            <a:off x="867200" y="5387925"/>
            <a:ext cx="41793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500">
                <a:latin typeface="Mada"/>
                <a:ea typeface="Mada"/>
                <a:cs typeface="Mada"/>
                <a:sym typeface="Mada"/>
              </a:rPr>
              <a:t>Chemotherapy (</a:t>
            </a:r>
            <a:r>
              <a:rPr b="1" lang="ar" sz="1500" u="sng">
                <a:latin typeface="Mada"/>
                <a:ea typeface="Mada"/>
                <a:cs typeface="Mada"/>
                <a:sym typeface="Mada"/>
              </a:rPr>
              <a:t>Intensification</a:t>
            </a:r>
            <a:r>
              <a:rPr b="1" lang="ar" sz="1500">
                <a:latin typeface="Mada"/>
                <a:ea typeface="Mada"/>
                <a:cs typeface="Mada"/>
                <a:sym typeface="Mada"/>
              </a:rPr>
              <a:t> therapy)</a:t>
            </a:r>
            <a:endParaRPr b="1" sz="1500">
              <a:latin typeface="Mada"/>
              <a:ea typeface="Mada"/>
              <a:cs typeface="Mada"/>
              <a:sym typeface="Mada"/>
            </a:endParaRPr>
          </a:p>
        </p:txBody>
      </p:sp>
      <p:sp>
        <p:nvSpPr>
          <p:cNvPr id="244" name="Google Shape;244;p26"/>
          <p:cNvSpPr txBox="1"/>
          <p:nvPr/>
        </p:nvSpPr>
        <p:spPr>
          <a:xfrm>
            <a:off x="289175" y="5753281"/>
            <a:ext cx="6904500" cy="732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High-dose therapy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May be given after induction therapy. </a:t>
            </a:r>
            <a:r>
              <a:rPr lang="ar" sz="1200">
                <a:solidFill>
                  <a:srgbClr val="6AA84F"/>
                </a:solidFill>
                <a:latin typeface="Mada"/>
                <a:ea typeface="Mada"/>
                <a:cs typeface="Mada"/>
                <a:sym typeface="Mada"/>
              </a:rPr>
              <a:t>After CR1 “</a:t>
            </a:r>
            <a:r>
              <a:rPr lang="ar" sz="1200">
                <a:solidFill>
                  <a:srgbClr val="6AA84F"/>
                </a:solidFill>
                <a:latin typeface="Mada"/>
                <a:ea typeface="Mada"/>
                <a:cs typeface="Mada"/>
                <a:sym typeface="Mada"/>
              </a:rPr>
              <a:t>complete remission no.1” </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Same drugs at higher doses and/or other drugs</a:t>
            </a:r>
            <a:endParaRPr sz="1200">
              <a:latin typeface="Mada"/>
              <a:ea typeface="Mada"/>
              <a:cs typeface="Mada"/>
              <a:sym typeface="Mada"/>
            </a:endParaRPr>
          </a:p>
        </p:txBody>
      </p:sp>
      <p:sp>
        <p:nvSpPr>
          <p:cNvPr id="245" name="Google Shape;245;p26"/>
          <p:cNvSpPr txBox="1"/>
          <p:nvPr/>
        </p:nvSpPr>
        <p:spPr>
          <a:xfrm>
            <a:off x="1136700" y="0"/>
            <a:ext cx="52866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Overview on leukemia treatment</a:t>
            </a:r>
            <a:endParaRPr b="1" sz="2600">
              <a:solidFill>
                <a:schemeClr val="dk1"/>
              </a:solidFill>
              <a:latin typeface="Mada"/>
              <a:ea typeface="Mada"/>
              <a:cs typeface="Mada"/>
              <a:sym typeface="Mada"/>
            </a:endParaRPr>
          </a:p>
        </p:txBody>
      </p:sp>
      <p:sp>
        <p:nvSpPr>
          <p:cNvPr id="246" name="Google Shape;246;p26"/>
          <p:cNvSpPr txBox="1"/>
          <p:nvPr/>
        </p:nvSpPr>
        <p:spPr>
          <a:xfrm>
            <a:off x="2091900" y="615525"/>
            <a:ext cx="363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000">
                <a:solidFill>
                  <a:srgbClr val="999999"/>
                </a:solidFill>
                <a:latin typeface="Mada"/>
                <a:ea typeface="Mada"/>
                <a:cs typeface="Mada"/>
                <a:sym typeface="Mada"/>
              </a:rPr>
              <a:t>This is just a general overview. S</a:t>
            </a:r>
            <a:r>
              <a:rPr b="1" lang="ar" sz="1000">
                <a:solidFill>
                  <a:srgbClr val="999999"/>
                </a:solidFill>
                <a:latin typeface="Mada"/>
                <a:ea typeface="Mada"/>
                <a:cs typeface="Mada"/>
                <a:sym typeface="Mada"/>
              </a:rPr>
              <a:t>pecific treatments will be discussed within the lecture</a:t>
            </a:r>
            <a:r>
              <a:rPr b="1" lang="ar" sz="1000">
                <a:solidFill>
                  <a:srgbClr val="999999"/>
                </a:solidFill>
                <a:latin typeface="Mada"/>
                <a:ea typeface="Mada"/>
                <a:cs typeface="Mada"/>
                <a:sym typeface="Mada"/>
              </a:rPr>
              <a:t> </a:t>
            </a:r>
            <a:endParaRPr b="1" sz="1000">
              <a:solidFill>
                <a:srgbClr val="999999"/>
              </a:solidFill>
              <a:latin typeface="Mada"/>
              <a:ea typeface="Mada"/>
              <a:cs typeface="Mada"/>
              <a:sym typeface="Mad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7"/>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52" name="Google Shape;252;p27"/>
          <p:cNvSpPr txBox="1"/>
          <p:nvPr/>
        </p:nvSpPr>
        <p:spPr>
          <a:xfrm>
            <a:off x="813900" y="0"/>
            <a:ext cx="593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L</a:t>
            </a:r>
            <a:r>
              <a:rPr b="1" lang="ar" sz="2600">
                <a:solidFill>
                  <a:schemeClr val="dk1"/>
                </a:solidFill>
                <a:latin typeface="Mada"/>
                <a:ea typeface="Mada"/>
                <a:cs typeface="Mada"/>
                <a:sym typeface="Mada"/>
              </a:rPr>
              <a:t>eukemia </a:t>
            </a:r>
            <a:r>
              <a:rPr b="1" lang="ar" sz="2600">
                <a:latin typeface="Mada"/>
                <a:ea typeface="Mada"/>
                <a:cs typeface="Mada"/>
                <a:sym typeface="Mada"/>
              </a:rPr>
              <a:t>Overview </a:t>
            </a:r>
            <a:endParaRPr b="1" sz="2600">
              <a:latin typeface="Mada"/>
              <a:ea typeface="Mada"/>
              <a:cs typeface="Mada"/>
              <a:sym typeface="Mada"/>
            </a:endParaRPr>
          </a:p>
        </p:txBody>
      </p:sp>
      <p:sp>
        <p:nvSpPr>
          <p:cNvPr id="253" name="Google Shape;253;p27"/>
          <p:cNvSpPr txBox="1"/>
          <p:nvPr/>
        </p:nvSpPr>
        <p:spPr>
          <a:xfrm>
            <a:off x="171300" y="608645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Myelogenous Leukemia</a:t>
            </a:r>
            <a:endParaRPr b="1" sz="2200">
              <a:highlight>
                <a:schemeClr val="accent4"/>
              </a:highlight>
              <a:latin typeface="Mada"/>
              <a:ea typeface="Mada"/>
              <a:cs typeface="Mada"/>
              <a:sym typeface="Mada"/>
            </a:endParaRPr>
          </a:p>
        </p:txBody>
      </p:sp>
      <p:sp>
        <p:nvSpPr>
          <p:cNvPr id="254" name="Google Shape;254;p27"/>
          <p:cNvSpPr/>
          <p:nvPr/>
        </p:nvSpPr>
        <p:spPr>
          <a:xfrm>
            <a:off x="8899089" y="3433813"/>
            <a:ext cx="3378374" cy="1448775"/>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7"/>
          <p:cNvSpPr/>
          <p:nvPr/>
        </p:nvSpPr>
        <p:spPr>
          <a:xfrm>
            <a:off x="8898838" y="3368113"/>
            <a:ext cx="3112903" cy="4122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7"/>
          <p:cNvSpPr/>
          <p:nvPr/>
        </p:nvSpPr>
        <p:spPr>
          <a:xfrm>
            <a:off x="8985538" y="3317363"/>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7"/>
          <p:cNvSpPr/>
          <p:nvPr/>
        </p:nvSpPr>
        <p:spPr>
          <a:xfrm>
            <a:off x="9040288" y="3365213"/>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258" name="Google Shape;258;p27"/>
          <p:cNvSpPr txBox="1"/>
          <p:nvPr/>
        </p:nvSpPr>
        <p:spPr>
          <a:xfrm>
            <a:off x="9069388" y="3312113"/>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1</a:t>
            </a:r>
            <a:endParaRPr b="1">
              <a:solidFill>
                <a:srgbClr val="FFFFFF"/>
              </a:solidFill>
              <a:latin typeface="Mada"/>
              <a:ea typeface="Mada"/>
              <a:cs typeface="Mada"/>
              <a:sym typeface="Mada"/>
            </a:endParaRPr>
          </a:p>
        </p:txBody>
      </p:sp>
      <p:sp>
        <p:nvSpPr>
          <p:cNvPr id="259" name="Google Shape;259;p27"/>
          <p:cNvSpPr txBox="1"/>
          <p:nvPr/>
        </p:nvSpPr>
        <p:spPr>
          <a:xfrm>
            <a:off x="9477253" y="3366463"/>
            <a:ext cx="25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Myeloid tissue</a:t>
            </a:r>
            <a:endParaRPr b="1">
              <a:latin typeface="Mada"/>
              <a:ea typeface="Mada"/>
              <a:cs typeface="Mada"/>
              <a:sym typeface="Mada"/>
            </a:endParaRPr>
          </a:p>
        </p:txBody>
      </p:sp>
      <p:sp>
        <p:nvSpPr>
          <p:cNvPr id="260" name="Google Shape;260;p27"/>
          <p:cNvSpPr txBox="1"/>
          <p:nvPr/>
        </p:nvSpPr>
        <p:spPr>
          <a:xfrm>
            <a:off x="8918966" y="3774388"/>
            <a:ext cx="3323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latin typeface="Mada"/>
                <a:ea typeface="Mada"/>
                <a:cs typeface="Mada"/>
                <a:sym typeface="Mada"/>
              </a:rPr>
              <a:t>Biologic tissue with the ability to perform hematopoiesis. It is mainly found as the red bone marrow in bones, and is often synonymous with this. However, myeloid can also be present in the liver and spleen </a:t>
            </a:r>
            <a:endParaRPr sz="1200">
              <a:solidFill>
                <a:srgbClr val="6AA84F"/>
              </a:solidFill>
              <a:latin typeface="Mada"/>
              <a:ea typeface="Mada"/>
              <a:cs typeface="Mada"/>
              <a:sym typeface="Mada"/>
            </a:endParaRPr>
          </a:p>
        </p:txBody>
      </p:sp>
      <p:sp>
        <p:nvSpPr>
          <p:cNvPr id="261" name="Google Shape;261;p27"/>
          <p:cNvSpPr/>
          <p:nvPr/>
        </p:nvSpPr>
        <p:spPr>
          <a:xfrm>
            <a:off x="12632889" y="3433813"/>
            <a:ext cx="3378374" cy="1448775"/>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7"/>
          <p:cNvSpPr/>
          <p:nvPr/>
        </p:nvSpPr>
        <p:spPr>
          <a:xfrm>
            <a:off x="12632638" y="3368113"/>
            <a:ext cx="3112903" cy="4122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7"/>
          <p:cNvSpPr/>
          <p:nvPr/>
        </p:nvSpPr>
        <p:spPr>
          <a:xfrm>
            <a:off x="12719338" y="3317363"/>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7"/>
          <p:cNvSpPr/>
          <p:nvPr/>
        </p:nvSpPr>
        <p:spPr>
          <a:xfrm>
            <a:off x="12774088" y="3365213"/>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265" name="Google Shape;265;p27"/>
          <p:cNvSpPr txBox="1"/>
          <p:nvPr/>
        </p:nvSpPr>
        <p:spPr>
          <a:xfrm>
            <a:off x="12803188" y="3312113"/>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2</a:t>
            </a:r>
            <a:endParaRPr b="1">
              <a:solidFill>
                <a:srgbClr val="FFFFFF"/>
              </a:solidFill>
              <a:latin typeface="Mada"/>
              <a:ea typeface="Mada"/>
              <a:cs typeface="Mada"/>
              <a:sym typeface="Mada"/>
            </a:endParaRPr>
          </a:p>
        </p:txBody>
      </p:sp>
      <p:sp>
        <p:nvSpPr>
          <p:cNvPr id="266" name="Google Shape;266;p27"/>
          <p:cNvSpPr txBox="1"/>
          <p:nvPr/>
        </p:nvSpPr>
        <p:spPr>
          <a:xfrm>
            <a:off x="13211053" y="3366463"/>
            <a:ext cx="25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chemeClr val="dk1"/>
                </a:solidFill>
                <a:latin typeface="Mada"/>
                <a:ea typeface="Mada"/>
                <a:cs typeface="Mada"/>
                <a:sym typeface="Mada"/>
              </a:rPr>
              <a:t>Granulocytes</a:t>
            </a:r>
            <a:endParaRPr b="1">
              <a:latin typeface="Mada"/>
              <a:ea typeface="Mada"/>
              <a:cs typeface="Mada"/>
              <a:sym typeface="Mada"/>
            </a:endParaRPr>
          </a:p>
        </p:txBody>
      </p:sp>
      <p:sp>
        <p:nvSpPr>
          <p:cNvPr id="267" name="Google Shape;267;p27"/>
          <p:cNvSpPr txBox="1"/>
          <p:nvPr/>
        </p:nvSpPr>
        <p:spPr>
          <a:xfrm>
            <a:off x="12652766" y="3698188"/>
            <a:ext cx="3323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solidFill>
                  <a:schemeClr val="dk1"/>
                </a:solidFill>
                <a:latin typeface="Mada"/>
                <a:ea typeface="Mada"/>
                <a:cs typeface="Mada"/>
                <a:sym typeface="Mada"/>
              </a:rPr>
              <a:t>Category of white blood cells characterized by the presence of granules in their cytoplasm.</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They are also called polymorphonuclear leukocytes (PMN or PML) because of the varying shapes of the nucleus, which is usually lobed into three segments.</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268" name="Google Shape;268;p27"/>
          <p:cNvSpPr/>
          <p:nvPr/>
        </p:nvSpPr>
        <p:spPr>
          <a:xfrm>
            <a:off x="8899100" y="5186413"/>
            <a:ext cx="3378381" cy="1108200"/>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7"/>
          <p:cNvSpPr/>
          <p:nvPr/>
        </p:nvSpPr>
        <p:spPr>
          <a:xfrm>
            <a:off x="8898838" y="5120713"/>
            <a:ext cx="3112903" cy="4122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7"/>
          <p:cNvSpPr/>
          <p:nvPr/>
        </p:nvSpPr>
        <p:spPr>
          <a:xfrm>
            <a:off x="8985538" y="5069963"/>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7"/>
          <p:cNvSpPr/>
          <p:nvPr/>
        </p:nvSpPr>
        <p:spPr>
          <a:xfrm>
            <a:off x="9040288" y="5117813"/>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272" name="Google Shape;272;p27"/>
          <p:cNvSpPr txBox="1"/>
          <p:nvPr/>
        </p:nvSpPr>
        <p:spPr>
          <a:xfrm>
            <a:off x="9069388" y="5064713"/>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3</a:t>
            </a:r>
            <a:endParaRPr b="1">
              <a:solidFill>
                <a:srgbClr val="FFFFFF"/>
              </a:solidFill>
              <a:latin typeface="Mada"/>
              <a:ea typeface="Mada"/>
              <a:cs typeface="Mada"/>
              <a:sym typeface="Mada"/>
            </a:endParaRPr>
          </a:p>
        </p:txBody>
      </p:sp>
      <p:sp>
        <p:nvSpPr>
          <p:cNvPr id="273" name="Google Shape;273;p27"/>
          <p:cNvSpPr txBox="1"/>
          <p:nvPr/>
        </p:nvSpPr>
        <p:spPr>
          <a:xfrm>
            <a:off x="9477253" y="5119063"/>
            <a:ext cx="25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Myelocyte</a:t>
            </a:r>
            <a:endParaRPr b="1">
              <a:latin typeface="Mada"/>
              <a:ea typeface="Mada"/>
              <a:cs typeface="Mada"/>
              <a:sym typeface="Mada"/>
            </a:endParaRPr>
          </a:p>
        </p:txBody>
      </p:sp>
      <p:sp>
        <p:nvSpPr>
          <p:cNvPr id="274" name="Google Shape;274;p27"/>
          <p:cNvSpPr txBox="1"/>
          <p:nvPr/>
        </p:nvSpPr>
        <p:spPr>
          <a:xfrm>
            <a:off x="8918966" y="5526988"/>
            <a:ext cx="3323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Young cell of the granulocytic series, occurring normally in bone marrow, but not in circulating blood</a:t>
            </a:r>
            <a:r>
              <a:rPr lang="ar" sz="1200">
                <a:solidFill>
                  <a:srgbClr val="6AA84F"/>
                </a:solidFill>
                <a:latin typeface="Mada"/>
                <a:ea typeface="Mada"/>
                <a:cs typeface="Mada"/>
                <a:sym typeface="Mada"/>
              </a:rPr>
              <a:t>  </a:t>
            </a:r>
            <a:r>
              <a:rPr lang="ar" sz="1200">
                <a:solidFill>
                  <a:schemeClr val="dk1"/>
                </a:solidFill>
                <a:latin typeface="Mada"/>
                <a:ea typeface="Mada"/>
                <a:cs typeface="Mada"/>
                <a:sym typeface="Mada"/>
              </a:rPr>
              <a:t>(except when caused by certain diseases).</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275" name="Google Shape;275;p27"/>
          <p:cNvSpPr/>
          <p:nvPr/>
        </p:nvSpPr>
        <p:spPr>
          <a:xfrm>
            <a:off x="12632896" y="5186413"/>
            <a:ext cx="3378379" cy="1108200"/>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7"/>
          <p:cNvSpPr/>
          <p:nvPr/>
        </p:nvSpPr>
        <p:spPr>
          <a:xfrm>
            <a:off x="12632638" y="5120713"/>
            <a:ext cx="3112903" cy="4122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7"/>
          <p:cNvSpPr/>
          <p:nvPr/>
        </p:nvSpPr>
        <p:spPr>
          <a:xfrm>
            <a:off x="12719338" y="5069963"/>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7"/>
          <p:cNvSpPr/>
          <p:nvPr/>
        </p:nvSpPr>
        <p:spPr>
          <a:xfrm>
            <a:off x="12774088" y="5117813"/>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279" name="Google Shape;279;p27"/>
          <p:cNvSpPr txBox="1"/>
          <p:nvPr/>
        </p:nvSpPr>
        <p:spPr>
          <a:xfrm>
            <a:off x="12803188" y="5064713"/>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4</a:t>
            </a:r>
            <a:endParaRPr b="1">
              <a:solidFill>
                <a:srgbClr val="FFFFFF"/>
              </a:solidFill>
              <a:latin typeface="Mada"/>
              <a:ea typeface="Mada"/>
              <a:cs typeface="Mada"/>
              <a:sym typeface="Mada"/>
            </a:endParaRPr>
          </a:p>
        </p:txBody>
      </p:sp>
      <p:sp>
        <p:nvSpPr>
          <p:cNvPr id="280" name="Google Shape;280;p27"/>
          <p:cNvSpPr txBox="1"/>
          <p:nvPr/>
        </p:nvSpPr>
        <p:spPr>
          <a:xfrm>
            <a:off x="13211053" y="5119063"/>
            <a:ext cx="25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Myeloblast</a:t>
            </a:r>
            <a:endParaRPr b="1">
              <a:latin typeface="Mada"/>
              <a:ea typeface="Mada"/>
              <a:cs typeface="Mada"/>
              <a:sym typeface="Mada"/>
            </a:endParaRPr>
          </a:p>
        </p:txBody>
      </p:sp>
      <p:sp>
        <p:nvSpPr>
          <p:cNvPr id="281" name="Google Shape;281;p27"/>
          <p:cNvSpPr txBox="1"/>
          <p:nvPr/>
        </p:nvSpPr>
        <p:spPr>
          <a:xfrm>
            <a:off x="12652766" y="5679388"/>
            <a:ext cx="332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latin typeface="Mada"/>
                <a:ea typeface="Mada"/>
                <a:cs typeface="Mada"/>
                <a:sym typeface="Mada"/>
              </a:rPr>
              <a:t>Unipotent stem cell, which will differentiate into one of the actors of the granular series.</a:t>
            </a:r>
            <a:endParaRPr sz="1200">
              <a:solidFill>
                <a:srgbClr val="6AA84F"/>
              </a:solidFill>
              <a:latin typeface="Mada"/>
              <a:ea typeface="Mada"/>
              <a:cs typeface="Mada"/>
              <a:sym typeface="Mada"/>
            </a:endParaRPr>
          </a:p>
        </p:txBody>
      </p:sp>
      <p:sp>
        <p:nvSpPr>
          <p:cNvPr id="282" name="Google Shape;282;p27"/>
          <p:cNvSpPr txBox="1"/>
          <p:nvPr/>
        </p:nvSpPr>
        <p:spPr>
          <a:xfrm>
            <a:off x="171300" y="752450"/>
            <a:ext cx="5085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Classification of </a:t>
            </a:r>
            <a:r>
              <a:rPr b="1" lang="ar" sz="2200" u="sng">
                <a:highlight>
                  <a:schemeClr val="accent4"/>
                </a:highlight>
                <a:latin typeface="Mada"/>
                <a:ea typeface="Mada"/>
                <a:cs typeface="Mada"/>
                <a:sym typeface="Mada"/>
              </a:rPr>
              <a:t>acute </a:t>
            </a:r>
            <a:r>
              <a:rPr b="1" lang="ar" sz="2200">
                <a:highlight>
                  <a:schemeClr val="accent4"/>
                </a:highlight>
                <a:latin typeface="Mada"/>
                <a:ea typeface="Mada"/>
                <a:cs typeface="Mada"/>
                <a:sym typeface="Mada"/>
              </a:rPr>
              <a:t>leukemias</a:t>
            </a:r>
            <a:endParaRPr b="1" sz="2200">
              <a:highlight>
                <a:schemeClr val="accent4"/>
              </a:highlight>
              <a:latin typeface="Mada"/>
              <a:ea typeface="Mada"/>
              <a:cs typeface="Mada"/>
              <a:sym typeface="Mada"/>
            </a:endParaRPr>
          </a:p>
        </p:txBody>
      </p:sp>
      <p:graphicFrame>
        <p:nvGraphicFramePr>
          <p:cNvPr id="283" name="Google Shape;283;p27"/>
          <p:cNvGraphicFramePr/>
          <p:nvPr/>
        </p:nvGraphicFramePr>
        <p:xfrm>
          <a:off x="154000" y="1307400"/>
          <a:ext cx="3000000" cy="3000000"/>
        </p:xfrm>
        <a:graphic>
          <a:graphicData uri="http://schemas.openxmlformats.org/drawingml/2006/table">
            <a:tbl>
              <a:tblPr>
                <a:noFill/>
                <a:tableStyleId>{BD9DFCBA-717C-4AA1-9048-8C9DC136FAE6}</a:tableStyleId>
              </a:tblPr>
              <a:tblGrid>
                <a:gridCol w="2587825"/>
                <a:gridCol w="2587825"/>
              </a:tblGrid>
              <a:tr h="621575">
                <a:tc>
                  <a:txBody>
                    <a:bodyPr/>
                    <a:lstStyle/>
                    <a:p>
                      <a:pPr indent="0" lvl="0" marL="0" rtl="0" algn="ctr">
                        <a:spcBef>
                          <a:spcPts val="0"/>
                        </a:spcBef>
                        <a:spcAft>
                          <a:spcPts val="0"/>
                        </a:spcAft>
                        <a:buNone/>
                      </a:pPr>
                      <a:r>
                        <a:rPr b="1" lang="ar" sz="1300">
                          <a:solidFill>
                            <a:schemeClr val="lt1"/>
                          </a:solidFill>
                          <a:latin typeface="Mada"/>
                          <a:ea typeface="Mada"/>
                          <a:cs typeface="Mada"/>
                          <a:sym typeface="Mada"/>
                        </a:rPr>
                        <a:t>Acute Lymphocytic Leukemia (ALL)</a:t>
                      </a:r>
                      <a:endParaRPr b="1" sz="13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sz="1300">
                          <a:solidFill>
                            <a:schemeClr val="lt1"/>
                          </a:solidFill>
                          <a:latin typeface="Mada"/>
                          <a:ea typeface="Mada"/>
                          <a:cs typeface="Mada"/>
                          <a:sym typeface="Mada"/>
                        </a:rPr>
                        <a:t>Acute Myelogenous Leukemia (AML)</a:t>
                      </a:r>
                      <a:endParaRPr b="1" sz="1300">
                        <a:solidFill>
                          <a:srgbClr val="FFFFFF"/>
                        </a:solidFill>
                        <a:latin typeface="Mada"/>
                        <a:ea typeface="Mada"/>
                        <a:cs typeface="Mada"/>
                        <a:sym typeface="Mada"/>
                      </a:endParaRPr>
                    </a:p>
                  </a:txBody>
                  <a:tcPr marT="91425" marB="91425" marR="91425" marL="91425" anchor="ctr">
                    <a:solidFill>
                      <a:schemeClr val="accent1"/>
                    </a:solidFill>
                  </a:tcPr>
                </a:tc>
              </a:tr>
              <a:tr h="376200">
                <a:tc>
                  <a:txBody>
                    <a:bodyPr/>
                    <a:lstStyle/>
                    <a:p>
                      <a:pPr indent="0" lvl="0" marL="0" rtl="0" algn="ctr">
                        <a:spcBef>
                          <a:spcPts val="0"/>
                        </a:spcBef>
                        <a:spcAft>
                          <a:spcPts val="0"/>
                        </a:spcAft>
                        <a:buNone/>
                      </a:pPr>
                      <a:r>
                        <a:rPr lang="ar" sz="1100">
                          <a:latin typeface="Mada"/>
                          <a:ea typeface="Mada"/>
                          <a:cs typeface="Mada"/>
                          <a:sym typeface="Mada"/>
                        </a:rPr>
                        <a:t>Mainly </a:t>
                      </a:r>
                      <a:r>
                        <a:rPr b="1" lang="ar" sz="1100">
                          <a:latin typeface="Mada"/>
                          <a:ea typeface="Mada"/>
                          <a:cs typeface="Mada"/>
                          <a:sym typeface="Mada"/>
                        </a:rPr>
                        <a:t>children</a:t>
                      </a:r>
                      <a:endParaRPr b="1"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Mainly </a:t>
                      </a:r>
                      <a:r>
                        <a:rPr b="1" lang="ar" sz="1100">
                          <a:latin typeface="Mada"/>
                          <a:ea typeface="Mada"/>
                          <a:cs typeface="Mada"/>
                          <a:sym typeface="Mada"/>
                        </a:rPr>
                        <a:t>adults</a:t>
                      </a:r>
                      <a:endParaRPr b="1" sz="1100">
                        <a:latin typeface="Mada"/>
                        <a:ea typeface="Mada"/>
                        <a:cs typeface="Mada"/>
                        <a:sym typeface="Mada"/>
                      </a:endParaRPr>
                    </a:p>
                  </a:txBody>
                  <a:tcPr marT="91425" marB="91425" marR="91425" marL="91425"/>
                </a:tc>
              </a:tr>
              <a:tr h="376200">
                <a:tc>
                  <a:txBody>
                    <a:bodyPr/>
                    <a:lstStyle/>
                    <a:p>
                      <a:pPr indent="0" lvl="0" marL="0" rtl="0" algn="ctr">
                        <a:spcBef>
                          <a:spcPts val="0"/>
                        </a:spcBef>
                        <a:spcAft>
                          <a:spcPts val="0"/>
                        </a:spcAft>
                        <a:buNone/>
                      </a:pPr>
                      <a:r>
                        <a:rPr lang="ar" sz="1100">
                          <a:latin typeface="Mada"/>
                          <a:ea typeface="Mada"/>
                          <a:cs typeface="Mada"/>
                          <a:sym typeface="Mada"/>
                        </a:rPr>
                        <a:t>M &gt; F</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M &gt; F</a:t>
                      </a:r>
                      <a:endParaRPr sz="1100">
                        <a:latin typeface="Mada"/>
                        <a:ea typeface="Mada"/>
                        <a:cs typeface="Mada"/>
                        <a:sym typeface="Mada"/>
                      </a:endParaRPr>
                    </a:p>
                  </a:txBody>
                  <a:tcPr marT="91425" marB="91425" marR="91425" marL="91425"/>
                </a:tc>
              </a:tr>
              <a:tr h="376200">
                <a:tc>
                  <a:txBody>
                    <a:bodyPr/>
                    <a:lstStyle/>
                    <a:p>
                      <a:pPr indent="0" lvl="0" marL="0" rtl="0" algn="ctr">
                        <a:spcBef>
                          <a:spcPts val="0"/>
                        </a:spcBef>
                        <a:spcAft>
                          <a:spcPts val="0"/>
                        </a:spcAft>
                        <a:buNone/>
                      </a:pPr>
                      <a:r>
                        <a:rPr lang="ar" sz="1100">
                          <a:latin typeface="Mada"/>
                          <a:ea typeface="Mada"/>
                          <a:cs typeface="Mada"/>
                          <a:sym typeface="Mada"/>
                        </a:rPr>
                        <a:t>Curable in 70% of children</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a:t>
                      </a:r>
                      <a:endParaRPr sz="1100">
                        <a:latin typeface="Mada"/>
                        <a:ea typeface="Mada"/>
                        <a:cs typeface="Mada"/>
                        <a:sym typeface="Mada"/>
                      </a:endParaRPr>
                    </a:p>
                  </a:txBody>
                  <a:tcPr marT="91425" marB="91425" marR="91425" marL="91425"/>
                </a:tc>
              </a:tr>
              <a:tr h="376200">
                <a:tc>
                  <a:txBody>
                    <a:bodyPr/>
                    <a:lstStyle/>
                    <a:p>
                      <a:pPr indent="0" lvl="0" marL="0" rtl="0" algn="ctr">
                        <a:spcBef>
                          <a:spcPts val="0"/>
                        </a:spcBef>
                        <a:spcAft>
                          <a:spcPts val="0"/>
                        </a:spcAft>
                        <a:buNone/>
                      </a:pPr>
                      <a:r>
                        <a:rPr lang="ar" sz="1100">
                          <a:latin typeface="Mada"/>
                          <a:ea typeface="Mada"/>
                          <a:cs typeface="Mada"/>
                          <a:sym typeface="Mada"/>
                        </a:rPr>
                        <a:t>Curable in minority of adults</a:t>
                      </a:r>
                      <a:endParaRPr sz="11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ar" sz="1100">
                          <a:latin typeface="Mada"/>
                          <a:ea typeface="Mada"/>
                          <a:cs typeface="Mada"/>
                          <a:sym typeface="Mada"/>
                        </a:rPr>
                        <a:t>Curable in minority of adults</a:t>
                      </a:r>
                      <a:endParaRPr sz="1100">
                        <a:latin typeface="Mada"/>
                        <a:ea typeface="Mada"/>
                        <a:cs typeface="Mada"/>
                        <a:sym typeface="Mada"/>
                      </a:endParaRPr>
                    </a:p>
                  </a:txBody>
                  <a:tcPr marT="91425" marB="91425" marR="91425" marL="91425"/>
                </a:tc>
              </a:tr>
            </a:tbl>
          </a:graphicData>
        </a:graphic>
      </p:graphicFrame>
      <p:cxnSp>
        <p:nvCxnSpPr>
          <p:cNvPr id="284" name="Google Shape;284;p27"/>
          <p:cNvCxnSpPr/>
          <p:nvPr/>
        </p:nvCxnSpPr>
        <p:spPr>
          <a:xfrm rot="10800000">
            <a:off x="8607750" y="5923188"/>
            <a:ext cx="7612800" cy="0"/>
          </a:xfrm>
          <a:prstGeom prst="straightConnector1">
            <a:avLst/>
          </a:prstGeom>
          <a:noFill/>
          <a:ln cap="flat" cmpd="sng" w="28575">
            <a:solidFill>
              <a:schemeClr val="accent3"/>
            </a:solidFill>
            <a:prstDash val="dot"/>
            <a:round/>
            <a:headEnd len="med" w="med" type="none"/>
            <a:tailEnd len="med" w="med" type="none"/>
          </a:ln>
        </p:spPr>
      </p:cxnSp>
      <p:pic>
        <p:nvPicPr>
          <p:cNvPr id="285" name="Google Shape;285;p27"/>
          <p:cNvPicPr preferRelativeResize="0"/>
          <p:nvPr/>
        </p:nvPicPr>
        <p:blipFill>
          <a:blip r:embed="rId3">
            <a:alphaModFix/>
          </a:blip>
          <a:stretch>
            <a:fillRect/>
          </a:stretch>
        </p:blipFill>
        <p:spPr>
          <a:xfrm>
            <a:off x="5425375" y="1813188"/>
            <a:ext cx="2058299" cy="1219924"/>
          </a:xfrm>
          <a:prstGeom prst="rect">
            <a:avLst/>
          </a:prstGeom>
          <a:noFill/>
          <a:ln>
            <a:noFill/>
          </a:ln>
        </p:spPr>
      </p:pic>
      <p:sp>
        <p:nvSpPr>
          <p:cNvPr id="286" name="Google Shape;286;p27"/>
          <p:cNvSpPr/>
          <p:nvPr/>
        </p:nvSpPr>
        <p:spPr>
          <a:xfrm>
            <a:off x="371275" y="4566010"/>
            <a:ext cx="1584000" cy="4671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chemeClr val="dk1"/>
                </a:solidFill>
                <a:latin typeface="Mada"/>
                <a:ea typeface="Mada"/>
                <a:cs typeface="Mada"/>
                <a:sym typeface="Mada"/>
              </a:rPr>
              <a:t>Acute Leukemia</a:t>
            </a:r>
            <a:endParaRPr b="1" sz="700">
              <a:solidFill>
                <a:schemeClr val="dk1"/>
              </a:solidFill>
              <a:latin typeface="Mada"/>
              <a:ea typeface="Mada"/>
              <a:cs typeface="Mada"/>
              <a:sym typeface="Mada"/>
            </a:endParaRPr>
          </a:p>
        </p:txBody>
      </p:sp>
      <p:sp>
        <p:nvSpPr>
          <p:cNvPr id="287" name="Google Shape;287;p27"/>
          <p:cNvSpPr/>
          <p:nvPr/>
        </p:nvSpPr>
        <p:spPr>
          <a:xfrm>
            <a:off x="2812875" y="3809351"/>
            <a:ext cx="1584000" cy="4671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chemeClr val="dk1"/>
                </a:solidFill>
                <a:latin typeface="Mada"/>
                <a:ea typeface="Mada"/>
                <a:cs typeface="Mada"/>
                <a:sym typeface="Mada"/>
              </a:rPr>
              <a:t>Acute lymphoblastic Leukemia (ALL)</a:t>
            </a:r>
            <a:endParaRPr sz="800">
              <a:solidFill>
                <a:schemeClr val="dk1"/>
              </a:solidFill>
            </a:endParaRPr>
          </a:p>
        </p:txBody>
      </p:sp>
      <p:sp>
        <p:nvSpPr>
          <p:cNvPr id="288" name="Google Shape;288;p27"/>
          <p:cNvSpPr/>
          <p:nvPr/>
        </p:nvSpPr>
        <p:spPr>
          <a:xfrm>
            <a:off x="2812875" y="5414599"/>
            <a:ext cx="1584000" cy="4041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chemeClr val="dk1"/>
                </a:solidFill>
                <a:latin typeface="Mada"/>
                <a:ea typeface="Mada"/>
                <a:cs typeface="Mada"/>
                <a:sym typeface="Mada"/>
              </a:rPr>
              <a:t>Acute Myeloid Leukemia (AML)</a:t>
            </a:r>
            <a:endParaRPr sz="1000">
              <a:solidFill>
                <a:schemeClr val="dk1"/>
              </a:solidFill>
            </a:endParaRPr>
          </a:p>
        </p:txBody>
      </p:sp>
      <p:sp>
        <p:nvSpPr>
          <p:cNvPr id="289" name="Google Shape;289;p27"/>
          <p:cNvSpPr/>
          <p:nvPr/>
        </p:nvSpPr>
        <p:spPr>
          <a:xfrm>
            <a:off x="5359925" y="3696221"/>
            <a:ext cx="1584000" cy="304800"/>
          </a:xfrm>
          <a:prstGeom prst="roundRect">
            <a:avLst>
              <a:gd fmla="val 16667" name="adj"/>
            </a:avLst>
          </a:prstGeom>
          <a:noFill/>
          <a:ln cap="flat" cmpd="sng" w="28575">
            <a:solidFill>
              <a:srgbClr val="C7611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B-ALL</a:t>
            </a:r>
            <a:endParaRPr sz="1200">
              <a:solidFill>
                <a:schemeClr val="dk1"/>
              </a:solidFill>
            </a:endParaRPr>
          </a:p>
        </p:txBody>
      </p:sp>
      <p:sp>
        <p:nvSpPr>
          <p:cNvPr id="290" name="Google Shape;290;p27"/>
          <p:cNvSpPr/>
          <p:nvPr/>
        </p:nvSpPr>
        <p:spPr>
          <a:xfrm>
            <a:off x="5399825" y="5484433"/>
            <a:ext cx="1584000" cy="304800"/>
          </a:xfrm>
          <a:prstGeom prst="roundRect">
            <a:avLst>
              <a:gd fmla="val 16667" name="adj"/>
            </a:avLst>
          </a:prstGeom>
          <a:noFill/>
          <a:ln cap="flat" cmpd="sng" w="28575">
            <a:solidFill>
              <a:srgbClr val="C7611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APL</a:t>
            </a:r>
            <a:endParaRPr b="1" sz="1200">
              <a:solidFill>
                <a:schemeClr val="dk1"/>
              </a:solidFill>
              <a:latin typeface="Mada"/>
              <a:ea typeface="Mada"/>
              <a:cs typeface="Mada"/>
              <a:sym typeface="Mada"/>
            </a:endParaRPr>
          </a:p>
        </p:txBody>
      </p:sp>
      <p:sp>
        <p:nvSpPr>
          <p:cNvPr id="291" name="Google Shape;291;p27"/>
          <p:cNvSpPr/>
          <p:nvPr/>
        </p:nvSpPr>
        <p:spPr>
          <a:xfrm rot="-1666407">
            <a:off x="1927130" y="4115124"/>
            <a:ext cx="858841" cy="284704"/>
          </a:xfrm>
          <a:prstGeom prst="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7"/>
          <p:cNvSpPr/>
          <p:nvPr/>
        </p:nvSpPr>
        <p:spPr>
          <a:xfrm rot="2214815">
            <a:off x="1909616" y="5274492"/>
            <a:ext cx="865620" cy="283299"/>
          </a:xfrm>
          <a:prstGeom prst="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7"/>
          <p:cNvSpPr/>
          <p:nvPr/>
        </p:nvSpPr>
        <p:spPr>
          <a:xfrm>
            <a:off x="2013638" y="4654881"/>
            <a:ext cx="756000" cy="337200"/>
          </a:xfrm>
          <a:prstGeom prst="striped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7"/>
          <p:cNvSpPr/>
          <p:nvPr/>
        </p:nvSpPr>
        <p:spPr>
          <a:xfrm>
            <a:off x="4547950" y="5530786"/>
            <a:ext cx="700800" cy="194700"/>
          </a:xfrm>
          <a:prstGeom prst="striped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7"/>
          <p:cNvSpPr/>
          <p:nvPr/>
        </p:nvSpPr>
        <p:spPr>
          <a:xfrm>
            <a:off x="4471750" y="3809351"/>
            <a:ext cx="813300" cy="194700"/>
          </a:xfrm>
          <a:prstGeom prst="striped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7"/>
          <p:cNvSpPr/>
          <p:nvPr/>
        </p:nvSpPr>
        <p:spPr>
          <a:xfrm>
            <a:off x="2812875" y="4611962"/>
            <a:ext cx="1584000" cy="4671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chemeClr val="dk1"/>
                </a:solidFill>
                <a:latin typeface="Mada"/>
                <a:ea typeface="Mada"/>
                <a:cs typeface="Mada"/>
                <a:sym typeface="Mada"/>
              </a:rPr>
              <a:t>Ambigous Leukemia</a:t>
            </a:r>
            <a:endParaRPr b="1" sz="1000">
              <a:solidFill>
                <a:schemeClr val="dk1"/>
              </a:solidFill>
              <a:latin typeface="Mada"/>
              <a:ea typeface="Mada"/>
              <a:cs typeface="Mada"/>
              <a:sym typeface="Mada"/>
            </a:endParaRPr>
          </a:p>
          <a:p>
            <a:pPr indent="0" lvl="0" marL="0" rtl="0" algn="ctr">
              <a:spcBef>
                <a:spcPts val="0"/>
              </a:spcBef>
              <a:spcAft>
                <a:spcPts val="0"/>
              </a:spcAft>
              <a:buNone/>
            </a:pPr>
            <a:r>
              <a:rPr b="1" lang="ar" sz="1000">
                <a:solidFill>
                  <a:srgbClr val="6AA84F"/>
                </a:solidFill>
                <a:latin typeface="Mada"/>
                <a:ea typeface="Mada"/>
                <a:cs typeface="Mada"/>
                <a:sym typeface="Mada"/>
              </a:rPr>
              <a:t>(1-2%)</a:t>
            </a:r>
            <a:endParaRPr b="1" sz="1000">
              <a:solidFill>
                <a:srgbClr val="6AA84F"/>
              </a:solidFill>
              <a:latin typeface="Mada"/>
              <a:ea typeface="Mada"/>
              <a:cs typeface="Mada"/>
              <a:sym typeface="Mada"/>
            </a:endParaRPr>
          </a:p>
        </p:txBody>
      </p:sp>
      <p:sp>
        <p:nvSpPr>
          <p:cNvPr id="297" name="Google Shape;297;p27"/>
          <p:cNvSpPr/>
          <p:nvPr/>
        </p:nvSpPr>
        <p:spPr>
          <a:xfrm>
            <a:off x="5359925" y="4091203"/>
            <a:ext cx="1584000" cy="304800"/>
          </a:xfrm>
          <a:prstGeom prst="roundRect">
            <a:avLst>
              <a:gd fmla="val 16667" name="adj"/>
            </a:avLst>
          </a:prstGeom>
          <a:noFill/>
          <a:ln cap="flat" cmpd="sng" w="28575">
            <a:solidFill>
              <a:srgbClr val="C7611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dk1"/>
                </a:solidFill>
                <a:latin typeface="Mada"/>
                <a:ea typeface="Mada"/>
                <a:cs typeface="Mada"/>
                <a:sym typeface="Mada"/>
              </a:rPr>
              <a:t>T-ALL</a:t>
            </a:r>
            <a:endParaRPr sz="1200">
              <a:solidFill>
                <a:schemeClr val="dk1"/>
              </a:solidFill>
            </a:endParaRPr>
          </a:p>
        </p:txBody>
      </p:sp>
      <p:sp>
        <p:nvSpPr>
          <p:cNvPr id="298" name="Google Shape;298;p27"/>
          <p:cNvSpPr/>
          <p:nvPr/>
        </p:nvSpPr>
        <p:spPr>
          <a:xfrm rot="-6513">
            <a:off x="4485556" y="4148385"/>
            <a:ext cx="791701" cy="194700"/>
          </a:xfrm>
          <a:prstGeom prst="striped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7"/>
          <p:cNvSpPr txBox="1"/>
          <p:nvPr/>
        </p:nvSpPr>
        <p:spPr>
          <a:xfrm>
            <a:off x="1924050" y="3983153"/>
            <a:ext cx="453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000">
                <a:solidFill>
                  <a:schemeClr val="accent1"/>
                </a:solidFill>
                <a:latin typeface="Mada"/>
                <a:ea typeface="Mada"/>
                <a:cs typeface="Mada"/>
                <a:sym typeface="Mada"/>
              </a:rPr>
              <a:t>10%</a:t>
            </a:r>
            <a:endParaRPr b="1" sz="1000">
              <a:solidFill>
                <a:schemeClr val="accent1"/>
              </a:solidFill>
              <a:latin typeface="Mada"/>
              <a:ea typeface="Mada"/>
              <a:cs typeface="Mada"/>
              <a:sym typeface="Mada"/>
            </a:endParaRPr>
          </a:p>
        </p:txBody>
      </p:sp>
      <p:sp>
        <p:nvSpPr>
          <p:cNvPr id="300" name="Google Shape;300;p27"/>
          <p:cNvSpPr txBox="1"/>
          <p:nvPr/>
        </p:nvSpPr>
        <p:spPr>
          <a:xfrm>
            <a:off x="1924050" y="5347265"/>
            <a:ext cx="453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000">
                <a:solidFill>
                  <a:schemeClr val="accent1"/>
                </a:solidFill>
                <a:latin typeface="Mada"/>
                <a:ea typeface="Mada"/>
                <a:cs typeface="Mada"/>
                <a:sym typeface="Mada"/>
              </a:rPr>
              <a:t>90%</a:t>
            </a:r>
            <a:endParaRPr b="1" sz="1000">
              <a:solidFill>
                <a:schemeClr val="accent1"/>
              </a:solidFill>
              <a:latin typeface="Mada"/>
              <a:ea typeface="Mada"/>
              <a:cs typeface="Mada"/>
              <a:sym typeface="Mada"/>
            </a:endParaRPr>
          </a:p>
        </p:txBody>
      </p:sp>
      <p:sp>
        <p:nvSpPr>
          <p:cNvPr id="301" name="Google Shape;301;p27"/>
          <p:cNvSpPr txBox="1"/>
          <p:nvPr/>
        </p:nvSpPr>
        <p:spPr>
          <a:xfrm>
            <a:off x="4671550" y="3622175"/>
            <a:ext cx="453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000">
                <a:solidFill>
                  <a:schemeClr val="accent1"/>
                </a:solidFill>
                <a:latin typeface="Mada"/>
                <a:ea typeface="Mada"/>
                <a:cs typeface="Mada"/>
                <a:sym typeface="Mada"/>
              </a:rPr>
              <a:t>75%</a:t>
            </a:r>
            <a:endParaRPr b="1" sz="1000">
              <a:solidFill>
                <a:schemeClr val="accent1"/>
              </a:solidFill>
              <a:latin typeface="Mada"/>
              <a:ea typeface="Mada"/>
              <a:cs typeface="Mada"/>
              <a:sym typeface="Mada"/>
            </a:endParaRPr>
          </a:p>
        </p:txBody>
      </p:sp>
      <p:sp>
        <p:nvSpPr>
          <p:cNvPr id="302" name="Google Shape;302;p27"/>
          <p:cNvSpPr txBox="1"/>
          <p:nvPr/>
        </p:nvSpPr>
        <p:spPr>
          <a:xfrm>
            <a:off x="4671410" y="4191212"/>
            <a:ext cx="453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000">
                <a:solidFill>
                  <a:schemeClr val="accent1"/>
                </a:solidFill>
                <a:latin typeface="Mada"/>
                <a:ea typeface="Mada"/>
                <a:cs typeface="Mada"/>
                <a:sym typeface="Mada"/>
              </a:rPr>
              <a:t>25%</a:t>
            </a:r>
            <a:endParaRPr b="1" sz="1000">
              <a:solidFill>
                <a:schemeClr val="accent1"/>
              </a:solidFill>
              <a:latin typeface="Mada"/>
              <a:ea typeface="Mada"/>
              <a:cs typeface="Mada"/>
              <a:sym typeface="Mada"/>
            </a:endParaRPr>
          </a:p>
        </p:txBody>
      </p:sp>
      <p:sp>
        <p:nvSpPr>
          <p:cNvPr id="303" name="Google Shape;303;p27"/>
          <p:cNvSpPr txBox="1"/>
          <p:nvPr/>
        </p:nvSpPr>
        <p:spPr>
          <a:xfrm>
            <a:off x="4616950" y="4562225"/>
            <a:ext cx="2367000" cy="7389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ar" sz="1200">
                <a:solidFill>
                  <a:srgbClr val="6AA84F"/>
                </a:solidFill>
                <a:latin typeface="Mada"/>
                <a:ea typeface="Mada"/>
                <a:cs typeface="Mada"/>
                <a:sym typeface="Mada"/>
              </a:rPr>
              <a:t>This is in adults, while in children it’s the opposite, 90% of leukemias in children are ALL</a:t>
            </a:r>
            <a:endParaRPr sz="1200">
              <a:solidFill>
                <a:srgbClr val="6AA84F"/>
              </a:solidFill>
              <a:latin typeface="Mada"/>
              <a:ea typeface="Mada"/>
              <a:cs typeface="Mada"/>
              <a:sym typeface="Mada"/>
            </a:endParaRPr>
          </a:p>
        </p:txBody>
      </p:sp>
      <p:sp>
        <p:nvSpPr>
          <p:cNvPr id="304" name="Google Shape;304;p27"/>
          <p:cNvSpPr/>
          <p:nvPr/>
        </p:nvSpPr>
        <p:spPr>
          <a:xfrm>
            <a:off x="224025" y="6850300"/>
            <a:ext cx="3378374" cy="1656788"/>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7"/>
          <p:cNvSpPr/>
          <p:nvPr/>
        </p:nvSpPr>
        <p:spPr>
          <a:xfrm>
            <a:off x="223775" y="6784600"/>
            <a:ext cx="3112903" cy="4122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7"/>
          <p:cNvSpPr/>
          <p:nvPr/>
        </p:nvSpPr>
        <p:spPr>
          <a:xfrm>
            <a:off x="310475" y="6733850"/>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7"/>
          <p:cNvSpPr/>
          <p:nvPr/>
        </p:nvSpPr>
        <p:spPr>
          <a:xfrm>
            <a:off x="365225" y="6781700"/>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308" name="Google Shape;308;p27"/>
          <p:cNvSpPr txBox="1"/>
          <p:nvPr/>
        </p:nvSpPr>
        <p:spPr>
          <a:xfrm>
            <a:off x="394325" y="6728600"/>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1</a:t>
            </a:r>
            <a:endParaRPr b="1">
              <a:solidFill>
                <a:srgbClr val="FFFFFF"/>
              </a:solidFill>
              <a:latin typeface="Mada"/>
              <a:ea typeface="Mada"/>
              <a:cs typeface="Mada"/>
              <a:sym typeface="Mada"/>
            </a:endParaRPr>
          </a:p>
        </p:txBody>
      </p:sp>
      <p:sp>
        <p:nvSpPr>
          <p:cNvPr id="309" name="Google Shape;309;p27"/>
          <p:cNvSpPr txBox="1"/>
          <p:nvPr/>
        </p:nvSpPr>
        <p:spPr>
          <a:xfrm>
            <a:off x="802191" y="6782950"/>
            <a:ext cx="25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Myeloid tissue</a:t>
            </a:r>
            <a:endParaRPr b="1">
              <a:latin typeface="Mada"/>
              <a:ea typeface="Mada"/>
              <a:cs typeface="Mada"/>
              <a:sym typeface="Mada"/>
            </a:endParaRPr>
          </a:p>
        </p:txBody>
      </p:sp>
      <p:sp>
        <p:nvSpPr>
          <p:cNvPr id="310" name="Google Shape;310;p27"/>
          <p:cNvSpPr txBox="1"/>
          <p:nvPr/>
        </p:nvSpPr>
        <p:spPr>
          <a:xfrm>
            <a:off x="243902" y="7315974"/>
            <a:ext cx="3323700" cy="109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solidFill>
                  <a:srgbClr val="CC0000"/>
                </a:solidFill>
                <a:latin typeface="Mada"/>
                <a:ea typeface="Mada"/>
                <a:cs typeface="Mada"/>
                <a:sym typeface="Mada"/>
              </a:rPr>
              <a:t>Biologic tissue</a:t>
            </a:r>
            <a:r>
              <a:rPr lang="ar" sz="1200">
                <a:latin typeface="Mada"/>
                <a:ea typeface="Mada"/>
                <a:cs typeface="Mada"/>
                <a:sym typeface="Mada"/>
              </a:rPr>
              <a:t> with the ability to perform </a:t>
            </a:r>
            <a:r>
              <a:rPr lang="ar" sz="1200">
                <a:solidFill>
                  <a:srgbClr val="CC0000"/>
                </a:solidFill>
                <a:latin typeface="Mada"/>
                <a:ea typeface="Mada"/>
                <a:cs typeface="Mada"/>
                <a:sym typeface="Mada"/>
              </a:rPr>
              <a:t>hematopoiesis</a:t>
            </a:r>
            <a:r>
              <a:rPr lang="ar" sz="1200">
                <a:latin typeface="Mada"/>
                <a:ea typeface="Mada"/>
                <a:cs typeface="Mada"/>
                <a:sym typeface="Mada"/>
              </a:rPr>
              <a:t>. It is mainly found as the </a:t>
            </a:r>
            <a:r>
              <a:rPr lang="ar" sz="1200">
                <a:solidFill>
                  <a:srgbClr val="CC0000"/>
                </a:solidFill>
                <a:latin typeface="Mada"/>
                <a:ea typeface="Mada"/>
                <a:cs typeface="Mada"/>
                <a:sym typeface="Mada"/>
              </a:rPr>
              <a:t>red bone marrow</a:t>
            </a:r>
            <a:r>
              <a:rPr lang="ar" sz="1200">
                <a:latin typeface="Mada"/>
                <a:ea typeface="Mada"/>
                <a:cs typeface="Mada"/>
                <a:sym typeface="Mada"/>
              </a:rPr>
              <a:t> in bones, and is often synonymous with this. However, myeloid can also be present in the </a:t>
            </a:r>
            <a:r>
              <a:rPr lang="ar" sz="1200">
                <a:solidFill>
                  <a:srgbClr val="CC0000"/>
                </a:solidFill>
                <a:latin typeface="Mada"/>
                <a:ea typeface="Mada"/>
                <a:cs typeface="Mada"/>
                <a:sym typeface="Mada"/>
              </a:rPr>
              <a:t>liver</a:t>
            </a:r>
            <a:r>
              <a:rPr lang="ar" sz="1200">
                <a:latin typeface="Mada"/>
                <a:ea typeface="Mada"/>
                <a:cs typeface="Mada"/>
                <a:sym typeface="Mada"/>
              </a:rPr>
              <a:t> and </a:t>
            </a:r>
            <a:r>
              <a:rPr lang="ar" sz="1200">
                <a:solidFill>
                  <a:srgbClr val="CC0000"/>
                </a:solidFill>
                <a:latin typeface="Mada"/>
                <a:ea typeface="Mada"/>
                <a:cs typeface="Mada"/>
                <a:sym typeface="Mada"/>
              </a:rPr>
              <a:t>spleen</a:t>
            </a:r>
            <a:r>
              <a:rPr lang="ar" sz="1200">
                <a:latin typeface="Mada"/>
                <a:ea typeface="Mada"/>
                <a:cs typeface="Mada"/>
                <a:sym typeface="Mada"/>
              </a:rPr>
              <a:t> </a:t>
            </a:r>
            <a:endParaRPr sz="1200">
              <a:solidFill>
                <a:srgbClr val="6AA84F"/>
              </a:solidFill>
              <a:latin typeface="Mada"/>
              <a:ea typeface="Mada"/>
              <a:cs typeface="Mada"/>
              <a:sym typeface="Mada"/>
            </a:endParaRPr>
          </a:p>
        </p:txBody>
      </p:sp>
      <p:sp>
        <p:nvSpPr>
          <p:cNvPr id="311" name="Google Shape;311;p27"/>
          <p:cNvSpPr/>
          <p:nvPr/>
        </p:nvSpPr>
        <p:spPr>
          <a:xfrm>
            <a:off x="3957826" y="6850300"/>
            <a:ext cx="3378374" cy="1656788"/>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7"/>
          <p:cNvSpPr/>
          <p:nvPr/>
        </p:nvSpPr>
        <p:spPr>
          <a:xfrm>
            <a:off x="3957575" y="6784600"/>
            <a:ext cx="3112903" cy="4122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7"/>
          <p:cNvSpPr/>
          <p:nvPr/>
        </p:nvSpPr>
        <p:spPr>
          <a:xfrm>
            <a:off x="4044275" y="6733850"/>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7"/>
          <p:cNvSpPr/>
          <p:nvPr/>
        </p:nvSpPr>
        <p:spPr>
          <a:xfrm>
            <a:off x="4099025" y="6781700"/>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315" name="Google Shape;315;p27"/>
          <p:cNvSpPr txBox="1"/>
          <p:nvPr/>
        </p:nvSpPr>
        <p:spPr>
          <a:xfrm>
            <a:off x="4128125" y="6728600"/>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2</a:t>
            </a:r>
            <a:endParaRPr b="1">
              <a:solidFill>
                <a:srgbClr val="FFFFFF"/>
              </a:solidFill>
              <a:latin typeface="Mada"/>
              <a:ea typeface="Mada"/>
              <a:cs typeface="Mada"/>
              <a:sym typeface="Mada"/>
            </a:endParaRPr>
          </a:p>
        </p:txBody>
      </p:sp>
      <p:sp>
        <p:nvSpPr>
          <p:cNvPr id="316" name="Google Shape;316;p27"/>
          <p:cNvSpPr txBox="1"/>
          <p:nvPr/>
        </p:nvSpPr>
        <p:spPr>
          <a:xfrm>
            <a:off x="4535991" y="6782950"/>
            <a:ext cx="25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chemeClr val="dk1"/>
                </a:solidFill>
                <a:latin typeface="Mada"/>
                <a:ea typeface="Mada"/>
                <a:cs typeface="Mada"/>
                <a:sym typeface="Mada"/>
              </a:rPr>
              <a:t>Granulocytes</a:t>
            </a:r>
            <a:endParaRPr b="1">
              <a:latin typeface="Mada"/>
              <a:ea typeface="Mada"/>
              <a:cs typeface="Mada"/>
              <a:sym typeface="Mada"/>
            </a:endParaRPr>
          </a:p>
        </p:txBody>
      </p:sp>
      <p:sp>
        <p:nvSpPr>
          <p:cNvPr id="317" name="Google Shape;317;p27"/>
          <p:cNvSpPr txBox="1"/>
          <p:nvPr/>
        </p:nvSpPr>
        <p:spPr>
          <a:xfrm>
            <a:off x="3977703" y="7228834"/>
            <a:ext cx="3323700" cy="146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solidFill>
                  <a:srgbClr val="CC0000"/>
                </a:solidFill>
                <a:latin typeface="Mada"/>
                <a:ea typeface="Mada"/>
                <a:cs typeface="Mada"/>
                <a:sym typeface="Mada"/>
              </a:rPr>
              <a:t>Category of white blood cells</a:t>
            </a:r>
            <a:r>
              <a:rPr lang="ar" sz="1200">
                <a:solidFill>
                  <a:schemeClr val="dk1"/>
                </a:solidFill>
                <a:latin typeface="Mada"/>
                <a:ea typeface="Mada"/>
                <a:cs typeface="Mada"/>
                <a:sym typeface="Mada"/>
              </a:rPr>
              <a:t> characterized by the presence of </a:t>
            </a:r>
            <a:r>
              <a:rPr lang="ar" sz="1200">
                <a:solidFill>
                  <a:srgbClr val="CC0000"/>
                </a:solidFill>
                <a:latin typeface="Mada"/>
                <a:ea typeface="Mada"/>
                <a:cs typeface="Mada"/>
                <a:sym typeface="Mada"/>
              </a:rPr>
              <a:t>granules</a:t>
            </a:r>
            <a:r>
              <a:rPr lang="ar" sz="1200">
                <a:solidFill>
                  <a:schemeClr val="dk1"/>
                </a:solidFill>
                <a:latin typeface="Mada"/>
                <a:ea typeface="Mada"/>
                <a:cs typeface="Mada"/>
                <a:sym typeface="Mada"/>
              </a:rPr>
              <a:t> in their </a:t>
            </a:r>
            <a:r>
              <a:rPr lang="ar" sz="1200">
                <a:solidFill>
                  <a:srgbClr val="CC0000"/>
                </a:solidFill>
                <a:latin typeface="Mada"/>
                <a:ea typeface="Mada"/>
                <a:cs typeface="Mada"/>
                <a:sym typeface="Mada"/>
              </a:rPr>
              <a:t>cytoplasm</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They are also called </a:t>
            </a:r>
            <a:r>
              <a:rPr b="1" lang="ar" sz="1200">
                <a:solidFill>
                  <a:schemeClr val="dk1"/>
                </a:solidFill>
                <a:latin typeface="Mada"/>
                <a:ea typeface="Mada"/>
                <a:cs typeface="Mada"/>
                <a:sym typeface="Mada"/>
              </a:rPr>
              <a:t>polymorphonuclear leukocytes</a:t>
            </a:r>
            <a:r>
              <a:rPr lang="ar" sz="1200">
                <a:solidFill>
                  <a:schemeClr val="dk1"/>
                </a:solidFill>
                <a:latin typeface="Mada"/>
                <a:ea typeface="Mada"/>
                <a:cs typeface="Mada"/>
                <a:sym typeface="Mada"/>
              </a:rPr>
              <a:t> (PMN or PML) because of the varying shapes of the </a:t>
            </a:r>
            <a:r>
              <a:rPr lang="ar" sz="1200">
                <a:solidFill>
                  <a:schemeClr val="dk1"/>
                </a:solidFill>
                <a:latin typeface="Mada"/>
                <a:ea typeface="Mada"/>
                <a:cs typeface="Mada"/>
                <a:sym typeface="Mada"/>
              </a:rPr>
              <a:t>nucleus</a:t>
            </a:r>
            <a:r>
              <a:rPr lang="ar" sz="1200">
                <a:solidFill>
                  <a:schemeClr val="dk1"/>
                </a:solidFill>
                <a:latin typeface="Mada"/>
                <a:ea typeface="Mada"/>
                <a:cs typeface="Mada"/>
                <a:sym typeface="Mada"/>
              </a:rPr>
              <a:t>, which is usually lobed into three segments.</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18" name="Google Shape;318;p27"/>
          <p:cNvSpPr/>
          <p:nvPr/>
        </p:nvSpPr>
        <p:spPr>
          <a:xfrm>
            <a:off x="224050" y="8831500"/>
            <a:ext cx="3378381" cy="1496353"/>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7"/>
          <p:cNvSpPr/>
          <p:nvPr/>
        </p:nvSpPr>
        <p:spPr>
          <a:xfrm>
            <a:off x="223775" y="8765800"/>
            <a:ext cx="3112903" cy="4122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7"/>
          <p:cNvSpPr/>
          <p:nvPr/>
        </p:nvSpPr>
        <p:spPr>
          <a:xfrm>
            <a:off x="310475" y="8715050"/>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7"/>
          <p:cNvSpPr/>
          <p:nvPr/>
        </p:nvSpPr>
        <p:spPr>
          <a:xfrm>
            <a:off x="365225" y="8762900"/>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322" name="Google Shape;322;p27"/>
          <p:cNvSpPr txBox="1"/>
          <p:nvPr/>
        </p:nvSpPr>
        <p:spPr>
          <a:xfrm>
            <a:off x="394325" y="8709800"/>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3</a:t>
            </a:r>
            <a:endParaRPr b="1">
              <a:solidFill>
                <a:srgbClr val="FFFFFF"/>
              </a:solidFill>
              <a:latin typeface="Mada"/>
              <a:ea typeface="Mada"/>
              <a:cs typeface="Mada"/>
              <a:sym typeface="Mada"/>
            </a:endParaRPr>
          </a:p>
        </p:txBody>
      </p:sp>
      <p:sp>
        <p:nvSpPr>
          <p:cNvPr id="323" name="Google Shape;323;p27"/>
          <p:cNvSpPr txBox="1"/>
          <p:nvPr/>
        </p:nvSpPr>
        <p:spPr>
          <a:xfrm>
            <a:off x="802191" y="8764150"/>
            <a:ext cx="25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Myelocyte</a:t>
            </a:r>
            <a:endParaRPr b="1">
              <a:latin typeface="Mada"/>
              <a:ea typeface="Mada"/>
              <a:cs typeface="Mada"/>
              <a:sym typeface="Mada"/>
            </a:endParaRPr>
          </a:p>
        </p:txBody>
      </p:sp>
      <p:sp>
        <p:nvSpPr>
          <p:cNvPr id="324" name="Google Shape;324;p27"/>
          <p:cNvSpPr txBox="1"/>
          <p:nvPr/>
        </p:nvSpPr>
        <p:spPr>
          <a:xfrm>
            <a:off x="243916" y="9283746"/>
            <a:ext cx="3323700" cy="109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Young </a:t>
            </a:r>
            <a:r>
              <a:rPr lang="ar" sz="1200">
                <a:solidFill>
                  <a:srgbClr val="CC0000"/>
                </a:solidFill>
                <a:latin typeface="Mada"/>
                <a:ea typeface="Mada"/>
                <a:cs typeface="Mada"/>
                <a:sym typeface="Mada"/>
              </a:rPr>
              <a:t>cell</a:t>
            </a:r>
            <a:r>
              <a:rPr lang="ar" sz="1200">
                <a:solidFill>
                  <a:schemeClr val="dk1"/>
                </a:solidFill>
                <a:latin typeface="Mada"/>
                <a:ea typeface="Mada"/>
                <a:cs typeface="Mada"/>
                <a:sym typeface="Mada"/>
              </a:rPr>
              <a:t> of the </a:t>
            </a:r>
            <a:r>
              <a:rPr lang="ar" sz="1200">
                <a:solidFill>
                  <a:srgbClr val="CC0000"/>
                </a:solidFill>
                <a:latin typeface="Mada"/>
                <a:ea typeface="Mada"/>
                <a:cs typeface="Mada"/>
                <a:sym typeface="Mada"/>
              </a:rPr>
              <a:t>granulocytic</a:t>
            </a:r>
            <a:r>
              <a:rPr lang="ar" sz="1200">
                <a:solidFill>
                  <a:schemeClr val="dk1"/>
                </a:solidFill>
                <a:latin typeface="Mada"/>
                <a:ea typeface="Mada"/>
                <a:cs typeface="Mada"/>
                <a:sym typeface="Mada"/>
              </a:rPr>
              <a:t> series, occurring </a:t>
            </a:r>
            <a:r>
              <a:rPr lang="ar" sz="1200">
                <a:solidFill>
                  <a:srgbClr val="CC0000"/>
                </a:solidFill>
                <a:latin typeface="Mada"/>
                <a:ea typeface="Mada"/>
                <a:cs typeface="Mada"/>
                <a:sym typeface="Mada"/>
              </a:rPr>
              <a:t>normally in bone</a:t>
            </a:r>
            <a:r>
              <a:rPr lang="ar" sz="1200">
                <a:solidFill>
                  <a:schemeClr val="dk1"/>
                </a:solidFill>
                <a:latin typeface="Mada"/>
                <a:ea typeface="Mada"/>
                <a:cs typeface="Mada"/>
                <a:sym typeface="Mada"/>
              </a:rPr>
              <a:t> marrow, but </a:t>
            </a:r>
            <a:r>
              <a:rPr lang="ar" sz="1200">
                <a:solidFill>
                  <a:srgbClr val="CC0000"/>
                </a:solidFill>
                <a:latin typeface="Mada"/>
                <a:ea typeface="Mada"/>
                <a:cs typeface="Mada"/>
                <a:sym typeface="Mada"/>
              </a:rPr>
              <a:t>not in circulating blood</a:t>
            </a:r>
            <a:r>
              <a:rPr lang="ar" sz="1200">
                <a:solidFill>
                  <a:schemeClr val="dk1"/>
                </a:solidFill>
                <a:latin typeface="Mada"/>
                <a:ea typeface="Mada"/>
                <a:cs typeface="Mada"/>
                <a:sym typeface="Mada"/>
              </a:rPr>
              <a:t>, </a:t>
            </a:r>
            <a:r>
              <a:rPr lang="ar" sz="1200">
                <a:solidFill>
                  <a:srgbClr val="6AA84F"/>
                </a:solidFill>
                <a:latin typeface="Mada"/>
                <a:ea typeface="Mada"/>
                <a:cs typeface="Mada"/>
                <a:sym typeface="Mada"/>
              </a:rPr>
              <a:t>if found in peripheral blood it's Leukemia</a:t>
            </a:r>
            <a:r>
              <a:rPr lang="ar" sz="1200">
                <a:solidFill>
                  <a:schemeClr val="dk1"/>
                </a:solidFill>
                <a:latin typeface="Mada"/>
                <a:ea typeface="Mada"/>
                <a:cs typeface="Mada"/>
                <a:sym typeface="Mada"/>
              </a:rPr>
              <a:t> (except when caused by certain diseases).</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325" name="Google Shape;325;p27"/>
          <p:cNvSpPr/>
          <p:nvPr/>
        </p:nvSpPr>
        <p:spPr>
          <a:xfrm>
            <a:off x="3957846" y="8831500"/>
            <a:ext cx="3378379" cy="1496353"/>
          </a:xfrm>
          <a:prstGeom prst="flowChartPunchedCard">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7"/>
          <p:cNvSpPr/>
          <p:nvPr/>
        </p:nvSpPr>
        <p:spPr>
          <a:xfrm>
            <a:off x="3957575" y="8765800"/>
            <a:ext cx="3112903" cy="4122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7"/>
          <p:cNvSpPr/>
          <p:nvPr/>
        </p:nvSpPr>
        <p:spPr>
          <a:xfrm>
            <a:off x="4044275" y="8715050"/>
            <a:ext cx="430800" cy="3897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7"/>
          <p:cNvSpPr/>
          <p:nvPr/>
        </p:nvSpPr>
        <p:spPr>
          <a:xfrm>
            <a:off x="4099025" y="8762900"/>
            <a:ext cx="321300" cy="294000"/>
          </a:xfrm>
          <a:prstGeom prst="ellipse">
            <a:avLst/>
          </a:prstGeom>
          <a:solidFill>
            <a:srgbClr val="F5BF9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329" name="Google Shape;329;p27"/>
          <p:cNvSpPr txBox="1"/>
          <p:nvPr/>
        </p:nvSpPr>
        <p:spPr>
          <a:xfrm>
            <a:off x="4128125" y="8709800"/>
            <a:ext cx="263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solidFill>
                  <a:srgbClr val="FFFFFF"/>
                </a:solidFill>
                <a:latin typeface="Mada"/>
                <a:ea typeface="Mada"/>
                <a:cs typeface="Mada"/>
                <a:sym typeface="Mada"/>
              </a:rPr>
              <a:t>4</a:t>
            </a:r>
            <a:endParaRPr b="1">
              <a:solidFill>
                <a:srgbClr val="FFFFFF"/>
              </a:solidFill>
              <a:latin typeface="Mada"/>
              <a:ea typeface="Mada"/>
              <a:cs typeface="Mada"/>
              <a:sym typeface="Mada"/>
            </a:endParaRPr>
          </a:p>
        </p:txBody>
      </p:sp>
      <p:sp>
        <p:nvSpPr>
          <p:cNvPr id="330" name="Google Shape;330;p27"/>
          <p:cNvSpPr txBox="1"/>
          <p:nvPr/>
        </p:nvSpPr>
        <p:spPr>
          <a:xfrm>
            <a:off x="4535991" y="8764150"/>
            <a:ext cx="253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a:latin typeface="Mada"/>
                <a:ea typeface="Mada"/>
                <a:cs typeface="Mada"/>
                <a:sym typeface="Mada"/>
              </a:rPr>
              <a:t>Myeloblast</a:t>
            </a:r>
            <a:endParaRPr b="1">
              <a:latin typeface="Mada"/>
              <a:ea typeface="Mada"/>
              <a:cs typeface="Mada"/>
              <a:sym typeface="Mada"/>
            </a:endParaRPr>
          </a:p>
        </p:txBody>
      </p:sp>
      <p:sp>
        <p:nvSpPr>
          <p:cNvPr id="331" name="Google Shape;331;p27"/>
          <p:cNvSpPr txBox="1"/>
          <p:nvPr/>
        </p:nvSpPr>
        <p:spPr>
          <a:xfrm>
            <a:off x="3977716" y="9264674"/>
            <a:ext cx="33237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200">
                <a:latin typeface="Mada"/>
                <a:ea typeface="Mada"/>
                <a:cs typeface="Mada"/>
                <a:sym typeface="Mada"/>
              </a:rPr>
              <a:t>Unipotent stem cell </a:t>
            </a:r>
            <a:r>
              <a:rPr lang="ar" sz="1200">
                <a:solidFill>
                  <a:srgbClr val="6AA84F"/>
                </a:solidFill>
                <a:latin typeface="Mada"/>
                <a:ea typeface="Mada"/>
                <a:cs typeface="Mada"/>
                <a:sym typeface="Mada"/>
              </a:rPr>
              <a:t>“it has the ability to highly proliferate”</a:t>
            </a:r>
            <a:r>
              <a:rPr lang="ar" sz="1200">
                <a:latin typeface="Mada"/>
                <a:ea typeface="Mada"/>
                <a:cs typeface="Mada"/>
                <a:sym typeface="Mada"/>
              </a:rPr>
              <a:t>, which will differentiate </a:t>
            </a:r>
            <a:r>
              <a:rPr lang="ar" sz="1200">
                <a:solidFill>
                  <a:srgbClr val="6AA84F"/>
                </a:solidFill>
                <a:latin typeface="Mada"/>
                <a:ea typeface="Mada"/>
                <a:cs typeface="Mada"/>
                <a:sym typeface="Mada"/>
              </a:rPr>
              <a:t>-Malignant differentiation-</a:t>
            </a:r>
            <a:r>
              <a:rPr lang="ar" sz="1200">
                <a:latin typeface="Mada"/>
                <a:ea typeface="Mada"/>
                <a:cs typeface="Mada"/>
                <a:sym typeface="Mada"/>
              </a:rPr>
              <a:t> into one of the actors of the granular series.</a:t>
            </a:r>
            <a:endParaRPr sz="1200">
              <a:solidFill>
                <a:srgbClr val="6AA84F"/>
              </a:solidFill>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8"/>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37" name="Google Shape;337;p28"/>
          <p:cNvSpPr txBox="1"/>
          <p:nvPr/>
        </p:nvSpPr>
        <p:spPr>
          <a:xfrm>
            <a:off x="813900" y="0"/>
            <a:ext cx="59322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Acute Myelogenous Leukemia (AML) </a:t>
            </a:r>
            <a:endParaRPr b="1" sz="2600">
              <a:latin typeface="Mada"/>
              <a:ea typeface="Mada"/>
              <a:cs typeface="Mada"/>
              <a:sym typeface="Mada"/>
            </a:endParaRPr>
          </a:p>
        </p:txBody>
      </p:sp>
      <p:sp>
        <p:nvSpPr>
          <p:cNvPr id="338" name="Google Shape;338;p28"/>
          <p:cNvSpPr txBox="1"/>
          <p:nvPr/>
        </p:nvSpPr>
        <p:spPr>
          <a:xfrm>
            <a:off x="171300" y="828650"/>
            <a:ext cx="5932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Acute Myelogenous Leukemia (AML) Cont’</a:t>
            </a:r>
            <a:endParaRPr b="1" sz="2200">
              <a:highlight>
                <a:schemeClr val="accent4"/>
              </a:highlight>
              <a:latin typeface="Mada"/>
              <a:ea typeface="Mada"/>
              <a:cs typeface="Mada"/>
              <a:sym typeface="Mada"/>
            </a:endParaRPr>
          </a:p>
        </p:txBody>
      </p:sp>
      <p:sp>
        <p:nvSpPr>
          <p:cNvPr id="339" name="Google Shape;339;p28"/>
          <p:cNvSpPr txBox="1"/>
          <p:nvPr/>
        </p:nvSpPr>
        <p:spPr>
          <a:xfrm>
            <a:off x="171300" y="4735250"/>
            <a:ext cx="5932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Pathophysiology</a:t>
            </a:r>
            <a:endParaRPr b="1" sz="2200">
              <a:highlight>
                <a:schemeClr val="accent4"/>
              </a:highlight>
              <a:latin typeface="Mada"/>
              <a:ea typeface="Mada"/>
              <a:cs typeface="Mada"/>
              <a:sym typeface="Mada"/>
            </a:endParaRPr>
          </a:p>
        </p:txBody>
      </p:sp>
      <p:sp>
        <p:nvSpPr>
          <p:cNvPr id="340" name="Google Shape;340;p28"/>
          <p:cNvSpPr/>
          <p:nvPr/>
        </p:nvSpPr>
        <p:spPr>
          <a:xfrm>
            <a:off x="200703" y="5404175"/>
            <a:ext cx="1712400" cy="1101900"/>
          </a:xfrm>
          <a:prstGeom prst="roundRect">
            <a:avLst>
              <a:gd fmla="val 16667" name="adj"/>
            </a:avLst>
          </a:prstGeom>
          <a:solidFill>
            <a:srgbClr val="FDF1E8">
              <a:alpha val="51959"/>
            </a:srgbClr>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dk1"/>
                </a:solidFill>
                <a:latin typeface="Mada"/>
                <a:ea typeface="Mada"/>
                <a:cs typeface="Mada"/>
                <a:sym typeface="Mada"/>
              </a:rPr>
              <a:t> ↑Blasts in BM &amp; circulation</a:t>
            </a:r>
            <a:endParaRPr b="1" sz="1000">
              <a:solidFill>
                <a:schemeClr val="dk1"/>
              </a:solidFill>
              <a:latin typeface="Mada"/>
              <a:ea typeface="Mada"/>
              <a:cs typeface="Mada"/>
              <a:sym typeface="Mada"/>
            </a:endParaRPr>
          </a:p>
        </p:txBody>
      </p:sp>
      <p:sp>
        <p:nvSpPr>
          <p:cNvPr id="341" name="Google Shape;341;p28"/>
          <p:cNvSpPr/>
          <p:nvPr/>
        </p:nvSpPr>
        <p:spPr>
          <a:xfrm>
            <a:off x="1978789" y="5731075"/>
            <a:ext cx="771600" cy="447900"/>
          </a:xfrm>
          <a:prstGeom prst="striped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342" name="Google Shape;342;p28"/>
          <p:cNvSpPr/>
          <p:nvPr/>
        </p:nvSpPr>
        <p:spPr>
          <a:xfrm>
            <a:off x="2816101" y="5410439"/>
            <a:ext cx="1712400" cy="1101900"/>
          </a:xfrm>
          <a:prstGeom prst="roundRect">
            <a:avLst>
              <a:gd fmla="val 16667" name="adj"/>
            </a:avLst>
          </a:prstGeom>
          <a:solidFill>
            <a:srgbClr val="FDF1E8">
              <a:alpha val="51959"/>
            </a:srgbClr>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dk1"/>
                </a:solidFill>
                <a:latin typeface="Mada"/>
                <a:ea typeface="Mada"/>
                <a:cs typeface="Mada"/>
                <a:sym typeface="Mada"/>
              </a:rPr>
              <a:t>↓</a:t>
            </a:r>
            <a:r>
              <a:rPr b="1" lang="ar">
                <a:solidFill>
                  <a:schemeClr val="dk1"/>
                </a:solidFill>
                <a:latin typeface="Mada"/>
                <a:ea typeface="Mada"/>
                <a:cs typeface="Mada"/>
                <a:sym typeface="Mada"/>
              </a:rPr>
              <a:t> Neut/Hgb/Plt (BM failure)</a:t>
            </a:r>
            <a:endParaRPr b="1" sz="1000">
              <a:solidFill>
                <a:schemeClr val="dk1"/>
              </a:solidFill>
              <a:latin typeface="Mada"/>
              <a:ea typeface="Mada"/>
              <a:cs typeface="Mada"/>
              <a:sym typeface="Mada"/>
            </a:endParaRPr>
          </a:p>
        </p:txBody>
      </p:sp>
      <p:sp>
        <p:nvSpPr>
          <p:cNvPr id="343" name="Google Shape;343;p28"/>
          <p:cNvSpPr/>
          <p:nvPr/>
        </p:nvSpPr>
        <p:spPr>
          <a:xfrm>
            <a:off x="4594176" y="5731075"/>
            <a:ext cx="771600" cy="447900"/>
          </a:xfrm>
          <a:prstGeom prst="striped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344" name="Google Shape;344;p28"/>
          <p:cNvSpPr/>
          <p:nvPr/>
        </p:nvSpPr>
        <p:spPr>
          <a:xfrm>
            <a:off x="5431497" y="5410429"/>
            <a:ext cx="1927800" cy="1101900"/>
          </a:xfrm>
          <a:prstGeom prst="roundRect">
            <a:avLst>
              <a:gd fmla="val 16667" name="adj"/>
            </a:avLst>
          </a:prstGeom>
          <a:solidFill>
            <a:srgbClr val="FDF1E8">
              <a:alpha val="51959"/>
            </a:srgbClr>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a:solidFill>
                  <a:schemeClr val="accent1"/>
                </a:solidFill>
                <a:latin typeface="Mada"/>
                <a:ea typeface="Mada"/>
                <a:cs typeface="Mada"/>
                <a:sym typeface="Mada"/>
              </a:rPr>
              <a:t>- </a:t>
            </a:r>
            <a:r>
              <a:rPr b="1" lang="ar">
                <a:solidFill>
                  <a:srgbClr val="CC0000"/>
                </a:solidFill>
                <a:latin typeface="Mada"/>
                <a:ea typeface="Mada"/>
                <a:cs typeface="Mada"/>
                <a:sym typeface="Mada"/>
              </a:rPr>
              <a:t>Infection</a:t>
            </a:r>
            <a:r>
              <a:rPr b="1" lang="ar">
                <a:solidFill>
                  <a:srgbClr val="999999"/>
                </a:solidFill>
                <a:latin typeface="Mada"/>
                <a:ea typeface="Mada"/>
                <a:cs typeface="Mada"/>
                <a:sym typeface="Mada"/>
              </a:rPr>
              <a:t> (↓WBCs)</a:t>
            </a:r>
            <a:endParaRPr b="1">
              <a:solidFill>
                <a:srgbClr val="999999"/>
              </a:solidFill>
              <a:latin typeface="Mada"/>
              <a:ea typeface="Mada"/>
              <a:cs typeface="Mada"/>
              <a:sym typeface="Mada"/>
            </a:endParaRPr>
          </a:p>
          <a:p>
            <a:pPr indent="0" lvl="0" marL="0" rtl="0" algn="l">
              <a:spcBef>
                <a:spcPts val="0"/>
              </a:spcBef>
              <a:spcAft>
                <a:spcPts val="0"/>
              </a:spcAft>
              <a:buNone/>
            </a:pPr>
            <a:r>
              <a:rPr b="1" lang="ar">
                <a:solidFill>
                  <a:schemeClr val="dk1"/>
                </a:solidFill>
                <a:latin typeface="Mada"/>
                <a:ea typeface="Mada"/>
                <a:cs typeface="Mada"/>
                <a:sym typeface="Mada"/>
              </a:rPr>
              <a:t>-</a:t>
            </a:r>
            <a:r>
              <a:rPr b="1" lang="ar">
                <a:solidFill>
                  <a:schemeClr val="accent1"/>
                </a:solidFill>
                <a:latin typeface="Mada"/>
                <a:ea typeface="Mada"/>
                <a:cs typeface="Mada"/>
                <a:sym typeface="Mada"/>
              </a:rPr>
              <a:t> </a:t>
            </a:r>
            <a:r>
              <a:rPr b="1" lang="ar">
                <a:solidFill>
                  <a:schemeClr val="dk1"/>
                </a:solidFill>
                <a:latin typeface="Mada"/>
                <a:ea typeface="Mada"/>
                <a:cs typeface="Mada"/>
                <a:sym typeface="Mada"/>
              </a:rPr>
              <a:t>Bleeding</a:t>
            </a:r>
            <a:r>
              <a:rPr b="1" lang="ar">
                <a:solidFill>
                  <a:schemeClr val="accent1"/>
                </a:solidFill>
                <a:latin typeface="Mada"/>
                <a:ea typeface="Mada"/>
                <a:cs typeface="Mada"/>
                <a:sym typeface="Mada"/>
              </a:rPr>
              <a:t> </a:t>
            </a:r>
            <a:r>
              <a:rPr b="1" lang="ar">
                <a:solidFill>
                  <a:srgbClr val="999999"/>
                </a:solidFill>
                <a:latin typeface="Mada"/>
                <a:ea typeface="Mada"/>
                <a:cs typeface="Mada"/>
                <a:sym typeface="Mada"/>
              </a:rPr>
              <a:t>(↓plt) </a:t>
            </a:r>
            <a:endParaRPr b="1">
              <a:solidFill>
                <a:srgbClr val="999999"/>
              </a:solidFill>
              <a:latin typeface="Mada"/>
              <a:ea typeface="Mada"/>
              <a:cs typeface="Mada"/>
              <a:sym typeface="Mada"/>
            </a:endParaRPr>
          </a:p>
          <a:p>
            <a:pPr indent="0" lvl="0" marL="0" rtl="0" algn="l">
              <a:spcBef>
                <a:spcPts val="0"/>
              </a:spcBef>
              <a:spcAft>
                <a:spcPts val="0"/>
              </a:spcAft>
              <a:buNone/>
            </a:pPr>
            <a:r>
              <a:rPr b="1" lang="ar">
                <a:solidFill>
                  <a:schemeClr val="dk1"/>
                </a:solidFill>
                <a:latin typeface="Mada"/>
                <a:ea typeface="Mada"/>
                <a:cs typeface="Mada"/>
                <a:sym typeface="Mada"/>
              </a:rPr>
              <a:t>- Fatigue</a:t>
            </a:r>
            <a:r>
              <a:rPr b="1" lang="ar">
                <a:solidFill>
                  <a:schemeClr val="accent1"/>
                </a:solidFill>
                <a:latin typeface="Mada"/>
                <a:ea typeface="Mada"/>
                <a:cs typeface="Mada"/>
                <a:sym typeface="Mada"/>
              </a:rPr>
              <a:t> </a:t>
            </a:r>
            <a:r>
              <a:rPr b="1" lang="ar">
                <a:solidFill>
                  <a:srgbClr val="999999"/>
                </a:solidFill>
                <a:latin typeface="Mada"/>
                <a:ea typeface="Mada"/>
                <a:cs typeface="Mada"/>
                <a:sym typeface="Mada"/>
              </a:rPr>
              <a:t>(↓ Hgb)</a:t>
            </a:r>
            <a:endParaRPr b="1">
              <a:solidFill>
                <a:srgbClr val="999999"/>
              </a:solidFill>
              <a:latin typeface="Mada"/>
              <a:ea typeface="Mada"/>
              <a:cs typeface="Mada"/>
              <a:sym typeface="Mada"/>
            </a:endParaRPr>
          </a:p>
          <a:p>
            <a:pPr indent="0" lvl="0" marL="0" rtl="0" algn="l">
              <a:spcBef>
                <a:spcPts val="0"/>
              </a:spcBef>
              <a:spcAft>
                <a:spcPts val="0"/>
              </a:spcAft>
              <a:buNone/>
            </a:pPr>
            <a:r>
              <a:rPr b="1" lang="ar">
                <a:solidFill>
                  <a:schemeClr val="dk1"/>
                </a:solidFill>
                <a:latin typeface="Mada"/>
                <a:ea typeface="Mada"/>
                <a:cs typeface="Mada"/>
                <a:sym typeface="Mada"/>
              </a:rPr>
              <a:t>- Organ infiltration</a:t>
            </a:r>
            <a:endParaRPr b="1">
              <a:solidFill>
                <a:schemeClr val="dk1"/>
              </a:solidFill>
              <a:latin typeface="Mada"/>
              <a:ea typeface="Mada"/>
              <a:cs typeface="Mada"/>
              <a:sym typeface="Mada"/>
            </a:endParaRPr>
          </a:p>
        </p:txBody>
      </p:sp>
      <p:sp>
        <p:nvSpPr>
          <p:cNvPr id="345" name="Google Shape;345;p28"/>
          <p:cNvSpPr txBox="1"/>
          <p:nvPr/>
        </p:nvSpPr>
        <p:spPr>
          <a:xfrm>
            <a:off x="171300" y="6640250"/>
            <a:ext cx="5932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Presentation</a:t>
            </a:r>
            <a:endParaRPr b="1" sz="2200">
              <a:highlight>
                <a:schemeClr val="accent4"/>
              </a:highlight>
              <a:latin typeface="Mada"/>
              <a:ea typeface="Mada"/>
              <a:cs typeface="Mada"/>
              <a:sym typeface="Mada"/>
            </a:endParaRPr>
          </a:p>
        </p:txBody>
      </p:sp>
      <p:sp>
        <p:nvSpPr>
          <p:cNvPr id="346" name="Google Shape;346;p28"/>
          <p:cNvSpPr/>
          <p:nvPr/>
        </p:nvSpPr>
        <p:spPr>
          <a:xfrm>
            <a:off x="213725" y="7666700"/>
            <a:ext cx="2064300" cy="981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Fatigue, SOB, Fever, Bleeding</a:t>
            </a:r>
            <a:endParaRPr sz="1200">
              <a:latin typeface="Mada"/>
              <a:ea typeface="Mada"/>
              <a:cs typeface="Mada"/>
              <a:sym typeface="Mada"/>
            </a:endParaRPr>
          </a:p>
          <a:p>
            <a:pPr indent="-162599" lvl="0" marL="208799"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Anemia with a normal or raised MCV.</a:t>
            </a:r>
            <a:endParaRPr sz="1200">
              <a:solidFill>
                <a:srgbClr val="1C4588"/>
              </a:solidFill>
              <a:latin typeface="Mada"/>
              <a:ea typeface="Mada"/>
              <a:cs typeface="Mada"/>
              <a:sym typeface="Mada"/>
            </a:endParaRPr>
          </a:p>
        </p:txBody>
      </p:sp>
      <p:sp>
        <p:nvSpPr>
          <p:cNvPr id="347" name="Google Shape;347;p28"/>
          <p:cNvSpPr/>
          <p:nvPr/>
        </p:nvSpPr>
        <p:spPr>
          <a:xfrm>
            <a:off x="213725" y="7218725"/>
            <a:ext cx="1848300" cy="447900"/>
          </a:xfrm>
          <a:prstGeom prst="snip1Rect">
            <a:avLst>
              <a:gd fmla="val 16667" name="adj"/>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chemeClr val="accent1"/>
                </a:solidFill>
                <a:latin typeface="Mada"/>
                <a:ea typeface="Mada"/>
                <a:cs typeface="Mada"/>
                <a:sym typeface="Mada"/>
              </a:rPr>
              <a:t>Due to BM failure</a:t>
            </a:r>
            <a:endParaRPr b="1" sz="1300">
              <a:solidFill>
                <a:schemeClr val="accent1"/>
              </a:solidFill>
              <a:latin typeface="Mada"/>
              <a:ea typeface="Mada"/>
              <a:cs typeface="Mada"/>
              <a:sym typeface="Mada"/>
            </a:endParaRPr>
          </a:p>
          <a:p>
            <a:pPr indent="0" lvl="0" marL="0" rtl="0" algn="ctr">
              <a:spcBef>
                <a:spcPts val="0"/>
              </a:spcBef>
              <a:spcAft>
                <a:spcPts val="0"/>
              </a:spcAft>
              <a:buNone/>
            </a:pPr>
            <a:r>
              <a:rPr b="1" lang="ar" sz="1300">
                <a:solidFill>
                  <a:schemeClr val="accent1"/>
                </a:solidFill>
                <a:latin typeface="Mada"/>
                <a:ea typeface="Mada"/>
                <a:cs typeface="Mada"/>
                <a:sym typeface="Mada"/>
              </a:rPr>
              <a:t>↓ Hematopoiesis</a:t>
            </a:r>
            <a:endParaRPr b="1" sz="1300">
              <a:solidFill>
                <a:schemeClr val="accent1"/>
              </a:solidFill>
              <a:latin typeface="Mada"/>
              <a:ea typeface="Mada"/>
              <a:cs typeface="Mada"/>
              <a:sym typeface="Mada"/>
            </a:endParaRPr>
          </a:p>
        </p:txBody>
      </p:sp>
      <p:sp>
        <p:nvSpPr>
          <p:cNvPr id="348" name="Google Shape;348;p28"/>
          <p:cNvSpPr/>
          <p:nvPr/>
        </p:nvSpPr>
        <p:spPr>
          <a:xfrm>
            <a:off x="2392650" y="7666725"/>
            <a:ext cx="2806500" cy="9918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Bone pain, </a:t>
            </a:r>
            <a:r>
              <a:rPr lang="ar" sz="1200">
                <a:latin typeface="Mada"/>
                <a:ea typeface="Mada"/>
                <a:cs typeface="Mada"/>
                <a:sym typeface="Mada"/>
              </a:rPr>
              <a:t>splenomegaly </a:t>
            </a:r>
            <a:r>
              <a:rPr lang="ar" sz="1200">
                <a:solidFill>
                  <a:srgbClr val="6AA84F"/>
                </a:solidFill>
                <a:latin typeface="Mada"/>
                <a:ea typeface="Mada"/>
                <a:cs typeface="Mada"/>
                <a:sym typeface="Mada"/>
              </a:rPr>
              <a:t>(20-30%)</a:t>
            </a:r>
            <a:endParaRPr sz="1200">
              <a:solidFill>
                <a:srgbClr val="6AA84F"/>
              </a:solidFill>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b="1" lang="ar" sz="1200">
                <a:latin typeface="Mada"/>
                <a:ea typeface="Mada"/>
                <a:cs typeface="Mada"/>
                <a:sym typeface="Mada"/>
              </a:rPr>
              <a:t>Gingival hyperplasia</a:t>
            </a:r>
            <a:r>
              <a:rPr lang="ar" sz="1200">
                <a:latin typeface="Mada"/>
                <a:ea typeface="Mada"/>
                <a:cs typeface="Mada"/>
                <a:sym typeface="Mada"/>
              </a:rPr>
              <a:t> </a:t>
            </a:r>
            <a:r>
              <a:rPr lang="ar" sz="1200">
                <a:solidFill>
                  <a:srgbClr val="6AA84F"/>
                </a:solidFill>
                <a:latin typeface="Mada"/>
                <a:ea typeface="Mada"/>
                <a:cs typeface="Mada"/>
                <a:sym typeface="Mada"/>
              </a:rPr>
              <a:t>(Characteristic of AML-M5, </a:t>
            </a:r>
            <a:r>
              <a:rPr lang="ar" sz="1200">
                <a:solidFill>
                  <a:srgbClr val="999999"/>
                </a:solidFill>
                <a:latin typeface="Mada"/>
                <a:ea typeface="Mada"/>
                <a:cs typeface="Mada"/>
                <a:sym typeface="Mada"/>
              </a:rPr>
              <a:t>aka acute monocytic leukemia)</a:t>
            </a:r>
            <a:endParaRPr sz="1200">
              <a:solidFill>
                <a:srgbClr val="999999"/>
              </a:solidFill>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CNS symptoms, visual symptoms.</a:t>
            </a:r>
            <a:endParaRPr sz="1200">
              <a:latin typeface="Mada"/>
              <a:ea typeface="Mada"/>
              <a:cs typeface="Mada"/>
              <a:sym typeface="Mada"/>
            </a:endParaRPr>
          </a:p>
        </p:txBody>
      </p:sp>
      <p:sp>
        <p:nvSpPr>
          <p:cNvPr id="349" name="Google Shape;349;p28"/>
          <p:cNvSpPr/>
          <p:nvPr/>
        </p:nvSpPr>
        <p:spPr>
          <a:xfrm>
            <a:off x="2392650" y="7218750"/>
            <a:ext cx="1848300" cy="447900"/>
          </a:xfrm>
          <a:prstGeom prst="snip1Rect">
            <a:avLst>
              <a:gd fmla="val 16667" name="adj"/>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chemeClr val="accent1"/>
                </a:solidFill>
                <a:latin typeface="Mada"/>
                <a:ea typeface="Mada"/>
                <a:cs typeface="Mada"/>
                <a:sym typeface="Mada"/>
              </a:rPr>
              <a:t>Tissue involvement</a:t>
            </a:r>
            <a:endParaRPr b="1" sz="1300">
              <a:solidFill>
                <a:schemeClr val="accent1"/>
              </a:solidFill>
              <a:latin typeface="Mada"/>
              <a:ea typeface="Mada"/>
              <a:cs typeface="Mada"/>
              <a:sym typeface="Mada"/>
            </a:endParaRPr>
          </a:p>
        </p:txBody>
      </p:sp>
      <p:sp>
        <p:nvSpPr>
          <p:cNvPr id="350" name="Google Shape;350;p28"/>
          <p:cNvSpPr/>
          <p:nvPr/>
        </p:nvSpPr>
        <p:spPr>
          <a:xfrm>
            <a:off x="5282275" y="7666700"/>
            <a:ext cx="2064300" cy="981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rgbClr val="000000"/>
              </a:buClr>
              <a:buSzPts val="1200"/>
              <a:buFont typeface="Mada"/>
              <a:buChar char="●"/>
            </a:pPr>
            <a:r>
              <a:rPr lang="ar" sz="1200">
                <a:latin typeface="Mada"/>
                <a:ea typeface="Mada"/>
                <a:cs typeface="Mada"/>
                <a:sym typeface="Mada"/>
              </a:rPr>
              <a:t>Sweet syndrome</a:t>
            </a:r>
            <a:endParaRPr sz="1200">
              <a:latin typeface="Mada"/>
              <a:ea typeface="Mada"/>
              <a:cs typeface="Mada"/>
              <a:sym typeface="Mada"/>
            </a:endParaRPr>
          </a:p>
          <a:p>
            <a:pPr indent="-162599" lvl="0" marL="208799"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Chloroma (Myeloid sarcoma)</a:t>
            </a:r>
            <a:endParaRPr b="1" sz="1200">
              <a:solidFill>
                <a:srgbClr val="CC0000"/>
              </a:solidFill>
              <a:latin typeface="Mada"/>
              <a:ea typeface="Mada"/>
              <a:cs typeface="Mada"/>
              <a:sym typeface="Mada"/>
            </a:endParaRPr>
          </a:p>
        </p:txBody>
      </p:sp>
      <p:sp>
        <p:nvSpPr>
          <p:cNvPr id="351" name="Google Shape;351;p28"/>
          <p:cNvSpPr/>
          <p:nvPr/>
        </p:nvSpPr>
        <p:spPr>
          <a:xfrm>
            <a:off x="5282280" y="7218725"/>
            <a:ext cx="1645800" cy="447900"/>
          </a:xfrm>
          <a:prstGeom prst="snip1Rect">
            <a:avLst>
              <a:gd fmla="val 16667" name="adj"/>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ar" sz="1200">
                <a:solidFill>
                  <a:schemeClr val="accent1"/>
                </a:solidFill>
                <a:latin typeface="Mada"/>
                <a:ea typeface="Mada"/>
                <a:cs typeface="Mada"/>
                <a:sym typeface="Mada"/>
              </a:rPr>
              <a:t>Rare Manifestations</a:t>
            </a:r>
            <a:endParaRPr b="1" sz="1200">
              <a:solidFill>
                <a:schemeClr val="accent1"/>
              </a:solidFill>
              <a:latin typeface="Mada"/>
              <a:ea typeface="Mada"/>
              <a:cs typeface="Mada"/>
              <a:sym typeface="Mada"/>
            </a:endParaRPr>
          </a:p>
        </p:txBody>
      </p:sp>
      <p:sp>
        <p:nvSpPr>
          <p:cNvPr id="352" name="Google Shape;352;p28"/>
          <p:cNvSpPr/>
          <p:nvPr/>
        </p:nvSpPr>
        <p:spPr>
          <a:xfrm>
            <a:off x="213725" y="9198500"/>
            <a:ext cx="7087500" cy="1278900"/>
          </a:xfrm>
          <a:prstGeom prst="rect">
            <a:avLst/>
          </a:prstGeom>
          <a:no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162599" lvl="0" marL="208799" rtl="0" algn="l">
              <a:spcBef>
                <a:spcPts val="0"/>
              </a:spcBef>
              <a:spcAft>
                <a:spcPts val="0"/>
              </a:spcAft>
              <a:buClr>
                <a:srgbClr val="000000"/>
              </a:buClr>
              <a:buSzPts val="1200"/>
              <a:buFont typeface="Mada"/>
              <a:buChar char="●"/>
            </a:pPr>
            <a:r>
              <a:rPr b="1" lang="ar" sz="1200">
                <a:latin typeface="Mada"/>
                <a:ea typeface="Mada"/>
                <a:cs typeface="Mada"/>
                <a:sym typeface="Mada"/>
              </a:rPr>
              <a:t>Leukostasis:</a:t>
            </a:r>
            <a:r>
              <a:rPr lang="ar" sz="1200">
                <a:latin typeface="Mada"/>
                <a:ea typeface="Mada"/>
                <a:cs typeface="Mada"/>
                <a:sym typeface="Mada"/>
              </a:rPr>
              <a:t> risk if WBC &gt;50k. </a:t>
            </a:r>
            <a:r>
              <a:rPr b="1" lang="ar" sz="1200">
                <a:latin typeface="Mada"/>
                <a:ea typeface="Mada"/>
                <a:cs typeface="Mada"/>
                <a:sym typeface="Mada"/>
              </a:rPr>
              <a:t>Hypoperfusion</a:t>
            </a:r>
            <a:r>
              <a:rPr lang="ar" sz="1200">
                <a:latin typeface="Mada"/>
                <a:ea typeface="Mada"/>
                <a:cs typeface="Mada"/>
                <a:sym typeface="Mada"/>
              </a:rPr>
              <a:t>/vascular occlusion. SOB/MI/CVA. Tx: IVF, cytoreduction (chemo, HU, leukopheresis).</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b="1" lang="ar" sz="1200">
                <a:latin typeface="Mada"/>
                <a:ea typeface="Mada"/>
                <a:cs typeface="Mada"/>
                <a:sym typeface="Mada"/>
              </a:rPr>
              <a:t>Coagulopathy/DIC:</a:t>
            </a:r>
            <a:r>
              <a:rPr lang="ar" sz="1200">
                <a:latin typeface="Mada"/>
                <a:ea typeface="Mada"/>
                <a:cs typeface="Mada"/>
                <a:sym typeface="Mada"/>
              </a:rPr>
              <a:t> Mainly in APL but can occur in any AML</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b="1" lang="ar" sz="1200">
                <a:solidFill>
                  <a:srgbClr val="6AA84F"/>
                </a:solidFill>
                <a:latin typeface="Mada"/>
                <a:ea typeface="Mada"/>
                <a:cs typeface="Mada"/>
                <a:sym typeface="Mada"/>
              </a:rPr>
              <a:t>Tumor lysis syndrome</a:t>
            </a:r>
            <a:r>
              <a:rPr b="1" lang="ar" sz="1200">
                <a:latin typeface="Mada"/>
                <a:ea typeface="Mada"/>
                <a:cs typeface="Mada"/>
                <a:sym typeface="Mada"/>
              </a:rPr>
              <a:t> (TLS):</a:t>
            </a:r>
            <a:r>
              <a:rPr lang="ar" sz="1200">
                <a:latin typeface="Mada"/>
                <a:ea typeface="Mada"/>
                <a:cs typeface="Mada"/>
                <a:sym typeface="Mada"/>
              </a:rPr>
              <a:t> More common in ALL, Ppx IVF allopurinol.</a:t>
            </a:r>
            <a:endParaRPr sz="1200">
              <a:latin typeface="Mada"/>
              <a:ea typeface="Mada"/>
              <a:cs typeface="Mada"/>
              <a:sym typeface="Mada"/>
            </a:endParaRPr>
          </a:p>
          <a:p>
            <a:pPr indent="-162599" lvl="0" marL="208799" rtl="0" algn="l">
              <a:spcBef>
                <a:spcPts val="0"/>
              </a:spcBef>
              <a:spcAft>
                <a:spcPts val="0"/>
              </a:spcAft>
              <a:buClr>
                <a:srgbClr val="000000"/>
              </a:buClr>
              <a:buSzPts val="1200"/>
              <a:buFont typeface="Mada"/>
              <a:buChar char="●"/>
            </a:pPr>
            <a:r>
              <a:rPr b="1" lang="ar" sz="1200">
                <a:latin typeface="Mada"/>
                <a:ea typeface="Mada"/>
                <a:cs typeface="Mada"/>
                <a:sym typeface="Mada"/>
              </a:rPr>
              <a:t>CNS involvement:</a:t>
            </a:r>
            <a:r>
              <a:rPr lang="ar" sz="1200">
                <a:latin typeface="Mada"/>
                <a:ea typeface="Mada"/>
                <a:cs typeface="Mada"/>
                <a:sym typeface="Mada"/>
              </a:rPr>
              <a:t> 2-3% (RF WBC). No LP before CR</a:t>
            </a:r>
            <a:endParaRPr sz="1200">
              <a:latin typeface="Mada"/>
              <a:ea typeface="Mada"/>
              <a:cs typeface="Mada"/>
              <a:sym typeface="Mada"/>
            </a:endParaRPr>
          </a:p>
        </p:txBody>
      </p:sp>
      <p:sp>
        <p:nvSpPr>
          <p:cNvPr id="353" name="Google Shape;353;p28"/>
          <p:cNvSpPr/>
          <p:nvPr/>
        </p:nvSpPr>
        <p:spPr>
          <a:xfrm>
            <a:off x="213725" y="8750525"/>
            <a:ext cx="1848300" cy="447900"/>
          </a:xfrm>
          <a:prstGeom prst="snip1Rect">
            <a:avLst>
              <a:gd fmla="val 16667" name="adj"/>
            </a:avLst>
          </a:prstGeom>
          <a:solidFill>
            <a:schemeClr val="accent4"/>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300">
                <a:solidFill>
                  <a:schemeClr val="accent1"/>
                </a:solidFill>
                <a:latin typeface="Mada"/>
                <a:ea typeface="Mada"/>
                <a:cs typeface="Mada"/>
                <a:sym typeface="Mada"/>
              </a:rPr>
              <a:t>Extreme presentations</a:t>
            </a:r>
            <a:endParaRPr b="1" sz="1300">
              <a:solidFill>
                <a:schemeClr val="accent1"/>
              </a:solidFill>
              <a:latin typeface="Mada"/>
              <a:ea typeface="Mada"/>
              <a:cs typeface="Mada"/>
              <a:sym typeface="Mada"/>
            </a:endParaRPr>
          </a:p>
        </p:txBody>
      </p:sp>
      <p:grpSp>
        <p:nvGrpSpPr>
          <p:cNvPr id="354" name="Google Shape;354;p28"/>
          <p:cNvGrpSpPr/>
          <p:nvPr/>
        </p:nvGrpSpPr>
        <p:grpSpPr>
          <a:xfrm>
            <a:off x="243500" y="1499775"/>
            <a:ext cx="7085458" cy="3172226"/>
            <a:chOff x="259042" y="1786270"/>
            <a:chExt cx="6504000" cy="1595848"/>
          </a:xfrm>
        </p:grpSpPr>
        <p:sp>
          <p:nvSpPr>
            <p:cNvPr id="355" name="Google Shape;355;p28"/>
            <p:cNvSpPr/>
            <p:nvPr/>
          </p:nvSpPr>
          <p:spPr>
            <a:xfrm>
              <a:off x="259042" y="1899218"/>
              <a:ext cx="6504000" cy="1482900"/>
            </a:xfrm>
            <a:prstGeom prst="roundRect">
              <a:avLst>
                <a:gd fmla="val 16667" name="adj"/>
              </a:avLst>
            </a:prstGeom>
            <a:noFill/>
            <a:ln cap="flat" cmpd="sng" w="76200">
              <a:solidFill>
                <a:schemeClr val="accent4"/>
              </a:solidFill>
              <a:prstDash val="solid"/>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356" name="Google Shape;356;p28"/>
            <p:cNvSpPr/>
            <p:nvPr/>
          </p:nvSpPr>
          <p:spPr>
            <a:xfrm>
              <a:off x="485336" y="1786270"/>
              <a:ext cx="2115000" cy="171000"/>
            </a:xfrm>
            <a:prstGeom prst="flowChartAlternateProcess">
              <a:avLst/>
            </a:prstGeom>
            <a:solidFill>
              <a:srgbClr val="C76114"/>
            </a:solidFill>
            <a:ln cap="flat" cmpd="sng" w="762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a:solidFill>
                    <a:srgbClr val="FFFFFF"/>
                  </a:solidFill>
                  <a:latin typeface="Mada"/>
                  <a:ea typeface="Mada"/>
                  <a:cs typeface="Mada"/>
                  <a:sym typeface="Mada"/>
                </a:rPr>
                <a:t>Introduction</a:t>
              </a:r>
              <a:endParaRPr b="1" sz="2000">
                <a:solidFill>
                  <a:srgbClr val="FFFFFF"/>
                </a:solidFill>
                <a:latin typeface="Mada"/>
                <a:ea typeface="Mada"/>
                <a:cs typeface="Mada"/>
                <a:sym typeface="Mada"/>
              </a:endParaRPr>
            </a:p>
          </p:txBody>
        </p:sp>
      </p:grpSp>
      <p:sp>
        <p:nvSpPr>
          <p:cNvPr id="357" name="Google Shape;357;p28"/>
          <p:cNvSpPr txBox="1"/>
          <p:nvPr/>
        </p:nvSpPr>
        <p:spPr>
          <a:xfrm>
            <a:off x="243524" y="1852036"/>
            <a:ext cx="7085400" cy="2770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Heterogeneous group of diseases characterized by </a:t>
            </a:r>
            <a:r>
              <a:rPr b="1" lang="ar" sz="1200">
                <a:solidFill>
                  <a:srgbClr val="CC0000"/>
                </a:solidFill>
                <a:latin typeface="Mada"/>
                <a:ea typeface="Mada"/>
                <a:cs typeface="Mada"/>
                <a:sym typeface="Mada"/>
              </a:rPr>
              <a:t>uncontrolled proliferation of myeloid progenitor cells (Blasts)</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that gradually replace normal hematopoiesis in the bone marrow.</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Leukemia characterized by </a:t>
            </a:r>
            <a:r>
              <a:rPr b="1" lang="ar" sz="1200">
                <a:solidFill>
                  <a:schemeClr val="dk1"/>
                </a:solidFill>
                <a:latin typeface="Mada"/>
                <a:ea typeface="Mada"/>
                <a:cs typeface="Mada"/>
                <a:sym typeface="Mada"/>
              </a:rPr>
              <a:t>proliferation of myeloid tissue</a:t>
            </a:r>
            <a:r>
              <a:rPr lang="ar" sz="1200">
                <a:solidFill>
                  <a:schemeClr val="dk1"/>
                </a:solidFill>
                <a:latin typeface="Mada"/>
                <a:ea typeface="Mada"/>
                <a:cs typeface="Mada"/>
                <a:sym typeface="Mada"/>
              </a:rPr>
              <a:t> (as of the bone marrow and spleen) and an </a:t>
            </a:r>
            <a:r>
              <a:rPr b="1" lang="ar" sz="1200">
                <a:solidFill>
                  <a:schemeClr val="dk1"/>
                </a:solidFill>
                <a:latin typeface="Mada"/>
                <a:ea typeface="Mada"/>
                <a:cs typeface="Mada"/>
                <a:sym typeface="Mada"/>
              </a:rPr>
              <a:t>abnormal increase in the number</a:t>
            </a:r>
            <a:r>
              <a:rPr lang="ar" sz="1200">
                <a:solidFill>
                  <a:schemeClr val="dk1"/>
                </a:solidFill>
                <a:latin typeface="Mada"/>
                <a:ea typeface="Mada"/>
                <a:cs typeface="Mada"/>
                <a:sym typeface="Mada"/>
              </a:rPr>
              <a:t> of </a:t>
            </a:r>
            <a:r>
              <a:rPr b="1" lang="ar" sz="1200">
                <a:solidFill>
                  <a:schemeClr val="dk1"/>
                </a:solidFill>
                <a:latin typeface="Mada"/>
                <a:ea typeface="Mada"/>
                <a:cs typeface="Mada"/>
                <a:sym typeface="Mada"/>
              </a:rPr>
              <a:t>granulocytes</a:t>
            </a:r>
            <a:r>
              <a:rPr lang="ar" sz="1200">
                <a:solidFill>
                  <a:schemeClr val="dk1"/>
                </a:solidFill>
                <a:latin typeface="Mada"/>
                <a:ea typeface="Mada"/>
                <a:cs typeface="Mada"/>
                <a:sym typeface="Mada"/>
              </a:rPr>
              <a:t>, </a:t>
            </a:r>
            <a:r>
              <a:rPr b="1" lang="ar" sz="1200">
                <a:solidFill>
                  <a:schemeClr val="dk1"/>
                </a:solidFill>
                <a:latin typeface="Mada"/>
                <a:ea typeface="Mada"/>
                <a:cs typeface="Mada"/>
                <a:sym typeface="Mada"/>
              </a:rPr>
              <a:t>myelocytes</a:t>
            </a:r>
            <a:r>
              <a:rPr lang="ar" sz="1200">
                <a:solidFill>
                  <a:schemeClr val="dk1"/>
                </a:solidFill>
                <a:latin typeface="Mada"/>
                <a:ea typeface="Mada"/>
                <a:cs typeface="Mada"/>
                <a:sym typeface="Mada"/>
              </a:rPr>
              <a:t>, and </a:t>
            </a:r>
            <a:r>
              <a:rPr b="1" lang="ar" sz="1200">
                <a:solidFill>
                  <a:schemeClr val="dk1"/>
                </a:solidFill>
                <a:latin typeface="Mada"/>
                <a:ea typeface="Mada"/>
                <a:cs typeface="Mada"/>
                <a:sym typeface="Mada"/>
              </a:rPr>
              <a:t>myeloblasts </a:t>
            </a:r>
            <a:r>
              <a:rPr lang="ar" sz="1200">
                <a:solidFill>
                  <a:schemeClr val="dk1"/>
                </a:solidFill>
                <a:latin typeface="Mada"/>
                <a:ea typeface="Mada"/>
                <a:cs typeface="Mada"/>
                <a:sym typeface="Mada"/>
              </a:rPr>
              <a:t>in the circulating blood.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One fourth of all leukemias and</a:t>
            </a:r>
            <a:r>
              <a:rPr b="1" lang="ar" sz="1200">
                <a:solidFill>
                  <a:srgbClr val="C27BA0"/>
                </a:solidFill>
                <a:latin typeface="Mada"/>
                <a:ea typeface="Mada"/>
                <a:cs typeface="Mada"/>
                <a:sym typeface="Mada"/>
              </a:rPr>
              <a:t> (85%) </a:t>
            </a:r>
            <a:r>
              <a:rPr b="1" lang="ar" sz="1200">
                <a:solidFill>
                  <a:srgbClr val="3C78D8"/>
                </a:solidFill>
                <a:latin typeface="Mada"/>
                <a:ea typeface="Mada"/>
                <a:cs typeface="Mada"/>
                <a:sym typeface="Mada"/>
              </a:rPr>
              <a:t>(90%)</a:t>
            </a:r>
            <a:r>
              <a:rPr b="1" lang="ar" sz="1200">
                <a:solidFill>
                  <a:schemeClr val="dk1"/>
                </a:solidFill>
                <a:latin typeface="Mada"/>
                <a:ea typeface="Mada"/>
                <a:cs typeface="Mada"/>
                <a:sym typeface="Mada"/>
              </a:rPr>
              <a:t> of the acute leukemias in </a:t>
            </a:r>
            <a:r>
              <a:rPr b="1" lang="ar" sz="1200" u="sng">
                <a:solidFill>
                  <a:schemeClr val="dk1"/>
                </a:solidFill>
                <a:latin typeface="Mada"/>
                <a:ea typeface="Mada"/>
                <a:cs typeface="Mada"/>
                <a:sym typeface="Mada"/>
              </a:rPr>
              <a:t>adults,</a:t>
            </a:r>
            <a:r>
              <a:rPr lang="ar" sz="1200">
                <a:solidFill>
                  <a:srgbClr val="6AA84F"/>
                </a:solidFill>
                <a:latin typeface="Mada"/>
                <a:ea typeface="Mada"/>
                <a:cs typeface="Mada"/>
                <a:sym typeface="Mada"/>
              </a:rPr>
              <a:t> rare in children.</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 20,000 new cases in the US/year.</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Abrupt</a:t>
            </a:r>
            <a:r>
              <a:rPr lang="ar" sz="1200">
                <a:solidFill>
                  <a:schemeClr val="dk1"/>
                </a:solidFill>
                <a:latin typeface="Mada"/>
                <a:ea typeface="Mada"/>
                <a:cs typeface="Mada"/>
                <a:sym typeface="Mada"/>
              </a:rPr>
              <a:t>, dramatic onset (Serious infections </a:t>
            </a:r>
            <a:r>
              <a:rPr lang="ar" sz="1200">
                <a:solidFill>
                  <a:srgbClr val="6AA84F"/>
                </a:solidFill>
                <a:latin typeface="Mada"/>
                <a:ea typeface="Mada"/>
                <a:cs typeface="Mada"/>
                <a:sym typeface="Mada"/>
              </a:rPr>
              <a:t>due to pancytopenia “granulocytes is the first line of defense”</a:t>
            </a:r>
            <a:r>
              <a:rPr lang="ar" sz="1200">
                <a:solidFill>
                  <a:schemeClr val="dk1"/>
                </a:solidFill>
                <a:latin typeface="Mada"/>
                <a:ea typeface="Mada"/>
                <a:cs typeface="Mada"/>
                <a:sym typeface="Mada"/>
              </a:rPr>
              <a:t>, abnormal bleeding</a:t>
            </a:r>
            <a:r>
              <a:rPr lang="ar" sz="1200">
                <a:solidFill>
                  <a:srgbClr val="6AA84F"/>
                </a:solidFill>
                <a:latin typeface="Mada"/>
                <a:ea typeface="Mada"/>
                <a:cs typeface="Mada"/>
                <a:sym typeface="Mada"/>
              </a:rPr>
              <a:t> due to thrombocytopenia</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Uncontrolled proliferation of myeloblasts (</a:t>
            </a:r>
            <a:r>
              <a:rPr b="1" lang="ar" sz="1200">
                <a:solidFill>
                  <a:schemeClr val="dk1"/>
                </a:solidFill>
                <a:latin typeface="Mada"/>
                <a:ea typeface="Mada"/>
                <a:cs typeface="Mada"/>
                <a:sym typeface="Mada"/>
              </a:rPr>
              <a:t>Hyperplasia</a:t>
            </a:r>
            <a:r>
              <a:rPr lang="ar" sz="1200">
                <a:solidFill>
                  <a:schemeClr val="dk1"/>
                </a:solidFill>
                <a:latin typeface="Mada"/>
                <a:ea typeface="Mada"/>
                <a:cs typeface="Mada"/>
                <a:sym typeface="Mada"/>
              </a:rPr>
              <a:t> of bone marrow and spleen).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Median age of onset </a:t>
            </a:r>
            <a:r>
              <a:rPr b="1" lang="ar" sz="1200">
                <a:solidFill>
                  <a:schemeClr val="dk1"/>
                </a:solidFill>
                <a:latin typeface="Mada"/>
                <a:ea typeface="Mada"/>
                <a:cs typeface="Mada"/>
                <a:sym typeface="Mada"/>
              </a:rPr>
              <a:t>~71.</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Risk Factors: Cytotoxic chemo, Radiation, Benzene.</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rgbClr val="6AA84F"/>
                </a:solidFill>
                <a:latin typeface="Mada"/>
                <a:ea typeface="Mada"/>
                <a:cs typeface="Mada"/>
                <a:sym typeface="Mada"/>
              </a:rPr>
              <a:t>Predisposing conditions:</a:t>
            </a:r>
            <a:r>
              <a:rPr lang="ar" sz="1200">
                <a:solidFill>
                  <a:schemeClr val="dk1"/>
                </a:solidFill>
                <a:latin typeface="Mada"/>
                <a:ea typeface="Mada"/>
                <a:cs typeface="Mada"/>
                <a:sym typeface="Mada"/>
              </a:rPr>
              <a:t> Trisomy 21, Rare congenital syndromes: Severe congenital neutropenia, Shwachman-Diamond syndrome, falconi anemia, Li-Fraumeni, Klineﬁlter, Noonan Syndrome.</a:t>
            </a:r>
            <a:endParaRPr sz="1200">
              <a:solidFill>
                <a:schemeClr val="dk1"/>
              </a:solidFill>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9"/>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63" name="Google Shape;363;p29"/>
          <p:cNvSpPr txBox="1"/>
          <p:nvPr/>
        </p:nvSpPr>
        <p:spPr>
          <a:xfrm>
            <a:off x="574350" y="0"/>
            <a:ext cx="6411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chemeClr val="dk1"/>
                </a:solidFill>
                <a:latin typeface="Mada"/>
                <a:ea typeface="Mada"/>
                <a:cs typeface="Mada"/>
                <a:sym typeface="Mada"/>
              </a:rPr>
              <a:t>Acute Myelogenous Leukemia (AML) </a:t>
            </a:r>
            <a:r>
              <a:rPr b="1" i="1" lang="ar" sz="2600">
                <a:solidFill>
                  <a:schemeClr val="dk1"/>
                </a:solidFill>
                <a:latin typeface="Mada"/>
                <a:ea typeface="Mada"/>
                <a:cs typeface="Mada"/>
                <a:sym typeface="Mada"/>
              </a:rPr>
              <a:t>cont. </a:t>
            </a:r>
            <a:endParaRPr b="1" i="1" sz="2600">
              <a:latin typeface="Mada"/>
              <a:ea typeface="Mada"/>
              <a:cs typeface="Mada"/>
              <a:sym typeface="Mada"/>
            </a:endParaRPr>
          </a:p>
        </p:txBody>
      </p:sp>
      <p:sp>
        <p:nvSpPr>
          <p:cNvPr id="364" name="Google Shape;364;p29"/>
          <p:cNvSpPr/>
          <p:nvPr/>
        </p:nvSpPr>
        <p:spPr>
          <a:xfrm>
            <a:off x="171300" y="1032050"/>
            <a:ext cx="7069200" cy="3273300"/>
          </a:xfrm>
          <a:prstGeom prst="snip1Rect">
            <a:avLst>
              <a:gd fmla="val 16667" name="adj"/>
            </a:avLst>
          </a:prstGeom>
          <a:noFill/>
          <a:ln cap="flat" cmpd="sng" w="2857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9"/>
          <p:cNvSpPr/>
          <p:nvPr/>
        </p:nvSpPr>
        <p:spPr>
          <a:xfrm>
            <a:off x="334775" y="772925"/>
            <a:ext cx="2799300" cy="369300"/>
          </a:xfrm>
          <a:prstGeom prst="roundRect">
            <a:avLst>
              <a:gd fmla="val 16667" name="adj"/>
            </a:avLst>
          </a:prstGeom>
          <a:solidFill>
            <a:schemeClr val="accent4"/>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Diagnosis</a:t>
            </a:r>
            <a:endParaRPr b="1">
              <a:latin typeface="Mada"/>
              <a:ea typeface="Mada"/>
              <a:cs typeface="Mada"/>
              <a:sym typeface="Mada"/>
            </a:endParaRPr>
          </a:p>
        </p:txBody>
      </p:sp>
      <p:sp>
        <p:nvSpPr>
          <p:cNvPr id="366" name="Google Shape;366;p29"/>
          <p:cNvSpPr txBox="1"/>
          <p:nvPr/>
        </p:nvSpPr>
        <p:spPr>
          <a:xfrm>
            <a:off x="95100" y="1038800"/>
            <a:ext cx="7114500" cy="3190200"/>
          </a:xfrm>
          <a:prstGeom prst="rect">
            <a:avLst/>
          </a:prstGeom>
          <a:noFill/>
          <a:ln>
            <a:noFill/>
          </a:ln>
        </p:spPr>
        <p:txBody>
          <a:bodyPr anchorCtr="0" anchor="ctr" bIns="91425" lIns="91425" spcFirstLastPara="1" rIns="91425" wrap="square" tIns="91425">
            <a:noAutofit/>
          </a:bodyPr>
          <a:lstStyle/>
          <a:p>
            <a:pPr indent="-298450" lvl="0" marL="457200" rtl="0" algn="l">
              <a:spcBef>
                <a:spcPts val="0"/>
              </a:spcBef>
              <a:spcAft>
                <a:spcPts val="0"/>
              </a:spcAft>
              <a:buSzPts val="1100"/>
              <a:buFont typeface="Mada"/>
              <a:buChar char="●"/>
            </a:pPr>
            <a:r>
              <a:rPr b="1" lang="ar" sz="1100">
                <a:latin typeface="Mada"/>
                <a:ea typeface="Mada"/>
                <a:cs typeface="Mada"/>
                <a:sym typeface="Mada"/>
              </a:rPr>
              <a:t>Most patients present </a:t>
            </a:r>
            <a:r>
              <a:rPr b="1" lang="ar" sz="1100">
                <a:solidFill>
                  <a:srgbClr val="CC0000"/>
                </a:solidFill>
                <a:latin typeface="Mada"/>
                <a:ea typeface="Mada"/>
                <a:cs typeface="Mada"/>
                <a:sym typeface="Mada"/>
              </a:rPr>
              <a:t>pancytopenia</a:t>
            </a:r>
            <a:r>
              <a:rPr b="1" lang="ar" sz="1100">
                <a:latin typeface="Mada"/>
                <a:ea typeface="Mada"/>
                <a:cs typeface="Mada"/>
                <a:sym typeface="Mada"/>
              </a:rPr>
              <a:t> w/circulating blasts</a:t>
            </a:r>
            <a:endParaRPr b="1" sz="1100">
              <a:latin typeface="Mada"/>
              <a:ea typeface="Mada"/>
              <a:cs typeface="Mada"/>
              <a:sym typeface="Mada"/>
            </a:endParaRPr>
          </a:p>
          <a:p>
            <a:pPr indent="-298450" lvl="1" marL="9144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~50% of patients will have  ↓ or normal WBC.</a:t>
            </a:r>
            <a:endParaRPr b="1" sz="1100">
              <a:solidFill>
                <a:srgbClr val="CC0000"/>
              </a:solidFill>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20% </a:t>
            </a:r>
            <a:r>
              <a:rPr lang="ar" sz="1100">
                <a:solidFill>
                  <a:srgbClr val="6AA84F"/>
                </a:solidFill>
                <a:latin typeface="Mada"/>
                <a:ea typeface="Mada"/>
                <a:cs typeface="Mada"/>
                <a:sym typeface="Mada"/>
              </a:rPr>
              <a:t>of patients will have</a:t>
            </a:r>
            <a:r>
              <a:rPr lang="ar" sz="1100">
                <a:latin typeface="Mada"/>
                <a:ea typeface="Mada"/>
                <a:cs typeface="Mada"/>
                <a:sym typeface="Mada"/>
              </a:rPr>
              <a:t> WBC &gt;100k/micro L</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Is it a an Acute Leukemia?</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You just need </a:t>
            </a:r>
            <a:r>
              <a:rPr b="1" lang="ar" sz="1100">
                <a:solidFill>
                  <a:srgbClr val="CC0000"/>
                </a:solidFill>
                <a:latin typeface="Mada"/>
                <a:ea typeface="Mada"/>
                <a:cs typeface="Mada"/>
                <a:sym typeface="Mada"/>
              </a:rPr>
              <a:t>&gt;20% </a:t>
            </a:r>
            <a:r>
              <a:rPr b="1" lang="ar" sz="1100">
                <a:solidFill>
                  <a:srgbClr val="999999"/>
                </a:solidFill>
                <a:latin typeface="Mada"/>
                <a:ea typeface="Mada"/>
                <a:cs typeface="Mada"/>
                <a:sym typeface="Mada"/>
              </a:rPr>
              <a:t>Myelo</a:t>
            </a:r>
            <a:r>
              <a:rPr b="1" lang="ar" sz="1100">
                <a:solidFill>
                  <a:srgbClr val="CC0000"/>
                </a:solidFill>
                <a:latin typeface="Mada"/>
                <a:ea typeface="Mada"/>
                <a:cs typeface="Mada"/>
                <a:sym typeface="Mada"/>
              </a:rPr>
              <a:t>blasts</a:t>
            </a:r>
            <a:r>
              <a:rPr lang="ar" sz="1100">
                <a:latin typeface="Mada"/>
                <a:ea typeface="Mada"/>
                <a:cs typeface="Mada"/>
                <a:sym typeface="Mada"/>
              </a:rPr>
              <a:t> (</a:t>
            </a:r>
            <a:r>
              <a:rPr b="1" lang="ar" sz="1100">
                <a:latin typeface="Mada"/>
                <a:ea typeface="Mada"/>
                <a:cs typeface="Mada"/>
                <a:sym typeface="Mada"/>
              </a:rPr>
              <a:t>immature</a:t>
            </a:r>
            <a:r>
              <a:rPr lang="ar" sz="1100">
                <a:latin typeface="Mada"/>
                <a:ea typeface="Mada"/>
                <a:cs typeface="Mada"/>
                <a:sym typeface="Mada"/>
              </a:rPr>
              <a:t> blood cells) </a:t>
            </a:r>
            <a:r>
              <a:rPr b="1" lang="ar" sz="1100" u="sng">
                <a:latin typeface="Mada"/>
                <a:ea typeface="Mada"/>
                <a:cs typeface="Mada"/>
                <a:sym typeface="Mada"/>
              </a:rPr>
              <a:t>in peripheral blood</a:t>
            </a:r>
            <a:r>
              <a:rPr lang="ar" sz="1100">
                <a:latin typeface="Mada"/>
                <a:ea typeface="Mada"/>
                <a:cs typeface="Mada"/>
                <a:sym typeface="Mada"/>
              </a:rPr>
              <a:t> or Bone marrow. Make sure they are blasts either by morphology</a:t>
            </a:r>
            <a:r>
              <a:rPr b="1" lang="ar" sz="1100">
                <a:solidFill>
                  <a:srgbClr val="CC0000"/>
                </a:solidFill>
                <a:latin typeface="Mada"/>
                <a:ea typeface="Mada"/>
                <a:cs typeface="Mada"/>
                <a:sym typeface="Mada"/>
              </a:rPr>
              <a:t> (Auer rods)</a:t>
            </a:r>
            <a:r>
              <a:rPr lang="ar" sz="1100">
                <a:latin typeface="Mada"/>
                <a:ea typeface="Mada"/>
                <a:cs typeface="Mada"/>
                <a:sym typeface="Mada"/>
              </a:rPr>
              <a:t> or </a:t>
            </a:r>
            <a:r>
              <a:rPr b="1" lang="ar" sz="1100">
                <a:latin typeface="Mada"/>
                <a:ea typeface="Mada"/>
                <a:cs typeface="Mada"/>
                <a:sym typeface="Mada"/>
              </a:rPr>
              <a:t>phenotyping with </a:t>
            </a:r>
            <a:r>
              <a:rPr b="1" lang="ar" sz="1100" u="sng">
                <a:latin typeface="Mada"/>
                <a:ea typeface="Mada"/>
                <a:cs typeface="Mada"/>
                <a:sym typeface="Mada"/>
              </a:rPr>
              <a:t>flowcytometry</a:t>
            </a:r>
            <a:r>
              <a:rPr lang="ar" sz="1100">
                <a:latin typeface="Mada"/>
                <a:ea typeface="Mada"/>
                <a:cs typeface="Mada"/>
                <a:sym typeface="Mada"/>
              </a:rPr>
              <a:t>, IHC, cytochemical </a:t>
            </a:r>
            <a:r>
              <a:rPr b="1" lang="ar" sz="1100">
                <a:solidFill>
                  <a:srgbClr val="CC0000"/>
                </a:solidFill>
                <a:latin typeface="Mada"/>
                <a:ea typeface="Mada"/>
                <a:cs typeface="Mada"/>
                <a:sym typeface="Mada"/>
              </a:rPr>
              <a:t>(MPO)</a:t>
            </a:r>
            <a:r>
              <a:rPr lang="ar" sz="1100">
                <a:latin typeface="Mada"/>
                <a:ea typeface="Mada"/>
                <a:cs typeface="Mada"/>
                <a:sym typeface="Mada"/>
              </a:rPr>
              <a:t>. Or by detecting certain cytogenetic abnormalities t(8,21), Inv(16), t(16,16), t(15,17)</a:t>
            </a:r>
            <a:endParaRPr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What kind of an acute leukemia?</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ALL Vs AML Vs Weird Leukemia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PHENOTYPE! </a:t>
            </a:r>
            <a:r>
              <a:rPr lang="ar" sz="1100">
                <a:latin typeface="Mada"/>
                <a:ea typeface="Mada"/>
                <a:cs typeface="Mada"/>
                <a:sym typeface="Mada"/>
              </a:rPr>
              <a:t>Flow cytometry, IHC, cytochemical.</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Genetics can help (cytogenetics, molecular studies)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Common myeloid Ag: CD13, CD33, CD34, CD117, </a:t>
            </a:r>
            <a:r>
              <a:rPr b="1" lang="ar" sz="1100">
                <a:solidFill>
                  <a:srgbClr val="CC0000"/>
                </a:solidFill>
                <a:latin typeface="Mada"/>
                <a:ea typeface="Mada"/>
                <a:cs typeface="Mada"/>
                <a:sym typeface="Mada"/>
              </a:rPr>
              <a:t>MPO.</a:t>
            </a:r>
            <a:endParaRPr b="1" sz="1100">
              <a:solidFill>
                <a:srgbClr val="CC0000"/>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ar" sz="1100">
                <a:solidFill>
                  <a:schemeClr val="dk1"/>
                </a:solidFill>
                <a:latin typeface="Mada"/>
                <a:ea typeface="Mada"/>
                <a:cs typeface="Mada"/>
                <a:sym typeface="Mada"/>
              </a:rPr>
              <a:t>WHY DO YOU WANT TO KNOW WHAT KIND OF ACUTE LEUKEMIA?</a:t>
            </a:r>
            <a:endParaRPr b="1" sz="1100">
              <a:solidFill>
                <a:schemeClr val="dk1"/>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b="1" lang="ar" sz="1100">
                <a:solidFill>
                  <a:srgbClr val="6AA84F"/>
                </a:solidFill>
                <a:latin typeface="Mada"/>
                <a:ea typeface="Mada"/>
                <a:cs typeface="Mada"/>
                <a:sym typeface="Mada"/>
              </a:rPr>
              <a:t>Because treatment differs</a:t>
            </a:r>
            <a:endParaRPr b="1" sz="1100">
              <a:solidFill>
                <a:srgbClr val="6AA84F"/>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b="1" lang="ar" sz="1100">
                <a:solidFill>
                  <a:srgbClr val="999999"/>
                </a:solidFill>
                <a:latin typeface="Mada"/>
                <a:ea typeface="Mada"/>
                <a:cs typeface="Mada"/>
                <a:sym typeface="Mada"/>
              </a:rPr>
              <a:t>Best initial test (for both ALL and AML): </a:t>
            </a:r>
            <a:r>
              <a:rPr lang="ar" sz="1100">
                <a:solidFill>
                  <a:srgbClr val="999999"/>
                </a:solidFill>
                <a:latin typeface="Mada"/>
                <a:ea typeface="Mada"/>
                <a:cs typeface="Mada"/>
                <a:sym typeface="Mada"/>
              </a:rPr>
              <a:t>CBC with smear showing blast cells.</a:t>
            </a:r>
            <a:endParaRPr sz="1100">
              <a:solidFill>
                <a:srgbClr val="999999"/>
              </a:solidFill>
              <a:latin typeface="Mada"/>
              <a:ea typeface="Mada"/>
              <a:cs typeface="Mada"/>
              <a:sym typeface="Mada"/>
            </a:endParaRPr>
          </a:p>
          <a:p>
            <a:pPr indent="-298450" lvl="0" marL="457200" rtl="0" algn="l">
              <a:spcBef>
                <a:spcPts val="0"/>
              </a:spcBef>
              <a:spcAft>
                <a:spcPts val="0"/>
              </a:spcAft>
              <a:buClr>
                <a:srgbClr val="999999"/>
              </a:buClr>
              <a:buSzPts val="1100"/>
              <a:buFont typeface="Mada"/>
              <a:buChar char="●"/>
            </a:pPr>
            <a:r>
              <a:rPr b="1" lang="ar" sz="1100">
                <a:solidFill>
                  <a:srgbClr val="999999"/>
                </a:solidFill>
                <a:latin typeface="Mada"/>
                <a:ea typeface="Mada"/>
                <a:cs typeface="Mada"/>
                <a:sym typeface="Mada"/>
              </a:rPr>
              <a:t>Most accurate test</a:t>
            </a:r>
            <a:r>
              <a:rPr b="1" lang="ar" sz="1100">
                <a:solidFill>
                  <a:srgbClr val="999999"/>
                </a:solidFill>
                <a:latin typeface="Mada"/>
                <a:ea typeface="Mada"/>
                <a:cs typeface="Mada"/>
                <a:sym typeface="Mada"/>
              </a:rPr>
              <a:t> (for both ALL and AML)</a:t>
            </a:r>
            <a:r>
              <a:rPr b="1" lang="ar" sz="1100">
                <a:solidFill>
                  <a:srgbClr val="999999"/>
                </a:solidFill>
                <a:latin typeface="Mada"/>
                <a:ea typeface="Mada"/>
                <a:cs typeface="Mada"/>
                <a:sym typeface="Mada"/>
              </a:rPr>
              <a:t>: </a:t>
            </a:r>
            <a:r>
              <a:rPr lang="ar" sz="1100">
                <a:solidFill>
                  <a:srgbClr val="999999"/>
                </a:solidFill>
                <a:latin typeface="Mada"/>
                <a:ea typeface="Mada"/>
                <a:cs typeface="Mada"/>
                <a:sym typeface="Mada"/>
              </a:rPr>
              <a:t>Bone marrow biopsy with f</a:t>
            </a:r>
            <a:r>
              <a:rPr lang="ar" sz="1100">
                <a:solidFill>
                  <a:srgbClr val="999999"/>
                </a:solidFill>
                <a:latin typeface="Mada"/>
                <a:ea typeface="Mada"/>
                <a:cs typeface="Mada"/>
                <a:sym typeface="Mada"/>
              </a:rPr>
              <a:t>low </a:t>
            </a:r>
            <a:r>
              <a:rPr lang="ar" sz="1100">
                <a:solidFill>
                  <a:srgbClr val="999999"/>
                </a:solidFill>
                <a:latin typeface="Mada"/>
                <a:ea typeface="Mada"/>
                <a:cs typeface="Mada"/>
                <a:sym typeface="Mada"/>
              </a:rPr>
              <a:t>cytometry to classify leukemia type.</a:t>
            </a:r>
            <a:endParaRPr sz="1100">
              <a:solidFill>
                <a:srgbClr val="999999"/>
              </a:solidFill>
              <a:latin typeface="Mada"/>
              <a:ea typeface="Mada"/>
              <a:cs typeface="Mada"/>
              <a:sym typeface="Mada"/>
            </a:endParaRPr>
          </a:p>
        </p:txBody>
      </p:sp>
      <p:pic>
        <p:nvPicPr>
          <p:cNvPr id="367" name="Google Shape;367;p29"/>
          <p:cNvPicPr preferRelativeResize="0"/>
          <p:nvPr/>
        </p:nvPicPr>
        <p:blipFill>
          <a:blip r:embed="rId3">
            <a:alphaModFix/>
          </a:blip>
          <a:stretch>
            <a:fillRect/>
          </a:stretch>
        </p:blipFill>
        <p:spPr>
          <a:xfrm>
            <a:off x="6155650" y="2627100"/>
            <a:ext cx="1008650" cy="764800"/>
          </a:xfrm>
          <a:prstGeom prst="rect">
            <a:avLst/>
          </a:prstGeom>
          <a:noFill/>
          <a:ln>
            <a:noFill/>
          </a:ln>
        </p:spPr>
      </p:pic>
      <p:pic>
        <p:nvPicPr>
          <p:cNvPr id="368" name="Google Shape;368;p29"/>
          <p:cNvPicPr preferRelativeResize="0"/>
          <p:nvPr/>
        </p:nvPicPr>
        <p:blipFill>
          <a:blip r:embed="rId4">
            <a:alphaModFix/>
          </a:blip>
          <a:stretch>
            <a:fillRect/>
          </a:stretch>
        </p:blipFill>
        <p:spPr>
          <a:xfrm>
            <a:off x="4772025" y="4935973"/>
            <a:ext cx="2654626" cy="1484450"/>
          </a:xfrm>
          <a:prstGeom prst="rect">
            <a:avLst/>
          </a:prstGeom>
          <a:noFill/>
          <a:ln>
            <a:noFill/>
          </a:ln>
        </p:spPr>
      </p:pic>
      <p:sp>
        <p:nvSpPr>
          <p:cNvPr id="369" name="Google Shape;369;p29"/>
          <p:cNvSpPr txBox="1"/>
          <p:nvPr/>
        </p:nvSpPr>
        <p:spPr>
          <a:xfrm>
            <a:off x="171300" y="4506650"/>
            <a:ext cx="59322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Are there different types of AML?</a:t>
            </a:r>
            <a:endParaRPr b="1" sz="2200">
              <a:highlight>
                <a:schemeClr val="accent4"/>
              </a:highlight>
              <a:latin typeface="Mada"/>
              <a:ea typeface="Mada"/>
              <a:cs typeface="Mada"/>
              <a:sym typeface="Mada"/>
            </a:endParaRPr>
          </a:p>
        </p:txBody>
      </p:sp>
      <p:sp>
        <p:nvSpPr>
          <p:cNvPr id="370" name="Google Shape;370;p29"/>
          <p:cNvSpPr txBox="1"/>
          <p:nvPr/>
        </p:nvSpPr>
        <p:spPr>
          <a:xfrm>
            <a:off x="205100" y="5128950"/>
            <a:ext cx="47193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Classiﬁcation changed over the decades. </a:t>
            </a:r>
            <a:r>
              <a:rPr b="1" lang="ar" sz="1200">
                <a:solidFill>
                  <a:srgbClr val="6AA84F"/>
                </a:solidFill>
                <a:latin typeface="Mada"/>
                <a:ea typeface="Mada"/>
                <a:cs typeface="Mada"/>
                <a:sym typeface="Mada"/>
              </a:rPr>
              <a:t>(OLD)</a:t>
            </a:r>
            <a:endParaRPr b="1"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FAB relies on </a:t>
            </a:r>
            <a:r>
              <a:rPr b="1" lang="ar" sz="1200">
                <a:solidFill>
                  <a:schemeClr val="dk1"/>
                </a:solidFill>
                <a:latin typeface="Mada"/>
                <a:ea typeface="Mada"/>
                <a:cs typeface="Mada"/>
                <a:sym typeface="Mada"/>
              </a:rPr>
              <a:t>morphology to Identifying the lineage </a:t>
            </a:r>
            <a:r>
              <a:rPr lang="ar" sz="1200">
                <a:solidFill>
                  <a:schemeClr val="dk1"/>
                </a:solidFill>
                <a:latin typeface="Mada"/>
                <a:ea typeface="Mada"/>
                <a:cs typeface="Mada"/>
                <a:sym typeface="Mada"/>
              </a:rPr>
              <a:t>of the blast: Myeloblast, Monoblast, Erythroblast, megakaryoblast, promyelocyte) and the degree of diﬀerentiation</a:t>
            </a:r>
            <a:endParaRPr sz="1200">
              <a:solidFill>
                <a:schemeClr val="dk1"/>
              </a:solidFill>
              <a:latin typeface="Mada"/>
              <a:ea typeface="Mada"/>
              <a:cs typeface="Mada"/>
              <a:sym typeface="Mada"/>
            </a:endParaRPr>
          </a:p>
        </p:txBody>
      </p:sp>
      <p:sp>
        <p:nvSpPr>
          <p:cNvPr id="371" name="Google Shape;371;p29"/>
          <p:cNvSpPr/>
          <p:nvPr/>
        </p:nvSpPr>
        <p:spPr>
          <a:xfrm>
            <a:off x="128900" y="6739100"/>
            <a:ext cx="7297800" cy="3455700"/>
          </a:xfrm>
          <a:prstGeom prst="rect">
            <a:avLst/>
          </a:prstGeom>
          <a:no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9"/>
          <p:cNvSpPr/>
          <p:nvPr/>
        </p:nvSpPr>
        <p:spPr>
          <a:xfrm>
            <a:off x="128900" y="6578772"/>
            <a:ext cx="3112900" cy="431100"/>
          </a:xfrm>
          <a:prstGeom prst="flowChartPunchedCard">
            <a:avLst/>
          </a:prstGeom>
          <a:solidFill>
            <a:srgbClr val="FFE0C8"/>
          </a:solidFill>
          <a:ln cap="flat" cmpd="sng" w="19050">
            <a:solidFill>
              <a:srgbClr val="783F0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9"/>
          <p:cNvSpPr txBox="1"/>
          <p:nvPr/>
        </p:nvSpPr>
        <p:spPr>
          <a:xfrm>
            <a:off x="764825" y="6578775"/>
            <a:ext cx="25575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600">
                <a:latin typeface="Mada"/>
                <a:ea typeface="Mada"/>
                <a:cs typeface="Mada"/>
                <a:sym typeface="Mada"/>
              </a:rPr>
              <a:t>Prognosis</a:t>
            </a:r>
            <a:endParaRPr b="1" sz="1600">
              <a:latin typeface="Mada"/>
              <a:ea typeface="Mada"/>
              <a:cs typeface="Mada"/>
              <a:sym typeface="Mada"/>
            </a:endParaRPr>
          </a:p>
        </p:txBody>
      </p:sp>
      <p:sp>
        <p:nvSpPr>
          <p:cNvPr id="374" name="Google Shape;374;p29"/>
          <p:cNvSpPr txBox="1"/>
          <p:nvPr/>
        </p:nvSpPr>
        <p:spPr>
          <a:xfrm>
            <a:off x="54159" y="7100131"/>
            <a:ext cx="7007100" cy="147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Typically fatal in weeks-months if untreated.</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Independent poor risk factors: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Age</a:t>
            </a:r>
            <a:r>
              <a:rPr lang="ar" sz="1200">
                <a:latin typeface="Mada"/>
                <a:ea typeface="Mada"/>
                <a:cs typeface="Mada"/>
                <a:sym typeface="Mada"/>
              </a:rPr>
              <a:t>: &gt;60 especially &gt;75 for both disease and host factors</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PS:</a:t>
            </a:r>
            <a:r>
              <a:rPr lang="ar" sz="1200">
                <a:latin typeface="Mada"/>
                <a:ea typeface="Mada"/>
                <a:cs typeface="Mada"/>
                <a:sym typeface="Mada"/>
              </a:rPr>
              <a:t> Poor performance status ECOG &gt;2</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Treatment related AML, if proceeded with hematologic disorder (MDS, MPN)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The best pretreatment predictors of long-term outcome, together with age, are </a:t>
            </a:r>
            <a:r>
              <a:rPr b="1" lang="ar" sz="1200">
                <a:latin typeface="Mada"/>
                <a:ea typeface="Mada"/>
                <a:cs typeface="Mada"/>
                <a:sym typeface="Mada"/>
              </a:rPr>
              <a:t>chromosomal and molecular genetic ﬁndings in leukemic cells.</a:t>
            </a:r>
            <a:endParaRPr b="1" sz="1200">
              <a:latin typeface="Mada"/>
              <a:ea typeface="Mada"/>
              <a:cs typeface="Mada"/>
              <a:sym typeface="Mada"/>
            </a:endParaRPr>
          </a:p>
        </p:txBody>
      </p:sp>
      <p:pic>
        <p:nvPicPr>
          <p:cNvPr id="375" name="Google Shape;375;p29"/>
          <p:cNvPicPr preferRelativeResize="0"/>
          <p:nvPr/>
        </p:nvPicPr>
        <p:blipFill>
          <a:blip r:embed="rId5">
            <a:alphaModFix/>
          </a:blip>
          <a:stretch>
            <a:fillRect/>
          </a:stretch>
        </p:blipFill>
        <p:spPr>
          <a:xfrm>
            <a:off x="202101" y="8762501"/>
            <a:ext cx="4377450" cy="1293000"/>
          </a:xfrm>
          <a:prstGeom prst="rect">
            <a:avLst/>
          </a:prstGeom>
          <a:noFill/>
          <a:ln>
            <a:noFill/>
          </a:ln>
        </p:spPr>
      </p:pic>
      <p:sp>
        <p:nvSpPr>
          <p:cNvPr id="376" name="Google Shape;376;p29"/>
          <p:cNvSpPr txBox="1"/>
          <p:nvPr/>
        </p:nvSpPr>
        <p:spPr>
          <a:xfrm>
            <a:off x="586650" y="8492100"/>
            <a:ext cx="3000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200">
                <a:latin typeface="Mada"/>
                <a:ea typeface="Mada"/>
                <a:cs typeface="Mada"/>
                <a:sym typeface="Mada"/>
              </a:rPr>
              <a:t>CALGB Risk groups</a:t>
            </a:r>
            <a:endParaRPr b="1" sz="1200">
              <a:latin typeface="Mada"/>
              <a:ea typeface="Mada"/>
              <a:cs typeface="Mada"/>
              <a:sym typeface="Mada"/>
            </a:endParaRPr>
          </a:p>
        </p:txBody>
      </p:sp>
      <p:pic>
        <p:nvPicPr>
          <p:cNvPr id="377" name="Google Shape;377;p29"/>
          <p:cNvPicPr preferRelativeResize="0"/>
          <p:nvPr/>
        </p:nvPicPr>
        <p:blipFill>
          <a:blip r:embed="rId6">
            <a:alphaModFix/>
          </a:blip>
          <a:stretch>
            <a:fillRect/>
          </a:stretch>
        </p:blipFill>
        <p:spPr>
          <a:xfrm>
            <a:off x="4619625" y="8547076"/>
            <a:ext cx="2408124" cy="1484451"/>
          </a:xfrm>
          <a:prstGeom prst="rect">
            <a:avLst/>
          </a:prstGeom>
          <a:noFill/>
          <a:ln>
            <a:noFill/>
          </a:ln>
        </p:spPr>
      </p:pic>
      <p:sp>
        <p:nvSpPr>
          <p:cNvPr id="378" name="Google Shape;378;p29"/>
          <p:cNvSpPr/>
          <p:nvPr/>
        </p:nvSpPr>
        <p:spPr>
          <a:xfrm>
            <a:off x="255400" y="1283875"/>
            <a:ext cx="256200" cy="217500"/>
          </a:xfrm>
          <a:prstGeom prst="star5">
            <a:avLst>
              <a:gd fmla="val 19098" name="adj"/>
              <a:gd fmla="val 105146" name="hf"/>
              <a:gd fmla="val 110557" name="vf"/>
            </a:avLst>
          </a:prstGeom>
          <a:solidFill>
            <a:srgbClr val="CC0000"/>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9"/>
          <p:cNvSpPr/>
          <p:nvPr/>
        </p:nvSpPr>
        <p:spPr>
          <a:xfrm>
            <a:off x="6753600" y="2927525"/>
            <a:ext cx="219000" cy="261900"/>
          </a:xfrm>
          <a:prstGeom prst="ellipse">
            <a:avLst/>
          </a:prstGeom>
          <a:noFill/>
          <a:ln cap="flat" cmpd="sng" w="28575">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9"/>
          <p:cNvSpPr txBox="1"/>
          <p:nvPr/>
        </p:nvSpPr>
        <p:spPr>
          <a:xfrm>
            <a:off x="4579550" y="2489800"/>
            <a:ext cx="1524000" cy="1078800"/>
          </a:xfrm>
          <a:prstGeom prst="rect">
            <a:avLst/>
          </a:prstGeom>
          <a:noFill/>
          <a:ln cap="flat" cmpd="sng" w="9525">
            <a:solidFill>
              <a:srgbClr val="6AA84F"/>
            </a:solidFill>
            <a:prstDash val="dash"/>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ar" sz="900">
                <a:solidFill>
                  <a:srgbClr val="E69138"/>
                </a:solidFill>
                <a:latin typeface="Mada"/>
                <a:ea typeface="Mada"/>
                <a:cs typeface="Mada"/>
                <a:sym typeface="Mada"/>
              </a:rPr>
              <a:t>Auer rods</a:t>
            </a:r>
            <a:r>
              <a:rPr lang="ar" sz="900">
                <a:solidFill>
                  <a:srgbClr val="6AA84F"/>
                </a:solidFill>
                <a:latin typeface="Mada"/>
                <a:ea typeface="Mada"/>
                <a:cs typeface="Mada"/>
                <a:sym typeface="Mada"/>
              </a:rPr>
              <a:t> deriving from the crystallisation of </a:t>
            </a:r>
            <a:r>
              <a:rPr b="1" lang="ar" sz="900">
                <a:solidFill>
                  <a:srgbClr val="6AA84F"/>
                </a:solidFill>
                <a:latin typeface="Mada"/>
                <a:ea typeface="Mada"/>
                <a:cs typeface="Mada"/>
                <a:sym typeface="Mada"/>
              </a:rPr>
              <a:t>myeloperoxidase (MPO)</a:t>
            </a:r>
            <a:r>
              <a:rPr lang="ar" sz="900">
                <a:solidFill>
                  <a:srgbClr val="6AA84F"/>
                </a:solidFill>
                <a:latin typeface="Mada"/>
                <a:ea typeface="Mada"/>
                <a:cs typeface="Mada"/>
                <a:sym typeface="Mada"/>
              </a:rPr>
              <a:t> granules are the </a:t>
            </a:r>
            <a:r>
              <a:rPr b="1" lang="ar" sz="900">
                <a:solidFill>
                  <a:srgbClr val="CC0000"/>
                </a:solidFill>
                <a:latin typeface="Mada"/>
                <a:ea typeface="Mada"/>
                <a:cs typeface="Mada"/>
                <a:sym typeface="Mada"/>
              </a:rPr>
              <a:t>hallmark of Acute Myeloid Leukemia (AML)</a:t>
            </a:r>
            <a:r>
              <a:rPr lang="ar" sz="900">
                <a:solidFill>
                  <a:srgbClr val="CC0000"/>
                </a:solidFill>
                <a:latin typeface="Mada"/>
                <a:ea typeface="Mada"/>
                <a:cs typeface="Mada"/>
                <a:sym typeface="Mada"/>
              </a:rPr>
              <a:t>.</a:t>
            </a:r>
            <a:r>
              <a:rPr lang="ar" sz="900">
                <a:solidFill>
                  <a:srgbClr val="6AA84F"/>
                </a:solidFill>
                <a:latin typeface="Mada"/>
                <a:ea typeface="Mada"/>
                <a:cs typeface="Mada"/>
                <a:sym typeface="Mada"/>
              </a:rPr>
              <a:t> Auer rods are </a:t>
            </a:r>
            <a:r>
              <a:rPr b="1" lang="ar" sz="900">
                <a:solidFill>
                  <a:srgbClr val="6AA84F"/>
                </a:solidFill>
                <a:latin typeface="Mada"/>
                <a:ea typeface="Mada"/>
                <a:cs typeface="Mada"/>
                <a:sym typeface="Mada"/>
              </a:rPr>
              <a:t>NOT seen in ALL</a:t>
            </a:r>
            <a:r>
              <a:rPr lang="ar" sz="900">
                <a:solidFill>
                  <a:srgbClr val="6AA84F"/>
                </a:solidFill>
                <a:latin typeface="Mada"/>
                <a:ea typeface="Mada"/>
                <a:cs typeface="Mada"/>
                <a:sym typeface="Mada"/>
              </a:rPr>
              <a:t>.</a:t>
            </a:r>
            <a:endParaRPr sz="900">
              <a:solidFill>
                <a:srgbClr val="6AA84F"/>
              </a:solidFill>
              <a:latin typeface="Mada"/>
              <a:ea typeface="Mada"/>
              <a:cs typeface="Mada"/>
              <a:sym typeface="Mada"/>
            </a:endParaRPr>
          </a:p>
        </p:txBody>
      </p:sp>
      <p:sp>
        <p:nvSpPr>
          <p:cNvPr id="381" name="Google Shape;381;p29"/>
          <p:cNvSpPr/>
          <p:nvPr/>
        </p:nvSpPr>
        <p:spPr>
          <a:xfrm>
            <a:off x="4746425" y="5531750"/>
            <a:ext cx="2680200" cy="1554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9"/>
          <p:cNvSpPr txBox="1"/>
          <p:nvPr/>
        </p:nvSpPr>
        <p:spPr>
          <a:xfrm>
            <a:off x="3601800" y="6855625"/>
            <a:ext cx="3638700" cy="600300"/>
          </a:xfrm>
          <a:prstGeom prst="rect">
            <a:avLst/>
          </a:prstGeom>
          <a:noFill/>
          <a:ln cap="flat" cmpd="sng" w="9525">
            <a:solidFill>
              <a:srgbClr val="6AA84F"/>
            </a:solidFill>
            <a:prstDash val="dashDot"/>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ar" sz="900">
                <a:solidFill>
                  <a:srgbClr val="6AA84F"/>
                </a:solidFill>
                <a:latin typeface="Mada"/>
                <a:ea typeface="Mada"/>
                <a:cs typeface="Mada"/>
                <a:sym typeface="Mada"/>
              </a:rPr>
              <a:t>What’s the difference between prognostic factors and predictors?</a:t>
            </a:r>
            <a:r>
              <a:rPr lang="ar" sz="900">
                <a:solidFill>
                  <a:srgbClr val="6AA84F"/>
                </a:solidFill>
                <a:latin typeface="Mada"/>
                <a:ea typeface="Mada"/>
                <a:cs typeface="Mada"/>
                <a:sym typeface="Mada"/>
              </a:rPr>
              <a:t> Prognosis is dependent on the </a:t>
            </a:r>
            <a:r>
              <a:rPr lang="ar" sz="900">
                <a:solidFill>
                  <a:srgbClr val="6AA84F"/>
                </a:solidFill>
                <a:latin typeface="Mada"/>
                <a:ea typeface="Mada"/>
                <a:cs typeface="Mada"/>
                <a:sym typeface="Mada"/>
              </a:rPr>
              <a:t>characteristics</a:t>
            </a:r>
            <a:r>
              <a:rPr lang="ar" sz="900">
                <a:solidFill>
                  <a:srgbClr val="6AA84F"/>
                </a:solidFill>
                <a:latin typeface="Mada"/>
                <a:ea typeface="Mada"/>
                <a:cs typeface="Mada"/>
                <a:sym typeface="Mada"/>
              </a:rPr>
              <a:t> of the disease and patient factors. Whereas predictors are dependent on the type of treatment.</a:t>
            </a:r>
            <a:endParaRPr sz="900">
              <a:solidFill>
                <a:srgbClr val="6AA84F"/>
              </a:solidFill>
              <a:latin typeface="Mada"/>
              <a:ea typeface="Mada"/>
              <a:cs typeface="Mada"/>
              <a:sym typeface="Mada"/>
            </a:endParaRPr>
          </a:p>
        </p:txBody>
      </p:sp>
      <p:sp>
        <p:nvSpPr>
          <p:cNvPr id="383" name="Google Shape;383;p29"/>
          <p:cNvSpPr txBox="1"/>
          <p:nvPr/>
        </p:nvSpPr>
        <p:spPr>
          <a:xfrm>
            <a:off x="6162150" y="9025525"/>
            <a:ext cx="1302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600">
                <a:solidFill>
                  <a:srgbClr val="6AA84F"/>
                </a:solidFill>
                <a:latin typeface="Mada"/>
                <a:ea typeface="Mada"/>
                <a:cs typeface="Mada"/>
                <a:sym typeface="Mada"/>
              </a:rPr>
              <a:t>&gt;50% of pts will be alive after 12yrs</a:t>
            </a:r>
            <a:endParaRPr sz="600">
              <a:solidFill>
                <a:srgbClr val="6AA84F"/>
              </a:solidFill>
              <a:latin typeface="Mada"/>
              <a:ea typeface="Mada"/>
              <a:cs typeface="Mada"/>
              <a:sym typeface="Mada"/>
            </a:endParaRPr>
          </a:p>
        </p:txBody>
      </p:sp>
      <p:sp>
        <p:nvSpPr>
          <p:cNvPr id="384" name="Google Shape;384;p29"/>
          <p:cNvSpPr txBox="1"/>
          <p:nvPr/>
        </p:nvSpPr>
        <p:spPr>
          <a:xfrm>
            <a:off x="6047825" y="9284825"/>
            <a:ext cx="13026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600">
                <a:solidFill>
                  <a:srgbClr val="6AA84F"/>
                </a:solidFill>
                <a:latin typeface="Mada"/>
                <a:ea typeface="Mada"/>
                <a:cs typeface="Mada"/>
                <a:sym typeface="Mada"/>
              </a:rPr>
              <a:t>&gt;20% of pts will be alive after 10yrs</a:t>
            </a:r>
            <a:endParaRPr sz="600">
              <a:solidFill>
                <a:srgbClr val="6AA84F"/>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0"/>
          <p:cNvSpPr/>
          <p:nvPr/>
        </p:nvSpPr>
        <p:spPr>
          <a:xfrm>
            <a:off x="122550" y="1133475"/>
            <a:ext cx="7314900" cy="7306200"/>
          </a:xfrm>
          <a:prstGeom prst="rect">
            <a:avLst/>
          </a:prstGeom>
          <a:noFill/>
          <a:ln cap="flat" cmpd="sng" w="19050">
            <a:solidFill>
              <a:srgbClr val="C76114"/>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sp>
        <p:nvSpPr>
          <p:cNvPr id="390" name="Google Shape;390;p30"/>
          <p:cNvSpPr txBox="1"/>
          <p:nvPr>
            <p:ph idx="12" type="sldNum"/>
          </p:nvPr>
        </p:nvSpPr>
        <p:spPr>
          <a:xfrm>
            <a:off x="7037975" y="0"/>
            <a:ext cx="5220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91" name="Google Shape;391;p30"/>
          <p:cNvSpPr txBox="1"/>
          <p:nvPr/>
        </p:nvSpPr>
        <p:spPr>
          <a:xfrm>
            <a:off x="589650" y="0"/>
            <a:ext cx="63807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chemeClr val="dk1"/>
                </a:solidFill>
                <a:latin typeface="Mada"/>
                <a:ea typeface="Mada"/>
                <a:cs typeface="Mada"/>
                <a:sym typeface="Mada"/>
              </a:rPr>
              <a:t>Acute Myelogenous Leukemia (AML) </a:t>
            </a:r>
            <a:r>
              <a:rPr b="1" i="1" lang="ar" sz="2600">
                <a:solidFill>
                  <a:schemeClr val="dk1"/>
                </a:solidFill>
                <a:latin typeface="Mada"/>
                <a:ea typeface="Mada"/>
                <a:cs typeface="Mada"/>
                <a:sym typeface="Mada"/>
              </a:rPr>
              <a:t>cont. </a:t>
            </a:r>
            <a:endParaRPr b="1" i="1" sz="2600">
              <a:solidFill>
                <a:schemeClr val="dk1"/>
              </a:solidFill>
              <a:latin typeface="Mada"/>
              <a:ea typeface="Mada"/>
              <a:cs typeface="Mada"/>
              <a:sym typeface="Mada"/>
            </a:endParaRPr>
          </a:p>
          <a:p>
            <a:pPr indent="0" lvl="0" marL="0" rtl="0" algn="ctr">
              <a:spcBef>
                <a:spcPts val="0"/>
              </a:spcBef>
              <a:spcAft>
                <a:spcPts val="0"/>
              </a:spcAft>
              <a:buNone/>
            </a:pPr>
            <a:r>
              <a:t/>
            </a:r>
            <a:endParaRPr b="1" sz="2600">
              <a:solidFill>
                <a:schemeClr val="dk1"/>
              </a:solidFill>
              <a:latin typeface="Mada"/>
              <a:ea typeface="Mada"/>
              <a:cs typeface="Mada"/>
              <a:sym typeface="Mada"/>
            </a:endParaRPr>
          </a:p>
        </p:txBody>
      </p:sp>
      <p:sp>
        <p:nvSpPr>
          <p:cNvPr id="392" name="Google Shape;392;p30"/>
          <p:cNvSpPr/>
          <p:nvPr/>
        </p:nvSpPr>
        <p:spPr>
          <a:xfrm>
            <a:off x="2380350" y="884339"/>
            <a:ext cx="2799300" cy="412200"/>
          </a:xfrm>
          <a:prstGeom prst="roundRect">
            <a:avLst>
              <a:gd fmla="val 16667" name="adj"/>
            </a:avLst>
          </a:prstGeom>
          <a:solidFill>
            <a:schemeClr val="accent4"/>
          </a:solid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Treatment paradigm</a:t>
            </a:r>
            <a:endParaRPr b="1">
              <a:latin typeface="Mada"/>
              <a:ea typeface="Mada"/>
              <a:cs typeface="Mada"/>
              <a:sym typeface="Mada"/>
            </a:endParaRPr>
          </a:p>
        </p:txBody>
      </p:sp>
      <p:sp>
        <p:nvSpPr>
          <p:cNvPr id="393" name="Google Shape;393;p30"/>
          <p:cNvSpPr/>
          <p:nvPr/>
        </p:nvSpPr>
        <p:spPr>
          <a:xfrm>
            <a:off x="200700" y="1594175"/>
            <a:ext cx="1712400" cy="705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dk1"/>
                </a:solidFill>
                <a:latin typeface="Mada"/>
                <a:ea typeface="Mada"/>
                <a:cs typeface="Mada"/>
                <a:sym typeface="Mada"/>
              </a:rPr>
              <a:t>Induction</a:t>
            </a:r>
            <a:endParaRPr b="1" sz="1000">
              <a:solidFill>
                <a:schemeClr val="dk1"/>
              </a:solidFill>
              <a:latin typeface="Mada"/>
              <a:ea typeface="Mada"/>
              <a:cs typeface="Mada"/>
              <a:sym typeface="Mada"/>
            </a:endParaRPr>
          </a:p>
        </p:txBody>
      </p:sp>
      <p:sp>
        <p:nvSpPr>
          <p:cNvPr id="394" name="Google Shape;394;p30"/>
          <p:cNvSpPr/>
          <p:nvPr/>
        </p:nvSpPr>
        <p:spPr>
          <a:xfrm>
            <a:off x="1978787" y="1803396"/>
            <a:ext cx="771600" cy="286500"/>
          </a:xfrm>
          <a:prstGeom prst="striped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395" name="Google Shape;395;p30"/>
          <p:cNvSpPr/>
          <p:nvPr/>
        </p:nvSpPr>
        <p:spPr>
          <a:xfrm>
            <a:off x="2816101" y="1598184"/>
            <a:ext cx="1712400" cy="705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dk1"/>
                </a:solidFill>
                <a:latin typeface="Mada"/>
                <a:ea typeface="Mada"/>
                <a:cs typeface="Mada"/>
                <a:sym typeface="Mada"/>
              </a:rPr>
              <a:t>Remission</a:t>
            </a:r>
            <a:endParaRPr b="1" sz="1000">
              <a:solidFill>
                <a:schemeClr val="dk1"/>
              </a:solidFill>
              <a:latin typeface="Mada"/>
              <a:ea typeface="Mada"/>
              <a:cs typeface="Mada"/>
              <a:sym typeface="Mada"/>
            </a:endParaRPr>
          </a:p>
        </p:txBody>
      </p:sp>
      <p:sp>
        <p:nvSpPr>
          <p:cNvPr id="396" name="Google Shape;396;p30"/>
          <p:cNvSpPr/>
          <p:nvPr/>
        </p:nvSpPr>
        <p:spPr>
          <a:xfrm>
            <a:off x="4594178" y="1803396"/>
            <a:ext cx="771600" cy="286500"/>
          </a:xfrm>
          <a:prstGeom prst="stripedRightArrow">
            <a:avLst>
              <a:gd fmla="val 50000" name="adj1"/>
              <a:gd fmla="val 50000" name="adj2"/>
            </a:avLst>
          </a:prstGeom>
          <a:solidFill>
            <a:schemeClr val="accent1"/>
          </a:solid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397" name="Google Shape;397;p30"/>
          <p:cNvSpPr/>
          <p:nvPr/>
        </p:nvSpPr>
        <p:spPr>
          <a:xfrm>
            <a:off x="5431500" y="1598177"/>
            <a:ext cx="1927800" cy="705300"/>
          </a:xfrm>
          <a:prstGeom prst="roundRect">
            <a:avLst>
              <a:gd fmla="val 16667" name="adj"/>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dk1"/>
                </a:solidFill>
                <a:latin typeface="Mada"/>
                <a:ea typeface="Mada"/>
                <a:cs typeface="Mada"/>
                <a:sym typeface="Mada"/>
              </a:rPr>
              <a:t>Consolidation</a:t>
            </a:r>
            <a:endParaRPr b="1">
              <a:solidFill>
                <a:schemeClr val="dk1"/>
              </a:solidFill>
              <a:latin typeface="Mada"/>
              <a:ea typeface="Mada"/>
              <a:cs typeface="Mada"/>
              <a:sym typeface="Mada"/>
            </a:endParaRPr>
          </a:p>
        </p:txBody>
      </p:sp>
      <p:sp>
        <p:nvSpPr>
          <p:cNvPr id="398" name="Google Shape;398;p30"/>
          <p:cNvSpPr txBox="1"/>
          <p:nvPr/>
        </p:nvSpPr>
        <p:spPr>
          <a:xfrm>
            <a:off x="1400675" y="1517975"/>
            <a:ext cx="1927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1200">
                <a:latin typeface="Mada"/>
                <a:ea typeface="Mada"/>
                <a:cs typeface="Mada"/>
                <a:sym typeface="Mada"/>
              </a:rPr>
              <a:t>Day 14 BM</a:t>
            </a:r>
            <a:endParaRPr sz="1200">
              <a:latin typeface="Mada"/>
              <a:ea typeface="Mada"/>
              <a:cs typeface="Mada"/>
              <a:sym typeface="Mada"/>
            </a:endParaRPr>
          </a:p>
        </p:txBody>
      </p:sp>
      <p:sp>
        <p:nvSpPr>
          <p:cNvPr id="399" name="Google Shape;399;p30"/>
          <p:cNvSpPr txBox="1"/>
          <p:nvPr/>
        </p:nvSpPr>
        <p:spPr>
          <a:xfrm>
            <a:off x="2708400" y="2303475"/>
            <a:ext cx="1927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1200">
                <a:latin typeface="Mada"/>
                <a:ea typeface="Mada"/>
                <a:cs typeface="Mada"/>
                <a:sym typeface="Mada"/>
              </a:rPr>
              <a:t>BM day 30 or after count recovery</a:t>
            </a:r>
            <a:endParaRPr sz="1200">
              <a:latin typeface="Mada"/>
              <a:ea typeface="Mada"/>
              <a:cs typeface="Mada"/>
              <a:sym typeface="Mada"/>
            </a:endParaRPr>
          </a:p>
        </p:txBody>
      </p:sp>
      <p:sp>
        <p:nvSpPr>
          <p:cNvPr id="400" name="Google Shape;400;p30"/>
          <p:cNvSpPr txBox="1"/>
          <p:nvPr/>
        </p:nvSpPr>
        <p:spPr>
          <a:xfrm>
            <a:off x="143550" y="3462075"/>
            <a:ext cx="7314900" cy="3509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Induction:</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Goal:</a:t>
            </a:r>
            <a:r>
              <a:rPr lang="ar" sz="1200">
                <a:latin typeface="Mada"/>
                <a:ea typeface="Mada"/>
                <a:cs typeface="Mada"/>
                <a:sym typeface="Mada"/>
              </a:rPr>
              <a:t> is to achieve remission deﬁned &lt; 5% blasts in a BM that is 20% or more cellular, absent extramedullary leukemia, a neutrophil count greater than 1,000/μL, and a platelet count greater than 100,000/μL. (deﬁnition est 60 y ago)</a:t>
            </a:r>
            <a:endParaRPr sz="1200">
              <a:latin typeface="Mada"/>
              <a:ea typeface="Mada"/>
              <a:cs typeface="Mada"/>
              <a:sym typeface="Mada"/>
            </a:endParaRPr>
          </a:p>
          <a:p>
            <a:pPr indent="-304800" lvl="1" marL="914400" rtl="0" algn="l">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To prevent tumor lysis syndrome (hyperuricemia, hyperkalemia, hypocalcemia, renal insufficiency, as blasts are destroyed by chemotherapy), patients should be well hydrated.</a:t>
            </a:r>
            <a:endParaRPr sz="1200">
              <a:solidFill>
                <a:srgbClr val="999999"/>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AML induction is similar across all AML-risk groups</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Consolidation or “post remission” therapy</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latin typeface="Mada"/>
                <a:ea typeface="Mada"/>
                <a:cs typeface="Mada"/>
                <a:sym typeface="Mada"/>
              </a:rPr>
              <a:t>Goal: </a:t>
            </a:r>
            <a:r>
              <a:rPr lang="ar" sz="1200">
                <a:latin typeface="Mada"/>
                <a:ea typeface="Mada"/>
                <a:cs typeface="Mada"/>
                <a:sym typeface="Mada"/>
              </a:rPr>
              <a:t>Long term remission and CURE.</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All patients relapse if they don’t receive consolidation.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Common Induction regimens:</a:t>
            </a:r>
            <a:endParaRPr b="1" sz="1200">
              <a:latin typeface="Mada"/>
              <a:ea typeface="Mada"/>
              <a:cs typeface="Mada"/>
              <a:sym typeface="Mada"/>
            </a:endParaRPr>
          </a:p>
          <a:p>
            <a:pPr indent="-304800" lvl="1" marL="914400" rtl="0" algn="l">
              <a:spcBef>
                <a:spcPts val="0"/>
              </a:spcBef>
              <a:spcAft>
                <a:spcPts val="0"/>
              </a:spcAft>
              <a:buSzPts val="1200"/>
              <a:buFont typeface="Mada"/>
              <a:buChar char="○"/>
            </a:pPr>
            <a:r>
              <a:rPr b="1" lang="ar" sz="1200">
                <a:solidFill>
                  <a:srgbClr val="CC0000"/>
                </a:solidFill>
                <a:latin typeface="Mada"/>
                <a:ea typeface="Mada"/>
                <a:cs typeface="Mada"/>
                <a:sym typeface="Mada"/>
              </a:rPr>
              <a:t>7+3: </a:t>
            </a:r>
            <a:r>
              <a:rPr b="1" lang="ar" sz="1200">
                <a:latin typeface="Mada"/>
                <a:ea typeface="Mada"/>
                <a:cs typeface="Mada"/>
                <a:sym typeface="Mada"/>
              </a:rPr>
              <a:t>Cytarabine</a:t>
            </a:r>
            <a:r>
              <a:rPr lang="ar" sz="1200">
                <a:latin typeface="Mada"/>
                <a:ea typeface="Mada"/>
                <a:cs typeface="Mada"/>
                <a:sym typeface="Mada"/>
              </a:rPr>
              <a:t> 100 to 200 mg/ m2 by continuous intravenous (IV) infusion </a:t>
            </a:r>
            <a:r>
              <a:rPr b="1" lang="ar" sz="1200">
                <a:latin typeface="Mada"/>
                <a:ea typeface="Mada"/>
                <a:cs typeface="Mada"/>
                <a:sym typeface="Mada"/>
              </a:rPr>
              <a:t>over 7 days</a:t>
            </a:r>
            <a:r>
              <a:rPr lang="ar" sz="1200">
                <a:latin typeface="Mada"/>
                <a:ea typeface="Mada"/>
                <a:cs typeface="Mada"/>
                <a:sym typeface="Mada"/>
              </a:rPr>
              <a:t> </a:t>
            </a:r>
            <a:r>
              <a:rPr b="1" lang="ar" sz="1200">
                <a:latin typeface="Mada"/>
                <a:ea typeface="Mada"/>
                <a:cs typeface="Mada"/>
                <a:sym typeface="Mada"/>
              </a:rPr>
              <a:t>with 3 days of an anthracycline</a:t>
            </a:r>
            <a:r>
              <a:rPr lang="ar" sz="1200">
                <a:latin typeface="Mada"/>
                <a:ea typeface="Mada"/>
                <a:cs typeface="Mada"/>
                <a:sym typeface="Mada"/>
              </a:rPr>
              <a:t> (e.g., </a:t>
            </a:r>
            <a:r>
              <a:rPr b="1" lang="ar" sz="1200">
                <a:latin typeface="Mada"/>
                <a:ea typeface="Mada"/>
                <a:cs typeface="Mada"/>
                <a:sym typeface="Mada"/>
              </a:rPr>
              <a:t>daunorubicin</a:t>
            </a:r>
            <a:r>
              <a:rPr lang="ar" sz="1200">
                <a:latin typeface="Mada"/>
                <a:ea typeface="Mada"/>
                <a:cs typeface="Mada"/>
                <a:sym typeface="Mada"/>
              </a:rPr>
              <a:t> 60 to 90 mg/ m2 or </a:t>
            </a:r>
            <a:r>
              <a:rPr b="1" lang="ar" sz="1200">
                <a:latin typeface="Mada"/>
                <a:ea typeface="Mada"/>
                <a:cs typeface="Mada"/>
                <a:sym typeface="Mada"/>
              </a:rPr>
              <a:t>idarubicin</a:t>
            </a:r>
            <a:r>
              <a:rPr lang="ar" sz="1200">
                <a:latin typeface="Mada"/>
                <a:ea typeface="Mada"/>
                <a:cs typeface="Mada"/>
                <a:sym typeface="Mada"/>
              </a:rPr>
              <a:t> 12 mg/ m2). </a:t>
            </a:r>
            <a:r>
              <a:rPr b="1" lang="ar" sz="1200">
                <a:solidFill>
                  <a:srgbClr val="CC0000"/>
                </a:solidFill>
                <a:latin typeface="Mada"/>
                <a:ea typeface="Mada"/>
                <a:cs typeface="Mada"/>
                <a:sym typeface="Mada"/>
              </a:rPr>
              <a:t>(7+3 regimen is the one use in most centers)</a:t>
            </a:r>
            <a:endParaRPr b="1" sz="1200">
              <a:solidFill>
                <a:srgbClr val="CC0000"/>
              </a:solidFill>
              <a:latin typeface="Mada"/>
              <a:ea typeface="Mada"/>
              <a:cs typeface="Mada"/>
              <a:sym typeface="Mada"/>
            </a:endParaRPr>
          </a:p>
          <a:p>
            <a:pPr indent="-304800" lvl="1" marL="914400" rtl="0" algn="l">
              <a:spcBef>
                <a:spcPts val="0"/>
              </a:spcBef>
              <a:spcAft>
                <a:spcPts val="0"/>
              </a:spcAft>
              <a:buSzPts val="1200"/>
              <a:buFont typeface="Mada"/>
              <a:buChar char="○"/>
            </a:pPr>
            <a:r>
              <a:rPr lang="ar" sz="1200">
                <a:latin typeface="Mada"/>
                <a:ea typeface="Mada"/>
                <a:cs typeface="Mada"/>
                <a:sym typeface="Mada"/>
              </a:rPr>
              <a:t>FLAG-IDA: Fludarabine, Cytarabine, GCS-F Idarubicin.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ar" sz="1200">
                <a:latin typeface="Mada"/>
                <a:ea typeface="Mada"/>
                <a:cs typeface="Mada"/>
                <a:sym typeface="Mada"/>
              </a:rPr>
              <a:t>~ 70-80% of younger pts (&lt;60 y) &amp; ~40-50% of older pts (&gt;60 y) will achieve CR w/ Induction chemo. CR Correlates with Survival</a:t>
            </a:r>
            <a:endParaRPr b="1"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Consolidation (post remission tx):</a:t>
            </a:r>
            <a:endParaRPr b="1" sz="1200">
              <a:solidFill>
                <a:schemeClr val="dk1"/>
              </a:solidFill>
              <a:latin typeface="Mada"/>
              <a:ea typeface="Mada"/>
              <a:cs typeface="Mada"/>
              <a:sym typeface="Mada"/>
            </a:endParaRPr>
          </a:p>
        </p:txBody>
      </p:sp>
      <p:graphicFrame>
        <p:nvGraphicFramePr>
          <p:cNvPr id="401" name="Google Shape;401;p30"/>
          <p:cNvGraphicFramePr/>
          <p:nvPr/>
        </p:nvGraphicFramePr>
        <p:xfrm>
          <a:off x="365360" y="6945547"/>
          <a:ext cx="3000000" cy="3000000"/>
        </p:xfrm>
        <a:graphic>
          <a:graphicData uri="http://schemas.openxmlformats.org/drawingml/2006/table">
            <a:tbl>
              <a:tblPr>
                <a:noFill/>
                <a:tableStyleId>{BD9DFCBA-717C-4AA1-9048-8C9DC136FAE6}</a:tableStyleId>
              </a:tblPr>
              <a:tblGrid>
                <a:gridCol w="2276425"/>
                <a:gridCol w="2276425"/>
                <a:gridCol w="2276425"/>
              </a:tblGrid>
              <a:tr h="191100">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Depends on risk group</a:t>
                      </a:r>
                      <a:endParaRPr b="1" sz="1200">
                        <a:solidFill>
                          <a:srgbClr val="FFFFFF"/>
                        </a:solidFill>
                        <a:latin typeface="Mada"/>
                        <a:ea typeface="Mada"/>
                        <a:cs typeface="Mada"/>
                        <a:sym typeface="Mada"/>
                      </a:endParaRPr>
                    </a:p>
                  </a:txBody>
                  <a:tcPr marT="80200" marB="80200" marR="100775" marL="10077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1"/>
                    </a:solidFill>
                  </a:tcPr>
                </a:tc>
                <a:tc hMerge="1"/>
                <a:tc hMerge="1"/>
              </a:tr>
              <a:tr h="306350">
                <a:tc>
                  <a:txBody>
                    <a:bodyPr/>
                    <a:lstStyle/>
                    <a:p>
                      <a:pPr indent="0" lvl="0" marL="0" rtl="0" algn="ctr">
                        <a:spcBef>
                          <a:spcPts val="0"/>
                        </a:spcBef>
                        <a:spcAft>
                          <a:spcPts val="0"/>
                        </a:spcAft>
                        <a:buNone/>
                      </a:pPr>
                      <a:r>
                        <a:rPr b="1" lang="ar" sz="1200" u="sng">
                          <a:latin typeface="Mada"/>
                          <a:ea typeface="Mada"/>
                          <a:cs typeface="Mada"/>
                          <a:sym typeface="Mada"/>
                        </a:rPr>
                        <a:t>Favorable</a:t>
                      </a:r>
                      <a:endParaRPr b="1" sz="1200">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rgbClr val="000000"/>
                        </a:buClr>
                        <a:buSzPts val="1100"/>
                        <a:buFont typeface="Arial"/>
                        <a:buNone/>
                      </a:pPr>
                      <a:r>
                        <a:rPr b="1" lang="ar" sz="1200" u="sng">
                          <a:latin typeface="Mada"/>
                          <a:ea typeface="Mada"/>
                          <a:cs typeface="Mada"/>
                          <a:sym typeface="Mada"/>
                        </a:rPr>
                        <a:t>Intermediate</a:t>
                      </a:r>
                      <a:endParaRPr b="1" sz="1200">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Clr>
                          <a:srgbClr val="000000"/>
                        </a:buClr>
                        <a:buSzPts val="1100"/>
                        <a:buFont typeface="Arial"/>
                        <a:buNone/>
                      </a:pPr>
                      <a:r>
                        <a:rPr b="1" lang="ar" sz="1200" u="sng">
                          <a:latin typeface="Mada"/>
                          <a:ea typeface="Mada"/>
                          <a:cs typeface="Mada"/>
                          <a:sym typeface="Mada"/>
                        </a:rPr>
                        <a:t>Poor</a:t>
                      </a:r>
                      <a:endParaRPr b="1" sz="1200">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4"/>
                    </a:solidFill>
                  </a:tcPr>
                </a:tc>
              </a:tr>
              <a:tr h="343275">
                <a:tc>
                  <a:txBody>
                    <a:bodyPr/>
                    <a:lstStyle/>
                    <a:p>
                      <a:pPr indent="-298450" lvl="0" marL="457200" marR="0" rtl="0" algn="l">
                        <a:lnSpc>
                          <a:spcPct val="100000"/>
                        </a:lnSpc>
                        <a:spcBef>
                          <a:spcPts val="0"/>
                        </a:spcBef>
                        <a:spcAft>
                          <a:spcPts val="0"/>
                        </a:spcAft>
                        <a:buClr>
                          <a:srgbClr val="000000"/>
                        </a:buClr>
                        <a:buSzPts val="1100"/>
                        <a:buFont typeface="Mada"/>
                        <a:buChar char="●"/>
                      </a:pPr>
                      <a:r>
                        <a:rPr lang="ar" sz="1100">
                          <a:latin typeface="Mada"/>
                          <a:ea typeface="Mada"/>
                          <a:cs typeface="Mada"/>
                          <a:sym typeface="Mada"/>
                        </a:rPr>
                        <a:t>High dose Cytarabine (HDAC) x 2-4 cycles</a:t>
                      </a:r>
                      <a:endParaRPr sz="1100">
                        <a:solidFill>
                          <a:srgbClr val="000000"/>
                        </a:solidFill>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Mada"/>
                        <a:buChar char="●"/>
                      </a:pPr>
                      <a:r>
                        <a:rPr lang="ar" sz="1100">
                          <a:latin typeface="Mada"/>
                          <a:ea typeface="Mada"/>
                          <a:cs typeface="Mada"/>
                          <a:sym typeface="Mada"/>
                        </a:rPr>
                        <a:t>HDAC 2-4 cycles OR Allogeneic stem cell transplant</a:t>
                      </a:r>
                      <a:endParaRPr sz="1100">
                        <a:solidFill>
                          <a:srgbClr val="000000"/>
                        </a:solidFill>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a:txBody>
                    <a:bodyPr/>
                    <a:lstStyle/>
                    <a:p>
                      <a:pPr indent="-298450" lvl="0" marL="457200" marR="0" rtl="0" algn="l">
                        <a:lnSpc>
                          <a:spcPct val="100000"/>
                        </a:lnSpc>
                        <a:spcBef>
                          <a:spcPts val="0"/>
                        </a:spcBef>
                        <a:spcAft>
                          <a:spcPts val="0"/>
                        </a:spcAft>
                        <a:buClr>
                          <a:srgbClr val="000000"/>
                        </a:buClr>
                        <a:buSzPts val="1100"/>
                        <a:buFont typeface="Mada"/>
                        <a:buChar char="●"/>
                      </a:pPr>
                      <a:r>
                        <a:rPr lang="ar" sz="1100">
                          <a:latin typeface="Mada"/>
                          <a:ea typeface="Mada"/>
                          <a:cs typeface="Mada"/>
                          <a:sym typeface="Mada"/>
                        </a:rPr>
                        <a:t>Allogeneic stem cell transplant</a:t>
                      </a:r>
                      <a:endParaRPr sz="1100">
                        <a:solidFill>
                          <a:srgbClr val="000000"/>
                        </a:solidFill>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sp>
        <p:nvSpPr>
          <p:cNvPr id="402" name="Google Shape;402;p30"/>
          <p:cNvSpPr/>
          <p:nvPr/>
        </p:nvSpPr>
        <p:spPr>
          <a:xfrm>
            <a:off x="243100" y="8506450"/>
            <a:ext cx="4212000" cy="19611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900">
                <a:solidFill>
                  <a:srgbClr val="F3F3F3"/>
                </a:solidFill>
                <a:latin typeface="Pacifico"/>
                <a:ea typeface="Pacifico"/>
                <a:cs typeface="Pacifico"/>
                <a:sym typeface="Pacifico"/>
              </a:rPr>
              <a:t>I know you have no time for notes but i don’t know what to write here..</a:t>
            </a:r>
            <a:endParaRPr sz="1900">
              <a:solidFill>
                <a:srgbClr val="F3F3F3"/>
              </a:solidFill>
              <a:latin typeface="Pacifico"/>
              <a:ea typeface="Pacifico"/>
              <a:cs typeface="Pacifico"/>
              <a:sym typeface="Pacifico"/>
            </a:endParaRPr>
          </a:p>
          <a:p>
            <a:pPr indent="0" lvl="0" marL="0" rtl="0" algn="l">
              <a:spcBef>
                <a:spcPts val="0"/>
              </a:spcBef>
              <a:spcAft>
                <a:spcPts val="0"/>
              </a:spcAft>
              <a:buClr>
                <a:srgbClr val="000000"/>
              </a:buClr>
              <a:buSzPts val="1100"/>
              <a:buFont typeface="Arial"/>
              <a:buNone/>
            </a:pPr>
            <a:r>
              <a:t/>
            </a:r>
            <a:endParaRPr sz="1900">
              <a:solidFill>
                <a:srgbClr val="F3F3F3"/>
              </a:solidFill>
              <a:latin typeface="Pacifico"/>
              <a:ea typeface="Pacifico"/>
              <a:cs typeface="Pacifico"/>
              <a:sym typeface="Pacifico"/>
            </a:endParaRPr>
          </a:p>
          <a:p>
            <a:pPr indent="0" lvl="0" marL="0" rtl="0" algn="ctr">
              <a:spcBef>
                <a:spcPts val="0"/>
              </a:spcBef>
              <a:spcAft>
                <a:spcPts val="0"/>
              </a:spcAft>
              <a:buClr>
                <a:srgbClr val="000000"/>
              </a:buClr>
              <a:buSzPts val="1100"/>
              <a:buFont typeface="Arial"/>
              <a:buNone/>
            </a:pPr>
            <a:r>
              <a:t/>
            </a:r>
            <a:endParaRPr sz="1900">
              <a:solidFill>
                <a:srgbClr val="F3F3F3"/>
              </a:solidFill>
              <a:latin typeface="Pacifico"/>
              <a:ea typeface="Pacifico"/>
              <a:cs typeface="Pacifico"/>
              <a:sym typeface="Pacifico"/>
            </a:endParaRPr>
          </a:p>
          <a:p>
            <a:pPr indent="0" lvl="0" marL="0" rtl="0" algn="ctr">
              <a:spcBef>
                <a:spcPts val="0"/>
              </a:spcBef>
              <a:spcAft>
                <a:spcPts val="0"/>
              </a:spcAft>
              <a:buNone/>
            </a:pPr>
            <a:r>
              <a:t/>
            </a:r>
            <a:endParaRPr sz="1900">
              <a:solidFill>
                <a:srgbClr val="F3F3F3"/>
              </a:solidFill>
              <a:latin typeface="Pacifico"/>
              <a:ea typeface="Pacifico"/>
              <a:cs typeface="Pacifico"/>
              <a:sym typeface="Pacifico"/>
            </a:endParaRPr>
          </a:p>
        </p:txBody>
      </p:sp>
      <p:pic>
        <p:nvPicPr>
          <p:cNvPr id="403" name="Google Shape;403;p30"/>
          <p:cNvPicPr preferRelativeResize="0"/>
          <p:nvPr/>
        </p:nvPicPr>
        <p:blipFill>
          <a:blip r:embed="rId3">
            <a:alphaModFix/>
          </a:blip>
          <a:stretch>
            <a:fillRect/>
          </a:stretch>
        </p:blipFill>
        <p:spPr>
          <a:xfrm>
            <a:off x="5269137" y="8506450"/>
            <a:ext cx="1576863" cy="2109251"/>
          </a:xfrm>
          <a:prstGeom prst="rect">
            <a:avLst/>
          </a:prstGeom>
          <a:noFill/>
          <a:ln cap="flat" cmpd="sng" w="28575">
            <a:solidFill>
              <a:srgbClr val="EFEFEF"/>
            </a:solidFill>
            <a:prstDash val="solid"/>
            <a:round/>
            <a:headEnd len="sm" w="sm" type="none"/>
            <a:tailEnd len="sm" w="sm" type="none"/>
          </a:ln>
        </p:spPr>
      </p:pic>
      <p:sp>
        <p:nvSpPr>
          <p:cNvPr id="404" name="Google Shape;404;p30"/>
          <p:cNvSpPr txBox="1"/>
          <p:nvPr/>
        </p:nvSpPr>
        <p:spPr>
          <a:xfrm>
            <a:off x="70875" y="2310375"/>
            <a:ext cx="22386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1000">
                <a:solidFill>
                  <a:srgbClr val="6AA84F"/>
                </a:solidFill>
                <a:latin typeface="Mada"/>
                <a:ea typeface="Mada"/>
                <a:cs typeface="Mada"/>
                <a:sym typeface="Mada"/>
              </a:rPr>
              <a:t>In this phase, a fraction of the tumour is destroyed by combination chemotherapy. </a:t>
            </a:r>
            <a:r>
              <a:rPr lang="ar" sz="1000">
                <a:solidFill>
                  <a:srgbClr val="1C4588"/>
                </a:solidFill>
                <a:latin typeface="Mada"/>
                <a:ea typeface="Mada"/>
                <a:cs typeface="Mada"/>
                <a:sym typeface="Mada"/>
              </a:rPr>
              <a:t>The patient goes through a period of severe bone marrow hypoplasia lasting 3–4 weeks and requires intensive support</a:t>
            </a:r>
            <a:endParaRPr sz="1000">
              <a:solidFill>
                <a:srgbClr val="1C4588"/>
              </a:solidFill>
              <a:latin typeface="Mada"/>
              <a:ea typeface="Mada"/>
              <a:cs typeface="Mada"/>
              <a:sym typeface="Mada"/>
            </a:endParaRPr>
          </a:p>
          <a:p>
            <a:pPr indent="0" lvl="0" marL="0" rtl="0" algn="ctr">
              <a:spcBef>
                <a:spcPts val="0"/>
              </a:spcBef>
              <a:spcAft>
                <a:spcPts val="0"/>
              </a:spcAft>
              <a:buNone/>
            </a:pPr>
            <a:r>
              <a:t/>
            </a:r>
            <a:endParaRPr sz="1000">
              <a:solidFill>
                <a:srgbClr val="1C4588"/>
              </a:solidFill>
              <a:latin typeface="Mada"/>
              <a:ea typeface="Mada"/>
              <a:cs typeface="Mada"/>
              <a:sym typeface="Mada"/>
            </a:endParaRPr>
          </a:p>
        </p:txBody>
      </p:sp>
      <p:sp>
        <p:nvSpPr>
          <p:cNvPr id="405" name="Google Shape;405;p30"/>
          <p:cNvSpPr txBox="1"/>
          <p:nvPr/>
        </p:nvSpPr>
        <p:spPr>
          <a:xfrm>
            <a:off x="5431500" y="2299475"/>
            <a:ext cx="2025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1200">
                <a:solidFill>
                  <a:srgbClr val="1C4588"/>
                </a:solidFill>
                <a:latin typeface="Mada"/>
                <a:ea typeface="Mada"/>
                <a:cs typeface="Mada"/>
                <a:sym typeface="Mada"/>
              </a:rPr>
              <a:t>If remission has been achieved, residual disease is attacked by therapy during the consolidation phase.</a:t>
            </a:r>
            <a:endParaRPr sz="1200">
              <a:solidFill>
                <a:srgbClr val="1C4588"/>
              </a:solidFill>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C76114"/>
      </a:accent1>
      <a:accent2>
        <a:srgbClr val="ED8E47"/>
      </a:accent2>
      <a:accent3>
        <a:srgbClr val="F5BF97"/>
      </a:accent3>
      <a:accent4>
        <a:srgbClr val="FDF1E8"/>
      </a:accent4>
      <a:accent5>
        <a:srgbClr val="0097A7"/>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C76114"/>
      </a:accent1>
      <a:accent2>
        <a:srgbClr val="ED8E47"/>
      </a:accent2>
      <a:accent3>
        <a:srgbClr val="F5BF97"/>
      </a:accent3>
      <a:accent4>
        <a:srgbClr val="FAD7BD"/>
      </a:accent4>
      <a:accent5>
        <a:srgbClr val="0097A7"/>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