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47" r:id="rId2"/>
    <p:sldId id="350" r:id="rId3"/>
    <p:sldId id="360" r:id="rId4"/>
    <p:sldId id="280" r:id="rId5"/>
    <p:sldId id="259" r:id="rId6"/>
    <p:sldId id="273" r:id="rId7"/>
    <p:sldId id="365" r:id="rId8"/>
    <p:sldId id="284" r:id="rId9"/>
    <p:sldId id="260" r:id="rId10"/>
    <p:sldId id="339" r:id="rId11"/>
    <p:sldId id="366" r:id="rId12"/>
    <p:sldId id="372" r:id="rId13"/>
    <p:sldId id="357" r:id="rId14"/>
    <p:sldId id="367" r:id="rId15"/>
    <p:sldId id="352" r:id="rId16"/>
    <p:sldId id="358" r:id="rId17"/>
    <p:sldId id="359" r:id="rId18"/>
    <p:sldId id="286" r:id="rId19"/>
    <p:sldId id="287" r:id="rId20"/>
    <p:sldId id="368" r:id="rId21"/>
    <p:sldId id="369" r:id="rId22"/>
    <p:sldId id="262" r:id="rId23"/>
    <p:sldId id="266" r:id="rId24"/>
    <p:sldId id="291" r:id="rId25"/>
    <p:sldId id="267" r:id="rId26"/>
    <p:sldId id="292" r:id="rId27"/>
    <p:sldId id="293" r:id="rId28"/>
    <p:sldId id="295" r:id="rId29"/>
    <p:sldId id="353" r:id="rId30"/>
    <p:sldId id="294" r:id="rId31"/>
    <p:sldId id="351" r:id="rId32"/>
    <p:sldId id="274" r:id="rId33"/>
    <p:sldId id="276" r:id="rId34"/>
    <p:sldId id="363" r:id="rId35"/>
    <p:sldId id="278" r:id="rId36"/>
    <p:sldId id="370" r:id="rId37"/>
    <p:sldId id="297" r:id="rId38"/>
    <p:sldId id="298" r:id="rId39"/>
    <p:sldId id="299" r:id="rId40"/>
    <p:sldId id="300" r:id="rId41"/>
    <p:sldId id="355" r:id="rId42"/>
    <p:sldId id="354" r:id="rId43"/>
    <p:sldId id="303" r:id="rId44"/>
    <p:sldId id="302" r:id="rId45"/>
    <p:sldId id="304" r:id="rId46"/>
    <p:sldId id="356" r:id="rId47"/>
    <p:sldId id="373" r:id="rId48"/>
    <p:sldId id="305" r:id="rId49"/>
    <p:sldId id="346" r:id="rId50"/>
  </p:sldIdLst>
  <p:sldSz cx="9144000" cy="6858000" type="screen4x3"/>
  <p:notesSz cx="6858000" cy="9144000"/>
  <p:defaultTextStyle>
    <a:defPPr>
      <a:defRPr lang="x-none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92"/>
    <p:restoredTop sz="93807"/>
  </p:normalViewPr>
  <p:slideViewPr>
    <p:cSldViewPr>
      <p:cViewPr varScale="1">
        <p:scale>
          <a:sx n="89" d="100"/>
          <a:sy n="89" d="100"/>
        </p:scale>
        <p:origin x="8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انقر لتحرير نمط العنوان الرئيسي</a:t>
            </a:r>
            <a:endParaRPr lang="x-none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انقر لتحرير نمط العنوان الثانوي الرئيسي</a:t>
            </a:r>
            <a:endParaRPr lang="x-none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F900-C799-4978-9064-B94DF5677BBC}" type="datetimeFigureOut">
              <a:rPr lang="x-none" smtClean="0"/>
              <a:pPr/>
              <a:t>27/10/19</a:t>
            </a:fld>
            <a:endParaRPr lang="x-non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انقر لتحرير نمط العنوان الرئيسي</a:t>
            </a:r>
            <a:endParaRPr lang="x-none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x-none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F900-C799-4978-9064-B94DF5677BBC}" type="datetimeFigureOut">
              <a:rPr lang="x-none" smtClean="0"/>
              <a:pPr/>
              <a:t>27/10/19</a:t>
            </a:fld>
            <a:endParaRPr lang="x-non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انقر لتحرير نمط العنوان الرئيسي</a:t>
            </a:r>
            <a:endParaRPr lang="x-none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x-none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F900-C799-4978-9064-B94DF5677BBC}" type="datetimeFigureOut">
              <a:rPr lang="x-none" smtClean="0"/>
              <a:pPr/>
              <a:t>27/10/19</a:t>
            </a:fld>
            <a:endParaRPr lang="x-non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انقر لتحرير نمط العنوان الرئيسي</a:t>
            </a:r>
            <a:endParaRPr lang="x-none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x-none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F900-C799-4978-9064-B94DF5677BBC}" type="datetimeFigureOut">
              <a:rPr lang="x-none" smtClean="0"/>
              <a:pPr/>
              <a:t>27/10/19</a:t>
            </a:fld>
            <a:endParaRPr lang="x-non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x-none" smtClean="0"/>
              <a:t>انقر لتحرير نمط العنوان الرئيسي</a:t>
            </a:r>
            <a:endParaRPr lang="x-none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F900-C799-4978-9064-B94DF5677BBC}" type="datetimeFigureOut">
              <a:rPr lang="x-none" smtClean="0"/>
              <a:pPr/>
              <a:t>27/10/19</a:t>
            </a:fld>
            <a:endParaRPr lang="x-non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انقر لتحرير نمط العنوان الرئيسي</a:t>
            </a:r>
            <a:endParaRPr lang="x-none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x-none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x-non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F900-C799-4978-9064-B94DF5677BBC}" type="datetimeFigureOut">
              <a:rPr lang="x-none" smtClean="0"/>
              <a:pPr/>
              <a:t>27/10/19</a:t>
            </a:fld>
            <a:endParaRPr lang="x-non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انقر لتحرير نمط العنوان الرئيسي</a:t>
            </a:r>
            <a:endParaRPr lang="x-none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x-none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x-none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F900-C799-4978-9064-B94DF5677BBC}" type="datetimeFigureOut">
              <a:rPr lang="x-none" smtClean="0"/>
              <a:pPr/>
              <a:t>27/10/19</a:t>
            </a:fld>
            <a:endParaRPr lang="x-none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انقر لتحرير نمط العنوان الرئيسي</a:t>
            </a:r>
            <a:endParaRPr lang="x-none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F900-C799-4978-9064-B94DF5677BBC}" type="datetimeFigureOut">
              <a:rPr lang="x-none" smtClean="0"/>
              <a:pPr/>
              <a:t>27/10/19</a:t>
            </a:fld>
            <a:endParaRPr lang="x-none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F900-C799-4978-9064-B94DF5677BBC}" type="datetimeFigureOut">
              <a:rPr lang="x-none" smtClean="0"/>
              <a:pPr/>
              <a:t>27/10/19</a:t>
            </a:fld>
            <a:endParaRPr lang="x-none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x-none" smtClean="0"/>
              <a:t>انقر لتحرير نمط العنوان الرئيسي</a:t>
            </a:r>
            <a:endParaRPr lang="x-none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x-none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F900-C799-4978-9064-B94DF5677BBC}" type="datetimeFigureOut">
              <a:rPr lang="x-none" smtClean="0"/>
              <a:pPr/>
              <a:t>27/10/19</a:t>
            </a:fld>
            <a:endParaRPr lang="x-non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x-none" smtClean="0"/>
              <a:t>انقر لتحرير نمط العنوان الرئيسي</a:t>
            </a:r>
            <a:endParaRPr lang="x-none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F900-C799-4978-9064-B94DF5677BBC}" type="datetimeFigureOut">
              <a:rPr lang="x-none" smtClean="0"/>
              <a:pPr/>
              <a:t>27/10/19</a:t>
            </a:fld>
            <a:endParaRPr lang="x-non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x-none" smtClean="0"/>
              <a:t>انقر لتحرير نمط العنوان الرئيسي</a:t>
            </a:r>
            <a:endParaRPr lang="x-none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x-none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1F900-C799-4978-9064-B94DF5677BBC}" type="datetimeFigureOut">
              <a:rPr lang="x-none" smtClean="0"/>
              <a:pPr/>
              <a:t>27/10/19</a:t>
            </a:fld>
            <a:endParaRPr lang="x-non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3501008"/>
            <a:ext cx="7772400" cy="1470025"/>
          </a:xfrm>
        </p:spPr>
        <p:txBody>
          <a:bodyPr>
            <a:noAutofit/>
          </a:bodyPr>
          <a:lstStyle/>
          <a:p>
            <a:r>
              <a:rPr lang="en-US" sz="4800" dirty="0" smtClean="0"/>
              <a:t>Radiology of Urinary </a:t>
            </a:r>
            <a:r>
              <a:rPr lang="en-US" sz="4800" smtClean="0"/>
              <a:t>System Disorders</a:t>
            </a:r>
            <a:endParaRPr lang="en-US" sz="48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47664" y="5229200"/>
            <a:ext cx="5936704" cy="1262838"/>
          </a:xfrm>
        </p:spPr>
        <p:txBody>
          <a:bodyPr/>
          <a:lstStyle/>
          <a:p>
            <a:r>
              <a:rPr lang="en-US" sz="2800" dirty="0" smtClean="0"/>
              <a:t>Dr. Husain </a:t>
            </a:r>
            <a:r>
              <a:rPr lang="en-US" sz="2800" dirty="0" err="1" smtClean="0"/>
              <a:t>Alturkistani</a:t>
            </a:r>
            <a:endParaRPr lang="en-US" sz="2800" dirty="0" smtClean="0"/>
          </a:p>
          <a:p>
            <a:r>
              <a:rPr lang="en-US" sz="2400" dirty="0" smtClean="0"/>
              <a:t>Assistant Professor &amp; Consultant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944" y="107901"/>
            <a:ext cx="3328144" cy="332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7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Renal </a:t>
            </a:r>
            <a:r>
              <a:rPr lang="en-US" dirty="0"/>
              <a:t>C</a:t>
            </a:r>
            <a:r>
              <a:rPr lang="en-US" dirty="0" smtClean="0"/>
              <a:t>alculus– CT Scan</a:t>
            </a:r>
            <a:endParaRPr lang="x-none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824"/>
            <a:ext cx="4355976" cy="4355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780392"/>
            <a:ext cx="4716016" cy="3420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7461344" cy="616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7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32656"/>
            <a:ext cx="5614332" cy="637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31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Acute Pyelonephritis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/>
              <a:t>- Life threatening infection &amp; medical emergency</a:t>
            </a:r>
          </a:p>
          <a:p>
            <a:pPr marL="0" indent="0" algn="l">
              <a:buNone/>
            </a:pPr>
            <a:r>
              <a:rPr lang="en-US" dirty="0" smtClean="0"/>
              <a:t>- Through lower urinary tract</a:t>
            </a:r>
          </a:p>
          <a:p>
            <a:pPr marL="0" indent="0" algn="l">
              <a:buNone/>
            </a:pPr>
            <a:r>
              <a:rPr lang="en-US" dirty="0" smtClean="0"/>
              <a:t>- Early diagnosis and management has significant impact on patient outcome</a:t>
            </a:r>
          </a:p>
          <a:p>
            <a:pPr marL="0" indent="0" algn="l">
              <a:buNone/>
            </a:pPr>
            <a:r>
              <a:rPr lang="en-US" dirty="0" smtClean="0"/>
              <a:t>- Presentation: (Fever, loin pain, nausea/vomiting)</a:t>
            </a:r>
          </a:p>
          <a:p>
            <a:pPr marL="0" indent="0" algn="l">
              <a:buNone/>
            </a:pPr>
            <a:r>
              <a:rPr lang="en-US" dirty="0" smtClean="0"/>
              <a:t>- Diagnosed mainly clinically</a:t>
            </a:r>
          </a:p>
        </p:txBody>
      </p:sp>
    </p:spTree>
    <p:extLst>
      <p:ext uri="{BB962C8B-B14F-4D97-AF65-F5344CB8AC3E}">
        <p14:creationId xmlns:p14="http://schemas.microsoft.com/office/powerpoint/2010/main" val="39913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dirty="0" smtClean="0"/>
              <a:t>Predisposing Factors:</a:t>
            </a:r>
          </a:p>
          <a:p>
            <a:pPr marL="0" indent="0" algn="l">
              <a:buNone/>
            </a:pPr>
            <a:r>
              <a:rPr lang="en-US" dirty="0" smtClean="0"/>
              <a:t> - Stones</a:t>
            </a:r>
          </a:p>
          <a:p>
            <a:pPr marL="0" indent="0" algn="l">
              <a:buNone/>
            </a:pPr>
            <a:r>
              <a:rPr lang="en-US" dirty="0" smtClean="0"/>
              <a:t> - Obstruction</a:t>
            </a:r>
          </a:p>
          <a:p>
            <a:pPr marL="0" indent="0" algn="l">
              <a:buNone/>
            </a:pPr>
            <a:r>
              <a:rPr lang="en-US" dirty="0" smtClean="0"/>
              <a:t> - Reflux  </a:t>
            </a:r>
          </a:p>
          <a:p>
            <a:pPr marL="0" indent="0" algn="l">
              <a:buNone/>
            </a:pPr>
            <a:r>
              <a:rPr lang="en-US" dirty="0" smtClean="0"/>
              <a:t> - DM</a:t>
            </a:r>
          </a:p>
        </p:txBody>
      </p:sp>
    </p:spTree>
    <p:extLst>
      <p:ext uri="{BB962C8B-B14F-4D97-AF65-F5344CB8AC3E}">
        <p14:creationId xmlns:p14="http://schemas.microsoft.com/office/powerpoint/2010/main" val="209503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476672"/>
            <a:ext cx="4671865" cy="522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3648" y="5949280"/>
            <a:ext cx="6591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Pyelonephritis: Wedge shaped </a:t>
            </a:r>
            <a:r>
              <a:rPr lang="en-US" sz="2400" dirty="0" err="1" smtClean="0"/>
              <a:t>hypoperfused</a:t>
            </a:r>
            <a:r>
              <a:rPr lang="en-US" sz="2400" dirty="0" smtClean="0"/>
              <a:t> lesion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5881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Cystitis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dirty="0" smtClean="0"/>
              <a:t>- Presentation: (Fever, suprapubic pain, frequent urination)</a:t>
            </a:r>
          </a:p>
          <a:p>
            <a:pPr marL="0" indent="0" algn="l">
              <a:buNone/>
            </a:pPr>
            <a:r>
              <a:rPr lang="en-US" dirty="0" smtClean="0"/>
              <a:t>- As upper UTI, more common in females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61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4932040" cy="36990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393" y="3284984"/>
            <a:ext cx="4949607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3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51520" y="44624"/>
            <a:ext cx="8691422" cy="6774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323528" y="62478"/>
            <a:ext cx="8476755" cy="6606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endParaRPr lang="en-US" dirty="0"/>
          </a:p>
          <a:p>
            <a:pPr marL="0" indent="0" algn="l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43608" y="1340768"/>
            <a:ext cx="576064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 smtClean="0"/>
              <a:t>Categories:</a:t>
            </a:r>
          </a:p>
          <a:p>
            <a:pPr algn="l"/>
            <a:endParaRPr lang="en-US" dirty="0"/>
          </a:p>
          <a:p>
            <a:pPr algn="l"/>
            <a:r>
              <a:rPr lang="en-US" sz="3200" dirty="0" smtClean="0"/>
              <a:t>   - Renal Colic</a:t>
            </a:r>
          </a:p>
          <a:p>
            <a:pPr algn="l"/>
            <a:r>
              <a:rPr lang="en-US" sz="3200" dirty="0" smtClean="0"/>
              <a:t>   - Infections </a:t>
            </a:r>
          </a:p>
          <a:p>
            <a:pPr algn="l"/>
            <a:r>
              <a:rPr lang="en-US" sz="3200" dirty="0"/>
              <a:t> </a:t>
            </a:r>
            <a:r>
              <a:rPr lang="en-US" sz="3200" dirty="0" smtClean="0"/>
              <a:t>  - </a:t>
            </a:r>
            <a:r>
              <a:rPr lang="en-US" sz="3200" dirty="0" err="1" smtClean="0"/>
              <a:t>Urosepsis</a:t>
            </a:r>
            <a:endParaRPr lang="en-US" sz="3200" dirty="0" smtClean="0"/>
          </a:p>
          <a:p>
            <a:pPr algn="l"/>
            <a:r>
              <a:rPr lang="en-US" sz="3200" dirty="0" smtClean="0"/>
              <a:t>   - Masses</a:t>
            </a:r>
          </a:p>
          <a:p>
            <a:pPr algn="l"/>
            <a:r>
              <a:rPr lang="en-US" sz="3200" dirty="0" smtClean="0"/>
              <a:t>   - Renal </a:t>
            </a:r>
            <a:r>
              <a:rPr lang="en-US" sz="3200" dirty="0" smtClean="0"/>
              <a:t>Failure</a:t>
            </a:r>
          </a:p>
          <a:p>
            <a:pPr algn="l"/>
            <a:r>
              <a:rPr lang="en-US" sz="3200" dirty="0" smtClean="0"/>
              <a:t>   - </a:t>
            </a:r>
            <a:r>
              <a:rPr lang="en-US" sz="3200" dirty="0" smtClean="0"/>
              <a:t>Trauma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2395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Renal Masses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dirty="0" smtClean="0"/>
              <a:t> - Most solitary renal masses are either: malignant tumor or simple cyst</a:t>
            </a:r>
          </a:p>
          <a:p>
            <a:pPr marL="0" indent="0" algn="l">
              <a:buNone/>
            </a:pPr>
            <a:r>
              <a:rPr lang="en-US" dirty="0" smtClean="0"/>
              <a:t> - In adult, a malignant tumor is almost certain to be a </a:t>
            </a:r>
            <a:r>
              <a:rPr lang="en-US" dirty="0" smtClean="0">
                <a:solidFill>
                  <a:srgbClr val="FF0000"/>
                </a:solidFill>
              </a:rPr>
              <a:t>renal cell carcinoma (RCC) </a:t>
            </a:r>
            <a:r>
              <a:rPr lang="en-US" dirty="0" smtClean="0"/>
              <a:t>whereas in young children it is usually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Wilm’s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tumor</a:t>
            </a:r>
          </a:p>
          <a:p>
            <a:pPr marL="0" indent="0" algn="l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smtClean="0"/>
              <a:t>- Other causes of renal mass include: renal abscess, benign tumor (</a:t>
            </a:r>
            <a:r>
              <a:rPr lang="en-US" dirty="0" err="1" smtClean="0"/>
              <a:t>Oncocytoma</a:t>
            </a:r>
            <a:r>
              <a:rPr lang="en-US" dirty="0" smtClean="0"/>
              <a:t>, </a:t>
            </a:r>
            <a:r>
              <a:rPr lang="en-US" dirty="0" err="1" smtClean="0"/>
              <a:t>angiomyolipoma</a:t>
            </a:r>
            <a:r>
              <a:rPr lang="en-US" dirty="0" smtClean="0"/>
              <a:t>), metastasis</a:t>
            </a:r>
          </a:p>
        </p:txBody>
      </p:sp>
    </p:spTree>
    <p:extLst>
      <p:ext uri="{BB962C8B-B14F-4D97-AF65-F5344CB8AC3E}">
        <p14:creationId xmlns:p14="http://schemas.microsoft.com/office/powerpoint/2010/main" val="135075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dirty="0" smtClean="0"/>
              <a:t>Multiple renal masses include:</a:t>
            </a:r>
          </a:p>
          <a:p>
            <a:pPr marL="0" indent="0" algn="l">
              <a:buNone/>
            </a:pPr>
            <a:r>
              <a:rPr lang="en-US" dirty="0"/>
              <a:t> </a:t>
            </a:r>
            <a:r>
              <a:rPr lang="en-US" dirty="0" smtClean="0"/>
              <a:t>- Multiple simple cysts</a:t>
            </a:r>
          </a:p>
          <a:p>
            <a:pPr marL="0" indent="0" algn="l">
              <a:buNone/>
            </a:pPr>
            <a:r>
              <a:rPr lang="en-US" dirty="0"/>
              <a:t> </a:t>
            </a:r>
            <a:r>
              <a:rPr lang="en-US" dirty="0" smtClean="0"/>
              <a:t>- Polycystic disease</a:t>
            </a:r>
          </a:p>
          <a:p>
            <a:pPr marL="0" indent="0" algn="l">
              <a:buNone/>
            </a:pPr>
            <a:r>
              <a:rPr lang="en-US" dirty="0"/>
              <a:t> </a:t>
            </a:r>
            <a:r>
              <a:rPr lang="en-US" dirty="0" smtClean="0"/>
              <a:t>- Malignant lymphoma</a:t>
            </a:r>
          </a:p>
          <a:p>
            <a:pPr marL="0" indent="0" algn="l">
              <a:buNone/>
            </a:pPr>
            <a:r>
              <a:rPr lang="en-US" dirty="0" smtClean="0"/>
              <a:t> - Metastases</a:t>
            </a:r>
          </a:p>
          <a:p>
            <a:pPr marL="0" indent="0" algn="l">
              <a:buNone/>
            </a:pPr>
            <a:r>
              <a:rPr lang="en-US" dirty="0" smtClean="0"/>
              <a:t> - Inflammatory masses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02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437464" y="188640"/>
            <a:ext cx="8372139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379232" y="188640"/>
            <a:ext cx="8369232" cy="6523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51520" y="44624"/>
            <a:ext cx="8611242" cy="6711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358853" y="188640"/>
            <a:ext cx="8461619" cy="6595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1927006"/>
            <a:ext cx="3485469" cy="35182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199701" y="38122"/>
            <a:ext cx="8692779" cy="6775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51520" y="129042"/>
            <a:ext cx="8576127" cy="6684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51520" y="44624"/>
            <a:ext cx="8662889" cy="6751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848" y="1988840"/>
            <a:ext cx="4797152" cy="47971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6719" y="764704"/>
            <a:ext cx="7328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70 y/o female presented with painless hematuria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840"/>
            <a:ext cx="426823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Renal Colic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dirty="0" smtClean="0"/>
              <a:t>- Caused by renal calculi</a:t>
            </a:r>
          </a:p>
          <a:p>
            <a:pPr marL="0" indent="0" algn="l">
              <a:buNone/>
            </a:pPr>
            <a:r>
              <a:rPr lang="en-US" dirty="0" smtClean="0"/>
              <a:t>- Most urinary calculi are calcified</a:t>
            </a:r>
          </a:p>
          <a:p>
            <a:pPr marL="0" indent="0" algn="l">
              <a:buNone/>
            </a:pPr>
            <a:r>
              <a:rPr lang="en-US" dirty="0" smtClean="0"/>
              <a:t>- </a:t>
            </a:r>
            <a:r>
              <a:rPr lang="en-US" i="1" dirty="0" smtClean="0">
                <a:solidFill>
                  <a:srgbClr val="C00000"/>
                </a:solidFill>
              </a:rPr>
              <a:t>Classic presentation</a:t>
            </a:r>
            <a:r>
              <a:rPr lang="en-US" dirty="0" smtClean="0"/>
              <a:t>: (sudden onset of severe flank pain radiating inferiorly and anteriorly +/- nausea and vomiting)</a:t>
            </a:r>
          </a:p>
          <a:p>
            <a:pPr marL="0" indent="0" algn="l">
              <a:buNone/>
            </a:pPr>
            <a:r>
              <a:rPr lang="en-US" dirty="0" smtClean="0"/>
              <a:t>- </a:t>
            </a:r>
            <a:r>
              <a:rPr lang="en-US" i="1" dirty="0" smtClean="0"/>
              <a:t>Diagnosis often made clinically</a:t>
            </a:r>
          </a:p>
          <a:p>
            <a:pPr marL="0" indent="0" algn="l">
              <a:buNone/>
            </a:pPr>
            <a:r>
              <a:rPr lang="en-US" b="1" dirty="0" smtClean="0">
                <a:solidFill>
                  <a:schemeClr val="tx2"/>
                </a:solidFill>
              </a:rPr>
              <a:t>Imaging: to confirm and evaluate calculi</a:t>
            </a:r>
          </a:p>
          <a:p>
            <a:pPr marL="0" indent="0" algn="l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66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7090"/>
          <a:stretch>
            <a:fillRect/>
          </a:stretch>
        </p:blipFill>
        <p:spPr bwMode="auto">
          <a:xfrm>
            <a:off x="148853" y="72008"/>
            <a:ext cx="8815635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301" y="87956"/>
            <a:ext cx="4709195" cy="4853212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6632"/>
            <a:ext cx="4141933" cy="25202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81" y="2741544"/>
            <a:ext cx="4116456" cy="411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51520" y="72008"/>
            <a:ext cx="8649303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51520" y="44624"/>
            <a:ext cx="8592049" cy="669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052736"/>
            <a:ext cx="5119913" cy="40653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776" y="5373216"/>
            <a:ext cx="4116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Large TCC of </a:t>
            </a:r>
            <a:r>
              <a:rPr lang="en-US" sz="2800" dirty="0" err="1" smtClean="0"/>
              <a:t>Rt</a:t>
            </a:r>
            <a:r>
              <a:rPr lang="en-US" sz="2800" dirty="0" smtClean="0"/>
              <a:t> renal pelvis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6250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51520" y="44624"/>
            <a:ext cx="8577104" cy="6685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16632"/>
            <a:ext cx="3630901" cy="659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5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51520" y="72009"/>
            <a:ext cx="8556913" cy="666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323528" y="116632"/>
            <a:ext cx="8556914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323528" y="44624"/>
            <a:ext cx="8608544" cy="67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369721" y="116632"/>
            <a:ext cx="8450751" cy="6586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51520" y="38122"/>
            <a:ext cx="8692779" cy="6775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908720"/>
            <a:ext cx="5206888" cy="41076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87579" y="5301208"/>
            <a:ext cx="2879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Grade 1-2 injury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9926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764704"/>
            <a:ext cx="4378424" cy="44725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8091" y="5517232"/>
            <a:ext cx="25457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Grade </a:t>
            </a:r>
            <a:r>
              <a:rPr lang="en-US" sz="3200" smtClean="0"/>
              <a:t>3 injury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811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395536" y="116632"/>
            <a:ext cx="8450750" cy="6586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83937" y="144016"/>
            <a:ext cx="8464527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51520" y="116632"/>
            <a:ext cx="8592049" cy="669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124744"/>
            <a:ext cx="5350648" cy="437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8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32656"/>
            <a:ext cx="4873649" cy="632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4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443088" y="144016"/>
            <a:ext cx="8372140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 descr="This is a featured p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13188" y="-11128375"/>
            <a:ext cx="9525" cy="9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08"/>
            <a:ext cx="9144000" cy="6859843"/>
          </a:xfrm>
        </p:spPr>
      </p:pic>
      <p:sp>
        <p:nvSpPr>
          <p:cNvPr id="6" name="TextBox 5"/>
          <p:cNvSpPr txBox="1"/>
          <p:nvPr/>
        </p:nvSpPr>
        <p:spPr>
          <a:xfrm>
            <a:off x="3131840" y="4725144"/>
            <a:ext cx="33370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latin typeface="Brush Script MT" charset="0"/>
                <a:ea typeface="Brush Script MT" charset="0"/>
                <a:cs typeface="Brush Script MT" charset="0"/>
              </a:rPr>
              <a:t>Thank you</a:t>
            </a:r>
            <a:endParaRPr lang="en-US" sz="7200" dirty="0">
              <a:latin typeface="Brush Script MT" charset="0"/>
              <a:ea typeface="Brush Script MT" charset="0"/>
              <a:cs typeface="Brush Script M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129888" y="116632"/>
            <a:ext cx="8556912" cy="666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228184" y="3029641"/>
            <a:ext cx="2314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KUB: to assess total stone burden, size, shape, location</a:t>
            </a:r>
          </a:p>
          <a:p>
            <a:pPr algn="l"/>
            <a:endParaRPr lang="en-US" dirty="0"/>
          </a:p>
          <a:p>
            <a:pPr algn="l"/>
            <a:r>
              <a:rPr lang="en-US" sz="2000" dirty="0" smtClean="0"/>
              <a:t>Often: US or CT is required in conjunction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395536" y="134486"/>
            <a:ext cx="8476754" cy="6606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1124744"/>
            <a:ext cx="45720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5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71707" y="78361"/>
            <a:ext cx="8548765" cy="666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904" r="18692" b="9142"/>
          <a:stretch>
            <a:fillRect/>
          </a:stretch>
        </p:blipFill>
        <p:spPr bwMode="auto">
          <a:xfrm>
            <a:off x="121090" y="80628"/>
            <a:ext cx="8915406" cy="6588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1253</TotalTime>
  <Words>301</Words>
  <Application>Microsoft Office PowerPoint</Application>
  <PresentationFormat>On-screen Show (4:3)</PresentationFormat>
  <Paragraphs>51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Brush Script MT</vt:lpstr>
      <vt:lpstr>Calibri</vt:lpstr>
      <vt:lpstr>سمة Office</vt:lpstr>
      <vt:lpstr>Radiology of Urinary System Disorders</vt:lpstr>
      <vt:lpstr>PowerPoint Presentation</vt:lpstr>
      <vt:lpstr>Renal Colic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Renal Calculus– CT Scan</vt:lpstr>
      <vt:lpstr>PowerPoint Presentation</vt:lpstr>
      <vt:lpstr>PowerPoint Presentation</vt:lpstr>
      <vt:lpstr>Acute Pyelonephritis</vt:lpstr>
      <vt:lpstr>PowerPoint Presentation</vt:lpstr>
      <vt:lpstr>PowerPoint Presentation</vt:lpstr>
      <vt:lpstr>Cystitis</vt:lpstr>
      <vt:lpstr>PowerPoint Presentation</vt:lpstr>
      <vt:lpstr>PowerPoint Presentation</vt:lpstr>
      <vt:lpstr>PowerPoint Presentation</vt:lpstr>
      <vt:lpstr>Renal Masses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yahay</dc:creator>
  <cp:lastModifiedBy>medtst medtst</cp:lastModifiedBy>
  <cp:revision>111</cp:revision>
  <dcterms:created xsi:type="dcterms:W3CDTF">2011-11-04T12:21:13Z</dcterms:created>
  <dcterms:modified xsi:type="dcterms:W3CDTF">2019-10-27T15:36:16Z</dcterms:modified>
</cp:coreProperties>
</file>