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</p:sldIdLst>
  <p:sldSz cy="6858000" cx="9144000"/>
  <p:notesSz cx="6858000" cy="9144000"/>
  <p:embeddedFontLst>
    <p:embeddedFont>
      <p:font typeface="Garamond"/>
      <p:regular r:id="rId84"/>
      <p:bold r:id="rId85"/>
      <p:italic r:id="rId86"/>
      <p:boldItalic r:id="rId87"/>
    </p:embeddedFont>
    <p:embeddedFont>
      <p:font typeface="Book Antiqua"/>
      <p:regular r:id="rId88"/>
      <p:bold r:id="rId89"/>
      <p:italic r:id="rId90"/>
      <p:boldItalic r:id="rId91"/>
    </p:embeddedFont>
    <p:embeddedFont>
      <p:font typeface="Century Gothic"/>
      <p:regular r:id="rId92"/>
      <p:bold r:id="rId93"/>
      <p:italic r:id="rId94"/>
      <p:boldItalic r:id="rId95"/>
    </p:embeddedFont>
    <p:embeddedFont>
      <p:font typeface="Karla"/>
      <p:regular r:id="rId96"/>
      <p:bold r:id="rId97"/>
      <p:italic r:id="rId98"/>
      <p:boldItalic r:id="rId9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100" roundtripDataSignature="AMtx7mhGTeFIxbP5iA8v6shLG1BbDrNG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F5DFCD8-DCE6-48BD-953C-A9B6E8F5BF42}">
  <a:tblStyle styleId="{AF5DFCD8-DCE6-48BD-953C-A9B6E8F5BF42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100" Type="http://customschemas.google.com/relationships/presentationmetadata" Target="metadata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95" Type="http://schemas.openxmlformats.org/officeDocument/2006/relationships/font" Target="fonts/CenturyGothic-boldItalic.fntdata"/><Relationship Id="rId94" Type="http://schemas.openxmlformats.org/officeDocument/2006/relationships/font" Target="fonts/CenturyGothic-italic.fntdata"/><Relationship Id="rId97" Type="http://schemas.openxmlformats.org/officeDocument/2006/relationships/font" Target="fonts/Karla-bold.fntdata"/><Relationship Id="rId96" Type="http://schemas.openxmlformats.org/officeDocument/2006/relationships/font" Target="fonts/Karla-regular.fntdata"/><Relationship Id="rId11" Type="http://schemas.openxmlformats.org/officeDocument/2006/relationships/slide" Target="slides/slide4.xml"/><Relationship Id="rId99" Type="http://schemas.openxmlformats.org/officeDocument/2006/relationships/font" Target="fonts/Karla-boldItalic.fntdata"/><Relationship Id="rId10" Type="http://schemas.openxmlformats.org/officeDocument/2006/relationships/slide" Target="slides/slide3.xml"/><Relationship Id="rId98" Type="http://schemas.openxmlformats.org/officeDocument/2006/relationships/font" Target="fonts/Karla-italic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91" Type="http://schemas.openxmlformats.org/officeDocument/2006/relationships/font" Target="fonts/BookAntiqua-boldItalic.fntdata"/><Relationship Id="rId90" Type="http://schemas.openxmlformats.org/officeDocument/2006/relationships/font" Target="fonts/BookAntiqua-italic.fntdata"/><Relationship Id="rId93" Type="http://schemas.openxmlformats.org/officeDocument/2006/relationships/font" Target="fonts/CenturyGothic-bold.fntdata"/><Relationship Id="rId92" Type="http://schemas.openxmlformats.org/officeDocument/2006/relationships/font" Target="fonts/CenturyGothic-regular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84" Type="http://schemas.openxmlformats.org/officeDocument/2006/relationships/font" Target="fonts/Garamond-regular.fntdata"/><Relationship Id="rId83" Type="http://schemas.openxmlformats.org/officeDocument/2006/relationships/slide" Target="slides/slide76.xml"/><Relationship Id="rId86" Type="http://schemas.openxmlformats.org/officeDocument/2006/relationships/font" Target="fonts/Garamond-italic.fntdata"/><Relationship Id="rId85" Type="http://schemas.openxmlformats.org/officeDocument/2006/relationships/font" Target="fonts/Garamond-bold.fntdata"/><Relationship Id="rId88" Type="http://schemas.openxmlformats.org/officeDocument/2006/relationships/font" Target="fonts/BookAntiqua-regular.fntdata"/><Relationship Id="rId87" Type="http://schemas.openxmlformats.org/officeDocument/2006/relationships/font" Target="fonts/Garamond-boldItalic.fntdata"/><Relationship Id="rId89" Type="http://schemas.openxmlformats.org/officeDocument/2006/relationships/font" Target="fonts/BookAntiqua-bold.fntdata"/><Relationship Id="rId80" Type="http://schemas.openxmlformats.org/officeDocument/2006/relationships/slide" Target="slides/slide73.xml"/><Relationship Id="rId82" Type="http://schemas.openxmlformats.org/officeDocument/2006/relationships/slide" Target="slides/slide75.xml"/><Relationship Id="rId81" Type="http://schemas.openxmlformats.org/officeDocument/2006/relationships/slide" Target="slides/slide74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slide" Target="slides/slide66.xml"/><Relationship Id="rId72" Type="http://schemas.openxmlformats.org/officeDocument/2006/relationships/slide" Target="slides/slide65.xml"/><Relationship Id="rId75" Type="http://schemas.openxmlformats.org/officeDocument/2006/relationships/slide" Target="slides/slide68.xml"/><Relationship Id="rId74" Type="http://schemas.openxmlformats.org/officeDocument/2006/relationships/slide" Target="slides/slide67.xml"/><Relationship Id="rId77" Type="http://schemas.openxmlformats.org/officeDocument/2006/relationships/slide" Target="slides/slide70.xml"/><Relationship Id="rId76" Type="http://schemas.openxmlformats.org/officeDocument/2006/relationships/slide" Target="slides/slide69.xml"/><Relationship Id="rId79" Type="http://schemas.openxmlformats.org/officeDocument/2006/relationships/slide" Target="slides/slide72.xml"/><Relationship Id="rId78" Type="http://schemas.openxmlformats.org/officeDocument/2006/relationships/slide" Target="slides/slide71.xml"/><Relationship Id="rId71" Type="http://schemas.openxmlformats.org/officeDocument/2006/relationships/slide" Target="slides/slide64.xml"/><Relationship Id="rId70" Type="http://schemas.openxmlformats.org/officeDocument/2006/relationships/slide" Target="slides/slide63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66" Type="http://schemas.openxmlformats.org/officeDocument/2006/relationships/slide" Target="slides/slide59.xml"/><Relationship Id="rId65" Type="http://schemas.openxmlformats.org/officeDocument/2006/relationships/slide" Target="slides/slide58.xml"/><Relationship Id="rId68" Type="http://schemas.openxmlformats.org/officeDocument/2006/relationships/slide" Target="slides/slide61.xml"/><Relationship Id="rId67" Type="http://schemas.openxmlformats.org/officeDocument/2006/relationships/slide" Target="slides/slide60.xml"/><Relationship Id="rId60" Type="http://schemas.openxmlformats.org/officeDocument/2006/relationships/slide" Target="slides/slide53.xml"/><Relationship Id="rId69" Type="http://schemas.openxmlformats.org/officeDocument/2006/relationships/slide" Target="slides/slide6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55" Type="http://schemas.openxmlformats.org/officeDocument/2006/relationships/slide" Target="slides/slide48.xml"/><Relationship Id="rId54" Type="http://schemas.openxmlformats.org/officeDocument/2006/relationships/slide" Target="slides/slide47.xml"/><Relationship Id="rId57" Type="http://schemas.openxmlformats.org/officeDocument/2006/relationships/slide" Target="slides/slide50.xml"/><Relationship Id="rId56" Type="http://schemas.openxmlformats.org/officeDocument/2006/relationships/slide" Target="slides/slide49.xml"/><Relationship Id="rId59" Type="http://schemas.openxmlformats.org/officeDocument/2006/relationships/slide" Target="slides/slide52.xml"/><Relationship Id="rId58" Type="http://schemas.openxmlformats.org/officeDocument/2006/relationships/slide" Target="slides/slide5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00" name="Google Shape;10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2:notes"/>
          <p:cNvSpPr/>
          <p:nvPr>
            <p:ph idx="2" type="sldImg"/>
          </p:nvPr>
        </p:nvSpPr>
        <p:spPr>
          <a:xfrm>
            <a:off x="1150937" y="690562"/>
            <a:ext cx="4556125" cy="34178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77" name="Google Shape;177;p12:notes"/>
          <p:cNvSpPr txBox="1"/>
          <p:nvPr>
            <p:ph idx="1" type="body"/>
          </p:nvPr>
        </p:nvSpPr>
        <p:spPr>
          <a:xfrm>
            <a:off x="914400" y="4341812"/>
            <a:ext cx="5029200" cy="4116387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262" name="Google Shape;262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63" name="Google Shape;263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72" name="Google Shape;272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80" name="Google Shape;28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314" name="Google Shape;314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348" name="Google Shape;348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354" name="Google Shape;354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361" name="Google Shape;361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9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380" name="Google Shape;380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381" name="Google Shape;381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407" name="Google Shape;407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408" name="Google Shape;408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423" name="Google Shape;423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424" name="Google Shape;424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6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442" name="Google Shape;442;p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443" name="Google Shape;443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454" name="Google Shape;454;p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455" name="Google Shape;455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518" name="Google Shape;518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527" name="Google Shape;527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5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5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5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6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6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6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6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6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6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6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p7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7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7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7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681" name="Google Shape;681;p73:notes"/>
          <p:cNvSpPr/>
          <p:nvPr>
            <p:ph idx="2" type="sldImg"/>
          </p:nvPr>
        </p:nvSpPr>
        <p:spPr>
          <a:xfrm>
            <a:off x="1150937" y="690562"/>
            <a:ext cx="4556125" cy="34178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682" name="Google Shape;682;p73:notes"/>
          <p:cNvSpPr txBox="1"/>
          <p:nvPr>
            <p:ph idx="1" type="body"/>
          </p:nvPr>
        </p:nvSpPr>
        <p:spPr>
          <a:xfrm>
            <a:off x="914400" y="4341812"/>
            <a:ext cx="5029200" cy="4116387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7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688" name="Google Shape;688;p7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689" name="Google Shape;689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7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7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8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78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7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7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7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8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89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2" name="Google Shape;72;p89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73" name="Google Shape;73;p89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4" name="Google Shape;74;p89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75" name="Google Shape;75;p8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8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8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0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9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1" name="Google Shape;81;p9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9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9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, and 2 Content" type="objAndTwoObj">
  <p:cSld name="OBJECT_AND_TWO_OBJECTS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84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84"/>
          <p:cNvSpPr txBox="1"/>
          <p:nvPr>
            <p:ph idx="2" type="body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84"/>
          <p:cNvSpPr txBox="1"/>
          <p:nvPr>
            <p:ph idx="3" type="body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84"/>
          <p:cNvSpPr txBox="1"/>
          <p:nvPr>
            <p:ph idx="10" type="dt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84"/>
          <p:cNvSpPr txBox="1"/>
          <p:nvPr>
            <p:ph idx="12" type="sldNum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7" name="Google Shape;97;p84"/>
          <p:cNvSpPr txBox="1"/>
          <p:nvPr>
            <p:ph idx="11" type="ftr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79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7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7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8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8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8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8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8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82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9" name="Google Shape;39;p82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0" name="Google Shape;40;p8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8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8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5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85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8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8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8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6"/>
          <p:cNvSpPr txBox="1"/>
          <p:nvPr>
            <p:ph idx="1" type="body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8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7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7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87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9" name="Google Shape;59;p8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8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8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8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88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5" name="Google Shape;65;p88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6" name="Google Shape;66;p8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8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8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77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7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7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7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8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83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83"/>
          <p:cNvSpPr txBox="1"/>
          <p:nvPr>
            <p:ph idx="10" type="dt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" name="Google Shape;88;p83"/>
          <p:cNvSpPr txBox="1"/>
          <p:nvPr>
            <p:ph idx="12" type="sldNum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83"/>
          <p:cNvSpPr txBox="1"/>
          <p:nvPr>
            <p:ph idx="11" type="ftr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gif"/><Relationship Id="rId4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Relationship Id="rId4" Type="http://schemas.openxmlformats.org/officeDocument/2006/relationships/image" Target="../media/image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Relationship Id="rId4" Type="http://schemas.openxmlformats.org/officeDocument/2006/relationships/image" Target="../media/image14.png"/><Relationship Id="rId5" Type="http://schemas.openxmlformats.org/officeDocument/2006/relationships/image" Target="../media/image1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6.jpg"/><Relationship Id="rId4" Type="http://schemas.openxmlformats.org/officeDocument/2006/relationships/image" Target="../media/image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jpg"/><Relationship Id="rId4" Type="http://schemas.openxmlformats.org/officeDocument/2006/relationships/image" Target="../media/image1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jpg"/><Relationship Id="rId4" Type="http://schemas.openxmlformats.org/officeDocument/2006/relationships/image" Target="../media/image2.jpg"/><Relationship Id="rId5" Type="http://schemas.openxmlformats.org/officeDocument/2006/relationships/image" Target="../media/image1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jpg"/><Relationship Id="rId4" Type="http://schemas.openxmlformats.org/officeDocument/2006/relationships/image" Target="../media/image24.jpg"/><Relationship Id="rId5" Type="http://schemas.openxmlformats.org/officeDocument/2006/relationships/image" Target="../media/image28.jpg"/><Relationship Id="rId6" Type="http://schemas.openxmlformats.org/officeDocument/2006/relationships/image" Target="../media/image23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png"/><Relationship Id="rId4" Type="http://schemas.openxmlformats.org/officeDocument/2006/relationships/image" Target="../media/image22.png"/><Relationship Id="rId5" Type="http://schemas.openxmlformats.org/officeDocument/2006/relationships/image" Target="../media/image2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jpg"/><Relationship Id="rId4" Type="http://schemas.openxmlformats.org/officeDocument/2006/relationships/image" Target="../media/image27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.png"/><Relationship Id="rId4" Type="http://schemas.openxmlformats.org/officeDocument/2006/relationships/image" Target="../media/image4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2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4.jpg"/><Relationship Id="rId4" Type="http://schemas.openxmlformats.org/officeDocument/2006/relationships/image" Target="../media/image39.jpg"/><Relationship Id="rId5" Type="http://schemas.openxmlformats.org/officeDocument/2006/relationships/image" Target="../media/image3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04.png"/><Relationship Id="rId4" Type="http://schemas.openxmlformats.org/officeDocument/2006/relationships/image" Target="../media/image3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6.png"/><Relationship Id="rId4" Type="http://schemas.openxmlformats.org/officeDocument/2006/relationships/image" Target="../media/image4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1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8.png"/><Relationship Id="rId4" Type="http://schemas.openxmlformats.org/officeDocument/2006/relationships/image" Target="../media/image42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3.png"/><Relationship Id="rId4" Type="http://schemas.openxmlformats.org/officeDocument/2006/relationships/image" Target="../media/image45.png"/><Relationship Id="rId5" Type="http://schemas.openxmlformats.org/officeDocument/2006/relationships/image" Target="../media/image4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3.png"/><Relationship Id="rId4" Type="http://schemas.openxmlformats.org/officeDocument/2006/relationships/image" Target="../media/image61.png"/><Relationship Id="rId5" Type="http://schemas.openxmlformats.org/officeDocument/2006/relationships/image" Target="../media/image5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9.png"/><Relationship Id="rId4" Type="http://schemas.openxmlformats.org/officeDocument/2006/relationships/image" Target="../media/image4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4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0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7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1.png"/><Relationship Id="rId4" Type="http://schemas.openxmlformats.org/officeDocument/2006/relationships/image" Target="../media/image62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6.png"/><Relationship Id="rId4" Type="http://schemas.openxmlformats.org/officeDocument/2006/relationships/image" Target="../media/image57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5.jpg"/><Relationship Id="rId4" Type="http://schemas.openxmlformats.org/officeDocument/2006/relationships/image" Target="../media/image57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4.png"/><Relationship Id="rId4" Type="http://schemas.openxmlformats.org/officeDocument/2006/relationships/image" Target="../media/image60.png"/><Relationship Id="rId5" Type="http://schemas.openxmlformats.org/officeDocument/2006/relationships/image" Target="../media/image63.png"/><Relationship Id="rId6" Type="http://schemas.openxmlformats.org/officeDocument/2006/relationships/image" Target="../media/image78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3.png"/><Relationship Id="rId4" Type="http://schemas.openxmlformats.org/officeDocument/2006/relationships/image" Target="../media/image82.png"/><Relationship Id="rId5" Type="http://schemas.openxmlformats.org/officeDocument/2006/relationships/image" Target="../media/image65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86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6.png"/><Relationship Id="rId4" Type="http://schemas.openxmlformats.org/officeDocument/2006/relationships/image" Target="../media/image68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6.png"/><Relationship Id="rId4" Type="http://schemas.openxmlformats.org/officeDocument/2006/relationships/image" Target="../media/image74.png"/><Relationship Id="rId5" Type="http://schemas.openxmlformats.org/officeDocument/2006/relationships/image" Target="../media/image95.png"/><Relationship Id="rId6" Type="http://schemas.openxmlformats.org/officeDocument/2006/relationships/image" Target="../media/image67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71.png"/><Relationship Id="rId4" Type="http://schemas.openxmlformats.org/officeDocument/2006/relationships/image" Target="../media/image85.png"/><Relationship Id="rId5" Type="http://schemas.openxmlformats.org/officeDocument/2006/relationships/image" Target="../media/image72.png"/><Relationship Id="rId6" Type="http://schemas.openxmlformats.org/officeDocument/2006/relationships/image" Target="../media/image75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7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5" Type="http://schemas.openxmlformats.org/officeDocument/2006/relationships/image" Target="../media/image92.png"/><Relationship Id="rId6" Type="http://schemas.openxmlformats.org/officeDocument/2006/relationships/image" Target="../media/image81.png"/><Relationship Id="rId7" Type="http://schemas.openxmlformats.org/officeDocument/2006/relationships/image" Target="../media/image83.png"/><Relationship Id="rId8" Type="http://schemas.openxmlformats.org/officeDocument/2006/relationships/image" Target="../media/image80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90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6.png"/><Relationship Id="rId7" Type="http://schemas.openxmlformats.org/officeDocument/2006/relationships/image" Target="../media/image89.png"/><Relationship Id="rId8" Type="http://schemas.openxmlformats.org/officeDocument/2006/relationships/image" Target="../media/image87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88.jpg"/><Relationship Id="rId4" Type="http://schemas.openxmlformats.org/officeDocument/2006/relationships/image" Target="../media/image91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01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0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03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97.png"/><Relationship Id="rId4" Type="http://schemas.openxmlformats.org/officeDocument/2006/relationships/image" Target="../media/image98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02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9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"/>
          <p:cNvSpPr txBox="1"/>
          <p:nvPr>
            <p:ph type="ctrTitle"/>
          </p:nvPr>
        </p:nvSpPr>
        <p:spPr>
          <a:xfrm>
            <a:off x="762000" y="228600"/>
            <a:ext cx="77724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CC"/>
              </a:buClr>
              <a:buSzPts val="4800"/>
              <a:buFont typeface="Garamond"/>
              <a:buNone/>
            </a:pPr>
            <a:r>
              <a:rPr b="1" i="0" lang="en-US" sz="4800" u="none">
                <a:solidFill>
                  <a:srgbClr val="FF33CC"/>
                </a:solidFill>
                <a:latin typeface="Garamond"/>
                <a:ea typeface="Garamond"/>
                <a:cs typeface="Garamond"/>
                <a:sym typeface="Garamond"/>
              </a:rPr>
              <a:t>Nuclear Oncology</a:t>
            </a:r>
            <a:endParaRPr/>
          </a:p>
        </p:txBody>
      </p:sp>
      <p:sp>
        <p:nvSpPr>
          <p:cNvPr id="103" name="Google Shape;103;p1"/>
          <p:cNvSpPr txBox="1"/>
          <p:nvPr>
            <p:ph idx="1" type="subTitle"/>
          </p:nvPr>
        </p:nvSpPr>
        <p:spPr>
          <a:xfrm>
            <a:off x="609600" y="5029200"/>
            <a:ext cx="79248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None/>
            </a:pPr>
            <a:r>
              <a:rPr b="1" i="0" lang="en-US" sz="3200" u="none">
                <a:solidFill>
                  <a:srgbClr val="FFFF00"/>
                </a:solidFill>
                <a:latin typeface="Garamond"/>
                <a:ea typeface="Garamond"/>
                <a:cs typeface="Garamond"/>
                <a:sym typeface="Garamond"/>
              </a:rPr>
              <a:t>Saleh  Othman , MD</a:t>
            </a:r>
            <a:endParaRPr/>
          </a:p>
          <a:p>
            <a:pPr indent="0" lvl="0" marL="0" rtl="0" algn="ctr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b="1" i="0" lang="en-US" sz="2000" u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Asso. Prof.&amp; Consultant Nuclear Medicine</a:t>
            </a:r>
            <a:endParaRPr/>
          </a:p>
          <a:p>
            <a:pPr indent="0" lvl="0" marL="0" rtl="0" algn="ctr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b="1" i="0" lang="en-US" sz="2000" u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King Khalid University Hospital  &amp; School Of Medicine </a:t>
            </a:r>
            <a:endParaRPr/>
          </a:p>
          <a:p>
            <a:pPr indent="0" lvl="0" marL="0" rtl="0" algn="ctr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b="1" i="0" lang="en-US" sz="2000" u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King Saud University</a:t>
            </a:r>
            <a:endParaRPr/>
          </a:p>
        </p:txBody>
      </p:sp>
      <p:pic>
        <p:nvPicPr>
          <p:cNvPr descr="nuclear-war-co2-emit" id="104" name="Google Shape;10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2600" y="1828800"/>
            <a:ext cx="5486400" cy="293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ips" id="163" name="Google Shape;16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828800"/>
            <a:ext cx="2819400" cy="4172712"/>
          </a:xfrm>
          <a:prstGeom prst="rect">
            <a:avLst/>
          </a:prstGeom>
          <a:solidFill>
            <a:srgbClr val="ECECEC"/>
          </a:solidFill>
          <a:ln cap="rnd" cmpd="sng" w="1905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000" rotWithShape="0" algn="tl">
              <a:srgbClr val="000000">
                <a:alpha val="40784"/>
              </a:srgbClr>
            </a:outerShdw>
          </a:effectLst>
        </p:spPr>
      </p:pic>
      <p:pic>
        <p:nvPicPr>
          <p:cNvPr descr="coronal_mini" id="164" name="Google Shape;164;p10"/>
          <p:cNvPicPr preferRelativeResize="0"/>
          <p:nvPr/>
        </p:nvPicPr>
        <p:blipFill rotWithShape="1">
          <a:blip r:embed="rId4">
            <a:alphaModFix/>
          </a:blip>
          <a:srcRect b="0" l="0" r="25262" t="0"/>
          <a:stretch/>
        </p:blipFill>
        <p:spPr>
          <a:xfrm>
            <a:off x="3810000" y="1679575"/>
            <a:ext cx="5081587" cy="4416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0"/>
          <p:cNvSpPr txBox="1"/>
          <p:nvPr/>
        </p:nvSpPr>
        <p:spPr>
          <a:xfrm>
            <a:off x="5851525" y="6243637"/>
            <a:ext cx="1082675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Calibri"/>
              <a:buNone/>
            </a:pPr>
            <a:r>
              <a:rPr b="1" i="0" lang="en-US" sz="24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PET/CT</a:t>
            </a:r>
            <a:endParaRPr/>
          </a:p>
        </p:txBody>
      </p:sp>
      <p:sp>
        <p:nvSpPr>
          <p:cNvPr id="166" name="Google Shape;166;p10"/>
          <p:cNvSpPr txBox="1"/>
          <p:nvPr/>
        </p:nvSpPr>
        <p:spPr>
          <a:xfrm>
            <a:off x="1330325" y="6248400"/>
            <a:ext cx="650875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Calibri"/>
              <a:buNone/>
            </a:pPr>
            <a:r>
              <a:rPr b="1" i="0" lang="en-US" sz="24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PET</a:t>
            </a:r>
            <a:endParaRPr/>
          </a:p>
        </p:txBody>
      </p:sp>
      <p:sp>
        <p:nvSpPr>
          <p:cNvPr id="167" name="Google Shape;167;p10"/>
          <p:cNvSpPr txBox="1"/>
          <p:nvPr>
            <p:ph type="title"/>
          </p:nvPr>
        </p:nvSpPr>
        <p:spPr>
          <a:xfrm>
            <a:off x="457200" y="76200"/>
            <a:ext cx="7391400" cy="9001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r>
              <a:rPr b="1" i="0" lang="en-US" sz="44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NM Imaging modalities</a:t>
            </a:r>
            <a:endParaRPr/>
          </a:p>
        </p:txBody>
      </p:sp>
      <p:sp>
        <p:nvSpPr>
          <p:cNvPr id="168" name="Google Shape;168;p10"/>
          <p:cNvSpPr txBox="1"/>
          <p:nvPr/>
        </p:nvSpPr>
        <p:spPr>
          <a:xfrm>
            <a:off x="1219200" y="976312"/>
            <a:ext cx="6010275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b="1" i="0" sz="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Calibri"/>
              <a:buNone/>
            </a:pPr>
            <a:r>
              <a:rPr b="1" i="0" lang="en-US" sz="24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ositron </a:t>
            </a:r>
            <a:r>
              <a:rPr b="1" i="0" lang="en-US" sz="24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mission </a:t>
            </a:r>
            <a:r>
              <a:rPr b="1" i="0" lang="en-US" sz="24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omography (</a:t>
            </a:r>
            <a:r>
              <a:rPr b="1" i="0" lang="en-US" sz="24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PET</a:t>
            </a: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) and </a:t>
            </a:r>
            <a:r>
              <a:rPr b="1" i="0" lang="en-US" sz="24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PET CT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 txBox="1"/>
          <p:nvPr>
            <p:ph type="title"/>
          </p:nvPr>
        </p:nvSpPr>
        <p:spPr>
          <a:xfrm>
            <a:off x="457200" y="152400"/>
            <a:ext cx="7391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alibri"/>
              <a:buNone/>
            </a:pPr>
            <a:r>
              <a:rPr b="1" i="0" lang="en-US" sz="32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Role for Nuclear Medicine In Oncology</a:t>
            </a:r>
            <a:endParaRPr/>
          </a:p>
        </p:txBody>
      </p:sp>
      <p:sp>
        <p:nvSpPr>
          <p:cNvPr id="174" name="Google Shape;174;p11"/>
          <p:cNvSpPr txBox="1"/>
          <p:nvPr>
            <p:ph idx="1" type="body"/>
          </p:nvPr>
        </p:nvSpPr>
        <p:spPr>
          <a:xfrm>
            <a:off x="457200" y="1828800"/>
            <a:ext cx="82296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FF"/>
              </a:buClr>
              <a:buSzPts val="2800"/>
              <a:buFont typeface="Arial"/>
              <a:buChar char="•"/>
            </a:pPr>
            <a:r>
              <a:rPr b="1" i="0" lang="en-US" sz="2800" u="none">
                <a:solidFill>
                  <a:srgbClr val="FF99FF"/>
                </a:solidFill>
                <a:latin typeface="Calibri"/>
                <a:ea typeface="Calibri"/>
                <a:cs typeface="Calibri"/>
                <a:sym typeface="Calibri"/>
              </a:rPr>
              <a:t>Diagnosis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</a:pPr>
            <a:r>
              <a:rPr b="0" i="0" lang="en-US" sz="2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Specific or non-specific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r>
              <a:t/>
            </a:r>
            <a:endParaRPr b="0" i="0" sz="9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99FF"/>
              </a:buClr>
              <a:buSzPts val="2800"/>
              <a:buFont typeface="Arial"/>
              <a:buChar char="•"/>
            </a:pPr>
            <a:r>
              <a:rPr b="1" i="0" lang="en-US" sz="2800" u="none">
                <a:solidFill>
                  <a:srgbClr val="FF99FF"/>
                </a:solidFill>
                <a:latin typeface="Calibri"/>
                <a:ea typeface="Calibri"/>
                <a:cs typeface="Calibri"/>
                <a:sym typeface="Calibri"/>
              </a:rPr>
              <a:t>Staging</a:t>
            </a:r>
            <a:r>
              <a:rPr b="1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</a:pPr>
            <a:r>
              <a:rPr b="0" i="0" lang="en-US" sz="2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Important for proper therapy</a:t>
            </a:r>
            <a:endParaRPr/>
          </a:p>
          <a:p>
            <a:pPr indent="-228600" lvl="1" marL="74295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 b="0" i="0" sz="9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99FF"/>
              </a:buClr>
              <a:buSzPts val="2800"/>
              <a:buFont typeface="Arial"/>
              <a:buChar char="•"/>
            </a:pPr>
            <a:r>
              <a:rPr b="1" i="0" lang="en-US" sz="2800" u="none">
                <a:solidFill>
                  <a:srgbClr val="FF99FF"/>
                </a:solidFill>
                <a:latin typeface="Calibri"/>
                <a:ea typeface="Calibri"/>
                <a:cs typeface="Calibri"/>
                <a:sym typeface="Calibri"/>
              </a:rPr>
              <a:t>Follow-up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</a:pPr>
            <a:r>
              <a:rPr b="0" i="0" lang="en-US" sz="2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Early detection of recurrence</a:t>
            </a:r>
            <a:endParaRPr/>
          </a:p>
          <a:p>
            <a:pPr indent="-228600" lvl="1" marL="74295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 b="0" i="0" sz="9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99FF"/>
              </a:buClr>
              <a:buSzPts val="2800"/>
              <a:buFont typeface="Arial"/>
              <a:buChar char="•"/>
            </a:pPr>
            <a:r>
              <a:rPr b="1" i="0" lang="en-US" sz="2800" u="none">
                <a:solidFill>
                  <a:srgbClr val="FF99FF"/>
                </a:solidFill>
                <a:latin typeface="Calibri"/>
                <a:ea typeface="Calibri"/>
                <a:cs typeface="Calibri"/>
                <a:sym typeface="Calibri"/>
              </a:rPr>
              <a:t>Treatment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</a:pPr>
            <a:r>
              <a:rPr b="0" i="0" lang="en-US" sz="2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Specific or non-specific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"/>
          <p:cNvSpPr txBox="1"/>
          <p:nvPr>
            <p:ph idx="4294967295" type="title"/>
          </p:nvPr>
        </p:nvSpPr>
        <p:spPr>
          <a:xfrm>
            <a:off x="228600" y="155575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Tumor Imaging</a:t>
            </a:r>
            <a:endParaRPr/>
          </a:p>
        </p:txBody>
      </p:sp>
      <p:sp>
        <p:nvSpPr>
          <p:cNvPr id="180" name="Google Shape;180;p12"/>
          <p:cNvSpPr txBox="1"/>
          <p:nvPr>
            <p:ph idx="4294967295" type="body"/>
          </p:nvPr>
        </p:nvSpPr>
        <p:spPr>
          <a:xfrm>
            <a:off x="533400" y="1600200"/>
            <a:ext cx="82296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2400"/>
              <a:buFont typeface="Arial"/>
              <a:buNone/>
            </a:pPr>
            <a:r>
              <a:rPr b="1" i="0" lang="en-US" sz="2400" u="sng">
                <a:solidFill>
                  <a:srgbClr val="F688E1"/>
                </a:solidFill>
                <a:latin typeface="Garamond"/>
                <a:ea typeface="Garamond"/>
                <a:cs typeface="Garamond"/>
                <a:sym typeface="Garamond"/>
              </a:rPr>
              <a:t>Non specific tumor imaging agents: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6FFFF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rgbClr val="66FFFF"/>
                </a:solidFill>
                <a:latin typeface="Garamond"/>
                <a:ea typeface="Garamond"/>
                <a:cs typeface="Garamond"/>
                <a:sym typeface="Garamond"/>
              </a:rPr>
              <a:t>Tc-99m MDP bone scan: </a:t>
            </a:r>
            <a:r>
              <a:rPr b="1" i="0" lang="en-US" sz="1800" u="none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Detection and follow up of bone metastasis</a:t>
            </a:r>
            <a:endParaRPr b="1" i="0" sz="2400" u="none">
              <a:solidFill>
                <a:srgbClr val="FFFFF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6FFFF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rgbClr val="66FFFF"/>
                </a:solidFill>
                <a:latin typeface="Garamond"/>
                <a:ea typeface="Garamond"/>
                <a:cs typeface="Garamond"/>
                <a:sym typeface="Garamond"/>
              </a:rPr>
              <a:t>Gallium 67 :</a:t>
            </a:r>
            <a:r>
              <a:rPr b="1" i="0" lang="en-US" sz="2000" u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b="1" i="0" lang="en-US" sz="1800" u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Staging ,Restaging &amp; therapy assessment 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                                 of  HD , NHL , Lung cancer 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6FFFF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rgbClr val="66FFFF"/>
                </a:solidFill>
                <a:latin typeface="Garamond"/>
                <a:ea typeface="Garamond"/>
                <a:cs typeface="Garamond"/>
                <a:sym typeface="Garamond"/>
              </a:rPr>
              <a:t>Thallium 201 :</a:t>
            </a:r>
            <a:r>
              <a:rPr b="1" i="0" lang="en-US" sz="2000" u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b="1" i="0" lang="en-US" sz="1800" u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Tumor viability &amp; tumor seeking.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                           </a:t>
            </a:r>
            <a:r>
              <a:rPr b="1" i="0" lang="en-US" sz="1800" u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{Tc-99 m Agents</a:t>
            </a:r>
            <a:r>
              <a:rPr b="1" i="0" lang="en-US" sz="2000" u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 (</a:t>
            </a:r>
            <a:r>
              <a:rPr b="1" i="0" lang="en-US" sz="1400" u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MIBI ,TETRO.)</a:t>
            </a:r>
            <a:r>
              <a:rPr b="1" i="0" lang="en-US" sz="2400" u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.}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b="1" i="0" lang="en-US" sz="2400" u="none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F18 – FDG : </a:t>
            </a:r>
            <a:r>
              <a:rPr b="1" i="0" lang="en-US" sz="1800" u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Staging ,Restaging &amp; therapy assessment 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                                  of  HD , NHL , Lung cancer 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i="0" sz="1800" u="none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688E1"/>
              </a:buClr>
              <a:buSzPts val="2400"/>
              <a:buFont typeface="Arial"/>
              <a:buNone/>
            </a:pPr>
            <a:r>
              <a:rPr b="1" i="0" lang="en-US" sz="2400" u="sng">
                <a:solidFill>
                  <a:srgbClr val="F688E1"/>
                </a:solidFill>
                <a:latin typeface="Garamond"/>
                <a:ea typeface="Garamond"/>
                <a:cs typeface="Garamond"/>
                <a:sym typeface="Garamond"/>
              </a:rPr>
              <a:t>Specific tumor imaging agents:</a:t>
            </a:r>
            <a:endParaRPr b="1" i="0" sz="2400" u="none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6FFFF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rgbClr val="66FFFF"/>
                </a:solidFill>
                <a:latin typeface="Garamond"/>
                <a:ea typeface="Garamond"/>
                <a:cs typeface="Garamond"/>
                <a:sym typeface="Garamond"/>
              </a:rPr>
              <a:t>In–111 ( TC99m) Octreotide :</a:t>
            </a:r>
            <a:r>
              <a:rPr b="1" i="0" lang="en-US" sz="2000" u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b="1" i="0" lang="en-US" sz="1800" u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Neuroendocrine tumors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6FFFF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rgbClr val="66FFFF"/>
                </a:solidFill>
                <a:latin typeface="Garamond"/>
                <a:ea typeface="Garamond"/>
                <a:cs typeface="Garamond"/>
                <a:sym typeface="Garamond"/>
              </a:rPr>
              <a:t>I -123 MIBG :</a:t>
            </a:r>
            <a:r>
              <a:rPr b="1" i="0" lang="en-US" sz="2000" u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b="1" i="0" lang="en-US" sz="1800" u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Neuroendocrine tumor</a:t>
            </a:r>
            <a:endParaRPr b="1" i="0" sz="2400" u="none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6FFFF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rgbClr val="66FFFF"/>
                </a:solidFill>
                <a:latin typeface="Garamond"/>
                <a:ea typeface="Garamond"/>
                <a:cs typeface="Garamond"/>
                <a:sym typeface="Garamond"/>
              </a:rPr>
              <a:t>I -131 :</a:t>
            </a:r>
            <a:r>
              <a:rPr b="1" i="0" lang="en-US" sz="2000" u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b="1" i="0" lang="en-US" sz="1800" u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Lung mets. thyroid carcinoma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3"/>
          <p:cNvSpPr txBox="1"/>
          <p:nvPr>
            <p:ph type="title"/>
          </p:nvPr>
        </p:nvSpPr>
        <p:spPr>
          <a:xfrm>
            <a:off x="-228600" y="762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Calibri"/>
              <a:buNone/>
            </a:pPr>
            <a:r>
              <a:rPr b="1" i="0" lang="en-US" sz="48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Bone scan</a:t>
            </a:r>
            <a:br>
              <a:rPr b="1" i="0" lang="en-US" sz="48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3600" u="none">
                <a:solidFill>
                  <a:srgbClr val="FF99FF"/>
                </a:solidFill>
                <a:latin typeface="Garamond"/>
                <a:ea typeface="Garamond"/>
                <a:cs typeface="Garamond"/>
                <a:sym typeface="Garamond"/>
              </a:rPr>
              <a:t>“Procedure”</a:t>
            </a:r>
            <a:endParaRPr/>
          </a:p>
        </p:txBody>
      </p:sp>
      <p:sp>
        <p:nvSpPr>
          <p:cNvPr id="186" name="Google Shape;186;p13"/>
          <p:cNvSpPr txBox="1"/>
          <p:nvPr>
            <p:ph idx="1" type="body"/>
          </p:nvPr>
        </p:nvSpPr>
        <p:spPr>
          <a:xfrm>
            <a:off x="708025" y="1600200"/>
            <a:ext cx="7750175" cy="51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E4A7"/>
              </a:buClr>
              <a:buSzPts val="1800"/>
              <a:buFont typeface="Arial"/>
              <a:buChar char="•"/>
            </a:pPr>
            <a:r>
              <a:rPr b="1" i="0" lang="en-US" sz="1800" u="none">
                <a:solidFill>
                  <a:srgbClr val="2CE4A7"/>
                </a:solidFill>
                <a:latin typeface="Calibri"/>
                <a:ea typeface="Calibri"/>
                <a:cs typeface="Calibri"/>
                <a:sym typeface="Calibri"/>
              </a:rPr>
              <a:t>Radiopharmaceuticals </a:t>
            </a:r>
            <a:endParaRPr b="0" i="0" sz="1800" u="none">
              <a:solidFill>
                <a:srgbClr val="2CE4A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b="1" i="0" lang="en-US" sz="1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Technitium 99m </a:t>
            </a:r>
            <a:r>
              <a:rPr b="1" i="0" lang="en-US" sz="16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b="1" i="0" lang="en-US" sz="1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ethylene </a:t>
            </a:r>
            <a:r>
              <a:rPr b="1" i="0" lang="en-US" sz="16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b="1" i="0" lang="en-US" sz="1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iPhos</a:t>
            </a:r>
            <a:r>
              <a:rPr b="1" i="0" lang="en-US" sz="16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b="1" i="0" lang="en-US" sz="1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honate (Tc-99m </a:t>
            </a:r>
            <a:r>
              <a:rPr b="1" i="0" lang="en-US" sz="16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MDP</a:t>
            </a:r>
            <a:r>
              <a:rPr b="1" i="0" lang="en-US" sz="1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indent="-228600" lvl="0" marL="3429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CE4A7"/>
              </a:buClr>
              <a:buSzPts val="1800"/>
              <a:buFont typeface="Arial"/>
              <a:buChar char="•"/>
            </a:pPr>
            <a:r>
              <a:rPr b="1" i="0" lang="en-US" sz="1800" u="none">
                <a:solidFill>
                  <a:srgbClr val="2CE4A7"/>
                </a:solidFill>
                <a:latin typeface="Calibri"/>
                <a:ea typeface="Calibri"/>
                <a:cs typeface="Calibri"/>
                <a:sym typeface="Calibri"/>
              </a:rPr>
              <a:t>Tissue accumulation depends on 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</a:pPr>
            <a:r>
              <a:rPr b="0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blood flow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</a:pPr>
            <a:r>
              <a:rPr b="0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capillary permeability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</a:pPr>
            <a:r>
              <a:rPr b="0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metabolic activity of osteoblasts and osteoclasts 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</a:pPr>
            <a:r>
              <a:rPr b="0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mineral turnover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CE4A7"/>
              </a:buClr>
              <a:buSzPts val="1800"/>
              <a:buFont typeface="Arial"/>
              <a:buChar char="•"/>
            </a:pPr>
            <a:r>
              <a:rPr b="1" i="0" lang="en-US" sz="1800" u="none">
                <a:solidFill>
                  <a:srgbClr val="2CE4A7"/>
                </a:solidFill>
                <a:latin typeface="Calibri"/>
                <a:ea typeface="Calibri"/>
                <a:cs typeface="Calibri"/>
                <a:sym typeface="Calibri"/>
              </a:rPr>
              <a:t>Dose: </a:t>
            </a:r>
            <a:r>
              <a:rPr b="0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500 to 800 MBq (Megabequerel)  / 15- 20 mCi (millicurie)</a:t>
            </a:r>
            <a:endParaRPr/>
          </a:p>
          <a:p>
            <a:pPr indent="-228600" lvl="0" marL="3429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rgbClr val="2CE4A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CE4A7"/>
              </a:buClr>
              <a:buSzPts val="1800"/>
              <a:buFont typeface="Arial"/>
              <a:buChar char="•"/>
            </a:pPr>
            <a:r>
              <a:rPr b="1" i="0" lang="en-US" sz="1800" u="none">
                <a:solidFill>
                  <a:srgbClr val="2CE4A7"/>
                </a:solidFill>
                <a:latin typeface="Calibri"/>
                <a:ea typeface="Calibri"/>
                <a:cs typeface="Calibri"/>
                <a:sym typeface="Calibri"/>
              </a:rPr>
              <a:t>Imaging time: </a:t>
            </a:r>
            <a:r>
              <a:rPr b="0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 to 3 hours postinjection – WB + SPECT</a:t>
            </a:r>
            <a:endParaRPr/>
          </a:p>
          <a:p>
            <a:pPr indent="-228600" lvl="0" marL="3429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CE4A7"/>
              </a:buClr>
              <a:buSzPts val="1800"/>
              <a:buFont typeface="Arial"/>
              <a:buChar char="•"/>
            </a:pPr>
            <a:r>
              <a:rPr b="1" i="0" lang="en-US" sz="1800" u="none">
                <a:solidFill>
                  <a:srgbClr val="2CE4A7"/>
                </a:solidFill>
                <a:latin typeface="Calibri"/>
                <a:ea typeface="Calibri"/>
                <a:cs typeface="Calibri"/>
                <a:sym typeface="Calibri"/>
              </a:rPr>
              <a:t>Potentials of bone scan: </a:t>
            </a:r>
            <a:r>
              <a:rPr b="0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Positivity many months before an abnormality can be detected on X ray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4"/>
          <p:cNvSpPr txBox="1"/>
          <p:nvPr>
            <p:ph type="title"/>
          </p:nvPr>
        </p:nvSpPr>
        <p:spPr>
          <a:xfrm>
            <a:off x="381000" y="228600"/>
            <a:ext cx="7075487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4400"/>
              <a:buFont typeface="Calibri"/>
              <a:buNone/>
            </a:pPr>
            <a:r>
              <a:rPr b="1" i="0" lang="en-US" sz="44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Bone Scan In Oncology</a:t>
            </a:r>
            <a:br>
              <a:rPr b="1" i="0" lang="en-US" sz="40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40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Indications </a:t>
            </a:r>
            <a:endParaRPr/>
          </a:p>
        </p:txBody>
      </p:sp>
      <p:sp>
        <p:nvSpPr>
          <p:cNvPr id="192" name="Google Shape;192;p14"/>
          <p:cNvSpPr txBox="1"/>
          <p:nvPr>
            <p:ph idx="1" type="body"/>
          </p:nvPr>
        </p:nvSpPr>
        <p:spPr>
          <a:xfrm>
            <a:off x="457200" y="1676400"/>
            <a:ext cx="8305800" cy="50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1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CE4A7"/>
              </a:buClr>
              <a:buSzPts val="2000"/>
              <a:buNone/>
            </a:pPr>
            <a:r>
              <a:rPr b="1" i="0" lang="en-US" sz="2000" u="sng">
                <a:solidFill>
                  <a:srgbClr val="2CE4A7"/>
                </a:solidFill>
                <a:latin typeface="Calibri"/>
                <a:ea typeface="Calibri"/>
                <a:cs typeface="Calibri"/>
                <a:sym typeface="Calibri"/>
              </a:rPr>
              <a:t>I- Metastatic Disease: </a:t>
            </a:r>
            <a:r>
              <a:rPr b="0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Lung cancer, prostate, breast, thyroid, and renal tumours </a:t>
            </a:r>
            <a:endParaRPr/>
          </a:p>
          <a:p>
            <a:pPr indent="-342900" lvl="1" marL="342900" rtl="0" algn="l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b="1" i="0" sz="16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⮚"/>
            </a:pP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Diagnosis.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⮚"/>
            </a:pP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Initial staging.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⮚"/>
            </a:pP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Restaging.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⮚"/>
            </a:pP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Asses response to therapy. </a:t>
            </a:r>
            <a:endParaRPr b="1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i="0" sz="1800" u="sng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rgbClr val="2CE4A7"/>
              </a:buClr>
              <a:buSzPts val="1800"/>
              <a:buNone/>
            </a:pPr>
            <a:r>
              <a:rPr b="1" i="0" lang="en-US" sz="1800" u="sng">
                <a:solidFill>
                  <a:srgbClr val="2CE4A7"/>
                </a:solidFill>
                <a:latin typeface="Calibri"/>
                <a:ea typeface="Calibri"/>
                <a:cs typeface="Calibri"/>
                <a:sym typeface="Calibri"/>
              </a:rPr>
              <a:t>II- Primary Bone Tumors :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⮚"/>
            </a:pP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Malignant  or Benign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⮚"/>
            </a:pP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Therapy planning for patients with primary bone malignancy ( e.g. Osteogenic &amp; Ewings sarcoma)</a:t>
            </a:r>
            <a:r>
              <a:rPr b="0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0" i="0" sz="1800" u="sng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rgbClr val="2CE4A7"/>
              </a:buClr>
              <a:buSzPts val="1800"/>
              <a:buNone/>
            </a:pPr>
            <a:r>
              <a:rPr b="1" i="0" lang="en-US" sz="1800" u="sng">
                <a:solidFill>
                  <a:srgbClr val="2CE4A7"/>
                </a:solidFill>
                <a:latin typeface="Calibri"/>
                <a:ea typeface="Calibri"/>
                <a:cs typeface="Calibri"/>
                <a:sym typeface="Calibri"/>
              </a:rPr>
              <a:t>III- Soft tissue tumors :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⮚"/>
            </a:pPr>
            <a:r>
              <a:rPr b="0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Primary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⮚"/>
            </a:pP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Metastases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b="0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</a:t>
            </a:r>
            <a:endParaRPr b="0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5"/>
          <p:cNvSpPr txBox="1"/>
          <p:nvPr>
            <p:ph type="title"/>
          </p:nvPr>
        </p:nvSpPr>
        <p:spPr>
          <a:xfrm>
            <a:off x="152400" y="152400"/>
            <a:ext cx="73152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300"/>
              <a:buFont typeface="Calibri"/>
              <a:buNone/>
            </a:pPr>
            <a:r>
              <a:rPr b="1" i="0" lang="en-US" sz="43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Bone Scan In Oncology</a:t>
            </a:r>
            <a:br>
              <a:rPr b="1" i="0" lang="en-US" sz="43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43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40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Imaging features</a:t>
            </a:r>
            <a:r>
              <a:rPr b="1" i="0" lang="en-US" sz="36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198" name="Google Shape;198;p15"/>
          <p:cNvSpPr txBox="1"/>
          <p:nvPr>
            <p:ph idx="1" type="body"/>
          </p:nvPr>
        </p:nvSpPr>
        <p:spPr>
          <a:xfrm>
            <a:off x="323850" y="1524000"/>
            <a:ext cx="8362950" cy="48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b="0" i="0" lang="en-US" sz="17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</a:t>
            </a:r>
            <a:endParaRPr b="1" i="0" sz="2700" u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F688E1"/>
              </a:buClr>
              <a:buSzPts val="2000"/>
              <a:buNone/>
            </a:pPr>
            <a:r>
              <a:rPr b="0" i="0" lang="en-US" sz="20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b="1" i="0" lang="en-US" sz="20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a.</a:t>
            </a:r>
            <a:r>
              <a:rPr b="0" i="0" lang="en-US" sz="20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1" lang="en-US" sz="20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Hot lesions</a:t>
            </a:r>
            <a:r>
              <a:rPr b="0" i="0" lang="en-US" sz="20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 : </a:t>
            </a:r>
            <a:r>
              <a:rPr b="0" i="0" lang="en-US" sz="17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Majority of bone tumors</a:t>
            </a:r>
            <a:r>
              <a:rPr b="0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0" i="0" sz="20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F688E1"/>
              </a:buClr>
              <a:buSzPts val="2000"/>
              <a:buNone/>
            </a:pPr>
            <a:r>
              <a:rPr b="0" i="0" lang="en-US" sz="20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b="1" i="0" lang="en-US" sz="20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b="1" i="1" lang="en-US" sz="20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Cold lesions</a:t>
            </a:r>
            <a:r>
              <a:rPr b="0" i="0" lang="en-US" sz="20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 : </a:t>
            </a:r>
            <a:r>
              <a:rPr b="0" i="0" lang="en-US" sz="17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Purely osteolytic tumors ( renal cell carcinoma,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b="0" i="0" lang="en-US" sz="17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thyroid cancer, anaplastic tumors),radiation therapy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b="0" i="0" sz="17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rgbClr val="F688E1"/>
              </a:buClr>
              <a:buSzPts val="2000"/>
              <a:buNone/>
            </a:pPr>
            <a:r>
              <a:rPr b="0" i="0" lang="en-US" sz="20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b="0" i="0" lang="en-US" sz="24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24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b="1" i="1" lang="en-US" sz="24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Superscan</a:t>
            </a:r>
            <a:r>
              <a:rPr b="1" i="0" lang="en-US" sz="24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 : </a:t>
            </a:r>
            <a:r>
              <a:rPr b="0" i="0" lang="en-US" sz="17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Diffuse increased skeletal uptake with no soft tissue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b="0" i="0" lang="en-US" sz="17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or kidney activity (e.g. CA prostate ,breast ,..etc).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b="0" i="0" sz="17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F688E1"/>
              </a:buClr>
              <a:buSzPts val="1700"/>
              <a:buNone/>
            </a:pPr>
            <a:r>
              <a:rPr b="0" i="0" lang="en-US" sz="17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b="1" i="1" lang="en-US" sz="20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d. Normal distribution</a:t>
            </a:r>
            <a:r>
              <a:rPr b="0" i="0" lang="en-US" sz="17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 : </a:t>
            </a:r>
            <a:r>
              <a:rPr b="0" i="0" lang="en-US" sz="17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Marrow tumors 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b="0" i="0" lang="en-US" sz="17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(e.g. lymphomas, leukemia, multiple myeloma).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b="0" i="0" sz="17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b="0" i="0" lang="en-US" sz="17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b="1" i="1" lang="en-US" sz="20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e. Soft tissue uptake</a:t>
            </a:r>
            <a:r>
              <a:rPr b="0" i="0" lang="en-US" sz="17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 : </a:t>
            </a:r>
            <a:r>
              <a:rPr b="0" i="0" lang="en-US" sz="17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Soft tissue tumors may concentrate the tracer.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b="0" i="0" sz="17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34290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rgbClr val="F688E1"/>
              </a:buClr>
              <a:buSzPts val="1700"/>
              <a:buNone/>
            </a:pPr>
            <a:r>
              <a:rPr b="0" i="1" lang="en-US" sz="17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b="1" i="1" lang="en-US" sz="20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1" lang="en-US" sz="24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f. </a:t>
            </a:r>
            <a:r>
              <a:rPr b="1" i="1" lang="en-US" sz="20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Flare phenomenon </a:t>
            </a:r>
            <a:r>
              <a:rPr b="0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– increased number of lesions in the case of effective therapy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b="0" i="0" sz="17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34950" lvl="0" marL="342900" rtl="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b="0" i="0" sz="17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g2" id="203" name="Google Shape;203;p16"/>
          <p:cNvPicPr preferRelativeResize="0"/>
          <p:nvPr/>
        </p:nvPicPr>
        <p:blipFill rotWithShape="1">
          <a:blip r:embed="rId3">
            <a:alphaModFix/>
          </a:blip>
          <a:srcRect b="0" l="0" r="50482" t="0"/>
          <a:stretch/>
        </p:blipFill>
        <p:spPr>
          <a:xfrm>
            <a:off x="611187" y="393700"/>
            <a:ext cx="2898775" cy="569912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6"/>
          <p:cNvSpPr txBox="1"/>
          <p:nvPr/>
        </p:nvSpPr>
        <p:spPr>
          <a:xfrm>
            <a:off x="250825" y="6223000"/>
            <a:ext cx="8893175" cy="519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k Antiqua"/>
              <a:buNone/>
            </a:pPr>
            <a:r>
              <a:rPr b="0" i="0" lang="en-US" sz="2800" u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b="0" i="0" lang="en-US" sz="2800" u="none">
                <a:solidFill>
                  <a:srgbClr val="FFFF00"/>
                </a:solidFill>
                <a:latin typeface="Book Antiqua"/>
                <a:ea typeface="Book Antiqua"/>
                <a:cs typeface="Book Antiqua"/>
                <a:sym typeface="Book Antiqua"/>
              </a:rPr>
              <a:t>An  8 year old child</a:t>
            </a:r>
            <a:r>
              <a:rPr b="0" i="0" lang="en-US" sz="2800" u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    		           </a:t>
            </a:r>
            <a:r>
              <a:rPr b="0" i="0" lang="en-US" sz="2800" u="none">
                <a:solidFill>
                  <a:srgbClr val="FFFF00"/>
                </a:solidFill>
                <a:latin typeface="Book Antiqua"/>
                <a:ea typeface="Book Antiqua"/>
                <a:cs typeface="Book Antiqua"/>
                <a:sym typeface="Book Antiqua"/>
              </a:rPr>
              <a:t>A 25 yrs old adult</a:t>
            </a:r>
            <a:endParaRPr/>
          </a:p>
        </p:txBody>
      </p:sp>
      <p:sp>
        <p:nvSpPr>
          <p:cNvPr id="205" name="Google Shape;205;p16"/>
          <p:cNvSpPr txBox="1"/>
          <p:nvPr/>
        </p:nvSpPr>
        <p:spPr>
          <a:xfrm>
            <a:off x="3708400" y="620712"/>
            <a:ext cx="2519362" cy="4897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Book Antiqua"/>
              <a:buNone/>
            </a:pPr>
            <a:r>
              <a:rPr b="0" i="0" lang="en-US" sz="4800" u="non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b="0" i="0" lang="en-US" sz="4800" u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Normal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Book Antiqua"/>
              <a:buNone/>
            </a:pPr>
            <a:r>
              <a:rPr b="0" i="0" lang="en-US" sz="4800" u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Whole Body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Book Antiqua"/>
              <a:buNone/>
            </a:pPr>
            <a:r>
              <a:rPr b="0" i="0" lang="en-US" sz="4800" u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Bone 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Book Antiqua"/>
              <a:buNone/>
            </a:pPr>
            <a:r>
              <a:rPr b="0" i="0" lang="en-US" sz="4800" u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rPr>
              <a:t>Scan</a:t>
            </a:r>
            <a:endParaRPr/>
          </a:p>
        </p:txBody>
      </p:sp>
      <p:pic>
        <p:nvPicPr>
          <p:cNvPr descr="fghfghfghfghfg" id="206" name="Google Shape;20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10350" y="260350"/>
            <a:ext cx="1654175" cy="582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7"/>
          <p:cNvSpPr txBox="1"/>
          <p:nvPr>
            <p:ph type="title"/>
          </p:nvPr>
        </p:nvSpPr>
        <p:spPr>
          <a:xfrm>
            <a:off x="457200" y="274637"/>
            <a:ext cx="7315200" cy="868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ts val="4000"/>
              <a:buFont typeface="Calibri"/>
              <a:buNone/>
            </a:pPr>
            <a:r>
              <a:rPr b="1" i="0" lang="en-US" sz="4000" u="non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Bone Scan : </a:t>
            </a:r>
            <a:r>
              <a:rPr b="1" i="0" lang="en-US" sz="3600" u="non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In Metastatic Disease</a:t>
            </a:r>
            <a:r>
              <a:rPr b="1" i="0" lang="en-US" sz="4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212" name="Google Shape;212;p17"/>
          <p:cNvSpPr txBox="1"/>
          <p:nvPr>
            <p:ph idx="1" type="body"/>
          </p:nvPr>
        </p:nvSpPr>
        <p:spPr>
          <a:xfrm>
            <a:off x="304800" y="1676400"/>
            <a:ext cx="8596312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None/>
            </a:pPr>
            <a:r>
              <a:rPr b="1" i="0" lang="en-US" sz="1800" u="sng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Access of Nonosseous Tumors To Bone:</a:t>
            </a:r>
            <a:endParaRPr/>
          </a:p>
          <a:p>
            <a:pPr indent="-101600" lvl="0" marL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1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Direct Extension.</a:t>
            </a:r>
            <a:endParaRPr/>
          </a:p>
          <a:p>
            <a:pPr indent="-101600" lvl="0" marL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1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Retrograde venous flow.</a:t>
            </a:r>
            <a:endParaRPr/>
          </a:p>
          <a:p>
            <a:pPr indent="-101600" lvl="0" marL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1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Arterial Circulation ( after venous or lymphatic access).</a:t>
            </a:r>
            <a:endParaRPr b="1" i="0" sz="16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None/>
            </a:pPr>
            <a:r>
              <a:rPr b="1" i="0" lang="en-US" sz="1800" u="sng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Epithelial Tumors:</a:t>
            </a:r>
            <a:endParaRPr/>
          </a:p>
          <a:p>
            <a:pPr indent="-101600" lvl="0" marL="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Reach red marrow of axial skeleton via venous and arterial flow.</a:t>
            </a:r>
            <a:endParaRPr/>
          </a:p>
          <a:p>
            <a:pPr indent="-101600" lvl="0" marL="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Arial"/>
              <a:buChar char="•"/>
            </a:pPr>
            <a:r>
              <a:rPr b="1" i="0" lang="en-US" sz="16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Distribution of red marrow in adult :</a:t>
            </a:r>
            <a:r>
              <a:rPr b="0" i="0" lang="en-US" sz="16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calvarium, spine , pelvis , and proximal femurs and humerus</a:t>
            </a:r>
            <a:endParaRPr/>
          </a:p>
          <a:p>
            <a:pPr indent="-101600" lvl="0" marL="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90% of metastasis from epithelial tumors are found in red marrow.</a:t>
            </a:r>
            <a:endParaRPr b="1" i="0" sz="1800" u="sng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None/>
            </a:pPr>
            <a:r>
              <a:rPr b="1" i="0" lang="en-US" sz="1800" u="sng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Metastatic Foci:</a:t>
            </a:r>
            <a:endParaRPr/>
          </a:p>
          <a:p>
            <a:pPr indent="-101600" lvl="0" marL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1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Grows in red marrow space.</a:t>
            </a:r>
            <a:endParaRPr/>
          </a:p>
          <a:p>
            <a:pPr indent="-101600" lvl="0" marL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1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surrounding bone remodels through osteoclastic (resorption) and osteoblastic (deposition)  activity.</a:t>
            </a:r>
            <a:endParaRPr/>
          </a:p>
          <a:p>
            <a:pPr indent="-101600" lvl="0" marL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1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relative balance between resorption and deposition determine whether the lesion is hot (sclerotic) , cold (lytic) or mixed pattern.</a:t>
            </a:r>
            <a:endParaRPr/>
          </a:p>
          <a:p>
            <a:pPr indent="-101600" lvl="0" marL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1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tracer does not concentrate in the metastatic foci (cancerous tissue) but in the surrounding reactive bone.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8"/>
          <p:cNvSpPr txBox="1"/>
          <p:nvPr>
            <p:ph type="title"/>
          </p:nvPr>
        </p:nvSpPr>
        <p:spPr>
          <a:xfrm>
            <a:off x="468312" y="228600"/>
            <a:ext cx="7304087" cy="819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ts val="4000"/>
              <a:buFont typeface="Calibri"/>
              <a:buNone/>
            </a:pPr>
            <a:r>
              <a:rPr b="1" i="0" lang="en-US" sz="4000" u="non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Bone Scan : </a:t>
            </a:r>
            <a:r>
              <a:rPr b="1" i="0" lang="en-US" sz="3600" u="non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In Metastatic Disease</a:t>
            </a:r>
            <a:endParaRPr/>
          </a:p>
        </p:txBody>
      </p:sp>
      <p:sp>
        <p:nvSpPr>
          <p:cNvPr id="218" name="Google Shape;218;p18"/>
          <p:cNvSpPr txBox="1"/>
          <p:nvPr>
            <p:ph idx="1" type="body"/>
          </p:nvPr>
        </p:nvSpPr>
        <p:spPr>
          <a:xfrm>
            <a:off x="685800" y="17526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None/>
            </a:pPr>
            <a:r>
              <a:rPr b="1" i="0" lang="en-US" sz="1800" u="sng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Scan </a:t>
            </a:r>
            <a:r>
              <a:rPr b="1" i="0" lang="en-US" sz="2000" u="sng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Patterns:</a:t>
            </a:r>
            <a:endParaRPr b="1" i="0" sz="2000" u="sng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01600" lvl="0" marL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1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Solitary lesions.</a:t>
            </a:r>
            <a:endParaRPr/>
          </a:p>
          <a:p>
            <a:pPr indent="-101600" lvl="0" marL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1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Multiple focal lesions.</a:t>
            </a:r>
            <a:endParaRPr/>
          </a:p>
          <a:p>
            <a:pPr indent="-101600" lvl="0" marL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1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Diffuse involvement ( Superscan ).</a:t>
            </a:r>
            <a:endParaRPr/>
          </a:p>
          <a:p>
            <a:pPr indent="-101600" lvl="0" marL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1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Photon deficient lesions (cold lesions).</a:t>
            </a:r>
            <a:endParaRPr/>
          </a:p>
          <a:p>
            <a:pPr indent="-101600" lvl="0" marL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1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Flare phenomenon.</a:t>
            </a:r>
            <a:endParaRPr/>
          </a:p>
          <a:p>
            <a:pPr indent="-101600" lvl="0" marL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1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Normal (false negative).</a:t>
            </a:r>
            <a:endParaRPr/>
          </a:p>
          <a:p>
            <a:pPr indent="-101600" lvl="0" marL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1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Soft tissue lesions (tracer uptake in tumor).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b="1" i="0" sz="16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None/>
            </a:pPr>
            <a:r>
              <a:rPr b="1" i="0" lang="en-US" sz="1800" u="sng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Sensitivity:</a:t>
            </a:r>
            <a:endParaRPr b="1" i="0" sz="1800" u="sng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01600" lvl="0" marL="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1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 early stage superior to x-ray.</a:t>
            </a:r>
            <a:endParaRPr/>
          </a:p>
          <a:p>
            <a:pPr indent="-101600" lvl="0" marL="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1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 advanced stage both have high sensitivity.</a:t>
            </a:r>
            <a:endParaRPr/>
          </a:p>
          <a:p>
            <a:pPr indent="-101600" lvl="0" marL="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1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accuracy of bone scan not known because of the lack of reference standard.</a:t>
            </a:r>
            <a:endParaRPr/>
          </a:p>
          <a:p>
            <a:pPr indent="-101600" lvl="0" marL="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1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sensitivity is agreed to be 90% or more.</a:t>
            </a:r>
            <a:endParaRPr/>
          </a:p>
          <a:p>
            <a:pPr indent="-241300" lvl="0" marL="3429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b="1" i="0" sz="16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4400"/>
              <a:buFont typeface="Calibri"/>
              <a:buNone/>
            </a:pPr>
            <a:r>
              <a:rPr b="1" i="0" lang="en-US" sz="44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TUMOR  STAGING</a:t>
            </a:r>
            <a:endParaRPr/>
          </a:p>
        </p:txBody>
      </p:sp>
      <p:pic>
        <p:nvPicPr>
          <p:cNvPr id="224" name="Google Shape;224;p19"/>
          <p:cNvPicPr preferRelativeResize="0"/>
          <p:nvPr/>
        </p:nvPicPr>
        <p:blipFill rotWithShape="1">
          <a:blip r:embed="rId3">
            <a:alphaModFix/>
          </a:blip>
          <a:srcRect b="8224" l="19021" r="50123" t="21150"/>
          <a:stretch/>
        </p:blipFill>
        <p:spPr>
          <a:xfrm>
            <a:off x="6553200" y="1668462"/>
            <a:ext cx="2530475" cy="3741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9"/>
          <p:cNvPicPr preferRelativeResize="0"/>
          <p:nvPr/>
        </p:nvPicPr>
        <p:blipFill rotWithShape="1">
          <a:blip r:embed="rId4">
            <a:alphaModFix/>
          </a:blip>
          <a:srcRect b="4780" l="18113" r="50186" t="16992"/>
          <a:stretch/>
        </p:blipFill>
        <p:spPr>
          <a:xfrm>
            <a:off x="4114800" y="1668462"/>
            <a:ext cx="2363787" cy="3741737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9"/>
          <p:cNvSpPr txBox="1"/>
          <p:nvPr/>
        </p:nvSpPr>
        <p:spPr>
          <a:xfrm>
            <a:off x="4775200" y="5791200"/>
            <a:ext cx="1041400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1800"/>
              <a:buFont typeface="Calibri"/>
              <a:buNone/>
            </a:pPr>
            <a:r>
              <a:rPr b="1" i="0" lang="en-US" sz="18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CA LUNG</a:t>
            </a:r>
            <a:endParaRPr/>
          </a:p>
        </p:txBody>
      </p:sp>
      <p:sp>
        <p:nvSpPr>
          <p:cNvPr id="227" name="Google Shape;227;p19"/>
          <p:cNvSpPr txBox="1"/>
          <p:nvPr/>
        </p:nvSpPr>
        <p:spPr>
          <a:xfrm>
            <a:off x="7053262" y="5786437"/>
            <a:ext cx="1528762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1800"/>
              <a:buFont typeface="Calibri"/>
              <a:buNone/>
            </a:pPr>
            <a:r>
              <a:rPr b="1" i="0" lang="en-US" sz="18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CA  STOMACH</a:t>
            </a:r>
            <a:endParaRPr/>
          </a:p>
        </p:txBody>
      </p:sp>
      <p:pic>
        <p:nvPicPr>
          <p:cNvPr descr="848751 CA RECTUM MTS 2" id="228" name="Google Shape;228;p19"/>
          <p:cNvPicPr preferRelativeResize="0"/>
          <p:nvPr/>
        </p:nvPicPr>
        <p:blipFill rotWithShape="1">
          <a:blip r:embed="rId5">
            <a:alphaModFix/>
          </a:blip>
          <a:srcRect b="5728" l="0" r="23957" t="6921"/>
          <a:stretch/>
        </p:blipFill>
        <p:spPr>
          <a:xfrm>
            <a:off x="50800" y="1689100"/>
            <a:ext cx="3987800" cy="3721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9"/>
          <p:cNvSpPr txBox="1"/>
          <p:nvPr/>
        </p:nvSpPr>
        <p:spPr>
          <a:xfrm>
            <a:off x="1476375" y="5776912"/>
            <a:ext cx="1239837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FF"/>
              </a:buClr>
              <a:buSzPts val="2000"/>
              <a:buFont typeface="Garamond"/>
              <a:buNone/>
            </a:pPr>
            <a:r>
              <a:rPr b="1" i="0" lang="en-US" sz="2000" u="none">
                <a:solidFill>
                  <a:srgbClr val="FF99FF"/>
                </a:solidFill>
                <a:latin typeface="Garamond"/>
                <a:ea typeface="Garamond"/>
                <a:cs typeface="Garamond"/>
                <a:sym typeface="Garamond"/>
              </a:rPr>
              <a:t>Ca Breast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"/>
          <p:cNvSpPr txBox="1"/>
          <p:nvPr/>
        </p:nvSpPr>
        <p:spPr>
          <a:xfrm>
            <a:off x="3810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5400"/>
              <a:buFont typeface="Calibri"/>
              <a:buNone/>
            </a:pPr>
            <a:r>
              <a:rPr b="1" i="0" lang="en-US" sz="54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Nuclear Oncology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LEARNING OBJECTIVES…</a:t>
            </a:r>
            <a:endParaRPr/>
          </a:p>
        </p:txBody>
      </p:sp>
      <p:sp>
        <p:nvSpPr>
          <p:cNvPr id="110" name="Google Shape;110;p2"/>
          <p:cNvSpPr txBox="1"/>
          <p:nvPr>
            <p:ph idx="1" type="body"/>
          </p:nvPr>
        </p:nvSpPr>
        <p:spPr>
          <a:xfrm>
            <a:off x="381000" y="1752600"/>
            <a:ext cx="80772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688E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 the end of the lecture you will be able to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688E1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688E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answer the following questions:</a:t>
            </a:r>
            <a:endParaRPr b="1" i="0" sz="2800" u="none" cap="none" strike="noStrike">
              <a:solidFill>
                <a:srgbClr val="F688E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1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are the tumor imaging  and therapeutic radiopharmaceuticals?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1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are the nuclear medicine tumor imaging methods?</a:t>
            </a:r>
            <a:endParaRPr/>
          </a:p>
          <a:p>
            <a:pPr indent="-215900" lvl="0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1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What are the objectives of tumor imaging? </a:t>
            </a:r>
            <a:endParaRPr/>
          </a:p>
          <a:p>
            <a:pPr indent="-215900" lvl="0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1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are the potential values of nuclear medicine tumor imaging 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methods?</a:t>
            </a:r>
            <a:endParaRPr/>
          </a:p>
          <a:p>
            <a:pPr indent="-215900" lvl="0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1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is the role of nuclear medicine in the treatment of tumors? </a:t>
            </a:r>
            <a:endParaRPr/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0"/>
          <p:cNvSpPr txBox="1"/>
          <p:nvPr>
            <p:ph type="title"/>
          </p:nvPr>
        </p:nvSpPr>
        <p:spPr>
          <a:xfrm>
            <a:off x="457200" y="152400"/>
            <a:ext cx="7315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ts val="3600"/>
              <a:buFont typeface="Calibri"/>
              <a:buNone/>
            </a:pPr>
            <a:r>
              <a:rPr b="1" i="0" lang="en-US" sz="3600" u="non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Bone Scan  In Metastatic Disease</a:t>
            </a:r>
            <a:br>
              <a:rPr b="0" i="0" lang="en-US" sz="3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32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Diffuse involvement </a:t>
            </a:r>
            <a:r>
              <a:rPr b="1" i="0" lang="en-US" sz="32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( Superscan )</a:t>
            </a:r>
            <a:endParaRPr/>
          </a:p>
        </p:txBody>
      </p:sp>
      <p:sp>
        <p:nvSpPr>
          <p:cNvPr id="235" name="Google Shape;235;p20"/>
          <p:cNvSpPr txBox="1"/>
          <p:nvPr>
            <p:ph idx="4294967295" type="body"/>
          </p:nvPr>
        </p:nvSpPr>
        <p:spPr>
          <a:xfrm>
            <a:off x="533400" y="1597025"/>
            <a:ext cx="8153400" cy="4879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b="1" i="0" lang="en-US" sz="2400" u="sng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Definition :</a:t>
            </a:r>
            <a:r>
              <a:rPr b="1" i="0" lang="en-US" sz="24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Bone scan with diffuse symmetrical increased uptake and almost absence of soft tissue activity, lack of kidney activity and bone uptake seen in blood pool images</a:t>
            </a: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i="0" lang="en-US" sz="2400" u="sng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Causes :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b="1" i="1" lang="en-US" sz="24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a. Bone metastases :</a:t>
            </a:r>
            <a:r>
              <a:rPr b="1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Prostate, breast, lung, bladder and lymphoma.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i="1" lang="en-US" sz="24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b. Non tumor causes:</a:t>
            </a:r>
            <a:r>
              <a:rPr b="1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HPT, osteomalacia, Pagets disease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 fibrous dysplasia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i="0" lang="en-US" sz="2400" u="sng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Important clues :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 metabolic bone disease the calvarium and long bones are involved unlike in bone metastases.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1"/>
          <p:cNvSpPr txBox="1"/>
          <p:nvPr>
            <p:ph type="title"/>
          </p:nvPr>
        </p:nvSpPr>
        <p:spPr>
          <a:xfrm>
            <a:off x="457200" y="346075"/>
            <a:ext cx="8229600" cy="1011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r>
              <a:rPr b="1" i="0" lang="en-US" sz="44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Superscan </a:t>
            </a:r>
            <a:endParaRPr/>
          </a:p>
        </p:txBody>
      </p:sp>
      <p:pic>
        <p:nvPicPr>
          <p:cNvPr descr="C:\Documents and Settings\Dr.Othman\My Documents\TEACHING FILE\BONE\242166 SUPERSCAN PROSTATE.jpg" id="241" name="Google Shape;241;p21"/>
          <p:cNvPicPr preferRelativeResize="0"/>
          <p:nvPr/>
        </p:nvPicPr>
        <p:blipFill rotWithShape="1">
          <a:blip r:embed="rId3">
            <a:alphaModFix/>
          </a:blip>
          <a:srcRect b="3656" l="0" r="24344" t="4885"/>
          <a:stretch/>
        </p:blipFill>
        <p:spPr>
          <a:xfrm>
            <a:off x="152400" y="1644650"/>
            <a:ext cx="4422775" cy="4343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874365 HPT 2" id="242" name="Google Shape;242;p21"/>
          <p:cNvPicPr preferRelativeResize="0"/>
          <p:nvPr/>
        </p:nvPicPr>
        <p:blipFill rotWithShape="1">
          <a:blip r:embed="rId4">
            <a:alphaModFix/>
          </a:blip>
          <a:srcRect b="2882" l="0" r="25000" t="6730"/>
          <a:stretch/>
        </p:blipFill>
        <p:spPr>
          <a:xfrm>
            <a:off x="4724400" y="1676400"/>
            <a:ext cx="4324350" cy="423545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1"/>
          <p:cNvSpPr txBox="1"/>
          <p:nvPr/>
        </p:nvSpPr>
        <p:spPr>
          <a:xfrm>
            <a:off x="1524000" y="6172200"/>
            <a:ext cx="1477962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Calibri"/>
              <a:buNone/>
            </a:pPr>
            <a:r>
              <a:rPr b="1" i="0" lang="en-US" sz="20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CA Prostate </a:t>
            </a:r>
            <a:endParaRPr/>
          </a:p>
        </p:txBody>
      </p:sp>
      <p:sp>
        <p:nvSpPr>
          <p:cNvPr id="244" name="Google Shape;244;p21"/>
          <p:cNvSpPr txBox="1"/>
          <p:nvPr/>
        </p:nvSpPr>
        <p:spPr>
          <a:xfrm>
            <a:off x="6324600" y="6172200"/>
            <a:ext cx="566737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Calibri"/>
              <a:buNone/>
            </a:pPr>
            <a:r>
              <a:rPr b="1" i="0" lang="en-US" sz="18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HPT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2"/>
          <p:cNvSpPr txBox="1"/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r>
              <a:rPr b="1" i="0" lang="en-US" sz="44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Pure Lytic Lesions</a:t>
            </a:r>
            <a:endParaRPr/>
          </a:p>
        </p:txBody>
      </p:sp>
      <p:pic>
        <p:nvPicPr>
          <p:cNvPr id="250" name="Google Shape;250;p22"/>
          <p:cNvPicPr preferRelativeResize="0"/>
          <p:nvPr/>
        </p:nvPicPr>
        <p:blipFill rotWithShape="1">
          <a:blip r:embed="rId3">
            <a:alphaModFix/>
          </a:blip>
          <a:srcRect b="0" l="14616" r="39118" t="6498"/>
          <a:stretch/>
        </p:blipFill>
        <p:spPr>
          <a:xfrm>
            <a:off x="228600" y="1528762"/>
            <a:ext cx="4010025" cy="5253037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251" name="Google Shape;251;p22"/>
          <p:cNvPicPr preferRelativeResize="0"/>
          <p:nvPr/>
        </p:nvPicPr>
        <p:blipFill rotWithShape="1">
          <a:blip r:embed="rId3">
            <a:alphaModFix/>
          </a:blip>
          <a:srcRect b="56880" l="41627" r="41258" t="13281"/>
          <a:stretch/>
        </p:blipFill>
        <p:spPr>
          <a:xfrm>
            <a:off x="4343400" y="1528762"/>
            <a:ext cx="4648200" cy="5253037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ts val="4400"/>
              <a:buFont typeface="Calibri"/>
              <a:buNone/>
            </a:pPr>
            <a:r>
              <a:rPr b="0" i="0" lang="en-US" sz="4400" u="non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Bone Scan : Radiation Effects</a:t>
            </a:r>
            <a:endParaRPr/>
          </a:p>
        </p:txBody>
      </p:sp>
      <p:sp>
        <p:nvSpPr>
          <p:cNvPr id="257" name="Google Shape;257;p23"/>
          <p:cNvSpPr txBox="1"/>
          <p:nvPr>
            <p:ph idx="1" type="body"/>
          </p:nvPr>
        </p:nvSpPr>
        <p:spPr>
          <a:xfrm>
            <a:off x="636587" y="5638800"/>
            <a:ext cx="8050212" cy="1066800"/>
          </a:xfrm>
          <a:prstGeom prst="rect">
            <a:avLst/>
          </a:prstGeom>
          <a:noFill/>
          <a:ln cap="flat" cmpd="sng" w="9525">
            <a:solidFill>
              <a:srgbClr val="38D8C9"/>
            </a:solidFill>
            <a:prstDash val="solid"/>
            <a:miter lim="524288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Arial"/>
              <a:buChar char="•"/>
            </a:pPr>
            <a:r>
              <a:rPr b="1" i="0" lang="en-US" sz="18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Hours</a:t>
            </a: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following radiation</a:t>
            </a:r>
            <a:r>
              <a:rPr b="0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: </a:t>
            </a:r>
            <a:r>
              <a:rPr b="1" i="0" lang="en-US" sz="12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Increased uptake </a:t>
            </a:r>
            <a:r>
              <a:rPr b="1" i="0" lang="en-US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due to increased  blood flow and vascular permeability.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00"/>
              </a:buClr>
              <a:buSzPts val="1600"/>
              <a:buFont typeface="Arial"/>
              <a:buChar char="•"/>
            </a:pPr>
            <a:r>
              <a:rPr b="1" i="0" lang="en-US" sz="16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3-6 months </a:t>
            </a:r>
            <a:r>
              <a:rPr b="1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post radiation :</a:t>
            </a:r>
            <a:r>
              <a:rPr b="0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14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Decreased uptake  </a:t>
            </a:r>
            <a:r>
              <a:rPr b="1" i="0" lang="en-US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due to microvascular injury. </a:t>
            </a:r>
            <a:r>
              <a:rPr b="0" i="0" lang="en-US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Dose related (&gt;2000 rads).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b="1" i="0" lang="en-US" sz="1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Following Radiotherapy</a:t>
            </a:r>
            <a:r>
              <a:rPr b="0" i="0" lang="en-US" sz="1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:</a:t>
            </a:r>
            <a:r>
              <a:rPr b="1" i="0" lang="en-US" sz="1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1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Spontaneous ribs fracture may occur.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 i="0" sz="2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 i="0" sz="2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707251 RADIOTHERAPY EFFECT 00" id="258" name="Google Shape;258;p23"/>
          <p:cNvPicPr preferRelativeResize="0"/>
          <p:nvPr/>
        </p:nvPicPr>
        <p:blipFill rotWithShape="1">
          <a:blip r:embed="rId3">
            <a:alphaModFix/>
          </a:blip>
          <a:srcRect b="9784" l="0" r="37137" t="0"/>
          <a:stretch/>
        </p:blipFill>
        <p:spPr>
          <a:xfrm>
            <a:off x="450669" y="1676400"/>
            <a:ext cx="3340100" cy="3893676"/>
          </a:xfrm>
          <a:prstGeom prst="rect">
            <a:avLst/>
          </a:prstGeom>
          <a:noFill/>
          <a:ln cap="flat" cmpd="sng" w="9525">
            <a:solidFill>
              <a:srgbClr val="2CE4A7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C:\Documents and Settings\Dr.Othman\Desktop\TEACHING FOLDER09\BONE\MX and  RX.jpg" id="259" name="Google Shape;259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43362" y="1676400"/>
            <a:ext cx="4746332" cy="3856665"/>
          </a:xfrm>
          <a:prstGeom prst="rect">
            <a:avLst/>
          </a:prstGeom>
          <a:solidFill>
            <a:srgbClr val="2CE4A7"/>
          </a:solidFill>
          <a:ln cap="flat" cmpd="sng" w="9525">
            <a:solidFill>
              <a:srgbClr val="38D8C9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04588 TUMOR 1" id="265" name="Google Shape;265;p24"/>
          <p:cNvPicPr preferRelativeResize="0"/>
          <p:nvPr/>
        </p:nvPicPr>
        <p:blipFill rotWithShape="1">
          <a:blip r:embed="rId3">
            <a:alphaModFix/>
          </a:blip>
          <a:srcRect b="12892" l="0" r="49804" t="5389"/>
          <a:stretch/>
        </p:blipFill>
        <p:spPr>
          <a:xfrm>
            <a:off x="2476500" y="1371600"/>
            <a:ext cx="2400300" cy="31734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04588 TUMOR 2" id="266" name="Google Shape;266;p24"/>
          <p:cNvPicPr preferRelativeResize="0"/>
          <p:nvPr/>
        </p:nvPicPr>
        <p:blipFill rotWithShape="1">
          <a:blip r:embed="rId4">
            <a:alphaModFix/>
          </a:blip>
          <a:srcRect b="14208" l="5773" r="39017" t="6211"/>
          <a:stretch/>
        </p:blipFill>
        <p:spPr>
          <a:xfrm>
            <a:off x="4953000" y="1752600"/>
            <a:ext cx="4164012" cy="4876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04588 TUMOR 3" id="267" name="Google Shape;267;p24"/>
          <p:cNvPicPr preferRelativeResize="0"/>
          <p:nvPr/>
        </p:nvPicPr>
        <p:blipFill rotWithShape="1">
          <a:blip r:embed="rId5">
            <a:alphaModFix/>
          </a:blip>
          <a:srcRect b="0" l="20767" r="4367" t="0"/>
          <a:stretch/>
        </p:blipFill>
        <p:spPr>
          <a:xfrm>
            <a:off x="76200" y="1352550"/>
            <a:ext cx="2335212" cy="54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4"/>
          <p:cNvSpPr txBox="1"/>
          <p:nvPr/>
        </p:nvSpPr>
        <p:spPr>
          <a:xfrm>
            <a:off x="2411412" y="304800"/>
            <a:ext cx="3836987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000"/>
              <a:buFont typeface="Calibri"/>
              <a:buNone/>
            </a:pPr>
            <a:r>
              <a:rPr b="1" i="0" lang="en-US" sz="40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Ewing's Sarcoma </a:t>
            </a:r>
            <a:endParaRPr/>
          </a:p>
        </p:txBody>
      </p:sp>
      <p:pic>
        <p:nvPicPr>
          <p:cNvPr descr="704588 TUMOR 2" id="269" name="Google Shape;269;p24"/>
          <p:cNvPicPr preferRelativeResize="0"/>
          <p:nvPr/>
        </p:nvPicPr>
        <p:blipFill rotWithShape="1">
          <a:blip r:embed="rId4">
            <a:alphaModFix/>
          </a:blip>
          <a:srcRect b="71560" l="74783" r="6812" t="8308"/>
          <a:stretch/>
        </p:blipFill>
        <p:spPr>
          <a:xfrm>
            <a:off x="2476500" y="4648200"/>
            <a:ext cx="2400300" cy="21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0592 OST OSTEOMA 1" id="274" name="Google Shape;274;p25"/>
          <p:cNvPicPr preferRelativeResize="0"/>
          <p:nvPr/>
        </p:nvPicPr>
        <p:blipFill rotWithShape="1">
          <a:blip r:embed="rId3">
            <a:alphaModFix/>
          </a:blip>
          <a:srcRect b="35057" l="0" r="48931" t="18846"/>
          <a:stretch/>
        </p:blipFill>
        <p:spPr>
          <a:xfrm>
            <a:off x="1225550" y="1600200"/>
            <a:ext cx="3270250" cy="2400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0592 OST OSTEOMA 2" id="275" name="Google Shape;275;p25"/>
          <p:cNvPicPr preferRelativeResize="0"/>
          <p:nvPr/>
        </p:nvPicPr>
        <p:blipFill rotWithShape="1">
          <a:blip r:embed="rId4">
            <a:alphaModFix/>
          </a:blip>
          <a:srcRect b="0" l="71102" r="0" t="34816"/>
          <a:stretch/>
        </p:blipFill>
        <p:spPr>
          <a:xfrm>
            <a:off x="4648200" y="1619250"/>
            <a:ext cx="2819400" cy="5162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0592 OST OSTEOMA 1" id="276" name="Google Shape;276;p25"/>
          <p:cNvPicPr preferRelativeResize="0"/>
          <p:nvPr/>
        </p:nvPicPr>
        <p:blipFill rotWithShape="1">
          <a:blip r:embed="rId3">
            <a:alphaModFix/>
          </a:blip>
          <a:srcRect b="46629" l="61091" r="14864" t="29927"/>
          <a:stretch/>
        </p:blipFill>
        <p:spPr>
          <a:xfrm>
            <a:off x="1225550" y="4189412"/>
            <a:ext cx="3270250" cy="2592387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5"/>
          <p:cNvSpPr txBox="1"/>
          <p:nvPr/>
        </p:nvSpPr>
        <p:spPr>
          <a:xfrm>
            <a:off x="609600" y="123825"/>
            <a:ext cx="6705600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000"/>
              <a:buFont typeface="Calibri"/>
              <a:buNone/>
            </a:pPr>
            <a:r>
              <a:rPr b="1" i="0" lang="en-US" sz="40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Bone Scan In Bone Tumors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3200"/>
              <a:buFont typeface="Calibri"/>
              <a:buNone/>
            </a:pPr>
            <a:r>
              <a:rPr b="1" i="0" lang="en-US" sz="32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Osteoid  Osteoma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6"/>
          <p:cNvSpPr txBox="1"/>
          <p:nvPr>
            <p:ph idx="4294967295" type="title"/>
          </p:nvPr>
        </p:nvSpPr>
        <p:spPr>
          <a:xfrm>
            <a:off x="468312" y="260350"/>
            <a:ext cx="6770687" cy="9588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Garamond"/>
              <a:buNone/>
            </a:pPr>
            <a:r>
              <a:rPr b="1" i="0" lang="en-US" sz="4800" u="none" cap="none" strike="noStrike">
                <a:solidFill>
                  <a:srgbClr val="FFFF00"/>
                </a:solidFill>
                <a:latin typeface="Garamond"/>
                <a:ea typeface="Garamond"/>
                <a:cs typeface="Garamond"/>
                <a:sym typeface="Garamond"/>
              </a:rPr>
              <a:t>Giant Cell Tumor</a:t>
            </a:r>
            <a:endParaRPr/>
          </a:p>
        </p:txBody>
      </p:sp>
      <p:pic>
        <p:nvPicPr>
          <p:cNvPr descr="855255 GIANT CELL TUMOR 4" id="283" name="Google Shape;28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925" y="3973512"/>
            <a:ext cx="2808287" cy="28082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855255 GIANT CELL TUMOR 3" id="284" name="Google Shape;284;p26"/>
          <p:cNvPicPr preferRelativeResize="0"/>
          <p:nvPr/>
        </p:nvPicPr>
        <p:blipFill rotWithShape="1">
          <a:blip r:embed="rId4">
            <a:alphaModFix/>
          </a:blip>
          <a:srcRect b="15236" l="8720" r="8672" t="10876"/>
          <a:stretch/>
        </p:blipFill>
        <p:spPr>
          <a:xfrm>
            <a:off x="76200" y="1514475"/>
            <a:ext cx="2736850" cy="2447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855255 GIANT CELL TUMOR 1" id="285" name="Google Shape;285;p26"/>
          <p:cNvPicPr preferRelativeResize="0"/>
          <p:nvPr/>
        </p:nvPicPr>
        <p:blipFill rotWithShape="1">
          <a:blip r:embed="rId5">
            <a:alphaModFix/>
          </a:blip>
          <a:srcRect b="26782" l="0" r="49984" t="18934"/>
          <a:stretch/>
        </p:blipFill>
        <p:spPr>
          <a:xfrm>
            <a:off x="2916237" y="1676400"/>
            <a:ext cx="2592387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855255 GIANT CELL TUMOR 2" id="286" name="Google Shape;286;p26"/>
          <p:cNvPicPr preferRelativeResize="0"/>
          <p:nvPr/>
        </p:nvPicPr>
        <p:blipFill rotWithShape="1">
          <a:blip r:embed="rId6">
            <a:alphaModFix/>
          </a:blip>
          <a:srcRect b="0" l="7730" r="38180" t="5796"/>
          <a:stretch/>
        </p:blipFill>
        <p:spPr>
          <a:xfrm>
            <a:off x="5580062" y="1752600"/>
            <a:ext cx="3502025" cy="495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855255 GIANT CELL TUMOR 1" id="287" name="Google Shape;287;p26"/>
          <p:cNvPicPr preferRelativeResize="0"/>
          <p:nvPr/>
        </p:nvPicPr>
        <p:blipFill rotWithShape="1">
          <a:blip r:embed="rId5">
            <a:alphaModFix/>
          </a:blip>
          <a:srcRect b="26781" l="50014" r="0" t="12638"/>
          <a:stretch/>
        </p:blipFill>
        <p:spPr>
          <a:xfrm>
            <a:off x="2916237" y="4191000"/>
            <a:ext cx="2590800" cy="2551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7"/>
          <p:cNvSpPr txBox="1"/>
          <p:nvPr>
            <p:ph type="title"/>
          </p:nvPr>
        </p:nvSpPr>
        <p:spPr>
          <a:xfrm>
            <a:off x="76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Calibri"/>
              <a:buNone/>
            </a:pPr>
            <a:r>
              <a:rPr b="1" i="0" lang="en-US" sz="48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Soft Tissue Sarcoma</a:t>
            </a:r>
            <a:endParaRPr/>
          </a:p>
        </p:txBody>
      </p:sp>
      <p:pic>
        <p:nvPicPr>
          <p:cNvPr id="293" name="Google Shape;293;p27"/>
          <p:cNvPicPr preferRelativeResize="0"/>
          <p:nvPr/>
        </p:nvPicPr>
        <p:blipFill rotWithShape="1">
          <a:blip r:embed="rId3">
            <a:alphaModFix/>
          </a:blip>
          <a:srcRect b="40269" l="7690" r="12088" t="11067"/>
          <a:stretch/>
        </p:blipFill>
        <p:spPr>
          <a:xfrm>
            <a:off x="381000" y="1600200"/>
            <a:ext cx="5181600" cy="218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7"/>
          <p:cNvPicPr preferRelativeResize="0"/>
          <p:nvPr/>
        </p:nvPicPr>
        <p:blipFill rotWithShape="1">
          <a:blip r:embed="rId4">
            <a:alphaModFix/>
          </a:blip>
          <a:srcRect b="9880" l="26840" r="32615" t="27684"/>
          <a:stretch/>
        </p:blipFill>
        <p:spPr>
          <a:xfrm>
            <a:off x="381000" y="3810000"/>
            <a:ext cx="2590800" cy="2773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7"/>
          <p:cNvPicPr preferRelativeResize="0"/>
          <p:nvPr/>
        </p:nvPicPr>
        <p:blipFill rotWithShape="1">
          <a:blip r:embed="rId5">
            <a:alphaModFix/>
          </a:blip>
          <a:srcRect b="18378" l="19230" r="48900" t="10473"/>
          <a:stretch/>
        </p:blipFill>
        <p:spPr>
          <a:xfrm>
            <a:off x="5715000" y="1600200"/>
            <a:ext cx="3276600" cy="5084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7"/>
          <p:cNvPicPr preferRelativeResize="0"/>
          <p:nvPr/>
        </p:nvPicPr>
        <p:blipFill rotWithShape="1">
          <a:blip r:embed="rId5">
            <a:alphaModFix/>
          </a:blip>
          <a:srcRect b="41833" l="21453" r="68170" t="37809"/>
          <a:stretch/>
        </p:blipFill>
        <p:spPr>
          <a:xfrm>
            <a:off x="3352800" y="3886200"/>
            <a:ext cx="1981200" cy="270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8"/>
          <p:cNvSpPr txBox="1"/>
          <p:nvPr>
            <p:ph type="title"/>
          </p:nvPr>
        </p:nvSpPr>
        <p:spPr>
          <a:xfrm>
            <a:off x="457200" y="152400"/>
            <a:ext cx="7391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Calibri"/>
              <a:buNone/>
            </a:pPr>
            <a:r>
              <a:rPr b="1" i="0" lang="en-US" sz="48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Gallium 67 (Ga-67) scan</a:t>
            </a:r>
            <a:endParaRPr/>
          </a:p>
        </p:txBody>
      </p:sp>
      <p:sp>
        <p:nvSpPr>
          <p:cNvPr id="302" name="Google Shape;302;p28"/>
          <p:cNvSpPr txBox="1"/>
          <p:nvPr>
            <p:ph idx="1" type="body"/>
          </p:nvPr>
        </p:nvSpPr>
        <p:spPr>
          <a:xfrm>
            <a:off x="457200" y="1600200"/>
            <a:ext cx="8229600" cy="25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E4A7"/>
              </a:buClr>
              <a:buSzPts val="2200"/>
              <a:buNone/>
            </a:pPr>
            <a:r>
              <a:rPr b="1" i="0" lang="en-US" sz="2200" u="sng">
                <a:solidFill>
                  <a:srgbClr val="2CE4A7"/>
                </a:solidFill>
                <a:latin typeface="Calibri"/>
                <a:ea typeface="Calibri"/>
                <a:cs typeface="Calibri"/>
                <a:sym typeface="Calibri"/>
              </a:rPr>
              <a:t>Properties: </a:t>
            </a:r>
            <a:r>
              <a:rPr b="1" i="0" lang="en-US" sz="15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Introduced in seventies of 20th century for lymphomas</a:t>
            </a:r>
            <a:endParaRPr b="0" i="0" sz="19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FF99FF"/>
              </a:buClr>
              <a:buSzPts val="1600"/>
              <a:buFont typeface="Arial"/>
              <a:buChar char="•"/>
            </a:pPr>
            <a:r>
              <a:rPr b="1" i="0" lang="en-US" sz="1600" u="none">
                <a:solidFill>
                  <a:srgbClr val="FF99FF"/>
                </a:solidFill>
                <a:latin typeface="Calibri"/>
                <a:ea typeface="Calibri"/>
                <a:cs typeface="Calibri"/>
                <a:sym typeface="Calibri"/>
              </a:rPr>
              <a:t>Mechanisms of accumulation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</a:pPr>
            <a:r>
              <a:rPr b="1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Tumour viability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</a:pPr>
            <a:r>
              <a:rPr b="1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Blood flow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</a:pPr>
            <a:r>
              <a:rPr b="1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Capillary permeability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</a:pPr>
            <a:r>
              <a:rPr b="1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Lymphatic drainage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</a:pPr>
            <a:r>
              <a:rPr b="1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Binds to Transferrin receptors on the tumour cells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F688E1"/>
              </a:buClr>
              <a:buSzPts val="1600"/>
              <a:buFont typeface="Arial"/>
              <a:buChar char="•"/>
            </a:pPr>
            <a:r>
              <a:rPr b="1" i="0" lang="en-US" sz="16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Non specific for infection-inflamation and tumors</a:t>
            </a:r>
            <a:endParaRPr b="1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F688E1"/>
              </a:buClr>
              <a:buSzPts val="1600"/>
              <a:buFont typeface="Arial"/>
              <a:buChar char="•"/>
            </a:pPr>
            <a:r>
              <a:rPr b="1" i="0" lang="en-US" sz="16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Excretion: Kidneys and large bowel</a:t>
            </a:r>
            <a:endParaRPr/>
          </a:p>
          <a:p>
            <a:pPr indent="-241300" lvl="0" marL="3429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b="1" i="0" sz="1600" u="none">
              <a:solidFill>
                <a:srgbClr val="F688E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28"/>
          <p:cNvSpPr txBox="1"/>
          <p:nvPr/>
        </p:nvSpPr>
        <p:spPr>
          <a:xfrm>
            <a:off x="457200" y="4367212"/>
            <a:ext cx="8458200" cy="2185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E4A7"/>
              </a:buClr>
              <a:buSzPts val="2000"/>
              <a:buFont typeface="Calibri"/>
              <a:buNone/>
            </a:pPr>
            <a:r>
              <a:rPr b="1" i="0" lang="en-US" sz="2000" u="sng">
                <a:solidFill>
                  <a:srgbClr val="2CE4A7"/>
                </a:solidFill>
                <a:latin typeface="Calibri"/>
                <a:ea typeface="Calibri"/>
                <a:cs typeface="Calibri"/>
                <a:sym typeface="Calibri"/>
              </a:rPr>
              <a:t>Imaging Protocol:</a:t>
            </a:r>
            <a:endParaRPr/>
          </a:p>
          <a:p>
            <a:pPr indent="-1016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FF"/>
              </a:buClr>
              <a:buSzPts val="1600"/>
              <a:buFont typeface="Noto Sans Symbols"/>
              <a:buChar char="⮚"/>
            </a:pPr>
            <a:r>
              <a:rPr b="1" i="0" lang="en-US" sz="1600" u="none">
                <a:solidFill>
                  <a:srgbClr val="FF99FF"/>
                </a:solidFill>
                <a:latin typeface="Calibri"/>
                <a:ea typeface="Calibri"/>
                <a:cs typeface="Calibri"/>
                <a:sym typeface="Calibri"/>
              </a:rPr>
              <a:t>Patient preparation : </a:t>
            </a:r>
            <a:r>
              <a:rPr b="1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Laxatives for bowel preparation post injection, nothing else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b="1" i="0" sz="10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016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FF"/>
              </a:buClr>
              <a:buSzPts val="1600"/>
              <a:buFont typeface="Noto Sans Symbols"/>
              <a:buChar char="⮚"/>
            </a:pPr>
            <a:r>
              <a:rPr b="1" i="0" lang="en-US" sz="1600" u="none">
                <a:solidFill>
                  <a:srgbClr val="FF99FF"/>
                </a:solidFill>
                <a:latin typeface="Calibri"/>
                <a:ea typeface="Calibri"/>
                <a:cs typeface="Calibri"/>
                <a:sym typeface="Calibri"/>
              </a:rPr>
              <a:t>Several weeks post tumor therapy (FN)</a:t>
            </a:r>
            <a:endParaRPr/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Radiation therapy and chemotherapy can alter the normal pattern of gallium distribution</a:t>
            </a:r>
            <a:endParaRPr/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1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016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FF"/>
              </a:buClr>
              <a:buSzPts val="1600"/>
              <a:buFont typeface="Noto Sans Symbols"/>
              <a:buChar char="⮚"/>
            </a:pPr>
            <a:r>
              <a:rPr b="1" i="0" lang="en-US" sz="1600" u="none">
                <a:solidFill>
                  <a:srgbClr val="FF99FF"/>
                </a:solidFill>
                <a:latin typeface="Calibri"/>
                <a:ea typeface="Calibri"/>
                <a:cs typeface="Calibri"/>
                <a:sym typeface="Calibri"/>
              </a:rPr>
              <a:t>180 MBq (4-5 mCi) is usually administered</a:t>
            </a:r>
            <a:endParaRPr/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Imaging follows after 48 – 72 hours</a:t>
            </a:r>
            <a:endParaRPr/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WB + SPECT/SPECT CT, midium-energy collimator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r>
              <a:rPr b="1" i="0" lang="en-US" sz="44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Normal Ga-67 scan</a:t>
            </a:r>
            <a:endParaRPr/>
          </a:p>
        </p:txBody>
      </p:sp>
      <p:sp>
        <p:nvSpPr>
          <p:cNvPr id="309" name="Google Shape;309;p29"/>
          <p:cNvSpPr txBox="1"/>
          <p:nvPr>
            <p:ph idx="1" type="body"/>
          </p:nvPr>
        </p:nvSpPr>
        <p:spPr>
          <a:xfrm>
            <a:off x="76200" y="1600200"/>
            <a:ext cx="4724400" cy="3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E4A7"/>
              </a:buClr>
              <a:buSzPts val="2400"/>
              <a:buNone/>
            </a:pPr>
            <a:r>
              <a:rPr b="1" i="0" lang="en-US" sz="2400" u="none">
                <a:solidFill>
                  <a:srgbClr val="2CE4A7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b="1" i="0" lang="en-US" sz="2400" u="sng">
                <a:solidFill>
                  <a:srgbClr val="2CE4A7"/>
                </a:solidFill>
                <a:latin typeface="Calibri"/>
                <a:ea typeface="Calibri"/>
                <a:cs typeface="Calibri"/>
                <a:sym typeface="Calibri"/>
              </a:rPr>
              <a:t>Normal scan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Accumulates in bone marrow and liver. 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Splenic uptake is variable. 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kidneys are usually visualized and 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b="0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also lacrimal, salivary, nasopharyngeal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b="0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and genital activity is often present. 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Female breasts can be visualized, but 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b="0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accumulation is physiologically symmetrical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Radioactivity is commonly seen in the colon</a:t>
            </a:r>
            <a:endParaRPr/>
          </a:p>
        </p:txBody>
      </p:sp>
      <p:pic>
        <p:nvPicPr>
          <p:cNvPr descr="C:\Documents and Settings\PC\Desktop\Others\Saleh 2011\Teaching File 2008\gallium\862423 NHL 2.jpg" id="310" name="Google Shape;310;p29"/>
          <p:cNvPicPr preferRelativeResize="0"/>
          <p:nvPr/>
        </p:nvPicPr>
        <p:blipFill rotWithShape="1">
          <a:blip r:embed="rId3">
            <a:alphaModFix/>
          </a:blip>
          <a:srcRect b="28846" l="6657" r="41032" t="7690"/>
          <a:stretch/>
        </p:blipFill>
        <p:spPr>
          <a:xfrm>
            <a:off x="4800600" y="1417637"/>
            <a:ext cx="4267200" cy="4205287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29"/>
          <p:cNvSpPr txBox="1"/>
          <p:nvPr/>
        </p:nvSpPr>
        <p:spPr>
          <a:xfrm>
            <a:off x="609600" y="4572000"/>
            <a:ext cx="3200400" cy="1908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E4A7"/>
              </a:buClr>
              <a:buSzPts val="2400"/>
              <a:buFont typeface="Calibri"/>
              <a:buNone/>
            </a:pPr>
            <a:r>
              <a:rPr b="1" i="0" lang="en-US" sz="2400" u="sng">
                <a:solidFill>
                  <a:srgbClr val="2CE4A7"/>
                </a:solidFill>
                <a:latin typeface="Calibri"/>
                <a:ea typeface="Calibri"/>
                <a:cs typeface="Calibri"/>
                <a:sym typeface="Calibri"/>
              </a:rPr>
              <a:t>Clinical indications</a:t>
            </a:r>
            <a:endParaRPr/>
          </a:p>
          <a:p>
            <a:pPr indent="-1016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1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Lymphoma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0" i="0" sz="10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016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1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Melanoma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1" i="0" sz="10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016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1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Lung cancer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1" i="0" sz="10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016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1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Hepatoma</a:t>
            </a:r>
            <a:r>
              <a:rPr b="0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"/>
          <p:cNvSpPr txBox="1"/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Calibri"/>
              <a:buNone/>
            </a:pPr>
            <a:r>
              <a:rPr b="1" i="0" lang="en-US" sz="48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Tumor Imaging</a:t>
            </a:r>
            <a:r>
              <a:rPr b="0" i="0" lang="en-US" sz="4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b="0" i="0" lang="en-US" sz="4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40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Tumor </a:t>
            </a:r>
            <a:r>
              <a:rPr b="1" i="0" lang="en-US" sz="32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Metabolic properties</a:t>
            </a:r>
            <a:endParaRPr/>
          </a:p>
        </p:txBody>
      </p:sp>
      <p:sp>
        <p:nvSpPr>
          <p:cNvPr id="116" name="Google Shape;116;p3"/>
          <p:cNvSpPr txBox="1"/>
          <p:nvPr>
            <p:ph idx="1" type="body"/>
          </p:nvPr>
        </p:nvSpPr>
        <p:spPr>
          <a:xfrm>
            <a:off x="457200" y="1793875"/>
            <a:ext cx="8305800" cy="4759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667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1" i="0" sz="12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❖"/>
            </a:pPr>
            <a:r>
              <a:rPr b="1" i="0" lang="en-US" sz="2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Increased vascularization</a:t>
            </a:r>
            <a:endParaRPr/>
          </a:p>
          <a:p>
            <a:pPr indent="-209550" lvl="1" marL="74295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r>
              <a:t/>
            </a:r>
            <a:endParaRPr b="1" i="0" sz="12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❖"/>
            </a:pPr>
            <a:r>
              <a:rPr b="1" i="0" lang="en-US" sz="2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Increased capillary permeability</a:t>
            </a:r>
            <a:endParaRPr/>
          </a:p>
          <a:p>
            <a:pPr indent="-209550" lvl="1" marL="74295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r>
              <a:t/>
            </a:r>
            <a:endParaRPr b="1" i="0" sz="12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❖"/>
            </a:pPr>
            <a:r>
              <a:rPr b="1" i="0" lang="en-US" sz="2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Newly proliferated capillaries 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t/>
            </a:r>
            <a:endParaRPr b="1" i="0" sz="12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❖"/>
            </a:pPr>
            <a:r>
              <a:rPr b="1" i="0" lang="en-US" sz="2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Increased blood flow</a:t>
            </a:r>
            <a:endParaRPr/>
          </a:p>
          <a:p>
            <a:pPr indent="-209550" lvl="1" marL="74295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r>
              <a:t/>
            </a:r>
            <a:endParaRPr b="1" i="0" sz="12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❖"/>
            </a:pPr>
            <a:r>
              <a:rPr b="1" i="0" lang="en-US" sz="2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Metabolically active cells </a:t>
            </a:r>
            <a:endParaRPr/>
          </a:p>
          <a:p>
            <a:pPr indent="-209550" lvl="1" marL="74295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r>
              <a:t/>
            </a:r>
            <a:endParaRPr b="1" i="0" sz="12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❖"/>
            </a:pPr>
            <a:r>
              <a:rPr b="1" i="0" lang="en-US" sz="2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Increased energy demand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0"/>
          <p:cNvSpPr txBox="1"/>
          <p:nvPr>
            <p:ph idx="4294967295" type="title"/>
          </p:nvPr>
        </p:nvSpPr>
        <p:spPr>
          <a:xfrm>
            <a:off x="304800" y="381000"/>
            <a:ext cx="7772400" cy="747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4000"/>
              <a:buFont typeface="Garamond"/>
              <a:buNone/>
            </a:pPr>
            <a:r>
              <a:rPr b="1" i="0" lang="en-US" sz="4000" u="none" cap="none" strike="noStrike">
                <a:solidFill>
                  <a:srgbClr val="F688E1"/>
                </a:solidFill>
                <a:latin typeface="Garamond"/>
                <a:ea typeface="Garamond"/>
                <a:cs typeface="Garamond"/>
                <a:sym typeface="Garamond"/>
              </a:rPr>
              <a:t>Gallium Scan in Lymphomas</a:t>
            </a:r>
            <a:endParaRPr/>
          </a:p>
        </p:txBody>
      </p:sp>
      <p:pic>
        <p:nvPicPr>
          <p:cNvPr descr="C:\Documents and Settings\PC\Desktop\VIVA EXAM 2011\ONCOLOGY\819379 HD 1.jpg" id="317" name="Google Shape;317;p30"/>
          <p:cNvPicPr preferRelativeResize="0"/>
          <p:nvPr/>
        </p:nvPicPr>
        <p:blipFill rotWithShape="1">
          <a:blip r:embed="rId3">
            <a:alphaModFix/>
          </a:blip>
          <a:srcRect b="15563" l="0" r="48837" t="5723"/>
          <a:stretch/>
        </p:blipFill>
        <p:spPr>
          <a:xfrm>
            <a:off x="4876800" y="1636712"/>
            <a:ext cx="4038600" cy="504825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0"/>
          <p:cNvSpPr txBox="1"/>
          <p:nvPr/>
        </p:nvSpPr>
        <p:spPr>
          <a:xfrm>
            <a:off x="304800" y="2133600"/>
            <a:ext cx="4572000" cy="3140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⮚"/>
            </a:pP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Staging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b="1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b="1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⮚"/>
            </a:pP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Follow up and monitoring of therapy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b="1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b="1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⮚"/>
            </a:pP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Detection of tumor recurrence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b="1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b="1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⮚"/>
            </a:pP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Differentiate postherapy changes : tissue necrosis and fibrosis from local recurrence.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1"/>
          <p:cNvSpPr txBox="1"/>
          <p:nvPr>
            <p:ph type="title"/>
          </p:nvPr>
        </p:nvSpPr>
        <p:spPr>
          <a:xfrm>
            <a:off x="323850" y="1984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4000"/>
              <a:buFont typeface="Calibri"/>
              <a:buNone/>
            </a:pPr>
            <a:r>
              <a:rPr b="1" i="0" lang="en-US" sz="40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Ga-67 Scan In Lymphoma</a:t>
            </a:r>
            <a:br>
              <a:rPr b="1" i="0" lang="en-US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28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Prediction of response to therapy</a:t>
            </a:r>
            <a:endParaRPr/>
          </a:p>
        </p:txBody>
      </p:sp>
      <p:pic>
        <p:nvPicPr>
          <p:cNvPr descr="HD3A" id="324" name="Google Shape;324;p3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52456" l="5272" r="72354" t="8591"/>
          <a:stretch/>
        </p:blipFill>
        <p:spPr>
          <a:xfrm>
            <a:off x="1606550" y="1485900"/>
            <a:ext cx="2579687" cy="4248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3B" id="325" name="Google Shape;325;p31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51165" l="12642" r="62341" t="8901"/>
          <a:stretch/>
        </p:blipFill>
        <p:spPr>
          <a:xfrm>
            <a:off x="4643437" y="1485900"/>
            <a:ext cx="2662237" cy="424815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1"/>
          <p:cNvSpPr txBox="1"/>
          <p:nvPr/>
        </p:nvSpPr>
        <p:spPr>
          <a:xfrm>
            <a:off x="323850" y="5932487"/>
            <a:ext cx="8577262" cy="701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FF66"/>
              </a:buClr>
              <a:buSzPts val="2000"/>
              <a:buFont typeface="Calibri"/>
              <a:buNone/>
            </a:pPr>
            <a:r>
              <a:rPr b="1" i="0" lang="en-US" sz="2000" u="none">
                <a:solidFill>
                  <a:srgbClr val="66FF66"/>
                </a:solidFill>
                <a:latin typeface="Calibri"/>
                <a:ea typeface="Calibri"/>
                <a:cs typeface="Calibri"/>
                <a:sym typeface="Calibri"/>
              </a:rPr>
              <a:t>Normalization  of a positive pre-therapy scan  :</a:t>
            </a:r>
            <a:r>
              <a:rPr b="1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negative scan after one cycle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b="1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or at mid cycle is associated with a high likelihood of complete response  .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2"/>
          <p:cNvSpPr txBox="1"/>
          <p:nvPr>
            <p:ph type="title"/>
          </p:nvPr>
        </p:nvSpPr>
        <p:spPr>
          <a:xfrm>
            <a:off x="468312" y="188912"/>
            <a:ext cx="8229600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FF66"/>
              </a:buClr>
              <a:buSzPts val="3600"/>
              <a:buFont typeface="Calibri"/>
              <a:buNone/>
            </a:pPr>
            <a:br>
              <a:rPr b="0" i="0" lang="en-US" sz="3600" u="none">
                <a:solidFill>
                  <a:srgbClr val="66FF6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pic>
        <p:nvPicPr>
          <p:cNvPr descr="GaTl2" id="332" name="Google Shape;332;p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48432" l="0" r="0" t="0"/>
          <a:stretch/>
        </p:blipFill>
        <p:spPr>
          <a:xfrm>
            <a:off x="106362" y="1412875"/>
            <a:ext cx="4465637" cy="39798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aTl" id="333" name="Google Shape;333;p32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49195" l="0" r="0" t="0"/>
          <a:stretch/>
        </p:blipFill>
        <p:spPr>
          <a:xfrm>
            <a:off x="4643437" y="1412875"/>
            <a:ext cx="4392612" cy="39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2"/>
          <p:cNvSpPr txBox="1"/>
          <p:nvPr/>
        </p:nvSpPr>
        <p:spPr>
          <a:xfrm>
            <a:off x="250825" y="5589587"/>
            <a:ext cx="8713787" cy="822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400"/>
              <a:buFont typeface="Calibri"/>
              <a:buNone/>
            </a:pPr>
            <a:r>
              <a:rPr b="1" i="0" lang="en-US" sz="2400" u="none">
                <a:solidFill>
                  <a:srgbClr val="00FF00"/>
                </a:solidFill>
                <a:latin typeface="Calibri"/>
                <a:ea typeface="Calibri"/>
                <a:cs typeface="Calibri"/>
                <a:sym typeface="Calibri"/>
              </a:rPr>
              <a:t>Residual gallium uptake after treatment is a poor prognostic sign,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400"/>
              <a:buFont typeface="Calibri"/>
              <a:buNone/>
            </a:pPr>
            <a:r>
              <a:rPr b="1" i="0" lang="en-US" sz="2400" u="none">
                <a:solidFill>
                  <a:srgbClr val="00FF00"/>
                </a:solidFill>
                <a:latin typeface="Calibri"/>
                <a:ea typeface="Calibri"/>
                <a:cs typeface="Calibri"/>
                <a:sym typeface="Calibri"/>
              </a:rPr>
              <a:t> indicates viable tumor and treatment should be modified.</a:t>
            </a:r>
            <a:endParaRPr/>
          </a:p>
        </p:txBody>
      </p:sp>
      <p:cxnSp>
        <p:nvCxnSpPr>
          <p:cNvPr id="335" name="Google Shape;335;p32"/>
          <p:cNvCxnSpPr/>
          <p:nvPr/>
        </p:nvCxnSpPr>
        <p:spPr>
          <a:xfrm rot="10800000">
            <a:off x="2843212" y="3429000"/>
            <a:ext cx="215900" cy="431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cxnSp>
        <p:nvCxnSpPr>
          <p:cNvPr id="336" name="Google Shape;336;p32"/>
          <p:cNvCxnSpPr/>
          <p:nvPr/>
        </p:nvCxnSpPr>
        <p:spPr>
          <a:xfrm rot="10800000">
            <a:off x="7308850" y="3213100"/>
            <a:ext cx="287337" cy="360362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sp>
        <p:nvSpPr>
          <p:cNvPr id="337" name="Google Shape;337;p32"/>
          <p:cNvSpPr txBox="1"/>
          <p:nvPr/>
        </p:nvSpPr>
        <p:spPr>
          <a:xfrm>
            <a:off x="412750" y="90487"/>
            <a:ext cx="8191500" cy="1938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4000"/>
              <a:buFont typeface="Calibri"/>
              <a:buNone/>
            </a:pPr>
            <a:r>
              <a:rPr b="1" i="0" lang="en-US" sz="40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Ga-67 Scan In Lymphoma</a:t>
            </a:r>
            <a:endParaRPr b="0" i="0" sz="4000" u="none">
              <a:solidFill>
                <a:srgbClr val="F688E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alibri"/>
              <a:buNone/>
            </a:pPr>
            <a:r>
              <a:rPr b="1" i="0" lang="en-US" sz="32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Prediction of outcome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200" u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3"/>
          <p:cNvSpPr txBox="1"/>
          <p:nvPr>
            <p:ph type="title"/>
          </p:nvPr>
        </p:nvSpPr>
        <p:spPr>
          <a:xfrm>
            <a:off x="3036887" y="230187"/>
            <a:ext cx="488791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r>
              <a:rPr b="1" i="0" lang="en-US" sz="44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Gallium Scan NHL</a:t>
            </a:r>
            <a:endParaRPr/>
          </a:p>
        </p:txBody>
      </p:sp>
      <p:pic>
        <p:nvPicPr>
          <p:cNvPr id="343" name="Google Shape;343;p33"/>
          <p:cNvPicPr preferRelativeResize="0"/>
          <p:nvPr/>
        </p:nvPicPr>
        <p:blipFill rotWithShape="1">
          <a:blip r:embed="rId3">
            <a:alphaModFix/>
          </a:blip>
          <a:srcRect b="0" l="17879" r="17749" t="64116"/>
          <a:stretch/>
        </p:blipFill>
        <p:spPr>
          <a:xfrm>
            <a:off x="179387" y="3856037"/>
            <a:ext cx="8601075" cy="295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3"/>
          <p:cNvPicPr preferRelativeResize="0"/>
          <p:nvPr/>
        </p:nvPicPr>
        <p:blipFill rotWithShape="1">
          <a:blip r:embed="rId4">
            <a:alphaModFix/>
          </a:blip>
          <a:srcRect b="14196" l="15689" r="50076" t="13911"/>
          <a:stretch/>
        </p:blipFill>
        <p:spPr>
          <a:xfrm>
            <a:off x="228600" y="152400"/>
            <a:ext cx="2808287" cy="362585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3"/>
          <p:cNvSpPr txBox="1"/>
          <p:nvPr/>
        </p:nvSpPr>
        <p:spPr>
          <a:xfrm>
            <a:off x="3962400" y="2209800"/>
            <a:ext cx="4192587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4000"/>
              <a:buFont typeface="Calibri"/>
              <a:buNone/>
            </a:pPr>
            <a:r>
              <a:rPr b="1" i="0" lang="en-US" sz="40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Planar Vs SPECT CT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4"/>
          <p:cNvSpPr txBox="1"/>
          <p:nvPr>
            <p:ph idx="4294967295" type="title"/>
          </p:nvPr>
        </p:nvSpPr>
        <p:spPr>
          <a:xfrm>
            <a:off x="76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4800"/>
              <a:buFont typeface="Garamond"/>
              <a:buNone/>
            </a:pPr>
            <a:r>
              <a:rPr b="1" i="0" lang="en-US" sz="4800" u="none" cap="none" strike="noStrike">
                <a:solidFill>
                  <a:srgbClr val="F688E1"/>
                </a:solidFill>
                <a:latin typeface="Garamond"/>
                <a:ea typeface="Garamond"/>
                <a:cs typeface="Garamond"/>
                <a:sym typeface="Garamond"/>
              </a:rPr>
              <a:t>Neuroendocrine  Tumors</a:t>
            </a:r>
            <a:endParaRPr/>
          </a:p>
        </p:txBody>
      </p:sp>
      <p:sp>
        <p:nvSpPr>
          <p:cNvPr id="351" name="Google Shape;351;p34"/>
          <p:cNvSpPr txBox="1"/>
          <p:nvPr>
            <p:ph idx="4294967295" type="body"/>
          </p:nvPr>
        </p:nvSpPr>
        <p:spPr>
          <a:xfrm>
            <a:off x="1524000" y="2439987"/>
            <a:ext cx="5943600" cy="2668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Char char="•"/>
            </a:pPr>
            <a:r>
              <a:rPr b="1" i="0" lang="en-US" sz="4400" u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In-111 octreoscan.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t/>
            </a:r>
            <a:endParaRPr b="1" i="0" sz="4400" u="none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Char char="•"/>
            </a:pPr>
            <a:r>
              <a:rPr b="1" i="0" lang="en-US" sz="4400" u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I123 MIBG Scan.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5"/>
          <p:cNvSpPr txBox="1"/>
          <p:nvPr/>
        </p:nvSpPr>
        <p:spPr>
          <a:xfrm>
            <a:off x="449262" y="304800"/>
            <a:ext cx="7704137" cy="909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3600"/>
              <a:buFont typeface="Book Antiqua"/>
              <a:buNone/>
            </a:pPr>
            <a:r>
              <a:rPr b="1" i="0" lang="en-US" sz="3600" u="none">
                <a:solidFill>
                  <a:srgbClr val="F688E1"/>
                </a:solidFill>
                <a:latin typeface="Book Antiqua"/>
                <a:ea typeface="Book Antiqua"/>
                <a:cs typeface="Book Antiqua"/>
                <a:sym typeface="Book Antiqua"/>
              </a:rPr>
              <a:t>Somatostatin Receptor Imaging</a:t>
            </a:r>
            <a:endParaRPr/>
          </a:p>
          <a:p>
            <a:pPr indent="0" lvl="0" marL="0" marR="0" rtl="0" algn="ctr">
              <a:lnSpc>
                <a:spcPct val="50000"/>
              </a:lnSpc>
              <a:spcBef>
                <a:spcPts val="1600"/>
              </a:spcBef>
              <a:spcAft>
                <a:spcPts val="0"/>
              </a:spcAft>
              <a:buClr>
                <a:srgbClr val="00FF66"/>
              </a:buClr>
              <a:buSzPts val="3200"/>
              <a:buFont typeface="Book Antiqua"/>
              <a:buNone/>
            </a:pPr>
            <a:r>
              <a:rPr b="1" i="0" lang="en-US" sz="3200" u="none">
                <a:solidFill>
                  <a:srgbClr val="00FF66"/>
                </a:solidFill>
                <a:latin typeface="Book Antiqua"/>
                <a:ea typeface="Book Antiqua"/>
                <a:cs typeface="Book Antiqua"/>
                <a:sym typeface="Book Antiqua"/>
              </a:rPr>
              <a:t>Indium-111 Octreoscan</a:t>
            </a:r>
            <a:endParaRPr/>
          </a:p>
        </p:txBody>
      </p:sp>
      <p:pic>
        <p:nvPicPr>
          <p:cNvPr id="357" name="Google Shape;357;p35"/>
          <p:cNvPicPr preferRelativeResize="0"/>
          <p:nvPr/>
        </p:nvPicPr>
        <p:blipFill rotWithShape="1">
          <a:blip r:embed="rId3">
            <a:alphaModFix/>
          </a:blip>
          <a:srcRect b="5342" l="4443" r="0" t="3053"/>
          <a:stretch/>
        </p:blipFill>
        <p:spPr>
          <a:xfrm>
            <a:off x="2590800" y="1676400"/>
            <a:ext cx="3657600" cy="5103812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5"/>
          <p:cNvSpPr txBox="1"/>
          <p:nvPr/>
        </p:nvSpPr>
        <p:spPr>
          <a:xfrm>
            <a:off x="3200400" y="1160462"/>
            <a:ext cx="1917700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Calibri"/>
              <a:buNone/>
            </a:pPr>
            <a:r>
              <a:rPr b="1" i="0" lang="en-US" sz="20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NORMAL STUDY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6"/>
          <p:cNvSpPr txBox="1"/>
          <p:nvPr>
            <p:ph idx="4294967295" type="title"/>
          </p:nvPr>
        </p:nvSpPr>
        <p:spPr>
          <a:xfrm>
            <a:off x="76200" y="228600"/>
            <a:ext cx="7391400" cy="1139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4400"/>
              <a:buFont typeface="Garamond"/>
              <a:buNone/>
            </a:pPr>
            <a:r>
              <a:rPr b="1" i="0" lang="en-US" sz="4400" u="none" cap="none" strike="noStrike">
                <a:solidFill>
                  <a:srgbClr val="F688E1"/>
                </a:solidFill>
                <a:latin typeface="Garamond"/>
                <a:ea typeface="Garamond"/>
                <a:cs typeface="Garamond"/>
                <a:sym typeface="Garamond"/>
              </a:rPr>
              <a:t>In - 111 octreoscan </a:t>
            </a:r>
            <a:br>
              <a:rPr b="1" i="0" lang="en-US" sz="3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b="1" i="0" lang="en-US" sz="3600" u="none" cap="none" strike="noStrike">
                <a:solidFill>
                  <a:srgbClr val="FFFF00"/>
                </a:solidFill>
                <a:latin typeface="Garamond"/>
                <a:ea typeface="Garamond"/>
                <a:cs typeface="Garamond"/>
                <a:sym typeface="Garamond"/>
              </a:rPr>
              <a:t> Insulinoma</a:t>
            </a:r>
            <a:endParaRPr/>
          </a:p>
        </p:txBody>
      </p:sp>
      <p:sp>
        <p:nvSpPr>
          <p:cNvPr id="364" name="Google Shape;364;p36"/>
          <p:cNvSpPr txBox="1"/>
          <p:nvPr>
            <p:ph idx="4294967295" type="body"/>
          </p:nvPr>
        </p:nvSpPr>
        <p:spPr>
          <a:xfrm>
            <a:off x="457200" y="1752600"/>
            <a:ext cx="42672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2800"/>
              <a:buFont typeface="Arial"/>
              <a:buNone/>
            </a:pPr>
            <a:r>
              <a:rPr b="1" i="0" lang="en-US" sz="2800" u="sng">
                <a:solidFill>
                  <a:srgbClr val="F688E1"/>
                </a:solidFill>
                <a:latin typeface="Garamond"/>
                <a:ea typeface="Garamond"/>
                <a:cs typeface="Garamond"/>
                <a:sym typeface="Garamond"/>
              </a:rPr>
              <a:t>Clinical History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  The patient is a 66-ys 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 male with insulinoma, 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now being evaluated for 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evidence of recurrent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 and/or metastatic disease.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F688E1"/>
              </a:buClr>
              <a:buSzPts val="2800"/>
              <a:buFont typeface="Arial"/>
              <a:buNone/>
            </a:pPr>
            <a:r>
              <a:rPr b="1" i="0" lang="en-US" sz="2800" u="sng">
                <a:solidFill>
                  <a:srgbClr val="F688E1"/>
                </a:solidFill>
                <a:latin typeface="Garamond"/>
                <a:ea typeface="Garamond"/>
                <a:cs typeface="Garamond"/>
                <a:sym typeface="Garamond"/>
              </a:rPr>
              <a:t>Findings :</a:t>
            </a:r>
            <a:r>
              <a:rPr b="1" i="0" lang="en-US" sz="2800" u="none">
                <a:solidFill>
                  <a:srgbClr val="F688E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Multiple lung,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 mediastinum , liver and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 abdominal metastases.</a:t>
            </a:r>
            <a:endParaRPr/>
          </a:p>
        </p:txBody>
      </p:sp>
      <p:pic>
        <p:nvPicPr>
          <p:cNvPr descr="insulinoma4hrbw" id="365" name="Google Shape;365;p36"/>
          <p:cNvPicPr preferRelativeResize="0"/>
          <p:nvPr/>
        </p:nvPicPr>
        <p:blipFill rotWithShape="1">
          <a:blip r:embed="rId3">
            <a:alphaModFix/>
          </a:blip>
          <a:srcRect b="11445" l="0" r="0" t="0"/>
          <a:stretch/>
        </p:blipFill>
        <p:spPr>
          <a:xfrm>
            <a:off x="4984750" y="1600200"/>
            <a:ext cx="4064000" cy="510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5400"/>
              <a:buFont typeface="Calibri"/>
              <a:buNone/>
            </a:pPr>
            <a:r>
              <a:rPr b="1" i="0" lang="en-US" sz="54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I123 MIBG Scan</a:t>
            </a:r>
            <a:endParaRPr/>
          </a:p>
        </p:txBody>
      </p:sp>
      <p:sp>
        <p:nvSpPr>
          <p:cNvPr id="371" name="Google Shape;371;p37"/>
          <p:cNvSpPr txBox="1"/>
          <p:nvPr>
            <p:ph idx="1" type="body"/>
          </p:nvPr>
        </p:nvSpPr>
        <p:spPr>
          <a:xfrm>
            <a:off x="457200" y="1905000"/>
            <a:ext cx="8229600" cy="41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b="1" i="0" lang="en-US" sz="3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MIBG : </a:t>
            </a:r>
            <a:r>
              <a:rPr b="1" i="0" lang="en-US" sz="3200" u="none">
                <a:solidFill>
                  <a:srgbClr val="2CE4A7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b="1" i="0" lang="en-US" sz="3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eta </a:t>
            </a:r>
            <a:r>
              <a:rPr b="1" i="0" lang="en-US" sz="3200" u="none">
                <a:solidFill>
                  <a:srgbClr val="2CE4A7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b="1" i="0" lang="en-US" sz="3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odo </a:t>
            </a:r>
            <a:r>
              <a:rPr b="1" i="0" lang="en-US" sz="3200" u="none">
                <a:solidFill>
                  <a:srgbClr val="2CE4A7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b="1" i="0" lang="en-US" sz="3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enzyl </a:t>
            </a:r>
            <a:r>
              <a:rPr b="1" i="0" lang="en-US" sz="3200" u="none">
                <a:solidFill>
                  <a:srgbClr val="2CE4A7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b="1" i="0" lang="en-US" sz="3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uanidine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b="1" i="0" lang="en-US" sz="3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Is a nor adrenaline analog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b="1" i="0" lang="en-US" sz="3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Localizes in adrenergic tissues: catecholamines producing tumors and their metastases.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b="1" i="0" lang="en-US" sz="32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Patient preparation: stop drugs interfering with MIBG uptake. Lugols solution to protect thyroid gland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8"/>
          <p:cNvSpPr txBox="1"/>
          <p:nvPr>
            <p:ph type="title"/>
          </p:nvPr>
        </p:nvSpPr>
        <p:spPr>
          <a:xfrm>
            <a:off x="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4400"/>
              <a:buFont typeface="Calibri"/>
              <a:buNone/>
            </a:pPr>
            <a:r>
              <a:rPr b="1" i="0" lang="en-US" sz="44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I123 MIBG Scan</a:t>
            </a:r>
            <a:br>
              <a:rPr b="1" i="0" lang="en-US" sz="40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40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Indications</a:t>
            </a:r>
            <a:endParaRPr/>
          </a:p>
        </p:txBody>
      </p:sp>
      <p:sp>
        <p:nvSpPr>
          <p:cNvPr id="377" name="Google Shape;377;p38"/>
          <p:cNvSpPr txBox="1"/>
          <p:nvPr>
            <p:ph idx="1" type="body"/>
          </p:nvPr>
        </p:nvSpPr>
        <p:spPr>
          <a:xfrm>
            <a:off x="762000" y="1951037"/>
            <a:ext cx="60960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</a:pPr>
            <a:r>
              <a:rPr b="1" i="0" lang="en-US" sz="25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Pheochromocytoma</a:t>
            </a:r>
            <a:endParaRPr/>
          </a:p>
          <a:p>
            <a:pPr indent="-184150" lvl="0" marL="34290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t/>
            </a:r>
            <a:endParaRPr b="1" i="0" sz="25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</a:pPr>
            <a:r>
              <a:rPr b="1" i="0" lang="en-US" sz="25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Paraganglioma</a:t>
            </a:r>
            <a:endParaRPr/>
          </a:p>
          <a:p>
            <a:pPr indent="-184150" lvl="0" marL="34290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t/>
            </a:r>
            <a:endParaRPr b="1" i="0" sz="25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</a:pPr>
            <a:r>
              <a:rPr b="1" i="0" lang="en-US" sz="25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Insulinoma </a:t>
            </a:r>
            <a:endParaRPr/>
          </a:p>
          <a:p>
            <a:pPr indent="-184150" lvl="0" marL="34290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t/>
            </a:r>
            <a:endParaRPr b="1" i="0" sz="25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</a:pPr>
            <a:r>
              <a:rPr b="1" i="0" lang="en-US" sz="25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Neuroblastoma</a:t>
            </a:r>
            <a:endParaRPr/>
          </a:p>
          <a:p>
            <a:pPr indent="-184150" lvl="0" marL="34290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t/>
            </a:r>
            <a:endParaRPr b="1" i="0" sz="25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</a:pPr>
            <a:r>
              <a:rPr b="1" i="0" lang="en-US" sz="25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Medullary thyroid carcinoma</a:t>
            </a:r>
            <a:endParaRPr/>
          </a:p>
          <a:p>
            <a:pPr indent="-184150" lvl="0" marL="34290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t/>
            </a:r>
            <a:endParaRPr b="1" i="0" sz="25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</a:pPr>
            <a:r>
              <a:rPr b="1" i="0" lang="en-US" sz="25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Carcinoid tumors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4000"/>
              <a:buFont typeface="Calibri"/>
              <a:buNone/>
            </a:pPr>
            <a:r>
              <a:rPr b="1" i="0" lang="en-US" sz="40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MIBG In Pheochromocytoma</a:t>
            </a:r>
            <a:br>
              <a:rPr b="1" i="0" lang="en-US" sz="3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2900" u="none">
                <a:solidFill>
                  <a:srgbClr val="00FF00"/>
                </a:solidFill>
                <a:latin typeface="Calibri"/>
                <a:ea typeface="Calibri"/>
                <a:cs typeface="Calibri"/>
                <a:sym typeface="Calibri"/>
              </a:rPr>
              <a:t>Bilateral Disease</a:t>
            </a:r>
            <a:endParaRPr/>
          </a:p>
        </p:txBody>
      </p:sp>
      <p:pic>
        <p:nvPicPr>
          <p:cNvPr descr="631341 MIBG BIL PHEO 1" id="384" name="Google Shape;384;p39"/>
          <p:cNvPicPr preferRelativeResize="0"/>
          <p:nvPr/>
        </p:nvPicPr>
        <p:blipFill rotWithShape="1">
          <a:blip r:embed="rId3">
            <a:alphaModFix/>
          </a:blip>
          <a:srcRect b="26921" l="0" r="3124" t="12500"/>
          <a:stretch/>
        </p:blipFill>
        <p:spPr>
          <a:xfrm>
            <a:off x="152400" y="4186237"/>
            <a:ext cx="5257800" cy="26717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631341 MIBG BIL PHEO 3" id="385" name="Google Shape;385;p39"/>
          <p:cNvPicPr preferRelativeResize="0"/>
          <p:nvPr/>
        </p:nvPicPr>
        <p:blipFill rotWithShape="1">
          <a:blip r:embed="rId4">
            <a:alphaModFix/>
          </a:blip>
          <a:srcRect b="35577" l="0" r="0" t="3846"/>
          <a:stretch/>
        </p:blipFill>
        <p:spPr>
          <a:xfrm>
            <a:off x="152400" y="1527175"/>
            <a:ext cx="5257800" cy="2587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631341 MIBG BIL PHEO 4" id="386" name="Google Shape;386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86400" y="2286000"/>
            <a:ext cx="3581400" cy="35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"/>
          <p:cNvSpPr txBox="1"/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Calibri"/>
              <a:buNone/>
            </a:pPr>
            <a:r>
              <a:rPr b="1" i="0" lang="en-US" sz="48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Tumor Imaging</a:t>
            </a:r>
            <a:br>
              <a:rPr b="1" i="0" lang="en-US" sz="40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40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Tumor</a:t>
            </a:r>
            <a:r>
              <a:rPr b="1" i="0" lang="en-US" sz="40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32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Specific useful properties</a:t>
            </a:r>
            <a:endParaRPr/>
          </a:p>
        </p:txBody>
      </p:sp>
      <p:sp>
        <p:nvSpPr>
          <p:cNvPr id="122" name="Google Shape;122;p4"/>
          <p:cNvSpPr txBox="1"/>
          <p:nvPr>
            <p:ph idx="1" type="body"/>
          </p:nvPr>
        </p:nvSpPr>
        <p:spPr>
          <a:xfrm>
            <a:off x="457200" y="1981200"/>
            <a:ext cx="82296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❖"/>
            </a:pPr>
            <a:r>
              <a:rPr b="1" i="0" lang="en-US" sz="2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High density of some</a:t>
            </a: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2400" u="none">
                <a:solidFill>
                  <a:srgbClr val="FF99FF"/>
                </a:solidFill>
                <a:latin typeface="Calibri"/>
                <a:ea typeface="Calibri"/>
                <a:cs typeface="Calibri"/>
                <a:sym typeface="Calibri"/>
              </a:rPr>
              <a:t>common receptors</a:t>
            </a:r>
            <a:endParaRPr/>
          </a:p>
          <a:p>
            <a:pPr indent="-1905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1" i="0" sz="2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❖"/>
            </a:pPr>
            <a:r>
              <a:rPr b="1" i="0" lang="en-US" sz="2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Expression of several </a:t>
            </a:r>
            <a:r>
              <a:rPr b="1" i="0" lang="en-US" sz="2400" u="none">
                <a:solidFill>
                  <a:srgbClr val="FF99FF"/>
                </a:solidFill>
                <a:latin typeface="Calibri"/>
                <a:ea typeface="Calibri"/>
                <a:cs typeface="Calibri"/>
                <a:sym typeface="Calibri"/>
              </a:rPr>
              <a:t>specific receptors</a:t>
            </a:r>
            <a:endParaRPr/>
          </a:p>
          <a:p>
            <a:pPr indent="-1905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1" i="0" sz="2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❖"/>
            </a:pPr>
            <a:r>
              <a:rPr b="1" i="0" lang="en-US" sz="2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Expression of some </a:t>
            </a:r>
            <a:r>
              <a:rPr b="1" i="0" lang="en-US" sz="2400" u="none">
                <a:solidFill>
                  <a:srgbClr val="FF99FF"/>
                </a:solidFill>
                <a:latin typeface="Calibri"/>
                <a:ea typeface="Calibri"/>
                <a:cs typeface="Calibri"/>
                <a:sym typeface="Calibri"/>
              </a:rPr>
              <a:t>specific tumor antigenes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 i="0" sz="2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b="1" i="1" lang="en-US" sz="2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All these properties could be used for</a:t>
            </a:r>
            <a:r>
              <a:rPr b="1" i="1" lang="en-US" sz="2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-342900" lvl="0" marL="342900" rt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99FF"/>
              </a:buClr>
              <a:buSzPts val="2800"/>
              <a:buNone/>
            </a:pPr>
            <a:r>
              <a:rPr b="1" i="1" lang="en-US" sz="2800" u="sng">
                <a:solidFill>
                  <a:srgbClr val="FF99FF"/>
                </a:solidFill>
                <a:latin typeface="Calibri"/>
                <a:ea typeface="Calibri"/>
                <a:cs typeface="Calibri"/>
                <a:sym typeface="Calibri"/>
              </a:rPr>
              <a:t>imaging</a:t>
            </a:r>
            <a:r>
              <a:rPr b="1" i="1" lang="en-US" sz="2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i="1" lang="en-US" sz="2800" u="sng">
                <a:solidFill>
                  <a:srgbClr val="FF99FF"/>
                </a:solidFill>
                <a:latin typeface="Calibri"/>
                <a:ea typeface="Calibri"/>
                <a:cs typeface="Calibri"/>
                <a:sym typeface="Calibri"/>
              </a:rPr>
              <a:t>therapy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0"/>
          <p:cNvSpPr txBox="1"/>
          <p:nvPr>
            <p:ph type="title"/>
          </p:nvPr>
        </p:nvSpPr>
        <p:spPr>
          <a:xfrm>
            <a:off x="457200" y="274637"/>
            <a:ext cx="4038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alibri"/>
              <a:buNone/>
            </a:pPr>
            <a:r>
              <a:rPr b="1" i="0" lang="en-US" sz="32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Pheochromocytoma</a:t>
            </a:r>
            <a:endParaRPr/>
          </a:p>
        </p:txBody>
      </p:sp>
      <p:pic>
        <p:nvPicPr>
          <p:cNvPr id="392" name="Google Shape;392;p40"/>
          <p:cNvPicPr preferRelativeResize="0"/>
          <p:nvPr/>
        </p:nvPicPr>
        <p:blipFill rotWithShape="1">
          <a:blip r:embed="rId3">
            <a:alphaModFix/>
          </a:blip>
          <a:srcRect b="14328" l="20538" r="18952" t="10876"/>
          <a:stretch/>
        </p:blipFill>
        <p:spPr>
          <a:xfrm>
            <a:off x="4716462" y="115887"/>
            <a:ext cx="4248150" cy="340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0"/>
          <p:cNvPicPr preferRelativeResize="0"/>
          <p:nvPr/>
        </p:nvPicPr>
        <p:blipFill rotWithShape="1">
          <a:blip r:embed="rId4">
            <a:alphaModFix/>
          </a:blip>
          <a:srcRect b="0" l="15568" r="15568" t="66107"/>
          <a:stretch/>
        </p:blipFill>
        <p:spPr>
          <a:xfrm>
            <a:off x="179387" y="3789362"/>
            <a:ext cx="8874125" cy="2840037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40"/>
          <p:cNvSpPr txBox="1"/>
          <p:nvPr/>
        </p:nvSpPr>
        <p:spPr>
          <a:xfrm>
            <a:off x="263525" y="2425700"/>
            <a:ext cx="4460875" cy="1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  41  years  old  female  patient  is  with  2ndary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hypertension.  Right  adrenal  mass. 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b="0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?Pheochromocytoma.</a:t>
            </a:r>
            <a:br>
              <a:rPr b="0" i="0" lang="en-US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en-US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sp>
        <p:nvSpPr>
          <p:cNvPr id="395" name="Google Shape;395;p40"/>
          <p:cNvSpPr txBox="1"/>
          <p:nvPr/>
        </p:nvSpPr>
        <p:spPr>
          <a:xfrm>
            <a:off x="685800" y="1600200"/>
            <a:ext cx="299561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2800"/>
              <a:buFont typeface="Calibri"/>
              <a:buNone/>
            </a:pPr>
            <a:r>
              <a:rPr b="1" i="0" lang="en-US" sz="28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Planar Vs SPECT CT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1"/>
          <p:cNvSpPr txBox="1"/>
          <p:nvPr>
            <p:ph type="title"/>
          </p:nvPr>
        </p:nvSpPr>
        <p:spPr>
          <a:xfrm>
            <a:off x="4576762" y="260350"/>
            <a:ext cx="3348037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Calibri"/>
              <a:buNone/>
            </a:pPr>
            <a:r>
              <a:rPr b="1" i="0" lang="en-US" sz="36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Neuroblasoma</a:t>
            </a:r>
            <a:endParaRPr/>
          </a:p>
        </p:txBody>
      </p:sp>
      <p:pic>
        <p:nvPicPr>
          <p:cNvPr id="401" name="Google Shape;401;p41"/>
          <p:cNvPicPr preferRelativeResize="0"/>
          <p:nvPr/>
        </p:nvPicPr>
        <p:blipFill rotWithShape="1">
          <a:blip r:embed="rId3">
            <a:alphaModFix/>
          </a:blip>
          <a:srcRect b="7098" l="16316" r="17064" t="61594"/>
          <a:stretch/>
        </p:blipFill>
        <p:spPr>
          <a:xfrm>
            <a:off x="34925" y="3716337"/>
            <a:ext cx="9020175" cy="273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41"/>
          <p:cNvPicPr preferRelativeResize="0"/>
          <p:nvPr/>
        </p:nvPicPr>
        <p:blipFill rotWithShape="1">
          <a:blip r:embed="rId4">
            <a:alphaModFix/>
          </a:blip>
          <a:srcRect b="47821" l="14193" r="64461" t="5796"/>
          <a:stretch/>
        </p:blipFill>
        <p:spPr>
          <a:xfrm>
            <a:off x="2667000" y="260350"/>
            <a:ext cx="2057400" cy="2881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1"/>
          <p:cNvPicPr preferRelativeResize="0"/>
          <p:nvPr/>
        </p:nvPicPr>
        <p:blipFill rotWithShape="1">
          <a:blip r:embed="rId4">
            <a:alphaModFix/>
          </a:blip>
          <a:srcRect b="7239" l="14193" r="62648" t="53201"/>
          <a:stretch/>
        </p:blipFill>
        <p:spPr>
          <a:xfrm>
            <a:off x="0" y="260350"/>
            <a:ext cx="2617787" cy="2881312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41"/>
          <p:cNvSpPr txBox="1"/>
          <p:nvPr/>
        </p:nvSpPr>
        <p:spPr>
          <a:xfrm>
            <a:off x="5334000" y="2133600"/>
            <a:ext cx="299561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2800"/>
              <a:buFont typeface="Calibri"/>
              <a:buNone/>
            </a:pPr>
            <a:r>
              <a:rPr b="1" i="0" lang="en-US" sz="28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Planar Vs SPECT CT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882226 MIBG BONE METS TUMOR UPTAKE" id="410" name="Google Shape;410;p42"/>
          <p:cNvPicPr preferRelativeResize="0"/>
          <p:nvPr/>
        </p:nvPicPr>
        <p:blipFill rotWithShape="1">
          <a:blip r:embed="rId3">
            <a:alphaModFix/>
          </a:blip>
          <a:srcRect b="0" l="0" r="24489" t="7181"/>
          <a:stretch/>
        </p:blipFill>
        <p:spPr>
          <a:xfrm>
            <a:off x="1939925" y="1641475"/>
            <a:ext cx="5146675" cy="5140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1" name="Google Shape;411;p42"/>
          <p:cNvCxnSpPr/>
          <p:nvPr/>
        </p:nvCxnSpPr>
        <p:spPr>
          <a:xfrm flipH="1">
            <a:off x="4343400" y="4953000"/>
            <a:ext cx="381000" cy="304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cxnSp>
        <p:nvCxnSpPr>
          <p:cNvPr id="412" name="Google Shape;412;p42"/>
          <p:cNvCxnSpPr/>
          <p:nvPr/>
        </p:nvCxnSpPr>
        <p:spPr>
          <a:xfrm flipH="1">
            <a:off x="2895600" y="2819400"/>
            <a:ext cx="381000" cy="304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cxnSp>
        <p:nvCxnSpPr>
          <p:cNvPr id="413" name="Google Shape;413;p42"/>
          <p:cNvCxnSpPr/>
          <p:nvPr/>
        </p:nvCxnSpPr>
        <p:spPr>
          <a:xfrm flipH="1">
            <a:off x="6324600" y="2819400"/>
            <a:ext cx="381000" cy="304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sp>
        <p:nvSpPr>
          <p:cNvPr id="414" name="Google Shape;414;p42"/>
          <p:cNvSpPr txBox="1"/>
          <p:nvPr/>
        </p:nvSpPr>
        <p:spPr>
          <a:xfrm>
            <a:off x="114300" y="157162"/>
            <a:ext cx="7658100" cy="1138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4000"/>
              <a:buFont typeface="Calibri"/>
              <a:buNone/>
            </a:pPr>
            <a:r>
              <a:rPr b="1" i="0" lang="en-US" sz="40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I131 MIBG Total body scan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Calibri"/>
              <a:buNone/>
            </a:pPr>
            <a:r>
              <a:rPr b="1" i="0" lang="en-US" sz="28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1ry neuroblastoma /bone mets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3"/>
          <p:cNvSpPr txBox="1"/>
          <p:nvPr>
            <p:ph type="title"/>
          </p:nvPr>
        </p:nvSpPr>
        <p:spPr>
          <a:xfrm>
            <a:off x="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3600"/>
              <a:buFont typeface="Calibri"/>
              <a:buNone/>
            </a:pPr>
            <a:r>
              <a:rPr b="1" i="0" lang="en-US" sz="36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THYROID METASTASES STUDY</a:t>
            </a:r>
            <a:br>
              <a:rPr b="1" i="0" lang="en-US" sz="32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32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(I-123 or I-131 as Sodium Iodide)</a:t>
            </a:r>
            <a:endParaRPr/>
          </a:p>
        </p:txBody>
      </p:sp>
      <p:sp>
        <p:nvSpPr>
          <p:cNvPr id="420" name="Google Shape;420;p43"/>
          <p:cNvSpPr txBox="1"/>
          <p:nvPr>
            <p:ph idx="1" type="body"/>
          </p:nvPr>
        </p:nvSpPr>
        <p:spPr>
          <a:xfrm>
            <a:off x="242887" y="1676400"/>
            <a:ext cx="8596312" cy="50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FF66"/>
              </a:buClr>
              <a:buSzPts val="2000"/>
              <a:buNone/>
            </a:pPr>
            <a:r>
              <a:rPr b="1" i="0" lang="en-US" sz="2000" u="none">
                <a:solidFill>
                  <a:srgbClr val="00FF66"/>
                </a:solidFill>
                <a:latin typeface="Calibri"/>
                <a:ea typeface="Calibri"/>
                <a:cs typeface="Calibri"/>
                <a:sym typeface="Calibri"/>
              </a:rPr>
              <a:t>Indications</a:t>
            </a:r>
            <a:br>
              <a:rPr b="1" i="0" lang="en-US" sz="2400" u="none">
                <a:solidFill>
                  <a:srgbClr val="00FF6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1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Detection and localization of persistent or recurrent local or distant functioning thyroid cancer</a:t>
            </a:r>
            <a:endParaRPr b="1" i="0" sz="2200" u="none">
              <a:solidFill>
                <a:srgbClr val="00FF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70000"/>
              </a:lnSpc>
              <a:spcBef>
                <a:spcPts val="440"/>
              </a:spcBef>
              <a:spcAft>
                <a:spcPts val="0"/>
              </a:spcAft>
              <a:buClr>
                <a:srgbClr val="00FF66"/>
              </a:buClr>
              <a:buSzPts val="2000"/>
              <a:buNone/>
            </a:pPr>
            <a:r>
              <a:rPr b="1" i="0" lang="en-US" sz="2000" u="none">
                <a:solidFill>
                  <a:srgbClr val="00FF66"/>
                </a:solidFill>
                <a:latin typeface="Calibri"/>
                <a:ea typeface="Calibri"/>
                <a:cs typeface="Calibri"/>
                <a:sym typeface="Calibri"/>
              </a:rPr>
              <a:t>Patient Preparation</a:t>
            </a:r>
            <a:br>
              <a:rPr b="1" i="0" lang="en-US" sz="2200" u="none">
                <a:solidFill>
                  <a:srgbClr val="FF66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700" u="none">
                <a:solidFill>
                  <a:srgbClr val="FF66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1" i="0" lang="en-US" sz="1700" u="none">
                <a:solidFill>
                  <a:srgbClr val="FF66FF"/>
                </a:solidFill>
                <a:latin typeface="Calibri"/>
                <a:ea typeface="Calibri"/>
                <a:cs typeface="Calibri"/>
                <a:sym typeface="Calibri"/>
              </a:rPr>
              <a:t> Stimulation of potentially functioning thyroid tissue:</a:t>
            </a:r>
            <a:br>
              <a:rPr b="1" i="0" lang="en-US" sz="17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7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A. Inject recombinant human thyrotropin on 2 consecutive</a:t>
            </a:r>
            <a:r>
              <a:rPr b="1" i="0" lang="en-US" sz="17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17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days and administer the iodine on the third day .</a:t>
            </a:r>
            <a:endParaRPr/>
          </a:p>
          <a:p>
            <a:pPr indent="-342900" lvl="0" marL="342900" rtl="0" algn="l">
              <a:lnSpc>
                <a:spcPct val="7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br>
              <a:rPr b="1" i="0" lang="en-US" sz="17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7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B. Withdraw thyroid replacement hormones :</a:t>
            </a:r>
            <a:br>
              <a:rPr b="1" i="0" lang="en-US" sz="17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7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1. Thyroxine (T-4) for at least 4 weeks.</a:t>
            </a:r>
            <a:br>
              <a:rPr b="1" i="0" lang="en-US" sz="17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7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2. Triiodothyronine (T-3) for at least 10 days.</a:t>
            </a:r>
            <a:br>
              <a:rPr b="1" i="0" lang="en-US" sz="17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i="0" lang="en-US" sz="17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700" u="none">
                <a:solidFill>
                  <a:srgbClr val="FF66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1" i="0" lang="en-US" sz="1700" u="none">
                <a:solidFill>
                  <a:srgbClr val="FF66FF"/>
                </a:solidFill>
                <a:latin typeface="Calibri"/>
                <a:ea typeface="Calibri"/>
                <a:cs typeface="Calibri"/>
                <a:sym typeface="Calibri"/>
              </a:rPr>
              <a:t> The patient must not have had i.v iodinated contrast material</a:t>
            </a:r>
            <a:r>
              <a:rPr b="1" i="0" lang="en-US" sz="17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17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(IVP, CT with contrast, myelogram, angiogram) for at least 3 weeks .</a:t>
            </a:r>
            <a:br>
              <a:rPr b="1" i="0" lang="en-US" sz="17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i="0" lang="en-US" sz="17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7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1" i="0" lang="en-US" sz="17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The patient should be NPO for at least 4 hours prior to radiopharmaceutical administration and for at least 1 hour afterwards .</a:t>
            </a:r>
            <a:endParaRPr/>
          </a:p>
          <a:p>
            <a:pPr indent="-342900" lvl="0" marL="342900" rtl="0" algn="l">
              <a:lnSpc>
                <a:spcPct val="7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t/>
            </a:r>
            <a:endParaRPr b="1" i="0" sz="19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70000"/>
              </a:lnSpc>
              <a:spcBef>
                <a:spcPts val="440"/>
              </a:spcBef>
              <a:spcAft>
                <a:spcPts val="0"/>
              </a:spcAft>
              <a:buClr>
                <a:srgbClr val="00FF66"/>
              </a:buClr>
              <a:buSzPts val="2000"/>
              <a:buNone/>
            </a:pPr>
            <a:r>
              <a:rPr b="1" i="0" lang="en-US" sz="2000" u="none">
                <a:solidFill>
                  <a:srgbClr val="00FF66"/>
                </a:solidFill>
                <a:latin typeface="Calibri"/>
                <a:ea typeface="Calibri"/>
                <a:cs typeface="Calibri"/>
                <a:sym typeface="Calibri"/>
              </a:rPr>
              <a:t>Tracer , Dose, &amp; Technique of Administration</a:t>
            </a:r>
            <a:br>
              <a:rPr b="1" i="0" lang="en-US" sz="2200" u="none">
                <a:solidFill>
                  <a:srgbClr val="00FF66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i="0" lang="en-US" sz="17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7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1" i="0" lang="en-US" sz="17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Radiopharmaceutical: Oral administration</a:t>
            </a:r>
            <a:br>
              <a:rPr b="1" i="0" lang="en-US" sz="17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7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a.  I-123 as sodium iodide : 2 mCi </a:t>
            </a:r>
            <a:br>
              <a:rPr b="1" i="0" lang="en-US" sz="17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7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b. I-131 as sodium iodide  : 2-10 mCi </a:t>
            </a:r>
            <a:endParaRPr/>
          </a:p>
          <a:p>
            <a:pPr indent="-342900" lvl="0" marL="34290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rgbClr val="38D8C9"/>
              </a:buClr>
              <a:buSzPts val="1700"/>
              <a:buNone/>
            </a:pPr>
            <a:r>
              <a:rPr b="1" i="0" lang="en-US" sz="1700" u="none">
                <a:solidFill>
                  <a:srgbClr val="38D8C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2000" u="non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Imaging using Gamma camera :</a:t>
            </a:r>
            <a:r>
              <a:rPr b="1" i="0" lang="en-US" sz="2000" u="none">
                <a:solidFill>
                  <a:srgbClr val="30E07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17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Whole body scan</a:t>
            </a:r>
            <a:endParaRPr b="1" i="0" sz="17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34950" lvl="0" marL="342900" rtl="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b="1" i="0" sz="17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4"/>
          <p:cNvSpPr txBox="1"/>
          <p:nvPr>
            <p:ph type="title"/>
          </p:nvPr>
        </p:nvSpPr>
        <p:spPr>
          <a:xfrm>
            <a:off x="468312" y="762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4800"/>
              <a:buFont typeface="Garamond"/>
              <a:buNone/>
            </a:pPr>
            <a:r>
              <a:rPr b="1" i="0" lang="en-US" sz="4800" u="none">
                <a:solidFill>
                  <a:srgbClr val="F688E1"/>
                </a:solidFill>
                <a:latin typeface="Garamond"/>
                <a:ea typeface="Garamond"/>
                <a:cs typeface="Garamond"/>
                <a:sym typeface="Garamond"/>
              </a:rPr>
              <a:t>Thyroid Cancer</a:t>
            </a:r>
            <a:br>
              <a:rPr b="1" i="0" lang="en-US" sz="4800" u="none">
                <a:solidFill>
                  <a:srgbClr val="F688E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b="1" i="0" lang="en-US" sz="3200" u="none">
                <a:solidFill>
                  <a:srgbClr val="FFFF00"/>
                </a:solidFill>
                <a:latin typeface="Garamond"/>
                <a:ea typeface="Garamond"/>
                <a:cs typeface="Garamond"/>
                <a:sym typeface="Garamond"/>
              </a:rPr>
              <a:t> I-123 WB Scan</a:t>
            </a:r>
            <a:endParaRPr/>
          </a:p>
        </p:txBody>
      </p:sp>
      <p:pic>
        <p:nvPicPr>
          <p:cNvPr descr="-I131+PET" id="427" name="Google Shape;427;p44"/>
          <p:cNvPicPr preferRelativeResize="0"/>
          <p:nvPr/>
        </p:nvPicPr>
        <p:blipFill rotWithShape="1">
          <a:blip r:embed="rId3">
            <a:alphaModFix/>
          </a:blip>
          <a:srcRect b="6250" l="0" r="75833" t="10896"/>
          <a:stretch/>
        </p:blipFill>
        <p:spPr>
          <a:xfrm>
            <a:off x="228600" y="1524000"/>
            <a:ext cx="3546475" cy="48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4"/>
          <p:cNvSpPr txBox="1"/>
          <p:nvPr/>
        </p:nvSpPr>
        <p:spPr>
          <a:xfrm>
            <a:off x="574675" y="6388100"/>
            <a:ext cx="2549525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Garamond"/>
              <a:buNone/>
            </a:pPr>
            <a:r>
              <a:rPr b="1" i="0" lang="en-US" sz="1800" u="none">
                <a:solidFill>
                  <a:srgbClr val="FFFF00"/>
                </a:solidFill>
                <a:latin typeface="Garamond"/>
                <a:ea typeface="Garamond"/>
                <a:cs typeface="Garamond"/>
                <a:sym typeface="Garamond"/>
              </a:rPr>
              <a:t>Negative I-123 WB Scan</a:t>
            </a:r>
            <a:endParaRPr/>
          </a:p>
        </p:txBody>
      </p:sp>
      <p:pic>
        <p:nvPicPr>
          <p:cNvPr descr="wholebody_iodine" id="429" name="Google Shape;429;p44"/>
          <p:cNvPicPr preferRelativeResize="0"/>
          <p:nvPr/>
        </p:nvPicPr>
        <p:blipFill rotWithShape="1">
          <a:blip r:embed="rId4">
            <a:alphaModFix/>
          </a:blip>
          <a:srcRect b="2005" l="0" r="33250" t="1736"/>
          <a:stretch/>
        </p:blipFill>
        <p:spPr>
          <a:xfrm>
            <a:off x="4384675" y="1524000"/>
            <a:ext cx="4378325" cy="4859337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4"/>
          <p:cNvSpPr txBox="1"/>
          <p:nvPr/>
        </p:nvSpPr>
        <p:spPr>
          <a:xfrm>
            <a:off x="3962400" y="6388100"/>
            <a:ext cx="5045075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Garamond"/>
              <a:buNone/>
            </a:pPr>
            <a:r>
              <a:rPr b="1" i="0" lang="en-US" sz="1800" u="none">
                <a:solidFill>
                  <a:srgbClr val="FFFF00"/>
                </a:solidFill>
                <a:latin typeface="Garamond"/>
                <a:ea typeface="Garamond"/>
                <a:cs typeface="Garamond"/>
                <a:sym typeface="Garamond"/>
              </a:rPr>
              <a:t> I-123 WB Scan : Post operative Thyroid remnants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45"/>
          <p:cNvPicPr preferRelativeResize="0"/>
          <p:nvPr/>
        </p:nvPicPr>
        <p:blipFill rotWithShape="1">
          <a:blip r:embed="rId3">
            <a:alphaModFix/>
          </a:blip>
          <a:srcRect b="0" l="18595" r="61247" t="69047"/>
          <a:stretch/>
        </p:blipFill>
        <p:spPr>
          <a:xfrm>
            <a:off x="3124200" y="2667000"/>
            <a:ext cx="28956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45"/>
          <p:cNvPicPr preferRelativeResize="0"/>
          <p:nvPr/>
        </p:nvPicPr>
        <p:blipFill rotWithShape="1">
          <a:blip r:embed="rId4">
            <a:alphaModFix/>
          </a:blip>
          <a:srcRect b="0" l="39445" r="39017" t="68212"/>
          <a:stretch/>
        </p:blipFill>
        <p:spPr>
          <a:xfrm>
            <a:off x="6096000" y="2667000"/>
            <a:ext cx="2981325" cy="271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45"/>
          <p:cNvPicPr preferRelativeResize="0"/>
          <p:nvPr/>
        </p:nvPicPr>
        <p:blipFill rotWithShape="1">
          <a:blip r:embed="rId5">
            <a:alphaModFix/>
          </a:blip>
          <a:srcRect b="0" l="16450" r="49541" t="6900"/>
          <a:stretch/>
        </p:blipFill>
        <p:spPr>
          <a:xfrm>
            <a:off x="76200" y="1676400"/>
            <a:ext cx="2962275" cy="50038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45"/>
          <p:cNvSpPr txBox="1"/>
          <p:nvPr/>
        </p:nvSpPr>
        <p:spPr>
          <a:xfrm>
            <a:off x="381000" y="228600"/>
            <a:ext cx="6858000" cy="1077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Garamond"/>
              <a:buNone/>
            </a:pPr>
            <a:r>
              <a:rPr b="1" i="0" lang="en-US" sz="3600" u="none">
                <a:solidFill>
                  <a:srgbClr val="FFFF00"/>
                </a:solidFill>
                <a:latin typeface="Garamond"/>
                <a:ea typeface="Garamond"/>
                <a:cs typeface="Garamond"/>
                <a:sym typeface="Garamond"/>
              </a:rPr>
              <a:t>I-123 WB Scan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Garamond"/>
              <a:buNone/>
            </a:pPr>
            <a:r>
              <a:rPr b="1" i="0" lang="en-US" sz="2800" u="none">
                <a:solidFill>
                  <a:srgbClr val="FFFF00"/>
                </a:solidFill>
                <a:latin typeface="Garamond"/>
                <a:ea typeface="Garamond"/>
                <a:cs typeface="Garamond"/>
                <a:sym typeface="Garamond"/>
              </a:rPr>
              <a:t>Post operative Thyroid remnants</a:t>
            </a:r>
            <a:endParaRPr/>
          </a:p>
        </p:txBody>
      </p:sp>
      <p:sp>
        <p:nvSpPr>
          <p:cNvPr id="439" name="Google Shape;439;p45"/>
          <p:cNvSpPr txBox="1"/>
          <p:nvPr/>
        </p:nvSpPr>
        <p:spPr>
          <a:xfrm>
            <a:off x="4343400" y="1828800"/>
            <a:ext cx="3394075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3200"/>
              <a:buFont typeface="Calibri"/>
              <a:buNone/>
            </a:pPr>
            <a:r>
              <a:rPr b="1" i="0" lang="en-US" sz="32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Planar Vs SPECT CT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hyroid lung  mets715562preand post theraby" id="445" name="Google Shape;445;p46"/>
          <p:cNvPicPr preferRelativeResize="0"/>
          <p:nvPr/>
        </p:nvPicPr>
        <p:blipFill rotWithShape="1">
          <a:blip r:embed="rId3">
            <a:alphaModFix/>
          </a:blip>
          <a:srcRect b="12193" l="0" r="75833" t="18472"/>
          <a:stretch/>
        </p:blipFill>
        <p:spPr>
          <a:xfrm>
            <a:off x="6157912" y="1666875"/>
            <a:ext cx="2909887" cy="4124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yroid lung bone mets post theraby770468" id="446" name="Google Shape;446;p46"/>
          <p:cNvPicPr preferRelativeResize="0"/>
          <p:nvPr/>
        </p:nvPicPr>
        <p:blipFill rotWithShape="1">
          <a:blip r:embed="rId4">
            <a:alphaModFix/>
          </a:blip>
          <a:srcRect b="19830" l="0" r="75100" t="16937"/>
          <a:stretch/>
        </p:blipFill>
        <p:spPr>
          <a:xfrm>
            <a:off x="3151187" y="1676400"/>
            <a:ext cx="2944812" cy="4124325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46"/>
          <p:cNvSpPr txBox="1"/>
          <p:nvPr/>
        </p:nvSpPr>
        <p:spPr>
          <a:xfrm>
            <a:off x="762000" y="152400"/>
            <a:ext cx="6477000" cy="1077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Calibri"/>
              <a:buNone/>
            </a:pPr>
            <a:r>
              <a:rPr b="1" i="0" lang="en-US" sz="36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THYROID METASTASES STUDY</a:t>
            </a:r>
            <a:br>
              <a:rPr b="1" i="0" lang="en-US" sz="36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28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(I-123 or I-131 as Sodium Iodide)</a:t>
            </a:r>
            <a:endParaRPr/>
          </a:p>
        </p:txBody>
      </p:sp>
      <p:pic>
        <p:nvPicPr>
          <p:cNvPr id="448" name="Google Shape;448;p46"/>
          <p:cNvPicPr preferRelativeResize="0"/>
          <p:nvPr/>
        </p:nvPicPr>
        <p:blipFill rotWithShape="1">
          <a:blip r:embed="rId5">
            <a:alphaModFix/>
          </a:blip>
          <a:srcRect b="11297" l="4999" r="51665" t="21082"/>
          <a:stretch/>
        </p:blipFill>
        <p:spPr>
          <a:xfrm>
            <a:off x="60325" y="1676400"/>
            <a:ext cx="3014662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46"/>
          <p:cNvSpPr txBox="1"/>
          <p:nvPr/>
        </p:nvSpPr>
        <p:spPr>
          <a:xfrm>
            <a:off x="381000" y="5954712"/>
            <a:ext cx="2338387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2400"/>
              <a:buFont typeface="Calibri"/>
              <a:buNone/>
            </a:pPr>
            <a:r>
              <a:rPr b="1" i="0" lang="en-US" sz="24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Local Recurrence</a:t>
            </a:r>
            <a:endParaRPr/>
          </a:p>
        </p:txBody>
      </p:sp>
      <p:sp>
        <p:nvSpPr>
          <p:cNvPr id="450" name="Google Shape;450;p46"/>
          <p:cNvSpPr txBox="1"/>
          <p:nvPr/>
        </p:nvSpPr>
        <p:spPr>
          <a:xfrm>
            <a:off x="3421062" y="5943600"/>
            <a:ext cx="2370137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2400"/>
              <a:buFont typeface="Calibri"/>
              <a:buNone/>
            </a:pPr>
            <a:r>
              <a:rPr b="1" i="0" lang="en-US" sz="24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Bone Metastases</a:t>
            </a:r>
            <a:endParaRPr/>
          </a:p>
        </p:txBody>
      </p:sp>
      <p:sp>
        <p:nvSpPr>
          <p:cNvPr id="451" name="Google Shape;451;p46"/>
          <p:cNvSpPr txBox="1"/>
          <p:nvPr/>
        </p:nvSpPr>
        <p:spPr>
          <a:xfrm>
            <a:off x="6445250" y="5954712"/>
            <a:ext cx="2317750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2400"/>
              <a:buFont typeface="Calibri"/>
              <a:buNone/>
            </a:pPr>
            <a:r>
              <a:rPr b="1" i="0" lang="en-US" sz="24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Lung Metastases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7"/>
          <p:cNvSpPr txBox="1"/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5400"/>
              <a:buFont typeface="Calibri"/>
              <a:buNone/>
            </a:pPr>
            <a:r>
              <a:rPr b="1" i="0" lang="en-US" sz="54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Thyroid Cancer</a:t>
            </a:r>
            <a:r>
              <a:rPr b="1" i="0" lang="en-US" sz="44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b="1" i="0" lang="en-US" sz="29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25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I-131 Pre &amp; Post therapy</a:t>
            </a:r>
            <a:endParaRPr/>
          </a:p>
        </p:txBody>
      </p:sp>
      <p:pic>
        <p:nvPicPr>
          <p:cNvPr id="458" name="Google Shape;458;p47"/>
          <p:cNvPicPr preferRelativeResize="0"/>
          <p:nvPr/>
        </p:nvPicPr>
        <p:blipFill rotWithShape="1">
          <a:blip r:embed="rId3">
            <a:alphaModFix/>
          </a:blip>
          <a:srcRect b="14624" l="50549" r="5494" t="21343"/>
          <a:stretch/>
        </p:blipFill>
        <p:spPr>
          <a:xfrm>
            <a:off x="228600" y="1828800"/>
            <a:ext cx="3838575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7"/>
          <p:cNvPicPr preferRelativeResize="0"/>
          <p:nvPr/>
        </p:nvPicPr>
        <p:blipFill rotWithShape="1">
          <a:blip r:embed="rId4">
            <a:alphaModFix/>
          </a:blip>
          <a:srcRect b="0" l="16102" r="20169" t="2940"/>
          <a:stretch/>
        </p:blipFill>
        <p:spPr>
          <a:xfrm>
            <a:off x="4968875" y="1779587"/>
            <a:ext cx="3717925" cy="3935412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47"/>
          <p:cNvSpPr txBox="1"/>
          <p:nvPr/>
        </p:nvSpPr>
        <p:spPr>
          <a:xfrm>
            <a:off x="1481137" y="6096000"/>
            <a:ext cx="99377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alibri"/>
              <a:buNone/>
            </a:pPr>
            <a:r>
              <a:rPr b="1" i="0" lang="en-US" sz="24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Dec04</a:t>
            </a:r>
            <a:endParaRPr/>
          </a:p>
        </p:txBody>
      </p:sp>
      <p:sp>
        <p:nvSpPr>
          <p:cNvPr id="461" name="Google Shape;461;p47"/>
          <p:cNvSpPr txBox="1"/>
          <p:nvPr/>
        </p:nvSpPr>
        <p:spPr>
          <a:xfrm>
            <a:off x="6477000" y="6096000"/>
            <a:ext cx="131127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alibri"/>
              <a:buNone/>
            </a:pPr>
            <a:r>
              <a:rPr b="1" i="0" lang="en-US" sz="24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March06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8"/>
          <p:cNvSpPr txBox="1"/>
          <p:nvPr>
            <p:ph type="title"/>
          </p:nvPr>
        </p:nvSpPr>
        <p:spPr>
          <a:xfrm>
            <a:off x="0" y="152400"/>
            <a:ext cx="78486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300"/>
              <a:buFont typeface="Calibri"/>
              <a:buNone/>
            </a:pPr>
            <a:r>
              <a:rPr b="1" i="0" lang="en-US" sz="43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Onco PET ( PET and PET CT)</a:t>
            </a:r>
            <a:endParaRPr/>
          </a:p>
        </p:txBody>
      </p:sp>
      <p:sp>
        <p:nvSpPr>
          <p:cNvPr id="467" name="Google Shape;467;p48"/>
          <p:cNvSpPr txBox="1"/>
          <p:nvPr>
            <p:ph idx="1" type="body"/>
          </p:nvPr>
        </p:nvSpPr>
        <p:spPr>
          <a:xfrm>
            <a:off x="152400" y="1676400"/>
            <a:ext cx="8610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630237" lvl="0" marL="630237" rtl="0" algn="just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1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PET   :  Positron Emission Tomography</a:t>
            </a:r>
            <a:r>
              <a:rPr b="1" i="0" lang="en-US" sz="19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-228598" lvl="4" marL="2319337" rtl="0" algn="just">
              <a:lnSpc>
                <a:spcPct val="7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r>
              <a:t/>
            </a:r>
            <a:endParaRPr b="1" i="0" sz="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630237" lvl="0" marL="630237" rtl="0" algn="just">
              <a:lnSpc>
                <a:spcPct val="7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1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CT      :  Computerized Tomography.</a:t>
            </a:r>
            <a:endParaRPr/>
          </a:p>
          <a:p>
            <a:pPr indent="-228598" lvl="4" marL="2319337" rtl="0" algn="just">
              <a:lnSpc>
                <a:spcPct val="7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r>
              <a:t/>
            </a:r>
            <a:endParaRPr b="1" i="0" sz="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630237" lvl="0" marL="630237" rtl="0" algn="just">
              <a:lnSpc>
                <a:spcPct val="7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1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PET-CT is the fusion of functional and anatomic information acquired almost simultaneously from which we are able to visualize form and function.</a:t>
            </a:r>
            <a:endParaRPr b="0" i="0" sz="22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630237" lvl="0" marL="630237" rtl="0" algn="just">
              <a:lnSpc>
                <a:spcPct val="7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t/>
            </a:r>
            <a:endParaRPr b="0" i="0" sz="12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66700" lvl="0" marL="34290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t/>
            </a:r>
            <a:endParaRPr b="0" i="0" sz="12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48"/>
          <p:cNvSpPr txBox="1"/>
          <p:nvPr/>
        </p:nvSpPr>
        <p:spPr>
          <a:xfrm>
            <a:off x="2281237" y="838200"/>
            <a:ext cx="3341687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2800"/>
              <a:buFont typeface="Calibri"/>
              <a:buNone/>
            </a:pPr>
            <a:r>
              <a:rPr b="1" i="0" lang="en-US" sz="2800" u="sng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What is PET - CT ……?</a:t>
            </a:r>
            <a:endParaRPr/>
          </a:p>
        </p:txBody>
      </p:sp>
      <p:pic>
        <p:nvPicPr>
          <p:cNvPr descr="Scans" id="469" name="Google Shape;469;p48"/>
          <p:cNvPicPr preferRelativeResize="0"/>
          <p:nvPr/>
        </p:nvPicPr>
        <p:blipFill rotWithShape="1">
          <a:blip r:embed="rId3">
            <a:alphaModFix/>
          </a:blip>
          <a:srcRect b="2287" l="0" r="0" t="0"/>
          <a:stretch/>
        </p:blipFill>
        <p:spPr>
          <a:xfrm>
            <a:off x="1447800" y="2819400"/>
            <a:ext cx="5937250" cy="3508375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48"/>
          <p:cNvSpPr txBox="1"/>
          <p:nvPr/>
        </p:nvSpPr>
        <p:spPr>
          <a:xfrm>
            <a:off x="1530350" y="6335712"/>
            <a:ext cx="5937250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F688E1"/>
                </a:solidFill>
                <a:latin typeface="Arial"/>
                <a:ea typeface="Arial"/>
                <a:cs typeface="Arial"/>
                <a:sym typeface="Arial"/>
              </a:rPr>
              <a:t>PET CT   =   PET + CT  =  Function + Form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9"/>
          <p:cNvSpPr txBox="1"/>
          <p:nvPr/>
        </p:nvSpPr>
        <p:spPr>
          <a:xfrm>
            <a:off x="685800" y="304800"/>
            <a:ext cx="7099300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A1EF"/>
              </a:buClr>
              <a:buSzPts val="5400"/>
              <a:buFont typeface="Calibri"/>
              <a:buNone/>
            </a:pPr>
            <a:r>
              <a:rPr b="1" i="0" lang="en-US" sz="5400" u="sng">
                <a:solidFill>
                  <a:srgbClr val="F7A1EF"/>
                </a:solidFill>
                <a:latin typeface="Calibri"/>
                <a:ea typeface="Calibri"/>
                <a:cs typeface="Calibri"/>
                <a:sym typeface="Calibri"/>
              </a:rPr>
              <a:t>PET</a:t>
            </a:r>
            <a:r>
              <a:rPr b="1" i="0" lang="en-US" sz="4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i="0" lang="en-US" sz="4400" u="sng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: How it is performed…?</a:t>
            </a:r>
            <a:endParaRPr/>
          </a:p>
        </p:txBody>
      </p:sp>
      <p:sp>
        <p:nvSpPr>
          <p:cNvPr id="476" name="Google Shape;476;p49"/>
          <p:cNvSpPr txBox="1"/>
          <p:nvPr/>
        </p:nvSpPr>
        <p:spPr>
          <a:xfrm>
            <a:off x="304800" y="2057400"/>
            <a:ext cx="4876800" cy="3208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725487" lvl="0" marL="72548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6699"/>
              </a:buClr>
              <a:buSzPts val="2000"/>
              <a:buFont typeface="Calibri"/>
              <a:buNone/>
            </a:pPr>
            <a:r>
              <a:rPr b="1" i="0" lang="en-US" sz="2000" u="none">
                <a:solidFill>
                  <a:srgbClr val="FF6699"/>
                </a:solidFill>
                <a:latin typeface="Calibri"/>
                <a:ea typeface="Calibri"/>
                <a:cs typeface="Calibri"/>
                <a:sym typeface="Calibri"/>
              </a:rPr>
              <a:t>Positron emitters (e.g. F18)</a:t>
            </a:r>
            <a:r>
              <a:rPr b="0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labelled with </a:t>
            </a:r>
            <a:endParaRPr/>
          </a:p>
          <a:p>
            <a:pPr indent="-725487" lvl="0" marL="72548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biologically active natural compounds such </a:t>
            </a:r>
            <a:endParaRPr/>
          </a:p>
          <a:p>
            <a:pPr indent="-725487" lvl="0" marL="72548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 oxygen, carbon or glucose give intravenously </a:t>
            </a:r>
            <a:endParaRPr/>
          </a:p>
          <a:p>
            <a:pPr indent="-725487" lvl="0" marL="72548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 reacting in the body identically to their </a:t>
            </a:r>
            <a:endParaRPr/>
          </a:p>
          <a:p>
            <a:pPr indent="-725487" lvl="0" marL="72548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non-radioactive counterparts.</a:t>
            </a:r>
            <a:endParaRPr/>
          </a:p>
          <a:p>
            <a:pPr indent="-725487" lvl="0" marL="72548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1" i="0" sz="10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725487" lvl="0" marL="72548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b="0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20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Positrons</a:t>
            </a:r>
            <a:r>
              <a:rPr b="0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are emitted from F18 and react with</a:t>
            </a:r>
            <a:endParaRPr/>
          </a:p>
          <a:p>
            <a:pPr indent="-725487" lvl="0" marL="72548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tissue electrons.....Anhillation occurs...</a:t>
            </a:r>
            <a:endParaRPr/>
          </a:p>
          <a:p>
            <a:pPr indent="-725487" lvl="0" marL="72548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1" i="0" sz="10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725487" lvl="0" marL="72548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Calibri"/>
              <a:buNone/>
            </a:pPr>
            <a:r>
              <a:rPr b="1" i="0" lang="en-US" sz="20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Two photons 511 kev </a:t>
            </a: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each in opposite </a:t>
            </a:r>
            <a:endParaRPr/>
          </a:p>
          <a:p>
            <a:pPr indent="-725487" lvl="0" marL="72548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direction are emitted   and detected by PET</a:t>
            </a:r>
            <a:endParaRPr/>
          </a:p>
          <a:p>
            <a:pPr indent="-725487" lvl="0" marL="72548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SCANNERgiving an image of the normal and </a:t>
            </a:r>
            <a:endParaRPr/>
          </a:p>
          <a:p>
            <a:pPr indent="-725487" lvl="0" marL="72548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abnormal distribution of tracer in the body.</a:t>
            </a:r>
            <a:endParaRPr/>
          </a:p>
        </p:txBody>
      </p:sp>
      <p:pic>
        <p:nvPicPr>
          <p:cNvPr descr=" " id="477" name="Google Shape;477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05400" y="1752600"/>
            <a:ext cx="3265487" cy="493712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49"/>
          <p:cNvSpPr txBox="1"/>
          <p:nvPr/>
        </p:nvSpPr>
        <p:spPr>
          <a:xfrm>
            <a:off x="8328025" y="6397625"/>
            <a:ext cx="815975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1400"/>
              <a:buFont typeface="Calibri"/>
              <a:buNone/>
            </a:pPr>
            <a:r>
              <a:rPr b="1" i="0" lang="en-US" sz="14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detector</a:t>
            </a:r>
            <a:endParaRPr/>
          </a:p>
        </p:txBody>
      </p:sp>
      <p:sp>
        <p:nvSpPr>
          <p:cNvPr id="479" name="Google Shape;479;p49"/>
          <p:cNvSpPr txBox="1"/>
          <p:nvPr/>
        </p:nvSpPr>
        <p:spPr>
          <a:xfrm>
            <a:off x="8328025" y="1752600"/>
            <a:ext cx="815975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1400"/>
              <a:buFont typeface="Calibri"/>
              <a:buNone/>
            </a:pPr>
            <a:r>
              <a:rPr b="1" i="0" lang="en-US" sz="14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detector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 txBox="1"/>
          <p:nvPr>
            <p:ph type="title"/>
          </p:nvPr>
        </p:nvSpPr>
        <p:spPr>
          <a:xfrm>
            <a:off x="228600" y="260350"/>
            <a:ext cx="7467600" cy="10350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Calibri"/>
              <a:buNone/>
            </a:pPr>
            <a:r>
              <a:rPr b="1" i="0" lang="en-US" sz="36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Tumor Non-specific</a:t>
            </a:r>
            <a:r>
              <a:rPr b="0" i="0" lang="en-US" sz="36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36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Diagnostic radiopharmaceuticals </a:t>
            </a:r>
            <a:endParaRPr/>
          </a:p>
        </p:txBody>
      </p:sp>
      <p:sp>
        <p:nvSpPr>
          <p:cNvPr id="128" name="Google Shape;128;p5"/>
          <p:cNvSpPr txBox="1"/>
          <p:nvPr>
            <p:ph idx="1" type="body"/>
          </p:nvPr>
        </p:nvSpPr>
        <p:spPr>
          <a:xfrm>
            <a:off x="288925" y="1225550"/>
            <a:ext cx="8604250" cy="5175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 i="1" sz="2000" u="none">
              <a:solidFill>
                <a:srgbClr val="FF99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99FF"/>
              </a:buClr>
              <a:buSzPts val="2400"/>
              <a:buFont typeface="Arial"/>
              <a:buChar char="•"/>
            </a:pPr>
            <a:r>
              <a:rPr b="1" i="0" lang="en-US" sz="2400" u="none">
                <a:solidFill>
                  <a:srgbClr val="FF99FF"/>
                </a:solidFill>
                <a:latin typeface="Calibri"/>
                <a:ea typeface="Calibri"/>
                <a:cs typeface="Calibri"/>
                <a:sym typeface="Calibri"/>
              </a:rPr>
              <a:t>PET or PET-CT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❖"/>
            </a:pPr>
            <a:r>
              <a:rPr b="1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F-18 FDG – anaerobic metabolism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t/>
            </a:r>
            <a:endParaRPr b="0" i="0" sz="12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99FF"/>
              </a:buClr>
              <a:buSzPts val="2400"/>
              <a:buFont typeface="Arial"/>
              <a:buChar char="•"/>
            </a:pPr>
            <a:r>
              <a:rPr b="1" i="0" lang="en-US" sz="2400" u="none">
                <a:solidFill>
                  <a:srgbClr val="FF99FF"/>
                </a:solidFill>
                <a:latin typeface="Calibri"/>
                <a:ea typeface="Calibri"/>
                <a:cs typeface="Calibri"/>
                <a:sym typeface="Calibri"/>
              </a:rPr>
              <a:t>Planar, SPECT or SPECT-CT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❖"/>
            </a:pPr>
            <a:r>
              <a:rPr b="1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Diphosphonates</a:t>
            </a:r>
            <a:r>
              <a:rPr b="0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– bone scan</a:t>
            </a:r>
            <a:endParaRPr/>
          </a:p>
          <a:p>
            <a:pPr indent="-209550" lvl="1" marL="74295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r>
              <a:t/>
            </a:r>
            <a:endParaRPr b="0" i="0" sz="12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❖"/>
            </a:pPr>
            <a:r>
              <a:rPr b="1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Ga-67 citrate</a:t>
            </a:r>
            <a:r>
              <a:rPr b="0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– similar to FDG – localising agent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t/>
            </a:r>
            <a:endParaRPr b="0" i="0" sz="12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❖"/>
            </a:pPr>
            <a:r>
              <a:rPr b="1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Tc99m Nanocolloid</a:t>
            </a:r>
            <a:r>
              <a:rPr b="0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– bone marrow scan</a:t>
            </a:r>
            <a:endParaRPr/>
          </a:p>
          <a:p>
            <a:pPr indent="-209550" lvl="1" marL="74295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r>
              <a:t/>
            </a:r>
            <a:endParaRPr b="0" i="0" sz="12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❖"/>
            </a:pPr>
            <a:r>
              <a:rPr b="1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Tc99m MIBI / Thallium 201 </a:t>
            </a:r>
            <a:r>
              <a:rPr b="0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– several tumors</a:t>
            </a:r>
            <a:endParaRPr/>
          </a:p>
          <a:p>
            <a:pPr indent="-158750" lvl="1" marL="74295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b="0" i="0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</a:pPr>
            <a:r>
              <a:rPr b="1" i="1" lang="en-US" sz="20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Demonstrate tumor sites but are </a:t>
            </a:r>
            <a:r>
              <a:rPr b="1" i="1" lang="en-US" sz="2000" u="sng">
                <a:solidFill>
                  <a:srgbClr val="FF99FF"/>
                </a:solidFill>
                <a:latin typeface="Calibri"/>
                <a:ea typeface="Calibri"/>
                <a:cs typeface="Calibri"/>
                <a:sym typeface="Calibri"/>
              </a:rPr>
              <a:t>not specific for malignancy</a:t>
            </a:r>
            <a:endParaRPr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 i="1" sz="2000" u="sng">
              <a:solidFill>
                <a:srgbClr val="FF99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50"/>
          <p:cNvSpPr txBox="1"/>
          <p:nvPr>
            <p:ph type="title"/>
          </p:nvPr>
        </p:nvSpPr>
        <p:spPr>
          <a:xfrm>
            <a:off x="457200" y="274637"/>
            <a:ext cx="7391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4400"/>
              <a:buFont typeface="Calibri"/>
              <a:buNone/>
            </a:pPr>
            <a:r>
              <a:rPr b="1" i="0" lang="en-US" sz="44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Positron Emitting Isotopes</a:t>
            </a:r>
            <a:endParaRPr/>
          </a:p>
        </p:txBody>
      </p:sp>
      <p:sp>
        <p:nvSpPr>
          <p:cNvPr id="485" name="Google Shape;485;p50"/>
          <p:cNvSpPr txBox="1"/>
          <p:nvPr>
            <p:ph idx="1" type="body"/>
          </p:nvPr>
        </p:nvSpPr>
        <p:spPr>
          <a:xfrm>
            <a:off x="533400" y="1752600"/>
            <a:ext cx="8431212" cy="4776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812800" lvl="0" marL="812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3399"/>
              </a:buClr>
              <a:buSzPts val="2800"/>
              <a:buAutoNum type="romanUcPeriod"/>
            </a:pPr>
            <a:r>
              <a:rPr b="1" i="0" lang="en-US" sz="2800" u="none">
                <a:solidFill>
                  <a:srgbClr val="00FF00"/>
                </a:solidFill>
                <a:latin typeface="Calibri"/>
                <a:ea typeface="Calibri"/>
                <a:cs typeface="Calibri"/>
                <a:sym typeface="Calibri"/>
              </a:rPr>
              <a:t>Cyclotron produced isotopes:</a:t>
            </a:r>
            <a:endParaRPr/>
          </a:p>
          <a:p>
            <a:pPr indent="-609600" lvl="2" marL="18923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b="1" i="0" lang="en-US" sz="24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Isotope</a:t>
            </a:r>
            <a:r>
              <a:rPr b="1" i="0" lang="en-US" sz="2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		                 </a:t>
            </a:r>
            <a:r>
              <a:rPr b="1" i="0" lang="en-US" sz="24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T/2</a:t>
            </a:r>
            <a:endParaRPr b="1" i="0" sz="24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609600" lvl="2" marL="18923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b="1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Oxygen-15		  	          2 min</a:t>
            </a:r>
            <a:endParaRPr/>
          </a:p>
          <a:p>
            <a:pPr indent="-609600" lvl="2" marL="18923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b="1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Nitrogen-13		                  10 min</a:t>
            </a:r>
            <a:endParaRPr/>
          </a:p>
          <a:p>
            <a:pPr indent="-609600" lvl="2" marL="18923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b="1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Carbon-11			           20 min</a:t>
            </a:r>
            <a:endParaRPr/>
          </a:p>
          <a:p>
            <a:pPr indent="-609600" lvl="2" marL="18923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00FF"/>
              </a:buClr>
              <a:buSzPts val="2800"/>
              <a:buNone/>
            </a:pPr>
            <a:r>
              <a:rPr b="1" i="0" lang="en-US" sz="2800" u="none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Fluorine-18		       110 min</a:t>
            </a:r>
            <a:endParaRPr/>
          </a:p>
          <a:p>
            <a:pPr indent="-812800" lvl="0" marL="8128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3399"/>
              </a:buClr>
              <a:buSzPts val="2800"/>
              <a:buAutoNum type="romanUcPeriod"/>
            </a:pPr>
            <a:r>
              <a:rPr b="1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2800" u="none">
                <a:solidFill>
                  <a:srgbClr val="00FF00"/>
                </a:solidFill>
                <a:latin typeface="Calibri"/>
                <a:ea typeface="Calibri"/>
                <a:cs typeface="Calibri"/>
                <a:sym typeface="Calibri"/>
              </a:rPr>
              <a:t>Generator produced isotopes:</a:t>
            </a:r>
            <a:endParaRPr/>
          </a:p>
          <a:p>
            <a:pPr indent="-812800" lvl="0" marL="812800" rtl="0" algn="l">
              <a:lnSpc>
                <a:spcPct val="9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r>
              <a:t/>
            </a:r>
            <a:endParaRPr b="1" i="0" sz="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12800" lvl="0" marL="8128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688E1"/>
              </a:buClr>
              <a:buSzPts val="2800"/>
              <a:buNone/>
            </a:pPr>
            <a:r>
              <a:rPr b="1" i="0" lang="en-US" sz="2800" u="sng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Parent</a:t>
            </a:r>
            <a:r>
              <a:rPr b="1" i="0" lang="en-US" sz="28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 		       </a:t>
            </a:r>
            <a:r>
              <a:rPr b="1" i="0" lang="en-US" sz="2800" u="sng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T/2</a:t>
            </a:r>
            <a:r>
              <a:rPr b="1" i="0" lang="en-US" sz="28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  		 </a:t>
            </a:r>
            <a:r>
              <a:rPr b="1" i="0" lang="en-US" sz="2800" u="sng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daughter</a:t>
            </a:r>
            <a:r>
              <a:rPr b="1" i="0" lang="en-US" sz="28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	       </a:t>
            </a:r>
            <a:r>
              <a:rPr b="1" i="0" lang="en-US" sz="2800" u="sng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T/2</a:t>
            </a:r>
            <a:endParaRPr/>
          </a:p>
          <a:p>
            <a:pPr indent="-812800" lvl="0" marL="812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b="1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Strontium-82		 25 days	           Rubidium-82	       75 seconds</a:t>
            </a:r>
            <a:endParaRPr/>
          </a:p>
          <a:p>
            <a:pPr indent="-812800" lvl="0" marL="812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b="1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Zin-62			                 9.3 hrs	           Copper-62	               10 min.</a:t>
            </a:r>
            <a:endParaRPr/>
          </a:p>
          <a:p>
            <a:pPr indent="-812800" lvl="0" marL="812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b="1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Germanium-68	         288 days         Gallium-68	                68 min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1"/>
          <p:cNvSpPr txBox="1"/>
          <p:nvPr>
            <p:ph type="title"/>
          </p:nvPr>
        </p:nvSpPr>
        <p:spPr>
          <a:xfrm>
            <a:off x="250825" y="166687"/>
            <a:ext cx="8569325" cy="10525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4000"/>
              <a:buFont typeface="Calibri"/>
              <a:buNone/>
            </a:pPr>
            <a:r>
              <a:rPr b="1" i="0" lang="en-US" sz="40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FDG </a:t>
            </a:r>
            <a:r>
              <a:rPr b="1" i="0" lang="en-US" sz="28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:  </a:t>
            </a:r>
            <a:r>
              <a:rPr b="1" i="0" lang="en-US" sz="3600" u="none">
                <a:solidFill>
                  <a:srgbClr val="F7A1EF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b="1" i="0" lang="en-US" sz="2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luoro-2-deoxy-</a:t>
            </a:r>
            <a:r>
              <a:rPr b="1" i="0" lang="en-US" sz="36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b="1" i="0" lang="en-US" sz="2800" u="none">
                <a:solidFill>
                  <a:schemeClr val="folHlink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b="1" i="0" lang="en-US" sz="36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b="1" i="0" lang="en-US" sz="2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lucose</a:t>
            </a: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b="1" i="0" lang="en-US" sz="1800" u="none">
                <a:solidFill>
                  <a:schemeClr val="folHlink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3200" u="none">
                <a:solidFill>
                  <a:srgbClr val="14F624"/>
                </a:solidFill>
                <a:latin typeface="Calibri"/>
                <a:ea typeface="Calibri"/>
                <a:cs typeface="Calibri"/>
                <a:sym typeface="Calibri"/>
              </a:rPr>
              <a:t>Uptake  Mechanism</a:t>
            </a:r>
            <a:endParaRPr/>
          </a:p>
        </p:txBody>
      </p:sp>
      <p:pic>
        <p:nvPicPr>
          <p:cNvPr descr=" " id="491" name="Google Shape;491;p5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8262" y="1916112"/>
            <a:ext cx="3600450" cy="2970212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51"/>
          <p:cNvSpPr txBox="1"/>
          <p:nvPr/>
        </p:nvSpPr>
        <p:spPr>
          <a:xfrm>
            <a:off x="7380287" y="2420937"/>
            <a:ext cx="146685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1800"/>
              <a:buFont typeface="Arial"/>
              <a:buNone/>
            </a:pPr>
            <a:r>
              <a:rPr b="1" i="1" lang="en-US" sz="1800" u="non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="1" i="0" lang="en-US" sz="1800" u="non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 = nucleus</a:t>
            </a:r>
            <a:endParaRPr/>
          </a:p>
        </p:txBody>
      </p:sp>
      <p:sp>
        <p:nvSpPr>
          <p:cNvPr id="493" name="Google Shape;493;p51"/>
          <p:cNvSpPr txBox="1"/>
          <p:nvPr/>
        </p:nvSpPr>
        <p:spPr>
          <a:xfrm>
            <a:off x="504825" y="1544637"/>
            <a:ext cx="4572000" cy="40941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FC84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rgbClr val="F1FC84"/>
                </a:solidFill>
                <a:latin typeface="Arial"/>
                <a:ea typeface="Arial"/>
                <a:cs typeface="Arial"/>
                <a:sym typeface="Arial"/>
              </a:rPr>
              <a:t>FDG is a glucose analogue used to asses glucose metabolism.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i="0" sz="1600" u="none">
              <a:solidFill>
                <a:srgbClr val="F1FC8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FDG transported from intravascular space to the cells by the same mechanism as the glucose.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i="0" sz="16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 the cell, hexoKinase acts on both </a:t>
            </a:r>
            <a:r>
              <a:rPr b="1" i="0" lang="en-US" sz="1800" u="sng">
                <a:solidFill>
                  <a:srgbClr val="F688E1"/>
                </a:solidFill>
                <a:latin typeface="Arial"/>
                <a:ea typeface="Arial"/>
                <a:cs typeface="Arial"/>
                <a:sym typeface="Arial"/>
              </a:rPr>
              <a:t>FDG and glucose to form: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⮚"/>
            </a:pPr>
            <a:r>
              <a:rPr b="1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FDG-6-phosphatase (FDG-6-PO4-) 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⮚"/>
            </a:pPr>
            <a:r>
              <a:rPr b="1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Glucose-6-phosphatase.</a:t>
            </a:r>
            <a:endParaRPr/>
          </a:p>
          <a:p>
            <a:pPr indent="-1841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FDG-6-PO4- cannot progress further into glucose metabolism and remains trapped intracellularly in proportion to glycolitic rate of the cell.</a:t>
            </a:r>
            <a:endParaRPr/>
          </a:p>
        </p:txBody>
      </p:sp>
      <p:sp>
        <p:nvSpPr>
          <p:cNvPr id="494" name="Google Shape;494;p51"/>
          <p:cNvSpPr txBox="1"/>
          <p:nvPr/>
        </p:nvSpPr>
        <p:spPr>
          <a:xfrm>
            <a:off x="539750" y="5715000"/>
            <a:ext cx="8135937" cy="1016000"/>
          </a:xfrm>
          <a:prstGeom prst="rect">
            <a:avLst/>
          </a:prstGeom>
          <a:noFill/>
          <a:ln cap="flat" cmpd="sng" w="9525">
            <a:solidFill>
              <a:srgbClr val="F688E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E4A7"/>
              </a:buClr>
              <a:buSzPts val="2000"/>
              <a:buFont typeface="Arial"/>
              <a:buNone/>
            </a:pPr>
            <a:r>
              <a:rPr b="1" i="1" lang="en-US" sz="2000" u="none">
                <a:solidFill>
                  <a:srgbClr val="2CE4A7"/>
                </a:solidFill>
                <a:latin typeface="Arial"/>
                <a:ea typeface="Arial"/>
                <a:cs typeface="Arial"/>
                <a:sym typeface="Arial"/>
              </a:rPr>
              <a:t>In tumors, there is high rate of glycolysis compared to normal cells as well as higher level of hexoKinase.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2000"/>
              <a:buFont typeface="Arial"/>
              <a:buNone/>
            </a:pPr>
            <a:r>
              <a:rPr b="1" i="1" lang="en-US" sz="2000" u="none">
                <a:solidFill>
                  <a:srgbClr val="F688E1"/>
                </a:solidFill>
                <a:latin typeface="Arial"/>
                <a:ea typeface="Arial"/>
                <a:cs typeface="Arial"/>
                <a:sym typeface="Arial"/>
              </a:rPr>
              <a:t>FDG is labeled with F18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2"/>
          <p:cNvSpPr txBox="1"/>
          <p:nvPr>
            <p:ph idx="1" type="body"/>
          </p:nvPr>
        </p:nvSpPr>
        <p:spPr>
          <a:xfrm>
            <a:off x="685800" y="1870075"/>
            <a:ext cx="4340225" cy="4572000"/>
          </a:xfrm>
          <a:prstGeom prst="rect">
            <a:avLst/>
          </a:prstGeom>
          <a:noFill/>
          <a:ln cap="flat" cmpd="sng" w="9525">
            <a:solidFill>
              <a:srgbClr val="2CE4A7"/>
            </a:solidFill>
            <a:prstDash val="solid"/>
            <a:miter lim="524288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000"/>
              <a:buNone/>
            </a:pPr>
            <a:r>
              <a:rPr b="1" i="0" lang="en-US" sz="2000" u="none">
                <a:solidFill>
                  <a:srgbClr val="00FF00"/>
                </a:solidFill>
                <a:latin typeface="Calibri"/>
                <a:ea typeface="Calibri"/>
                <a:cs typeface="Calibri"/>
                <a:sym typeface="Calibri"/>
              </a:rPr>
              <a:t>Brain &amp; heart</a:t>
            </a:r>
            <a:r>
              <a:rPr b="1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---    High uptake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 i="0" sz="20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FF00"/>
              </a:buClr>
              <a:buSzPts val="2000"/>
              <a:buNone/>
            </a:pPr>
            <a:r>
              <a:rPr b="1" i="0" lang="en-US" sz="2000" u="none">
                <a:solidFill>
                  <a:srgbClr val="00FF00"/>
                </a:solidFill>
                <a:latin typeface="Calibri"/>
                <a:ea typeface="Calibri"/>
                <a:cs typeface="Calibri"/>
                <a:sym typeface="Calibri"/>
              </a:rPr>
              <a:t>Liver    </a:t>
            </a:r>
            <a:r>
              <a:rPr b="1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---     Less uptake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 i="0" sz="20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FF00"/>
              </a:buClr>
              <a:buSzPts val="2000"/>
              <a:buNone/>
            </a:pPr>
            <a:r>
              <a:rPr b="1" i="0" lang="en-US" sz="2000" u="none">
                <a:solidFill>
                  <a:srgbClr val="00FF00"/>
                </a:solidFill>
                <a:latin typeface="Calibri"/>
                <a:ea typeface="Calibri"/>
                <a:cs typeface="Calibri"/>
                <a:sym typeface="Calibri"/>
              </a:rPr>
              <a:t>Kidneys</a:t>
            </a:r>
            <a:r>
              <a:rPr b="1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---   Unlike glucose, FDG is 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b="1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excreted with urine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 i="0" sz="20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FF00"/>
              </a:buClr>
              <a:buSzPts val="2000"/>
              <a:buNone/>
            </a:pPr>
            <a:r>
              <a:rPr b="1" i="0" lang="en-US" sz="2000" u="none">
                <a:solidFill>
                  <a:srgbClr val="00FF00"/>
                </a:solidFill>
                <a:latin typeface="Calibri"/>
                <a:ea typeface="Calibri"/>
                <a:cs typeface="Calibri"/>
                <a:sym typeface="Calibri"/>
              </a:rPr>
              <a:t>GI</a:t>
            </a:r>
            <a:r>
              <a:rPr b="1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      </a:t>
            </a:r>
            <a:r>
              <a:rPr b="1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---    Mild clearance, faintly seen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 i="0" sz="20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FF00"/>
              </a:buClr>
              <a:buSzPts val="2000"/>
              <a:buNone/>
            </a:pPr>
            <a:r>
              <a:rPr b="1" i="0" lang="en-US" sz="2000" u="none">
                <a:solidFill>
                  <a:srgbClr val="00FF00"/>
                </a:solidFill>
                <a:latin typeface="Calibri"/>
                <a:ea typeface="Calibri"/>
                <a:cs typeface="Calibri"/>
                <a:sym typeface="Calibri"/>
              </a:rPr>
              <a:t>Muscles</a:t>
            </a:r>
            <a:r>
              <a:rPr b="1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 </a:t>
            </a:r>
            <a:r>
              <a:rPr b="1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--- Low, increase with exercise</a:t>
            </a:r>
            <a:endParaRPr/>
          </a:p>
        </p:txBody>
      </p:sp>
      <p:sp>
        <p:nvSpPr>
          <p:cNvPr id="500" name="Google Shape;500;p52"/>
          <p:cNvSpPr txBox="1"/>
          <p:nvPr>
            <p:ph type="title"/>
          </p:nvPr>
        </p:nvSpPr>
        <p:spPr>
          <a:xfrm>
            <a:off x="304800" y="228600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AFFB9"/>
              </a:buClr>
              <a:buSzPts val="4400"/>
              <a:buFont typeface="Calibri"/>
              <a:buNone/>
            </a:pPr>
            <a:r>
              <a:rPr b="0" i="0" lang="en-US" sz="4400" u="none">
                <a:solidFill>
                  <a:srgbClr val="CAFFB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44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FDG : Normal distribution</a:t>
            </a:r>
            <a:endParaRPr/>
          </a:p>
        </p:txBody>
      </p:sp>
      <p:pic>
        <p:nvPicPr>
          <p:cNvPr descr="Scans" id="501" name="Google Shape;501;p52"/>
          <p:cNvPicPr preferRelativeResize="0"/>
          <p:nvPr/>
        </p:nvPicPr>
        <p:blipFill rotWithShape="1">
          <a:blip r:embed="rId3">
            <a:alphaModFix/>
          </a:blip>
          <a:srcRect b="15678" l="26939" r="49969" t="0"/>
          <a:stretch/>
        </p:blipFill>
        <p:spPr>
          <a:xfrm>
            <a:off x="5867400" y="1676400"/>
            <a:ext cx="2246313" cy="4959258"/>
          </a:xfrm>
          <a:prstGeom prst="rect">
            <a:avLst/>
          </a:prstGeom>
          <a:noFill/>
          <a:ln cap="flat" cmpd="sng" w="9525">
            <a:solidFill>
              <a:srgbClr val="2CE4A7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53"/>
          <p:cNvSpPr txBox="1"/>
          <p:nvPr>
            <p:ph type="title"/>
          </p:nvPr>
        </p:nvSpPr>
        <p:spPr>
          <a:xfrm>
            <a:off x="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br>
              <a:rPr b="0" i="0" lang="en-US" sz="3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54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FDG in Oncology</a:t>
            </a:r>
            <a:br>
              <a:rPr b="0" i="0" lang="en-US" sz="3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sp>
        <p:nvSpPr>
          <p:cNvPr id="507" name="Google Shape;507;p53"/>
          <p:cNvSpPr txBox="1"/>
          <p:nvPr>
            <p:ph idx="1" type="body"/>
          </p:nvPr>
        </p:nvSpPr>
        <p:spPr>
          <a:xfrm>
            <a:off x="762000" y="1704975"/>
            <a:ext cx="7391400" cy="4467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Tumors do not have a blood tumor barrier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FDG transport into tumors occurs at a </a:t>
            </a:r>
            <a:r>
              <a:rPr b="1" i="1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higher </a:t>
            </a:r>
            <a:r>
              <a:rPr b="1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rate than in the surrounding normal tissues.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FDG is de-phosphorylated and can then leave the cell.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de-phosphorylation occurs at a </a:t>
            </a:r>
            <a:r>
              <a:rPr b="1" i="1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slower </a:t>
            </a:r>
            <a:r>
              <a:rPr b="1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rate in tumors.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 i="0" sz="20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00FFCC"/>
              </a:buClr>
              <a:buSzPts val="2800"/>
              <a:buFont typeface="Arial"/>
              <a:buChar char="•"/>
            </a:pPr>
            <a:r>
              <a:rPr b="1" i="0" lang="en-US" sz="2800" u="none">
                <a:solidFill>
                  <a:srgbClr val="00FFCC"/>
                </a:solidFill>
                <a:latin typeface="Calibri"/>
                <a:ea typeface="Calibri"/>
                <a:cs typeface="Calibri"/>
                <a:sym typeface="Calibri"/>
              </a:rPr>
              <a:t>Applications of FDG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•Locating unknown primaries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•Differentiation of tumor from normal tissue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•Pre-operative staging of disease (lung, breast, colorectal,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melanoma, H&amp;N, pancreas)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•Recurrence vs necrosis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•Recurrence vs post-operative changes (limitations with </a:t>
            </a:r>
            <a:r>
              <a:rPr b="1" i="0" lang="en-US" sz="1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FDG)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•Monitoring response to therapy</a:t>
            </a:r>
            <a:endParaRPr/>
          </a:p>
          <a:p>
            <a:pPr indent="-228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54"/>
          <p:cNvPicPr preferRelativeResize="0"/>
          <p:nvPr/>
        </p:nvPicPr>
        <p:blipFill rotWithShape="1">
          <a:blip r:embed="rId3">
            <a:alphaModFix/>
          </a:blip>
          <a:srcRect b="54753" l="2998" r="54271" t="13239"/>
          <a:stretch/>
        </p:blipFill>
        <p:spPr>
          <a:xfrm>
            <a:off x="152400" y="3995737"/>
            <a:ext cx="4962525" cy="2709862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54"/>
          <p:cNvSpPr txBox="1"/>
          <p:nvPr/>
        </p:nvSpPr>
        <p:spPr>
          <a:xfrm>
            <a:off x="990600" y="76200"/>
            <a:ext cx="6400800" cy="1292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4000"/>
              <a:buFont typeface="Arial"/>
              <a:buNone/>
            </a:pPr>
            <a:r>
              <a:rPr b="1" i="0" lang="en-US" sz="4000" u="none">
                <a:solidFill>
                  <a:srgbClr val="F688E1"/>
                </a:solidFill>
                <a:latin typeface="Arial"/>
                <a:ea typeface="Arial"/>
                <a:cs typeface="Arial"/>
                <a:sym typeface="Arial"/>
              </a:rPr>
              <a:t>PET CT </a:t>
            </a:r>
            <a:endParaRPr/>
          </a:p>
          <a:p>
            <a:pPr indent="0" lvl="4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1" i="0" sz="1000" u="none" cap="none" strike="noStrike">
              <a:solidFill>
                <a:srgbClr val="F688E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rgbClr val="F688E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28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F18 FDG </a:t>
            </a:r>
            <a:r>
              <a:rPr b="1" i="0" lang="en-US" sz="28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IMAGING PROTOCOL</a:t>
            </a:r>
            <a:endParaRPr/>
          </a:p>
        </p:txBody>
      </p:sp>
      <p:pic>
        <p:nvPicPr>
          <p:cNvPr descr="037_CT_Brilliance_lo_res-13712" id="514" name="Google Shape;514;p54"/>
          <p:cNvPicPr preferRelativeResize="0"/>
          <p:nvPr/>
        </p:nvPicPr>
        <p:blipFill rotWithShape="1">
          <a:blip r:embed="rId4">
            <a:alphaModFix/>
          </a:blip>
          <a:srcRect b="8473" l="8941" r="11479" t="8473"/>
          <a:stretch/>
        </p:blipFill>
        <p:spPr>
          <a:xfrm>
            <a:off x="5257800" y="3995737"/>
            <a:ext cx="3746500" cy="2709862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54"/>
          <p:cNvSpPr txBox="1"/>
          <p:nvPr/>
        </p:nvSpPr>
        <p:spPr>
          <a:xfrm>
            <a:off x="609600" y="1676400"/>
            <a:ext cx="7924800" cy="2092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1800"/>
              <a:buFont typeface="Noto Sans Symbols"/>
              <a:buChar char="❖"/>
            </a:pPr>
            <a:r>
              <a:rPr b="1" i="0" lang="en-US" sz="18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Fasting : </a:t>
            </a: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 – 6 hours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1" i="0" sz="10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1800"/>
              <a:buFont typeface="Noto Sans Symbols"/>
              <a:buChar char="❖"/>
            </a:pPr>
            <a:r>
              <a:rPr b="1" i="0" lang="en-US" sz="18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Dose : </a:t>
            </a: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Inject 10 mCi </a:t>
            </a:r>
            <a:r>
              <a:rPr b="1" i="0" lang="en-US" sz="18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F18 FDG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b="1" i="0" sz="10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1800"/>
              <a:buFont typeface="Noto Sans Symbols"/>
              <a:buChar char="❖"/>
            </a:pPr>
            <a:r>
              <a:rPr b="1" i="0" lang="en-US" sz="18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Wait (uptake phase): </a:t>
            </a: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45 -60 min then scan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b="1" i="0" sz="1000" u="none">
              <a:solidFill>
                <a:srgbClr val="F688E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1800"/>
              <a:buFont typeface="Noto Sans Symbols"/>
              <a:buChar char="❖"/>
            </a:pPr>
            <a:r>
              <a:rPr b="1" i="0" lang="en-US" sz="18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Scanning time : </a:t>
            </a: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30 min to complete PET CT study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b="1" i="0" sz="10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1800"/>
              <a:buFont typeface="Noto Sans Symbols"/>
              <a:buChar char="❖"/>
            </a:pPr>
            <a:r>
              <a:rPr b="1" i="0" lang="en-US" sz="18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SUV : </a:t>
            </a: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Standard uptake value  ( N:0.5-2.5  and  Tumors &gt; 3.0 )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on-hodgkin's Lymphoma" id="520" name="Google Shape;520;p55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7200" y="1600200"/>
            <a:ext cx="3535362" cy="4713287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55"/>
          <p:cNvSpPr txBox="1"/>
          <p:nvPr/>
        </p:nvSpPr>
        <p:spPr>
          <a:xfrm>
            <a:off x="4449762" y="6313487"/>
            <a:ext cx="3352800" cy="461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Calibri"/>
              <a:buNone/>
            </a:pPr>
            <a:r>
              <a:rPr b="1" i="0" lang="en-US" sz="24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FDG PET : Staging of NHL</a:t>
            </a:r>
            <a:endParaRPr/>
          </a:p>
        </p:txBody>
      </p:sp>
      <p:pic>
        <p:nvPicPr>
          <p:cNvPr descr="Scans" id="522" name="Google Shape;522;p55"/>
          <p:cNvPicPr preferRelativeResize="0"/>
          <p:nvPr/>
        </p:nvPicPr>
        <p:blipFill rotWithShape="1">
          <a:blip r:embed="rId4">
            <a:alphaModFix/>
          </a:blip>
          <a:srcRect b="15678" l="26939" r="49969" t="0"/>
          <a:stretch/>
        </p:blipFill>
        <p:spPr>
          <a:xfrm>
            <a:off x="990600" y="1600200"/>
            <a:ext cx="2093912" cy="462280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55"/>
          <p:cNvSpPr txBox="1"/>
          <p:nvPr/>
        </p:nvSpPr>
        <p:spPr>
          <a:xfrm>
            <a:off x="609600" y="6313487"/>
            <a:ext cx="2794000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Calibri"/>
              <a:buNone/>
            </a:pPr>
            <a:r>
              <a:rPr b="1" i="0" lang="en-US" sz="24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FDG PET : Normal</a:t>
            </a:r>
            <a:endParaRPr/>
          </a:p>
        </p:txBody>
      </p:sp>
      <p:sp>
        <p:nvSpPr>
          <p:cNvPr id="524" name="Google Shape;524;p55"/>
          <p:cNvSpPr txBox="1"/>
          <p:nvPr/>
        </p:nvSpPr>
        <p:spPr>
          <a:xfrm>
            <a:off x="2514600" y="228600"/>
            <a:ext cx="2981325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6000"/>
              <a:buFont typeface="Calibri"/>
              <a:buNone/>
            </a:pPr>
            <a:r>
              <a:rPr b="1" i="0" lang="en-US" sz="60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FDG PET</a:t>
            </a:r>
            <a:r>
              <a:rPr b="1" i="0" lang="en-US" sz="48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56"/>
          <p:cNvSpPr txBox="1"/>
          <p:nvPr>
            <p:ph idx="4294967295" type="title"/>
          </p:nvPr>
        </p:nvSpPr>
        <p:spPr>
          <a:xfrm>
            <a:off x="533400" y="5192712"/>
            <a:ext cx="3200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FDG PET-CT</a:t>
            </a:r>
            <a:r>
              <a:rPr b="1" i="0" lang="en-US" sz="1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b="1" i="0" lang="en-US" sz="20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b="1" i="0" lang="en-US" sz="2000" u="none" cap="none" strike="noStrike">
                <a:solidFill>
                  <a:srgbClr val="FF99FF"/>
                </a:solidFill>
                <a:latin typeface="Garamond"/>
                <a:ea typeface="Garamond"/>
                <a:cs typeface="Garamond"/>
                <a:sym typeface="Garamond"/>
              </a:rPr>
              <a:t>Normal</a:t>
            </a:r>
            <a:endParaRPr/>
          </a:p>
        </p:txBody>
      </p:sp>
      <p:pic>
        <p:nvPicPr>
          <p:cNvPr descr="200503-03_2" id="530" name="Google Shape;530;p56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2211387"/>
            <a:ext cx="44196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ans" id="531" name="Google Shape;531;p56"/>
          <p:cNvPicPr preferRelativeResize="0"/>
          <p:nvPr/>
        </p:nvPicPr>
        <p:blipFill rotWithShape="1">
          <a:blip r:embed="rId4">
            <a:alphaModFix/>
          </a:blip>
          <a:srcRect b="15843" l="0" r="24072" t="0"/>
          <a:stretch/>
        </p:blipFill>
        <p:spPr>
          <a:xfrm>
            <a:off x="152400" y="2211387"/>
            <a:ext cx="4191000" cy="2809875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56"/>
          <p:cNvSpPr txBox="1"/>
          <p:nvPr/>
        </p:nvSpPr>
        <p:spPr>
          <a:xfrm>
            <a:off x="5486400" y="5192712"/>
            <a:ext cx="2590800" cy="892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Calibri"/>
              <a:buNone/>
            </a:pPr>
            <a:r>
              <a:rPr b="1" i="0" lang="en-US" sz="28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FDG PET-CT</a:t>
            </a:r>
            <a:r>
              <a:rPr b="1" i="0" lang="en-US" sz="20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b="1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800" u="none">
                <a:solidFill>
                  <a:srgbClr val="FF66FF"/>
                </a:solidFill>
                <a:latin typeface="Calibri"/>
                <a:ea typeface="Calibri"/>
                <a:cs typeface="Calibri"/>
                <a:sym typeface="Calibri"/>
              </a:rPr>
              <a:t>Staging Of Lymphoma</a:t>
            </a:r>
            <a: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533" name="Google Shape;533;p56"/>
          <p:cNvSpPr txBox="1"/>
          <p:nvPr/>
        </p:nvSpPr>
        <p:spPr>
          <a:xfrm>
            <a:off x="2286000" y="304800"/>
            <a:ext cx="3625850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5400"/>
              <a:buFont typeface="Calibri"/>
              <a:buNone/>
            </a:pPr>
            <a:r>
              <a:rPr b="1" i="0" lang="en-US" sz="54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FDG PET-CT</a:t>
            </a:r>
            <a:r>
              <a:rPr b="1" i="0" lang="en-US" sz="44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57"/>
          <p:cNvPicPr preferRelativeResize="0"/>
          <p:nvPr/>
        </p:nvPicPr>
        <p:blipFill rotWithShape="1">
          <a:blip r:embed="rId3">
            <a:alphaModFix/>
          </a:blip>
          <a:srcRect b="0" l="38614" r="39506" t="0"/>
          <a:stretch/>
        </p:blipFill>
        <p:spPr>
          <a:xfrm>
            <a:off x="1600200" y="1693863"/>
            <a:ext cx="2300288" cy="4887912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pic>
        <p:nvPicPr>
          <p:cNvPr id="539" name="Google Shape;539;p57"/>
          <p:cNvPicPr preferRelativeResize="0"/>
          <p:nvPr/>
        </p:nvPicPr>
        <p:blipFill rotWithShape="1">
          <a:blip r:embed="rId4">
            <a:alphaModFix/>
          </a:blip>
          <a:srcRect b="22141" l="34764" r="34483" t="32138"/>
          <a:stretch/>
        </p:blipFill>
        <p:spPr>
          <a:xfrm>
            <a:off x="5111750" y="4706937"/>
            <a:ext cx="2971800" cy="205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57"/>
          <p:cNvPicPr preferRelativeResize="0"/>
          <p:nvPr/>
        </p:nvPicPr>
        <p:blipFill rotWithShape="1">
          <a:blip r:embed="rId5">
            <a:alphaModFix/>
          </a:blip>
          <a:srcRect b="20703" l="29066" r="30983" t="36117"/>
          <a:stretch/>
        </p:blipFill>
        <p:spPr>
          <a:xfrm>
            <a:off x="5105400" y="3167062"/>
            <a:ext cx="2971800" cy="1493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57"/>
          <p:cNvPicPr preferRelativeResize="0"/>
          <p:nvPr/>
        </p:nvPicPr>
        <p:blipFill rotWithShape="1">
          <a:blip r:embed="rId6">
            <a:alphaModFix/>
          </a:blip>
          <a:srcRect b="22885" l="27577" r="28307" t="33055"/>
          <a:stretch/>
        </p:blipFill>
        <p:spPr>
          <a:xfrm>
            <a:off x="5054600" y="1751012"/>
            <a:ext cx="2971800" cy="1379537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57"/>
          <p:cNvSpPr txBox="1"/>
          <p:nvPr/>
        </p:nvSpPr>
        <p:spPr>
          <a:xfrm>
            <a:off x="2057400" y="133350"/>
            <a:ext cx="4953000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Verdana"/>
              <a:buNone/>
            </a:pPr>
            <a:r>
              <a:rPr b="1" i="0" lang="en-US" sz="3600" u="none">
                <a:solidFill>
                  <a:srgbClr val="FFFF00"/>
                </a:solidFill>
                <a:latin typeface="Verdana"/>
                <a:ea typeface="Verdana"/>
                <a:cs typeface="Verdana"/>
                <a:sym typeface="Verdana"/>
              </a:rPr>
              <a:t>FDG PETCT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Arial"/>
              <a:buNone/>
            </a:pPr>
            <a:r>
              <a:rPr b="1" i="0" lang="en-US" sz="36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NHL : Stage IV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Google Shape;547;p58"/>
          <p:cNvPicPr preferRelativeResize="0"/>
          <p:nvPr/>
        </p:nvPicPr>
        <p:blipFill rotWithShape="1">
          <a:blip r:embed="rId3">
            <a:alphaModFix/>
          </a:blip>
          <a:srcRect b="0" l="38766" r="38863" t="0"/>
          <a:stretch/>
        </p:blipFill>
        <p:spPr>
          <a:xfrm>
            <a:off x="531813" y="1612900"/>
            <a:ext cx="2095500" cy="4354513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pic>
        <p:nvPicPr>
          <p:cNvPr id="548" name="Google Shape;548;p58"/>
          <p:cNvPicPr preferRelativeResize="0"/>
          <p:nvPr/>
        </p:nvPicPr>
        <p:blipFill rotWithShape="1">
          <a:blip r:embed="rId4">
            <a:alphaModFix/>
          </a:blip>
          <a:srcRect b="0" l="39277" r="37621" t="0"/>
          <a:stretch/>
        </p:blipFill>
        <p:spPr>
          <a:xfrm>
            <a:off x="3276600" y="1654175"/>
            <a:ext cx="2170113" cy="4367213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549" name="Google Shape;549;p58"/>
          <p:cNvSpPr txBox="1"/>
          <p:nvPr/>
        </p:nvSpPr>
        <p:spPr>
          <a:xfrm>
            <a:off x="914400" y="6016625"/>
            <a:ext cx="1236662" cy="64611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4BACC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Baseline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24.10.2018</a:t>
            </a:r>
            <a:endParaRPr/>
          </a:p>
        </p:txBody>
      </p:sp>
      <p:sp>
        <p:nvSpPr>
          <p:cNvPr id="550" name="Google Shape;550;p58"/>
          <p:cNvSpPr txBox="1"/>
          <p:nvPr/>
        </p:nvSpPr>
        <p:spPr>
          <a:xfrm>
            <a:off x="3779837" y="6092825"/>
            <a:ext cx="1001712" cy="64611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4BACC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Interim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1.1.2019</a:t>
            </a:r>
            <a:endParaRPr/>
          </a:p>
        </p:txBody>
      </p:sp>
      <p:pic>
        <p:nvPicPr>
          <p:cNvPr id="551" name="Google Shape;551;p58"/>
          <p:cNvPicPr preferRelativeResize="0"/>
          <p:nvPr/>
        </p:nvPicPr>
        <p:blipFill rotWithShape="1">
          <a:blip r:embed="rId5">
            <a:alphaModFix/>
          </a:blip>
          <a:srcRect b="0" l="38807" r="39795" t="0"/>
          <a:stretch/>
        </p:blipFill>
        <p:spPr>
          <a:xfrm>
            <a:off x="6357938" y="1654175"/>
            <a:ext cx="2006600" cy="4362450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552" name="Google Shape;552;p58"/>
          <p:cNvSpPr txBox="1"/>
          <p:nvPr/>
        </p:nvSpPr>
        <p:spPr>
          <a:xfrm>
            <a:off x="6802437" y="6092825"/>
            <a:ext cx="1119187" cy="64611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4BACC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19.5.2019</a:t>
            </a:r>
            <a:endParaRPr/>
          </a:p>
        </p:txBody>
      </p:sp>
      <p:sp>
        <p:nvSpPr>
          <p:cNvPr id="553" name="Google Shape;553;p58"/>
          <p:cNvSpPr txBox="1"/>
          <p:nvPr/>
        </p:nvSpPr>
        <p:spPr>
          <a:xfrm>
            <a:off x="381000" y="228600"/>
            <a:ext cx="8382000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Verdana"/>
              <a:buNone/>
            </a:pPr>
            <a:r>
              <a:rPr b="1" i="0" lang="en-US" sz="2400" u="none">
                <a:solidFill>
                  <a:srgbClr val="FFFF00"/>
                </a:solidFill>
                <a:latin typeface="Verdana"/>
                <a:ea typeface="Verdana"/>
                <a:cs typeface="Verdana"/>
                <a:sym typeface="Verdana"/>
              </a:rPr>
              <a:t>FDG PETCT : Hodgkin's  lymphoma </a:t>
            </a:r>
            <a:r>
              <a:rPr b="1" i="0" lang="en-US" sz="1600" u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 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600"/>
              <a:buFont typeface="Verdana"/>
              <a:buNone/>
            </a:pPr>
            <a:r>
              <a:rPr b="1" i="0" lang="en-US" sz="1600" u="none">
                <a:solidFill>
                  <a:srgbClr val="FFFF00"/>
                </a:solidFill>
                <a:latin typeface="Verdana"/>
                <a:ea typeface="Verdana"/>
                <a:cs typeface="Verdana"/>
                <a:sym typeface="Verdana"/>
              </a:rPr>
              <a:t> Post  6  cycles  of  chemotherapy 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600"/>
              <a:buFont typeface="Verdana"/>
              <a:buNone/>
            </a:pPr>
            <a:r>
              <a:rPr b="1" i="0" lang="en-US" sz="1600" u="none">
                <a:solidFill>
                  <a:srgbClr val="FFFF00"/>
                </a:solidFill>
                <a:latin typeface="Verdana"/>
                <a:ea typeface="Verdana"/>
                <a:cs typeface="Verdana"/>
                <a:sym typeface="Verdana"/>
              </a:rPr>
              <a:t>for  assessment. </a:t>
            </a:r>
            <a:br>
              <a:rPr b="0" i="0" lang="en-US" sz="160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9"/>
          <p:cNvSpPr txBox="1"/>
          <p:nvPr/>
        </p:nvSpPr>
        <p:spPr>
          <a:xfrm>
            <a:off x="1135062" y="5945187"/>
            <a:ext cx="1119187" cy="6477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4BACC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Baseline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31.3.2019</a:t>
            </a:r>
            <a:endParaRPr/>
          </a:p>
        </p:txBody>
      </p:sp>
      <p:sp>
        <p:nvSpPr>
          <p:cNvPr id="559" name="Google Shape;559;p59"/>
          <p:cNvSpPr txBox="1"/>
          <p:nvPr/>
        </p:nvSpPr>
        <p:spPr>
          <a:xfrm>
            <a:off x="3822700" y="6065837"/>
            <a:ext cx="1003300" cy="6477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4BACC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Interim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9.6.2019</a:t>
            </a:r>
            <a:endParaRPr/>
          </a:p>
        </p:txBody>
      </p:sp>
      <p:sp>
        <p:nvSpPr>
          <p:cNvPr id="560" name="Google Shape;560;p59"/>
          <p:cNvSpPr txBox="1"/>
          <p:nvPr/>
        </p:nvSpPr>
        <p:spPr>
          <a:xfrm>
            <a:off x="6846887" y="6065837"/>
            <a:ext cx="1001712" cy="6477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4BACC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4.8.2019</a:t>
            </a:r>
            <a:endParaRPr/>
          </a:p>
        </p:txBody>
      </p:sp>
      <p:sp>
        <p:nvSpPr>
          <p:cNvPr id="561" name="Google Shape;561;p59"/>
          <p:cNvSpPr txBox="1"/>
          <p:nvPr/>
        </p:nvSpPr>
        <p:spPr>
          <a:xfrm>
            <a:off x="609600" y="152400"/>
            <a:ext cx="7620000" cy="1677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Verdana"/>
              <a:buNone/>
            </a:pPr>
            <a:r>
              <a:rPr b="1" i="0" lang="en-US" sz="2400" u="none">
                <a:solidFill>
                  <a:srgbClr val="FFFF00"/>
                </a:solidFill>
                <a:latin typeface="Verdana"/>
                <a:ea typeface="Verdana"/>
                <a:cs typeface="Verdana"/>
                <a:sym typeface="Verdana"/>
              </a:rPr>
              <a:t>FDG PETCT: </a:t>
            </a:r>
            <a:r>
              <a:rPr b="1" i="0" lang="en-US" sz="24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Hodgkin's  lymphoma.  </a:t>
            </a:r>
            <a:r>
              <a:rPr b="1" i="0" lang="en-US" sz="1000" u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 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1" i="0" sz="1000" u="none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200"/>
              <a:buFont typeface="Verdana"/>
              <a:buNone/>
            </a:pPr>
            <a:r>
              <a:rPr b="0" i="0" lang="en-US" sz="1200" u="none">
                <a:solidFill>
                  <a:srgbClr val="FFFF00"/>
                </a:solidFill>
                <a:latin typeface="Verdana"/>
                <a:ea typeface="Verdana"/>
                <a:cs typeface="Verdana"/>
                <a:sym typeface="Verdana"/>
              </a:rPr>
              <a:t> Post  6  cycles  of  chemotherapy  for  assessment.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Verdana"/>
              <a:buNone/>
            </a:pPr>
            <a:r>
              <a:rPr b="0" i="0" lang="en-US" sz="1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br>
              <a:rPr b="0" i="0" lang="en-US" sz="16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i="0" lang="en-US" sz="20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“</a:t>
            </a:r>
            <a:r>
              <a:rPr b="0" i="0" lang="en-US" sz="14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Partial  metabolic  response 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</a:pPr>
            <a:r>
              <a:rPr b="0" i="0" lang="en-US" sz="14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(Deauville  Score  5).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62" name="Google Shape;562;p59"/>
          <p:cNvPicPr preferRelativeResize="0"/>
          <p:nvPr/>
        </p:nvPicPr>
        <p:blipFill rotWithShape="1">
          <a:blip r:embed="rId3">
            <a:alphaModFix/>
          </a:blip>
          <a:srcRect b="0" l="40337" r="41955" t="0"/>
          <a:stretch/>
        </p:blipFill>
        <p:spPr>
          <a:xfrm>
            <a:off x="990600" y="1600200"/>
            <a:ext cx="1600200" cy="4202113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pic>
        <p:nvPicPr>
          <p:cNvPr id="563" name="Google Shape;563;p59"/>
          <p:cNvPicPr preferRelativeResize="0"/>
          <p:nvPr/>
        </p:nvPicPr>
        <p:blipFill rotWithShape="1">
          <a:blip r:embed="rId4">
            <a:alphaModFix/>
          </a:blip>
          <a:srcRect b="0" l="39483" r="39000" t="0"/>
          <a:stretch/>
        </p:blipFill>
        <p:spPr>
          <a:xfrm>
            <a:off x="3355975" y="1712913"/>
            <a:ext cx="1958975" cy="4232275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pic>
        <p:nvPicPr>
          <p:cNvPr id="564" name="Google Shape;564;p59"/>
          <p:cNvPicPr preferRelativeResize="0"/>
          <p:nvPr/>
        </p:nvPicPr>
        <p:blipFill rotWithShape="1">
          <a:blip r:embed="rId5">
            <a:alphaModFix/>
          </a:blip>
          <a:srcRect b="0" l="38840" r="39848" t="0"/>
          <a:stretch/>
        </p:blipFill>
        <p:spPr>
          <a:xfrm>
            <a:off x="6386513" y="1752600"/>
            <a:ext cx="1922462" cy="4192588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"/>
          <p:cNvSpPr txBox="1"/>
          <p:nvPr>
            <p:ph type="title"/>
          </p:nvPr>
        </p:nvSpPr>
        <p:spPr>
          <a:xfrm>
            <a:off x="206375" y="188912"/>
            <a:ext cx="7718425" cy="1182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Calibri"/>
              <a:buNone/>
            </a:pPr>
            <a:r>
              <a:rPr b="1" i="0" lang="en-US" sz="36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Tumor Specific Diagnostic</a:t>
            </a:r>
            <a:br>
              <a:rPr b="1" i="0" lang="en-US" sz="36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36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radiopharmaceuticals</a:t>
            </a:r>
            <a:endParaRPr/>
          </a:p>
        </p:txBody>
      </p:sp>
      <p:sp>
        <p:nvSpPr>
          <p:cNvPr id="134" name="Google Shape;134;p6"/>
          <p:cNvSpPr txBox="1"/>
          <p:nvPr>
            <p:ph idx="1" type="body"/>
          </p:nvPr>
        </p:nvSpPr>
        <p:spPr>
          <a:xfrm>
            <a:off x="250825" y="1524000"/>
            <a:ext cx="8512175" cy="51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FF"/>
              </a:buClr>
              <a:buSzPts val="2000"/>
              <a:buFont typeface="Arial"/>
              <a:buChar char="•"/>
            </a:pPr>
            <a:r>
              <a:rPr b="1" i="0" lang="en-US" sz="2000" u="sng">
                <a:solidFill>
                  <a:srgbClr val="FF99FF"/>
                </a:solidFill>
                <a:latin typeface="Calibri"/>
                <a:ea typeface="Calibri"/>
                <a:cs typeface="Calibri"/>
                <a:sym typeface="Calibri"/>
              </a:rPr>
              <a:t>PET or PET/CT: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❖"/>
            </a:pP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Gallium -68 –octreotide analogues (Ga-68 DOTA): For neuroendocrine tumors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❖"/>
            </a:pP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Fluorine -18-fluorodeoxythymidine(F-18-FLT): For tumor proliferation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❖"/>
            </a:pP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Fluorine -18-fluoromisonidazole(F-18-FMISO): For tumor hypoxia</a:t>
            </a:r>
            <a:endParaRPr/>
          </a:p>
          <a:p>
            <a:pPr indent="-273050" lvl="0" marL="34290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r>
              <a:t/>
            </a:r>
            <a:endParaRPr b="1" i="0" sz="11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99FF"/>
              </a:buClr>
              <a:buSzPts val="2000"/>
              <a:buFont typeface="Arial"/>
              <a:buChar char="•"/>
            </a:pPr>
            <a:r>
              <a:rPr b="1" i="0" lang="en-US" sz="2000" u="sng">
                <a:solidFill>
                  <a:srgbClr val="FF99FF"/>
                </a:solidFill>
                <a:latin typeface="Calibri"/>
                <a:ea typeface="Calibri"/>
                <a:cs typeface="Calibri"/>
                <a:sym typeface="Calibri"/>
              </a:rPr>
              <a:t>Planar, SPECT or SPECT/CT:</a:t>
            </a:r>
            <a:endParaRPr/>
          </a:p>
          <a:p>
            <a:pPr indent="-273050" lvl="0" marL="34290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100" u="none">
              <a:solidFill>
                <a:srgbClr val="FF99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❖"/>
            </a:pP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I-123/131 MIBG for neuroendocrine tumours</a:t>
            </a:r>
            <a:endParaRPr/>
          </a:p>
          <a:p>
            <a:pPr indent="-215900" lvl="1" marL="74295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r>
              <a:t/>
            </a:r>
            <a:endParaRPr b="1" i="0" sz="11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❖"/>
            </a:pP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I-131 for differentiated thyroid carcinomas</a:t>
            </a:r>
            <a:endParaRPr/>
          </a:p>
          <a:p>
            <a:pPr indent="-215900" lvl="1" marL="74295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r>
              <a:t/>
            </a:r>
            <a:endParaRPr b="1" i="0" sz="11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❖"/>
            </a:pP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In-111 or Tc99m octreotide for tumours expressing somatostatin receptors.</a:t>
            </a:r>
            <a:endParaRPr/>
          </a:p>
          <a:p>
            <a:pPr indent="-215900" lvl="1" marL="74295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r>
              <a:t/>
            </a:r>
            <a:endParaRPr b="1" i="0" sz="11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❖"/>
            </a:pP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Monoclonal antibodies labelled with In-111, I-123/131 or Tc-99m </a:t>
            </a:r>
            <a:endParaRPr/>
          </a:p>
          <a:p>
            <a:pPr indent="-222250" lvl="1" marL="74295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0" i="0" sz="1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b="1" i="1" lang="en-US"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Binds directly to special tumor </a:t>
            </a:r>
            <a:r>
              <a:rPr b="1" i="1" lang="en-US" sz="1800" u="sng">
                <a:solidFill>
                  <a:srgbClr val="FF99FF"/>
                </a:solidFill>
                <a:latin typeface="Calibri"/>
                <a:ea typeface="Calibri"/>
                <a:cs typeface="Calibri"/>
                <a:sym typeface="Calibri"/>
              </a:rPr>
              <a:t>antigens or receptors </a:t>
            </a:r>
            <a:endParaRPr/>
          </a:p>
          <a:p>
            <a:pPr indent="-285750" lvl="1" marL="74295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b="1" i="1" lang="en-US" sz="18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or are accumulated by </a:t>
            </a:r>
            <a:r>
              <a:rPr b="1" i="1" lang="en-US" sz="1800" u="sng">
                <a:solidFill>
                  <a:srgbClr val="FF99FF"/>
                </a:solidFill>
                <a:latin typeface="Calibri"/>
                <a:ea typeface="Calibri"/>
                <a:cs typeface="Calibri"/>
                <a:sym typeface="Calibri"/>
              </a:rPr>
              <a:t>special metabolic pathway</a:t>
            </a:r>
            <a:endParaRPr/>
          </a:p>
          <a:p>
            <a:pPr indent="-228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i="1" sz="1800" u="sng">
              <a:solidFill>
                <a:srgbClr val="FF99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Google Shape;569;p60"/>
          <p:cNvPicPr preferRelativeResize="0"/>
          <p:nvPr/>
        </p:nvPicPr>
        <p:blipFill rotWithShape="1">
          <a:blip r:embed="rId3">
            <a:alphaModFix/>
          </a:blip>
          <a:srcRect b="0" l="39255" r="39074" t="0"/>
          <a:stretch/>
        </p:blipFill>
        <p:spPr>
          <a:xfrm>
            <a:off x="1752600" y="1671638"/>
            <a:ext cx="2359025" cy="5062537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570" name="Google Shape;570;p60"/>
          <p:cNvSpPr txBox="1"/>
          <p:nvPr/>
        </p:nvSpPr>
        <p:spPr>
          <a:xfrm>
            <a:off x="76200" y="3370262"/>
            <a:ext cx="1119187" cy="64611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4BACC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Baseline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19.2.2019</a:t>
            </a:r>
            <a:endParaRPr/>
          </a:p>
        </p:txBody>
      </p:sp>
      <p:pic>
        <p:nvPicPr>
          <p:cNvPr id="571" name="Google Shape;571;p60"/>
          <p:cNvPicPr preferRelativeResize="0"/>
          <p:nvPr/>
        </p:nvPicPr>
        <p:blipFill rotWithShape="1">
          <a:blip r:embed="rId4">
            <a:alphaModFix/>
          </a:blip>
          <a:srcRect b="0" l="37835" r="37632" t="0"/>
          <a:stretch/>
        </p:blipFill>
        <p:spPr>
          <a:xfrm>
            <a:off x="4659313" y="1582738"/>
            <a:ext cx="2503487" cy="5151437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572" name="Google Shape;572;p60"/>
          <p:cNvSpPr txBox="1"/>
          <p:nvPr/>
        </p:nvSpPr>
        <p:spPr>
          <a:xfrm>
            <a:off x="7924800" y="3352800"/>
            <a:ext cx="1119187" cy="64611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4BACC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Interim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17.7.2019</a:t>
            </a:r>
            <a:endParaRPr/>
          </a:p>
        </p:txBody>
      </p:sp>
      <p:sp>
        <p:nvSpPr>
          <p:cNvPr id="573" name="Google Shape;573;p60"/>
          <p:cNvSpPr txBox="1"/>
          <p:nvPr/>
        </p:nvSpPr>
        <p:spPr>
          <a:xfrm>
            <a:off x="228600" y="228600"/>
            <a:ext cx="8001000" cy="1292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Verdana"/>
              <a:buNone/>
            </a:pPr>
            <a:r>
              <a:rPr b="1" i="0" lang="en-US" sz="2400" u="none">
                <a:solidFill>
                  <a:srgbClr val="FFFF00"/>
                </a:solidFill>
                <a:latin typeface="Verdana"/>
                <a:ea typeface="Verdana"/>
                <a:cs typeface="Verdana"/>
                <a:sym typeface="Verdana"/>
              </a:rPr>
              <a:t>FDG PETCT: Marginal zone lymphoma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i="0" sz="1800" u="none">
              <a:solidFill>
                <a:srgbClr val="FFFF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Verdana"/>
              <a:buNone/>
            </a:pPr>
            <a:r>
              <a:rPr b="1" i="0" lang="en-US" sz="1800" u="none">
                <a:solidFill>
                  <a:srgbClr val="FFFF00"/>
                </a:solidFill>
                <a:latin typeface="Verdana"/>
                <a:ea typeface="Verdana"/>
                <a:cs typeface="Verdana"/>
                <a:sym typeface="Verdana"/>
              </a:rPr>
              <a:t>Progressive disease (Deauville  Score  5)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>
              <a:solidFill>
                <a:srgbClr val="FFFF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Google Shape;578;p61"/>
          <p:cNvPicPr preferRelativeResize="0"/>
          <p:nvPr/>
        </p:nvPicPr>
        <p:blipFill rotWithShape="1">
          <a:blip r:embed="rId3">
            <a:alphaModFix/>
          </a:blip>
          <a:srcRect b="0" l="38659" r="38730" t="0"/>
          <a:stretch/>
        </p:blipFill>
        <p:spPr>
          <a:xfrm>
            <a:off x="838200" y="1573213"/>
            <a:ext cx="2419350" cy="497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61"/>
          <p:cNvPicPr preferRelativeResize="0"/>
          <p:nvPr/>
        </p:nvPicPr>
        <p:blipFill rotWithShape="1">
          <a:blip r:embed="rId4">
            <a:alphaModFix/>
          </a:blip>
          <a:srcRect b="0" l="42048" r="40438" t="0"/>
          <a:stretch/>
        </p:blipFill>
        <p:spPr>
          <a:xfrm>
            <a:off x="3657600" y="1541463"/>
            <a:ext cx="1881188" cy="4995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61"/>
          <p:cNvPicPr preferRelativeResize="0"/>
          <p:nvPr/>
        </p:nvPicPr>
        <p:blipFill rotWithShape="1">
          <a:blip r:embed="rId5">
            <a:alphaModFix/>
          </a:blip>
          <a:srcRect b="15617" l="35133" r="36679" t="30822"/>
          <a:stretch/>
        </p:blipFill>
        <p:spPr>
          <a:xfrm>
            <a:off x="5715000" y="1587500"/>
            <a:ext cx="3352800" cy="2963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61"/>
          <p:cNvPicPr preferRelativeResize="0"/>
          <p:nvPr/>
        </p:nvPicPr>
        <p:blipFill rotWithShape="1">
          <a:blip r:embed="rId6">
            <a:alphaModFix/>
          </a:blip>
          <a:srcRect b="14619" l="33851" r="32314" t="43667"/>
          <a:stretch/>
        </p:blipFill>
        <p:spPr>
          <a:xfrm>
            <a:off x="5694362" y="4603750"/>
            <a:ext cx="3394075" cy="1944687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61"/>
          <p:cNvSpPr txBox="1"/>
          <p:nvPr/>
        </p:nvSpPr>
        <p:spPr>
          <a:xfrm>
            <a:off x="152400" y="273050"/>
            <a:ext cx="7924800" cy="8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Verdana"/>
              <a:buNone/>
            </a:pPr>
            <a:r>
              <a:rPr b="1" i="0" lang="en-US" sz="2400" u="none">
                <a:latin typeface="Karla"/>
                <a:ea typeface="Karla"/>
                <a:cs typeface="Karla"/>
                <a:sym typeface="Karla"/>
              </a:rPr>
              <a:t>FDG PETCT</a:t>
            </a:r>
            <a:endParaRPr sz="2400">
              <a:latin typeface="Karla"/>
              <a:ea typeface="Karla"/>
              <a:cs typeface="Karla"/>
              <a:sym typeface="Karl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Verdana"/>
              <a:buNone/>
            </a:pPr>
            <a:r>
              <a:rPr b="1" i="0" lang="en-US" sz="2400" u="none">
                <a:latin typeface="Karla"/>
                <a:ea typeface="Karla"/>
                <a:cs typeface="Karla"/>
                <a:sym typeface="Karla"/>
              </a:rPr>
              <a:t>Rectal cancer with liver metastases</a:t>
            </a:r>
            <a:endParaRPr sz="2400"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62"/>
          <p:cNvPicPr preferRelativeResize="0"/>
          <p:nvPr/>
        </p:nvPicPr>
        <p:blipFill rotWithShape="1">
          <a:blip r:embed="rId3">
            <a:alphaModFix/>
          </a:blip>
          <a:srcRect b="0" l="37676" r="39049" t="0"/>
          <a:stretch/>
        </p:blipFill>
        <p:spPr>
          <a:xfrm>
            <a:off x="304800" y="1593850"/>
            <a:ext cx="2597150" cy="5187950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pic>
        <p:nvPicPr>
          <p:cNvPr id="588" name="Google Shape;588;p62"/>
          <p:cNvPicPr preferRelativeResize="0"/>
          <p:nvPr/>
        </p:nvPicPr>
        <p:blipFill rotWithShape="1">
          <a:blip r:embed="rId4">
            <a:alphaModFix/>
          </a:blip>
          <a:srcRect b="0" l="42093" r="37043" t="0"/>
          <a:stretch/>
        </p:blipFill>
        <p:spPr>
          <a:xfrm>
            <a:off x="3065463" y="1555750"/>
            <a:ext cx="2344737" cy="5226050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pic>
        <p:nvPicPr>
          <p:cNvPr id="589" name="Google Shape;589;p62"/>
          <p:cNvPicPr preferRelativeResize="0"/>
          <p:nvPr/>
        </p:nvPicPr>
        <p:blipFill rotWithShape="1">
          <a:blip r:embed="rId5">
            <a:alphaModFix/>
          </a:blip>
          <a:srcRect b="35852" l="42790" r="41696" t="25172"/>
          <a:stretch/>
        </p:blipFill>
        <p:spPr>
          <a:xfrm>
            <a:off x="6143625" y="1593850"/>
            <a:ext cx="2238375" cy="2614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62"/>
          <p:cNvPicPr preferRelativeResize="0"/>
          <p:nvPr/>
        </p:nvPicPr>
        <p:blipFill rotWithShape="1">
          <a:blip r:embed="rId6">
            <a:alphaModFix/>
          </a:blip>
          <a:srcRect b="39236" l="43041" r="42173" t="26191"/>
          <a:stretch/>
        </p:blipFill>
        <p:spPr>
          <a:xfrm>
            <a:off x="6143625" y="4348162"/>
            <a:ext cx="2238375" cy="2433637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62"/>
          <p:cNvSpPr txBox="1"/>
          <p:nvPr/>
        </p:nvSpPr>
        <p:spPr>
          <a:xfrm>
            <a:off x="152400" y="423862"/>
            <a:ext cx="769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Arial"/>
              <a:buNone/>
            </a:pPr>
            <a:r>
              <a:rPr b="1" i="0" lang="en-US" sz="2000" u="none">
                <a:latin typeface="Karla"/>
                <a:ea typeface="Karla"/>
                <a:cs typeface="Karla"/>
                <a:sym typeface="Karla"/>
              </a:rPr>
              <a:t>FDG PET CT : Nasopharyngeal  cancer  with  LN metastasis</a:t>
            </a:r>
            <a:endParaRPr sz="2000"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Google Shape;596;p63"/>
          <p:cNvPicPr preferRelativeResize="0"/>
          <p:nvPr/>
        </p:nvPicPr>
        <p:blipFill rotWithShape="1">
          <a:blip r:embed="rId3">
            <a:alphaModFix/>
          </a:blip>
          <a:srcRect b="0" l="37410" r="39053" t="0"/>
          <a:stretch/>
        </p:blipFill>
        <p:spPr>
          <a:xfrm>
            <a:off x="71438" y="1535113"/>
            <a:ext cx="2536827" cy="5011738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pic>
        <p:nvPicPr>
          <p:cNvPr id="597" name="Google Shape;597;p63"/>
          <p:cNvPicPr preferRelativeResize="0"/>
          <p:nvPr/>
        </p:nvPicPr>
        <p:blipFill rotWithShape="1">
          <a:blip r:embed="rId4">
            <a:alphaModFix/>
          </a:blip>
          <a:srcRect b="23748" l="32634" r="34428" t="23486"/>
          <a:stretch/>
        </p:blipFill>
        <p:spPr>
          <a:xfrm>
            <a:off x="7015162" y="5137150"/>
            <a:ext cx="2087560" cy="155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63"/>
          <p:cNvPicPr preferRelativeResize="0"/>
          <p:nvPr/>
        </p:nvPicPr>
        <p:blipFill rotWithShape="1">
          <a:blip r:embed="rId5">
            <a:alphaModFix/>
          </a:blip>
          <a:srcRect b="22186" l="32994" r="29428" t="28044"/>
          <a:stretch/>
        </p:blipFill>
        <p:spPr>
          <a:xfrm>
            <a:off x="7040562" y="2554287"/>
            <a:ext cx="2068512" cy="127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63"/>
          <p:cNvPicPr preferRelativeResize="0"/>
          <p:nvPr/>
        </p:nvPicPr>
        <p:blipFill rotWithShape="1">
          <a:blip r:embed="rId6">
            <a:alphaModFix/>
          </a:blip>
          <a:srcRect b="22935" l="29288" r="31936" t="30642"/>
          <a:stretch/>
        </p:blipFill>
        <p:spPr>
          <a:xfrm>
            <a:off x="7054850" y="3897312"/>
            <a:ext cx="2103439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63"/>
          <p:cNvPicPr preferRelativeResize="0"/>
          <p:nvPr/>
        </p:nvPicPr>
        <p:blipFill rotWithShape="1">
          <a:blip r:embed="rId7">
            <a:alphaModFix/>
          </a:blip>
          <a:srcRect b="25328" l="28125" r="30002" t="33938"/>
          <a:stretch/>
        </p:blipFill>
        <p:spPr>
          <a:xfrm>
            <a:off x="7015162" y="1538287"/>
            <a:ext cx="2085973" cy="94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63"/>
          <p:cNvPicPr preferRelativeResize="0"/>
          <p:nvPr/>
        </p:nvPicPr>
        <p:blipFill rotWithShape="1">
          <a:blip r:embed="rId8">
            <a:alphaModFix/>
          </a:blip>
          <a:srcRect b="23593" l="33401" r="31740" t="21717"/>
          <a:stretch/>
        </p:blipFill>
        <p:spPr>
          <a:xfrm>
            <a:off x="2805112" y="1498600"/>
            <a:ext cx="3987801" cy="2908299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63"/>
          <p:cNvSpPr txBox="1"/>
          <p:nvPr/>
        </p:nvSpPr>
        <p:spPr>
          <a:xfrm>
            <a:off x="2752725" y="5876925"/>
            <a:ext cx="4181400" cy="7857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F7964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Verdana"/>
              <a:buNone/>
            </a:pPr>
            <a:r>
              <a:rPr b="0" i="0" lang="en-US" sz="70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309756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Verdana"/>
              <a:buNone/>
            </a:pPr>
            <a:r>
              <a:rPr b="0" i="0" lang="en-US" sz="70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" FDG-avid  left  renal  mass  coupled  with  FDG-avid  locoregional  nodal  disease  and  multiple  FDG  avid  pulmonary  metastasis. </a:t>
            </a:r>
            <a:br>
              <a:rPr b="0" i="0" lang="en-US" sz="70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i="0" lang="en-US" sz="700" u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"Solitary  sclerotic  area  of  hypermetabolism  at  the  right  iliac  bone,  worrisome  for  bone  metastasis. </a:t>
            </a:r>
            <a:endParaRPr/>
          </a:p>
        </p:txBody>
      </p:sp>
      <p:pic>
        <p:nvPicPr>
          <p:cNvPr id="603" name="Google Shape;603;p63"/>
          <p:cNvPicPr preferRelativeResize="0"/>
          <p:nvPr/>
        </p:nvPicPr>
        <p:blipFill rotWithShape="1">
          <a:blip r:embed="rId9">
            <a:alphaModFix/>
          </a:blip>
          <a:srcRect b="7142" l="26052" r="27516" t="60800"/>
          <a:stretch/>
        </p:blipFill>
        <p:spPr>
          <a:xfrm>
            <a:off x="2835275" y="4452937"/>
            <a:ext cx="3954464" cy="1362075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63"/>
          <p:cNvSpPr txBox="1"/>
          <p:nvPr/>
        </p:nvSpPr>
        <p:spPr>
          <a:xfrm>
            <a:off x="363537" y="436562"/>
            <a:ext cx="768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b="1" i="0" lang="en-US" sz="2000" u="none">
                <a:latin typeface="Karla"/>
                <a:ea typeface="Karla"/>
                <a:cs typeface="Karla"/>
                <a:sym typeface="Karla"/>
              </a:rPr>
              <a:t>FDG PET CT : RCC with bone and lung metastases </a:t>
            </a:r>
            <a:endParaRPr sz="2000"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p64"/>
          <p:cNvPicPr preferRelativeResize="0"/>
          <p:nvPr/>
        </p:nvPicPr>
        <p:blipFill rotWithShape="1">
          <a:blip r:embed="rId3">
            <a:alphaModFix/>
          </a:blip>
          <a:srcRect b="0" l="37602" r="36438" t="0"/>
          <a:stretch/>
        </p:blipFill>
        <p:spPr>
          <a:xfrm>
            <a:off x="182563" y="1582738"/>
            <a:ext cx="2898775" cy="5191125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pic>
        <p:nvPicPr>
          <p:cNvPr id="610" name="Google Shape;610;p64"/>
          <p:cNvPicPr preferRelativeResize="0"/>
          <p:nvPr/>
        </p:nvPicPr>
        <p:blipFill rotWithShape="1">
          <a:blip r:embed="rId4">
            <a:alphaModFix/>
          </a:blip>
          <a:srcRect b="27792" l="34736" r="33314" t="26529"/>
          <a:stretch/>
        </p:blipFill>
        <p:spPr>
          <a:xfrm>
            <a:off x="3536950" y="4703762"/>
            <a:ext cx="2971800" cy="197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64"/>
          <p:cNvPicPr preferRelativeResize="0"/>
          <p:nvPr/>
        </p:nvPicPr>
        <p:blipFill rotWithShape="1">
          <a:blip r:embed="rId5">
            <a:alphaModFix/>
          </a:blip>
          <a:srcRect b="27911" l="29425" r="26162" t="32838"/>
          <a:stretch/>
        </p:blipFill>
        <p:spPr>
          <a:xfrm>
            <a:off x="3536950" y="3352800"/>
            <a:ext cx="3006725" cy="123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64"/>
          <p:cNvPicPr preferRelativeResize="0"/>
          <p:nvPr/>
        </p:nvPicPr>
        <p:blipFill rotWithShape="1">
          <a:blip r:embed="rId6">
            <a:alphaModFix/>
          </a:blip>
          <a:srcRect b="29966" l="31292" r="29387" t="32831"/>
          <a:stretch/>
        </p:blipFill>
        <p:spPr>
          <a:xfrm>
            <a:off x="4638675" y="1700212"/>
            <a:ext cx="3810000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64"/>
          <p:cNvPicPr preferRelativeResize="0"/>
          <p:nvPr/>
        </p:nvPicPr>
        <p:blipFill rotWithShape="1">
          <a:blip r:embed="rId7">
            <a:alphaModFix/>
          </a:blip>
          <a:srcRect b="28338" l="35893" r="33297" t="30757"/>
          <a:stretch/>
        </p:blipFill>
        <p:spPr>
          <a:xfrm>
            <a:off x="6578600" y="3413125"/>
            <a:ext cx="2536825" cy="1566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64"/>
          <p:cNvPicPr preferRelativeResize="0"/>
          <p:nvPr/>
        </p:nvPicPr>
        <p:blipFill rotWithShape="1">
          <a:blip r:embed="rId8">
            <a:alphaModFix/>
          </a:blip>
          <a:srcRect b="26583" l="34602" r="33539" t="29719"/>
          <a:stretch/>
        </p:blipFill>
        <p:spPr>
          <a:xfrm>
            <a:off x="6553200" y="5053012"/>
            <a:ext cx="2522537" cy="1609725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64"/>
          <p:cNvSpPr txBox="1"/>
          <p:nvPr/>
        </p:nvSpPr>
        <p:spPr>
          <a:xfrm>
            <a:off x="239712" y="371475"/>
            <a:ext cx="760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Arial"/>
              <a:buNone/>
            </a:pPr>
            <a:r>
              <a:rPr b="1" i="0" lang="en-US" sz="2000" u="none">
                <a:latin typeface="Karla"/>
                <a:ea typeface="Karla"/>
                <a:cs typeface="Karla"/>
                <a:sym typeface="Karla"/>
              </a:rPr>
              <a:t>FDG PET CT : Metastatic Lung Cancer</a:t>
            </a:r>
            <a:endParaRPr sz="2000"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g1_MRI" id="620" name="Google Shape;620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187" y="1985962"/>
            <a:ext cx="3894137" cy="46767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g1_PET" id="621" name="Google Shape;621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30737" y="1978025"/>
            <a:ext cx="3973512" cy="4676775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65"/>
          <p:cNvSpPr txBox="1"/>
          <p:nvPr>
            <p:ph type="title"/>
          </p:nvPr>
        </p:nvSpPr>
        <p:spPr>
          <a:xfrm>
            <a:off x="277812" y="260350"/>
            <a:ext cx="7418387" cy="1111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Calibri"/>
              <a:buNone/>
            </a:pPr>
            <a:r>
              <a:rPr b="1" i="0" lang="en-US" sz="20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FDG PET – brain tumor </a:t>
            </a:r>
            <a:endParaRPr b="1" sz="2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623" name="Google Shape;623;p65"/>
          <p:cNvCxnSpPr/>
          <p:nvPr/>
        </p:nvCxnSpPr>
        <p:spPr>
          <a:xfrm>
            <a:off x="827087" y="2276475"/>
            <a:ext cx="1944687" cy="288925"/>
          </a:xfrm>
          <a:prstGeom prst="straightConnector1">
            <a:avLst/>
          </a:prstGeom>
          <a:noFill/>
          <a:ln cap="flat" cmpd="sng" w="63500">
            <a:solidFill>
              <a:srgbClr val="FFFF00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cxnSp>
        <p:nvCxnSpPr>
          <p:cNvPr id="624" name="Google Shape;624;p65"/>
          <p:cNvCxnSpPr/>
          <p:nvPr/>
        </p:nvCxnSpPr>
        <p:spPr>
          <a:xfrm>
            <a:off x="4932362" y="4868862"/>
            <a:ext cx="1944687" cy="288925"/>
          </a:xfrm>
          <a:prstGeom prst="straightConnector1">
            <a:avLst/>
          </a:prstGeom>
          <a:noFill/>
          <a:ln cap="flat" cmpd="sng" w="63500">
            <a:solidFill>
              <a:srgbClr val="FFFF00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cxnSp>
        <p:nvCxnSpPr>
          <p:cNvPr id="625" name="Google Shape;625;p65"/>
          <p:cNvCxnSpPr/>
          <p:nvPr/>
        </p:nvCxnSpPr>
        <p:spPr>
          <a:xfrm>
            <a:off x="5076825" y="2565400"/>
            <a:ext cx="1944687" cy="288925"/>
          </a:xfrm>
          <a:prstGeom prst="straightConnector1">
            <a:avLst/>
          </a:prstGeom>
          <a:noFill/>
          <a:ln cap="flat" cmpd="sng" w="63500">
            <a:solidFill>
              <a:srgbClr val="FFFF00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cxnSp>
        <p:nvCxnSpPr>
          <p:cNvPr id="626" name="Google Shape;626;p65"/>
          <p:cNvCxnSpPr/>
          <p:nvPr/>
        </p:nvCxnSpPr>
        <p:spPr>
          <a:xfrm>
            <a:off x="755650" y="4868862"/>
            <a:ext cx="1944687" cy="288925"/>
          </a:xfrm>
          <a:prstGeom prst="straightConnector1">
            <a:avLst/>
          </a:prstGeom>
          <a:noFill/>
          <a:ln cap="flat" cmpd="sng" w="63500">
            <a:solidFill>
              <a:srgbClr val="FFFF00"/>
            </a:solidFill>
            <a:prstDash val="solid"/>
            <a:miter lim="800000"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66"/>
          <p:cNvSpPr txBox="1"/>
          <p:nvPr/>
        </p:nvSpPr>
        <p:spPr>
          <a:xfrm>
            <a:off x="0" y="13843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32" name="Google Shape;632;p66"/>
          <p:cNvGraphicFramePr/>
          <p:nvPr/>
        </p:nvGraphicFramePr>
        <p:xfrm>
          <a:off x="228600" y="16875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{AF5DFCD8-DCE6-48BD-953C-A9B6E8F5BF42}</a:tableStyleId>
              </a:tblPr>
              <a:tblGrid>
                <a:gridCol w="3287700"/>
                <a:gridCol w="5322875"/>
              </a:tblGrid>
              <a:tr h="474650">
                <a:tc>
                  <a:txBody>
                    <a:bodyPr/>
                    <a:lstStyle/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7A1EF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en-US" u="none" cap="none" strike="noStrike">
                          <a:latin typeface="Karla"/>
                          <a:ea typeface="Karla"/>
                          <a:cs typeface="Karla"/>
                          <a:sym typeface="Karla"/>
                        </a:rPr>
                        <a:t>Breast Cancer*</a:t>
                      </a:r>
                      <a:endParaRPr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en-US" u="none" cap="none" strike="noStrike">
                          <a:latin typeface="Karla"/>
                          <a:ea typeface="Karla"/>
                          <a:cs typeface="Karla"/>
                          <a:sym typeface="Karla"/>
                        </a:rPr>
                        <a:t>Staging*, restaging*, and monitoring response to therapy*</a:t>
                      </a:r>
                      <a:endParaRPr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6700">
                <a:tc>
                  <a:txBody>
                    <a:bodyPr/>
                    <a:lstStyle/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FF979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en-US" u="none" cap="none" strike="noStrike">
                          <a:latin typeface="Karla"/>
                          <a:ea typeface="Karla"/>
                          <a:cs typeface="Karla"/>
                          <a:sym typeface="Karla"/>
                        </a:rPr>
                        <a:t>Colorectal Cancer</a:t>
                      </a:r>
                      <a:endParaRPr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en-US" u="none" cap="none" strike="noStrike">
                          <a:latin typeface="Karla"/>
                          <a:ea typeface="Karla"/>
                          <a:cs typeface="Karla"/>
                          <a:sym typeface="Karla"/>
                        </a:rPr>
                        <a:t>Diagnosis*, staging* and restaging*</a:t>
                      </a:r>
                      <a:endParaRPr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FF979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en-US" u="none" cap="none" strike="noStrike">
                          <a:latin typeface="Karla"/>
                          <a:ea typeface="Karla"/>
                          <a:cs typeface="Karla"/>
                          <a:sym typeface="Karla"/>
                        </a:rPr>
                        <a:t>Esophageal Cancer</a:t>
                      </a:r>
                      <a:endParaRPr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en-US" u="none" cap="none" strike="noStrike">
                          <a:latin typeface="Karla"/>
                          <a:ea typeface="Karla"/>
                          <a:cs typeface="Karla"/>
                          <a:sym typeface="Karla"/>
                        </a:rPr>
                        <a:t>Diagnosis*, staging* and restaging*</a:t>
                      </a:r>
                      <a:endParaRPr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88975">
                <a:tc>
                  <a:txBody>
                    <a:bodyPr/>
                    <a:lstStyle/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FF979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en-US" u="none" cap="none" strike="noStrike">
                          <a:latin typeface="Karla"/>
                          <a:ea typeface="Karla"/>
                          <a:cs typeface="Karla"/>
                          <a:sym typeface="Karla"/>
                        </a:rPr>
                        <a:t>Head &amp; Neck Cancers</a:t>
                      </a:r>
                      <a:br>
                        <a:rPr b="1" i="0" lang="en-US" u="none" cap="none" strike="noStrike">
                          <a:latin typeface="Karla"/>
                          <a:ea typeface="Karla"/>
                          <a:cs typeface="Karla"/>
                          <a:sym typeface="Karla"/>
                        </a:rPr>
                      </a:br>
                      <a:r>
                        <a:rPr b="1" i="0" lang="en-US" u="none" cap="none" strike="noStrike">
                          <a:latin typeface="Karla"/>
                          <a:ea typeface="Karla"/>
                          <a:cs typeface="Karla"/>
                          <a:sym typeface="Karla"/>
                        </a:rPr>
                        <a:t>(excluding CNS and thyroid)</a:t>
                      </a:r>
                      <a:endParaRPr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en-US" u="none" cap="none" strike="noStrike">
                          <a:latin typeface="Karla"/>
                          <a:ea typeface="Karla"/>
                          <a:cs typeface="Karla"/>
                          <a:sym typeface="Karla"/>
                        </a:rPr>
                        <a:t>Diagnosis*, staging* and restaging*</a:t>
                      </a:r>
                      <a:endParaRPr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7675">
                <a:tc>
                  <a:txBody>
                    <a:bodyPr/>
                    <a:lstStyle/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FF979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en-US" u="none" cap="none" strike="noStrike">
                          <a:latin typeface="Karla"/>
                          <a:ea typeface="Karla"/>
                          <a:cs typeface="Karla"/>
                          <a:sym typeface="Karla"/>
                        </a:rPr>
                        <a:t>Lung Cancer</a:t>
                      </a:r>
                      <a:br>
                        <a:rPr b="1" i="0" lang="en-US" u="none" cap="none" strike="noStrike">
                          <a:latin typeface="Karla"/>
                          <a:ea typeface="Karla"/>
                          <a:cs typeface="Karla"/>
                          <a:sym typeface="Karla"/>
                        </a:rPr>
                      </a:br>
                      <a:r>
                        <a:rPr b="1" i="0" lang="en-US" u="none" cap="none" strike="noStrike">
                          <a:latin typeface="Karla"/>
                          <a:ea typeface="Karla"/>
                          <a:cs typeface="Karla"/>
                          <a:sym typeface="Karla"/>
                        </a:rPr>
                        <a:t>(Non-Small Cell)</a:t>
                      </a:r>
                      <a:endParaRPr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en-US" u="none" cap="none" strike="noStrike">
                          <a:latin typeface="Karla"/>
                          <a:ea typeface="Karla"/>
                          <a:cs typeface="Karla"/>
                          <a:sym typeface="Karla"/>
                        </a:rPr>
                        <a:t>Diagnosis*, staging* and restaging*</a:t>
                      </a:r>
                      <a:endParaRPr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6700">
                <a:tc>
                  <a:txBody>
                    <a:bodyPr/>
                    <a:lstStyle/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FF979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en-US" u="none" cap="none" strike="noStrike">
                          <a:latin typeface="Karla"/>
                          <a:ea typeface="Karla"/>
                          <a:cs typeface="Karla"/>
                          <a:sym typeface="Karla"/>
                        </a:rPr>
                        <a:t>Lymphoma</a:t>
                      </a:r>
                      <a:endParaRPr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en-US" u="none" cap="none" strike="noStrike">
                          <a:latin typeface="Karla"/>
                          <a:ea typeface="Karla"/>
                          <a:cs typeface="Karla"/>
                          <a:sym typeface="Karla"/>
                        </a:rPr>
                        <a:t>Diagnosis*, staging* and restaging*</a:t>
                      </a:r>
                      <a:endParaRPr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8175">
                <a:tc>
                  <a:txBody>
                    <a:bodyPr/>
                    <a:lstStyle/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FF979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en-US" u="none" cap="none" strike="noStrike">
                          <a:latin typeface="Karla"/>
                          <a:ea typeface="Karla"/>
                          <a:cs typeface="Karla"/>
                          <a:sym typeface="Karla"/>
                        </a:rPr>
                        <a:t>Melanoma</a:t>
                      </a:r>
                      <a:endParaRPr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FF979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en-US" u="none" cap="none" strike="noStrike">
                          <a:latin typeface="Karla"/>
                          <a:ea typeface="Karla"/>
                          <a:cs typeface="Karla"/>
                          <a:sym typeface="Karla"/>
                        </a:rPr>
                        <a:t> (Excludes evaluation of regional nodes)</a:t>
                      </a:r>
                      <a:endParaRPr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en-US" u="none" cap="none" strike="noStrike">
                          <a:latin typeface="Karla"/>
                          <a:ea typeface="Karla"/>
                          <a:cs typeface="Karla"/>
                          <a:sym typeface="Karla"/>
                        </a:rPr>
                        <a:t>Diagnosis*, staging* and restaging*</a:t>
                      </a:r>
                      <a:endParaRPr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5775">
                <a:tc>
                  <a:txBody>
                    <a:bodyPr/>
                    <a:lstStyle/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7A1EF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en-US" u="none" cap="none" strike="noStrike">
                          <a:latin typeface="Karla"/>
                          <a:ea typeface="Karla"/>
                          <a:cs typeface="Karla"/>
                          <a:sym typeface="Karla"/>
                        </a:rPr>
                        <a:t>Solitary Pulmonary Nodule</a:t>
                      </a:r>
                      <a:endParaRPr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en-US" u="none" cap="none" strike="noStrike">
                          <a:latin typeface="Karla"/>
                          <a:ea typeface="Karla"/>
                          <a:cs typeface="Karla"/>
                          <a:sym typeface="Karla"/>
                        </a:rPr>
                        <a:t>Characterization of indeterminate single pulmonary nodule</a:t>
                      </a:r>
                      <a:endParaRPr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6700">
                <a:tc>
                  <a:txBody>
                    <a:bodyPr/>
                    <a:lstStyle/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7A1EF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en-US" u="none" cap="none" strike="noStrike">
                          <a:latin typeface="Karla"/>
                          <a:ea typeface="Karla"/>
                          <a:cs typeface="Karla"/>
                          <a:sym typeface="Karla"/>
                        </a:rPr>
                        <a:t>Thyroid Cancer*</a:t>
                      </a:r>
                      <a:endParaRPr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en-US" u="none" cap="none" strike="noStrike">
                          <a:latin typeface="Karla"/>
                          <a:ea typeface="Karla"/>
                          <a:cs typeface="Karla"/>
                          <a:sym typeface="Karla"/>
                        </a:rPr>
                        <a:t>Restaging</a:t>
                      </a:r>
                      <a:endParaRPr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7A1EF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en-US" u="none" cap="none" strike="noStrike">
                          <a:latin typeface="Karla"/>
                          <a:ea typeface="Karla"/>
                          <a:cs typeface="Karla"/>
                          <a:sym typeface="Karla"/>
                        </a:rPr>
                        <a:t>Cervical Cancer*</a:t>
                      </a:r>
                      <a:endParaRPr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en-US" u="none" cap="none" strike="noStrike">
                          <a:latin typeface="Karla"/>
                          <a:ea typeface="Karla"/>
                          <a:cs typeface="Karla"/>
                          <a:sym typeface="Karla"/>
                        </a:rPr>
                        <a:t>Staging as an adjunct to conventional imaging</a:t>
                      </a:r>
                      <a:endParaRPr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633" name="Google Shape;633;p66"/>
          <p:cNvSpPr txBox="1"/>
          <p:nvPr>
            <p:ph type="title"/>
          </p:nvPr>
        </p:nvSpPr>
        <p:spPr>
          <a:xfrm>
            <a:off x="457200" y="287337"/>
            <a:ext cx="7086600" cy="10080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Calibri"/>
              <a:buNone/>
            </a:pPr>
            <a:r>
              <a:rPr b="1"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Indications of PET CT</a:t>
            </a:r>
            <a:endParaRPr sz="14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6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b="1"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Somatostatin receptor PET tracers</a:t>
            </a:r>
            <a:br>
              <a:rPr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</a:br>
            <a:r>
              <a:rPr b="1"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Ga-68 DOTANOC</a:t>
            </a:r>
            <a:endParaRPr sz="14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639" name="Google Shape;639;p67"/>
          <p:cNvSpPr txBox="1"/>
          <p:nvPr/>
        </p:nvSpPr>
        <p:spPr>
          <a:xfrm>
            <a:off x="304800" y="1600200"/>
            <a:ext cx="8458200" cy="51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1600"/>
              <a:buFont typeface="Arial"/>
              <a:buNone/>
            </a:pPr>
            <a:r>
              <a:rPr b="1" i="0" lang="en-US" u="sng">
                <a:latin typeface="Karla"/>
                <a:ea typeface="Karla"/>
                <a:cs typeface="Karla"/>
                <a:sym typeface="Karla"/>
              </a:rPr>
              <a:t>Radiopharmaceutical: </a:t>
            </a:r>
            <a:r>
              <a:rPr b="1" i="0" lang="en-US" u="none">
                <a:latin typeface="Karla"/>
                <a:ea typeface="Karla"/>
                <a:cs typeface="Karla"/>
                <a:sym typeface="Karla"/>
              </a:rPr>
              <a:t> DOTANOC , DOTATOC or DOTATATE is labeled with Ga-68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0" u="none">
              <a:latin typeface="Karla"/>
              <a:ea typeface="Karla"/>
              <a:cs typeface="Karla"/>
              <a:sym typeface="Kar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1600"/>
              <a:buFont typeface="Arial"/>
              <a:buNone/>
            </a:pPr>
            <a:r>
              <a:rPr b="1" i="0" lang="en-US" u="sng">
                <a:latin typeface="Karla"/>
                <a:ea typeface="Karla"/>
                <a:cs typeface="Karla"/>
                <a:sym typeface="Karla"/>
              </a:rPr>
              <a:t>Dose: </a:t>
            </a:r>
            <a:r>
              <a:rPr b="1" i="0" lang="en-US" u="none">
                <a:latin typeface="Karla"/>
                <a:ea typeface="Karla"/>
                <a:cs typeface="Karla"/>
                <a:sym typeface="Karla"/>
              </a:rPr>
              <a:t>3-5 mCi given intravenously.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0" u="sng">
              <a:latin typeface="Karla"/>
              <a:ea typeface="Karla"/>
              <a:cs typeface="Karla"/>
              <a:sym typeface="Kar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1600"/>
              <a:buFont typeface="Arial"/>
              <a:buNone/>
            </a:pPr>
            <a:r>
              <a:rPr b="1" i="0" lang="en-US" u="sng">
                <a:latin typeface="Karla"/>
                <a:ea typeface="Karla"/>
                <a:cs typeface="Karla"/>
                <a:sym typeface="Karla"/>
              </a:rPr>
              <a:t>PET Imaging time: </a:t>
            </a:r>
            <a:r>
              <a:rPr b="1" i="0" lang="en-US" u="none">
                <a:latin typeface="Karla"/>
                <a:ea typeface="Karla"/>
                <a:cs typeface="Karla"/>
                <a:sym typeface="Karla"/>
              </a:rPr>
              <a:t>45-60 min postinjection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i="0" u="none">
              <a:latin typeface="Karla"/>
              <a:ea typeface="Karla"/>
              <a:cs typeface="Karla"/>
              <a:sym typeface="Kar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1600"/>
              <a:buFont typeface="Arial"/>
              <a:buNone/>
            </a:pPr>
            <a:r>
              <a:rPr b="1" i="0" lang="en-US" u="sng">
                <a:latin typeface="Karla"/>
                <a:ea typeface="Karla"/>
                <a:cs typeface="Karla"/>
                <a:sym typeface="Karla"/>
              </a:rPr>
              <a:t>Clinical value:</a:t>
            </a:r>
            <a:r>
              <a:rPr i="0" lang="en-US" u="none">
                <a:latin typeface="Karla"/>
                <a:ea typeface="Karla"/>
                <a:cs typeface="Karla"/>
                <a:sym typeface="Karla"/>
              </a:rPr>
              <a:t> higher lesion detection rate than is achieved with (18)F-fluorodihydroxyphenyl-l-alanine PET, somatostatin receptor SPECT, CT, or MR imaging.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i="0" u="none">
              <a:latin typeface="Karla"/>
              <a:ea typeface="Karla"/>
              <a:cs typeface="Karla"/>
              <a:sym typeface="Kar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1600"/>
              <a:buFont typeface="Arial"/>
              <a:buNone/>
            </a:pPr>
            <a:r>
              <a:rPr b="1" i="0" lang="en-US" u="sng">
                <a:latin typeface="Karla"/>
                <a:ea typeface="Karla"/>
                <a:cs typeface="Karla"/>
                <a:sym typeface="Karla"/>
              </a:rPr>
              <a:t>Sensitivity: </a:t>
            </a:r>
            <a:r>
              <a:rPr i="0" lang="en-US" u="none">
                <a:latin typeface="Karla"/>
                <a:ea typeface="Karla"/>
                <a:cs typeface="Karla"/>
                <a:sym typeface="Karla"/>
              </a:rPr>
              <a:t>70-100%  ( depends on density of somatostatin receptors in the tumor)</a:t>
            </a:r>
            <a:endParaRPr b="1" i="0" u="sng">
              <a:latin typeface="Karla"/>
              <a:ea typeface="Karla"/>
              <a:cs typeface="Karla"/>
              <a:sym typeface="Kar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0" u="sng">
              <a:latin typeface="Karla"/>
              <a:ea typeface="Karla"/>
              <a:cs typeface="Karla"/>
              <a:sym typeface="Kar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1600"/>
              <a:buFont typeface="Arial"/>
              <a:buNone/>
            </a:pPr>
            <a:r>
              <a:rPr b="1" i="0" lang="en-US" u="sng">
                <a:latin typeface="Karla"/>
                <a:ea typeface="Karla"/>
                <a:cs typeface="Karla"/>
                <a:sym typeface="Karla"/>
              </a:rPr>
              <a:t>Indications: </a:t>
            </a:r>
            <a:r>
              <a:rPr i="0" lang="en-US" u="none">
                <a:latin typeface="Karla"/>
                <a:ea typeface="Karla"/>
                <a:cs typeface="Karla"/>
                <a:sym typeface="Karla"/>
              </a:rPr>
              <a:t>Tumours with high expression of receptors of somatostatin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"/>
              <a:buFont typeface="Arial"/>
              <a:buNone/>
            </a:pPr>
            <a:r>
              <a:rPr i="0" lang="en-US" u="none">
                <a:latin typeface="Karla"/>
                <a:ea typeface="Karla"/>
                <a:cs typeface="Karla"/>
                <a:sym typeface="Karla"/>
              </a:rPr>
              <a:t> 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i="0" lang="en-US" u="none">
                <a:latin typeface="Karla"/>
                <a:ea typeface="Karla"/>
                <a:cs typeface="Karla"/>
                <a:sym typeface="Karla"/>
              </a:rPr>
              <a:t>1. Gastroenteropancreatic tumours (e.g. carcinoids,gastrinoma, insulinoma, glucagonoma, VIPoma, etc.),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i="0" lang="en-US" u="none">
                <a:latin typeface="Karla"/>
                <a:ea typeface="Karla"/>
                <a:cs typeface="Karla"/>
                <a:sym typeface="Karla"/>
              </a:rPr>
              <a:t>2. Sympathoadrenal system tumours (phaeochromocytoma, paraganglioma, neuroblastoma, ganglioneuroma)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i="0" lang="en-US" u="none">
                <a:latin typeface="Karla"/>
                <a:ea typeface="Karla"/>
                <a:cs typeface="Karla"/>
                <a:sym typeface="Karla"/>
              </a:rPr>
              <a:t>3. Medullary thyroid carcinoma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i="0" lang="en-US" u="none">
                <a:latin typeface="Karla"/>
                <a:ea typeface="Karla"/>
                <a:cs typeface="Karla"/>
                <a:sym typeface="Karla"/>
              </a:rPr>
              <a:t>4. Pituitary adenoma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i="0" lang="en-US" u="none">
                <a:latin typeface="Karla"/>
                <a:ea typeface="Karla"/>
                <a:cs typeface="Karla"/>
                <a:sym typeface="Karla"/>
              </a:rPr>
              <a:t>5. Medulloblastoma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i="0" lang="en-US" u="none">
                <a:latin typeface="Karla"/>
                <a:ea typeface="Karla"/>
                <a:cs typeface="Karla"/>
                <a:sym typeface="Karla"/>
              </a:rPr>
              <a:t>6. Merkel cell carcinoma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i="0" lang="en-US" u="none">
                <a:latin typeface="Karla"/>
                <a:ea typeface="Karla"/>
                <a:cs typeface="Karla"/>
                <a:sym typeface="Karla"/>
              </a:rPr>
              <a:t>7. Small-cell lung cancer (mainly primary tumours)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i="0" lang="en-US" u="none">
                <a:latin typeface="Karla"/>
                <a:ea typeface="Karla"/>
                <a:cs typeface="Karla"/>
                <a:sym typeface="Karla"/>
              </a:rPr>
              <a:t>8. Meningioma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u="none"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6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b="1"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Normal Distribution</a:t>
            </a:r>
            <a:br>
              <a:rPr b="1"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</a:br>
            <a:r>
              <a:rPr b="1"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68Ga-DOTA peptide PET/CT</a:t>
            </a:r>
            <a:endParaRPr sz="14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descr="An external file that holds a picture, illustration, etc.&#10;Object name is IJNM-29-2-g002.jpg" id="645" name="Google Shape;645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19600" y="1657350"/>
            <a:ext cx="3514725" cy="5124450"/>
          </a:xfrm>
          <a:prstGeom prst="rect">
            <a:avLst/>
          </a:prstGeom>
          <a:noFill/>
          <a:ln cap="flat" cmpd="sng" w="952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646" name="Google Shape;646;p68"/>
          <p:cNvSpPr txBox="1"/>
          <p:nvPr/>
        </p:nvSpPr>
        <p:spPr>
          <a:xfrm>
            <a:off x="152400" y="3200400"/>
            <a:ext cx="4572000" cy="7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i="0" lang="en-US" u="none">
                <a:latin typeface="Karla"/>
                <a:ea typeface="Karla"/>
                <a:cs typeface="Karla"/>
                <a:sym typeface="Karla"/>
              </a:rPr>
              <a:t>Normal tracer uptake is seen in the pituitary, salivary glands, thyroid, liver, spleen, adrenals, pancreas, kidneys, ureters, and bladder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69"/>
          <p:cNvSpPr txBox="1"/>
          <p:nvPr>
            <p:ph type="title"/>
          </p:nvPr>
        </p:nvSpPr>
        <p:spPr>
          <a:xfrm>
            <a:off x="228600" y="228600"/>
            <a:ext cx="8458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i="0" lang="en-US" sz="4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Ga-68 DOTANOC  PET</a:t>
            </a:r>
            <a:endParaRPr/>
          </a:p>
        </p:txBody>
      </p:sp>
      <p:pic>
        <p:nvPicPr>
          <p:cNvPr descr="http://imaging.medicine.iu.edu/files/8914/3033/1371/image005.png" id="652" name="Google Shape;652;p69"/>
          <p:cNvPicPr preferRelativeResize="0"/>
          <p:nvPr/>
        </p:nvPicPr>
        <p:blipFill rotWithShape="1">
          <a:blip r:embed="rId3">
            <a:alphaModFix/>
          </a:blip>
          <a:srcRect b="0" l="58378" r="0" t="0"/>
          <a:stretch/>
        </p:blipFill>
        <p:spPr>
          <a:xfrm>
            <a:off x="1442720" y="1676400"/>
            <a:ext cx="2062480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69"/>
          <p:cNvSpPr txBox="1"/>
          <p:nvPr/>
        </p:nvSpPr>
        <p:spPr>
          <a:xfrm>
            <a:off x="533400" y="6248400"/>
            <a:ext cx="3733800" cy="7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1400"/>
              <a:buFont typeface="Arial"/>
              <a:buNone/>
            </a:pPr>
            <a:r>
              <a:rPr b="1" i="0" lang="en-US" u="none">
                <a:latin typeface="Karla"/>
                <a:ea typeface="Karla"/>
                <a:cs typeface="Karla"/>
                <a:sym typeface="Karla"/>
              </a:rPr>
              <a:t>NET with multiple metastatic disease  confined to the liver and abdominal cavity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descr="http://imaging.medicine.iu.edu/files/8914/3033/1371/image005.png" id="654" name="Google Shape;654;p69"/>
          <p:cNvPicPr preferRelativeResize="0"/>
          <p:nvPr/>
        </p:nvPicPr>
        <p:blipFill rotWithShape="1">
          <a:blip r:embed="rId3">
            <a:alphaModFix/>
          </a:blip>
          <a:srcRect b="0" l="0" r="46081" t="0"/>
          <a:stretch/>
        </p:blipFill>
        <p:spPr>
          <a:xfrm>
            <a:off x="5364306" y="1705476"/>
            <a:ext cx="2636694" cy="4361448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69"/>
          <p:cNvSpPr txBox="1"/>
          <p:nvPr/>
        </p:nvSpPr>
        <p:spPr>
          <a:xfrm>
            <a:off x="5257800" y="6188075"/>
            <a:ext cx="28956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1400"/>
              <a:buFont typeface="Arial"/>
              <a:buNone/>
            </a:pPr>
            <a:r>
              <a:rPr b="1" i="0" lang="en-US" u="none">
                <a:latin typeface="Karla"/>
                <a:ea typeface="Karla"/>
                <a:cs typeface="Karla"/>
                <a:sym typeface="Karla"/>
              </a:rPr>
              <a:t>NET with extensive metastatic lesions throughout the body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"/>
          <p:cNvSpPr txBox="1"/>
          <p:nvPr>
            <p:ph type="title"/>
          </p:nvPr>
        </p:nvSpPr>
        <p:spPr>
          <a:xfrm>
            <a:off x="250825" y="274637"/>
            <a:ext cx="759777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Calibri"/>
              <a:buNone/>
            </a:pPr>
            <a:r>
              <a:rPr b="1" i="0" lang="en-US" sz="36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Therapeutic radiopharmaceuticals</a:t>
            </a:r>
            <a:endParaRPr/>
          </a:p>
        </p:txBody>
      </p:sp>
      <p:sp>
        <p:nvSpPr>
          <p:cNvPr id="140" name="Google Shape;140;p7"/>
          <p:cNvSpPr txBox="1"/>
          <p:nvPr>
            <p:ph idx="1" type="body"/>
          </p:nvPr>
        </p:nvSpPr>
        <p:spPr>
          <a:xfrm>
            <a:off x="206375" y="1600200"/>
            <a:ext cx="86868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FF"/>
              </a:buClr>
              <a:buSzPts val="2800"/>
              <a:buFont typeface="Arial"/>
              <a:buChar char="•"/>
            </a:pPr>
            <a:r>
              <a:rPr b="1" i="0" lang="en-US" sz="2800" u="none">
                <a:solidFill>
                  <a:srgbClr val="FF99FF"/>
                </a:solidFill>
                <a:latin typeface="Calibri"/>
                <a:ea typeface="Calibri"/>
                <a:cs typeface="Calibri"/>
                <a:sym typeface="Calibri"/>
              </a:rPr>
              <a:t>Non-specific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❖"/>
            </a:pPr>
            <a:r>
              <a:rPr b="1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Sr-89, Sm-153, Re-189</a:t>
            </a:r>
            <a:endParaRPr/>
          </a:p>
          <a:p>
            <a:pPr indent="-158750" lvl="1" marL="74295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b="1" i="0" sz="20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❖"/>
            </a:pPr>
            <a:r>
              <a:rPr b="1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Bone pain palliation</a:t>
            </a:r>
            <a:endParaRPr/>
          </a:p>
          <a:p>
            <a:pPr indent="-158750" lvl="1" marL="74295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99FF"/>
              </a:buClr>
              <a:buSzPts val="2800"/>
              <a:buFont typeface="Arial"/>
              <a:buChar char="•"/>
            </a:pPr>
            <a:r>
              <a:rPr b="1" i="0" lang="en-US" sz="2800" u="none">
                <a:solidFill>
                  <a:srgbClr val="FF99FF"/>
                </a:solidFill>
                <a:latin typeface="Calibri"/>
                <a:ea typeface="Calibri"/>
                <a:cs typeface="Calibri"/>
                <a:sym typeface="Calibri"/>
              </a:rPr>
              <a:t>Specific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❖"/>
            </a:pPr>
            <a:r>
              <a:rPr b="1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I-131</a:t>
            </a:r>
            <a:endParaRPr/>
          </a:p>
          <a:p>
            <a:pPr indent="-228600" lvl="2" marL="1143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Thyroid cancer, as specific diagnostic if tumor significantly accumulates</a:t>
            </a:r>
            <a:endParaRPr/>
          </a:p>
          <a:p>
            <a:pPr indent="-228600" lvl="2" marL="1143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❖"/>
            </a:pPr>
            <a:r>
              <a:rPr b="1" i="0" lang="en-US" sz="2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Y-90</a:t>
            </a:r>
            <a:endParaRPr/>
          </a:p>
          <a:p>
            <a:pPr indent="-228600" lvl="2" marL="1143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1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Zevalin – monoclonal antibody for B-cell lymphomas</a:t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70"/>
          <p:cNvSpPr txBox="1"/>
          <p:nvPr>
            <p:ph type="title"/>
          </p:nvPr>
        </p:nvSpPr>
        <p:spPr>
          <a:xfrm>
            <a:off x="1524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b="1" i="0" lang="en-US" sz="1400" u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Ga-68 DOTANOC  PET  superior to  In- 111 Octreoscan</a:t>
            </a:r>
            <a:endParaRPr sz="140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descr="http://imaging.medicine.iu.edu/files/5114/3033/1201/image003.png" id="661" name="Google Shape;661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57600" y="1828800"/>
            <a:ext cx="5394312" cy="4343400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70"/>
          <p:cNvSpPr txBox="1"/>
          <p:nvPr/>
        </p:nvSpPr>
        <p:spPr>
          <a:xfrm>
            <a:off x="152400" y="1828800"/>
            <a:ext cx="3352800" cy="3690300"/>
          </a:xfrm>
          <a:prstGeom prst="rect">
            <a:avLst/>
          </a:prstGeom>
          <a:noFill/>
          <a:ln cap="flat" cmpd="sng" w="952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1600"/>
              <a:buFont typeface="Arial"/>
              <a:buNone/>
            </a:pPr>
            <a:r>
              <a:rPr b="1" i="0" lang="en-US" u="sng">
                <a:solidFill>
                  <a:srgbClr val="F688E1"/>
                </a:solidFill>
                <a:latin typeface="Karla"/>
                <a:ea typeface="Karla"/>
                <a:cs typeface="Karla"/>
                <a:sym typeface="Karla"/>
              </a:rPr>
              <a:t>Carcinoid tumor : 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i="0" lang="en-US" u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Positive  </a:t>
            </a:r>
            <a:r>
              <a:rPr baseline="30000" i="0" lang="en-US" u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68</a:t>
            </a:r>
            <a:r>
              <a:rPr i="0" lang="en-US" u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Ga-DOTA-NOC and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i="0" lang="en-US" u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Negative </a:t>
            </a:r>
            <a:r>
              <a:rPr baseline="30000" i="0" lang="en-US" u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111</a:t>
            </a:r>
            <a:r>
              <a:rPr i="0" lang="en-US" u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In-Octreoscan.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i="0" u="sng">
              <a:solidFill>
                <a:srgbClr val="F688E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1600"/>
              <a:buFont typeface="Arial"/>
              <a:buNone/>
            </a:pPr>
            <a:r>
              <a:rPr b="1" i="0" lang="en-US" u="sng">
                <a:solidFill>
                  <a:srgbClr val="F688E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b="1" baseline="30000" i="0" lang="en-US" u="sng">
                <a:solidFill>
                  <a:srgbClr val="F688E1"/>
                </a:solidFill>
                <a:latin typeface="Karla"/>
                <a:ea typeface="Karla"/>
                <a:cs typeface="Karla"/>
                <a:sym typeface="Karla"/>
              </a:rPr>
              <a:t>68</a:t>
            </a:r>
            <a:r>
              <a:rPr b="1" i="0" lang="en-US" u="sng">
                <a:solidFill>
                  <a:srgbClr val="F688E1"/>
                </a:solidFill>
                <a:latin typeface="Karla"/>
                <a:ea typeface="Karla"/>
                <a:cs typeface="Karla"/>
                <a:sym typeface="Karla"/>
              </a:rPr>
              <a:t>Ga DOTA-NOC Findings: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i="0" lang="en-US" u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Multiple metastatic lesions in the liver. (The pituitary also expresses somatostatin receptors and is visualized in the </a:t>
            </a:r>
            <a:r>
              <a:rPr baseline="30000" i="0" lang="en-US" u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68</a:t>
            </a:r>
            <a:r>
              <a:rPr i="0" lang="en-US" u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Ga PET image, along with normal uptake in the spleen, kidneys, and bladder.) 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i="0" u="none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1600"/>
              <a:buFont typeface="Arial"/>
              <a:buNone/>
            </a:pPr>
            <a:r>
              <a:rPr b="1" i="0" lang="en-US" u="sng">
                <a:solidFill>
                  <a:srgbClr val="F688E1"/>
                </a:solidFill>
                <a:latin typeface="Karla"/>
                <a:ea typeface="Karla"/>
                <a:cs typeface="Karla"/>
                <a:sym typeface="Karla"/>
              </a:rPr>
              <a:t>Indication of </a:t>
            </a:r>
            <a:r>
              <a:rPr b="1" baseline="30000" i="0" lang="en-US" u="sng">
                <a:solidFill>
                  <a:srgbClr val="F688E1"/>
                </a:solidFill>
                <a:latin typeface="Karla"/>
                <a:ea typeface="Karla"/>
                <a:cs typeface="Karla"/>
                <a:sym typeface="Karla"/>
              </a:rPr>
              <a:t>68</a:t>
            </a:r>
            <a:r>
              <a:rPr b="1" i="0" lang="en-US" u="sng">
                <a:solidFill>
                  <a:srgbClr val="F688E1"/>
                </a:solidFill>
                <a:latin typeface="Karla"/>
                <a:ea typeface="Karla"/>
                <a:cs typeface="Karla"/>
                <a:sym typeface="Karla"/>
              </a:rPr>
              <a:t>Ga DOTA-NOC: </a:t>
            </a:r>
            <a:r>
              <a:rPr i="0" lang="en-US" u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The </a:t>
            </a:r>
            <a:r>
              <a:rPr baseline="30000" i="0" lang="en-US" u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68</a:t>
            </a:r>
            <a:r>
              <a:rPr i="0" lang="en-US" u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Ga PET scan was performed because the patient’s symptoms were inconsistent with the </a:t>
            </a:r>
            <a:r>
              <a:rPr baseline="30000" i="0" lang="en-US" u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111</a:t>
            </a:r>
            <a:r>
              <a:rPr i="0" lang="en-US" u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In-Octreoscan findings.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71"/>
          <p:cNvSpPr txBox="1"/>
          <p:nvPr>
            <p:ph type="title"/>
          </p:nvPr>
        </p:nvSpPr>
        <p:spPr>
          <a:xfrm>
            <a:off x="855662" y="195262"/>
            <a:ext cx="7772400" cy="768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Pheochromocytoma</a:t>
            </a:r>
            <a:endParaRPr sz="14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668" name="Google Shape;668;p71"/>
          <p:cNvPicPr preferRelativeResize="0"/>
          <p:nvPr/>
        </p:nvPicPr>
        <p:blipFill rotWithShape="1">
          <a:blip r:embed="rId3">
            <a:alphaModFix/>
          </a:blip>
          <a:srcRect b="5200" l="17802" r="73324" t="85055"/>
          <a:stretch/>
        </p:blipFill>
        <p:spPr>
          <a:xfrm>
            <a:off x="179387" y="2205037"/>
            <a:ext cx="4464050" cy="3189287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71"/>
          <p:cNvSpPr txBox="1"/>
          <p:nvPr/>
        </p:nvSpPr>
        <p:spPr>
          <a:xfrm>
            <a:off x="5408612" y="5508625"/>
            <a:ext cx="3146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Arial"/>
              <a:buNone/>
            </a:pPr>
            <a:r>
              <a:rPr b="1" i="0" lang="en-US" u="none">
                <a:latin typeface="Karla"/>
                <a:ea typeface="Karla"/>
                <a:cs typeface="Karla"/>
                <a:sym typeface="Karla"/>
              </a:rPr>
              <a:t>PET CT Ga68 DOTANOC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670" name="Google Shape;670;p71"/>
          <p:cNvSpPr txBox="1"/>
          <p:nvPr/>
        </p:nvSpPr>
        <p:spPr>
          <a:xfrm>
            <a:off x="819150" y="5499100"/>
            <a:ext cx="29193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Arial"/>
              <a:buNone/>
            </a:pPr>
            <a:r>
              <a:rPr b="1" i="0" lang="en-US" u="none">
                <a:latin typeface="Karla"/>
                <a:ea typeface="Karla"/>
                <a:cs typeface="Karla"/>
                <a:sym typeface="Karla"/>
              </a:rPr>
              <a:t>SPECT CT - I123 MIBG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671" name="Google Shape;671;p71"/>
          <p:cNvSpPr txBox="1"/>
          <p:nvPr/>
        </p:nvSpPr>
        <p:spPr>
          <a:xfrm>
            <a:off x="1181100" y="919162"/>
            <a:ext cx="69057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2800"/>
              <a:buFont typeface="Arial"/>
              <a:buNone/>
            </a:pPr>
            <a:r>
              <a:rPr b="1" i="0" lang="en-US" u="none">
                <a:latin typeface="Karla"/>
                <a:ea typeface="Karla"/>
                <a:cs typeface="Karla"/>
                <a:sym typeface="Karla"/>
              </a:rPr>
              <a:t>Ga68 DOTANOC superior to MIBG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descr="Figure 6: A 28-year-old male with uncontrolled hypertension and left adrenal mass. Urinary metanephrine was mildly elevated. He underwent &lt;sup&gt;68&lt;/sup&gt; Ga-DOTANOC PET/CT for characterization of the adrenal mass. MIP PET image (a) show intense tracer uptake in left suprarenal region (arrow). Transaxial CT (b) and PET/CT (c) images showed increased tracer uptake in the large left suprarenal mass with central necrosis (arrow) suggesting pheochromocytoma. Postoperative histopathology confirmed pheochromocytoma" id="672" name="Google Shape;672;p71"/>
          <p:cNvPicPr preferRelativeResize="0"/>
          <p:nvPr/>
        </p:nvPicPr>
        <p:blipFill rotWithShape="1">
          <a:blip r:embed="rId4">
            <a:alphaModFix/>
          </a:blip>
          <a:srcRect b="0" l="49057" r="0" t="51407"/>
          <a:stretch/>
        </p:blipFill>
        <p:spPr>
          <a:xfrm>
            <a:off x="4733925" y="2171700"/>
            <a:ext cx="4357687" cy="318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72"/>
          <p:cNvSpPr txBox="1"/>
          <p:nvPr>
            <p:ph type="title"/>
          </p:nvPr>
        </p:nvSpPr>
        <p:spPr>
          <a:xfrm>
            <a:off x="152400" y="152400"/>
            <a:ext cx="7772400" cy="1139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Book Antiqua"/>
              <a:buNone/>
            </a:pPr>
            <a:r>
              <a:rPr b="1"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Radionuclide Therapy</a:t>
            </a:r>
            <a:br>
              <a:rPr b="1"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</a:br>
            <a:r>
              <a:rPr b="1"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Properties of the Ideal Therapeutic Radiopharmaceutical</a:t>
            </a:r>
            <a:r>
              <a:rPr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endParaRPr sz="14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678" name="Google Shape;678;p72"/>
          <p:cNvSpPr txBox="1"/>
          <p:nvPr>
            <p:ph idx="1" type="body"/>
          </p:nvPr>
        </p:nvSpPr>
        <p:spPr>
          <a:xfrm>
            <a:off x="762000" y="1828800"/>
            <a:ext cx="7772400" cy="4400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b="1"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1. Pure beta minus emitter</a:t>
            </a:r>
            <a:endParaRPr sz="14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endParaRPr b="1" i="0" sz="1400" u="none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b="1"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2. Medium/high energy (&gt;1 meV).</a:t>
            </a:r>
            <a:r>
              <a:rPr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endParaRPr sz="14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i="0" sz="1400" u="none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b="1"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3. Effective half-life = moderately long, e.g., days.</a:t>
            </a:r>
            <a:r>
              <a:rPr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endParaRPr sz="14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i="0" sz="1400" u="none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b="1"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4. High target:nontarget ratio</a:t>
            </a:r>
            <a:endParaRPr i="0" sz="1400" u="none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i="0" sz="1400" u="none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b="1"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5. Minimal radiation dose to patient and Nuclear Medicine personnel</a:t>
            </a:r>
            <a:r>
              <a:rPr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endParaRPr sz="14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i="0" sz="1400" u="none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b="1"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6. Patient Safety </a:t>
            </a:r>
            <a:endParaRPr sz="14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i="0" sz="1400" u="none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b="1"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7. Inexpensive, readily available radiopharmaceutical.</a:t>
            </a:r>
            <a:r>
              <a:rPr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endParaRPr sz="14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i="0" sz="1400" u="none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b="1"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8. Simple preparation and quality control if manufactured in house.</a:t>
            </a:r>
            <a:endParaRPr sz="14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73"/>
          <p:cNvSpPr txBox="1"/>
          <p:nvPr/>
        </p:nvSpPr>
        <p:spPr>
          <a:xfrm>
            <a:off x="685800" y="228600"/>
            <a:ext cx="77724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3600"/>
              <a:buFont typeface="Book Antiqua"/>
              <a:buNone/>
            </a:pPr>
            <a:r>
              <a:rPr b="1" i="0" lang="en-US" u="none">
                <a:latin typeface="Karla"/>
                <a:ea typeface="Karla"/>
                <a:cs typeface="Karla"/>
                <a:sym typeface="Karla"/>
              </a:rPr>
              <a:t>Radionuclide Therapy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685" name="Google Shape;685;p73"/>
          <p:cNvSpPr txBox="1"/>
          <p:nvPr>
            <p:ph idx="1" type="body"/>
          </p:nvPr>
        </p:nvSpPr>
        <p:spPr>
          <a:xfrm>
            <a:off x="457200" y="1524000"/>
            <a:ext cx="8305800" cy="51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2400"/>
              <a:buNone/>
            </a:pPr>
            <a:r>
              <a:rPr b="1" i="0" lang="en-US" sz="1400" u="sng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Agent                      Indication                           Dose </a:t>
            </a:r>
            <a:endParaRPr sz="14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66"/>
              </a:buClr>
              <a:buSzPts val="2000"/>
              <a:buNone/>
            </a:pPr>
            <a:r>
              <a:rPr b="1"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I131 :                                 Thyroid cancer                                     100-200 mci</a:t>
            </a:r>
            <a:endParaRPr sz="14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 i="0" sz="1400" u="none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66"/>
              </a:buClr>
              <a:buSzPts val="2000"/>
              <a:buNone/>
            </a:pPr>
            <a:r>
              <a:rPr b="1"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131 MIBG :                       Neuroblastoma                                   100-300 mCi</a:t>
            </a:r>
            <a:endParaRPr sz="14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i="0" sz="1400" u="none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66"/>
              </a:buClr>
              <a:buSzPts val="2000"/>
              <a:buNone/>
            </a:pPr>
            <a:r>
              <a:rPr b="1"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Strontium-89 :                 Bone metastasis                                 40-60uCi/kg</a:t>
            </a:r>
            <a:endParaRPr sz="14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 i="0" sz="1400" u="none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66"/>
              </a:buClr>
              <a:buSzPts val="2000"/>
              <a:buNone/>
            </a:pPr>
            <a:r>
              <a:rPr b="1"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Sm-153-EDTMP:              Bone metastasis                                 1.0 mCi  per kg</a:t>
            </a:r>
            <a:endParaRPr sz="14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 i="0" sz="1400" u="none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66"/>
              </a:buClr>
              <a:buSzPts val="2000"/>
              <a:buNone/>
            </a:pPr>
            <a:r>
              <a:rPr b="1"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Phosphorus- 32 :             Polycythaemia                                    2.3 mCi/m2</a:t>
            </a:r>
            <a:endParaRPr sz="14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 i="0" sz="1400" u="none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66"/>
              </a:buClr>
              <a:buSzPts val="2000"/>
              <a:buNone/>
            </a:pPr>
            <a:r>
              <a:rPr b="1"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Y-90-Ibritumomab </a:t>
            </a:r>
            <a:endParaRPr sz="14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66"/>
              </a:buClr>
              <a:buSzPts val="2000"/>
              <a:buNone/>
            </a:pPr>
            <a:r>
              <a:rPr b="1"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Tiuxetan [Zevalin®]:             B-Cell NHL                                            0.3 mCi/kg      </a:t>
            </a:r>
            <a:endParaRPr b="1" i="0" sz="1400" u="none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b="1"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        &gt; Platelet count &gt; 150,000 cells/mL: 0.4 mCi/kg                        </a:t>
            </a:r>
            <a:endParaRPr sz="14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b="1"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        &gt; Platelet count 100,000-150,000 cells/mL:                    The dose should never exceed 32 mCi (1,184 MBq)</a:t>
            </a:r>
            <a:endParaRPr b="1" i="0" sz="1400" u="none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b="1"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            </a:t>
            </a:r>
            <a:endParaRPr i="0" sz="1400" u="none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241300" lvl="0" marL="3429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i="0" sz="1400" u="none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74"/>
          <p:cNvSpPr txBox="1"/>
          <p:nvPr>
            <p:ph type="title"/>
          </p:nvPr>
        </p:nvSpPr>
        <p:spPr>
          <a:xfrm>
            <a:off x="1389062" y="152400"/>
            <a:ext cx="636587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Calibri"/>
              <a:buNone/>
            </a:pPr>
            <a:r>
              <a:rPr b="1"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Strontium-89 Therapy for Palliation of Bony Metastases</a:t>
            </a:r>
            <a:endParaRPr sz="14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692" name="Google Shape;692;p74"/>
          <p:cNvSpPr txBox="1"/>
          <p:nvPr/>
        </p:nvSpPr>
        <p:spPr>
          <a:xfrm>
            <a:off x="4038600" y="1690687"/>
            <a:ext cx="4953000" cy="3478500"/>
          </a:xfrm>
          <a:prstGeom prst="rect">
            <a:avLst/>
          </a:prstGeom>
          <a:noFill/>
          <a:ln cap="flat" cmpd="sng" w="9525">
            <a:solidFill>
              <a:srgbClr val="2CE4A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2800"/>
              <a:buFont typeface="Calibri"/>
              <a:buNone/>
            </a:pPr>
            <a:r>
              <a:rPr b="1" i="0" lang="en-US" u="none">
                <a:latin typeface="Karla"/>
                <a:ea typeface="Karla"/>
                <a:cs typeface="Karla"/>
                <a:sym typeface="Karla"/>
              </a:rPr>
              <a:t>History : 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1" i="0" lang="en-US" u="none">
                <a:latin typeface="Karla"/>
                <a:ea typeface="Karla"/>
                <a:cs typeface="Karla"/>
                <a:sym typeface="Karla"/>
              </a:rPr>
              <a:t>A 65 Ys ,M, with CA prostate and widespread bone metastases and severe bony pain.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i="0" u="none">
              <a:latin typeface="Karla"/>
              <a:ea typeface="Karla"/>
              <a:cs typeface="Karla"/>
              <a:sym typeface="Kar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1" i="0" lang="en-US" u="none">
                <a:latin typeface="Karla"/>
                <a:ea typeface="Karla"/>
                <a:cs typeface="Karla"/>
                <a:sym typeface="Karla"/>
              </a:rPr>
              <a:t>Admitted for palliative Strontium-89 therapy.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i="0" u="none">
              <a:latin typeface="Karla"/>
              <a:ea typeface="Karla"/>
              <a:cs typeface="Karla"/>
              <a:sym typeface="Kar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2800"/>
              <a:buFont typeface="Calibri"/>
              <a:buNone/>
            </a:pPr>
            <a:r>
              <a:rPr b="1" i="0" lang="en-US" u="none">
                <a:latin typeface="Karla"/>
                <a:ea typeface="Karla"/>
                <a:cs typeface="Karla"/>
                <a:sym typeface="Karla"/>
              </a:rPr>
              <a:t>Procedure :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•"/>
            </a:pPr>
            <a:r>
              <a:rPr b="1" i="0" lang="en-US" u="none">
                <a:latin typeface="Karla"/>
                <a:ea typeface="Karla"/>
                <a:cs typeface="Karla"/>
                <a:sym typeface="Karla"/>
              </a:rPr>
              <a:t>Bone metastases was confirmed by bone scan.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i="0" u="none">
              <a:latin typeface="Karla"/>
              <a:ea typeface="Karla"/>
              <a:cs typeface="Karla"/>
              <a:sym typeface="Karla"/>
            </a:endParaRPr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•"/>
            </a:pPr>
            <a:r>
              <a:rPr b="1" i="0" lang="en-US" u="none">
                <a:latin typeface="Karla"/>
                <a:ea typeface="Karla"/>
                <a:cs typeface="Karla"/>
                <a:sym typeface="Karla"/>
              </a:rPr>
              <a:t>The patient was given 40 mCi of Strontium-89 I.V.according to body weight of the patient.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i="0" u="none">
              <a:latin typeface="Karla"/>
              <a:ea typeface="Karla"/>
              <a:cs typeface="Karla"/>
              <a:sym typeface="Karla"/>
            </a:endParaRPr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•"/>
            </a:pPr>
            <a:r>
              <a:rPr b="1" i="0" lang="en-US" u="none">
                <a:latin typeface="Karla"/>
                <a:ea typeface="Karla"/>
                <a:cs typeface="Karla"/>
                <a:sym typeface="Karla"/>
              </a:rPr>
              <a:t>The patient experienced one day of exacerpated 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1" i="0" lang="en-US" u="none">
                <a:latin typeface="Karla"/>
                <a:ea typeface="Karla"/>
                <a:cs typeface="Karla"/>
                <a:sym typeface="Karla"/>
              </a:rPr>
              <a:t>pain which was controlled by opiates but the   following day showed gradual pain relieve. 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u="none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693" name="Google Shape;693;p74"/>
          <p:cNvPicPr preferRelativeResize="0"/>
          <p:nvPr/>
        </p:nvPicPr>
        <p:blipFill rotWithShape="1">
          <a:blip r:embed="rId3">
            <a:alphaModFix/>
          </a:blip>
          <a:srcRect b="0" l="48402" r="6541" t="0"/>
          <a:stretch/>
        </p:blipFill>
        <p:spPr>
          <a:xfrm>
            <a:off x="304800" y="1676400"/>
            <a:ext cx="3505200" cy="4880504"/>
          </a:xfrm>
          <a:prstGeom prst="rect">
            <a:avLst/>
          </a:prstGeom>
          <a:noFill/>
          <a:ln cap="sq" cmpd="thickThin" w="889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75"/>
          <p:cNvSpPr txBox="1"/>
          <p:nvPr>
            <p:ph type="title"/>
          </p:nvPr>
        </p:nvSpPr>
        <p:spPr>
          <a:xfrm>
            <a:off x="685800" y="228600"/>
            <a:ext cx="6629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5400"/>
              <a:buFont typeface="Calibri"/>
              <a:buNone/>
            </a:pPr>
            <a:br>
              <a:rPr b="1"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</a:br>
            <a:r>
              <a:rPr b="1"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Teaching Points</a:t>
            </a:r>
            <a:br>
              <a:rPr b="1"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</a:br>
            <a:endParaRPr sz="14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699" name="Google Shape;699;p75"/>
          <p:cNvSpPr txBox="1"/>
          <p:nvPr>
            <p:ph idx="1" type="body"/>
          </p:nvPr>
        </p:nvSpPr>
        <p:spPr>
          <a:xfrm>
            <a:off x="609600" y="4465637"/>
            <a:ext cx="4419600" cy="1858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048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Karla"/>
              <a:buChar char="•"/>
            </a:pPr>
            <a:r>
              <a:rPr b="1"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Diagnosis</a:t>
            </a:r>
            <a:endParaRPr sz="14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04800" lvl="0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Karla"/>
              <a:buChar char="•"/>
            </a:pPr>
            <a:r>
              <a:rPr b="1"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Staging</a:t>
            </a:r>
            <a:endParaRPr sz="14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04800" lvl="0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Karla"/>
              <a:buChar char="•"/>
            </a:pPr>
            <a:r>
              <a:rPr b="1"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Guiding biopsy</a:t>
            </a:r>
            <a:endParaRPr sz="14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04800" lvl="0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Karla"/>
              <a:buChar char="•"/>
            </a:pPr>
            <a:r>
              <a:rPr b="1"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Follow up and therapy monitoring</a:t>
            </a:r>
            <a:endParaRPr sz="14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04800" lvl="0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Karla"/>
              <a:buChar char="•"/>
            </a:pPr>
            <a:r>
              <a:rPr b="1" i="0" lang="en-US" sz="1400" u="none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Detection of recurrence.</a:t>
            </a:r>
            <a:endParaRPr sz="14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1400" u="none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700" name="Google Shape;700;p75"/>
          <p:cNvSpPr txBox="1"/>
          <p:nvPr/>
        </p:nvSpPr>
        <p:spPr>
          <a:xfrm>
            <a:off x="533400" y="3957637"/>
            <a:ext cx="44100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Calibri"/>
              <a:buNone/>
            </a:pPr>
            <a:r>
              <a:rPr b="1" i="0" lang="en-US" u="sng">
                <a:latin typeface="Karla"/>
                <a:ea typeface="Karla"/>
                <a:cs typeface="Karla"/>
                <a:sym typeface="Karla"/>
              </a:rPr>
              <a:t>Objectives of NM tumor imaging 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701" name="Google Shape;701;p75"/>
          <p:cNvSpPr txBox="1"/>
          <p:nvPr/>
        </p:nvSpPr>
        <p:spPr>
          <a:xfrm>
            <a:off x="533400" y="2062162"/>
            <a:ext cx="4572000" cy="11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•"/>
            </a:pPr>
            <a:r>
              <a:rPr b="1" i="0" lang="en-US" u="none">
                <a:latin typeface="Karla"/>
                <a:ea typeface="Karla"/>
                <a:cs typeface="Karla"/>
                <a:sym typeface="Karla"/>
              </a:rPr>
              <a:t>  Functional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•"/>
            </a:pPr>
            <a:r>
              <a:rPr b="1" i="0" lang="en-US" u="none">
                <a:latin typeface="Karla"/>
                <a:ea typeface="Karla"/>
                <a:cs typeface="Karla"/>
                <a:sym typeface="Karla"/>
              </a:rPr>
              <a:t>  Sensitive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•"/>
            </a:pPr>
            <a:r>
              <a:rPr b="1" i="0" lang="en-US" u="none">
                <a:latin typeface="Karla"/>
                <a:ea typeface="Karla"/>
                <a:cs typeface="Karla"/>
                <a:sym typeface="Karla"/>
              </a:rPr>
              <a:t>  Whole body evaluation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•"/>
            </a:pPr>
            <a:r>
              <a:rPr b="1" i="0" lang="en-US" u="none">
                <a:latin typeface="Karla"/>
                <a:ea typeface="Karla"/>
                <a:cs typeface="Karla"/>
                <a:sym typeface="Karla"/>
              </a:rPr>
              <a:t>  Specific : Some tumors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•"/>
            </a:pPr>
            <a:r>
              <a:rPr b="1" i="0" lang="en-US" u="none">
                <a:latin typeface="Karla"/>
                <a:ea typeface="Karla"/>
                <a:cs typeface="Karla"/>
                <a:sym typeface="Karla"/>
              </a:rPr>
              <a:t>  Targeted therapy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702" name="Google Shape;702;p75"/>
          <p:cNvSpPr txBox="1"/>
          <p:nvPr/>
        </p:nvSpPr>
        <p:spPr>
          <a:xfrm>
            <a:off x="457200" y="1600200"/>
            <a:ext cx="27225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Calibri"/>
              <a:buNone/>
            </a:pPr>
            <a:r>
              <a:rPr b="1" i="0" lang="en-US" u="none">
                <a:latin typeface="Karla"/>
                <a:ea typeface="Karla"/>
                <a:cs typeface="Karla"/>
                <a:sym typeface="Karla"/>
              </a:rPr>
              <a:t> </a:t>
            </a:r>
            <a:r>
              <a:rPr b="1" i="0" lang="en-US" u="sng">
                <a:latin typeface="Karla"/>
                <a:ea typeface="Karla"/>
                <a:cs typeface="Karla"/>
                <a:sym typeface="Karla"/>
              </a:rPr>
              <a:t>NM tumor imaging 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76"/>
          <p:cNvSpPr txBox="1"/>
          <p:nvPr>
            <p:ph type="title"/>
          </p:nvPr>
        </p:nvSpPr>
        <p:spPr>
          <a:xfrm>
            <a:off x="1143000" y="152400"/>
            <a:ext cx="5638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8E1"/>
              </a:buClr>
              <a:buSzPts val="3200"/>
              <a:buFont typeface="Century Gothic"/>
              <a:buNone/>
            </a:pPr>
            <a:r>
              <a:rPr b="1" i="0" lang="en-US" sz="3200" u="none">
                <a:solidFill>
                  <a:srgbClr val="F688E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Reference book and the relevant page numbers..</a:t>
            </a:r>
            <a:endParaRPr/>
          </a:p>
        </p:txBody>
      </p:sp>
      <p:sp>
        <p:nvSpPr>
          <p:cNvPr id="708" name="Google Shape;708;p76"/>
          <p:cNvSpPr txBox="1"/>
          <p:nvPr>
            <p:ph idx="1" type="body"/>
          </p:nvPr>
        </p:nvSpPr>
        <p:spPr>
          <a:xfrm>
            <a:off x="152400" y="1646237"/>
            <a:ext cx="5943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Char char="•"/>
            </a:pPr>
            <a:r>
              <a:rPr b="1" i="0" lang="en-US" sz="24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Nuclear Medicine: The Requisites, Third Edition (Requisites in Radiology) [Hardcover]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b="0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Harvey A. Ziessman MD, Janis P. O'Malley MD, James H. Thrall MD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b="1" i="1" lang="en-US" sz="2400" u="sng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Relevant Pages :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      Oncology : </a:t>
            </a:r>
            <a:r>
              <a:rPr b="1" i="0" lang="en-US" sz="24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264-274 , 279 -283 ,302 -345 ,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                         119-133 , 109 -112 ,296 -299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descr="http://ecx.images-amazon.com/images/I/5122WF4H1AL._SL500_AA300_.jpg" id="709" name="Google Shape;709;p76"/>
          <p:cNvPicPr preferRelativeResize="0"/>
          <p:nvPr/>
        </p:nvPicPr>
        <p:blipFill rotWithShape="1">
          <a:blip r:embed="rId3">
            <a:alphaModFix/>
          </a:blip>
          <a:srcRect b="0" l="10524" r="10525" t="0"/>
          <a:stretch/>
        </p:blipFill>
        <p:spPr>
          <a:xfrm>
            <a:off x="5943600" y="1981200"/>
            <a:ext cx="3128962" cy="396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"/>
          <p:cNvSpPr txBox="1"/>
          <p:nvPr>
            <p:ph type="title"/>
          </p:nvPr>
        </p:nvSpPr>
        <p:spPr>
          <a:xfrm>
            <a:off x="457200" y="152400"/>
            <a:ext cx="7391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000"/>
              <a:buFont typeface="Calibri"/>
              <a:buNone/>
            </a:pPr>
            <a:r>
              <a:rPr b="1" i="0" lang="en-US" sz="40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NM Imaging modalities</a:t>
            </a:r>
            <a:br>
              <a:rPr b="1" i="0" lang="en-US" sz="40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3200" u="none">
                <a:solidFill>
                  <a:srgbClr val="F688E1"/>
                </a:solidFill>
                <a:latin typeface="Calibri"/>
                <a:ea typeface="Calibri"/>
                <a:cs typeface="Calibri"/>
                <a:sym typeface="Calibri"/>
              </a:rPr>
              <a:t>Planar Imaging</a:t>
            </a:r>
            <a:endParaRPr/>
          </a:p>
        </p:txBody>
      </p:sp>
      <p:pic>
        <p:nvPicPr>
          <p:cNvPr descr="704588 TUMOR 2" id="146" name="Google Shape;146;p8"/>
          <p:cNvPicPr preferRelativeResize="0"/>
          <p:nvPr/>
        </p:nvPicPr>
        <p:blipFill rotWithShape="1">
          <a:blip r:embed="rId3">
            <a:alphaModFix/>
          </a:blip>
          <a:srcRect b="14208" l="5773" r="39017" t="6211"/>
          <a:stretch/>
        </p:blipFill>
        <p:spPr>
          <a:xfrm>
            <a:off x="2362200" y="1600200"/>
            <a:ext cx="4359275" cy="510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"/>
          <p:cNvSpPr txBox="1"/>
          <p:nvPr/>
        </p:nvSpPr>
        <p:spPr>
          <a:xfrm>
            <a:off x="1600200" y="6396037"/>
            <a:ext cx="957262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E4A7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rgbClr val="2CE4A7"/>
                </a:solidFill>
                <a:latin typeface="Calibri"/>
                <a:ea typeface="Calibri"/>
                <a:cs typeface="Calibri"/>
                <a:sym typeface="Calibri"/>
              </a:rPr>
              <a:t>SPECT</a:t>
            </a:r>
            <a:endParaRPr/>
          </a:p>
        </p:txBody>
      </p:sp>
      <p:sp>
        <p:nvSpPr>
          <p:cNvPr id="152" name="Google Shape;152;p9"/>
          <p:cNvSpPr txBox="1"/>
          <p:nvPr/>
        </p:nvSpPr>
        <p:spPr>
          <a:xfrm>
            <a:off x="5638800" y="6381750"/>
            <a:ext cx="1649412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E4A7"/>
              </a:buClr>
              <a:buSzPts val="2000"/>
              <a:buFont typeface="Calibri"/>
              <a:buNone/>
            </a:pPr>
            <a:r>
              <a:rPr b="1" i="0" lang="en-US" sz="2000" u="none" cap="none" strike="noStrike">
                <a:solidFill>
                  <a:srgbClr val="2CE4A7"/>
                </a:solidFill>
                <a:latin typeface="Calibri"/>
                <a:ea typeface="Calibri"/>
                <a:cs typeface="Calibri"/>
                <a:sym typeface="Calibri"/>
              </a:rPr>
              <a:t>SPECT/CT</a:t>
            </a:r>
            <a:endParaRPr/>
          </a:p>
        </p:txBody>
      </p:sp>
      <p:sp>
        <p:nvSpPr>
          <p:cNvPr id="153" name="Google Shape;153;p9"/>
          <p:cNvSpPr txBox="1"/>
          <p:nvPr>
            <p:ph type="title"/>
          </p:nvPr>
        </p:nvSpPr>
        <p:spPr>
          <a:xfrm>
            <a:off x="457200" y="76200"/>
            <a:ext cx="7391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r>
              <a:rPr b="1" i="0" lang="en-US" sz="44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NM Imaging modalities</a:t>
            </a:r>
            <a:endParaRPr/>
          </a:p>
        </p:txBody>
      </p:sp>
      <p:sp>
        <p:nvSpPr>
          <p:cNvPr id="154" name="Google Shape;154;p9"/>
          <p:cNvSpPr txBox="1"/>
          <p:nvPr/>
        </p:nvSpPr>
        <p:spPr>
          <a:xfrm>
            <a:off x="457200" y="838200"/>
            <a:ext cx="7543800" cy="806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CE4A7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rgbClr val="2CE4A7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ingle </a:t>
            </a:r>
            <a:r>
              <a:rPr b="1" i="0" lang="en-US" sz="2400" u="none" cap="none" strike="noStrike">
                <a:solidFill>
                  <a:srgbClr val="2CE4A7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hoton </a:t>
            </a:r>
            <a:r>
              <a:rPr b="1" i="0" lang="en-US" sz="2400" u="none" cap="none" strike="noStrike">
                <a:solidFill>
                  <a:srgbClr val="2CE4A7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mission </a:t>
            </a:r>
            <a:r>
              <a:rPr b="1" i="0" lang="en-US" sz="2400" u="none" cap="none" strike="noStrike">
                <a:solidFill>
                  <a:srgbClr val="2CE4A7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omputed </a:t>
            </a:r>
            <a:r>
              <a:rPr b="1" i="0" lang="en-US" sz="2400" u="none" cap="none" strike="noStrike">
                <a:solidFill>
                  <a:srgbClr val="2CE4A7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omography (</a:t>
            </a:r>
            <a:r>
              <a:rPr b="1" i="0" lang="en-US" sz="2400" u="none" cap="none" strike="noStrike">
                <a:solidFill>
                  <a:srgbClr val="2CE4A7"/>
                </a:solidFill>
                <a:latin typeface="Calibri"/>
                <a:ea typeface="Calibri"/>
                <a:cs typeface="Calibri"/>
                <a:sym typeface="Calibri"/>
              </a:rPr>
              <a:t>SPECT</a:t>
            </a: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) and </a:t>
            </a:r>
            <a:r>
              <a:rPr b="1" i="0" lang="en-US" sz="1800" u="none" cap="none" strike="noStrike">
                <a:solidFill>
                  <a:srgbClr val="2CE4A7"/>
                </a:solidFill>
                <a:latin typeface="Calibri"/>
                <a:ea typeface="Calibri"/>
                <a:cs typeface="Calibri"/>
                <a:sym typeface="Calibri"/>
              </a:rPr>
              <a:t>SPECT CT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b="1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8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9"/>
          <p:cNvPicPr preferRelativeResize="0"/>
          <p:nvPr/>
        </p:nvPicPr>
        <p:blipFill rotWithShape="1">
          <a:blip r:embed="rId3">
            <a:alphaModFix/>
          </a:blip>
          <a:srcRect b="14196" l="15689" r="50076" t="13911"/>
          <a:stretch/>
        </p:blipFill>
        <p:spPr>
          <a:xfrm>
            <a:off x="990600" y="1630362"/>
            <a:ext cx="2336800" cy="3017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9"/>
          <p:cNvPicPr preferRelativeResize="0"/>
          <p:nvPr/>
        </p:nvPicPr>
        <p:blipFill rotWithShape="1">
          <a:blip r:embed="rId4">
            <a:alphaModFix/>
          </a:blip>
          <a:srcRect b="66871" l="18525" r="18654" t="0"/>
          <a:stretch/>
        </p:blipFill>
        <p:spPr>
          <a:xfrm>
            <a:off x="76200" y="5062537"/>
            <a:ext cx="4114800" cy="1338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9"/>
          <p:cNvPicPr preferRelativeResize="0"/>
          <p:nvPr/>
        </p:nvPicPr>
        <p:blipFill rotWithShape="1">
          <a:blip r:embed="rId4">
            <a:alphaModFix/>
          </a:blip>
          <a:srcRect b="0" l="18165" r="18768" t="0"/>
          <a:stretch/>
        </p:blipFill>
        <p:spPr>
          <a:xfrm>
            <a:off x="4314825" y="1752600"/>
            <a:ext cx="4752975" cy="46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9"/>
          <p:cNvSpPr txBox="1"/>
          <p:nvPr/>
        </p:nvSpPr>
        <p:spPr>
          <a:xfrm>
            <a:off x="228600" y="4691062"/>
            <a:ext cx="3733800" cy="338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E4A7"/>
              </a:buClr>
              <a:buSzPts val="1600"/>
              <a:buFont typeface="Calibri"/>
              <a:buNone/>
            </a:pPr>
            <a:r>
              <a:rPr b="1" i="0" lang="en-US" sz="1600" u="none">
                <a:solidFill>
                  <a:srgbClr val="2CE4A7"/>
                </a:solidFill>
                <a:latin typeface="Calibri"/>
                <a:ea typeface="Calibri"/>
                <a:cs typeface="Calibri"/>
                <a:sym typeface="Calibri"/>
              </a:rPr>
              <a:t>Whole Body Gallium Scan : Planar Image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2011-06-14T17:07:28Z</dcterms:created>
  <dc:creator>Saleh Othman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