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972800" cx="7772400"/>
  <p:notesSz cx="6858000" cy="9144000"/>
  <p:embeddedFontLst>
    <p:embeddedFont>
      <p:font typeface="Cabin"/>
      <p:regular r:id="rId17"/>
      <p:bold r:id="rId18"/>
      <p:italic r:id="rId19"/>
      <p:boldItalic r:id="rId20"/>
    </p:embeddedFont>
    <p:embeddedFont>
      <p:font typeface="Arvo"/>
      <p:regular r:id="rId21"/>
      <p:bold r:id="rId22"/>
      <p:italic r:id="rId23"/>
      <p:boldItalic r:id="rId24"/>
    </p:embeddedFont>
    <p:embeddedFont>
      <p:font typeface="Spectral"/>
      <p:regular r:id="rId25"/>
      <p:bold r:id="rId26"/>
      <p:italic r:id="rId27"/>
      <p:boldItalic r:id="rId28"/>
    </p:embeddedFont>
    <p:embeddedFont>
      <p:font typeface="Karl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56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E61112-3704-407A-A98B-33381E261A03}">
  <a:tblStyle styleId="{2BE61112-3704-407A-A98B-33381E261A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56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22" Type="http://schemas.openxmlformats.org/officeDocument/2006/relationships/font" Target="fonts/Arvo-bold.fntdata"/><Relationship Id="rId21" Type="http://schemas.openxmlformats.org/officeDocument/2006/relationships/font" Target="fonts/Arvo-regular.fntdata"/><Relationship Id="rId24" Type="http://schemas.openxmlformats.org/officeDocument/2006/relationships/font" Target="fonts/Arvo-boldItalic.fntdata"/><Relationship Id="rId23" Type="http://schemas.openxmlformats.org/officeDocument/2006/relationships/font" Target="fonts/Arv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pectral-bold.fntdata"/><Relationship Id="rId25" Type="http://schemas.openxmlformats.org/officeDocument/2006/relationships/font" Target="fonts/Spectral-regular.fntdata"/><Relationship Id="rId28" Type="http://schemas.openxmlformats.org/officeDocument/2006/relationships/font" Target="fonts/Spectral-boldItalic.fntdata"/><Relationship Id="rId27" Type="http://schemas.openxmlformats.org/officeDocument/2006/relationships/font" Target="fonts/Spectral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Karl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Karla-italic.fntdata"/><Relationship Id="rId30" Type="http://schemas.openxmlformats.org/officeDocument/2006/relationships/font" Target="fonts/Karl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Karl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bin-regular.fntdata"/><Relationship Id="rId16" Type="http://schemas.openxmlformats.org/officeDocument/2006/relationships/slide" Target="slides/slide10.xml"/><Relationship Id="rId19" Type="http://schemas.openxmlformats.org/officeDocument/2006/relationships/font" Target="fonts/Cabin-italic.fntdata"/><Relationship Id="rId18" Type="http://schemas.openxmlformats.org/officeDocument/2006/relationships/font" Target="fonts/Cab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20d0c5ea8_1_828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20d0c5ea8_1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874f2223644f2_0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874f2223644f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f47cb406_0_6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f47cb4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0d0c5ea8_0_72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20d0c5ea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a2e3c9260_0_1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a2e3c926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a36c81559_0_0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a36c815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20d0c5ea8_1_812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20d0c5ea8_1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a2b0bfade_1_106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a2b0bfad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a2b0bfade_1_142:notes"/>
          <p:cNvSpPr/>
          <p:nvPr>
            <p:ph idx="2" type="sldImg"/>
          </p:nvPr>
        </p:nvSpPr>
        <p:spPr>
          <a:xfrm>
            <a:off x="2214884" y="685800"/>
            <a:ext cx="242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a2b0bfade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4824" y="129150"/>
            <a:ext cx="1408500" cy="140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-674520" y="1367363"/>
            <a:ext cx="33672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84849"/>
                </a:solidFill>
                <a:latin typeface="Spectral"/>
                <a:ea typeface="Spectral"/>
                <a:cs typeface="Spectral"/>
                <a:sym typeface="Spectral"/>
              </a:rPr>
              <a:t>Radiology</a:t>
            </a:r>
            <a:r>
              <a:rPr lang="en" sz="400"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-426136" y="1743138"/>
            <a:ext cx="28704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84849"/>
                </a:solidFill>
                <a:latin typeface="Spectral"/>
                <a:ea typeface="Spectral"/>
                <a:cs typeface="Spectral"/>
                <a:sym typeface="Spectral"/>
              </a:rPr>
              <a:t>Team 438</a:t>
            </a:r>
            <a:endParaRPr sz="100">
              <a:solidFill>
                <a:srgbClr val="38484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28" y="2494350"/>
            <a:ext cx="7772400" cy="3466200"/>
          </a:xfrm>
          <a:prstGeom prst="rect">
            <a:avLst/>
          </a:prstGeom>
          <a:solidFill>
            <a:srgbClr val="005E68">
              <a:alpha val="1788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713325" y="518150"/>
            <a:ext cx="6069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Basic information &amp; introduction to Radiology</a:t>
            </a:r>
            <a:endParaRPr b="1" sz="3000">
              <a:solidFill>
                <a:srgbClr val="005E68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612518" y="1661375"/>
            <a:ext cx="4520700" cy="44700"/>
          </a:xfrm>
          <a:prstGeom prst="rect">
            <a:avLst/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223132" y="1674975"/>
            <a:ext cx="52995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Lecture 1</a:t>
            </a:r>
            <a:endParaRPr b="1" sz="2100">
              <a:solidFill>
                <a:srgbClr val="005E68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5E68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-826094" y="2470800"/>
            <a:ext cx="5299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E68"/>
                </a:solidFill>
                <a:latin typeface="Karla"/>
                <a:ea typeface="Karla"/>
                <a:cs typeface="Karla"/>
                <a:sym typeface="Karla"/>
              </a:rPr>
              <a:t>Objectives</a:t>
            </a:r>
            <a:endParaRPr b="1" sz="100">
              <a:solidFill>
                <a:srgbClr val="005E6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200264" y="3043775"/>
            <a:ext cx="1274100" cy="44700"/>
          </a:xfrm>
          <a:prstGeom prst="rect">
            <a:avLst/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5E68"/>
              </a:solidFill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945450" y="3136600"/>
            <a:ext cx="58815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311150" lvl="0" marL="3937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Karla"/>
              <a:buChar char="❖"/>
            </a:pPr>
            <a:r>
              <a:rPr lang="en" sz="1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Introduce the various Medical Imaging Modalities</a:t>
            </a:r>
            <a:endParaRPr sz="1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1150" lvl="0" marL="3937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Karla"/>
              <a:buChar char="❖"/>
            </a:pPr>
            <a:r>
              <a:rPr lang="en" sz="1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Understand the basics of image generation</a:t>
            </a:r>
            <a:endParaRPr sz="1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1150" lvl="0" marL="3937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Karla"/>
              <a:buChar char="❖"/>
            </a:pPr>
            <a:r>
              <a:rPr lang="en" sz="1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Relate imaging to gross anatomy</a:t>
            </a:r>
            <a:endParaRPr sz="1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1150" lvl="0" marL="3937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Karla"/>
              <a:buChar char="❖"/>
            </a:pPr>
            <a:r>
              <a:rPr lang="en" sz="1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Appreciate constraints and limitations</a:t>
            </a:r>
            <a:endParaRPr sz="1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1150" lvl="0" marL="3937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Karla"/>
              <a:buChar char="❖"/>
            </a:pPr>
            <a:r>
              <a:rPr lang="en" sz="1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Develop imaging vocabulary in the interpretation</a:t>
            </a:r>
            <a:endParaRPr sz="1900">
              <a:solidFill>
                <a:srgbClr val="005E6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76426" y="5443002"/>
            <a:ext cx="1408500" cy="313500"/>
          </a:xfrm>
          <a:prstGeom prst="homePlate">
            <a:avLst>
              <a:gd fmla="val 50000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Color Index:</a:t>
            </a:r>
            <a:endParaRPr sz="1200">
              <a:solidFill>
                <a:srgbClr val="FF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445979" y="5443000"/>
            <a:ext cx="5881500" cy="3135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1584841" y="5401365"/>
            <a:ext cx="1274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⬩ Important</a:t>
            </a:r>
            <a:endParaRPr b="1" sz="1200">
              <a:solidFill>
                <a:schemeClr val="accent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2647825" y="5407925"/>
            <a:ext cx="149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⬩</a:t>
            </a:r>
            <a:r>
              <a:rPr b="1" lang="en" sz="12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Doctor’s </a:t>
            </a:r>
            <a:r>
              <a:rPr b="1" lang="en" sz="12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Notes</a:t>
            </a:r>
            <a:endParaRPr b="1" sz="1200"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4009978" y="5401375"/>
            <a:ext cx="803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⬩</a:t>
            </a:r>
            <a:r>
              <a:rPr b="1" lang="en" sz="12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2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Extra</a:t>
            </a:r>
            <a:endParaRPr b="1" sz="12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10200" y="10710375"/>
            <a:ext cx="7792500" cy="313500"/>
          </a:xfrm>
          <a:prstGeom prst="rect">
            <a:avLst/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236443" y="6519200"/>
            <a:ext cx="52995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Team Leaders</a:t>
            </a:r>
            <a:endParaRPr b="1" sz="1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118150" y="7088488"/>
            <a:ext cx="3536100" cy="552600"/>
          </a:xfrm>
          <a:prstGeom prst="snip2DiagRect">
            <a:avLst>
              <a:gd fmla="val 20212" name="adj1"/>
              <a:gd fmla="val 16667" name="adj2"/>
            </a:avLst>
          </a:prstGeom>
          <a:solidFill>
            <a:srgbClr val="005E68">
              <a:alpha val="2011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Omar Aldosari</a:t>
            </a: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118150" y="7733413"/>
            <a:ext cx="3536100" cy="552600"/>
          </a:xfrm>
          <a:prstGeom prst="snip2DiagRect">
            <a:avLst>
              <a:gd fmla="val 20212" name="adj1"/>
              <a:gd fmla="val 16667" name="adj2"/>
            </a:avLst>
          </a:prstGeom>
          <a:solidFill>
            <a:srgbClr val="005E68">
              <a:alpha val="2011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Leena Alnassar</a:t>
            </a: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2118150" y="8378325"/>
            <a:ext cx="3536100" cy="552600"/>
          </a:xfrm>
          <a:prstGeom prst="snip2DiagRect">
            <a:avLst>
              <a:gd fmla="val 20212" name="adj1"/>
              <a:gd fmla="val 16667" name="adj2"/>
            </a:avLst>
          </a:prstGeom>
          <a:solidFill>
            <a:srgbClr val="005E68">
              <a:alpha val="2011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Shahd Alsalamh</a:t>
            </a: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4723204" y="5407925"/>
            <a:ext cx="1361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</a:rPr>
              <a:t>⬩ </a:t>
            </a:r>
            <a:r>
              <a:rPr b="1" lang="en" sz="1200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</a:rPr>
              <a:t>Female slides </a:t>
            </a:r>
            <a:endParaRPr b="1" sz="1200">
              <a:solidFill>
                <a:schemeClr val="accent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5966375" y="5407925"/>
            <a:ext cx="1361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⬩ </a:t>
            </a:r>
            <a:r>
              <a:rPr b="1" lang="en" sz="1200">
                <a:solidFill>
                  <a:schemeClr val="accent3"/>
                </a:solidFill>
                <a:latin typeface="Karla"/>
                <a:ea typeface="Karla"/>
                <a:cs typeface="Karla"/>
                <a:sym typeface="Karla"/>
              </a:rPr>
              <a:t>male slides </a:t>
            </a:r>
            <a:endParaRPr b="1" sz="1200">
              <a:solidFill>
                <a:schemeClr val="accent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 b="33962" l="59769" r="23115" t="30470"/>
          <a:stretch/>
        </p:blipFill>
        <p:spPr>
          <a:xfrm>
            <a:off x="2418325" y="7090300"/>
            <a:ext cx="455726" cy="5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4">
            <a:alphaModFix/>
          </a:blip>
          <a:srcRect b="33127" l="26007" r="58832" t="31812"/>
          <a:stretch/>
        </p:blipFill>
        <p:spPr>
          <a:xfrm>
            <a:off x="2418800" y="8421987"/>
            <a:ext cx="454774" cy="50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/>
          </a:blip>
          <a:srcRect b="33131" l="26009" r="58830" t="31809"/>
          <a:stretch/>
        </p:blipFill>
        <p:spPr>
          <a:xfrm>
            <a:off x="2418800" y="7777063"/>
            <a:ext cx="454774" cy="5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264945" y="9025227"/>
            <a:ext cx="5099100" cy="12909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hasCustomPrompt="1" type="title"/>
          </p:nvPr>
        </p:nvSpPr>
        <p:spPr>
          <a:xfrm>
            <a:off x="264945" y="2359733"/>
            <a:ext cx="7242600" cy="4188900"/>
          </a:xfrm>
          <a:prstGeom prst="rect">
            <a:avLst/>
          </a:prstGeom>
        </p:spPr>
        <p:txBody>
          <a:bodyPr anchorCtr="0" anchor="b" bIns="79750" lIns="79750" spcFirstLastPara="1" rIns="79750" wrap="square" tIns="79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r>
              <a:t>xx%</a:t>
            </a:r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264945" y="6724747"/>
            <a:ext cx="7242600" cy="27750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264945" y="4588480"/>
            <a:ext cx="7242600" cy="17958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5" y="10739100"/>
            <a:ext cx="7772400" cy="233700"/>
          </a:xfrm>
          <a:prstGeom prst="rect">
            <a:avLst/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3653001" y="10645938"/>
            <a:ext cx="466398" cy="327024"/>
          </a:xfrm>
          <a:prstGeom prst="flowChartTerminator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264945" y="949387"/>
            <a:ext cx="7242600" cy="12219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264945" y="2458613"/>
            <a:ext cx="3399900" cy="72879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1400"/>
              </a:spcBef>
              <a:spcAft>
                <a:spcPts val="14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107540" y="2458613"/>
            <a:ext cx="3399900" cy="72879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1400"/>
              </a:spcBef>
              <a:spcAft>
                <a:spcPts val="14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264945" y="949387"/>
            <a:ext cx="7242600" cy="12219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264945" y="1185280"/>
            <a:ext cx="2386800" cy="1612200"/>
          </a:xfrm>
          <a:prstGeom prst="rect">
            <a:avLst/>
          </a:prstGeom>
        </p:spPr>
        <p:txBody>
          <a:bodyPr anchorCtr="0" anchor="b" bIns="79750" lIns="79750" spcFirstLastPara="1" rIns="79750" wrap="square" tIns="79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264945" y="2964480"/>
            <a:ext cx="2386800" cy="67827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14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14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14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1400"/>
              </a:spcBef>
              <a:spcAft>
                <a:spcPts val="14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16713" y="960320"/>
            <a:ext cx="5412600" cy="87270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3886200" y="-267"/>
            <a:ext cx="3886200" cy="1097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225675" y="2630773"/>
            <a:ext cx="3438300" cy="3162300"/>
          </a:xfrm>
          <a:prstGeom prst="rect">
            <a:avLst/>
          </a:prstGeom>
        </p:spPr>
        <p:txBody>
          <a:bodyPr anchorCtr="0" anchor="b" bIns="79750" lIns="79750" spcFirstLastPara="1" rIns="79750" wrap="square" tIns="79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225675" y="5979893"/>
            <a:ext cx="3438300" cy="2634900"/>
          </a:xfrm>
          <a:prstGeom prst="rect">
            <a:avLst/>
          </a:prstGeom>
        </p:spPr>
        <p:txBody>
          <a:bodyPr anchorCtr="0" anchor="t" bIns="79750" lIns="79750" spcFirstLastPara="1" rIns="79750" wrap="square" tIns="79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198575" y="1544693"/>
            <a:ext cx="3261300" cy="78828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4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4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4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</p:spPr>
        <p:txBody>
          <a:bodyPr anchorCtr="0" anchor="ctr" bIns="79750" lIns="79750" spcFirstLastPara="1" rIns="79750" wrap="square" tIns="79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949387"/>
            <a:ext cx="7242600" cy="1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458613"/>
            <a:ext cx="7242600" cy="7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948196"/>
            <a:ext cx="4665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TKjgKmuF8-7aGjiAgt-2f6dUWPkTI7rnH1d3RF0xuIw/edit?usp=drivesdk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wiley.com/legacy/college/rockall/0470658908/mcqs/1_technical_considerations.html" TargetMode="External"/><Relationship Id="rId4" Type="http://schemas.openxmlformats.org/officeDocument/2006/relationships/hyperlink" Target="https://www.wiley.com/legacy/college/rockall/0470658908/mcqs/1_technical_consideration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6.gif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774" y="2597775"/>
            <a:ext cx="924626" cy="9246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3456398" y="10649775"/>
            <a:ext cx="859500" cy="251400"/>
          </a:xfrm>
          <a:prstGeom prst="flowChartAlternateProcess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u="sng">
                <a:solidFill>
                  <a:srgbClr val="9DBDC1"/>
                </a:solidFill>
                <a:latin typeface="Spectral"/>
                <a:ea typeface="Spectral"/>
                <a:cs typeface="Spectral"/>
                <a:sym typeface="Spectr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/>
        </p:nvSpPr>
        <p:spPr>
          <a:xfrm>
            <a:off x="3253050" y="105504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8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20" name="Google Shape;320;p23"/>
          <p:cNvSpPr/>
          <p:nvPr/>
        </p:nvSpPr>
        <p:spPr>
          <a:xfrm>
            <a:off x="56425" y="9487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1684200" y="7697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quiz</a:t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279200" y="1030050"/>
            <a:ext cx="72399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1</a:t>
            </a:r>
            <a:r>
              <a:rPr lang="en" sz="1500">
                <a:latin typeface="Karla"/>
                <a:ea typeface="Karla"/>
                <a:cs typeface="Karla"/>
                <a:sym typeface="Karla"/>
              </a:rPr>
              <a:t>-Which of these modalities use ionizing radiation </a:t>
            </a:r>
            <a:endParaRPr sz="1500"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Karla"/>
              <a:buAutoNum type="alphaLcPeriod"/>
            </a:pPr>
            <a:r>
              <a:rPr lang="en" sz="1500">
                <a:latin typeface="Karla"/>
                <a:ea typeface="Karla"/>
                <a:cs typeface="Karla"/>
                <a:sym typeface="Karla"/>
              </a:rPr>
              <a:t>P</a:t>
            </a:r>
            <a:r>
              <a:rPr lang="en" sz="1500">
                <a:latin typeface="Karla"/>
                <a:ea typeface="Karla"/>
                <a:cs typeface="Karla"/>
                <a:sym typeface="Karla"/>
              </a:rPr>
              <a:t>lain X-Ray</a:t>
            </a:r>
            <a:endParaRPr sz="1500"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Karla"/>
              <a:buAutoNum type="alphaLcPeriod"/>
            </a:pPr>
            <a:r>
              <a:rPr lang="en" sz="1500">
                <a:latin typeface="Karla"/>
                <a:ea typeface="Karla"/>
                <a:cs typeface="Karla"/>
                <a:sym typeface="Karla"/>
              </a:rPr>
              <a:t>Ultrasound </a:t>
            </a:r>
            <a:endParaRPr sz="1500"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Karla"/>
              <a:buAutoNum type="alphaLcPeriod"/>
            </a:pPr>
            <a:r>
              <a:rPr lang="en" sz="1500">
                <a:latin typeface="Karla"/>
                <a:ea typeface="Karla"/>
                <a:cs typeface="Karla"/>
                <a:sym typeface="Karla"/>
              </a:rPr>
              <a:t>Magnetic Resonance Imaging (MRI)</a:t>
            </a:r>
            <a:endParaRPr sz="1500"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Karla"/>
              <a:buAutoNum type="alphaLcPeriod"/>
            </a:pPr>
            <a:r>
              <a:rPr lang="en" sz="1500">
                <a:latin typeface="Karla"/>
                <a:ea typeface="Karla"/>
                <a:cs typeface="Karla"/>
                <a:sym typeface="Karla"/>
              </a:rPr>
              <a:t>Nuclear Medicine (NM)</a:t>
            </a:r>
            <a:endParaRPr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4085599" y="2987138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 cap="flat" cmpd="sng" w="476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Skeletal appearance on x-ray image is?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A)Dark grey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B) Dark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C) Bright grey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D) White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4" name="Google Shape;324;p23"/>
          <p:cNvSpPr/>
          <p:nvPr/>
        </p:nvSpPr>
        <p:spPr>
          <a:xfrm>
            <a:off x="4085600" y="5137300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 cap="flat" cmpd="sng" w="476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5</a:t>
            </a: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What waves are used in fluoroscopy ?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A)X-rays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B) Gamma-rays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C) CT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D) Alpha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214475" y="2987150"/>
            <a:ext cx="35649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26" name="Google Shape;326;p23"/>
          <p:cNvSpPr/>
          <p:nvPr/>
        </p:nvSpPr>
        <p:spPr>
          <a:xfrm>
            <a:off x="220625" y="5137310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 cap="flat" cmpd="sng" w="476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-Which of the following axises will appear by direct CT scan?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A) Axial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B) Sagittal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C) Coronal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D) Oblique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220625" y="7287438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6-One of the specialized protocols for the uses of CT SCAN?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Pancreatic tissue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Pulmonary nodule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Acute appendicitis 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Renal calculi </a:t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 rot="5400000">
            <a:off x="6206450" y="9189792"/>
            <a:ext cx="884100" cy="1989600"/>
          </a:xfrm>
          <a:prstGeom prst="roundRect">
            <a:avLst>
              <a:gd fmla="val 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Answers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1)a &amp; d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2)B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3)D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4)A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5)A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6)A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7)A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220627" y="2987143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-body imaging of chest,abdomen,pelvis using CT scan?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arla"/>
              <a:buAutoNum type="alphaLcPeriod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With IV contrast only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arla"/>
              <a:buAutoNum type="alphaLcPeriod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With enteric and IV contrast 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arla"/>
              <a:buAutoNum type="alphaLcPeriod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Without enteric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arla"/>
              <a:buAutoNum type="alphaLcPeriod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Without contrast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4085600" y="7288988"/>
            <a:ext cx="3552600" cy="1633200"/>
          </a:xfrm>
          <a:prstGeom prst="roundRect">
            <a:avLst>
              <a:gd fmla="val 16667" name="adj"/>
            </a:avLst>
          </a:prstGeom>
          <a:solidFill>
            <a:srgbClr val="9DB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7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-H</a:t>
            </a: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igh atomic number substances will appear ...in x-ray?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Light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AutoNum type="alphaLcPeriod"/>
            </a:pPr>
            <a:r>
              <a:rPr lang="en"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Dark</a:t>
            </a:r>
            <a:endParaRPr sz="16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">
            <a:hlinkClick r:id="rId3"/>
          </p:cNvPr>
          <p:cNvSpPr/>
          <p:nvPr/>
        </p:nvSpPr>
        <p:spPr>
          <a:xfrm>
            <a:off x="2853300" y="9635075"/>
            <a:ext cx="2065800" cy="45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Extra questions 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5"/>
          <p:cNvGraphicFramePr/>
          <p:nvPr/>
        </p:nvGraphicFramePr>
        <p:xfrm>
          <a:off x="5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{2BE61112-3704-407A-A98B-33381E261A03}</a:tableStyleId>
              </a:tblPr>
              <a:tblGrid>
                <a:gridCol w="1449700"/>
                <a:gridCol w="6322700"/>
              </a:tblGrid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bin"/>
                          <a:ea typeface="Cabin"/>
                          <a:cs typeface="Cabin"/>
                          <a:sym typeface="Cabin"/>
                        </a:rPr>
                        <a:t>Personal history</a:t>
                      </a:r>
                      <a:endParaRPr sz="15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Chief complaint/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Duration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History of present </a:t>
                      </a: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illness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Past medical history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Past surgical history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Medication/allergies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Family </a:t>
                      </a: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history 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Social history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2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Obstetric history</a:t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4133950" y="4200025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Added contrast in the body</a:t>
            </a:r>
            <a:endParaRPr b="1"/>
          </a:p>
        </p:txBody>
      </p:sp>
      <p:sp>
        <p:nvSpPr>
          <p:cNvPr id="89" name="Google Shape;89;p16"/>
          <p:cNvSpPr/>
          <p:nvPr/>
        </p:nvSpPr>
        <p:spPr>
          <a:xfrm>
            <a:off x="253800" y="4210891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Natural contrast in the body</a:t>
            </a:r>
            <a:endParaRPr b="1"/>
          </a:p>
        </p:txBody>
      </p:sp>
      <p:sp>
        <p:nvSpPr>
          <p:cNvPr id="90" name="Google Shape;90;p16"/>
          <p:cNvSpPr/>
          <p:nvPr/>
        </p:nvSpPr>
        <p:spPr>
          <a:xfrm>
            <a:off x="7372773" y="2669425"/>
            <a:ext cx="349500" cy="629700"/>
          </a:xfrm>
          <a:prstGeom prst="rect">
            <a:avLst/>
          </a:prstGeom>
          <a:solidFill>
            <a:srgbClr val="85B2B7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779578" y="865900"/>
            <a:ext cx="23643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What is Radiology? </a:t>
            </a:r>
            <a:endParaRPr b="1" sz="2300">
              <a:solidFill>
                <a:srgbClr val="005E68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855533" y="1252850"/>
            <a:ext cx="164100" cy="205200"/>
          </a:xfrm>
          <a:prstGeom prst="diamond">
            <a:avLst/>
          </a:prstGeom>
          <a:noFill/>
          <a:ln cap="flat" cmpd="sng" w="28575">
            <a:solidFill>
              <a:srgbClr val="005E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2999275" y="1341500"/>
            <a:ext cx="416400" cy="27900"/>
          </a:xfrm>
          <a:prstGeom prst="rect">
            <a:avLst/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159025" y="2101900"/>
            <a:ext cx="59235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Diagnostic Modalities used in radiology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60" y="703725"/>
            <a:ext cx="1054170" cy="10541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43924" y="2669550"/>
            <a:ext cx="1016700" cy="629700"/>
          </a:xfrm>
          <a:prstGeom prst="homePlate">
            <a:avLst>
              <a:gd fmla="val 50000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plain</a:t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X-Ray</a:t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814513" y="2669550"/>
            <a:ext cx="1570800" cy="629700"/>
          </a:xfrm>
          <a:prstGeom prst="chevron">
            <a:avLst>
              <a:gd fmla="val 50000" name="adj"/>
            </a:avLst>
          </a:prstGeom>
          <a:solidFill>
            <a:srgbClr val="005E68">
              <a:alpha val="8431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150725" y="2669550"/>
            <a:ext cx="1791900" cy="629700"/>
          </a:xfrm>
          <a:prstGeom prst="chevron">
            <a:avLst>
              <a:gd fmla="val 50000" name="adj"/>
            </a:avLst>
          </a:prstGeom>
          <a:solidFill>
            <a:srgbClr val="037A87">
              <a:alpha val="7989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Magnetic Resonance Imaging (MRI)</a:t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3670428" y="2669550"/>
            <a:ext cx="1476300" cy="629700"/>
          </a:xfrm>
          <a:prstGeom prst="chevron">
            <a:avLst>
              <a:gd fmla="val 50000" name="adj"/>
            </a:avLst>
          </a:prstGeom>
          <a:solidFill>
            <a:srgbClr val="29949F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4924135" y="2669550"/>
            <a:ext cx="1605600" cy="629700"/>
          </a:xfrm>
          <a:prstGeom prst="chevron">
            <a:avLst>
              <a:gd fmla="val 50000" name="adj"/>
            </a:avLst>
          </a:prstGeom>
          <a:solidFill>
            <a:srgbClr val="70AEB5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Nuclear Medicine (NM)</a:t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294700" y="2669550"/>
            <a:ext cx="1401900" cy="629700"/>
          </a:xfrm>
          <a:prstGeom prst="chevron">
            <a:avLst>
              <a:gd fmla="val 50000" name="adj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79750" lIns="0" spcFirstLastPara="1" rIns="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-248525" y="3596138"/>
            <a:ext cx="350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Contrast Media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52825" y="4719475"/>
            <a:ext cx="2322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Air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Fat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Bone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755450" y="4650275"/>
            <a:ext cx="39411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3050" lvl="0" marL="393700" rtl="0" algn="l">
              <a:spcBef>
                <a:spcPts val="0"/>
              </a:spcBef>
              <a:spcAft>
                <a:spcPts val="0"/>
              </a:spcAft>
              <a:buClr>
                <a:srgbClr val="005E68"/>
              </a:buClr>
              <a:buSzPts val="1300"/>
              <a:buFont typeface="Spectral"/>
              <a:buChar char="❖"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Barium sulfate (non water soluble</a:t>
            </a:r>
            <a:r>
              <a:rPr b="1" lang="en" sz="1300">
                <a:latin typeface="Karla"/>
                <a:ea typeface="Karla"/>
                <a:cs typeface="Karla"/>
                <a:sym typeface="Karla"/>
              </a:rPr>
              <a:t>) </a:t>
            </a:r>
            <a:r>
              <a:rPr lang="en" sz="1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safe for GI tract, given orally because it precipitates and cause blocking of the vessels if given IV </a:t>
            </a:r>
            <a:endParaRPr sz="1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3050" lvl="0" marL="393700" rtl="0" algn="l">
              <a:spcBef>
                <a:spcPts val="0"/>
              </a:spcBef>
              <a:spcAft>
                <a:spcPts val="0"/>
              </a:spcAft>
              <a:buClr>
                <a:srgbClr val="005E68"/>
              </a:buClr>
              <a:buSzPts val="1300"/>
              <a:buFont typeface="Spectral"/>
              <a:buChar char="❖"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Iodine (water soluble)</a:t>
            </a:r>
            <a:r>
              <a:rPr lang="en" sz="1200">
                <a:solidFill>
                  <a:srgbClr val="005E68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can be given as IV </a:t>
            </a:r>
            <a:endParaRPr sz="1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8761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1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53800" y="7803700"/>
            <a:ext cx="5871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Electromagnetic energy wave spectrum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958424" y="9582300"/>
            <a:ext cx="4567500" cy="777600"/>
          </a:xfrm>
          <a:prstGeom prst="rightArrow">
            <a:avLst>
              <a:gd fmla="val 50000" name="adj1"/>
              <a:gd fmla="val 64849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327278" y="9755800"/>
            <a:ext cx="3810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Air            Fat            Soft tissue              Bone </a:t>
            </a:r>
            <a:endParaRPr b="1" sz="1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221475" y="10281275"/>
            <a:ext cx="56358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The higher frequency </a:t>
            </a:r>
            <a:r>
              <a:rPr lang="en" sz="1200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and</a:t>
            </a:r>
            <a:r>
              <a:rPr lang="en" sz="1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200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shorter wavelength</a:t>
            </a:r>
            <a:r>
              <a:rPr lang="en" sz="1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, the higher penetration ability</a:t>
            </a:r>
            <a:endParaRPr sz="1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404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Radiology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-614675" y="5534288"/>
            <a:ext cx="3000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X-RAY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3925" y="6027225"/>
            <a:ext cx="4708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It is a form of </a:t>
            </a: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Electromagnetic energy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that travel at the speed of light.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Discovered and named by Dr. W. C. Röentgen at University of Würzburg, 1895.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X-Rays are emitted and detected in cassette generating, either a hard copy film or a digital image.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415675" y="683850"/>
            <a:ext cx="41838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Medical specialty that supervises, perform and interprets imaging studies.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Reports findings to referring physicians to help in the patients management.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Medical specialty that use medical imaging technologies to diagnose and treat patients.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755450" y="2719650"/>
            <a:ext cx="1401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Ultrasound 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(US)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6294700" y="2713225"/>
            <a:ext cx="16056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Angiography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(ANG)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983419" y="2621700"/>
            <a:ext cx="1401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Computed Tomography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(CT)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M_Spectrum_Properties_edit.png" id="118" name="Google Shape;118;p16"/>
          <p:cNvPicPr preferRelativeResize="0"/>
          <p:nvPr/>
        </p:nvPicPr>
        <p:blipFill rotWithShape="1">
          <a:blip r:embed="rId4">
            <a:alphaModFix/>
          </a:blip>
          <a:srcRect b="43303" l="0" r="0" t="6250"/>
          <a:stretch/>
        </p:blipFill>
        <p:spPr>
          <a:xfrm>
            <a:off x="2696625" y="8324072"/>
            <a:ext cx="4829350" cy="120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53800" y="8507375"/>
            <a:ext cx="2322600" cy="1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Gamma Rays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X-rays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Visible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light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Infrared light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Microwaves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Radar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Radio waves 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b="1907" l="1111" r="1384" t="1743"/>
          <a:stretch/>
        </p:blipFill>
        <p:spPr>
          <a:xfrm>
            <a:off x="5392025" y="5743913"/>
            <a:ext cx="1698600" cy="1570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121" name="Google Shape;121;p16"/>
          <p:cNvGrpSpPr/>
          <p:nvPr/>
        </p:nvGrpSpPr>
        <p:grpSpPr>
          <a:xfrm>
            <a:off x="43918" y="2208090"/>
            <a:ext cx="274864" cy="316972"/>
            <a:chOff x="304245" y="1858207"/>
            <a:chExt cx="319386" cy="406165"/>
          </a:xfrm>
        </p:grpSpPr>
        <p:sp>
          <p:nvSpPr>
            <p:cNvPr id="122" name="Google Shape;122;p16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43918" y="3732090"/>
            <a:ext cx="274864" cy="316972"/>
            <a:chOff x="304245" y="1858207"/>
            <a:chExt cx="319386" cy="406165"/>
          </a:xfrm>
        </p:grpSpPr>
        <p:sp>
          <p:nvSpPr>
            <p:cNvPr id="125" name="Google Shape;125;p16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43918" y="5637090"/>
            <a:ext cx="274864" cy="316972"/>
            <a:chOff x="304245" y="1858207"/>
            <a:chExt cx="319386" cy="406165"/>
          </a:xfrm>
        </p:grpSpPr>
        <p:sp>
          <p:nvSpPr>
            <p:cNvPr id="128" name="Google Shape;128;p16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43918" y="7913890"/>
            <a:ext cx="274864" cy="316972"/>
            <a:chOff x="304245" y="1858207"/>
            <a:chExt cx="319386" cy="406165"/>
          </a:xfrm>
        </p:grpSpPr>
        <p:sp>
          <p:nvSpPr>
            <p:cNvPr id="131" name="Google Shape;131;p16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6"/>
          <p:cNvSpPr txBox="1"/>
          <p:nvPr/>
        </p:nvSpPr>
        <p:spPr>
          <a:xfrm>
            <a:off x="82825" y="3270825"/>
            <a:ext cx="76395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Which of these modalities use ionizing radiation?   • X-Ray       • CT     • Nuclear medicine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883075" y="7314425"/>
            <a:ext cx="27165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Image key = shades (Densities)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595075" y="7629092"/>
            <a:ext cx="6615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(Q:where on this image have x-rays passed through the body to the greatest degree?lungs)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0" y="5390149"/>
            <a:ext cx="300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FLUOROSCOPY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62275" y="6477650"/>
            <a:ext cx="2340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Technique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2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80375" y="4044713"/>
            <a:ext cx="37008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Widely available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Inexpensive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Doesn’t require advanced technologist  knowledge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Can be performed quickly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Can be portable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X-RAY &amp; Fluoroscopy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839975" y="3607850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Advantages </a:t>
            </a:r>
            <a:endParaRPr b="1" sz="2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286100" y="3642088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A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Disadvantages 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227975" y="1767800"/>
            <a:ext cx="343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E68"/>
                </a:solidFill>
                <a:latin typeface="Karla"/>
                <a:ea typeface="Karla"/>
                <a:cs typeface="Karla"/>
                <a:sym typeface="Karla"/>
              </a:rPr>
              <a:t>1) Pass all the way through the body:</a:t>
            </a:r>
            <a:endParaRPr b="1">
              <a:solidFill>
                <a:srgbClr val="005E6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3930675" y="1767800"/>
            <a:ext cx="343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5E68"/>
                </a:solidFill>
                <a:latin typeface="Karla"/>
                <a:ea typeface="Karla"/>
                <a:cs typeface="Karla"/>
                <a:sym typeface="Karla"/>
              </a:rPr>
              <a:t>2) Be deflected, scattered or absorbed:</a:t>
            </a:r>
            <a:endParaRPr b="1">
              <a:solidFill>
                <a:srgbClr val="005E6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88076" y="2065000"/>
            <a:ext cx="37008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Spectral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Render the film DARK (BLACK shadow)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Radio-LUCENT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Low atomic number, eg; air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Air has a low atomic number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X-rays get through → image is DARK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3733500" y="2065000"/>
            <a:ext cx="4038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Spectral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Render the film LIGHT (WHITE shadow)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Radio-OPAQUE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high atomic number, eg; </a:t>
            </a:r>
            <a:r>
              <a:rPr b="1" lang="en" u="sng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bone </a:t>
            </a:r>
            <a:r>
              <a:rPr b="1"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/ 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Fat / Soft tissue/fluid /Metal / Mineral</a:t>
            </a:r>
            <a:endParaRPr b="1" u="sng"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Bone has a high atomic number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X-Rays are blocked → image is LIGHT 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369000" y="354350"/>
            <a:ext cx="5871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The X-RAY Beam Interaction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221850" y="5856753"/>
            <a:ext cx="7328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 dynamic contrast study, (dynamic) real-time imaging, utilizes image intensifier.  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It’s a combination of: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377525" y="7010066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Real-time imaging</a:t>
            </a:r>
            <a:endParaRPr b="1"/>
          </a:p>
        </p:txBody>
      </p:sp>
      <p:sp>
        <p:nvSpPr>
          <p:cNvPr id="155" name="Google Shape;155;p17"/>
          <p:cNvSpPr/>
          <p:nvPr/>
        </p:nvSpPr>
        <p:spPr>
          <a:xfrm>
            <a:off x="3886200" y="7010066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Using intensifier</a:t>
            </a:r>
            <a:endParaRPr b="1"/>
          </a:p>
        </p:txBody>
      </p:sp>
      <p:sp>
        <p:nvSpPr>
          <p:cNvPr id="156" name="Google Shape;156;p17"/>
          <p:cNvSpPr txBox="1"/>
          <p:nvPr/>
        </p:nvSpPr>
        <p:spPr>
          <a:xfrm>
            <a:off x="50975" y="7535275"/>
            <a:ext cx="37932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dynamic, detect the movement of the contrast fluid in certain organs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➢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e.g. (to assess esophagus leakage after swallow in the GIT)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807400" y="7570925"/>
            <a:ext cx="37932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Using intensifier: to magnify the X-Rays without increasing the amount of radiations for patient’s safety.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since Fluoroscopy study is continuous it has more exposure to radiation. but, using an intensifier leads to less energy intensity but still have a good image.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-227225" y="8883450"/>
            <a:ext cx="433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Uses of </a:t>
            </a: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FLUOROSCOPY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14400" y="9444850"/>
            <a:ext cx="37932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GIT imaging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➢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(e.g. dysphagia, peristalsis)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Angiography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Foreign body removal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Musculoskeletal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3253050" y="9444850"/>
            <a:ext cx="46038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Intraoperative (during surgery)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Genitourinary imaging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➢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commonly used for recurrent UTIs, vesicoureteral refluxObstructions, dilatations, collecting system abnormalities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436550" y="6080709"/>
            <a:ext cx="30000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➢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Contrast agents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2702575" y="6086588"/>
            <a:ext cx="3000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➢"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X-Rays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88075" y="707700"/>
            <a:ext cx="76236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Projections (views) are usually described by the path of the x-ray beam.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Thus, the term PA (poster anterior) view designates that the beam passes from the back to the front. (standard projection for a routine chest film).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X-rays are emitted and detected in cassette which generate either a hard copy film or a digital image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64" name="Google Shape;164;p17"/>
          <p:cNvGrpSpPr/>
          <p:nvPr/>
        </p:nvGrpSpPr>
        <p:grpSpPr>
          <a:xfrm>
            <a:off x="43918" y="455490"/>
            <a:ext cx="274864" cy="316972"/>
            <a:chOff x="304245" y="1858207"/>
            <a:chExt cx="319386" cy="406165"/>
          </a:xfrm>
        </p:grpSpPr>
        <p:sp>
          <p:nvSpPr>
            <p:cNvPr id="165" name="Google Shape;165;p17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43918" y="5484690"/>
            <a:ext cx="274864" cy="316972"/>
            <a:chOff x="304245" y="1858207"/>
            <a:chExt cx="319386" cy="406165"/>
          </a:xfrm>
        </p:grpSpPr>
        <p:sp>
          <p:nvSpPr>
            <p:cNvPr id="168" name="Google Shape;168;p17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43918" y="6586790"/>
            <a:ext cx="274864" cy="316972"/>
            <a:chOff x="304245" y="1858207"/>
            <a:chExt cx="319386" cy="406165"/>
          </a:xfrm>
        </p:grpSpPr>
        <p:sp>
          <p:nvSpPr>
            <p:cNvPr id="171" name="Google Shape;171;p17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43918" y="9025190"/>
            <a:ext cx="274864" cy="316972"/>
            <a:chOff x="304245" y="1858207"/>
            <a:chExt cx="319386" cy="406165"/>
          </a:xfrm>
        </p:grpSpPr>
        <p:sp>
          <p:nvSpPr>
            <p:cNvPr id="174" name="Google Shape;174;p17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17"/>
          <p:cNvSpPr txBox="1"/>
          <p:nvPr/>
        </p:nvSpPr>
        <p:spPr>
          <a:xfrm>
            <a:off x="3930675" y="4082188"/>
            <a:ext cx="34392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Ionizing Radiation.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can be carcinogenic / to the fetus → mutagenic or even lethal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Relatively insensitive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Requires patient cooperation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FLUOROSCOPY and CT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152375" y="982775"/>
            <a:ext cx="37014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Widely available.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Inexpensive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Functional and anatomic imaging.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No sedation required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371450" y="1028975"/>
            <a:ext cx="43026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Requires ingestion/injection of contrast medium.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Patient cooperation.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Radiological hazard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Time consuming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Karla"/>
              <a:buChar char="○"/>
            </a:pPr>
            <a:r>
              <a:rPr lang="en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It is time consuming because we are following contrast agent inside organs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438525" y="476675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Advantages  </a:t>
            </a:r>
            <a:endParaRPr b="1" sz="2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4147525" y="476675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A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Disadvantages 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85200" y="4464575"/>
            <a:ext cx="440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COMPUTED TOMOGRAPHY (CT)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-409375" y="7805625"/>
            <a:ext cx="2872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Density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98400" y="8327975"/>
            <a:ext cx="7575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Density is measured by </a:t>
            </a: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Hounsfield Unit (HU)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CT has very small differences in X-Ray absorption values compared with conventional radiography; the range of densities recorded is increased approximately 10-fold.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So, gradations of density within soft tissues can be recognized, e.g. brain substance from cerebrospinal fluid, or tumor from surrounding normal tissues.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15237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12B8C9">
              <a:alpha val="22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Air: -1000</a:t>
            </a: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140092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12B8C9">
              <a:alpha val="55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Fat: -150</a:t>
            </a: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264947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09A3B3">
              <a:alpha val="7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Karla"/>
                <a:ea typeface="Karla"/>
                <a:cs typeface="Karla"/>
                <a:sym typeface="Karla"/>
              </a:rPr>
              <a:t>Water: 0</a:t>
            </a:r>
            <a:endParaRPr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392892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037A87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Soft Tissue:  20-80</a:t>
            </a:r>
            <a:endParaRPr sz="13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520837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005E68">
              <a:alpha val="84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Blood: 45-75</a:t>
            </a:r>
            <a:endParaRPr sz="13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6487825" y="9817225"/>
            <a:ext cx="1132200" cy="4728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Bone/Ca: &gt;100-&gt;1000</a:t>
            </a:r>
            <a:endParaRPr sz="13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3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225" y="2577550"/>
            <a:ext cx="2154900" cy="175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075" y="2577550"/>
            <a:ext cx="1317000" cy="175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525" y="2577550"/>
            <a:ext cx="1470000" cy="175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201" name="Google Shape;201;p18"/>
          <p:cNvGrpSpPr/>
          <p:nvPr/>
        </p:nvGrpSpPr>
        <p:grpSpPr>
          <a:xfrm>
            <a:off x="43918" y="4570290"/>
            <a:ext cx="274864" cy="316972"/>
            <a:chOff x="304245" y="1858207"/>
            <a:chExt cx="319386" cy="406165"/>
          </a:xfrm>
        </p:grpSpPr>
        <p:sp>
          <p:nvSpPr>
            <p:cNvPr id="202" name="Google Shape;202;p18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43918" y="7947365"/>
            <a:ext cx="274864" cy="316972"/>
            <a:chOff x="304245" y="1858207"/>
            <a:chExt cx="319386" cy="406165"/>
          </a:xfrm>
        </p:grpSpPr>
        <p:sp>
          <p:nvSpPr>
            <p:cNvPr id="205" name="Google Shape;205;p18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8"/>
          <p:cNvSpPr txBox="1"/>
          <p:nvPr/>
        </p:nvSpPr>
        <p:spPr>
          <a:xfrm>
            <a:off x="21175" y="4844175"/>
            <a:ext cx="7680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❖"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How Does CT Works? 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Rotating an X-Ray tube with the X-Ray detector, &amp; the patient will go through these rays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AutoNum type="arabicPeriod"/>
            </a:pPr>
            <a:r>
              <a:rPr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cross-sectional images (like slices) is received (</a:t>
            </a:r>
            <a:r>
              <a:rPr b="1"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Axial</a:t>
            </a:r>
            <a:r>
              <a:rPr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from the body. Each slice is an image itself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 displayed in multiple window settings (lungs parenchyma, bone, etc.)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these images are reconstructed to create other images from different views (e.g. coronal) which are 3D images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To show coronal (frontal) or Sagittal images, data are manipulated (reconstructed) by a computer</a:t>
            </a:r>
            <a:endParaRPr>
              <a:solidFill>
                <a:schemeClr val="accent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Relies on X-Rays transmitted through the body that differs from conventional Radiography (plane X-Ray) in that a more sensitive X-Ray detection system is used.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❖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It has the capability to measure the density by analyzing the chemical component of tissue,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“Hounsfield Unit (HU)”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FLUOROSCOPY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276775" y="319250"/>
            <a:ext cx="2872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Different Windows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396975" y="865566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Wide window</a:t>
            </a:r>
            <a:endParaRPr b="1"/>
          </a:p>
        </p:txBody>
      </p:sp>
      <p:sp>
        <p:nvSpPr>
          <p:cNvPr id="217" name="Google Shape;217;p19"/>
          <p:cNvSpPr/>
          <p:nvPr/>
        </p:nvSpPr>
        <p:spPr>
          <a:xfrm>
            <a:off x="4095025" y="865566"/>
            <a:ext cx="3140100" cy="447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Narrow window</a:t>
            </a:r>
            <a:endParaRPr b="1"/>
          </a:p>
        </p:txBody>
      </p:sp>
      <p:sp>
        <p:nvSpPr>
          <p:cNvPr id="218" name="Google Shape;218;p19"/>
          <p:cNvSpPr txBox="1"/>
          <p:nvPr/>
        </p:nvSpPr>
        <p:spPr>
          <a:xfrm>
            <a:off x="70425" y="1374025"/>
            <a:ext cx="37932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to visualize </a:t>
            </a:r>
            <a:r>
              <a:rPr b="1"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more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 structure within a certain organ such as bronchi, vessels and alveoli in the lung (Lung window) (Bone to visualize cortex, medulla and trabeculae)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3768475" y="1374025"/>
            <a:ext cx="37932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to visualize </a:t>
            </a:r>
            <a:r>
              <a:rPr b="1"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certain structures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 within certain region such as major vessels and heart in mediastinum “Vascular structures” (mediastinum window)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925" y="2387675"/>
            <a:ext cx="1325400" cy="113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775" y="2387678"/>
            <a:ext cx="1325400" cy="113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4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-1003700" y="3488425"/>
            <a:ext cx="433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Uses of CT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-95975" y="3870925"/>
            <a:ext cx="4988100" cy="4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Neuroimaging: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Emergency: 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Acute head trauma, acute intracranial hemorrhage.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Low sensitivity for: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2" marL="11938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Early ischemic stroke.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2" marL="11938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Intracranial metastatic disease.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2" marL="11938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White matter degenerative disease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Head and neck imaging: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Soft tissue of neck, paranasal sinuses, temporal bone, &amp; orbital wall imaging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Body imaging: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Chest, Abdomen, Pelvis (with enteric and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IV contrast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)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Pulmonary nodules, </a:t>
            </a:r>
            <a:r>
              <a:rPr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Renal calculi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(without contrast)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>
                <a:solidFill>
                  <a:schemeClr val="accent6"/>
                </a:solidFill>
                <a:latin typeface="Karla"/>
                <a:ea typeface="Karla"/>
                <a:cs typeface="Karla"/>
                <a:sym typeface="Karla"/>
              </a:rPr>
              <a:t>Acute appendicitis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(with enteric and IV contrast)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4743025" y="3789588"/>
            <a:ext cx="3114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Acute Abdomen: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Decrease rate of false laparotomy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Trauma spine imaging: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(Cervical, thoracic, lumbar) It can miss fractures.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Other osseous imaging: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pelvis and extremities 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Vascular imaging: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CT angiography I.e. Coronary arteries.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Karla"/>
              <a:buChar char="●"/>
            </a:pPr>
            <a:r>
              <a:rPr b="1" lang="en">
                <a:solidFill>
                  <a:srgbClr val="980000"/>
                </a:solidFill>
                <a:latin typeface="Karla"/>
                <a:ea typeface="Karla"/>
                <a:cs typeface="Karla"/>
                <a:sym typeface="Karla"/>
              </a:rPr>
              <a:t>Specialized protocols:</a:t>
            </a:r>
            <a:endParaRPr b="1">
              <a:solidFill>
                <a:srgbClr val="98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92100" lvl="1" marL="8001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Liver masses, pancreatic tissue, renal masses, and adrenal masses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COMPUTED TOMOGRAPHY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3626" y="7918700"/>
            <a:ext cx="1650325" cy="2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725" y="9222675"/>
            <a:ext cx="1876500" cy="132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9" name="Google Shape;229;p19"/>
          <p:cNvSpPr txBox="1"/>
          <p:nvPr/>
        </p:nvSpPr>
        <p:spPr>
          <a:xfrm>
            <a:off x="352825" y="8112138"/>
            <a:ext cx="26865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Can give: Cross sectional, Sagittal and Coronal Images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More sensitive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352825" y="7592113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Advantages </a:t>
            </a:r>
            <a:endParaRPr b="1" sz="2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3012325" y="7592113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A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Disadvantages 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2976275" y="8112150"/>
            <a:ext cx="30174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Expensive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High Radiation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So, don’t request a CT scan unless needed, and we can't use it for a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pregnant women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unless absolutely necessary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One brain CT scan radiation = 200 X-Ray radiation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 One pelvic CT radiation = 400 X-Ray radiation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33" name="Google Shape;233;p19"/>
          <p:cNvGrpSpPr/>
          <p:nvPr/>
        </p:nvGrpSpPr>
        <p:grpSpPr>
          <a:xfrm>
            <a:off x="43918" y="455490"/>
            <a:ext cx="274864" cy="316972"/>
            <a:chOff x="304245" y="1858207"/>
            <a:chExt cx="319386" cy="406165"/>
          </a:xfrm>
        </p:grpSpPr>
        <p:sp>
          <p:nvSpPr>
            <p:cNvPr id="234" name="Google Shape;234;p19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19"/>
          <p:cNvGrpSpPr/>
          <p:nvPr/>
        </p:nvGrpSpPr>
        <p:grpSpPr>
          <a:xfrm>
            <a:off x="43918" y="3614990"/>
            <a:ext cx="274864" cy="316972"/>
            <a:chOff x="304245" y="1858207"/>
            <a:chExt cx="319386" cy="406165"/>
          </a:xfrm>
        </p:grpSpPr>
        <p:sp>
          <p:nvSpPr>
            <p:cNvPr id="237" name="Google Shape;237;p19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5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MRI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-1996200" y="324813"/>
            <a:ext cx="543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MRI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-417450" y="2858525"/>
            <a:ext cx="7510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Karla"/>
                <a:ea typeface="Karla"/>
                <a:cs typeface="Karla"/>
                <a:sym typeface="Karla"/>
              </a:rPr>
              <a:t>How can we produce an image by the MRI?</a:t>
            </a:r>
            <a:endParaRPr b="1" sz="2300">
              <a:solidFill>
                <a:schemeClr val="accen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46200" y="3312100"/>
            <a:ext cx="76800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Karla"/>
              <a:buChar char="❖"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it depends on the idea of that the body is full of tiny magnets which are the atoms (Ex: hydrogen atoms,markedly abundant in the body organs) then follow these </a:t>
            </a:r>
            <a:r>
              <a:rPr b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5 steps:</a:t>
            </a:r>
            <a:endParaRPr b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276625" y="3770950"/>
            <a:ext cx="69294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Hydrogen Atoms (protons) in water molecules and lipids: 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Magnetism affects all protons causes them to line up in one direction.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Magnets can be switched on and off to change the direction of the magnetic field.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Whenever the water molecule spin around they give a light radio wave.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MRI machine can detect it and shows it as images.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AutoNum type="arabicPeriod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Like CT, gradation of density within soft tissues can be recognized e.g. brain substance from cerebrospinal fluid, or tumor from surrounding normal tissues.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242375" y="5917600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Advantages </a:t>
            </a:r>
            <a:endParaRPr b="1" sz="2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5265525" y="5911000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A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Disadvantages 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-30000" y="6421325"/>
            <a:ext cx="5437200" cy="2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The best soft tissue imaging and pathology (tumors and infections), 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Show better tissue characteristics 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Karla"/>
              <a:buChar char="●"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Better tissue construction then CT</a:t>
            </a:r>
            <a:endParaRPr>
              <a:solidFill>
                <a:srgbClr val="BF9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No ionization.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Can be done on pregnant women.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Images can be obtained in any plane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(unlike CT which is taken in axial position)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Useful for soft tissue pathology (Tumor, infection) MSK 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Multisequence play with characteristic abnormal tissues 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MR angiogram can be perform without introducing contrast media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5189325" y="6394275"/>
            <a:ext cx="25368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Expensive.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Time consuming. so we can’t use it on emergency patient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May evoke phobias Claustrophobia 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No metals allowed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 Motion.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Patients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have to keep still during the producer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62" y="9085279"/>
            <a:ext cx="5261201" cy="128784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399413" y="8830000"/>
            <a:ext cx="1032900" cy="323100"/>
          </a:xfrm>
          <a:prstGeom prst="rect">
            <a:avLst/>
          </a:prstGeom>
          <a:solidFill>
            <a:srgbClr val="85B2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vo"/>
                <a:ea typeface="Arvo"/>
                <a:cs typeface="Arvo"/>
                <a:sym typeface="Arvo"/>
              </a:rPr>
              <a:t>Sagittal</a:t>
            </a:r>
            <a:endParaRPr sz="1200">
              <a:highlight>
                <a:srgbClr val="FF0000"/>
              </a:highlight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2292113" y="8872300"/>
            <a:ext cx="1032900" cy="323100"/>
          </a:xfrm>
          <a:prstGeom prst="rect">
            <a:avLst/>
          </a:prstGeom>
          <a:solidFill>
            <a:srgbClr val="85B2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vo"/>
                <a:ea typeface="Arvo"/>
                <a:cs typeface="Arvo"/>
                <a:sym typeface="Arvo"/>
              </a:rPr>
              <a:t>Axial</a:t>
            </a:r>
            <a:endParaRPr sz="1200">
              <a:highlight>
                <a:srgbClr val="FF0000"/>
              </a:highlight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4113825" y="8872300"/>
            <a:ext cx="1032900" cy="323100"/>
          </a:xfrm>
          <a:prstGeom prst="rect">
            <a:avLst/>
          </a:prstGeom>
          <a:solidFill>
            <a:srgbClr val="85B2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vo"/>
                <a:ea typeface="Arvo"/>
                <a:cs typeface="Arvo"/>
                <a:sym typeface="Arvo"/>
              </a:rPr>
              <a:t>Coronal</a:t>
            </a:r>
            <a:endParaRPr sz="1200">
              <a:highlight>
                <a:srgbClr val="FF0000"/>
              </a:highlight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988" y="8830000"/>
            <a:ext cx="2006449" cy="15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177950" y="10341225"/>
            <a:ext cx="5080500" cy="27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757F"/>
                </a:solidFill>
              </a:rPr>
              <a:t>Image key = shades (Intensities)</a:t>
            </a:r>
            <a:endParaRPr>
              <a:solidFill>
                <a:srgbClr val="17757F"/>
              </a:solidFill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23625" y="926125"/>
            <a:ext cx="77025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T1 weighted (T1WI). (Fat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</a:rPr>
              <a:t> →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whit) ( Fluid 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</a:rPr>
              <a:t>→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dark)  (Subacute hemorrhage  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</a:rPr>
              <a:t>→ 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white)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T2 weighted (T2WI), (Fluid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</a:rPr>
              <a:t> →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whit),( Fat less white compared to T1 weighted)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Bone appear black on all sequences.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Air also appear black on all sequences.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On Flair fluid appear jet black. Very good for detection of demyelination plaques and haemorrhages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MRI contrast agent. </a:t>
            </a:r>
            <a:r>
              <a:rPr b="1"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Gadolinium DTPA 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(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Ethylene Triamine Penta acetic acid) is used as contrast agent. It is used with </a:t>
            </a: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T1W images only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61" name="Google Shape;261;p20"/>
          <p:cNvGrpSpPr/>
          <p:nvPr/>
        </p:nvGrpSpPr>
        <p:grpSpPr>
          <a:xfrm>
            <a:off x="43918" y="455490"/>
            <a:ext cx="274864" cy="316972"/>
            <a:chOff x="304245" y="1858207"/>
            <a:chExt cx="319386" cy="406165"/>
          </a:xfrm>
        </p:grpSpPr>
        <p:sp>
          <p:nvSpPr>
            <p:cNvPr id="262" name="Google Shape;262;p20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20"/>
          <p:cNvGrpSpPr/>
          <p:nvPr/>
        </p:nvGrpSpPr>
        <p:grpSpPr>
          <a:xfrm>
            <a:off x="43918" y="3005390"/>
            <a:ext cx="274864" cy="316972"/>
            <a:chOff x="304245" y="1858207"/>
            <a:chExt cx="319386" cy="406165"/>
          </a:xfrm>
        </p:grpSpPr>
        <p:sp>
          <p:nvSpPr>
            <p:cNvPr id="265" name="Google Shape;265;p20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/>
          <p:nvPr/>
        </p:nvSpPr>
        <p:spPr>
          <a:xfrm>
            <a:off x="2430775" y="4392475"/>
            <a:ext cx="2861400" cy="1170900"/>
          </a:xfrm>
          <a:prstGeom prst="chevron">
            <a:avLst>
              <a:gd fmla="val 50000" name="adj"/>
            </a:avLst>
          </a:prstGeom>
          <a:solidFill>
            <a:srgbClr val="037A87">
              <a:alpha val="79890"/>
            </a:srgbClr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3035525" y="4362175"/>
            <a:ext cx="2073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Black areas: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Shows anechoic areas. Fluids transmit but does not reflect sound waves</a:t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235150" y="4391125"/>
            <a:ext cx="2705400" cy="1170900"/>
          </a:xfrm>
          <a:prstGeom prst="homePlate">
            <a:avLst>
              <a:gd fmla="val 50000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Ultrasound &amp; Nuclear medicine</a:t>
            </a:r>
            <a:endParaRPr sz="2100"/>
          </a:p>
        </p:txBody>
      </p:sp>
      <p:sp>
        <p:nvSpPr>
          <p:cNvPr id="276" name="Google Shape;276;p21"/>
          <p:cNvSpPr txBox="1"/>
          <p:nvPr/>
        </p:nvSpPr>
        <p:spPr>
          <a:xfrm>
            <a:off x="-1402150" y="355788"/>
            <a:ext cx="543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ULTRASOUND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82750" y="749400"/>
            <a:ext cx="7689900" cy="21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Echogenicity 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Ultrasound is sound waves with frequencies which are higher than those audible to humans (&gt;20,000 Hz).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Ultrasonic images also known as sonograms are made by sending pulses of ultrasound into tissue using a probe.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The sound echoes off the tissue; with different tissues reflecting varying degrees of sound.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The echoes are recorded and displayed as an image to the operator.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Needs a well-trained operator.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Spectral"/>
              <a:buChar char="●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A </a:t>
            </a:r>
            <a:r>
              <a:rPr b="1"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Doppler ultrasound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is a noninvasive test that can be used to estimate the</a:t>
            </a:r>
            <a:r>
              <a:rPr b="1"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blood flow through the blood vessels,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(can be used to 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differentiate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the vessels (renal 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arteries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) from the collecting system in the kidney.)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413400" y="3736052"/>
            <a:ext cx="7163400" cy="5958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413400" y="3458837"/>
            <a:ext cx="1266300" cy="329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Advantages 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326675" y="3734175"/>
            <a:ext cx="7163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1. No radiation 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(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safest</a:t>
            </a:r>
            <a:r>
              <a:rPr lang="en">
                <a:solidFill>
                  <a:srgbClr val="BF9000"/>
                </a:solidFill>
                <a:latin typeface="Karla"/>
                <a:ea typeface="Karla"/>
                <a:cs typeface="Karla"/>
                <a:sym typeface="Karla"/>
              </a:rPr>
              <a:t> for pregnant ladies) 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    2. Can be portable </a:t>
            </a:r>
            <a:r>
              <a:rPr lang="en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“easily used in ICU”        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 3. Relatively inexpensive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-940000" y="6861713"/>
            <a:ext cx="543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8F9D"/>
                </a:solidFill>
                <a:latin typeface="Karla"/>
                <a:ea typeface="Karla"/>
                <a:cs typeface="Karla"/>
                <a:sym typeface="Karla"/>
              </a:rPr>
              <a:t>NUCLEAR MEDICINE</a:t>
            </a:r>
            <a:endParaRPr b="1" sz="2300">
              <a:solidFill>
                <a:srgbClr val="0D8F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43925" y="7434950"/>
            <a:ext cx="74091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Uses gamma rays to produce an image (counts or activity).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Radioactive nuclide given IV, per OS or per rectum, etc.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Rays emitted from the patient.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Physiological imaging (abnormal function, metabolic activity)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Poor for anatomical information. 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Radioactivity stays with the patient until cleared or decayed</a:t>
            </a: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Karla"/>
              <a:buChar char="❖"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In the nuclear medicine: the source is from patient while the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 detector is outside unlike the others “source were outside”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393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34054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6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00" y="5639607"/>
            <a:ext cx="1920600" cy="117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925" y="5678750"/>
            <a:ext cx="1920600" cy="115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 rotWithShape="1">
          <a:blip r:embed="rId5">
            <a:alphaModFix/>
          </a:blip>
          <a:srcRect b="0" l="26532" r="27855" t="0"/>
          <a:stretch/>
        </p:blipFill>
        <p:spPr>
          <a:xfrm>
            <a:off x="5829135" y="7055398"/>
            <a:ext cx="1623900" cy="214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87" name="Google Shape;287;p21"/>
          <p:cNvSpPr txBox="1"/>
          <p:nvPr/>
        </p:nvSpPr>
        <p:spPr>
          <a:xfrm>
            <a:off x="2262500" y="749400"/>
            <a:ext cx="223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Shadowing </a:t>
            </a:r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4167500" y="749400"/>
            <a:ext cx="223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Doppler for flow</a:t>
            </a: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/>
          </a:p>
        </p:txBody>
      </p:sp>
      <p:grpSp>
        <p:nvGrpSpPr>
          <p:cNvPr id="289" name="Google Shape;289;p21"/>
          <p:cNvGrpSpPr/>
          <p:nvPr/>
        </p:nvGrpSpPr>
        <p:grpSpPr>
          <a:xfrm>
            <a:off x="43918" y="455490"/>
            <a:ext cx="274864" cy="316972"/>
            <a:chOff x="304245" y="1858207"/>
            <a:chExt cx="319386" cy="406165"/>
          </a:xfrm>
        </p:grpSpPr>
        <p:sp>
          <p:nvSpPr>
            <p:cNvPr id="290" name="Google Shape;290;p21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1"/>
          <p:cNvGrpSpPr/>
          <p:nvPr/>
        </p:nvGrpSpPr>
        <p:grpSpPr>
          <a:xfrm>
            <a:off x="43918" y="6967790"/>
            <a:ext cx="274864" cy="316972"/>
            <a:chOff x="304245" y="1858207"/>
            <a:chExt cx="319386" cy="406165"/>
          </a:xfrm>
        </p:grpSpPr>
        <p:sp>
          <p:nvSpPr>
            <p:cNvPr id="293" name="Google Shape;293;p21"/>
            <p:cNvSpPr/>
            <p:nvPr/>
          </p:nvSpPr>
          <p:spPr>
            <a:xfrm rot="5400000">
              <a:off x="301889" y="1942630"/>
              <a:ext cx="406165" cy="237319"/>
            </a:xfrm>
            <a:custGeom>
              <a:rect b="b" l="l" r="r" t="t"/>
              <a:pathLst>
                <a:path extrusionOk="0" h="19901" w="34060">
                  <a:moveTo>
                    <a:pt x="17052" y="1"/>
                  </a:moveTo>
                  <a:lnTo>
                    <a:pt x="1" y="16964"/>
                  </a:lnTo>
                  <a:lnTo>
                    <a:pt x="2982" y="19901"/>
                  </a:lnTo>
                  <a:lnTo>
                    <a:pt x="17052" y="5874"/>
                  </a:lnTo>
                  <a:lnTo>
                    <a:pt x="31123" y="19901"/>
                  </a:lnTo>
                  <a:lnTo>
                    <a:pt x="34059" y="16964"/>
                  </a:lnTo>
                  <a:lnTo>
                    <a:pt x="17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 rot="5400000">
              <a:off x="261380" y="1983139"/>
              <a:ext cx="242030" cy="156301"/>
            </a:xfrm>
            <a:custGeom>
              <a:rect b="b" l="l" r="r" t="t"/>
              <a:pathLst>
                <a:path extrusionOk="0" h="13107" w="20296">
                  <a:moveTo>
                    <a:pt x="10170" y="1"/>
                  </a:moveTo>
                  <a:lnTo>
                    <a:pt x="1" y="10170"/>
                  </a:lnTo>
                  <a:lnTo>
                    <a:pt x="2938" y="13107"/>
                  </a:lnTo>
                  <a:lnTo>
                    <a:pt x="10170" y="5874"/>
                  </a:lnTo>
                  <a:lnTo>
                    <a:pt x="17359" y="13063"/>
                  </a:lnTo>
                  <a:lnTo>
                    <a:pt x="20296" y="10126"/>
                  </a:lnTo>
                  <a:lnTo>
                    <a:pt x="10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1"/>
          <p:cNvSpPr txBox="1"/>
          <p:nvPr/>
        </p:nvSpPr>
        <p:spPr>
          <a:xfrm>
            <a:off x="4525400" y="9961450"/>
            <a:ext cx="2705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Karla"/>
              <a:buChar char="●"/>
            </a:pPr>
            <a:r>
              <a:rPr lang="en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Sensitive but not that much specific</a:t>
            </a:r>
            <a:endParaRPr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808400" y="9432300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Advantages </a:t>
            </a:r>
            <a:endParaRPr b="1" sz="2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4764750" y="9425700"/>
            <a:ext cx="2340300" cy="506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A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Disadvantages </a:t>
            </a:r>
            <a:endParaRPr b="1" sz="2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478550" y="9961438"/>
            <a:ext cx="3000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Karla"/>
              <a:buChar char="●"/>
            </a:pPr>
            <a:r>
              <a:rPr lang="en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Evaluation of the functional and anatomical features of the structure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196325" y="4354050"/>
            <a:ext cx="27054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White areas: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Shows echogenic structure which transmit &amp; reflect sound waves e.g. fat, vessels, nodes soft tissue.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6919530" y="4391125"/>
            <a:ext cx="685800" cy="1170600"/>
          </a:xfrm>
          <a:prstGeom prst="rect">
            <a:avLst/>
          </a:prstGeom>
          <a:solidFill>
            <a:srgbClr val="85B2B7"/>
          </a:solidFill>
          <a:ln>
            <a:noFill/>
          </a:ln>
        </p:spPr>
        <p:txBody>
          <a:bodyPr anchorCtr="0" anchor="ctr" bIns="79750" lIns="79750" spcFirstLastPara="1" rIns="79750" wrap="square" tIns="7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4803325" y="4391357"/>
            <a:ext cx="2751900" cy="1170600"/>
          </a:xfrm>
          <a:prstGeom prst="chevron">
            <a:avLst>
              <a:gd fmla="val 50000" name="adj"/>
            </a:avLst>
          </a:prstGeom>
          <a:solidFill>
            <a:srgbClr val="85B2B7"/>
          </a:solidFill>
          <a:ln>
            <a:noFill/>
          </a:ln>
        </p:spPr>
        <p:txBody>
          <a:bodyPr anchorCtr="0" anchor="ctr" bIns="79750" lIns="0" spcFirstLastPara="1" rIns="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5356200" y="4343650"/>
            <a:ext cx="2340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Lines: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Occur at boundary of two markedly different tissue reflectors (boundary of organs)</a:t>
            </a:r>
            <a:endParaRPr>
              <a:solidFill>
                <a:schemeClr val="accent4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/>
          <p:nvPr/>
        </p:nvSpPr>
        <p:spPr>
          <a:xfrm>
            <a:off x="3253050" y="10559050"/>
            <a:ext cx="1266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750" lIns="79750" spcFirstLastPara="1" rIns="79750" wrap="square" tIns="79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68"/>
                </a:solidFill>
                <a:latin typeface="Spectral"/>
                <a:ea typeface="Spectral"/>
                <a:cs typeface="Spectral"/>
                <a:sym typeface="Spectral"/>
              </a:rPr>
              <a:t>7</a:t>
            </a:r>
            <a:endParaRPr sz="1800">
              <a:solidFill>
                <a:srgbClr val="005E6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-95975" y="-57525"/>
            <a:ext cx="7953000" cy="393600"/>
          </a:xfrm>
          <a:prstGeom prst="roundRect">
            <a:avLst>
              <a:gd fmla="val 16667" name="adj"/>
            </a:avLst>
          </a:prstGeom>
          <a:solidFill>
            <a:srgbClr val="005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1531800" y="-75425"/>
            <a:ext cx="4708800" cy="458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5E68"/>
                </a:solidFill>
                <a:latin typeface="Arvo"/>
                <a:ea typeface="Arvo"/>
                <a:cs typeface="Arvo"/>
                <a:sym typeface="Arvo"/>
              </a:rPr>
              <a:t>SUMMARY</a:t>
            </a:r>
            <a:endParaRPr/>
          </a:p>
        </p:txBody>
      </p:sp>
      <p:graphicFrame>
        <p:nvGraphicFramePr>
          <p:cNvPr id="310" name="Google Shape;310;p22"/>
          <p:cNvGraphicFramePr/>
          <p:nvPr/>
        </p:nvGraphicFramePr>
        <p:xfrm>
          <a:off x="19472" y="420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{2BE61112-3704-407A-A98B-33381E261A03}</a:tableStyleId>
              </a:tblPr>
              <a:tblGrid>
                <a:gridCol w="1363450"/>
                <a:gridCol w="2198800"/>
                <a:gridCol w="2082350"/>
                <a:gridCol w="2088875"/>
              </a:tblGrid>
              <a:tr h="74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Advantages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775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Disadvantages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775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information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7757F"/>
                    </a:solidFill>
                  </a:tcPr>
                </a:tc>
              </a:tr>
              <a:tr h="103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X-RAY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Ionizing Radiation.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Relatively insensitive (superimposed structures)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Requires patient cooperation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The X-RAY Beam Interaction:</a:t>
                      </a:r>
                      <a:endParaRPr b="1"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1-Pass all the way                 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through the body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2-Be deflected,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  scattered or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  absorbed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Widely available.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Inexpensive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Functional and anatomic imaging.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No sedation required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Requires ingestion/injection of contrast medium.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Patient cooperation.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Time consuming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0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COMPUTED TOMOGRAPHY (CT)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Can give: Cross sectional, Sagittal and Coronal Images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More sensitive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Expensive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High Radiation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MRI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The best soft tissue imaging and pathology (tumors and infections).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No ionization.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Can be done on pregnant women.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Images can be obtained in any plane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Expensive.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Time consuming. so we can’t use it on emergency patient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May evoke phobias Claustrophobia  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No metals allowed</a:t>
                      </a:r>
                      <a:endParaRPr sz="12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266700" lvl="0" marL="3937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Motion.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MRI sees tissues based upon subatomic characteristics (magnetism).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ULTRASOUND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No radiation      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Can be portable       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Relatively inexpensive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200"/>
                        <a:buFont typeface="Karla"/>
                        <a:buChar char="●"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Needs a well-trained operator.</a:t>
                      </a:r>
                      <a:endParaRPr sz="1200">
                        <a:solidFill>
                          <a:srgbClr val="666666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Ultrasonic images also known as sonograms are made by sending pulses of ultrasound into tissue using a probe.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NUCLEAR MEDICINE</a:t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BD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⬩</a:t>
                      </a: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Used for Physiological 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 imaging (abnormal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 function, metabolic 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 activity)</a:t>
                      </a:r>
                      <a:endParaRPr sz="1200">
                        <a:solidFill>
                          <a:srgbClr val="434343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⬩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Poor for anatomical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information.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⬩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Radioactivity stays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with the patient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until cleared or 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  decayed</a:t>
                      </a:r>
                      <a:endParaRPr sz="1200">
                        <a:solidFill>
                          <a:schemeClr val="accent4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Uses gamma rays to produce an image (counts or activity).</a:t>
                      </a: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190050" marB="190050" marR="75600" marL="7560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1" name="Google Shape;311;p22"/>
          <p:cNvSpPr txBox="1"/>
          <p:nvPr/>
        </p:nvSpPr>
        <p:spPr>
          <a:xfrm>
            <a:off x="0" y="3255650"/>
            <a:ext cx="1470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FLUOROSCOPY</a:t>
            </a: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5683525" y="4230850"/>
            <a:ext cx="19758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Types:</a:t>
            </a:r>
            <a:endParaRPr b="1"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⬩Wide window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⬩Narrow window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Uses:</a:t>
            </a:r>
            <a:endParaRPr b="1"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⬩Neuroimaging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⬩Head and neck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⬩Body imaging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1402375" y="1178475"/>
            <a:ext cx="23127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Widely available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Inexpensive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Doesn’t require advanced technologist knowledge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Can be performed quickly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66700" lvl="0" marL="393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Can be portable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5683525" y="2825400"/>
            <a:ext cx="23127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Uses:</a:t>
            </a:r>
            <a:endParaRPr b="1"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⬩GIT imaging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⬩Foreign body removal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⬩Musculoskeletal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⬩Intraoperative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⬩Genitourinary imaging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5E68"/>
      </a:dk2>
      <a:lt2>
        <a:srgbClr val="0D8F9D"/>
      </a:lt2>
      <a:accent1>
        <a:srgbClr val="9DBDC1"/>
      </a:accent1>
      <a:accent2>
        <a:srgbClr val="A64D79"/>
      </a:accent2>
      <a:accent3>
        <a:srgbClr val="6C9EEC"/>
      </a:accent3>
      <a:accent4>
        <a:srgbClr val="6AA84F"/>
      </a:accent4>
      <a:accent5>
        <a:srgbClr val="CC0000"/>
      </a:accent5>
      <a:accent6>
        <a:srgbClr val="CEA320"/>
      </a:accent6>
      <a:hlink>
        <a:srgbClr val="9DBD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