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972800" cx="7772400"/>
  <p:notesSz cx="6858000" cy="9144000"/>
  <p:embeddedFontLst>
    <p:embeddedFont>
      <p:font typeface="Arvo"/>
      <p:regular r:id="rId22"/>
      <p:bold r:id="rId23"/>
      <p:italic r:id="rId24"/>
      <p:boldItalic r:id="rId25"/>
    </p:embeddedFont>
    <p:embeddedFont>
      <p:font typeface="Barlow Condensed"/>
      <p:regular r:id="rId26"/>
      <p:bold r:id="rId27"/>
      <p:italic r:id="rId28"/>
      <p:boldItalic r:id="rId29"/>
    </p:embeddedFont>
    <p:embeddedFont>
      <p:font typeface="Spectral"/>
      <p:regular r:id="rId30"/>
      <p:bold r:id="rId31"/>
      <p:italic r:id="rId32"/>
      <p:boldItalic r:id="rId33"/>
    </p:embeddedFont>
    <p:embeddedFont>
      <p:font typeface="Karla"/>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456">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456"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font" Target="fonts/Arvo-regular.fntdata"/><Relationship Id="rId21" Type="http://schemas.openxmlformats.org/officeDocument/2006/relationships/slide" Target="slides/slide16.xml"/><Relationship Id="rId24" Type="http://schemas.openxmlformats.org/officeDocument/2006/relationships/font" Target="fonts/Arvo-italic.fntdata"/><Relationship Id="rId23" Type="http://schemas.openxmlformats.org/officeDocument/2006/relationships/font" Target="fonts/Arvo-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BarlowCondensed-regular.fntdata"/><Relationship Id="rId25" Type="http://schemas.openxmlformats.org/officeDocument/2006/relationships/font" Target="fonts/Arvo-boldItalic.fntdata"/><Relationship Id="rId28" Type="http://schemas.openxmlformats.org/officeDocument/2006/relationships/font" Target="fonts/BarlowCondensed-italic.fntdata"/><Relationship Id="rId27" Type="http://schemas.openxmlformats.org/officeDocument/2006/relationships/font" Target="fonts/BarlowCondense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BarlowCondense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pectral-bold.fntdata"/><Relationship Id="rId30" Type="http://schemas.openxmlformats.org/officeDocument/2006/relationships/font" Target="fonts/Spectral-regular.fntdata"/><Relationship Id="rId11" Type="http://schemas.openxmlformats.org/officeDocument/2006/relationships/slide" Target="slides/slide6.xml"/><Relationship Id="rId33" Type="http://schemas.openxmlformats.org/officeDocument/2006/relationships/font" Target="fonts/Spectral-boldItalic.fntdata"/><Relationship Id="rId10" Type="http://schemas.openxmlformats.org/officeDocument/2006/relationships/slide" Target="slides/slide5.xml"/><Relationship Id="rId32" Type="http://schemas.openxmlformats.org/officeDocument/2006/relationships/font" Target="fonts/Spectral-italic.fntdata"/><Relationship Id="rId13" Type="http://schemas.openxmlformats.org/officeDocument/2006/relationships/slide" Target="slides/slide8.xml"/><Relationship Id="rId35" Type="http://schemas.openxmlformats.org/officeDocument/2006/relationships/font" Target="fonts/Karla-bold.fntdata"/><Relationship Id="rId12" Type="http://schemas.openxmlformats.org/officeDocument/2006/relationships/slide" Target="slides/slide7.xml"/><Relationship Id="rId34" Type="http://schemas.openxmlformats.org/officeDocument/2006/relationships/font" Target="fonts/Karla-regular.fntdata"/><Relationship Id="rId15" Type="http://schemas.openxmlformats.org/officeDocument/2006/relationships/slide" Target="slides/slide10.xml"/><Relationship Id="rId37" Type="http://schemas.openxmlformats.org/officeDocument/2006/relationships/font" Target="fonts/Karla-boldItalic.fntdata"/><Relationship Id="rId14" Type="http://schemas.openxmlformats.org/officeDocument/2006/relationships/slide" Target="slides/slide9.xml"/><Relationship Id="rId36" Type="http://schemas.openxmlformats.org/officeDocument/2006/relationships/font" Target="fonts/Karla-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p: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adb1c28354_1_1118: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adb1c28354_1_1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adb1c28354_1_1137: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adb1c28354_1_1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ae841431fa_3_1: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ae841431fa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adb1c28354_1_1196: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adb1c28354_1_1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ae841431fa_3_43: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ae841431fa_3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adb1c28354_1_1238: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adb1c28354_1_12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820d0c5ea8_1_828: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820d0c5ea8_1_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adb1c28354_1_886: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adb1c28354_1_8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adb1c28354_1_937: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adb1c28354_1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adb1c28354_1_965: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adb1c28354_1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adb1c28354_1_989: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adb1c28354_1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adb1c28354_1_1011: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adb1c28354_1_10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adb1c28354_1_1033: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adb1c28354_1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adb1c28354_1_1062: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adb1c28354_1_10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adb1c28354_1_1090:notes"/>
          <p:cNvSpPr/>
          <p:nvPr>
            <p:ph idx="2" type="sldImg"/>
          </p:nvPr>
        </p:nvSpPr>
        <p:spPr>
          <a:xfrm>
            <a:off x="2214884" y="685800"/>
            <a:ext cx="24288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adb1c28354_1_10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304824" y="129150"/>
            <a:ext cx="1408500" cy="1408480"/>
          </a:xfrm>
          <a:prstGeom prst="rect">
            <a:avLst/>
          </a:prstGeom>
          <a:noFill/>
          <a:ln>
            <a:noFill/>
          </a:ln>
        </p:spPr>
      </p:pic>
      <p:sp>
        <p:nvSpPr>
          <p:cNvPr id="11" name="Google Shape;11;p2"/>
          <p:cNvSpPr txBox="1"/>
          <p:nvPr/>
        </p:nvSpPr>
        <p:spPr>
          <a:xfrm>
            <a:off x="-674520" y="1367363"/>
            <a:ext cx="3367200" cy="948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600">
                <a:solidFill>
                  <a:srgbClr val="384849"/>
                </a:solidFill>
                <a:latin typeface="Spectral"/>
                <a:ea typeface="Spectral"/>
                <a:cs typeface="Spectral"/>
                <a:sym typeface="Spectral"/>
              </a:rPr>
              <a:t>Radiology</a:t>
            </a:r>
            <a:r>
              <a:rPr lang="en" sz="400">
                <a:latin typeface="Spectral"/>
                <a:ea typeface="Spectral"/>
                <a:cs typeface="Spectral"/>
                <a:sym typeface="Spectral"/>
              </a:rPr>
              <a:t> </a:t>
            </a:r>
            <a:endParaRPr sz="400">
              <a:latin typeface="Spectral"/>
              <a:ea typeface="Spectral"/>
              <a:cs typeface="Spectral"/>
              <a:sym typeface="Spectral"/>
            </a:endParaRPr>
          </a:p>
        </p:txBody>
      </p:sp>
      <p:sp>
        <p:nvSpPr>
          <p:cNvPr id="12" name="Google Shape;12;p2"/>
          <p:cNvSpPr txBox="1"/>
          <p:nvPr/>
        </p:nvSpPr>
        <p:spPr>
          <a:xfrm>
            <a:off x="-426136" y="1743138"/>
            <a:ext cx="2870400" cy="948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500">
                <a:solidFill>
                  <a:srgbClr val="384849"/>
                </a:solidFill>
                <a:latin typeface="Spectral"/>
                <a:ea typeface="Spectral"/>
                <a:cs typeface="Spectral"/>
                <a:sym typeface="Spectral"/>
              </a:rPr>
              <a:t>Team 438</a:t>
            </a:r>
            <a:endParaRPr sz="100">
              <a:solidFill>
                <a:srgbClr val="384849"/>
              </a:solidFill>
              <a:latin typeface="Spectral"/>
              <a:ea typeface="Spectral"/>
              <a:cs typeface="Spectral"/>
              <a:sym typeface="Spectral"/>
            </a:endParaRPr>
          </a:p>
        </p:txBody>
      </p:sp>
      <p:sp>
        <p:nvSpPr>
          <p:cNvPr id="13" name="Google Shape;13;p2"/>
          <p:cNvSpPr/>
          <p:nvPr/>
        </p:nvSpPr>
        <p:spPr>
          <a:xfrm>
            <a:off x="-128" y="2494350"/>
            <a:ext cx="7772400" cy="3466200"/>
          </a:xfrm>
          <a:prstGeom prst="rect">
            <a:avLst/>
          </a:prstGeom>
          <a:solidFill>
            <a:srgbClr val="005E68">
              <a:alpha val="1788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4" name="Google Shape;14;p2"/>
          <p:cNvSpPr txBox="1"/>
          <p:nvPr/>
        </p:nvSpPr>
        <p:spPr>
          <a:xfrm>
            <a:off x="1713325" y="503725"/>
            <a:ext cx="6069000" cy="1344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3000">
                <a:solidFill>
                  <a:srgbClr val="005E68"/>
                </a:solidFill>
                <a:latin typeface="Arvo"/>
                <a:ea typeface="Arvo"/>
                <a:cs typeface="Arvo"/>
                <a:sym typeface="Arvo"/>
              </a:rPr>
              <a:t>Radiological Anatomy and investigation of the GIT</a:t>
            </a:r>
            <a:endParaRPr sz="3000">
              <a:solidFill>
                <a:srgbClr val="005E68"/>
              </a:solidFill>
              <a:latin typeface="Arvo"/>
              <a:ea typeface="Arvo"/>
              <a:cs typeface="Arvo"/>
              <a:sym typeface="Arvo"/>
            </a:endParaRPr>
          </a:p>
        </p:txBody>
      </p:sp>
      <p:sp>
        <p:nvSpPr>
          <p:cNvPr id="15" name="Google Shape;15;p2"/>
          <p:cNvSpPr/>
          <p:nvPr/>
        </p:nvSpPr>
        <p:spPr>
          <a:xfrm>
            <a:off x="2612518" y="1661375"/>
            <a:ext cx="4520700" cy="447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16" name="Google Shape;16;p2"/>
          <p:cNvSpPr txBox="1"/>
          <p:nvPr/>
        </p:nvSpPr>
        <p:spPr>
          <a:xfrm>
            <a:off x="2223132" y="1674975"/>
            <a:ext cx="5299500" cy="13443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Lecture 10</a:t>
            </a:r>
            <a:endParaRPr b="1" sz="2100">
              <a:solidFill>
                <a:srgbClr val="005E68"/>
              </a:solidFill>
              <a:latin typeface="Arvo"/>
              <a:ea typeface="Arvo"/>
              <a:cs typeface="Arvo"/>
              <a:sym typeface="Arvo"/>
            </a:endParaRPr>
          </a:p>
          <a:p>
            <a:pPr indent="0" lvl="0" marL="0" rtl="0" algn="ctr">
              <a:spcBef>
                <a:spcPts val="0"/>
              </a:spcBef>
              <a:spcAft>
                <a:spcPts val="0"/>
              </a:spcAft>
              <a:buNone/>
            </a:pPr>
            <a:r>
              <a:t/>
            </a:r>
            <a:endParaRPr b="1" sz="2100">
              <a:solidFill>
                <a:srgbClr val="005E68"/>
              </a:solidFill>
              <a:latin typeface="Arvo"/>
              <a:ea typeface="Arvo"/>
              <a:cs typeface="Arvo"/>
              <a:sym typeface="Arvo"/>
            </a:endParaRPr>
          </a:p>
        </p:txBody>
      </p:sp>
      <p:sp>
        <p:nvSpPr>
          <p:cNvPr id="17" name="Google Shape;17;p2"/>
          <p:cNvSpPr txBox="1"/>
          <p:nvPr/>
        </p:nvSpPr>
        <p:spPr>
          <a:xfrm>
            <a:off x="-826094" y="2470800"/>
            <a:ext cx="5299500" cy="529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Objectives</a:t>
            </a:r>
            <a:endParaRPr b="1" sz="100">
              <a:solidFill>
                <a:srgbClr val="005E68"/>
              </a:solidFill>
              <a:latin typeface="Karla"/>
              <a:ea typeface="Karla"/>
              <a:cs typeface="Karla"/>
              <a:sym typeface="Karla"/>
            </a:endParaRPr>
          </a:p>
        </p:txBody>
      </p:sp>
      <p:sp>
        <p:nvSpPr>
          <p:cNvPr id="18" name="Google Shape;18;p2"/>
          <p:cNvSpPr/>
          <p:nvPr/>
        </p:nvSpPr>
        <p:spPr>
          <a:xfrm>
            <a:off x="1200264" y="3043775"/>
            <a:ext cx="1274100" cy="447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sz="1200">
              <a:solidFill>
                <a:srgbClr val="005E68"/>
              </a:solidFill>
            </a:endParaRPr>
          </a:p>
        </p:txBody>
      </p:sp>
      <p:sp>
        <p:nvSpPr>
          <p:cNvPr id="19" name="Google Shape;19;p2"/>
          <p:cNvSpPr/>
          <p:nvPr/>
        </p:nvSpPr>
        <p:spPr>
          <a:xfrm>
            <a:off x="176426" y="5443002"/>
            <a:ext cx="1408500" cy="313500"/>
          </a:xfrm>
          <a:prstGeom prst="homePlate">
            <a:avLst>
              <a:gd fmla="val 50000" name="adj"/>
            </a:avLst>
          </a:prstGeom>
          <a:solidFill>
            <a:srgbClr val="005E68"/>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Spectral"/>
                <a:ea typeface="Spectral"/>
                <a:cs typeface="Spectral"/>
                <a:sym typeface="Spectral"/>
              </a:rPr>
              <a:t>Color Index:</a:t>
            </a:r>
            <a:endParaRPr sz="1200">
              <a:solidFill>
                <a:srgbClr val="FFFFFF"/>
              </a:solidFill>
              <a:latin typeface="Spectral"/>
              <a:ea typeface="Spectral"/>
              <a:cs typeface="Spectral"/>
              <a:sym typeface="Spectral"/>
            </a:endParaRPr>
          </a:p>
        </p:txBody>
      </p:sp>
      <p:sp>
        <p:nvSpPr>
          <p:cNvPr id="20" name="Google Shape;20;p2"/>
          <p:cNvSpPr/>
          <p:nvPr/>
        </p:nvSpPr>
        <p:spPr>
          <a:xfrm>
            <a:off x="1445979" y="5443000"/>
            <a:ext cx="5881500" cy="313500"/>
          </a:xfrm>
          <a:prstGeom prst="chevron">
            <a:avLst>
              <a:gd fmla="val 50000" name="adj"/>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1" name="Google Shape;21;p2"/>
          <p:cNvSpPr txBox="1"/>
          <p:nvPr/>
        </p:nvSpPr>
        <p:spPr>
          <a:xfrm>
            <a:off x="1584841" y="5401365"/>
            <a:ext cx="12741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5"/>
                </a:solidFill>
                <a:latin typeface="Karla"/>
                <a:ea typeface="Karla"/>
                <a:cs typeface="Karla"/>
                <a:sym typeface="Karla"/>
              </a:rPr>
              <a:t>⬩ Important</a:t>
            </a:r>
            <a:endParaRPr b="1" sz="1200">
              <a:solidFill>
                <a:schemeClr val="accent5"/>
              </a:solidFill>
              <a:latin typeface="Karla"/>
              <a:ea typeface="Karla"/>
              <a:cs typeface="Karla"/>
              <a:sym typeface="Karla"/>
            </a:endParaRPr>
          </a:p>
        </p:txBody>
      </p:sp>
      <p:sp>
        <p:nvSpPr>
          <p:cNvPr id="22" name="Google Shape;22;p2"/>
          <p:cNvSpPr txBox="1"/>
          <p:nvPr/>
        </p:nvSpPr>
        <p:spPr>
          <a:xfrm>
            <a:off x="2647825" y="5407925"/>
            <a:ext cx="14928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4"/>
                </a:solidFill>
                <a:latin typeface="Karla"/>
                <a:ea typeface="Karla"/>
                <a:cs typeface="Karla"/>
                <a:sym typeface="Karla"/>
              </a:rPr>
              <a:t>⬩</a:t>
            </a:r>
            <a:r>
              <a:rPr b="1" lang="en" sz="1200">
                <a:solidFill>
                  <a:schemeClr val="accent4"/>
                </a:solidFill>
                <a:latin typeface="Karla"/>
                <a:ea typeface="Karla"/>
                <a:cs typeface="Karla"/>
                <a:sym typeface="Karla"/>
              </a:rPr>
              <a:t> Doctor’s </a:t>
            </a:r>
            <a:r>
              <a:rPr b="1" lang="en" sz="1200">
                <a:solidFill>
                  <a:schemeClr val="accent4"/>
                </a:solidFill>
                <a:latin typeface="Karla"/>
                <a:ea typeface="Karla"/>
                <a:cs typeface="Karla"/>
                <a:sym typeface="Karla"/>
              </a:rPr>
              <a:t>Notes</a:t>
            </a:r>
            <a:endParaRPr b="1" sz="1200">
              <a:solidFill>
                <a:schemeClr val="accent4"/>
              </a:solidFill>
              <a:latin typeface="Karla"/>
              <a:ea typeface="Karla"/>
              <a:cs typeface="Karla"/>
              <a:sym typeface="Karla"/>
            </a:endParaRPr>
          </a:p>
        </p:txBody>
      </p:sp>
      <p:sp>
        <p:nvSpPr>
          <p:cNvPr id="23" name="Google Shape;23;p2"/>
          <p:cNvSpPr txBox="1"/>
          <p:nvPr/>
        </p:nvSpPr>
        <p:spPr>
          <a:xfrm>
            <a:off x="4009978" y="5401375"/>
            <a:ext cx="8037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rgbClr val="999999"/>
                </a:solidFill>
                <a:latin typeface="Karla"/>
                <a:ea typeface="Karla"/>
                <a:cs typeface="Karla"/>
                <a:sym typeface="Karla"/>
              </a:rPr>
              <a:t>⬩</a:t>
            </a:r>
            <a:r>
              <a:rPr b="1" lang="en" sz="1200">
                <a:solidFill>
                  <a:srgbClr val="999999"/>
                </a:solidFill>
                <a:latin typeface="Karla"/>
                <a:ea typeface="Karla"/>
                <a:cs typeface="Karla"/>
                <a:sym typeface="Karla"/>
              </a:rPr>
              <a:t> </a:t>
            </a:r>
            <a:r>
              <a:rPr b="1" lang="en" sz="1200">
                <a:solidFill>
                  <a:srgbClr val="999999"/>
                </a:solidFill>
                <a:latin typeface="Karla"/>
                <a:ea typeface="Karla"/>
                <a:cs typeface="Karla"/>
                <a:sym typeface="Karla"/>
              </a:rPr>
              <a:t>Extra</a:t>
            </a:r>
            <a:endParaRPr b="1" sz="1200">
              <a:solidFill>
                <a:srgbClr val="999999"/>
              </a:solidFill>
              <a:latin typeface="Karla"/>
              <a:ea typeface="Karla"/>
              <a:cs typeface="Karla"/>
              <a:sym typeface="Karla"/>
            </a:endParaRPr>
          </a:p>
        </p:txBody>
      </p:sp>
      <p:sp>
        <p:nvSpPr>
          <p:cNvPr id="24" name="Google Shape;24;p2"/>
          <p:cNvSpPr/>
          <p:nvPr/>
        </p:nvSpPr>
        <p:spPr>
          <a:xfrm>
            <a:off x="-10200" y="10710375"/>
            <a:ext cx="7792500" cy="3135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5" name="Google Shape;25;p2"/>
          <p:cNvSpPr txBox="1"/>
          <p:nvPr/>
        </p:nvSpPr>
        <p:spPr>
          <a:xfrm>
            <a:off x="-778469" y="8557675"/>
            <a:ext cx="5299500" cy="529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Done by:</a:t>
            </a:r>
            <a:endParaRPr b="1" sz="100">
              <a:solidFill>
                <a:srgbClr val="005E68"/>
              </a:solidFill>
              <a:latin typeface="Karla"/>
              <a:ea typeface="Karla"/>
              <a:cs typeface="Karla"/>
              <a:sym typeface="Karla"/>
            </a:endParaRPr>
          </a:p>
        </p:txBody>
      </p:sp>
      <p:sp>
        <p:nvSpPr>
          <p:cNvPr id="26" name="Google Shape;26;p2"/>
          <p:cNvSpPr txBox="1"/>
          <p:nvPr/>
        </p:nvSpPr>
        <p:spPr>
          <a:xfrm>
            <a:off x="3215784" y="8532763"/>
            <a:ext cx="5299500" cy="529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Karla"/>
                <a:ea typeface="Karla"/>
                <a:cs typeface="Karla"/>
                <a:sym typeface="Karla"/>
              </a:rPr>
              <a:t>Notes:</a:t>
            </a:r>
            <a:endParaRPr b="1" sz="100">
              <a:solidFill>
                <a:srgbClr val="005E68"/>
              </a:solidFill>
              <a:latin typeface="Karla"/>
              <a:ea typeface="Karla"/>
              <a:cs typeface="Karla"/>
              <a:sym typeface="Karla"/>
            </a:endParaRPr>
          </a:p>
        </p:txBody>
      </p:sp>
      <p:sp>
        <p:nvSpPr>
          <p:cNvPr id="27" name="Google Shape;27;p2"/>
          <p:cNvSpPr/>
          <p:nvPr/>
        </p:nvSpPr>
        <p:spPr>
          <a:xfrm>
            <a:off x="103225" y="9089750"/>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28" name="Google Shape;28;p2"/>
          <p:cNvSpPr/>
          <p:nvPr/>
        </p:nvSpPr>
        <p:spPr>
          <a:xfrm>
            <a:off x="3986525" y="9080500"/>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Clr>
                <a:schemeClr val="dk1"/>
              </a:buClr>
              <a:buSzPts val="1100"/>
              <a:buFont typeface="Arial"/>
              <a:buNone/>
            </a:pPr>
            <a:r>
              <a:rPr lang="en" sz="2000">
                <a:solidFill>
                  <a:schemeClr val="dk1"/>
                </a:solidFill>
                <a:latin typeface="Karla"/>
                <a:ea typeface="Karla"/>
                <a:cs typeface="Karla"/>
                <a:sym typeface="Karla"/>
              </a:rPr>
              <a:t>Taif Alotaibi</a:t>
            </a:r>
            <a:endParaRPr/>
          </a:p>
        </p:txBody>
      </p:sp>
      <p:sp>
        <p:nvSpPr>
          <p:cNvPr id="29" name="Google Shape;29;p2"/>
          <p:cNvSpPr txBox="1"/>
          <p:nvPr/>
        </p:nvSpPr>
        <p:spPr>
          <a:xfrm>
            <a:off x="1236443" y="6019238"/>
            <a:ext cx="5299500" cy="5292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b="1" lang="en" sz="2100">
                <a:solidFill>
                  <a:srgbClr val="005E68"/>
                </a:solidFill>
                <a:latin typeface="Spectral"/>
                <a:ea typeface="Spectral"/>
                <a:cs typeface="Spectral"/>
                <a:sym typeface="Spectral"/>
              </a:rPr>
              <a:t>Team Leaders</a:t>
            </a:r>
            <a:endParaRPr b="1" sz="100">
              <a:solidFill>
                <a:srgbClr val="005E68"/>
              </a:solidFill>
              <a:latin typeface="Spectral"/>
              <a:ea typeface="Spectral"/>
              <a:cs typeface="Spectral"/>
              <a:sym typeface="Spectral"/>
            </a:endParaRPr>
          </a:p>
        </p:txBody>
      </p:sp>
      <p:sp>
        <p:nvSpPr>
          <p:cNvPr id="30" name="Google Shape;30;p2"/>
          <p:cNvSpPr/>
          <p:nvPr/>
        </p:nvSpPr>
        <p:spPr>
          <a:xfrm>
            <a:off x="2118150" y="6588525"/>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Clr>
                <a:schemeClr val="dk1"/>
              </a:buClr>
              <a:buSzPts val="1100"/>
              <a:buFont typeface="Arial"/>
              <a:buNone/>
            </a:pPr>
            <a:r>
              <a:rPr lang="en" sz="2000">
                <a:solidFill>
                  <a:schemeClr val="dk1"/>
                </a:solidFill>
                <a:latin typeface="Karla"/>
                <a:ea typeface="Karla"/>
                <a:cs typeface="Karla"/>
                <a:sym typeface="Karla"/>
              </a:rPr>
              <a:t>Omar Aldosari</a:t>
            </a:r>
            <a:endParaRPr sz="2000">
              <a:latin typeface="Karla"/>
              <a:ea typeface="Karla"/>
              <a:cs typeface="Karla"/>
              <a:sym typeface="Karla"/>
            </a:endParaRPr>
          </a:p>
        </p:txBody>
      </p:sp>
      <p:sp>
        <p:nvSpPr>
          <p:cNvPr id="31" name="Google Shape;31;p2"/>
          <p:cNvSpPr/>
          <p:nvPr/>
        </p:nvSpPr>
        <p:spPr>
          <a:xfrm>
            <a:off x="2118150" y="7233450"/>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2000">
                <a:latin typeface="Karla"/>
                <a:ea typeface="Karla"/>
                <a:cs typeface="Karla"/>
                <a:sym typeface="Karla"/>
              </a:rPr>
              <a:t>Leena Alnassar</a:t>
            </a:r>
            <a:endParaRPr sz="2000">
              <a:latin typeface="Karla"/>
              <a:ea typeface="Karla"/>
              <a:cs typeface="Karla"/>
              <a:sym typeface="Karla"/>
            </a:endParaRPr>
          </a:p>
        </p:txBody>
      </p:sp>
      <p:sp>
        <p:nvSpPr>
          <p:cNvPr id="32" name="Google Shape;32;p2"/>
          <p:cNvSpPr/>
          <p:nvPr/>
        </p:nvSpPr>
        <p:spPr>
          <a:xfrm>
            <a:off x="2118150" y="7878363"/>
            <a:ext cx="3536100" cy="552600"/>
          </a:xfrm>
          <a:prstGeom prst="snip2DiagRect">
            <a:avLst>
              <a:gd fmla="val 20212" name="adj1"/>
              <a:gd fmla="val 16667" name="adj2"/>
            </a:avLst>
          </a:prstGeom>
          <a:solidFill>
            <a:srgbClr val="005E68">
              <a:alpha val="201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2000">
                <a:latin typeface="Karla"/>
                <a:ea typeface="Karla"/>
                <a:cs typeface="Karla"/>
                <a:sym typeface="Karla"/>
              </a:rPr>
              <a:t>Shahd Alsalamh</a:t>
            </a:r>
            <a:endParaRPr sz="2000">
              <a:latin typeface="Karla"/>
              <a:ea typeface="Karla"/>
              <a:cs typeface="Karla"/>
              <a:sym typeface="Karla"/>
            </a:endParaRPr>
          </a:p>
        </p:txBody>
      </p:sp>
      <p:sp>
        <p:nvSpPr>
          <p:cNvPr id="33" name="Google Shape;33;p2"/>
          <p:cNvSpPr txBox="1"/>
          <p:nvPr/>
        </p:nvSpPr>
        <p:spPr>
          <a:xfrm>
            <a:off x="4723204" y="5407925"/>
            <a:ext cx="13611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2"/>
                </a:solidFill>
                <a:latin typeface="Karla"/>
                <a:ea typeface="Karla"/>
                <a:cs typeface="Karla"/>
                <a:sym typeface="Karla"/>
              </a:rPr>
              <a:t>⬩ </a:t>
            </a:r>
            <a:r>
              <a:rPr b="1" lang="en" sz="1200">
                <a:solidFill>
                  <a:schemeClr val="accent2"/>
                </a:solidFill>
                <a:latin typeface="Karla"/>
                <a:ea typeface="Karla"/>
                <a:cs typeface="Karla"/>
                <a:sym typeface="Karla"/>
              </a:rPr>
              <a:t>Female slides </a:t>
            </a:r>
            <a:endParaRPr b="1" sz="1200">
              <a:solidFill>
                <a:schemeClr val="accent2"/>
              </a:solidFill>
              <a:latin typeface="Karla"/>
              <a:ea typeface="Karla"/>
              <a:cs typeface="Karla"/>
              <a:sym typeface="Karla"/>
            </a:endParaRPr>
          </a:p>
        </p:txBody>
      </p:sp>
      <p:sp>
        <p:nvSpPr>
          <p:cNvPr id="34" name="Google Shape;34;p2"/>
          <p:cNvSpPr txBox="1"/>
          <p:nvPr/>
        </p:nvSpPr>
        <p:spPr>
          <a:xfrm>
            <a:off x="5966375" y="5407925"/>
            <a:ext cx="1361100" cy="4215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1200">
                <a:solidFill>
                  <a:schemeClr val="accent3"/>
                </a:solidFill>
                <a:latin typeface="Karla"/>
                <a:ea typeface="Karla"/>
                <a:cs typeface="Karla"/>
                <a:sym typeface="Karla"/>
              </a:rPr>
              <a:t>⬩ </a:t>
            </a:r>
            <a:r>
              <a:rPr b="1" lang="en" sz="1200">
                <a:solidFill>
                  <a:schemeClr val="accent3"/>
                </a:solidFill>
                <a:latin typeface="Karla"/>
                <a:ea typeface="Karla"/>
                <a:cs typeface="Karla"/>
                <a:sym typeface="Karla"/>
              </a:rPr>
              <a:t>male slides </a:t>
            </a:r>
            <a:endParaRPr b="1" sz="1200">
              <a:solidFill>
                <a:schemeClr val="accent3"/>
              </a:solidFill>
              <a:latin typeface="Karla"/>
              <a:ea typeface="Karla"/>
              <a:cs typeface="Karla"/>
              <a:sym typeface="Karla"/>
            </a:endParaRPr>
          </a:p>
        </p:txBody>
      </p:sp>
      <p:pic>
        <p:nvPicPr>
          <p:cNvPr id="35" name="Google Shape;35;p2"/>
          <p:cNvPicPr preferRelativeResize="0"/>
          <p:nvPr/>
        </p:nvPicPr>
        <p:blipFill rotWithShape="1">
          <a:blip r:embed="rId3">
            <a:alphaModFix/>
          </a:blip>
          <a:srcRect b="33962" l="59769" r="23115" t="30470"/>
          <a:stretch/>
        </p:blipFill>
        <p:spPr>
          <a:xfrm>
            <a:off x="2418325" y="6590338"/>
            <a:ext cx="455726" cy="550150"/>
          </a:xfrm>
          <a:prstGeom prst="rect">
            <a:avLst/>
          </a:prstGeom>
          <a:noFill/>
          <a:ln>
            <a:noFill/>
          </a:ln>
        </p:spPr>
      </p:pic>
      <p:pic>
        <p:nvPicPr>
          <p:cNvPr id="36" name="Google Shape;36;p2"/>
          <p:cNvPicPr preferRelativeResize="0"/>
          <p:nvPr/>
        </p:nvPicPr>
        <p:blipFill rotWithShape="1">
          <a:blip r:embed="rId4">
            <a:alphaModFix/>
          </a:blip>
          <a:srcRect b="33127" l="26007" r="58832" t="31812"/>
          <a:stretch/>
        </p:blipFill>
        <p:spPr>
          <a:xfrm>
            <a:off x="2418800" y="7922025"/>
            <a:ext cx="454774" cy="508951"/>
          </a:xfrm>
          <a:prstGeom prst="rect">
            <a:avLst/>
          </a:prstGeom>
          <a:noFill/>
          <a:ln>
            <a:noFill/>
          </a:ln>
        </p:spPr>
      </p:pic>
      <p:pic>
        <p:nvPicPr>
          <p:cNvPr id="37" name="Google Shape;37;p2"/>
          <p:cNvPicPr preferRelativeResize="0"/>
          <p:nvPr/>
        </p:nvPicPr>
        <p:blipFill rotWithShape="1">
          <a:blip r:embed="rId5">
            <a:alphaModFix/>
          </a:blip>
          <a:srcRect b="33131" l="26009" r="58830" t="31809"/>
          <a:stretch/>
        </p:blipFill>
        <p:spPr>
          <a:xfrm>
            <a:off x="2418800" y="7277100"/>
            <a:ext cx="454774" cy="50895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7" name="Shape 67"/>
        <p:cNvGrpSpPr/>
        <p:nvPr/>
      </p:nvGrpSpPr>
      <p:grpSpPr>
        <a:xfrm>
          <a:off x="0" y="0"/>
          <a:ext cx="0" cy="0"/>
          <a:chOff x="0" y="0"/>
          <a:chExt cx="0" cy="0"/>
        </a:xfrm>
      </p:grpSpPr>
      <p:sp>
        <p:nvSpPr>
          <p:cNvPr id="68" name="Google Shape;68;p11"/>
          <p:cNvSpPr txBox="1"/>
          <p:nvPr>
            <p:ph idx="1" type="body"/>
          </p:nvPr>
        </p:nvSpPr>
        <p:spPr>
          <a:xfrm>
            <a:off x="264945" y="9025227"/>
            <a:ext cx="5099100" cy="1290900"/>
          </a:xfrm>
          <a:prstGeom prst="rect">
            <a:avLst/>
          </a:prstGeom>
        </p:spPr>
        <p:txBody>
          <a:bodyPr anchorCtr="0" anchor="ctr" bIns="79750" lIns="79750" spcFirstLastPara="1" rIns="79750" wrap="square" tIns="79750">
            <a:noAutofit/>
          </a:bodyPr>
          <a:lstStyle>
            <a:lvl1pPr indent="-228600" lvl="0" marL="457200">
              <a:lnSpc>
                <a:spcPct val="100000"/>
              </a:lnSpc>
              <a:spcBef>
                <a:spcPts val="0"/>
              </a:spcBef>
              <a:spcAft>
                <a:spcPts val="0"/>
              </a:spcAft>
              <a:buSzPts val="1600"/>
              <a:buNone/>
              <a:defRPr/>
            </a:lvl1pPr>
          </a:lstStyle>
          <a:p/>
        </p:txBody>
      </p:sp>
      <p:sp>
        <p:nvSpPr>
          <p:cNvPr id="69" name="Google Shape;69;p11"/>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0" name="Shape 70"/>
        <p:cNvGrpSpPr/>
        <p:nvPr/>
      </p:nvGrpSpPr>
      <p:grpSpPr>
        <a:xfrm>
          <a:off x="0" y="0"/>
          <a:ext cx="0" cy="0"/>
          <a:chOff x="0" y="0"/>
          <a:chExt cx="0" cy="0"/>
        </a:xfrm>
      </p:grpSpPr>
      <p:sp>
        <p:nvSpPr>
          <p:cNvPr id="71" name="Google Shape;71;p12"/>
          <p:cNvSpPr txBox="1"/>
          <p:nvPr>
            <p:ph hasCustomPrompt="1" type="title"/>
          </p:nvPr>
        </p:nvSpPr>
        <p:spPr>
          <a:xfrm>
            <a:off x="264945" y="2359733"/>
            <a:ext cx="7242600" cy="4188900"/>
          </a:xfrm>
          <a:prstGeom prst="rect">
            <a:avLst/>
          </a:prstGeom>
        </p:spPr>
        <p:txBody>
          <a:bodyPr anchorCtr="0" anchor="b" bIns="79750" lIns="79750" spcFirstLastPara="1" rIns="79750" wrap="square" tIns="79750">
            <a:noAutofit/>
          </a:bodyPr>
          <a:lstStyle>
            <a:lvl1pPr lvl="0" algn="ctr">
              <a:spcBef>
                <a:spcPts val="0"/>
              </a:spcBef>
              <a:spcAft>
                <a:spcPts val="0"/>
              </a:spcAft>
              <a:buSzPts val="10500"/>
              <a:buNone/>
              <a:defRPr sz="10500"/>
            </a:lvl1pPr>
            <a:lvl2pPr lvl="1" algn="ctr">
              <a:spcBef>
                <a:spcPts val="0"/>
              </a:spcBef>
              <a:spcAft>
                <a:spcPts val="0"/>
              </a:spcAft>
              <a:buSzPts val="10500"/>
              <a:buNone/>
              <a:defRPr sz="10500"/>
            </a:lvl2pPr>
            <a:lvl3pPr lvl="2" algn="ctr">
              <a:spcBef>
                <a:spcPts val="0"/>
              </a:spcBef>
              <a:spcAft>
                <a:spcPts val="0"/>
              </a:spcAft>
              <a:buSzPts val="10500"/>
              <a:buNone/>
              <a:defRPr sz="10500"/>
            </a:lvl3pPr>
            <a:lvl4pPr lvl="3" algn="ctr">
              <a:spcBef>
                <a:spcPts val="0"/>
              </a:spcBef>
              <a:spcAft>
                <a:spcPts val="0"/>
              </a:spcAft>
              <a:buSzPts val="10500"/>
              <a:buNone/>
              <a:defRPr sz="10500"/>
            </a:lvl4pPr>
            <a:lvl5pPr lvl="4" algn="ctr">
              <a:spcBef>
                <a:spcPts val="0"/>
              </a:spcBef>
              <a:spcAft>
                <a:spcPts val="0"/>
              </a:spcAft>
              <a:buSzPts val="10500"/>
              <a:buNone/>
              <a:defRPr sz="10500"/>
            </a:lvl5pPr>
            <a:lvl6pPr lvl="5" algn="ctr">
              <a:spcBef>
                <a:spcPts val="0"/>
              </a:spcBef>
              <a:spcAft>
                <a:spcPts val="0"/>
              </a:spcAft>
              <a:buSzPts val="10500"/>
              <a:buNone/>
              <a:defRPr sz="10500"/>
            </a:lvl6pPr>
            <a:lvl7pPr lvl="6" algn="ctr">
              <a:spcBef>
                <a:spcPts val="0"/>
              </a:spcBef>
              <a:spcAft>
                <a:spcPts val="0"/>
              </a:spcAft>
              <a:buSzPts val="10500"/>
              <a:buNone/>
              <a:defRPr sz="10500"/>
            </a:lvl7pPr>
            <a:lvl8pPr lvl="7" algn="ctr">
              <a:spcBef>
                <a:spcPts val="0"/>
              </a:spcBef>
              <a:spcAft>
                <a:spcPts val="0"/>
              </a:spcAft>
              <a:buSzPts val="10500"/>
              <a:buNone/>
              <a:defRPr sz="10500"/>
            </a:lvl8pPr>
            <a:lvl9pPr lvl="8" algn="ctr">
              <a:spcBef>
                <a:spcPts val="0"/>
              </a:spcBef>
              <a:spcAft>
                <a:spcPts val="0"/>
              </a:spcAft>
              <a:buSzPts val="10500"/>
              <a:buNone/>
              <a:defRPr sz="10500"/>
            </a:lvl9pPr>
          </a:lstStyle>
          <a:p>
            <a:r>
              <a:t>xx%</a:t>
            </a:r>
          </a:p>
        </p:txBody>
      </p:sp>
      <p:sp>
        <p:nvSpPr>
          <p:cNvPr id="72" name="Google Shape;72;p12"/>
          <p:cNvSpPr txBox="1"/>
          <p:nvPr>
            <p:ph idx="1" type="body"/>
          </p:nvPr>
        </p:nvSpPr>
        <p:spPr>
          <a:xfrm>
            <a:off x="264945" y="6724747"/>
            <a:ext cx="7242600" cy="2775000"/>
          </a:xfrm>
          <a:prstGeom prst="rect">
            <a:avLst/>
          </a:prstGeom>
        </p:spPr>
        <p:txBody>
          <a:bodyPr anchorCtr="0" anchor="t" bIns="79750" lIns="79750" spcFirstLastPara="1" rIns="79750" wrap="square" tIns="79750">
            <a:noAutofit/>
          </a:bodyPr>
          <a:lstStyle>
            <a:lvl1pPr indent="-330200" lvl="0" marL="457200" algn="ctr">
              <a:spcBef>
                <a:spcPts val="0"/>
              </a:spcBef>
              <a:spcAft>
                <a:spcPts val="0"/>
              </a:spcAft>
              <a:buSzPts val="1600"/>
              <a:buChar char="●"/>
              <a:defRPr/>
            </a:lvl1pPr>
            <a:lvl2pPr indent="-304800" lvl="1" marL="914400" algn="ctr">
              <a:spcBef>
                <a:spcPts val="1400"/>
              </a:spcBef>
              <a:spcAft>
                <a:spcPts val="0"/>
              </a:spcAft>
              <a:buSzPts val="1200"/>
              <a:buChar char="○"/>
              <a:defRPr/>
            </a:lvl2pPr>
            <a:lvl3pPr indent="-304800" lvl="2" marL="1371600" algn="ctr">
              <a:spcBef>
                <a:spcPts val="1400"/>
              </a:spcBef>
              <a:spcAft>
                <a:spcPts val="0"/>
              </a:spcAft>
              <a:buSzPts val="1200"/>
              <a:buChar char="■"/>
              <a:defRPr/>
            </a:lvl3pPr>
            <a:lvl4pPr indent="-304800" lvl="3" marL="1828800" algn="ctr">
              <a:spcBef>
                <a:spcPts val="1400"/>
              </a:spcBef>
              <a:spcAft>
                <a:spcPts val="0"/>
              </a:spcAft>
              <a:buSzPts val="1200"/>
              <a:buChar char="●"/>
              <a:defRPr/>
            </a:lvl4pPr>
            <a:lvl5pPr indent="-304800" lvl="4" marL="2286000" algn="ctr">
              <a:spcBef>
                <a:spcPts val="1400"/>
              </a:spcBef>
              <a:spcAft>
                <a:spcPts val="0"/>
              </a:spcAft>
              <a:buSzPts val="1200"/>
              <a:buChar char="○"/>
              <a:defRPr/>
            </a:lvl5pPr>
            <a:lvl6pPr indent="-304800" lvl="5" marL="2743200" algn="ctr">
              <a:spcBef>
                <a:spcPts val="1400"/>
              </a:spcBef>
              <a:spcAft>
                <a:spcPts val="0"/>
              </a:spcAft>
              <a:buSzPts val="1200"/>
              <a:buChar char="■"/>
              <a:defRPr/>
            </a:lvl6pPr>
            <a:lvl7pPr indent="-304800" lvl="6" marL="3200400" algn="ctr">
              <a:spcBef>
                <a:spcPts val="1400"/>
              </a:spcBef>
              <a:spcAft>
                <a:spcPts val="0"/>
              </a:spcAft>
              <a:buSzPts val="1200"/>
              <a:buChar char="●"/>
              <a:defRPr/>
            </a:lvl7pPr>
            <a:lvl8pPr indent="-304800" lvl="7" marL="3657600" algn="ctr">
              <a:spcBef>
                <a:spcPts val="1400"/>
              </a:spcBef>
              <a:spcAft>
                <a:spcPts val="0"/>
              </a:spcAft>
              <a:buSzPts val="1200"/>
              <a:buChar char="○"/>
              <a:defRPr/>
            </a:lvl8pPr>
            <a:lvl9pPr indent="-304800" lvl="8" marL="4114800" algn="ctr">
              <a:spcBef>
                <a:spcPts val="1400"/>
              </a:spcBef>
              <a:spcAft>
                <a:spcPts val="1400"/>
              </a:spcAft>
              <a:buSzPts val="1200"/>
              <a:buChar char="■"/>
              <a:defRPr/>
            </a:lvl9pPr>
          </a:lstStyle>
          <a:p/>
        </p:txBody>
      </p:sp>
      <p:sp>
        <p:nvSpPr>
          <p:cNvPr id="73" name="Google Shape;73;p12"/>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3"/>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38" name="Shape 3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9" name="Shape 39"/>
        <p:cNvGrpSpPr/>
        <p:nvPr/>
      </p:nvGrpSpPr>
      <p:grpSpPr>
        <a:xfrm>
          <a:off x="0" y="0"/>
          <a:ext cx="0" cy="0"/>
          <a:chOff x="0" y="0"/>
          <a:chExt cx="0" cy="0"/>
        </a:xfrm>
      </p:grpSpPr>
      <p:sp>
        <p:nvSpPr>
          <p:cNvPr id="40" name="Google Shape;40;p4"/>
          <p:cNvSpPr txBox="1"/>
          <p:nvPr>
            <p:ph type="title"/>
          </p:nvPr>
        </p:nvSpPr>
        <p:spPr>
          <a:xfrm>
            <a:off x="264945" y="4588480"/>
            <a:ext cx="7242600" cy="1795800"/>
          </a:xfrm>
          <a:prstGeom prst="rect">
            <a:avLst/>
          </a:prstGeom>
        </p:spPr>
        <p:txBody>
          <a:bodyPr anchorCtr="0" anchor="ctr" bIns="79750" lIns="79750" spcFirstLastPara="1" rIns="79750" wrap="square" tIns="79750">
            <a:noAutofit/>
          </a:bodyPr>
          <a:lstStyle>
            <a:lvl1pPr lvl="0" algn="ctr">
              <a:spcBef>
                <a:spcPts val="0"/>
              </a:spcBef>
              <a:spcAft>
                <a:spcPts val="0"/>
              </a:spcAft>
              <a:buSzPts val="3100"/>
              <a:buNone/>
              <a:defRPr sz="3100"/>
            </a:lvl1pPr>
            <a:lvl2pPr lvl="1" algn="ctr">
              <a:spcBef>
                <a:spcPts val="0"/>
              </a:spcBef>
              <a:spcAft>
                <a:spcPts val="0"/>
              </a:spcAft>
              <a:buSzPts val="3100"/>
              <a:buNone/>
              <a:defRPr sz="3100"/>
            </a:lvl2pPr>
            <a:lvl3pPr lvl="2" algn="ctr">
              <a:spcBef>
                <a:spcPts val="0"/>
              </a:spcBef>
              <a:spcAft>
                <a:spcPts val="0"/>
              </a:spcAft>
              <a:buSzPts val="3100"/>
              <a:buNone/>
              <a:defRPr sz="3100"/>
            </a:lvl3pPr>
            <a:lvl4pPr lvl="3" algn="ctr">
              <a:spcBef>
                <a:spcPts val="0"/>
              </a:spcBef>
              <a:spcAft>
                <a:spcPts val="0"/>
              </a:spcAft>
              <a:buSzPts val="3100"/>
              <a:buNone/>
              <a:defRPr sz="3100"/>
            </a:lvl4pPr>
            <a:lvl5pPr lvl="4" algn="ctr">
              <a:spcBef>
                <a:spcPts val="0"/>
              </a:spcBef>
              <a:spcAft>
                <a:spcPts val="0"/>
              </a:spcAft>
              <a:buSzPts val="3100"/>
              <a:buNone/>
              <a:defRPr sz="3100"/>
            </a:lvl5pPr>
            <a:lvl6pPr lvl="5" algn="ctr">
              <a:spcBef>
                <a:spcPts val="0"/>
              </a:spcBef>
              <a:spcAft>
                <a:spcPts val="0"/>
              </a:spcAft>
              <a:buSzPts val="3100"/>
              <a:buNone/>
              <a:defRPr sz="3100"/>
            </a:lvl6pPr>
            <a:lvl7pPr lvl="6" algn="ctr">
              <a:spcBef>
                <a:spcPts val="0"/>
              </a:spcBef>
              <a:spcAft>
                <a:spcPts val="0"/>
              </a:spcAft>
              <a:buSzPts val="3100"/>
              <a:buNone/>
              <a:defRPr sz="3100"/>
            </a:lvl7pPr>
            <a:lvl8pPr lvl="7" algn="ctr">
              <a:spcBef>
                <a:spcPts val="0"/>
              </a:spcBef>
              <a:spcAft>
                <a:spcPts val="0"/>
              </a:spcAft>
              <a:buSzPts val="3100"/>
              <a:buNone/>
              <a:defRPr sz="3100"/>
            </a:lvl8pPr>
            <a:lvl9pPr lvl="8" algn="ctr">
              <a:spcBef>
                <a:spcPts val="0"/>
              </a:spcBef>
              <a:spcAft>
                <a:spcPts val="0"/>
              </a:spcAft>
              <a:buSzPts val="3100"/>
              <a:buNone/>
              <a:defRPr sz="3100"/>
            </a:lvl9pPr>
          </a:lstStyle>
          <a:p/>
        </p:txBody>
      </p:sp>
      <p:sp>
        <p:nvSpPr>
          <p:cNvPr id="41" name="Google Shape;41;p4"/>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42" name="Shape 42"/>
        <p:cNvGrpSpPr/>
        <p:nvPr/>
      </p:nvGrpSpPr>
      <p:grpSpPr>
        <a:xfrm>
          <a:off x="0" y="0"/>
          <a:ext cx="0" cy="0"/>
          <a:chOff x="0" y="0"/>
          <a:chExt cx="0" cy="0"/>
        </a:xfrm>
      </p:grpSpPr>
      <p:sp>
        <p:nvSpPr>
          <p:cNvPr id="43" name="Google Shape;43;p5"/>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4" name="Google Shape;44;p5"/>
          <p:cNvSpPr/>
          <p:nvPr/>
        </p:nvSpPr>
        <p:spPr>
          <a:xfrm>
            <a:off x="75" y="10739100"/>
            <a:ext cx="7772400" cy="233700"/>
          </a:xfrm>
          <a:prstGeom prst="rect">
            <a:avLst/>
          </a:prstGeom>
          <a:solidFill>
            <a:srgbClr val="005E68"/>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45" name="Google Shape;45;p5"/>
          <p:cNvSpPr/>
          <p:nvPr/>
        </p:nvSpPr>
        <p:spPr>
          <a:xfrm>
            <a:off x="3653001" y="10645938"/>
            <a:ext cx="466398" cy="327024"/>
          </a:xfrm>
          <a:prstGeom prst="flowChartTerminator">
            <a:avLst/>
          </a:prstGeom>
          <a:solidFill>
            <a:srgbClr val="FFFFFF"/>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6" name="Shape 46"/>
        <p:cNvGrpSpPr/>
        <p:nvPr/>
      </p:nvGrpSpPr>
      <p:grpSpPr>
        <a:xfrm>
          <a:off x="0" y="0"/>
          <a:ext cx="0" cy="0"/>
          <a:chOff x="0" y="0"/>
          <a:chExt cx="0" cy="0"/>
        </a:xfrm>
      </p:grpSpPr>
      <p:sp>
        <p:nvSpPr>
          <p:cNvPr id="47" name="Google Shape;47;p6"/>
          <p:cNvSpPr txBox="1"/>
          <p:nvPr>
            <p:ph type="title"/>
          </p:nvPr>
        </p:nvSpPr>
        <p:spPr>
          <a:xfrm>
            <a:off x="264945" y="949387"/>
            <a:ext cx="7242600" cy="1221900"/>
          </a:xfrm>
          <a:prstGeom prst="rect">
            <a:avLst/>
          </a:prstGeom>
        </p:spPr>
        <p:txBody>
          <a:bodyPr anchorCtr="0" anchor="t" bIns="79750" lIns="79750" spcFirstLastPara="1" rIns="79750" wrap="square" tIns="7975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48" name="Google Shape;48;p6"/>
          <p:cNvSpPr txBox="1"/>
          <p:nvPr>
            <p:ph idx="1" type="body"/>
          </p:nvPr>
        </p:nvSpPr>
        <p:spPr>
          <a:xfrm>
            <a:off x="264945" y="2458613"/>
            <a:ext cx="3399900" cy="7287900"/>
          </a:xfrm>
          <a:prstGeom prst="rect">
            <a:avLst/>
          </a:prstGeom>
        </p:spPr>
        <p:txBody>
          <a:bodyPr anchorCtr="0" anchor="t" bIns="79750" lIns="79750" spcFirstLastPara="1" rIns="79750" wrap="square" tIns="79750">
            <a:noAutofit/>
          </a:bodyPr>
          <a:lstStyle>
            <a:lvl1pPr indent="-304800" lvl="0" marL="457200">
              <a:spcBef>
                <a:spcPts val="0"/>
              </a:spcBef>
              <a:spcAft>
                <a:spcPts val="0"/>
              </a:spcAft>
              <a:buSzPts val="1200"/>
              <a:buChar char="●"/>
              <a:defRPr sz="12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49" name="Google Shape;49;p6"/>
          <p:cNvSpPr txBox="1"/>
          <p:nvPr>
            <p:ph idx="2" type="body"/>
          </p:nvPr>
        </p:nvSpPr>
        <p:spPr>
          <a:xfrm>
            <a:off x="4107540" y="2458613"/>
            <a:ext cx="3399900" cy="7287900"/>
          </a:xfrm>
          <a:prstGeom prst="rect">
            <a:avLst/>
          </a:prstGeom>
        </p:spPr>
        <p:txBody>
          <a:bodyPr anchorCtr="0" anchor="t" bIns="79750" lIns="79750" spcFirstLastPara="1" rIns="79750" wrap="square" tIns="79750">
            <a:noAutofit/>
          </a:bodyPr>
          <a:lstStyle>
            <a:lvl1pPr indent="-304800" lvl="0" marL="457200">
              <a:spcBef>
                <a:spcPts val="0"/>
              </a:spcBef>
              <a:spcAft>
                <a:spcPts val="0"/>
              </a:spcAft>
              <a:buSzPts val="1200"/>
              <a:buChar char="●"/>
              <a:defRPr sz="12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50" name="Google Shape;50;p6"/>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7"/>
          <p:cNvSpPr txBox="1"/>
          <p:nvPr>
            <p:ph type="title"/>
          </p:nvPr>
        </p:nvSpPr>
        <p:spPr>
          <a:xfrm>
            <a:off x="264945" y="949387"/>
            <a:ext cx="7242600" cy="1221900"/>
          </a:xfrm>
          <a:prstGeom prst="rect">
            <a:avLst/>
          </a:prstGeom>
        </p:spPr>
        <p:txBody>
          <a:bodyPr anchorCtr="0" anchor="t" bIns="79750" lIns="79750" spcFirstLastPara="1" rIns="79750" wrap="square" tIns="7975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p:txBody>
      </p:sp>
      <p:sp>
        <p:nvSpPr>
          <p:cNvPr id="53" name="Google Shape;53;p7"/>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4" name="Shape 54"/>
        <p:cNvGrpSpPr/>
        <p:nvPr/>
      </p:nvGrpSpPr>
      <p:grpSpPr>
        <a:xfrm>
          <a:off x="0" y="0"/>
          <a:ext cx="0" cy="0"/>
          <a:chOff x="0" y="0"/>
          <a:chExt cx="0" cy="0"/>
        </a:xfrm>
      </p:grpSpPr>
      <p:sp>
        <p:nvSpPr>
          <p:cNvPr id="55" name="Google Shape;55;p8"/>
          <p:cNvSpPr txBox="1"/>
          <p:nvPr>
            <p:ph type="title"/>
          </p:nvPr>
        </p:nvSpPr>
        <p:spPr>
          <a:xfrm>
            <a:off x="264945" y="1185280"/>
            <a:ext cx="2386800" cy="1612200"/>
          </a:xfrm>
          <a:prstGeom prst="rect">
            <a:avLst/>
          </a:prstGeom>
        </p:spPr>
        <p:txBody>
          <a:bodyPr anchorCtr="0" anchor="b" bIns="79750" lIns="79750" spcFirstLastPara="1" rIns="79750" wrap="square" tIns="79750">
            <a:noAutofit/>
          </a:bodyPr>
          <a:lstStyle>
            <a:lvl1pPr lvl="0">
              <a:spcBef>
                <a:spcPts val="0"/>
              </a:spcBef>
              <a:spcAft>
                <a:spcPts val="0"/>
              </a:spcAft>
              <a:buSzPts val="2100"/>
              <a:buNone/>
              <a:defRPr sz="2100"/>
            </a:lvl1pPr>
            <a:lvl2pPr lvl="1">
              <a:spcBef>
                <a:spcPts val="0"/>
              </a:spcBef>
              <a:spcAft>
                <a:spcPts val="0"/>
              </a:spcAft>
              <a:buSzPts val="2100"/>
              <a:buNone/>
              <a:defRPr sz="2100"/>
            </a:lvl2pPr>
            <a:lvl3pPr lvl="2">
              <a:spcBef>
                <a:spcPts val="0"/>
              </a:spcBef>
              <a:spcAft>
                <a:spcPts val="0"/>
              </a:spcAft>
              <a:buSzPts val="2100"/>
              <a:buNone/>
              <a:defRPr sz="2100"/>
            </a:lvl3pPr>
            <a:lvl4pPr lvl="3">
              <a:spcBef>
                <a:spcPts val="0"/>
              </a:spcBef>
              <a:spcAft>
                <a:spcPts val="0"/>
              </a:spcAft>
              <a:buSzPts val="2100"/>
              <a:buNone/>
              <a:defRPr sz="2100"/>
            </a:lvl4pPr>
            <a:lvl5pPr lvl="4">
              <a:spcBef>
                <a:spcPts val="0"/>
              </a:spcBef>
              <a:spcAft>
                <a:spcPts val="0"/>
              </a:spcAft>
              <a:buSzPts val="2100"/>
              <a:buNone/>
              <a:defRPr sz="2100"/>
            </a:lvl5pPr>
            <a:lvl6pPr lvl="5">
              <a:spcBef>
                <a:spcPts val="0"/>
              </a:spcBef>
              <a:spcAft>
                <a:spcPts val="0"/>
              </a:spcAft>
              <a:buSzPts val="2100"/>
              <a:buNone/>
              <a:defRPr sz="2100"/>
            </a:lvl6pPr>
            <a:lvl7pPr lvl="6">
              <a:spcBef>
                <a:spcPts val="0"/>
              </a:spcBef>
              <a:spcAft>
                <a:spcPts val="0"/>
              </a:spcAft>
              <a:buSzPts val="2100"/>
              <a:buNone/>
              <a:defRPr sz="2100"/>
            </a:lvl7pPr>
            <a:lvl8pPr lvl="7">
              <a:spcBef>
                <a:spcPts val="0"/>
              </a:spcBef>
              <a:spcAft>
                <a:spcPts val="0"/>
              </a:spcAft>
              <a:buSzPts val="2100"/>
              <a:buNone/>
              <a:defRPr sz="2100"/>
            </a:lvl8pPr>
            <a:lvl9pPr lvl="8">
              <a:spcBef>
                <a:spcPts val="0"/>
              </a:spcBef>
              <a:spcAft>
                <a:spcPts val="0"/>
              </a:spcAft>
              <a:buSzPts val="2100"/>
              <a:buNone/>
              <a:defRPr sz="2100"/>
            </a:lvl9pPr>
          </a:lstStyle>
          <a:p/>
        </p:txBody>
      </p:sp>
      <p:sp>
        <p:nvSpPr>
          <p:cNvPr id="56" name="Google Shape;56;p8"/>
          <p:cNvSpPr txBox="1"/>
          <p:nvPr>
            <p:ph idx="1" type="body"/>
          </p:nvPr>
        </p:nvSpPr>
        <p:spPr>
          <a:xfrm>
            <a:off x="264945" y="2964480"/>
            <a:ext cx="2386800" cy="6782700"/>
          </a:xfrm>
          <a:prstGeom prst="rect">
            <a:avLst/>
          </a:prstGeom>
        </p:spPr>
        <p:txBody>
          <a:bodyPr anchorCtr="0" anchor="t" bIns="79750" lIns="79750" spcFirstLastPara="1" rIns="79750" wrap="square" tIns="79750">
            <a:noAutofit/>
          </a:bodyPr>
          <a:lstStyle>
            <a:lvl1pPr indent="-292100" lvl="0" marL="457200">
              <a:spcBef>
                <a:spcPts val="0"/>
              </a:spcBef>
              <a:spcAft>
                <a:spcPts val="0"/>
              </a:spcAft>
              <a:buSzPts val="1000"/>
              <a:buChar char="●"/>
              <a:defRPr sz="1000"/>
            </a:lvl1pPr>
            <a:lvl2pPr indent="-292100" lvl="1" marL="914400">
              <a:spcBef>
                <a:spcPts val="1400"/>
              </a:spcBef>
              <a:spcAft>
                <a:spcPts val="0"/>
              </a:spcAft>
              <a:buSzPts val="1000"/>
              <a:buChar char="○"/>
              <a:defRPr sz="1000"/>
            </a:lvl2pPr>
            <a:lvl3pPr indent="-292100" lvl="2" marL="1371600">
              <a:spcBef>
                <a:spcPts val="1400"/>
              </a:spcBef>
              <a:spcAft>
                <a:spcPts val="0"/>
              </a:spcAft>
              <a:buSzPts val="1000"/>
              <a:buChar char="■"/>
              <a:defRPr sz="1000"/>
            </a:lvl3pPr>
            <a:lvl4pPr indent="-292100" lvl="3" marL="1828800">
              <a:spcBef>
                <a:spcPts val="1400"/>
              </a:spcBef>
              <a:spcAft>
                <a:spcPts val="0"/>
              </a:spcAft>
              <a:buSzPts val="1000"/>
              <a:buChar char="●"/>
              <a:defRPr sz="1000"/>
            </a:lvl4pPr>
            <a:lvl5pPr indent="-292100" lvl="4" marL="2286000">
              <a:spcBef>
                <a:spcPts val="1400"/>
              </a:spcBef>
              <a:spcAft>
                <a:spcPts val="0"/>
              </a:spcAft>
              <a:buSzPts val="1000"/>
              <a:buChar char="○"/>
              <a:defRPr sz="1000"/>
            </a:lvl5pPr>
            <a:lvl6pPr indent="-292100" lvl="5" marL="2743200">
              <a:spcBef>
                <a:spcPts val="1400"/>
              </a:spcBef>
              <a:spcAft>
                <a:spcPts val="0"/>
              </a:spcAft>
              <a:buSzPts val="1000"/>
              <a:buChar char="■"/>
              <a:defRPr sz="1000"/>
            </a:lvl6pPr>
            <a:lvl7pPr indent="-292100" lvl="6" marL="3200400">
              <a:spcBef>
                <a:spcPts val="1400"/>
              </a:spcBef>
              <a:spcAft>
                <a:spcPts val="0"/>
              </a:spcAft>
              <a:buSzPts val="1000"/>
              <a:buChar char="●"/>
              <a:defRPr sz="1000"/>
            </a:lvl7pPr>
            <a:lvl8pPr indent="-292100" lvl="7" marL="3657600">
              <a:spcBef>
                <a:spcPts val="1400"/>
              </a:spcBef>
              <a:spcAft>
                <a:spcPts val="0"/>
              </a:spcAft>
              <a:buSzPts val="1000"/>
              <a:buChar char="○"/>
              <a:defRPr sz="1000"/>
            </a:lvl8pPr>
            <a:lvl9pPr indent="-292100" lvl="8" marL="4114800">
              <a:spcBef>
                <a:spcPts val="1400"/>
              </a:spcBef>
              <a:spcAft>
                <a:spcPts val="1400"/>
              </a:spcAft>
              <a:buSzPts val="1000"/>
              <a:buChar char="■"/>
              <a:defRPr sz="1000"/>
            </a:lvl9pPr>
          </a:lstStyle>
          <a:p/>
        </p:txBody>
      </p:sp>
      <p:sp>
        <p:nvSpPr>
          <p:cNvPr id="57" name="Google Shape;57;p8"/>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8" name="Shape 58"/>
        <p:cNvGrpSpPr/>
        <p:nvPr/>
      </p:nvGrpSpPr>
      <p:grpSpPr>
        <a:xfrm>
          <a:off x="0" y="0"/>
          <a:ext cx="0" cy="0"/>
          <a:chOff x="0" y="0"/>
          <a:chExt cx="0" cy="0"/>
        </a:xfrm>
      </p:grpSpPr>
      <p:sp>
        <p:nvSpPr>
          <p:cNvPr id="59" name="Google Shape;59;p9"/>
          <p:cNvSpPr txBox="1"/>
          <p:nvPr>
            <p:ph type="title"/>
          </p:nvPr>
        </p:nvSpPr>
        <p:spPr>
          <a:xfrm>
            <a:off x="416713" y="960320"/>
            <a:ext cx="5412600" cy="8727000"/>
          </a:xfrm>
          <a:prstGeom prst="rect">
            <a:avLst/>
          </a:prstGeom>
        </p:spPr>
        <p:txBody>
          <a:bodyPr anchorCtr="0" anchor="ctr" bIns="79750" lIns="79750" spcFirstLastPara="1" rIns="79750" wrap="square" tIns="7975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60" name="Google Shape;60;p9"/>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61" name="Shape 61"/>
        <p:cNvGrpSpPr/>
        <p:nvPr/>
      </p:nvGrpSpPr>
      <p:grpSpPr>
        <a:xfrm>
          <a:off x="0" y="0"/>
          <a:ext cx="0" cy="0"/>
          <a:chOff x="0" y="0"/>
          <a:chExt cx="0" cy="0"/>
        </a:xfrm>
      </p:grpSpPr>
      <p:sp>
        <p:nvSpPr>
          <p:cNvPr id="62" name="Google Shape;62;p10"/>
          <p:cNvSpPr/>
          <p:nvPr/>
        </p:nvSpPr>
        <p:spPr>
          <a:xfrm>
            <a:off x="3886200" y="-267"/>
            <a:ext cx="3886200" cy="10972800"/>
          </a:xfrm>
          <a:prstGeom prst="rect">
            <a:avLst/>
          </a:prstGeom>
          <a:solidFill>
            <a:schemeClr val="lt2"/>
          </a:solidFill>
          <a:ln>
            <a:noFill/>
          </a:ln>
        </p:spPr>
        <p:txBody>
          <a:bodyPr anchorCtr="0" anchor="ctr" bIns="79750" lIns="79750" spcFirstLastPara="1" rIns="79750" wrap="square" tIns="79750">
            <a:noAutofit/>
          </a:bodyPr>
          <a:lstStyle/>
          <a:p>
            <a:pPr indent="0" lvl="0" marL="0" rtl="0" algn="l">
              <a:spcBef>
                <a:spcPts val="0"/>
              </a:spcBef>
              <a:spcAft>
                <a:spcPts val="0"/>
              </a:spcAft>
              <a:buNone/>
            </a:pPr>
            <a:r>
              <a:t/>
            </a:r>
            <a:endParaRPr/>
          </a:p>
        </p:txBody>
      </p:sp>
      <p:sp>
        <p:nvSpPr>
          <p:cNvPr id="63" name="Google Shape;63;p10"/>
          <p:cNvSpPr txBox="1"/>
          <p:nvPr>
            <p:ph type="title"/>
          </p:nvPr>
        </p:nvSpPr>
        <p:spPr>
          <a:xfrm>
            <a:off x="225675" y="2630773"/>
            <a:ext cx="3438300" cy="3162300"/>
          </a:xfrm>
          <a:prstGeom prst="rect">
            <a:avLst/>
          </a:prstGeom>
        </p:spPr>
        <p:txBody>
          <a:bodyPr anchorCtr="0" anchor="b" bIns="79750" lIns="79750" spcFirstLastPara="1" rIns="79750" wrap="square" tIns="79750">
            <a:noAutofit/>
          </a:bodyPr>
          <a:lstStyle>
            <a:lvl1pPr lvl="0" algn="ctr">
              <a:spcBef>
                <a:spcPts val="0"/>
              </a:spcBef>
              <a:spcAft>
                <a:spcPts val="0"/>
              </a:spcAft>
              <a:buSzPts val="3700"/>
              <a:buNone/>
              <a:defRPr sz="3700"/>
            </a:lvl1pPr>
            <a:lvl2pPr lvl="1" algn="ctr">
              <a:spcBef>
                <a:spcPts val="0"/>
              </a:spcBef>
              <a:spcAft>
                <a:spcPts val="0"/>
              </a:spcAft>
              <a:buSzPts val="3700"/>
              <a:buNone/>
              <a:defRPr sz="3700"/>
            </a:lvl2pPr>
            <a:lvl3pPr lvl="2" algn="ctr">
              <a:spcBef>
                <a:spcPts val="0"/>
              </a:spcBef>
              <a:spcAft>
                <a:spcPts val="0"/>
              </a:spcAft>
              <a:buSzPts val="3700"/>
              <a:buNone/>
              <a:defRPr sz="3700"/>
            </a:lvl3pPr>
            <a:lvl4pPr lvl="3" algn="ctr">
              <a:spcBef>
                <a:spcPts val="0"/>
              </a:spcBef>
              <a:spcAft>
                <a:spcPts val="0"/>
              </a:spcAft>
              <a:buSzPts val="3700"/>
              <a:buNone/>
              <a:defRPr sz="3700"/>
            </a:lvl4pPr>
            <a:lvl5pPr lvl="4" algn="ctr">
              <a:spcBef>
                <a:spcPts val="0"/>
              </a:spcBef>
              <a:spcAft>
                <a:spcPts val="0"/>
              </a:spcAft>
              <a:buSzPts val="3700"/>
              <a:buNone/>
              <a:defRPr sz="3700"/>
            </a:lvl5pPr>
            <a:lvl6pPr lvl="5" algn="ctr">
              <a:spcBef>
                <a:spcPts val="0"/>
              </a:spcBef>
              <a:spcAft>
                <a:spcPts val="0"/>
              </a:spcAft>
              <a:buSzPts val="3700"/>
              <a:buNone/>
              <a:defRPr sz="3700"/>
            </a:lvl6pPr>
            <a:lvl7pPr lvl="6" algn="ctr">
              <a:spcBef>
                <a:spcPts val="0"/>
              </a:spcBef>
              <a:spcAft>
                <a:spcPts val="0"/>
              </a:spcAft>
              <a:buSzPts val="3700"/>
              <a:buNone/>
              <a:defRPr sz="3700"/>
            </a:lvl7pPr>
            <a:lvl8pPr lvl="7" algn="ctr">
              <a:spcBef>
                <a:spcPts val="0"/>
              </a:spcBef>
              <a:spcAft>
                <a:spcPts val="0"/>
              </a:spcAft>
              <a:buSzPts val="3700"/>
              <a:buNone/>
              <a:defRPr sz="3700"/>
            </a:lvl8pPr>
            <a:lvl9pPr lvl="8" algn="ctr">
              <a:spcBef>
                <a:spcPts val="0"/>
              </a:spcBef>
              <a:spcAft>
                <a:spcPts val="0"/>
              </a:spcAft>
              <a:buSzPts val="3700"/>
              <a:buNone/>
              <a:defRPr sz="3700"/>
            </a:lvl9pPr>
          </a:lstStyle>
          <a:p/>
        </p:txBody>
      </p:sp>
      <p:sp>
        <p:nvSpPr>
          <p:cNvPr id="64" name="Google Shape;64;p10"/>
          <p:cNvSpPr txBox="1"/>
          <p:nvPr>
            <p:ph idx="1" type="subTitle"/>
          </p:nvPr>
        </p:nvSpPr>
        <p:spPr>
          <a:xfrm>
            <a:off x="225675" y="5979893"/>
            <a:ext cx="3438300" cy="2634900"/>
          </a:xfrm>
          <a:prstGeom prst="rect">
            <a:avLst/>
          </a:prstGeom>
        </p:spPr>
        <p:txBody>
          <a:bodyPr anchorCtr="0" anchor="t" bIns="79750" lIns="79750" spcFirstLastPara="1" rIns="79750" wrap="square" tIns="79750">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65" name="Google Shape;65;p10"/>
          <p:cNvSpPr txBox="1"/>
          <p:nvPr>
            <p:ph idx="2" type="body"/>
          </p:nvPr>
        </p:nvSpPr>
        <p:spPr>
          <a:xfrm>
            <a:off x="4198575" y="1544693"/>
            <a:ext cx="3261300" cy="7882800"/>
          </a:xfrm>
          <a:prstGeom prst="rect">
            <a:avLst/>
          </a:prstGeom>
        </p:spPr>
        <p:txBody>
          <a:bodyPr anchorCtr="0" anchor="ctr" bIns="79750" lIns="79750" spcFirstLastPara="1" rIns="79750" wrap="square" tIns="79750">
            <a:noAutofit/>
          </a:bodyPr>
          <a:lstStyle>
            <a:lvl1pPr indent="-330200" lvl="0" marL="457200">
              <a:spcBef>
                <a:spcPts val="0"/>
              </a:spcBef>
              <a:spcAft>
                <a:spcPts val="0"/>
              </a:spcAft>
              <a:buSzPts val="1600"/>
              <a:buChar char="●"/>
              <a:defRPr/>
            </a:lvl1pPr>
            <a:lvl2pPr indent="-304800" lvl="1" marL="914400">
              <a:spcBef>
                <a:spcPts val="1400"/>
              </a:spcBef>
              <a:spcAft>
                <a:spcPts val="0"/>
              </a:spcAft>
              <a:buSzPts val="1200"/>
              <a:buChar char="○"/>
              <a:defRPr/>
            </a:lvl2pPr>
            <a:lvl3pPr indent="-304800" lvl="2" marL="1371600">
              <a:spcBef>
                <a:spcPts val="1400"/>
              </a:spcBef>
              <a:spcAft>
                <a:spcPts val="0"/>
              </a:spcAft>
              <a:buSzPts val="1200"/>
              <a:buChar char="■"/>
              <a:defRPr/>
            </a:lvl3pPr>
            <a:lvl4pPr indent="-304800" lvl="3" marL="1828800">
              <a:spcBef>
                <a:spcPts val="1400"/>
              </a:spcBef>
              <a:spcAft>
                <a:spcPts val="0"/>
              </a:spcAft>
              <a:buSzPts val="1200"/>
              <a:buChar char="●"/>
              <a:defRPr/>
            </a:lvl4pPr>
            <a:lvl5pPr indent="-304800" lvl="4" marL="2286000">
              <a:spcBef>
                <a:spcPts val="1400"/>
              </a:spcBef>
              <a:spcAft>
                <a:spcPts val="0"/>
              </a:spcAft>
              <a:buSzPts val="1200"/>
              <a:buChar char="○"/>
              <a:defRPr/>
            </a:lvl5pPr>
            <a:lvl6pPr indent="-304800" lvl="5" marL="2743200">
              <a:spcBef>
                <a:spcPts val="1400"/>
              </a:spcBef>
              <a:spcAft>
                <a:spcPts val="0"/>
              </a:spcAft>
              <a:buSzPts val="1200"/>
              <a:buChar char="■"/>
              <a:defRPr/>
            </a:lvl6pPr>
            <a:lvl7pPr indent="-304800" lvl="6" marL="3200400">
              <a:spcBef>
                <a:spcPts val="1400"/>
              </a:spcBef>
              <a:spcAft>
                <a:spcPts val="0"/>
              </a:spcAft>
              <a:buSzPts val="1200"/>
              <a:buChar char="●"/>
              <a:defRPr/>
            </a:lvl7pPr>
            <a:lvl8pPr indent="-304800" lvl="7" marL="3657600">
              <a:spcBef>
                <a:spcPts val="1400"/>
              </a:spcBef>
              <a:spcAft>
                <a:spcPts val="0"/>
              </a:spcAft>
              <a:buSzPts val="1200"/>
              <a:buChar char="○"/>
              <a:defRPr/>
            </a:lvl8pPr>
            <a:lvl9pPr indent="-304800" lvl="8" marL="4114800">
              <a:spcBef>
                <a:spcPts val="1400"/>
              </a:spcBef>
              <a:spcAft>
                <a:spcPts val="1400"/>
              </a:spcAft>
              <a:buSzPts val="1200"/>
              <a:buChar char="■"/>
              <a:defRPr/>
            </a:lvl9pPr>
          </a:lstStyle>
          <a:p/>
        </p:txBody>
      </p:sp>
      <p:sp>
        <p:nvSpPr>
          <p:cNvPr id="66" name="Google Shape;66;p10"/>
          <p:cNvSpPr txBox="1"/>
          <p:nvPr>
            <p:ph idx="12" type="sldNum"/>
          </p:nvPr>
        </p:nvSpPr>
        <p:spPr>
          <a:xfrm>
            <a:off x="7201589" y="9948196"/>
            <a:ext cx="466500" cy="839700"/>
          </a:xfrm>
          <a:prstGeom prst="rect">
            <a:avLst/>
          </a:prstGeom>
        </p:spPr>
        <p:txBody>
          <a:bodyPr anchorCtr="0" anchor="ctr" bIns="79750" lIns="79750" spcFirstLastPara="1" rIns="79750" wrap="square" tIns="7975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949387"/>
            <a:ext cx="7242600" cy="1221900"/>
          </a:xfrm>
          <a:prstGeom prst="rect">
            <a:avLst/>
          </a:prstGeom>
          <a:noFill/>
          <a:ln>
            <a:noFill/>
          </a:ln>
        </p:spPr>
        <p:txBody>
          <a:bodyPr anchorCtr="0" anchor="t" bIns="79750" lIns="79750" spcFirstLastPara="1" rIns="79750" wrap="square" tIns="79750">
            <a:noAutofit/>
          </a:bodyPr>
          <a:lstStyle>
            <a:lvl1pPr lvl="0">
              <a:spcBef>
                <a:spcPts val="0"/>
              </a:spcBef>
              <a:spcAft>
                <a:spcPts val="0"/>
              </a:spcAft>
              <a:buClr>
                <a:schemeClr val="dk1"/>
              </a:buClr>
              <a:buSzPts val="2400"/>
              <a:buNone/>
              <a:defRPr sz="2400">
                <a:solidFill>
                  <a:schemeClr val="dk1"/>
                </a:solidFill>
              </a:defRPr>
            </a:lvl1pPr>
            <a:lvl2pPr lvl="1">
              <a:spcBef>
                <a:spcPts val="0"/>
              </a:spcBef>
              <a:spcAft>
                <a:spcPts val="0"/>
              </a:spcAft>
              <a:buClr>
                <a:schemeClr val="dk1"/>
              </a:buClr>
              <a:buSzPts val="2400"/>
              <a:buNone/>
              <a:defRPr sz="2400">
                <a:solidFill>
                  <a:schemeClr val="dk1"/>
                </a:solidFill>
              </a:defRPr>
            </a:lvl2pPr>
            <a:lvl3pPr lvl="2">
              <a:spcBef>
                <a:spcPts val="0"/>
              </a:spcBef>
              <a:spcAft>
                <a:spcPts val="0"/>
              </a:spcAft>
              <a:buClr>
                <a:schemeClr val="dk1"/>
              </a:buClr>
              <a:buSzPts val="2400"/>
              <a:buNone/>
              <a:defRPr sz="2400">
                <a:solidFill>
                  <a:schemeClr val="dk1"/>
                </a:solidFill>
              </a:defRPr>
            </a:lvl3pPr>
            <a:lvl4pPr lvl="3">
              <a:spcBef>
                <a:spcPts val="0"/>
              </a:spcBef>
              <a:spcAft>
                <a:spcPts val="0"/>
              </a:spcAft>
              <a:buClr>
                <a:schemeClr val="dk1"/>
              </a:buClr>
              <a:buSzPts val="2400"/>
              <a:buNone/>
              <a:defRPr sz="2400">
                <a:solidFill>
                  <a:schemeClr val="dk1"/>
                </a:solidFill>
              </a:defRPr>
            </a:lvl4pPr>
            <a:lvl5pPr lvl="4">
              <a:spcBef>
                <a:spcPts val="0"/>
              </a:spcBef>
              <a:spcAft>
                <a:spcPts val="0"/>
              </a:spcAft>
              <a:buClr>
                <a:schemeClr val="dk1"/>
              </a:buClr>
              <a:buSzPts val="2400"/>
              <a:buNone/>
              <a:defRPr sz="2400">
                <a:solidFill>
                  <a:schemeClr val="dk1"/>
                </a:solidFill>
              </a:defRPr>
            </a:lvl5pPr>
            <a:lvl6pPr lvl="5">
              <a:spcBef>
                <a:spcPts val="0"/>
              </a:spcBef>
              <a:spcAft>
                <a:spcPts val="0"/>
              </a:spcAft>
              <a:buClr>
                <a:schemeClr val="dk1"/>
              </a:buClr>
              <a:buSzPts val="2400"/>
              <a:buNone/>
              <a:defRPr sz="2400">
                <a:solidFill>
                  <a:schemeClr val="dk1"/>
                </a:solidFill>
              </a:defRPr>
            </a:lvl6pPr>
            <a:lvl7pPr lvl="6">
              <a:spcBef>
                <a:spcPts val="0"/>
              </a:spcBef>
              <a:spcAft>
                <a:spcPts val="0"/>
              </a:spcAft>
              <a:buClr>
                <a:schemeClr val="dk1"/>
              </a:buClr>
              <a:buSzPts val="2400"/>
              <a:buNone/>
              <a:defRPr sz="2400">
                <a:solidFill>
                  <a:schemeClr val="dk1"/>
                </a:solidFill>
              </a:defRPr>
            </a:lvl7pPr>
            <a:lvl8pPr lvl="7">
              <a:spcBef>
                <a:spcPts val="0"/>
              </a:spcBef>
              <a:spcAft>
                <a:spcPts val="0"/>
              </a:spcAft>
              <a:buClr>
                <a:schemeClr val="dk1"/>
              </a:buClr>
              <a:buSzPts val="2400"/>
              <a:buNone/>
              <a:defRPr sz="2400">
                <a:solidFill>
                  <a:schemeClr val="dk1"/>
                </a:solidFill>
              </a:defRPr>
            </a:lvl8pPr>
            <a:lvl9pPr lvl="8">
              <a:spcBef>
                <a:spcPts val="0"/>
              </a:spcBef>
              <a:spcAft>
                <a:spcPts val="0"/>
              </a:spcAft>
              <a:buClr>
                <a:schemeClr val="dk1"/>
              </a:buClr>
              <a:buSzPts val="2400"/>
              <a:buNone/>
              <a:defRPr sz="2400">
                <a:solidFill>
                  <a:schemeClr val="dk1"/>
                </a:solidFill>
              </a:defRPr>
            </a:lvl9pPr>
          </a:lstStyle>
          <a:p/>
        </p:txBody>
      </p:sp>
      <p:sp>
        <p:nvSpPr>
          <p:cNvPr id="7" name="Google Shape;7;p1"/>
          <p:cNvSpPr txBox="1"/>
          <p:nvPr>
            <p:ph idx="1" type="body"/>
          </p:nvPr>
        </p:nvSpPr>
        <p:spPr>
          <a:xfrm>
            <a:off x="264945" y="2458613"/>
            <a:ext cx="7242600" cy="7287900"/>
          </a:xfrm>
          <a:prstGeom prst="rect">
            <a:avLst/>
          </a:prstGeom>
          <a:noFill/>
          <a:ln>
            <a:noFill/>
          </a:ln>
        </p:spPr>
        <p:txBody>
          <a:bodyPr anchorCtr="0" anchor="t" bIns="79750" lIns="79750" spcFirstLastPara="1" rIns="79750" wrap="square" tIns="79750">
            <a:noAutofit/>
          </a:bodyPr>
          <a:lstStyle>
            <a:lvl1pPr indent="-330200" lvl="0" marL="457200">
              <a:lnSpc>
                <a:spcPct val="115000"/>
              </a:lnSpc>
              <a:spcBef>
                <a:spcPts val="0"/>
              </a:spcBef>
              <a:spcAft>
                <a:spcPts val="0"/>
              </a:spcAft>
              <a:buClr>
                <a:schemeClr val="dk2"/>
              </a:buClr>
              <a:buSzPts val="1600"/>
              <a:buChar char="●"/>
              <a:defRPr sz="1600">
                <a:solidFill>
                  <a:schemeClr val="dk2"/>
                </a:solidFill>
              </a:defRPr>
            </a:lvl1pPr>
            <a:lvl2pPr indent="-304800" lvl="1" marL="914400">
              <a:lnSpc>
                <a:spcPct val="115000"/>
              </a:lnSpc>
              <a:spcBef>
                <a:spcPts val="1400"/>
              </a:spcBef>
              <a:spcAft>
                <a:spcPts val="0"/>
              </a:spcAft>
              <a:buClr>
                <a:schemeClr val="dk2"/>
              </a:buClr>
              <a:buSzPts val="1200"/>
              <a:buChar char="○"/>
              <a:defRPr sz="1200">
                <a:solidFill>
                  <a:schemeClr val="dk2"/>
                </a:solidFill>
              </a:defRPr>
            </a:lvl2pPr>
            <a:lvl3pPr indent="-304800" lvl="2" marL="1371600">
              <a:lnSpc>
                <a:spcPct val="115000"/>
              </a:lnSpc>
              <a:spcBef>
                <a:spcPts val="1400"/>
              </a:spcBef>
              <a:spcAft>
                <a:spcPts val="0"/>
              </a:spcAft>
              <a:buClr>
                <a:schemeClr val="dk2"/>
              </a:buClr>
              <a:buSzPts val="1200"/>
              <a:buChar char="■"/>
              <a:defRPr sz="1200">
                <a:solidFill>
                  <a:schemeClr val="dk2"/>
                </a:solidFill>
              </a:defRPr>
            </a:lvl3pPr>
            <a:lvl4pPr indent="-304800" lvl="3" marL="1828800">
              <a:lnSpc>
                <a:spcPct val="115000"/>
              </a:lnSpc>
              <a:spcBef>
                <a:spcPts val="1400"/>
              </a:spcBef>
              <a:spcAft>
                <a:spcPts val="0"/>
              </a:spcAft>
              <a:buClr>
                <a:schemeClr val="dk2"/>
              </a:buClr>
              <a:buSzPts val="1200"/>
              <a:buChar char="●"/>
              <a:defRPr sz="1200">
                <a:solidFill>
                  <a:schemeClr val="dk2"/>
                </a:solidFill>
              </a:defRPr>
            </a:lvl4pPr>
            <a:lvl5pPr indent="-304800" lvl="4" marL="2286000">
              <a:lnSpc>
                <a:spcPct val="115000"/>
              </a:lnSpc>
              <a:spcBef>
                <a:spcPts val="1400"/>
              </a:spcBef>
              <a:spcAft>
                <a:spcPts val="0"/>
              </a:spcAft>
              <a:buClr>
                <a:schemeClr val="dk2"/>
              </a:buClr>
              <a:buSzPts val="1200"/>
              <a:buChar char="○"/>
              <a:defRPr sz="1200">
                <a:solidFill>
                  <a:schemeClr val="dk2"/>
                </a:solidFill>
              </a:defRPr>
            </a:lvl5pPr>
            <a:lvl6pPr indent="-304800" lvl="5" marL="2743200">
              <a:lnSpc>
                <a:spcPct val="115000"/>
              </a:lnSpc>
              <a:spcBef>
                <a:spcPts val="1400"/>
              </a:spcBef>
              <a:spcAft>
                <a:spcPts val="0"/>
              </a:spcAft>
              <a:buClr>
                <a:schemeClr val="dk2"/>
              </a:buClr>
              <a:buSzPts val="1200"/>
              <a:buChar char="■"/>
              <a:defRPr sz="1200">
                <a:solidFill>
                  <a:schemeClr val="dk2"/>
                </a:solidFill>
              </a:defRPr>
            </a:lvl6pPr>
            <a:lvl7pPr indent="-304800" lvl="6" marL="3200400">
              <a:lnSpc>
                <a:spcPct val="115000"/>
              </a:lnSpc>
              <a:spcBef>
                <a:spcPts val="1400"/>
              </a:spcBef>
              <a:spcAft>
                <a:spcPts val="0"/>
              </a:spcAft>
              <a:buClr>
                <a:schemeClr val="dk2"/>
              </a:buClr>
              <a:buSzPts val="1200"/>
              <a:buChar char="●"/>
              <a:defRPr sz="1200">
                <a:solidFill>
                  <a:schemeClr val="dk2"/>
                </a:solidFill>
              </a:defRPr>
            </a:lvl7pPr>
            <a:lvl8pPr indent="-304800" lvl="7" marL="3657600">
              <a:lnSpc>
                <a:spcPct val="115000"/>
              </a:lnSpc>
              <a:spcBef>
                <a:spcPts val="1400"/>
              </a:spcBef>
              <a:spcAft>
                <a:spcPts val="0"/>
              </a:spcAft>
              <a:buClr>
                <a:schemeClr val="dk2"/>
              </a:buClr>
              <a:buSzPts val="1200"/>
              <a:buChar char="○"/>
              <a:defRPr sz="1200">
                <a:solidFill>
                  <a:schemeClr val="dk2"/>
                </a:solidFill>
              </a:defRPr>
            </a:lvl8pPr>
            <a:lvl9pPr indent="-304800" lvl="8" marL="4114800">
              <a:lnSpc>
                <a:spcPct val="115000"/>
              </a:lnSpc>
              <a:spcBef>
                <a:spcPts val="1400"/>
              </a:spcBef>
              <a:spcAft>
                <a:spcPts val="1400"/>
              </a:spcAft>
              <a:buClr>
                <a:schemeClr val="dk2"/>
              </a:buClr>
              <a:buSzPts val="1200"/>
              <a:buChar char="■"/>
              <a:defRPr sz="1200">
                <a:solidFill>
                  <a:schemeClr val="dk2"/>
                </a:solidFill>
              </a:defRPr>
            </a:lvl9pPr>
          </a:lstStyle>
          <a:p/>
        </p:txBody>
      </p:sp>
      <p:sp>
        <p:nvSpPr>
          <p:cNvPr id="8" name="Google Shape;8;p1"/>
          <p:cNvSpPr txBox="1"/>
          <p:nvPr>
            <p:ph idx="12" type="sldNum"/>
          </p:nvPr>
        </p:nvSpPr>
        <p:spPr>
          <a:xfrm>
            <a:off x="7201589" y="9948196"/>
            <a:ext cx="466500" cy="839700"/>
          </a:xfrm>
          <a:prstGeom prst="rect">
            <a:avLst/>
          </a:prstGeom>
          <a:noFill/>
          <a:ln>
            <a:noFill/>
          </a:ln>
        </p:spPr>
        <p:txBody>
          <a:bodyPr anchorCtr="0" anchor="ctr" bIns="79750" lIns="79750" spcFirstLastPara="1" rIns="79750" wrap="square" tIns="79750">
            <a:noAutofit/>
          </a:bodyPr>
          <a:lstStyle>
            <a:lvl1pPr lvl="0" algn="r">
              <a:buNone/>
              <a:defRPr sz="900">
                <a:solidFill>
                  <a:schemeClr val="dk2"/>
                </a:solidFill>
              </a:defRPr>
            </a:lvl1pPr>
            <a:lvl2pPr lvl="1" algn="r">
              <a:buNone/>
              <a:defRPr sz="900">
                <a:solidFill>
                  <a:schemeClr val="dk2"/>
                </a:solidFill>
              </a:defRPr>
            </a:lvl2pPr>
            <a:lvl3pPr lvl="2" algn="r">
              <a:buNone/>
              <a:defRPr sz="900">
                <a:solidFill>
                  <a:schemeClr val="dk2"/>
                </a:solidFill>
              </a:defRPr>
            </a:lvl3pPr>
            <a:lvl4pPr lvl="3" algn="r">
              <a:buNone/>
              <a:defRPr sz="900">
                <a:solidFill>
                  <a:schemeClr val="dk2"/>
                </a:solidFill>
              </a:defRPr>
            </a:lvl4pPr>
            <a:lvl5pPr lvl="4" algn="r">
              <a:buNone/>
              <a:defRPr sz="900">
                <a:solidFill>
                  <a:schemeClr val="dk2"/>
                </a:solidFill>
              </a:defRPr>
            </a:lvl5pPr>
            <a:lvl6pPr lvl="5" algn="r">
              <a:buNone/>
              <a:defRPr sz="900">
                <a:solidFill>
                  <a:schemeClr val="dk2"/>
                </a:solidFill>
              </a:defRPr>
            </a:lvl6pPr>
            <a:lvl7pPr lvl="6" algn="r">
              <a:buNone/>
              <a:defRPr sz="900">
                <a:solidFill>
                  <a:schemeClr val="dk2"/>
                </a:solidFill>
              </a:defRPr>
            </a:lvl7pPr>
            <a:lvl8pPr lvl="7" algn="r">
              <a:buNone/>
              <a:defRPr sz="900">
                <a:solidFill>
                  <a:schemeClr val="dk2"/>
                </a:solidFill>
              </a:defRPr>
            </a:lvl8pPr>
            <a:lvl9pPr lvl="8" algn="r">
              <a:buNone/>
              <a:defRPr sz="9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usp=sharing"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42.jpg"/><Relationship Id="rId4" Type="http://schemas.openxmlformats.org/officeDocument/2006/relationships/image" Target="../media/image47.png"/><Relationship Id="rId5" Type="http://schemas.openxmlformats.org/officeDocument/2006/relationships/image" Target="../media/image52.png"/><Relationship Id="rId6" Type="http://schemas.openxmlformats.org/officeDocument/2006/relationships/image" Target="../media/image63.png"/><Relationship Id="rId7" Type="http://schemas.openxmlformats.org/officeDocument/2006/relationships/image" Target="../media/image43.png"/></Relationships>
</file>

<file path=ppt/slides/_rels/slide11.xml.rels><?xml version="1.0" encoding="UTF-8" standalone="yes"?><Relationships xmlns="http://schemas.openxmlformats.org/package/2006/relationships"><Relationship Id="rId11" Type="http://schemas.openxmlformats.org/officeDocument/2006/relationships/image" Target="../media/image58.jpg"/><Relationship Id="rId10" Type="http://schemas.openxmlformats.org/officeDocument/2006/relationships/image" Target="../media/image59.jpg"/><Relationship Id="rId13" Type="http://schemas.openxmlformats.org/officeDocument/2006/relationships/image" Target="../media/image60.png"/><Relationship Id="rId12" Type="http://schemas.openxmlformats.org/officeDocument/2006/relationships/image" Target="../media/image62.png"/><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46.jpg"/><Relationship Id="rId4" Type="http://schemas.openxmlformats.org/officeDocument/2006/relationships/image" Target="../media/image61.jpg"/><Relationship Id="rId9" Type="http://schemas.openxmlformats.org/officeDocument/2006/relationships/image" Target="../media/image55.jpg"/><Relationship Id="rId15" Type="http://schemas.openxmlformats.org/officeDocument/2006/relationships/image" Target="../media/image67.png"/><Relationship Id="rId14" Type="http://schemas.openxmlformats.org/officeDocument/2006/relationships/image" Target="../media/image71.png"/><Relationship Id="rId17" Type="http://schemas.openxmlformats.org/officeDocument/2006/relationships/image" Target="../media/image75.png"/><Relationship Id="rId16" Type="http://schemas.openxmlformats.org/officeDocument/2006/relationships/image" Target="../media/image73.png"/><Relationship Id="rId5" Type="http://schemas.openxmlformats.org/officeDocument/2006/relationships/image" Target="../media/image50.jpg"/><Relationship Id="rId6" Type="http://schemas.openxmlformats.org/officeDocument/2006/relationships/image" Target="../media/image51.jpg"/><Relationship Id="rId7" Type="http://schemas.openxmlformats.org/officeDocument/2006/relationships/image" Target="../media/image57.jpg"/><Relationship Id="rId8" Type="http://schemas.openxmlformats.org/officeDocument/2006/relationships/image" Target="../media/image5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72.jpg"/><Relationship Id="rId4" Type="http://schemas.openxmlformats.org/officeDocument/2006/relationships/image" Target="../media/image6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76.jpg"/><Relationship Id="rId4" Type="http://schemas.openxmlformats.org/officeDocument/2006/relationships/image" Target="../media/image6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81.png"/><Relationship Id="rId4" Type="http://schemas.openxmlformats.org/officeDocument/2006/relationships/image" Target="../media/image77.jpg"/><Relationship Id="rId5" Type="http://schemas.openxmlformats.org/officeDocument/2006/relationships/image" Target="../media/image80.jpg"/><Relationship Id="rId6" Type="http://schemas.openxmlformats.org/officeDocument/2006/relationships/image" Target="../media/image74.jpg"/><Relationship Id="rId7" Type="http://schemas.openxmlformats.org/officeDocument/2006/relationships/image" Target="../media/image6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78.jpg"/><Relationship Id="rId4" Type="http://schemas.openxmlformats.org/officeDocument/2006/relationships/image" Target="../media/image79.jpg"/><Relationship Id="rId5" Type="http://schemas.openxmlformats.org/officeDocument/2006/relationships/image" Target="../media/image85.jpg"/><Relationship Id="rId6" Type="http://schemas.openxmlformats.org/officeDocument/2006/relationships/image" Target="../media/image8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84.jpg"/><Relationship Id="rId4" Type="http://schemas.openxmlformats.org/officeDocument/2006/relationships/image" Target="../media/image87.png"/><Relationship Id="rId5" Type="http://schemas.openxmlformats.org/officeDocument/2006/relationships/image" Target="../media/image83.png"/><Relationship Id="rId6"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3.jpg"/><Relationship Id="rId4" Type="http://schemas.openxmlformats.org/officeDocument/2006/relationships/image" Target="../media/image39.jpg"/><Relationship Id="rId5" Type="http://schemas.openxmlformats.org/officeDocument/2006/relationships/image" Target="../media/image21.png"/><Relationship Id="rId6"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10.png"/><Relationship Id="rId6" Type="http://schemas.openxmlformats.org/officeDocument/2006/relationships/image" Target="../media/image19.png"/><Relationship Id="rId7" Type="http://schemas.openxmlformats.org/officeDocument/2006/relationships/image" Target="../media/image8.jpg"/><Relationship Id="rId8" Type="http://schemas.openxmlformats.org/officeDocument/2006/relationships/image" Target="../media/image1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jpg"/><Relationship Id="rId4" Type="http://schemas.openxmlformats.org/officeDocument/2006/relationships/image" Target="../media/image9.jp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5.png"/><Relationship Id="rId8"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8.png"/><Relationship Id="rId5" Type="http://schemas.openxmlformats.org/officeDocument/2006/relationships/image" Target="../media/image22.png"/><Relationship Id="rId6" Type="http://schemas.openxmlformats.org/officeDocument/2006/relationships/image" Target="../media/image18.jpg"/><Relationship Id="rId7" Type="http://schemas.openxmlformats.org/officeDocument/2006/relationships/image" Target="../media/image3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27.png"/><Relationship Id="rId9" Type="http://schemas.openxmlformats.org/officeDocument/2006/relationships/image" Target="../media/image31.png"/><Relationship Id="rId5" Type="http://schemas.openxmlformats.org/officeDocument/2006/relationships/image" Target="../media/image25.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29.jpg"/><Relationship Id="rId4" Type="http://schemas.openxmlformats.org/officeDocument/2006/relationships/image" Target="../media/image26.jpg"/><Relationship Id="rId5" Type="http://schemas.openxmlformats.org/officeDocument/2006/relationships/image" Target="../media/image34.jpg"/><Relationship Id="rId6" Type="http://schemas.openxmlformats.org/officeDocument/2006/relationships/image" Target="../media/image35.jpg"/><Relationship Id="rId7" Type="http://schemas.openxmlformats.org/officeDocument/2006/relationships/image" Target="../media/image44.png"/></Relationships>
</file>

<file path=ppt/slides/_rels/slide8.xml.rels><?xml version="1.0" encoding="UTF-8" standalone="yes"?><Relationships xmlns="http://schemas.openxmlformats.org/package/2006/relationships"><Relationship Id="rId10" Type="http://schemas.openxmlformats.org/officeDocument/2006/relationships/image" Target="../media/image45.png"/><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37.jpg"/><Relationship Id="rId4" Type="http://schemas.openxmlformats.org/officeDocument/2006/relationships/image" Target="../media/image40.jpg"/><Relationship Id="rId9" Type="http://schemas.openxmlformats.org/officeDocument/2006/relationships/image" Target="../media/image53.png"/><Relationship Id="rId5" Type="http://schemas.openxmlformats.org/officeDocument/2006/relationships/image" Target="../media/image38.jpg"/><Relationship Id="rId6" Type="http://schemas.openxmlformats.org/officeDocument/2006/relationships/image" Target="../media/image54.png"/><Relationship Id="rId7" Type="http://schemas.openxmlformats.org/officeDocument/2006/relationships/image" Target="../media/image49.png"/><Relationship Id="rId8"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66.jpg"/><Relationship Id="rId4" Type="http://schemas.openxmlformats.org/officeDocument/2006/relationships/image" Target="../media/image48.jpg"/><Relationship Id="rId5" Type="http://schemas.openxmlformats.org/officeDocument/2006/relationships/image" Target="../media/image64.png"/><Relationship Id="rId6"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p14"/>
          <p:cNvSpPr/>
          <p:nvPr/>
        </p:nvSpPr>
        <p:spPr>
          <a:xfrm>
            <a:off x="3456398" y="10649775"/>
            <a:ext cx="859500" cy="251400"/>
          </a:xfrm>
          <a:prstGeom prst="flowChartAlternateProcess">
            <a:avLst/>
          </a:prstGeom>
          <a:solidFill>
            <a:srgbClr val="FFFFFF"/>
          </a:solidFill>
          <a:ln>
            <a:noFill/>
          </a:ln>
        </p:spPr>
        <p:txBody>
          <a:bodyPr anchorCtr="0" anchor="ctr" bIns="79750" lIns="79750" spcFirstLastPara="1" rIns="79750" wrap="square" tIns="79750">
            <a:noAutofit/>
          </a:bodyPr>
          <a:lstStyle/>
          <a:p>
            <a:pPr indent="0" lvl="0" marL="0" rtl="0" algn="ctr">
              <a:spcBef>
                <a:spcPts val="0"/>
              </a:spcBef>
              <a:spcAft>
                <a:spcPts val="0"/>
              </a:spcAft>
              <a:buClr>
                <a:schemeClr val="dk1"/>
              </a:buClr>
              <a:buSzPts val="1000"/>
              <a:buFont typeface="Arial"/>
              <a:buNone/>
            </a:pPr>
            <a:r>
              <a:rPr lang="en" sz="1000" u="sng">
                <a:solidFill>
                  <a:schemeClr val="hlink"/>
                </a:solidFill>
                <a:latin typeface="Spectral"/>
                <a:ea typeface="Spectral"/>
                <a:cs typeface="Spectral"/>
                <a:sym typeface="Spectral"/>
                <a:hlinkClick r:id="rId3"/>
              </a:rPr>
              <a:t>Editing file</a:t>
            </a:r>
            <a:endParaRPr sz="1000"/>
          </a:p>
        </p:txBody>
      </p:sp>
      <p:sp>
        <p:nvSpPr>
          <p:cNvPr id="81" name="Google Shape;81;p14"/>
          <p:cNvSpPr txBox="1"/>
          <p:nvPr/>
        </p:nvSpPr>
        <p:spPr>
          <a:xfrm>
            <a:off x="945450" y="3136600"/>
            <a:ext cx="5881500" cy="2154000"/>
          </a:xfrm>
          <a:prstGeom prst="rect">
            <a:avLst/>
          </a:prstGeom>
          <a:noFill/>
          <a:ln>
            <a:noFill/>
          </a:ln>
        </p:spPr>
        <p:txBody>
          <a:bodyPr anchorCtr="0" anchor="t" bIns="79750" lIns="79750" spcFirstLastPara="1" rIns="79750" wrap="square" tIns="79750">
            <a:noAutofit/>
          </a:bodyPr>
          <a:lstStyle/>
          <a:p>
            <a:pPr indent="-311150" lvl="0" marL="393700" rtl="0" algn="l">
              <a:spcBef>
                <a:spcPts val="0"/>
              </a:spcBef>
              <a:spcAft>
                <a:spcPts val="0"/>
              </a:spcAft>
              <a:buClr>
                <a:srgbClr val="005E68"/>
              </a:buClr>
              <a:buSzPts val="1900"/>
              <a:buFont typeface="Karla"/>
              <a:buChar char="❖"/>
            </a:pPr>
            <a:r>
              <a:rPr lang="en" sz="1900">
                <a:solidFill>
                  <a:srgbClr val="005E68"/>
                </a:solidFill>
                <a:latin typeface="Karla"/>
                <a:ea typeface="Karla"/>
                <a:cs typeface="Karla"/>
                <a:sym typeface="Karla"/>
              </a:rPr>
              <a:t>  </a:t>
            </a:r>
            <a:r>
              <a:rPr lang="en" sz="1500">
                <a:solidFill>
                  <a:srgbClr val="005E68"/>
                </a:solidFill>
                <a:latin typeface="Karla"/>
                <a:ea typeface="Karla"/>
                <a:cs typeface="Karla"/>
                <a:sym typeface="Karla"/>
              </a:rPr>
              <a:t>To know various radiological investigations used for GIT.</a:t>
            </a:r>
            <a:endParaRPr sz="1500">
              <a:solidFill>
                <a:srgbClr val="005E68"/>
              </a:solidFill>
              <a:latin typeface="Karla"/>
              <a:ea typeface="Karla"/>
              <a:cs typeface="Karla"/>
              <a:sym typeface="Karla"/>
            </a:endParaRPr>
          </a:p>
          <a:p>
            <a:pPr indent="-311150" lvl="0" marL="393700" rtl="0" algn="l">
              <a:spcBef>
                <a:spcPts val="0"/>
              </a:spcBef>
              <a:spcAft>
                <a:spcPts val="0"/>
              </a:spcAft>
              <a:buClr>
                <a:srgbClr val="005E68"/>
              </a:buClr>
              <a:buSzPts val="1900"/>
              <a:buFont typeface="Karla"/>
              <a:buChar char="❖"/>
            </a:pPr>
            <a:r>
              <a:rPr lang="en" sz="2000">
                <a:solidFill>
                  <a:srgbClr val="005E68"/>
                </a:solidFill>
                <a:latin typeface="Karla"/>
                <a:ea typeface="Karla"/>
                <a:cs typeface="Karla"/>
                <a:sym typeface="Karla"/>
              </a:rPr>
              <a:t>  </a:t>
            </a:r>
            <a:r>
              <a:rPr lang="en" sz="1500">
                <a:solidFill>
                  <a:srgbClr val="005E68"/>
                </a:solidFill>
                <a:latin typeface="Karla"/>
                <a:ea typeface="Karla"/>
                <a:cs typeface="Karla"/>
                <a:sym typeface="Karla"/>
              </a:rPr>
              <a:t>To understand step wise approach in requesting GIT radiology investigations.</a:t>
            </a:r>
            <a:r>
              <a:rPr lang="en" sz="2000">
                <a:solidFill>
                  <a:srgbClr val="005E68"/>
                </a:solidFill>
                <a:latin typeface="Karla"/>
                <a:ea typeface="Karla"/>
                <a:cs typeface="Karla"/>
                <a:sym typeface="Karla"/>
              </a:rPr>
              <a:t>   </a:t>
            </a:r>
            <a:endParaRPr sz="2000">
              <a:solidFill>
                <a:srgbClr val="005E68"/>
              </a:solidFill>
              <a:latin typeface="Karla"/>
              <a:ea typeface="Karla"/>
              <a:cs typeface="Karla"/>
              <a:sym typeface="Karla"/>
            </a:endParaRPr>
          </a:p>
          <a:p>
            <a:pPr indent="-311150" lvl="0" marL="393700" rtl="0" algn="l">
              <a:spcBef>
                <a:spcPts val="0"/>
              </a:spcBef>
              <a:spcAft>
                <a:spcPts val="0"/>
              </a:spcAft>
              <a:buClr>
                <a:srgbClr val="005E68"/>
              </a:buClr>
              <a:buSzPts val="1900"/>
              <a:buFont typeface="Karla"/>
              <a:buChar char="❖"/>
            </a:pPr>
            <a:r>
              <a:rPr lang="en" sz="2000">
                <a:solidFill>
                  <a:srgbClr val="005E68"/>
                </a:solidFill>
                <a:latin typeface="Karla"/>
                <a:ea typeface="Karla"/>
                <a:cs typeface="Karla"/>
                <a:sym typeface="Karla"/>
              </a:rPr>
              <a:t> </a:t>
            </a:r>
            <a:r>
              <a:rPr lang="en" sz="2000">
                <a:solidFill>
                  <a:srgbClr val="005E68"/>
                </a:solidFill>
                <a:latin typeface="Karla"/>
                <a:ea typeface="Karla"/>
                <a:cs typeface="Karla"/>
                <a:sym typeface="Karla"/>
              </a:rPr>
              <a:t> </a:t>
            </a:r>
            <a:r>
              <a:rPr lang="en" sz="1500">
                <a:solidFill>
                  <a:srgbClr val="005E68"/>
                </a:solidFill>
                <a:latin typeface="Karla"/>
                <a:ea typeface="Karla"/>
                <a:cs typeface="Karla"/>
                <a:sym typeface="Karla"/>
              </a:rPr>
              <a:t>To be familiar with radiological appearance (anatomy) seen in various imaging modalities.</a:t>
            </a:r>
            <a:endParaRPr sz="1500">
              <a:solidFill>
                <a:srgbClr val="005E68"/>
              </a:solidFill>
              <a:latin typeface="Karla"/>
              <a:ea typeface="Karla"/>
              <a:cs typeface="Karla"/>
              <a:sym typeface="Karla"/>
            </a:endParaRPr>
          </a:p>
          <a:p>
            <a:pPr indent="-311150" lvl="0" marL="393700" rtl="0" algn="l">
              <a:spcBef>
                <a:spcPts val="0"/>
              </a:spcBef>
              <a:spcAft>
                <a:spcPts val="0"/>
              </a:spcAft>
              <a:buClr>
                <a:srgbClr val="005E68"/>
              </a:buClr>
              <a:buSzPts val="1900"/>
              <a:buFont typeface="Karla"/>
              <a:buChar char="❖"/>
            </a:pPr>
            <a:r>
              <a:rPr lang="en" sz="2000">
                <a:solidFill>
                  <a:srgbClr val="005E68"/>
                </a:solidFill>
                <a:latin typeface="Karla"/>
                <a:ea typeface="Karla"/>
                <a:cs typeface="Karla"/>
                <a:sym typeface="Karla"/>
              </a:rPr>
              <a:t>  </a:t>
            </a:r>
            <a:r>
              <a:rPr lang="en" sz="1500">
                <a:solidFill>
                  <a:srgbClr val="005E68"/>
                </a:solidFill>
                <a:latin typeface="Karla"/>
                <a:ea typeface="Karla"/>
                <a:cs typeface="Karla"/>
                <a:sym typeface="Karla"/>
              </a:rPr>
              <a:t>To interpret plan x-ray radiograph of abdomen with common pathologies.</a:t>
            </a:r>
            <a:endParaRPr sz="1500">
              <a:solidFill>
                <a:srgbClr val="005E68"/>
              </a:solidFill>
              <a:latin typeface="Karla"/>
              <a:ea typeface="Karla"/>
              <a:cs typeface="Karla"/>
              <a:sym typeface="Karla"/>
            </a:endParaRPr>
          </a:p>
          <a:p>
            <a:pPr indent="0" lvl="0" marL="393700" rtl="0" algn="l">
              <a:spcBef>
                <a:spcPts val="0"/>
              </a:spcBef>
              <a:spcAft>
                <a:spcPts val="0"/>
              </a:spcAft>
              <a:buNone/>
            </a:pPr>
            <a:r>
              <a:t/>
            </a:r>
            <a:endParaRPr sz="1900">
              <a:solidFill>
                <a:srgbClr val="005E68"/>
              </a:solidFill>
              <a:latin typeface="Karla"/>
              <a:ea typeface="Karla"/>
              <a:cs typeface="Karla"/>
              <a:sym typeface="Karla"/>
            </a:endParaRPr>
          </a:p>
          <a:p>
            <a:pPr indent="0" lvl="0" marL="393700" rtl="0" algn="l">
              <a:spcBef>
                <a:spcPts val="0"/>
              </a:spcBef>
              <a:spcAft>
                <a:spcPts val="0"/>
              </a:spcAft>
              <a:buNone/>
            </a:pPr>
            <a:r>
              <a:rPr lang="en" sz="1900">
                <a:solidFill>
                  <a:srgbClr val="005E68"/>
                </a:solidFill>
                <a:latin typeface="Karla"/>
                <a:ea typeface="Karla"/>
                <a:cs typeface="Karla"/>
                <a:sym typeface="Karla"/>
              </a:rPr>
              <a:t>  </a:t>
            </a:r>
            <a:endParaRPr sz="1900">
              <a:solidFill>
                <a:srgbClr val="005E68"/>
              </a:solidFill>
              <a:latin typeface="Karla"/>
              <a:ea typeface="Karla"/>
              <a:cs typeface="Karla"/>
              <a:sym typeface="Karla"/>
            </a:endParaRPr>
          </a:p>
          <a:p>
            <a:pPr indent="0" lvl="0" marL="393700" rtl="0" algn="l">
              <a:spcBef>
                <a:spcPts val="0"/>
              </a:spcBef>
              <a:spcAft>
                <a:spcPts val="0"/>
              </a:spcAft>
              <a:buNone/>
            </a:pPr>
            <a:r>
              <a:rPr lang="en" sz="1900">
                <a:solidFill>
                  <a:srgbClr val="005E68"/>
                </a:solidFill>
                <a:latin typeface="Karla"/>
                <a:ea typeface="Karla"/>
                <a:cs typeface="Karla"/>
                <a:sym typeface="Karla"/>
              </a:rPr>
              <a:t>  </a:t>
            </a:r>
            <a:endParaRPr sz="1900">
              <a:solidFill>
                <a:srgbClr val="005E68"/>
              </a:solidFill>
              <a:latin typeface="Karla"/>
              <a:ea typeface="Karla"/>
              <a:cs typeface="Karla"/>
              <a:sym typeface="Karla"/>
            </a:endParaRPr>
          </a:p>
          <a:p>
            <a:pPr indent="0" lvl="0" marL="393700" rtl="0" algn="l">
              <a:spcBef>
                <a:spcPts val="0"/>
              </a:spcBef>
              <a:spcAft>
                <a:spcPts val="0"/>
              </a:spcAft>
              <a:buNone/>
            </a:pPr>
            <a:r>
              <a:rPr lang="en" sz="1900">
                <a:solidFill>
                  <a:srgbClr val="005E68"/>
                </a:solidFill>
                <a:latin typeface="Karla"/>
                <a:ea typeface="Karla"/>
                <a:cs typeface="Karla"/>
                <a:sym typeface="Karla"/>
              </a:rPr>
              <a:t>  </a:t>
            </a:r>
            <a:endParaRPr sz="1900">
              <a:solidFill>
                <a:srgbClr val="005E68"/>
              </a:solidFill>
              <a:latin typeface="Karla"/>
              <a:ea typeface="Karla"/>
              <a:cs typeface="Karla"/>
              <a:sym typeface="Karla"/>
            </a:endParaRPr>
          </a:p>
        </p:txBody>
      </p:sp>
      <p:sp>
        <p:nvSpPr>
          <p:cNvPr id="82" name="Google Shape;82;p14"/>
          <p:cNvSpPr txBox="1"/>
          <p:nvPr/>
        </p:nvSpPr>
        <p:spPr>
          <a:xfrm>
            <a:off x="-544350" y="9133075"/>
            <a:ext cx="4624800" cy="665700"/>
          </a:xfrm>
          <a:prstGeom prst="rect">
            <a:avLst/>
          </a:prstGeom>
          <a:noFill/>
          <a:ln>
            <a:noFill/>
          </a:ln>
        </p:spPr>
        <p:txBody>
          <a:bodyPr anchorCtr="0" anchor="t" bIns="79750" lIns="79750" spcFirstLastPara="1" rIns="79750" wrap="square" tIns="79750">
            <a:noAutofit/>
          </a:bodyPr>
          <a:lstStyle/>
          <a:p>
            <a:pPr indent="0" lvl="0" marL="393700" rtl="0" algn="ctr">
              <a:spcBef>
                <a:spcPts val="0"/>
              </a:spcBef>
              <a:spcAft>
                <a:spcPts val="0"/>
              </a:spcAft>
              <a:buNone/>
            </a:pPr>
            <a:r>
              <a:rPr lang="en" sz="1900">
                <a:latin typeface="Karla"/>
                <a:ea typeface="Karla"/>
                <a:cs typeface="Karla"/>
                <a:sym typeface="Karla"/>
              </a:rPr>
              <a:t>Abdullah</a:t>
            </a:r>
            <a:r>
              <a:rPr lang="en" sz="1900">
                <a:latin typeface="Karla"/>
                <a:ea typeface="Karla"/>
                <a:cs typeface="Karla"/>
                <a:sym typeface="Karla"/>
              </a:rPr>
              <a:t> bin Muammar</a:t>
            </a:r>
            <a:endParaRPr sz="1900">
              <a:latin typeface="Karla"/>
              <a:ea typeface="Karla"/>
              <a:cs typeface="Karla"/>
              <a:sym typeface="Karla"/>
            </a:endParaRPr>
          </a:p>
        </p:txBody>
      </p:sp>
      <p:sp>
        <p:nvSpPr>
          <p:cNvPr id="83" name="Google Shape;83;p14"/>
          <p:cNvSpPr txBox="1"/>
          <p:nvPr/>
        </p:nvSpPr>
        <p:spPr>
          <a:xfrm>
            <a:off x="3232475" y="9133075"/>
            <a:ext cx="4624800" cy="665700"/>
          </a:xfrm>
          <a:prstGeom prst="rect">
            <a:avLst/>
          </a:prstGeom>
          <a:noFill/>
          <a:ln>
            <a:noFill/>
          </a:ln>
        </p:spPr>
        <p:txBody>
          <a:bodyPr anchorCtr="0" anchor="t" bIns="79750" lIns="79750" spcFirstLastPara="1" rIns="79750" wrap="square" tIns="79750">
            <a:noAutofit/>
          </a:bodyPr>
          <a:lstStyle/>
          <a:p>
            <a:pPr indent="0" lvl="0" marL="393700" rtl="0" algn="ctr">
              <a:spcBef>
                <a:spcPts val="0"/>
              </a:spcBef>
              <a:spcAft>
                <a:spcPts val="0"/>
              </a:spcAft>
              <a:buNone/>
            </a:pPr>
            <a:r>
              <a:t/>
            </a:r>
            <a:endParaRPr b="1" sz="1900">
              <a:solidFill>
                <a:srgbClr val="005E68"/>
              </a:solidFill>
              <a:latin typeface="Karla"/>
              <a:ea typeface="Karla"/>
              <a:cs typeface="Karla"/>
              <a:sym typeface="Karla"/>
            </a:endParaRPr>
          </a:p>
        </p:txBody>
      </p:sp>
      <p:pic>
        <p:nvPicPr>
          <p:cNvPr id="84" name="Google Shape;84;p14"/>
          <p:cNvPicPr preferRelativeResize="0"/>
          <p:nvPr/>
        </p:nvPicPr>
        <p:blipFill>
          <a:blip r:embed="rId4">
            <a:alphaModFix/>
          </a:blip>
          <a:stretch>
            <a:fillRect/>
          </a:stretch>
        </p:blipFill>
        <p:spPr>
          <a:xfrm>
            <a:off x="6765875" y="2559100"/>
            <a:ext cx="1006526" cy="100652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3"/>
          <p:cNvSpPr/>
          <p:nvPr/>
        </p:nvSpPr>
        <p:spPr>
          <a:xfrm>
            <a:off x="307088" y="5468750"/>
            <a:ext cx="4072200" cy="1699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rPr b="1" lang="en">
                <a:latin typeface="Karla"/>
                <a:ea typeface="Karla"/>
                <a:cs typeface="Karla"/>
                <a:sym typeface="Karla"/>
              </a:rPr>
              <a:t>L = liver</a:t>
            </a:r>
            <a:endParaRPr b="1">
              <a:latin typeface="Karla"/>
              <a:ea typeface="Karla"/>
              <a:cs typeface="Karla"/>
              <a:sym typeface="Karla"/>
            </a:endParaRPr>
          </a:p>
          <a:p>
            <a:pPr indent="0" lvl="0" marL="0" rtl="0" algn="l">
              <a:spcBef>
                <a:spcPts val="0"/>
              </a:spcBef>
              <a:spcAft>
                <a:spcPts val="0"/>
              </a:spcAft>
              <a:buNone/>
            </a:pPr>
            <a:r>
              <a:rPr b="1" lang="en">
                <a:latin typeface="Karla"/>
                <a:ea typeface="Karla"/>
                <a:cs typeface="Karla"/>
                <a:sym typeface="Karla"/>
              </a:rPr>
              <a:t>S= stomach</a:t>
            </a:r>
            <a:endParaRPr b="1">
              <a:latin typeface="Karla"/>
              <a:ea typeface="Karla"/>
              <a:cs typeface="Karla"/>
              <a:sym typeface="Karla"/>
            </a:endParaRPr>
          </a:p>
          <a:p>
            <a:pPr indent="0" lvl="0" marL="0" rtl="0" algn="l">
              <a:spcBef>
                <a:spcPts val="0"/>
              </a:spcBef>
              <a:spcAft>
                <a:spcPts val="0"/>
              </a:spcAft>
              <a:buNone/>
            </a:pPr>
            <a:r>
              <a:rPr b="1" lang="en">
                <a:latin typeface="Karla"/>
                <a:ea typeface="Karla"/>
                <a:cs typeface="Karla"/>
                <a:sym typeface="Karla"/>
              </a:rPr>
              <a:t>A= aorta</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 Assess gastroesophageal area, gastric lumen, gastric wall, abdominal aorta, and liver parenchyma</a:t>
            </a:r>
            <a:endParaRPr b="1" sz="1100">
              <a:solidFill>
                <a:srgbClr val="448C79"/>
              </a:solidFill>
              <a:latin typeface="Karla"/>
              <a:ea typeface="Karla"/>
              <a:cs typeface="Karla"/>
              <a:sym typeface="Karla"/>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457200" rtl="0" algn="l">
              <a:lnSpc>
                <a:spcPct val="115000"/>
              </a:lnSpc>
              <a:spcBef>
                <a:spcPts val="0"/>
              </a:spcBef>
              <a:spcAft>
                <a:spcPts val="0"/>
              </a:spcAft>
              <a:buNone/>
            </a:pPr>
            <a:r>
              <a:t/>
            </a:r>
            <a:endParaRPr>
              <a:solidFill>
                <a:schemeClr val="dk1"/>
              </a:solidFill>
              <a:latin typeface="Arvo"/>
              <a:ea typeface="Arvo"/>
              <a:cs typeface="Arvo"/>
              <a:sym typeface="Arvo"/>
            </a:endParaRPr>
          </a:p>
          <a:p>
            <a:pPr indent="0" lvl="0" marL="0" rtl="0" algn="l">
              <a:spcBef>
                <a:spcPts val="0"/>
              </a:spcBef>
              <a:spcAft>
                <a:spcPts val="0"/>
              </a:spcAft>
              <a:buNone/>
            </a:pPr>
            <a:r>
              <a:t/>
            </a:r>
            <a:endParaRPr>
              <a:latin typeface="Karla"/>
              <a:ea typeface="Karla"/>
              <a:cs typeface="Karla"/>
              <a:sym typeface="Karla"/>
            </a:endParaRPr>
          </a:p>
        </p:txBody>
      </p:sp>
      <p:sp>
        <p:nvSpPr>
          <p:cNvPr id="333" name="Google Shape;333;p23"/>
          <p:cNvSpPr/>
          <p:nvPr/>
        </p:nvSpPr>
        <p:spPr>
          <a:xfrm>
            <a:off x="-264284" y="528575"/>
            <a:ext cx="2905200" cy="517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rPr b="1" lang="en" sz="2300">
                <a:solidFill>
                  <a:schemeClr val="accent1"/>
                </a:solidFill>
                <a:latin typeface="Karla"/>
                <a:ea typeface="Karla"/>
                <a:cs typeface="Karla"/>
                <a:sym typeface="Karla"/>
              </a:rPr>
              <a:t>CT scan</a:t>
            </a:r>
            <a:endParaRPr b="1" sz="2300">
              <a:solidFill>
                <a:schemeClr val="accent1"/>
              </a:solidFill>
              <a:latin typeface="Karla"/>
              <a:ea typeface="Karla"/>
              <a:cs typeface="Karla"/>
              <a:sym typeface="Karla"/>
            </a:endParaRPr>
          </a:p>
          <a:p>
            <a:pPr indent="0" lvl="0" marL="0" rtl="0" algn="ctr">
              <a:spcBef>
                <a:spcPts val="0"/>
              </a:spcBef>
              <a:spcAft>
                <a:spcPts val="0"/>
              </a:spcAft>
              <a:buNone/>
            </a:pPr>
            <a:r>
              <a:rPr b="1" lang="en" sz="2300">
                <a:solidFill>
                  <a:schemeClr val="accent1"/>
                </a:solidFill>
                <a:latin typeface="Karla"/>
                <a:ea typeface="Karla"/>
                <a:cs typeface="Karla"/>
                <a:sym typeface="Karla"/>
              </a:rPr>
              <a:t> </a:t>
            </a:r>
            <a:endParaRPr b="1" sz="2300">
              <a:solidFill>
                <a:schemeClr val="accent1"/>
              </a:solidFill>
              <a:latin typeface="Karla"/>
              <a:ea typeface="Karla"/>
              <a:cs typeface="Karla"/>
              <a:sym typeface="Karla"/>
            </a:endParaRPr>
          </a:p>
        </p:txBody>
      </p:sp>
      <p:pic>
        <p:nvPicPr>
          <p:cNvPr id="334" name="Google Shape;334;p23"/>
          <p:cNvPicPr preferRelativeResize="0"/>
          <p:nvPr/>
        </p:nvPicPr>
        <p:blipFill>
          <a:blip r:embed="rId3">
            <a:alphaModFix/>
          </a:blip>
          <a:stretch>
            <a:fillRect/>
          </a:stretch>
        </p:blipFill>
        <p:spPr>
          <a:xfrm>
            <a:off x="4547263" y="5334950"/>
            <a:ext cx="2983651" cy="1967400"/>
          </a:xfrm>
          <a:prstGeom prst="rect">
            <a:avLst/>
          </a:prstGeom>
          <a:noFill/>
          <a:ln>
            <a:noFill/>
          </a:ln>
        </p:spPr>
      </p:pic>
      <p:grpSp>
        <p:nvGrpSpPr>
          <p:cNvPr id="335" name="Google Shape;335;p23"/>
          <p:cNvGrpSpPr/>
          <p:nvPr/>
        </p:nvGrpSpPr>
        <p:grpSpPr>
          <a:xfrm>
            <a:off x="313777" y="628992"/>
            <a:ext cx="274864" cy="316972"/>
            <a:chOff x="304245" y="1858207"/>
            <a:chExt cx="319386" cy="406165"/>
          </a:xfrm>
        </p:grpSpPr>
        <p:sp>
          <p:nvSpPr>
            <p:cNvPr id="336" name="Google Shape;336;p23"/>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23"/>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8" name="Google Shape;338;p23"/>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3"/>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340" name="Google Shape;340;p23"/>
          <p:cNvSpPr/>
          <p:nvPr/>
        </p:nvSpPr>
        <p:spPr>
          <a:xfrm>
            <a:off x="650850" y="1148800"/>
            <a:ext cx="6470700" cy="13959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Karla"/>
              <a:buChar char="❖"/>
            </a:pPr>
            <a:r>
              <a:rPr b="1" lang="en">
                <a:latin typeface="Karla"/>
                <a:ea typeface="Karla"/>
                <a:cs typeface="Karla"/>
                <a:sym typeface="Karla"/>
              </a:rPr>
              <a:t>CT provides cross-sectional images of the abdominal organs.</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Multiple images are taken → Digitized in the computer → Reconstructed → viewed on a monitor.</a:t>
            </a:r>
            <a:endParaRPr>
              <a:latin typeface="Karla"/>
              <a:ea typeface="Karla"/>
              <a:cs typeface="Karla"/>
              <a:sym typeface="Karla"/>
            </a:endParaRPr>
          </a:p>
        </p:txBody>
      </p:sp>
      <p:pic>
        <p:nvPicPr>
          <p:cNvPr id="341" name="Google Shape;341;p23"/>
          <p:cNvPicPr preferRelativeResize="0"/>
          <p:nvPr/>
        </p:nvPicPr>
        <p:blipFill>
          <a:blip r:embed="rId4">
            <a:alphaModFix/>
          </a:blip>
          <a:stretch>
            <a:fillRect/>
          </a:stretch>
        </p:blipFill>
        <p:spPr>
          <a:xfrm>
            <a:off x="1001300" y="2647125"/>
            <a:ext cx="2683787" cy="1967400"/>
          </a:xfrm>
          <a:prstGeom prst="rect">
            <a:avLst/>
          </a:prstGeom>
          <a:noFill/>
          <a:ln>
            <a:noFill/>
          </a:ln>
        </p:spPr>
      </p:pic>
      <p:pic>
        <p:nvPicPr>
          <p:cNvPr id="342" name="Google Shape;342;p23"/>
          <p:cNvPicPr preferRelativeResize="0"/>
          <p:nvPr/>
        </p:nvPicPr>
        <p:blipFill>
          <a:blip r:embed="rId5">
            <a:alphaModFix/>
          </a:blip>
          <a:stretch>
            <a:fillRect/>
          </a:stretch>
        </p:blipFill>
        <p:spPr>
          <a:xfrm>
            <a:off x="4242875" y="2644475"/>
            <a:ext cx="2683775" cy="1972716"/>
          </a:xfrm>
          <a:prstGeom prst="rect">
            <a:avLst/>
          </a:prstGeom>
          <a:noFill/>
          <a:ln>
            <a:noFill/>
          </a:ln>
        </p:spPr>
      </p:pic>
      <p:sp>
        <p:nvSpPr>
          <p:cNvPr id="343" name="Google Shape;343;p23"/>
          <p:cNvSpPr/>
          <p:nvPr/>
        </p:nvSpPr>
        <p:spPr>
          <a:xfrm>
            <a:off x="1593788" y="4716950"/>
            <a:ext cx="1498800" cy="447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CT  without contrast</a:t>
            </a:r>
            <a:endParaRPr b="1"/>
          </a:p>
        </p:txBody>
      </p:sp>
      <p:sp>
        <p:nvSpPr>
          <p:cNvPr id="344" name="Google Shape;344;p23"/>
          <p:cNvSpPr/>
          <p:nvPr/>
        </p:nvSpPr>
        <p:spPr>
          <a:xfrm>
            <a:off x="4835350" y="4716975"/>
            <a:ext cx="1498800" cy="447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CT With contrast </a:t>
            </a:r>
            <a:endParaRPr b="1"/>
          </a:p>
        </p:txBody>
      </p:sp>
      <p:pic>
        <p:nvPicPr>
          <p:cNvPr id="345" name="Google Shape;345;p23"/>
          <p:cNvPicPr preferRelativeResize="0"/>
          <p:nvPr/>
        </p:nvPicPr>
        <p:blipFill>
          <a:blip r:embed="rId6">
            <a:alphaModFix/>
          </a:blip>
          <a:stretch>
            <a:fillRect/>
          </a:stretch>
        </p:blipFill>
        <p:spPr>
          <a:xfrm>
            <a:off x="1097325" y="7733300"/>
            <a:ext cx="5569799" cy="2128775"/>
          </a:xfrm>
          <a:prstGeom prst="rect">
            <a:avLst/>
          </a:prstGeom>
          <a:noFill/>
          <a:ln>
            <a:noFill/>
          </a:ln>
        </p:spPr>
      </p:pic>
      <p:pic>
        <p:nvPicPr>
          <p:cNvPr id="346" name="Google Shape;346;p23"/>
          <p:cNvPicPr preferRelativeResize="0"/>
          <p:nvPr/>
        </p:nvPicPr>
        <p:blipFill>
          <a:blip r:embed="rId7">
            <a:alphaModFix/>
          </a:blip>
          <a:stretch>
            <a:fillRect/>
          </a:stretch>
        </p:blipFill>
        <p:spPr>
          <a:xfrm>
            <a:off x="148425" y="9963125"/>
            <a:ext cx="7467598" cy="595918"/>
          </a:xfrm>
          <a:prstGeom prst="rect">
            <a:avLst/>
          </a:prstGeom>
          <a:noFill/>
          <a:ln>
            <a:noFill/>
          </a:ln>
        </p:spPr>
      </p:pic>
      <p:sp>
        <p:nvSpPr>
          <p:cNvPr id="347" name="Google Shape;347;p23"/>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8</a:t>
            </a:r>
            <a:endParaRPr sz="1800">
              <a:solidFill>
                <a:srgbClr val="005E68"/>
              </a:solidFill>
              <a:latin typeface="Spectral"/>
              <a:ea typeface="Spectral"/>
              <a:cs typeface="Spectral"/>
              <a:sym typeface="Spectr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4"/>
          <p:cNvSpPr/>
          <p:nvPr/>
        </p:nvSpPr>
        <p:spPr>
          <a:xfrm>
            <a:off x="121975" y="8258188"/>
            <a:ext cx="3000000" cy="2341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Karla"/>
                <a:ea typeface="Karla"/>
                <a:cs typeface="Karla"/>
                <a:sym typeface="Karla"/>
              </a:rPr>
              <a:t>MRI Enterography</a:t>
            </a:r>
            <a:endParaRPr b="1">
              <a:latin typeface="Karla"/>
              <a:ea typeface="Karla"/>
              <a:cs typeface="Karla"/>
              <a:sym typeface="Karla"/>
            </a:endParaRPr>
          </a:p>
          <a:p>
            <a:pPr indent="0" lvl="0" marL="0" rtl="0" algn="ctr">
              <a:spcBef>
                <a:spcPts val="0"/>
              </a:spcBef>
              <a:spcAft>
                <a:spcPts val="0"/>
              </a:spcAft>
              <a:buNone/>
            </a:pPr>
            <a:r>
              <a:rPr lang="en">
                <a:solidFill>
                  <a:srgbClr val="999999"/>
                </a:solidFill>
                <a:latin typeface="Karla"/>
                <a:ea typeface="Karla"/>
                <a:cs typeface="Karla"/>
                <a:sym typeface="Karla"/>
              </a:rPr>
              <a:t>Used mainly to diagnose IBD (inflammatory bowel disease) </a:t>
            </a:r>
            <a:endParaRPr>
              <a:solidFill>
                <a:srgbClr val="999999"/>
              </a:solidFill>
              <a:latin typeface="Karla"/>
              <a:ea typeface="Karla"/>
              <a:cs typeface="Karla"/>
              <a:sym typeface="Karla"/>
            </a:endParaRPr>
          </a:p>
          <a:p>
            <a:pPr indent="0" lvl="0" marL="0" rtl="0" algn="l">
              <a:spcBef>
                <a:spcPts val="0"/>
              </a:spcBef>
              <a:spcAft>
                <a:spcPts val="0"/>
              </a:spcAft>
              <a:buNone/>
            </a:pPr>
            <a:r>
              <a:rPr lang="en">
                <a:solidFill>
                  <a:schemeClr val="accent4"/>
                </a:solidFill>
              </a:rPr>
              <a:t>* Assess soft tissue, bowel wall , mucosa, the activity of the disease for example crohn’s disease </a:t>
            </a:r>
            <a:endParaRPr>
              <a:latin typeface="Karla"/>
              <a:ea typeface="Karla"/>
              <a:cs typeface="Karla"/>
              <a:sym typeface="Karla"/>
            </a:endParaRPr>
          </a:p>
        </p:txBody>
      </p:sp>
      <p:sp>
        <p:nvSpPr>
          <p:cNvPr id="353" name="Google Shape;353;p24"/>
          <p:cNvSpPr/>
          <p:nvPr/>
        </p:nvSpPr>
        <p:spPr>
          <a:xfrm>
            <a:off x="449150" y="4166057"/>
            <a:ext cx="62652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300">
                <a:solidFill>
                  <a:schemeClr val="accent1"/>
                </a:solidFill>
                <a:latin typeface="Karla"/>
                <a:ea typeface="Karla"/>
                <a:cs typeface="Karla"/>
                <a:sym typeface="Karla"/>
              </a:rPr>
              <a:t>Coronal CT scan (reconstructed)</a:t>
            </a:r>
            <a:endParaRPr b="1" sz="2300">
              <a:solidFill>
                <a:schemeClr val="accent1"/>
              </a:solidFill>
              <a:latin typeface="Karla"/>
              <a:ea typeface="Karla"/>
              <a:cs typeface="Karla"/>
              <a:sym typeface="Karla"/>
            </a:endParaRPr>
          </a:p>
        </p:txBody>
      </p:sp>
      <p:pic>
        <p:nvPicPr>
          <p:cNvPr id="354" name="Google Shape;354;p24"/>
          <p:cNvPicPr preferRelativeResize="0"/>
          <p:nvPr/>
        </p:nvPicPr>
        <p:blipFill>
          <a:blip r:embed="rId3">
            <a:alphaModFix/>
          </a:blip>
          <a:stretch>
            <a:fillRect/>
          </a:stretch>
        </p:blipFill>
        <p:spPr>
          <a:xfrm>
            <a:off x="5886843" y="4695474"/>
            <a:ext cx="1711257" cy="1955200"/>
          </a:xfrm>
          <a:prstGeom prst="rect">
            <a:avLst/>
          </a:prstGeom>
          <a:noFill/>
          <a:ln>
            <a:noFill/>
          </a:ln>
        </p:spPr>
      </p:pic>
      <p:pic>
        <p:nvPicPr>
          <p:cNvPr id="355" name="Google Shape;355;p24"/>
          <p:cNvPicPr preferRelativeResize="0"/>
          <p:nvPr/>
        </p:nvPicPr>
        <p:blipFill>
          <a:blip r:embed="rId4">
            <a:alphaModFix/>
          </a:blip>
          <a:stretch>
            <a:fillRect/>
          </a:stretch>
        </p:blipFill>
        <p:spPr>
          <a:xfrm>
            <a:off x="4096980" y="4695475"/>
            <a:ext cx="1711235" cy="1955200"/>
          </a:xfrm>
          <a:prstGeom prst="rect">
            <a:avLst/>
          </a:prstGeom>
          <a:noFill/>
          <a:ln>
            <a:noFill/>
          </a:ln>
        </p:spPr>
      </p:pic>
      <p:pic>
        <p:nvPicPr>
          <p:cNvPr id="356" name="Google Shape;356;p24"/>
          <p:cNvPicPr preferRelativeResize="0"/>
          <p:nvPr/>
        </p:nvPicPr>
        <p:blipFill>
          <a:blip r:embed="rId5">
            <a:alphaModFix/>
          </a:blip>
          <a:stretch>
            <a:fillRect/>
          </a:stretch>
        </p:blipFill>
        <p:spPr>
          <a:xfrm>
            <a:off x="2267250" y="4695474"/>
            <a:ext cx="1755413" cy="1955191"/>
          </a:xfrm>
          <a:prstGeom prst="rect">
            <a:avLst/>
          </a:prstGeom>
          <a:noFill/>
          <a:ln>
            <a:noFill/>
          </a:ln>
        </p:spPr>
      </p:pic>
      <p:sp>
        <p:nvSpPr>
          <p:cNvPr id="357" name="Google Shape;357;p24"/>
          <p:cNvSpPr/>
          <p:nvPr/>
        </p:nvSpPr>
        <p:spPr>
          <a:xfrm>
            <a:off x="122050" y="4715225"/>
            <a:ext cx="2070900" cy="18183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200">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a:p>
            <a:pPr indent="-134620" lvl="0" marL="91440" rtl="0" algn="l">
              <a:spcBef>
                <a:spcPts val="0"/>
              </a:spcBef>
              <a:spcAft>
                <a:spcPts val="0"/>
              </a:spcAft>
              <a:buSzPts val="1400"/>
              <a:buFont typeface="Karla"/>
              <a:buAutoNum type="arabicPeriod"/>
            </a:pPr>
            <a:r>
              <a:rPr lang="en">
                <a:latin typeface="Karla"/>
                <a:ea typeface="Karla"/>
                <a:cs typeface="Karla"/>
                <a:sym typeface="Karla"/>
              </a:rPr>
              <a:t>Descending colon   </a:t>
            </a:r>
            <a:endParaRPr>
              <a:latin typeface="Karla"/>
              <a:ea typeface="Karla"/>
              <a:cs typeface="Karla"/>
              <a:sym typeface="Karla"/>
            </a:endParaRPr>
          </a:p>
          <a:p>
            <a:pPr indent="-134620" lvl="0" marL="91440" rtl="0" algn="l">
              <a:spcBef>
                <a:spcPts val="0"/>
              </a:spcBef>
              <a:spcAft>
                <a:spcPts val="0"/>
              </a:spcAft>
              <a:buSzPts val="1400"/>
              <a:buFont typeface="Karla"/>
              <a:buAutoNum type="arabicPeriod"/>
            </a:pPr>
            <a:r>
              <a:rPr lang="en">
                <a:latin typeface="Karla"/>
                <a:ea typeface="Karla"/>
                <a:cs typeface="Karla"/>
                <a:sym typeface="Karla"/>
              </a:rPr>
              <a:t>Splenic flexure     </a:t>
            </a:r>
            <a:endParaRPr>
              <a:latin typeface="Karla"/>
              <a:ea typeface="Karla"/>
              <a:cs typeface="Karla"/>
              <a:sym typeface="Karla"/>
            </a:endParaRPr>
          </a:p>
          <a:p>
            <a:pPr indent="-134620" lvl="0" marL="91440" rtl="0" algn="l">
              <a:spcBef>
                <a:spcPts val="0"/>
              </a:spcBef>
              <a:spcAft>
                <a:spcPts val="0"/>
              </a:spcAft>
              <a:buSzPts val="1400"/>
              <a:buFont typeface="Karla"/>
              <a:buAutoNum type="arabicPeriod"/>
            </a:pPr>
            <a:r>
              <a:rPr lang="en">
                <a:latin typeface="Karla"/>
                <a:ea typeface="Karla"/>
                <a:cs typeface="Karla"/>
                <a:sym typeface="Karla"/>
              </a:rPr>
              <a:t>Hepatic flexure       </a:t>
            </a:r>
            <a:endParaRPr>
              <a:latin typeface="Karla"/>
              <a:ea typeface="Karla"/>
              <a:cs typeface="Karla"/>
              <a:sym typeface="Karla"/>
            </a:endParaRPr>
          </a:p>
          <a:p>
            <a:pPr indent="-134620" lvl="0" marL="91440" rtl="0" algn="l">
              <a:spcBef>
                <a:spcPts val="0"/>
              </a:spcBef>
              <a:spcAft>
                <a:spcPts val="0"/>
              </a:spcAft>
              <a:buSzPts val="1400"/>
              <a:buFont typeface="Karla"/>
              <a:buAutoNum type="arabicPeriod"/>
            </a:pPr>
            <a:r>
              <a:rPr lang="en">
                <a:latin typeface="Karla"/>
                <a:ea typeface="Karla"/>
                <a:cs typeface="Karla"/>
                <a:sym typeface="Karla"/>
              </a:rPr>
              <a:t>Ascending colon       </a:t>
            </a:r>
            <a:endParaRPr>
              <a:latin typeface="Karla"/>
              <a:ea typeface="Karla"/>
              <a:cs typeface="Karla"/>
              <a:sym typeface="Karla"/>
            </a:endParaRPr>
          </a:p>
          <a:p>
            <a:pPr indent="-134620" lvl="0" marL="91440" rtl="0" algn="l">
              <a:spcBef>
                <a:spcPts val="0"/>
              </a:spcBef>
              <a:spcAft>
                <a:spcPts val="0"/>
              </a:spcAft>
              <a:buSzPts val="1400"/>
              <a:buFont typeface="Karla"/>
              <a:buAutoNum type="arabicPeriod"/>
            </a:pPr>
            <a:r>
              <a:rPr lang="en">
                <a:latin typeface="Karla"/>
                <a:ea typeface="Karla"/>
                <a:cs typeface="Karla"/>
                <a:sym typeface="Karla"/>
              </a:rPr>
              <a:t>Cecum                       </a:t>
            </a:r>
            <a:endParaRPr>
              <a:latin typeface="Karla"/>
              <a:ea typeface="Karla"/>
              <a:cs typeface="Karla"/>
              <a:sym typeface="Karla"/>
            </a:endParaRPr>
          </a:p>
          <a:p>
            <a:pPr indent="-134620" lvl="0" marL="91440" rtl="0" algn="l">
              <a:spcBef>
                <a:spcPts val="0"/>
              </a:spcBef>
              <a:spcAft>
                <a:spcPts val="0"/>
              </a:spcAft>
              <a:buSzPts val="1400"/>
              <a:buFont typeface="Karla"/>
              <a:buAutoNum type="arabicPeriod"/>
            </a:pPr>
            <a:r>
              <a:rPr lang="en">
                <a:latin typeface="Karla"/>
                <a:ea typeface="Karla"/>
                <a:cs typeface="Karla"/>
                <a:sym typeface="Karla"/>
              </a:rPr>
              <a:t>Sigmoid colon</a:t>
            </a:r>
            <a:endParaRPr>
              <a:latin typeface="Karla"/>
              <a:ea typeface="Karla"/>
              <a:cs typeface="Karla"/>
              <a:sym typeface="Karla"/>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457200" rtl="0" algn="l">
              <a:lnSpc>
                <a:spcPct val="115000"/>
              </a:lnSpc>
              <a:spcBef>
                <a:spcPts val="0"/>
              </a:spcBef>
              <a:spcAft>
                <a:spcPts val="0"/>
              </a:spcAft>
              <a:buNone/>
            </a:pPr>
            <a:r>
              <a:t/>
            </a:r>
            <a:endParaRPr>
              <a:solidFill>
                <a:schemeClr val="dk1"/>
              </a:solidFill>
              <a:latin typeface="Arvo"/>
              <a:ea typeface="Arvo"/>
              <a:cs typeface="Arvo"/>
              <a:sym typeface="Arvo"/>
            </a:endParaRPr>
          </a:p>
          <a:p>
            <a:pPr indent="0" lvl="0" marL="0" rtl="0" algn="l">
              <a:spcBef>
                <a:spcPts val="0"/>
              </a:spcBef>
              <a:spcAft>
                <a:spcPts val="0"/>
              </a:spcAft>
              <a:buNone/>
            </a:pPr>
            <a:r>
              <a:t/>
            </a:r>
            <a:endParaRPr>
              <a:latin typeface="Karla"/>
              <a:ea typeface="Karla"/>
              <a:cs typeface="Karla"/>
              <a:sym typeface="Karla"/>
            </a:endParaRPr>
          </a:p>
        </p:txBody>
      </p:sp>
      <p:sp>
        <p:nvSpPr>
          <p:cNvPr id="358" name="Google Shape;358;p24"/>
          <p:cNvSpPr/>
          <p:nvPr/>
        </p:nvSpPr>
        <p:spPr>
          <a:xfrm>
            <a:off x="-57201" y="6617575"/>
            <a:ext cx="28140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accent1"/>
                </a:solidFill>
                <a:latin typeface="Karla"/>
                <a:ea typeface="Karla"/>
                <a:cs typeface="Karla"/>
                <a:sym typeface="Karla"/>
              </a:rPr>
              <a:t>MRI Study</a:t>
            </a:r>
            <a:endParaRPr b="1" sz="2300">
              <a:solidFill>
                <a:schemeClr val="accent1"/>
              </a:solidFill>
              <a:latin typeface="Karla"/>
              <a:ea typeface="Karla"/>
              <a:cs typeface="Karla"/>
              <a:sym typeface="Karla"/>
            </a:endParaRPr>
          </a:p>
        </p:txBody>
      </p:sp>
      <p:pic>
        <p:nvPicPr>
          <p:cNvPr id="359" name="Google Shape;359;p24"/>
          <p:cNvPicPr preferRelativeResize="0"/>
          <p:nvPr/>
        </p:nvPicPr>
        <p:blipFill>
          <a:blip r:embed="rId6">
            <a:alphaModFix/>
          </a:blip>
          <a:stretch>
            <a:fillRect/>
          </a:stretch>
        </p:blipFill>
        <p:spPr>
          <a:xfrm>
            <a:off x="3253050" y="8420550"/>
            <a:ext cx="1676755" cy="1955199"/>
          </a:xfrm>
          <a:prstGeom prst="rect">
            <a:avLst/>
          </a:prstGeom>
          <a:noFill/>
          <a:ln>
            <a:noFill/>
          </a:ln>
        </p:spPr>
      </p:pic>
      <p:pic>
        <p:nvPicPr>
          <p:cNvPr id="360" name="Google Shape;360;p24"/>
          <p:cNvPicPr preferRelativeResize="0"/>
          <p:nvPr/>
        </p:nvPicPr>
        <p:blipFill>
          <a:blip r:embed="rId7">
            <a:alphaModFix/>
          </a:blip>
          <a:stretch>
            <a:fillRect/>
          </a:stretch>
        </p:blipFill>
        <p:spPr>
          <a:xfrm>
            <a:off x="5006846" y="8420550"/>
            <a:ext cx="2609354" cy="1955199"/>
          </a:xfrm>
          <a:prstGeom prst="rect">
            <a:avLst/>
          </a:prstGeom>
          <a:noFill/>
          <a:ln>
            <a:noFill/>
          </a:ln>
        </p:spPr>
      </p:pic>
      <p:sp>
        <p:nvSpPr>
          <p:cNvPr id="361" name="Google Shape;361;p24"/>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4"/>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363" name="Google Shape;363;p24"/>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9</a:t>
            </a:r>
            <a:endParaRPr sz="1800">
              <a:solidFill>
                <a:srgbClr val="005E68"/>
              </a:solidFill>
              <a:latin typeface="Spectral"/>
              <a:ea typeface="Spectral"/>
              <a:cs typeface="Spectral"/>
              <a:sym typeface="Spectral"/>
            </a:endParaRPr>
          </a:p>
        </p:txBody>
      </p:sp>
      <p:grpSp>
        <p:nvGrpSpPr>
          <p:cNvPr id="364" name="Google Shape;364;p24"/>
          <p:cNvGrpSpPr/>
          <p:nvPr/>
        </p:nvGrpSpPr>
        <p:grpSpPr>
          <a:xfrm>
            <a:off x="174289" y="4314213"/>
            <a:ext cx="274864" cy="316972"/>
            <a:chOff x="304245" y="1858207"/>
            <a:chExt cx="319386" cy="406165"/>
          </a:xfrm>
        </p:grpSpPr>
        <p:sp>
          <p:nvSpPr>
            <p:cNvPr id="365" name="Google Shape;365;p24"/>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sp>
          <p:nvSpPr>
            <p:cNvPr id="366" name="Google Shape;366;p24"/>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1"/>
                </a:solidFill>
                <a:latin typeface="Arial"/>
                <a:ea typeface="Arial"/>
                <a:cs typeface="Arial"/>
                <a:sym typeface="Arial"/>
              </a:endParaRPr>
            </a:p>
          </p:txBody>
        </p:sp>
      </p:grpSp>
      <p:grpSp>
        <p:nvGrpSpPr>
          <p:cNvPr id="367" name="Google Shape;367;p24"/>
          <p:cNvGrpSpPr/>
          <p:nvPr/>
        </p:nvGrpSpPr>
        <p:grpSpPr>
          <a:xfrm>
            <a:off x="198853" y="6794207"/>
            <a:ext cx="274864" cy="316972"/>
            <a:chOff x="304245" y="1858207"/>
            <a:chExt cx="319386" cy="406165"/>
          </a:xfrm>
        </p:grpSpPr>
        <p:sp>
          <p:nvSpPr>
            <p:cNvPr id="368" name="Google Shape;368;p24"/>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24"/>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70" name="Google Shape;370;p24"/>
          <p:cNvPicPr preferRelativeResize="0"/>
          <p:nvPr/>
        </p:nvPicPr>
        <p:blipFill>
          <a:blip r:embed="rId8">
            <a:alphaModFix/>
          </a:blip>
          <a:stretch>
            <a:fillRect/>
          </a:stretch>
        </p:blipFill>
        <p:spPr>
          <a:xfrm>
            <a:off x="121975" y="1858778"/>
            <a:ext cx="1798240" cy="1729619"/>
          </a:xfrm>
          <a:prstGeom prst="rect">
            <a:avLst/>
          </a:prstGeom>
          <a:noFill/>
          <a:ln>
            <a:noFill/>
          </a:ln>
        </p:spPr>
      </p:pic>
      <p:pic>
        <p:nvPicPr>
          <p:cNvPr id="371" name="Google Shape;371;p24"/>
          <p:cNvPicPr preferRelativeResize="0"/>
          <p:nvPr/>
        </p:nvPicPr>
        <p:blipFill>
          <a:blip r:embed="rId9">
            <a:alphaModFix/>
          </a:blip>
          <a:stretch>
            <a:fillRect/>
          </a:stretch>
        </p:blipFill>
        <p:spPr>
          <a:xfrm>
            <a:off x="2041570" y="1856625"/>
            <a:ext cx="1798252" cy="1733949"/>
          </a:xfrm>
          <a:prstGeom prst="rect">
            <a:avLst/>
          </a:prstGeom>
          <a:noFill/>
          <a:ln>
            <a:noFill/>
          </a:ln>
        </p:spPr>
      </p:pic>
      <p:pic>
        <p:nvPicPr>
          <p:cNvPr id="372" name="Google Shape;372;p24"/>
          <p:cNvPicPr preferRelativeResize="0"/>
          <p:nvPr/>
        </p:nvPicPr>
        <p:blipFill>
          <a:blip r:embed="rId10">
            <a:alphaModFix/>
          </a:blip>
          <a:stretch>
            <a:fillRect/>
          </a:stretch>
        </p:blipFill>
        <p:spPr>
          <a:xfrm>
            <a:off x="3961166" y="1856626"/>
            <a:ext cx="1798240" cy="1733949"/>
          </a:xfrm>
          <a:prstGeom prst="rect">
            <a:avLst/>
          </a:prstGeom>
          <a:noFill/>
          <a:ln>
            <a:noFill/>
          </a:ln>
        </p:spPr>
      </p:pic>
      <p:pic>
        <p:nvPicPr>
          <p:cNvPr id="373" name="Google Shape;373;p24"/>
          <p:cNvPicPr preferRelativeResize="0"/>
          <p:nvPr/>
        </p:nvPicPr>
        <p:blipFill>
          <a:blip r:embed="rId11">
            <a:alphaModFix/>
          </a:blip>
          <a:stretch>
            <a:fillRect/>
          </a:stretch>
        </p:blipFill>
        <p:spPr>
          <a:xfrm>
            <a:off x="5880761" y="1858792"/>
            <a:ext cx="1798239" cy="1729619"/>
          </a:xfrm>
          <a:prstGeom prst="rect">
            <a:avLst/>
          </a:prstGeom>
          <a:noFill/>
          <a:ln>
            <a:noFill/>
          </a:ln>
        </p:spPr>
      </p:pic>
      <p:sp>
        <p:nvSpPr>
          <p:cNvPr id="374" name="Google Shape;374;p24"/>
          <p:cNvSpPr/>
          <p:nvPr/>
        </p:nvSpPr>
        <p:spPr>
          <a:xfrm>
            <a:off x="1016850" y="3695100"/>
            <a:ext cx="5738700" cy="517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latin typeface="Arvo"/>
              <a:ea typeface="Arvo"/>
              <a:cs typeface="Arvo"/>
              <a:sym typeface="Arvo"/>
            </a:endParaRPr>
          </a:p>
          <a:p>
            <a:pPr indent="0" lvl="0" marL="457200" rtl="0" algn="l">
              <a:lnSpc>
                <a:spcPct val="115000"/>
              </a:lnSpc>
              <a:spcBef>
                <a:spcPts val="0"/>
              </a:spcBef>
              <a:spcAft>
                <a:spcPts val="0"/>
              </a:spcAft>
              <a:buNone/>
            </a:pPr>
            <a:r>
              <a:rPr lang="en">
                <a:solidFill>
                  <a:schemeClr val="dk1"/>
                </a:solidFill>
                <a:latin typeface="Karla"/>
                <a:ea typeface="Karla"/>
                <a:cs typeface="Karla"/>
                <a:sym typeface="Karla"/>
              </a:rPr>
              <a:t>1-Rectem               2-Sigmoid colon          3-Descending colon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  4-Ascending colon    5-Transverse colon                  6-Cecum</a:t>
            </a:r>
            <a:endParaRPr>
              <a:solidFill>
                <a:schemeClr val="dk1"/>
              </a:solidFill>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sp>
        <p:nvSpPr>
          <p:cNvPr id="375" name="Google Shape;375;p24"/>
          <p:cNvSpPr/>
          <p:nvPr/>
        </p:nvSpPr>
        <p:spPr>
          <a:xfrm>
            <a:off x="198850" y="7216250"/>
            <a:ext cx="4910700" cy="9381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Font typeface="Karla"/>
              <a:buChar char="❖"/>
            </a:pPr>
            <a:r>
              <a:rPr lang="en">
                <a:latin typeface="Karla"/>
                <a:ea typeface="Karla"/>
                <a:cs typeface="Karla"/>
                <a:sym typeface="Karla"/>
              </a:rPr>
              <a:t>MRI is useful in evaluating abdominal soft tissues.</a:t>
            </a:r>
            <a:endParaRPr>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MRI is a type of non-invasive test that uses magnets and radio waves to create images of the inside of the body.</a:t>
            </a:r>
            <a:endParaRPr>
              <a:latin typeface="Karla"/>
              <a:ea typeface="Karla"/>
              <a:cs typeface="Karla"/>
              <a:sym typeface="Karla"/>
            </a:endParaRPr>
          </a:p>
        </p:txBody>
      </p:sp>
      <p:pic>
        <p:nvPicPr>
          <p:cNvPr id="376" name="Google Shape;376;p24"/>
          <p:cNvPicPr preferRelativeResize="0"/>
          <p:nvPr/>
        </p:nvPicPr>
        <p:blipFill>
          <a:blip r:embed="rId12">
            <a:alphaModFix/>
          </a:blip>
          <a:stretch>
            <a:fillRect/>
          </a:stretch>
        </p:blipFill>
        <p:spPr>
          <a:xfrm>
            <a:off x="5472700" y="6797288"/>
            <a:ext cx="1780175" cy="1535197"/>
          </a:xfrm>
          <a:prstGeom prst="rect">
            <a:avLst/>
          </a:prstGeom>
          <a:noFill/>
          <a:ln>
            <a:noFill/>
          </a:ln>
        </p:spPr>
      </p:pic>
      <p:pic>
        <p:nvPicPr>
          <p:cNvPr id="377" name="Google Shape;377;p24"/>
          <p:cNvPicPr preferRelativeResize="0"/>
          <p:nvPr/>
        </p:nvPicPr>
        <p:blipFill>
          <a:blip r:embed="rId13">
            <a:alphaModFix/>
          </a:blip>
          <a:stretch>
            <a:fillRect/>
          </a:stretch>
        </p:blipFill>
        <p:spPr>
          <a:xfrm>
            <a:off x="1426873" y="11729796"/>
            <a:ext cx="4910700" cy="3273800"/>
          </a:xfrm>
          <a:prstGeom prst="rect">
            <a:avLst/>
          </a:prstGeom>
          <a:noFill/>
          <a:ln>
            <a:noFill/>
          </a:ln>
        </p:spPr>
      </p:pic>
      <p:sp>
        <p:nvSpPr>
          <p:cNvPr id="378" name="Google Shape;378;p24"/>
          <p:cNvSpPr txBox="1"/>
          <p:nvPr/>
        </p:nvSpPr>
        <p:spPr>
          <a:xfrm>
            <a:off x="2284775" y="11225821"/>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Normal bowel</a:t>
            </a:r>
            <a:endParaRPr/>
          </a:p>
        </p:txBody>
      </p:sp>
      <p:pic>
        <p:nvPicPr>
          <p:cNvPr id="379" name="Google Shape;379;p24"/>
          <p:cNvPicPr preferRelativeResize="0"/>
          <p:nvPr/>
        </p:nvPicPr>
        <p:blipFill>
          <a:blip r:embed="rId14">
            <a:alphaModFix/>
          </a:blip>
          <a:stretch>
            <a:fillRect/>
          </a:stretch>
        </p:blipFill>
        <p:spPr>
          <a:xfrm>
            <a:off x="1006900" y="519966"/>
            <a:ext cx="1780178" cy="1205246"/>
          </a:xfrm>
          <a:prstGeom prst="rect">
            <a:avLst/>
          </a:prstGeom>
          <a:noFill/>
          <a:ln>
            <a:noFill/>
          </a:ln>
        </p:spPr>
      </p:pic>
      <p:pic>
        <p:nvPicPr>
          <p:cNvPr id="380" name="Google Shape;380;p24"/>
          <p:cNvPicPr preferRelativeResize="0"/>
          <p:nvPr/>
        </p:nvPicPr>
        <p:blipFill>
          <a:blip r:embed="rId15">
            <a:alphaModFix/>
          </a:blip>
          <a:stretch>
            <a:fillRect/>
          </a:stretch>
        </p:blipFill>
        <p:spPr>
          <a:xfrm>
            <a:off x="2863291" y="516743"/>
            <a:ext cx="1659977" cy="1211728"/>
          </a:xfrm>
          <a:prstGeom prst="rect">
            <a:avLst/>
          </a:prstGeom>
          <a:noFill/>
          <a:ln>
            <a:noFill/>
          </a:ln>
        </p:spPr>
      </p:pic>
      <p:pic>
        <p:nvPicPr>
          <p:cNvPr id="381" name="Google Shape;381;p24"/>
          <p:cNvPicPr preferRelativeResize="0"/>
          <p:nvPr/>
        </p:nvPicPr>
        <p:blipFill>
          <a:blip r:embed="rId16">
            <a:alphaModFix/>
          </a:blip>
          <a:stretch>
            <a:fillRect/>
          </a:stretch>
        </p:blipFill>
        <p:spPr>
          <a:xfrm>
            <a:off x="4613943" y="516742"/>
            <a:ext cx="1350051" cy="1211735"/>
          </a:xfrm>
          <a:prstGeom prst="rect">
            <a:avLst/>
          </a:prstGeom>
          <a:noFill/>
          <a:ln>
            <a:noFill/>
          </a:ln>
        </p:spPr>
      </p:pic>
      <p:pic>
        <p:nvPicPr>
          <p:cNvPr id="382" name="Google Shape;382;p24"/>
          <p:cNvPicPr preferRelativeResize="0"/>
          <p:nvPr/>
        </p:nvPicPr>
        <p:blipFill>
          <a:blip r:embed="rId17">
            <a:alphaModFix/>
          </a:blip>
          <a:stretch>
            <a:fillRect/>
          </a:stretch>
        </p:blipFill>
        <p:spPr>
          <a:xfrm>
            <a:off x="6019022" y="485473"/>
            <a:ext cx="1659978" cy="1276537"/>
          </a:xfrm>
          <a:prstGeom prst="rect">
            <a:avLst/>
          </a:prstGeom>
          <a:noFill/>
          <a:ln>
            <a:noFill/>
          </a:ln>
        </p:spPr>
      </p:pic>
      <p:sp>
        <p:nvSpPr>
          <p:cNvPr id="383" name="Google Shape;383;p24"/>
          <p:cNvSpPr txBox="1"/>
          <p:nvPr/>
        </p:nvSpPr>
        <p:spPr>
          <a:xfrm>
            <a:off x="-57200" y="676875"/>
            <a:ext cx="9879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latin typeface="Karla"/>
                <a:ea typeface="Karla"/>
                <a:cs typeface="Karla"/>
                <a:sym typeface="Karla"/>
              </a:rPr>
              <a:t>Normal bowel:</a:t>
            </a:r>
            <a:endParaRPr b="1">
              <a:latin typeface="Karla"/>
              <a:ea typeface="Karla"/>
              <a:cs typeface="Karla"/>
              <a:sym typeface="Karl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25"/>
          <p:cNvSpPr/>
          <p:nvPr/>
        </p:nvSpPr>
        <p:spPr>
          <a:xfrm>
            <a:off x="260900" y="352025"/>
            <a:ext cx="72990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lt2"/>
                </a:solidFill>
                <a:latin typeface="Karla"/>
                <a:ea typeface="Karla"/>
                <a:cs typeface="Karla"/>
                <a:sym typeface="Karla"/>
              </a:rPr>
              <a:t>Common plain X-ray abdomen radiograph finding</a:t>
            </a:r>
            <a:endParaRPr b="1" sz="2300">
              <a:solidFill>
                <a:schemeClr val="lt2"/>
              </a:solidFill>
              <a:latin typeface="Karla"/>
              <a:ea typeface="Karla"/>
              <a:cs typeface="Karla"/>
              <a:sym typeface="Karla"/>
            </a:endParaRPr>
          </a:p>
        </p:txBody>
      </p:sp>
      <p:pic>
        <p:nvPicPr>
          <p:cNvPr id="389" name="Google Shape;389;p25"/>
          <p:cNvPicPr preferRelativeResize="0"/>
          <p:nvPr/>
        </p:nvPicPr>
        <p:blipFill>
          <a:blip r:embed="rId3">
            <a:alphaModFix/>
          </a:blip>
          <a:stretch>
            <a:fillRect/>
          </a:stretch>
        </p:blipFill>
        <p:spPr>
          <a:xfrm>
            <a:off x="4524375" y="1481500"/>
            <a:ext cx="3124199" cy="3084825"/>
          </a:xfrm>
          <a:prstGeom prst="rect">
            <a:avLst/>
          </a:prstGeom>
          <a:noFill/>
          <a:ln>
            <a:noFill/>
          </a:ln>
        </p:spPr>
      </p:pic>
      <p:sp>
        <p:nvSpPr>
          <p:cNvPr id="390" name="Google Shape;390;p25"/>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5"/>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392" name="Google Shape;392;p25"/>
          <p:cNvSpPr/>
          <p:nvPr/>
        </p:nvSpPr>
        <p:spPr>
          <a:xfrm>
            <a:off x="912788" y="9108550"/>
            <a:ext cx="5916600" cy="12930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What is the difference between the 2 cases?</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1- first case: free gas </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2- second case: loculated gas in abnormal location (projecting over the liver parenchyma) so can be abscess cavity (air+fluid) </a:t>
            </a:r>
            <a:endParaRPr b="1" sz="1100">
              <a:solidFill>
                <a:srgbClr val="666666"/>
              </a:solidFill>
              <a:latin typeface="Arvo"/>
              <a:ea typeface="Arvo"/>
              <a:cs typeface="Arvo"/>
              <a:sym typeface="Arvo"/>
            </a:endParaRPr>
          </a:p>
        </p:txBody>
      </p:sp>
      <p:grpSp>
        <p:nvGrpSpPr>
          <p:cNvPr id="393" name="Google Shape;393;p25"/>
          <p:cNvGrpSpPr/>
          <p:nvPr/>
        </p:nvGrpSpPr>
        <p:grpSpPr>
          <a:xfrm>
            <a:off x="4484919" y="5958154"/>
            <a:ext cx="3124091" cy="2740610"/>
            <a:chOff x="4161450" y="7076050"/>
            <a:chExt cx="3170700" cy="2474368"/>
          </a:xfrm>
        </p:grpSpPr>
        <p:pic>
          <p:nvPicPr>
            <p:cNvPr id="394" name="Google Shape;394;p25"/>
            <p:cNvPicPr preferRelativeResize="0"/>
            <p:nvPr/>
          </p:nvPicPr>
          <p:blipFill>
            <a:blip r:embed="rId4">
              <a:alphaModFix/>
            </a:blip>
            <a:stretch>
              <a:fillRect/>
            </a:stretch>
          </p:blipFill>
          <p:spPr>
            <a:xfrm>
              <a:off x="4161450" y="7076050"/>
              <a:ext cx="3170700" cy="2474368"/>
            </a:xfrm>
            <a:prstGeom prst="rect">
              <a:avLst/>
            </a:prstGeom>
            <a:noFill/>
            <a:ln>
              <a:noFill/>
            </a:ln>
          </p:spPr>
        </p:pic>
        <p:sp>
          <p:nvSpPr>
            <p:cNvPr id="395" name="Google Shape;395;p25"/>
            <p:cNvSpPr/>
            <p:nvPr/>
          </p:nvSpPr>
          <p:spPr>
            <a:xfrm>
              <a:off x="6358454" y="8212044"/>
              <a:ext cx="872100" cy="8184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5"/>
            <p:cNvSpPr/>
            <p:nvPr/>
          </p:nvSpPr>
          <p:spPr>
            <a:xfrm>
              <a:off x="4328972" y="7653441"/>
              <a:ext cx="1145700" cy="1056300"/>
            </a:xfrm>
            <a:prstGeom prst="ellipse">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7" name="Google Shape;397;p25"/>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10</a:t>
            </a:r>
            <a:endParaRPr sz="1800">
              <a:solidFill>
                <a:srgbClr val="005E68"/>
              </a:solidFill>
              <a:latin typeface="Spectral"/>
              <a:ea typeface="Spectral"/>
              <a:cs typeface="Spectral"/>
              <a:sym typeface="Spectral"/>
            </a:endParaRPr>
          </a:p>
        </p:txBody>
      </p:sp>
      <p:grpSp>
        <p:nvGrpSpPr>
          <p:cNvPr id="398" name="Google Shape;398;p25"/>
          <p:cNvGrpSpPr/>
          <p:nvPr/>
        </p:nvGrpSpPr>
        <p:grpSpPr>
          <a:xfrm>
            <a:off x="62233" y="502110"/>
            <a:ext cx="274864" cy="316972"/>
            <a:chOff x="304245" y="1858207"/>
            <a:chExt cx="319386" cy="406165"/>
          </a:xfrm>
        </p:grpSpPr>
        <p:sp>
          <p:nvSpPr>
            <p:cNvPr id="399" name="Google Shape;399;p2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2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1" name="Google Shape;401;p25"/>
          <p:cNvSpPr/>
          <p:nvPr/>
        </p:nvSpPr>
        <p:spPr>
          <a:xfrm>
            <a:off x="1232850" y="930163"/>
            <a:ext cx="5306700" cy="3936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ABNORMAL AIR COLLECTION WITHIN ABDOMEN</a:t>
            </a:r>
            <a:endParaRPr b="1"/>
          </a:p>
        </p:txBody>
      </p:sp>
      <p:sp>
        <p:nvSpPr>
          <p:cNvPr id="402" name="Google Shape;402;p25"/>
          <p:cNvSpPr/>
          <p:nvPr/>
        </p:nvSpPr>
        <p:spPr>
          <a:xfrm>
            <a:off x="260900" y="1378500"/>
            <a:ext cx="857400" cy="317100"/>
          </a:xfrm>
          <a:prstGeom prst="roundRect">
            <a:avLst>
              <a:gd fmla="val 16667" name="adj"/>
            </a:avLst>
          </a:prstGeom>
          <a:solidFill>
            <a:srgbClr val="0D8F9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Case 1</a:t>
            </a:r>
            <a:endParaRPr b="1"/>
          </a:p>
        </p:txBody>
      </p:sp>
      <p:sp>
        <p:nvSpPr>
          <p:cNvPr id="403" name="Google Shape;403;p25"/>
          <p:cNvSpPr/>
          <p:nvPr/>
        </p:nvSpPr>
        <p:spPr>
          <a:xfrm>
            <a:off x="260888" y="5958138"/>
            <a:ext cx="857400" cy="317100"/>
          </a:xfrm>
          <a:prstGeom prst="roundRect">
            <a:avLst>
              <a:gd fmla="val 16667" name="adj"/>
            </a:avLst>
          </a:prstGeom>
          <a:solidFill>
            <a:srgbClr val="0D8F9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Case 2</a:t>
            </a:r>
            <a:endParaRPr b="1"/>
          </a:p>
        </p:txBody>
      </p:sp>
      <p:sp>
        <p:nvSpPr>
          <p:cNvPr id="404" name="Google Shape;404;p25"/>
          <p:cNvSpPr txBox="1"/>
          <p:nvPr/>
        </p:nvSpPr>
        <p:spPr>
          <a:xfrm>
            <a:off x="1118300" y="5408738"/>
            <a:ext cx="3000000" cy="355800"/>
          </a:xfrm>
          <a:prstGeom prst="rect">
            <a:avLst/>
          </a:prstGeom>
          <a:noFill/>
          <a:ln cap="flat" cmpd="sng" w="19050">
            <a:solidFill>
              <a:srgbClr val="FF0000"/>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Karla"/>
                <a:ea typeface="Karla"/>
                <a:cs typeface="Karla"/>
                <a:sym typeface="Karla"/>
              </a:rPr>
              <a:t>Free AIR = Pneumoperitoneum </a:t>
            </a:r>
            <a:endParaRPr/>
          </a:p>
        </p:txBody>
      </p:sp>
      <p:sp>
        <p:nvSpPr>
          <p:cNvPr id="405" name="Google Shape;405;p25"/>
          <p:cNvSpPr txBox="1"/>
          <p:nvPr/>
        </p:nvSpPr>
        <p:spPr>
          <a:xfrm>
            <a:off x="608438" y="8182275"/>
            <a:ext cx="3000000" cy="458700"/>
          </a:xfrm>
          <a:prstGeom prst="rect">
            <a:avLst/>
          </a:prstGeom>
          <a:noFill/>
          <a:ln cap="flat" cmpd="sng" w="19050">
            <a:solidFill>
              <a:srgbClr val="FF0000"/>
            </a:solidFill>
            <a:prstDash val="dash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latin typeface="Karla"/>
                <a:ea typeface="Karla"/>
                <a:cs typeface="Karla"/>
                <a:sym typeface="Karla"/>
              </a:rPr>
              <a:t>Loculated AIR = Abcscess! (Air-fluid level)</a:t>
            </a:r>
            <a:endParaRPr/>
          </a:p>
        </p:txBody>
      </p:sp>
      <p:sp>
        <p:nvSpPr>
          <p:cNvPr id="406" name="Google Shape;406;p25"/>
          <p:cNvSpPr txBox="1"/>
          <p:nvPr/>
        </p:nvSpPr>
        <p:spPr>
          <a:xfrm>
            <a:off x="194750" y="1672088"/>
            <a:ext cx="4281600" cy="195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Crescentic gas shape seen under the right hemidiaphragm as well as the left hemidiaphragm (free gas)</a:t>
            </a:r>
            <a:endParaRPr>
              <a:solidFill>
                <a:schemeClr val="accent4"/>
              </a:solidFill>
              <a:latin typeface="Karla"/>
              <a:ea typeface="Karla"/>
              <a:cs typeface="Karla"/>
              <a:sym typeface="Karla"/>
            </a:endParaRPr>
          </a:p>
        </p:txBody>
      </p:sp>
      <p:sp>
        <p:nvSpPr>
          <p:cNvPr id="407" name="Google Shape;407;p25"/>
          <p:cNvSpPr txBox="1"/>
          <p:nvPr/>
        </p:nvSpPr>
        <p:spPr>
          <a:xfrm>
            <a:off x="155438" y="6286000"/>
            <a:ext cx="3906000" cy="15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Blue circle: Air fluid level (cavity filled with gas)</a:t>
            </a:r>
            <a:endParaRPr>
              <a:solidFill>
                <a:schemeClr val="accent4"/>
              </a:solidFill>
              <a:latin typeface="Karla"/>
              <a:ea typeface="Karla"/>
              <a:cs typeface="Karla"/>
              <a:sym typeface="Karla"/>
            </a:endParaRPr>
          </a:p>
          <a:p>
            <a:pPr indent="0" lvl="0" marL="0" rtl="0" algn="l">
              <a:spcBef>
                <a:spcPts val="0"/>
              </a:spcBef>
              <a:spcAft>
                <a:spcPts val="0"/>
              </a:spcAft>
              <a:buNone/>
            </a:pPr>
            <a:r>
              <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Orange circle: Gas filling structure usually gas within the gastric fundus area (so it appear as air fluid level but in normal location)</a:t>
            </a:r>
            <a:endParaRPr>
              <a:solidFill>
                <a:schemeClr val="accent4"/>
              </a:solidFill>
              <a:latin typeface="Karla"/>
              <a:ea typeface="Karla"/>
              <a:cs typeface="Karla"/>
              <a:sym typeface="Karla"/>
            </a:endParaRPr>
          </a:p>
        </p:txBody>
      </p:sp>
      <p:sp>
        <p:nvSpPr>
          <p:cNvPr id="408" name="Google Shape;408;p25"/>
          <p:cNvSpPr/>
          <p:nvPr/>
        </p:nvSpPr>
        <p:spPr>
          <a:xfrm>
            <a:off x="194750" y="3317063"/>
            <a:ext cx="4129200" cy="19743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rgbClr val="666666"/>
                </a:solidFill>
                <a:latin typeface="Karla"/>
                <a:ea typeface="Karla"/>
                <a:cs typeface="Karla"/>
                <a:sym typeface="Karla"/>
              </a:rPr>
              <a:t>What are the findings?</a:t>
            </a:r>
            <a:endParaRPr b="1">
              <a:solidFill>
                <a:srgbClr val="666666"/>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rgbClr val="666666"/>
                </a:solidFill>
                <a:latin typeface="Karla"/>
                <a:ea typeface="Karla"/>
                <a:cs typeface="Karla"/>
                <a:sym typeface="Karla"/>
              </a:rPr>
              <a:t>1- Black arrows pointing to the air bubbles.</a:t>
            </a:r>
            <a:endParaRPr>
              <a:solidFill>
                <a:srgbClr val="666666"/>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rgbClr val="666666"/>
                </a:solidFill>
                <a:latin typeface="Karla"/>
                <a:ea typeface="Karla"/>
                <a:cs typeface="Karla"/>
                <a:sym typeface="Karla"/>
              </a:rPr>
              <a:t>2- If the air bubble was at the site of stomach, it would be normal bubble (left side).</a:t>
            </a:r>
            <a:endParaRPr>
              <a:solidFill>
                <a:srgbClr val="666666"/>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rgbClr val="666666"/>
                </a:solidFill>
                <a:latin typeface="Karla"/>
                <a:ea typeface="Karla"/>
                <a:cs typeface="Karla"/>
                <a:sym typeface="Karla"/>
              </a:rPr>
              <a:t>3-While if it was on the right side, it indicates the perforation due to peptic ulcer.</a:t>
            </a:r>
            <a:endParaRPr>
              <a:solidFill>
                <a:srgbClr val="666666"/>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rgbClr val="666666"/>
                </a:solidFill>
                <a:latin typeface="Karla"/>
                <a:ea typeface="Karla"/>
                <a:cs typeface="Karla"/>
                <a:sym typeface="Karla"/>
              </a:rPr>
              <a:t>4-We can see normal air fluid level in the stomach and cecum</a:t>
            </a:r>
            <a:endParaRPr b="1" sz="1100">
              <a:solidFill>
                <a:srgbClr val="666666"/>
              </a:solidFill>
              <a:latin typeface="Arvo"/>
              <a:ea typeface="Arvo"/>
              <a:cs typeface="Arvo"/>
              <a:sym typeface="Arvo"/>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26"/>
          <p:cNvSpPr/>
          <p:nvPr/>
        </p:nvSpPr>
        <p:spPr>
          <a:xfrm>
            <a:off x="-671893" y="518688"/>
            <a:ext cx="40158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lt2"/>
                </a:solidFill>
                <a:latin typeface="Karla"/>
                <a:ea typeface="Karla"/>
                <a:cs typeface="Karla"/>
                <a:sym typeface="Karla"/>
              </a:rPr>
              <a:t>Small bowel</a:t>
            </a:r>
            <a:endParaRPr b="1" sz="2300">
              <a:solidFill>
                <a:schemeClr val="lt2"/>
              </a:solidFill>
              <a:latin typeface="Karla"/>
              <a:ea typeface="Karla"/>
              <a:cs typeface="Karla"/>
              <a:sym typeface="Karla"/>
            </a:endParaRPr>
          </a:p>
        </p:txBody>
      </p:sp>
      <p:pic>
        <p:nvPicPr>
          <p:cNvPr id="414" name="Google Shape;414;p26"/>
          <p:cNvPicPr preferRelativeResize="0"/>
          <p:nvPr/>
        </p:nvPicPr>
        <p:blipFill>
          <a:blip r:embed="rId3">
            <a:alphaModFix/>
          </a:blip>
          <a:stretch>
            <a:fillRect/>
          </a:stretch>
        </p:blipFill>
        <p:spPr>
          <a:xfrm>
            <a:off x="1064563" y="2069875"/>
            <a:ext cx="2377399" cy="2357000"/>
          </a:xfrm>
          <a:prstGeom prst="rect">
            <a:avLst/>
          </a:prstGeom>
          <a:noFill/>
          <a:ln>
            <a:noFill/>
          </a:ln>
        </p:spPr>
      </p:pic>
      <p:sp>
        <p:nvSpPr>
          <p:cNvPr id="415" name="Google Shape;415;p26"/>
          <p:cNvSpPr txBox="1"/>
          <p:nvPr/>
        </p:nvSpPr>
        <p:spPr>
          <a:xfrm>
            <a:off x="1458138" y="1699375"/>
            <a:ext cx="1514100" cy="37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Karla"/>
                <a:ea typeface="Karla"/>
                <a:cs typeface="Karla"/>
                <a:sym typeface="Karla"/>
              </a:rPr>
              <a:t>Supine position</a:t>
            </a:r>
            <a:endParaRPr>
              <a:latin typeface="Karla"/>
              <a:ea typeface="Karla"/>
              <a:cs typeface="Karla"/>
              <a:sym typeface="Karla"/>
            </a:endParaRPr>
          </a:p>
        </p:txBody>
      </p:sp>
      <p:sp>
        <p:nvSpPr>
          <p:cNvPr id="416" name="Google Shape;416;p26"/>
          <p:cNvSpPr txBox="1"/>
          <p:nvPr/>
        </p:nvSpPr>
        <p:spPr>
          <a:xfrm>
            <a:off x="4598188" y="1699370"/>
            <a:ext cx="1686000" cy="370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Erect position</a:t>
            </a:r>
            <a:endParaRPr>
              <a:latin typeface="Karla"/>
              <a:ea typeface="Karla"/>
              <a:cs typeface="Karla"/>
              <a:sym typeface="Karla"/>
            </a:endParaRPr>
          </a:p>
        </p:txBody>
      </p:sp>
      <p:sp>
        <p:nvSpPr>
          <p:cNvPr id="417" name="Google Shape;417;p26"/>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26"/>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419" name="Google Shape;419;p26"/>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11</a:t>
            </a:r>
            <a:endParaRPr sz="1800">
              <a:solidFill>
                <a:srgbClr val="005E68"/>
              </a:solidFill>
              <a:latin typeface="Spectral"/>
              <a:ea typeface="Spectral"/>
              <a:cs typeface="Spectral"/>
              <a:sym typeface="Spectral"/>
            </a:endParaRPr>
          </a:p>
        </p:txBody>
      </p:sp>
      <p:grpSp>
        <p:nvGrpSpPr>
          <p:cNvPr id="420" name="Google Shape;420;p26"/>
          <p:cNvGrpSpPr/>
          <p:nvPr/>
        </p:nvGrpSpPr>
        <p:grpSpPr>
          <a:xfrm>
            <a:off x="80001" y="689639"/>
            <a:ext cx="274864" cy="316972"/>
            <a:chOff x="304245" y="1858207"/>
            <a:chExt cx="319386" cy="406165"/>
          </a:xfrm>
        </p:grpSpPr>
        <p:sp>
          <p:nvSpPr>
            <p:cNvPr id="421" name="Google Shape;421;p26"/>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26"/>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23" name="Google Shape;423;p26"/>
          <p:cNvSpPr/>
          <p:nvPr/>
        </p:nvSpPr>
        <p:spPr>
          <a:xfrm>
            <a:off x="1228875" y="1023775"/>
            <a:ext cx="5798100" cy="3936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DILATED SMALL BOWEL LOOPS = </a:t>
            </a:r>
            <a:r>
              <a:rPr b="1" lang="en">
                <a:solidFill>
                  <a:schemeClr val="lt1"/>
                </a:solidFill>
                <a:latin typeface="Karla"/>
                <a:ea typeface="Karla"/>
                <a:cs typeface="Karla"/>
                <a:sym typeface="Karla"/>
              </a:rPr>
              <a:t>SMALL BOWEL</a:t>
            </a:r>
            <a:r>
              <a:rPr b="1" lang="en">
                <a:solidFill>
                  <a:srgbClr val="FFFFFF"/>
                </a:solidFill>
                <a:latin typeface="Karla"/>
                <a:ea typeface="Karla"/>
                <a:cs typeface="Karla"/>
                <a:sym typeface="Karla"/>
              </a:rPr>
              <a:t> OBSTRUCTION</a:t>
            </a:r>
            <a:endParaRPr b="1"/>
          </a:p>
        </p:txBody>
      </p:sp>
      <p:sp>
        <p:nvSpPr>
          <p:cNvPr id="424" name="Google Shape;424;p26"/>
          <p:cNvSpPr/>
          <p:nvPr/>
        </p:nvSpPr>
        <p:spPr>
          <a:xfrm>
            <a:off x="371475" y="1479525"/>
            <a:ext cx="857400" cy="317100"/>
          </a:xfrm>
          <a:prstGeom prst="roundRect">
            <a:avLst>
              <a:gd fmla="val 16667" name="adj"/>
            </a:avLst>
          </a:prstGeom>
          <a:solidFill>
            <a:srgbClr val="0D8F9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Case 3</a:t>
            </a:r>
            <a:endParaRPr b="1"/>
          </a:p>
        </p:txBody>
      </p:sp>
      <p:sp>
        <p:nvSpPr>
          <p:cNvPr id="425" name="Google Shape;425;p26"/>
          <p:cNvSpPr txBox="1"/>
          <p:nvPr/>
        </p:nvSpPr>
        <p:spPr>
          <a:xfrm>
            <a:off x="3793488" y="4460825"/>
            <a:ext cx="3365400" cy="10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M</a:t>
            </a:r>
            <a:r>
              <a:rPr lang="en">
                <a:solidFill>
                  <a:schemeClr val="accent4"/>
                </a:solidFill>
                <a:latin typeface="Karla"/>
                <a:ea typeface="Karla"/>
                <a:cs typeface="Karla"/>
                <a:sym typeface="Karla"/>
              </a:rPr>
              <a:t>ultiple air fluid levels at multiple location, </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Suggestion: obstructed small bowel obstruction (colon is collapsed</a:t>
            </a:r>
            <a:endParaRPr>
              <a:solidFill>
                <a:schemeClr val="accent4"/>
              </a:solidFill>
              <a:latin typeface="Karla"/>
              <a:ea typeface="Karla"/>
              <a:cs typeface="Karla"/>
              <a:sym typeface="Karla"/>
            </a:endParaRPr>
          </a:p>
          <a:p>
            <a:pPr indent="0" lvl="0" marL="0" rtl="0" algn="l">
              <a:spcBef>
                <a:spcPts val="0"/>
              </a:spcBef>
              <a:spcAft>
                <a:spcPts val="0"/>
              </a:spcAft>
              <a:buNone/>
            </a:pPr>
            <a:r>
              <a:t/>
            </a:r>
            <a:endParaRPr>
              <a:solidFill>
                <a:schemeClr val="accent4"/>
              </a:solidFill>
              <a:latin typeface="Karla"/>
              <a:ea typeface="Karla"/>
              <a:cs typeface="Karla"/>
              <a:sym typeface="Karla"/>
            </a:endParaRPr>
          </a:p>
        </p:txBody>
      </p:sp>
      <p:pic>
        <p:nvPicPr>
          <p:cNvPr id="426" name="Google Shape;426;p26"/>
          <p:cNvPicPr preferRelativeResize="0"/>
          <p:nvPr/>
        </p:nvPicPr>
        <p:blipFill>
          <a:blip r:embed="rId4">
            <a:alphaModFix/>
          </a:blip>
          <a:stretch>
            <a:fillRect/>
          </a:stretch>
        </p:blipFill>
        <p:spPr>
          <a:xfrm>
            <a:off x="4252488" y="2069875"/>
            <a:ext cx="2447400" cy="2357000"/>
          </a:xfrm>
          <a:prstGeom prst="rect">
            <a:avLst/>
          </a:prstGeom>
          <a:noFill/>
          <a:ln cap="flat" cmpd="sng" w="38100">
            <a:solidFill>
              <a:schemeClr val="accent6"/>
            </a:solidFill>
            <a:prstDash val="solid"/>
            <a:round/>
            <a:headEnd len="sm" w="sm" type="none"/>
            <a:tailEnd len="sm" w="sm" type="none"/>
          </a:ln>
        </p:spPr>
      </p:pic>
      <p:sp>
        <p:nvSpPr>
          <p:cNvPr id="427" name="Google Shape;427;p26"/>
          <p:cNvSpPr txBox="1"/>
          <p:nvPr/>
        </p:nvSpPr>
        <p:spPr>
          <a:xfrm>
            <a:off x="893425" y="4524125"/>
            <a:ext cx="2447400" cy="79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Dilated small bowel loops in the center with prominent mucosal folds </a:t>
            </a:r>
            <a:endParaRPr b="1">
              <a:solidFill>
                <a:srgbClr val="666666"/>
              </a:solidFill>
              <a:latin typeface="Karla"/>
              <a:ea typeface="Karla"/>
              <a:cs typeface="Karla"/>
              <a:sym typeface="Karla"/>
            </a:endParaRPr>
          </a:p>
          <a:p>
            <a:pPr indent="0" lvl="0" marL="0" rtl="0" algn="l">
              <a:spcBef>
                <a:spcPts val="0"/>
              </a:spcBef>
              <a:spcAft>
                <a:spcPts val="0"/>
              </a:spcAft>
              <a:buNone/>
            </a:pPr>
            <a:r>
              <a:t/>
            </a:r>
            <a:endParaRPr/>
          </a:p>
        </p:txBody>
      </p:sp>
      <p:sp>
        <p:nvSpPr>
          <p:cNvPr id="428" name="Google Shape;428;p26"/>
          <p:cNvSpPr/>
          <p:nvPr/>
        </p:nvSpPr>
        <p:spPr>
          <a:xfrm>
            <a:off x="944100" y="5643775"/>
            <a:ext cx="5916600" cy="5577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Spine position: you can see the distribution of the bowels</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Erect view: you can see the air fluid level</a:t>
            </a:r>
            <a:endParaRPr>
              <a:solidFill>
                <a:schemeClr val="accent4"/>
              </a:solidFill>
              <a:latin typeface="Karla"/>
              <a:ea typeface="Karla"/>
              <a:cs typeface="Karla"/>
              <a:sym typeface="Karl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27"/>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27"/>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435" name="Google Shape;435;p27"/>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12</a:t>
            </a:r>
            <a:endParaRPr sz="1800">
              <a:solidFill>
                <a:srgbClr val="005E68"/>
              </a:solidFill>
              <a:latin typeface="Spectral"/>
              <a:ea typeface="Spectral"/>
              <a:cs typeface="Spectral"/>
              <a:sym typeface="Spectral"/>
            </a:endParaRPr>
          </a:p>
        </p:txBody>
      </p:sp>
      <p:sp>
        <p:nvSpPr>
          <p:cNvPr id="436" name="Google Shape;436;p27"/>
          <p:cNvSpPr/>
          <p:nvPr/>
        </p:nvSpPr>
        <p:spPr>
          <a:xfrm>
            <a:off x="1228875" y="5327075"/>
            <a:ext cx="5306700" cy="3936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DISPLACED BOWEL LOOPS = SOFT TISSUE MASS LESION</a:t>
            </a:r>
            <a:endParaRPr b="1"/>
          </a:p>
        </p:txBody>
      </p:sp>
      <p:sp>
        <p:nvSpPr>
          <p:cNvPr id="437" name="Google Shape;437;p27"/>
          <p:cNvSpPr/>
          <p:nvPr/>
        </p:nvSpPr>
        <p:spPr>
          <a:xfrm>
            <a:off x="146607" y="390363"/>
            <a:ext cx="30843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lt2"/>
                </a:solidFill>
                <a:latin typeface="Karla"/>
                <a:ea typeface="Karla"/>
                <a:cs typeface="Karla"/>
                <a:sym typeface="Karla"/>
              </a:rPr>
              <a:t>Large bowel</a:t>
            </a:r>
            <a:endParaRPr b="1" sz="2300">
              <a:solidFill>
                <a:schemeClr val="lt2"/>
              </a:solidFill>
              <a:latin typeface="Karla"/>
              <a:ea typeface="Karla"/>
              <a:cs typeface="Karla"/>
              <a:sym typeface="Karla"/>
            </a:endParaRPr>
          </a:p>
        </p:txBody>
      </p:sp>
      <p:grpSp>
        <p:nvGrpSpPr>
          <p:cNvPr id="438" name="Google Shape;438;p27"/>
          <p:cNvGrpSpPr/>
          <p:nvPr/>
        </p:nvGrpSpPr>
        <p:grpSpPr>
          <a:xfrm>
            <a:off x="432754" y="549578"/>
            <a:ext cx="274864" cy="316972"/>
            <a:chOff x="304245" y="1858207"/>
            <a:chExt cx="319386" cy="406165"/>
          </a:xfrm>
        </p:grpSpPr>
        <p:sp>
          <p:nvSpPr>
            <p:cNvPr id="439" name="Google Shape;439;p27"/>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27"/>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41" name="Google Shape;441;p27"/>
          <p:cNvPicPr preferRelativeResize="0"/>
          <p:nvPr/>
        </p:nvPicPr>
        <p:blipFill>
          <a:blip r:embed="rId3">
            <a:alphaModFix/>
          </a:blip>
          <a:stretch>
            <a:fillRect/>
          </a:stretch>
        </p:blipFill>
        <p:spPr>
          <a:xfrm>
            <a:off x="4159300" y="6100050"/>
            <a:ext cx="2447400" cy="2638049"/>
          </a:xfrm>
          <a:prstGeom prst="rect">
            <a:avLst/>
          </a:prstGeom>
          <a:noFill/>
          <a:ln>
            <a:noFill/>
          </a:ln>
        </p:spPr>
      </p:pic>
      <p:sp>
        <p:nvSpPr>
          <p:cNvPr id="442" name="Google Shape;442;p27"/>
          <p:cNvSpPr/>
          <p:nvPr/>
        </p:nvSpPr>
        <p:spPr>
          <a:xfrm>
            <a:off x="146588" y="5823025"/>
            <a:ext cx="857400" cy="317100"/>
          </a:xfrm>
          <a:prstGeom prst="roundRect">
            <a:avLst>
              <a:gd fmla="val 16667" name="adj"/>
            </a:avLst>
          </a:prstGeom>
          <a:solidFill>
            <a:srgbClr val="0D8F9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Case 5</a:t>
            </a:r>
            <a:endParaRPr b="1"/>
          </a:p>
        </p:txBody>
      </p:sp>
      <p:pic>
        <p:nvPicPr>
          <p:cNvPr id="443" name="Google Shape;443;p27"/>
          <p:cNvPicPr preferRelativeResize="0"/>
          <p:nvPr/>
        </p:nvPicPr>
        <p:blipFill>
          <a:blip r:embed="rId4">
            <a:alphaModFix/>
          </a:blip>
          <a:stretch>
            <a:fillRect/>
          </a:stretch>
        </p:blipFill>
        <p:spPr>
          <a:xfrm>
            <a:off x="1157750" y="6100050"/>
            <a:ext cx="2447400" cy="2638049"/>
          </a:xfrm>
          <a:prstGeom prst="rect">
            <a:avLst/>
          </a:prstGeom>
          <a:noFill/>
          <a:ln>
            <a:noFill/>
          </a:ln>
        </p:spPr>
      </p:pic>
      <p:sp>
        <p:nvSpPr>
          <p:cNvPr id="444" name="Google Shape;444;p27"/>
          <p:cNvSpPr/>
          <p:nvPr/>
        </p:nvSpPr>
        <p:spPr>
          <a:xfrm>
            <a:off x="638925" y="8849549"/>
            <a:ext cx="6728100" cy="1709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 With x-ray we can't tell if it is fluid or soft tissue</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Soft tissue lesion (bc it is gray in color) it can be cystic or solid, projecting from the pelvis to the abdomen</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So it is a large pelvic-abdominal  mass causing displacement of the adjacent bowel</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a:solidFill>
                <a:schemeClr val="accent4"/>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Will be evaluated properly using another modalities such as CT or US</a:t>
            </a:r>
            <a:endParaRPr>
              <a:solidFill>
                <a:schemeClr val="accent4"/>
              </a:solidFill>
              <a:latin typeface="Karla"/>
              <a:ea typeface="Karla"/>
              <a:cs typeface="Karla"/>
              <a:sym typeface="Karla"/>
            </a:endParaRPr>
          </a:p>
        </p:txBody>
      </p:sp>
      <p:pic>
        <p:nvPicPr>
          <p:cNvPr id="445" name="Google Shape;445;p27"/>
          <p:cNvPicPr preferRelativeResize="0"/>
          <p:nvPr/>
        </p:nvPicPr>
        <p:blipFill>
          <a:blip r:embed="rId5">
            <a:alphaModFix/>
          </a:blip>
          <a:stretch>
            <a:fillRect/>
          </a:stretch>
        </p:blipFill>
        <p:spPr>
          <a:xfrm>
            <a:off x="4193538" y="1654050"/>
            <a:ext cx="2447400" cy="2430550"/>
          </a:xfrm>
          <a:prstGeom prst="rect">
            <a:avLst/>
          </a:prstGeom>
          <a:noFill/>
          <a:ln>
            <a:noFill/>
          </a:ln>
        </p:spPr>
      </p:pic>
      <p:sp>
        <p:nvSpPr>
          <p:cNvPr id="446" name="Google Shape;446;p27"/>
          <p:cNvSpPr/>
          <p:nvPr/>
        </p:nvSpPr>
        <p:spPr>
          <a:xfrm>
            <a:off x="1232850" y="1020088"/>
            <a:ext cx="5306700" cy="3936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DILATED LARGE BOWEL LOOPS = LB OBSTRUCTION</a:t>
            </a:r>
            <a:endParaRPr b="1"/>
          </a:p>
        </p:txBody>
      </p:sp>
      <p:pic>
        <p:nvPicPr>
          <p:cNvPr id="447" name="Google Shape;447;p27"/>
          <p:cNvPicPr preferRelativeResize="0"/>
          <p:nvPr/>
        </p:nvPicPr>
        <p:blipFill>
          <a:blip r:embed="rId6">
            <a:alphaModFix/>
          </a:blip>
          <a:stretch>
            <a:fillRect/>
          </a:stretch>
        </p:blipFill>
        <p:spPr>
          <a:xfrm>
            <a:off x="1123513" y="1654050"/>
            <a:ext cx="2447399" cy="2430550"/>
          </a:xfrm>
          <a:prstGeom prst="rect">
            <a:avLst/>
          </a:prstGeom>
          <a:noFill/>
          <a:ln cap="flat" cmpd="sng" w="38100">
            <a:solidFill>
              <a:schemeClr val="accent6"/>
            </a:solidFill>
            <a:prstDash val="solid"/>
            <a:round/>
            <a:headEnd len="sm" w="sm" type="none"/>
            <a:tailEnd len="sm" w="sm" type="none"/>
          </a:ln>
        </p:spPr>
      </p:pic>
      <p:sp>
        <p:nvSpPr>
          <p:cNvPr id="448" name="Google Shape;448;p27"/>
          <p:cNvSpPr/>
          <p:nvPr/>
        </p:nvSpPr>
        <p:spPr>
          <a:xfrm>
            <a:off x="146600" y="1336925"/>
            <a:ext cx="857400" cy="317100"/>
          </a:xfrm>
          <a:prstGeom prst="roundRect">
            <a:avLst>
              <a:gd fmla="val 16667" name="adj"/>
            </a:avLst>
          </a:prstGeom>
          <a:solidFill>
            <a:srgbClr val="0D8F9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Case 4</a:t>
            </a:r>
            <a:endParaRPr b="1"/>
          </a:p>
        </p:txBody>
      </p:sp>
      <p:sp>
        <p:nvSpPr>
          <p:cNvPr id="449" name="Google Shape;449;p27"/>
          <p:cNvSpPr txBox="1"/>
          <p:nvPr/>
        </p:nvSpPr>
        <p:spPr>
          <a:xfrm>
            <a:off x="638925" y="4198075"/>
            <a:ext cx="6728100" cy="101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Karla"/>
                <a:ea typeface="Karla"/>
                <a:cs typeface="Karla"/>
                <a:sym typeface="Karla"/>
              </a:rPr>
              <a:t>dilated large bowel located peripherally  ( you can see haustra which does not cross the whole length of the bowel)</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Collapsed Sigmoid and rectum so we can say it’s an obstruction at a distal level either sigmoid or rectal level</a:t>
            </a:r>
            <a:endParaRPr>
              <a:solidFill>
                <a:schemeClr val="accent4"/>
              </a:solidFill>
              <a:latin typeface="Karla"/>
              <a:ea typeface="Karla"/>
              <a:cs typeface="Karla"/>
              <a:sym typeface="Karla"/>
            </a:endParaRPr>
          </a:p>
        </p:txBody>
      </p:sp>
      <p:pic>
        <p:nvPicPr>
          <p:cNvPr id="450" name="Google Shape;450;p27"/>
          <p:cNvPicPr preferRelativeResize="0"/>
          <p:nvPr/>
        </p:nvPicPr>
        <p:blipFill>
          <a:blip r:embed="rId7">
            <a:alphaModFix/>
          </a:blip>
          <a:stretch>
            <a:fillRect/>
          </a:stretch>
        </p:blipFill>
        <p:spPr>
          <a:xfrm>
            <a:off x="6535571" y="1723673"/>
            <a:ext cx="105350" cy="1053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8"/>
          <p:cNvSpPr/>
          <p:nvPr/>
        </p:nvSpPr>
        <p:spPr>
          <a:xfrm>
            <a:off x="328625" y="3791700"/>
            <a:ext cx="2298600" cy="21822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a:solidFill>
                  <a:schemeClr val="dk1"/>
                </a:solidFill>
                <a:latin typeface="Karla"/>
                <a:ea typeface="Karla"/>
                <a:cs typeface="Karla"/>
                <a:sym typeface="Karla"/>
              </a:rPr>
              <a:t>(phlebolithes)</a:t>
            </a:r>
            <a:endParaRPr b="1">
              <a:solidFill>
                <a:srgbClr val="FF0000"/>
              </a:solidFill>
              <a:latin typeface="Arvo"/>
              <a:ea typeface="Arvo"/>
              <a:cs typeface="Arvo"/>
              <a:sym typeface="Arvo"/>
            </a:endParaRPr>
          </a:p>
          <a:p>
            <a:pPr indent="0" lvl="0" marL="0" rtl="0" algn="ctr">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rounded calc with lucent center in both side of the pelvis</a:t>
            </a:r>
            <a:endParaRPr>
              <a:solidFill>
                <a:schemeClr val="accent4"/>
              </a:solidFill>
              <a:latin typeface="Karla"/>
              <a:ea typeface="Karla"/>
              <a:cs typeface="Karla"/>
              <a:sym typeface="Karla"/>
            </a:endParaRPr>
          </a:p>
          <a:p>
            <a:pPr indent="0" lvl="0" marL="0" rtl="0" algn="ctr">
              <a:spcBef>
                <a:spcPts val="0"/>
              </a:spcBef>
              <a:spcAft>
                <a:spcPts val="0"/>
              </a:spcAft>
              <a:buNone/>
            </a:pPr>
            <a:r>
              <a:rPr lang="en">
                <a:solidFill>
                  <a:schemeClr val="accent4"/>
                </a:solidFill>
                <a:latin typeface="Karla"/>
                <a:ea typeface="Karla"/>
                <a:cs typeface="Karla"/>
                <a:sym typeface="Karla"/>
              </a:rPr>
              <a:t>Usually it is vascular calcification called phlebolithes</a:t>
            </a:r>
            <a:endParaRPr>
              <a:latin typeface="Karla"/>
              <a:ea typeface="Karla"/>
              <a:cs typeface="Karla"/>
              <a:sym typeface="Karla"/>
            </a:endParaRPr>
          </a:p>
        </p:txBody>
      </p:sp>
      <p:sp>
        <p:nvSpPr>
          <p:cNvPr id="456" name="Google Shape;456;p28"/>
          <p:cNvSpPr/>
          <p:nvPr/>
        </p:nvSpPr>
        <p:spPr>
          <a:xfrm>
            <a:off x="-152023" y="623899"/>
            <a:ext cx="7623900" cy="5526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lt2"/>
                </a:solidFill>
                <a:latin typeface="Karla"/>
                <a:ea typeface="Karla"/>
                <a:cs typeface="Karla"/>
                <a:sym typeface="Karla"/>
              </a:rPr>
              <a:t>Examples of calcified lesions in </a:t>
            </a:r>
            <a:r>
              <a:rPr b="1" lang="en" sz="2300">
                <a:solidFill>
                  <a:schemeClr val="lt2"/>
                </a:solidFill>
                <a:latin typeface="Karla"/>
                <a:ea typeface="Karla"/>
                <a:cs typeface="Karla"/>
                <a:sym typeface="Karla"/>
              </a:rPr>
              <a:t>the abdomen</a:t>
            </a:r>
            <a:endParaRPr b="1" sz="2300">
              <a:solidFill>
                <a:schemeClr val="lt2"/>
              </a:solidFill>
              <a:latin typeface="Karla"/>
              <a:ea typeface="Karla"/>
              <a:cs typeface="Karla"/>
              <a:sym typeface="Karla"/>
            </a:endParaRPr>
          </a:p>
        </p:txBody>
      </p:sp>
      <p:pic>
        <p:nvPicPr>
          <p:cNvPr id="457" name="Google Shape;457;p28"/>
          <p:cNvPicPr preferRelativeResize="0"/>
          <p:nvPr/>
        </p:nvPicPr>
        <p:blipFill>
          <a:blip r:embed="rId3">
            <a:alphaModFix/>
          </a:blip>
          <a:stretch>
            <a:fillRect/>
          </a:stretch>
        </p:blipFill>
        <p:spPr>
          <a:xfrm>
            <a:off x="346613" y="1952205"/>
            <a:ext cx="2262624" cy="1644526"/>
          </a:xfrm>
          <a:prstGeom prst="rect">
            <a:avLst/>
          </a:prstGeom>
          <a:noFill/>
          <a:ln>
            <a:noFill/>
          </a:ln>
        </p:spPr>
      </p:pic>
      <p:pic>
        <p:nvPicPr>
          <p:cNvPr id="458" name="Google Shape;458;p28"/>
          <p:cNvPicPr preferRelativeResize="0"/>
          <p:nvPr/>
        </p:nvPicPr>
        <p:blipFill>
          <a:blip r:embed="rId4">
            <a:alphaModFix/>
          </a:blip>
          <a:stretch>
            <a:fillRect/>
          </a:stretch>
        </p:blipFill>
        <p:spPr>
          <a:xfrm>
            <a:off x="2819638" y="1952205"/>
            <a:ext cx="2262625" cy="1644522"/>
          </a:xfrm>
          <a:prstGeom prst="rect">
            <a:avLst/>
          </a:prstGeom>
          <a:noFill/>
          <a:ln>
            <a:noFill/>
          </a:ln>
        </p:spPr>
      </p:pic>
      <p:pic>
        <p:nvPicPr>
          <p:cNvPr id="459" name="Google Shape;459;p28"/>
          <p:cNvPicPr preferRelativeResize="0"/>
          <p:nvPr/>
        </p:nvPicPr>
        <p:blipFill>
          <a:blip r:embed="rId5">
            <a:alphaModFix/>
          </a:blip>
          <a:stretch>
            <a:fillRect/>
          </a:stretch>
        </p:blipFill>
        <p:spPr>
          <a:xfrm>
            <a:off x="5292675" y="1952200"/>
            <a:ext cx="2179200" cy="1644525"/>
          </a:xfrm>
          <a:prstGeom prst="rect">
            <a:avLst/>
          </a:prstGeom>
          <a:noFill/>
          <a:ln>
            <a:noFill/>
          </a:ln>
        </p:spPr>
      </p:pic>
      <p:sp>
        <p:nvSpPr>
          <p:cNvPr id="460" name="Google Shape;460;p28"/>
          <p:cNvSpPr/>
          <p:nvPr/>
        </p:nvSpPr>
        <p:spPr>
          <a:xfrm>
            <a:off x="2801675" y="3791700"/>
            <a:ext cx="2298600" cy="21822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chemeClr val="dk1"/>
                </a:solidFill>
                <a:latin typeface="Karla"/>
                <a:ea typeface="Karla"/>
                <a:cs typeface="Karla"/>
                <a:sym typeface="Karla"/>
              </a:rPr>
              <a:t>(uterine fibroid)</a:t>
            </a:r>
            <a:endParaRPr b="1">
              <a:solidFill>
                <a:srgbClr val="FF0000"/>
              </a:solidFill>
              <a:latin typeface="Arvo"/>
              <a:ea typeface="Arvo"/>
              <a:cs typeface="Arvo"/>
              <a:sym typeface="Arvo"/>
            </a:endParaRPr>
          </a:p>
          <a:p>
            <a:pPr indent="0" lvl="0" marL="0" rtl="0" algn="l">
              <a:spcBef>
                <a:spcPts val="0"/>
              </a:spcBef>
              <a:spcAft>
                <a:spcPts val="0"/>
              </a:spcAft>
              <a:buNone/>
            </a:pPr>
            <a:r>
              <a:rPr lang="en">
                <a:solidFill>
                  <a:schemeClr val="accent4"/>
                </a:solidFill>
                <a:latin typeface="Karla"/>
                <a:ea typeface="Karla"/>
                <a:cs typeface="Karla"/>
                <a:sym typeface="Karla"/>
              </a:rPr>
              <a:t>large well defined calcification in addition to the plebolithes in the pelvis.</a:t>
            </a:r>
            <a:endParaRPr>
              <a:latin typeface="Karla"/>
              <a:ea typeface="Karla"/>
              <a:cs typeface="Karla"/>
              <a:sym typeface="Karla"/>
            </a:endParaRPr>
          </a:p>
        </p:txBody>
      </p:sp>
      <p:sp>
        <p:nvSpPr>
          <p:cNvPr id="461" name="Google Shape;461;p28"/>
          <p:cNvSpPr/>
          <p:nvPr/>
        </p:nvSpPr>
        <p:spPr>
          <a:xfrm>
            <a:off x="5274725" y="3798500"/>
            <a:ext cx="2179200" cy="21822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a:solidFill>
                  <a:schemeClr val="dk1"/>
                </a:solidFill>
                <a:latin typeface="Karla"/>
                <a:ea typeface="Karla"/>
                <a:cs typeface="Karla"/>
                <a:sym typeface="Karla"/>
              </a:rPr>
              <a:t>(Chronic pancreatitis)</a:t>
            </a:r>
            <a:endParaRPr b="1">
              <a:solidFill>
                <a:srgbClr val="FF0000"/>
              </a:solidFill>
              <a:latin typeface="Arvo"/>
              <a:ea typeface="Arvo"/>
              <a:cs typeface="Arvo"/>
              <a:sym typeface="Arvo"/>
            </a:endParaRPr>
          </a:p>
          <a:p>
            <a:pPr indent="0" lvl="0" marL="0" rtl="0" algn="ctr">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 viscus calcification seen along the normal anatomy of the pancreatic parenchyma.</a:t>
            </a:r>
            <a:endParaRPr>
              <a:solidFill>
                <a:schemeClr val="accent4"/>
              </a:solidFill>
              <a:latin typeface="Karla"/>
              <a:ea typeface="Karla"/>
              <a:cs typeface="Karla"/>
              <a:sym typeface="Karla"/>
            </a:endParaRPr>
          </a:p>
          <a:p>
            <a:pPr indent="0" lvl="0" marL="0" rtl="0" algn="ctr">
              <a:spcBef>
                <a:spcPts val="0"/>
              </a:spcBef>
              <a:spcAft>
                <a:spcPts val="0"/>
              </a:spcAft>
              <a:buNone/>
            </a:pPr>
            <a:r>
              <a:rPr lang="en">
                <a:solidFill>
                  <a:schemeClr val="accent4"/>
                </a:solidFill>
                <a:latin typeface="Karla"/>
                <a:ea typeface="Karla"/>
                <a:cs typeface="Karla"/>
                <a:sym typeface="Karla"/>
              </a:rPr>
              <a:t>So chronic pancreatitis + chronic calcification</a:t>
            </a:r>
            <a:endParaRPr>
              <a:latin typeface="Karla"/>
              <a:ea typeface="Karla"/>
              <a:cs typeface="Karla"/>
              <a:sym typeface="Karla"/>
            </a:endParaRPr>
          </a:p>
        </p:txBody>
      </p:sp>
      <p:pic>
        <p:nvPicPr>
          <p:cNvPr id="462" name="Google Shape;462;p28"/>
          <p:cNvPicPr preferRelativeResize="0"/>
          <p:nvPr/>
        </p:nvPicPr>
        <p:blipFill>
          <a:blip r:embed="rId6">
            <a:alphaModFix/>
          </a:blip>
          <a:stretch>
            <a:fillRect/>
          </a:stretch>
        </p:blipFill>
        <p:spPr>
          <a:xfrm>
            <a:off x="4367975" y="6506625"/>
            <a:ext cx="3056149" cy="2391550"/>
          </a:xfrm>
          <a:prstGeom prst="rect">
            <a:avLst/>
          </a:prstGeom>
          <a:noFill/>
          <a:ln>
            <a:noFill/>
          </a:ln>
        </p:spPr>
      </p:pic>
      <p:sp>
        <p:nvSpPr>
          <p:cNvPr id="463" name="Google Shape;463;p28"/>
          <p:cNvSpPr/>
          <p:nvPr/>
        </p:nvSpPr>
        <p:spPr>
          <a:xfrm>
            <a:off x="346625" y="6762650"/>
            <a:ext cx="3719400" cy="1879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1"/>
                </a:solidFill>
                <a:latin typeface="Karla"/>
                <a:ea typeface="Karla"/>
                <a:cs typeface="Karla"/>
                <a:sym typeface="Karla"/>
              </a:rPr>
              <a:t>(</a:t>
            </a:r>
            <a:r>
              <a:rPr b="1" lang="en">
                <a:solidFill>
                  <a:schemeClr val="dk1"/>
                </a:solidFill>
                <a:latin typeface="Karla"/>
                <a:ea typeface="Karla"/>
                <a:cs typeface="Karla"/>
                <a:sym typeface="Karla"/>
              </a:rPr>
              <a:t>Mesenteric Mass </a:t>
            </a:r>
            <a:r>
              <a:rPr lang="en">
                <a:solidFill>
                  <a:schemeClr val="accent4"/>
                </a:solidFill>
                <a:latin typeface="Karla"/>
                <a:ea typeface="Karla"/>
                <a:cs typeface="Karla"/>
                <a:sym typeface="Karla"/>
              </a:rPr>
              <a:t>which get calcified</a:t>
            </a:r>
            <a:r>
              <a:rPr b="1" lang="en">
                <a:solidFill>
                  <a:schemeClr val="dk1"/>
                </a:solidFill>
                <a:latin typeface="Karla"/>
                <a:ea typeface="Karla"/>
                <a:cs typeface="Karla"/>
                <a:sym typeface="Karla"/>
              </a:rPr>
              <a:t>)</a:t>
            </a:r>
            <a:endParaRPr b="1">
              <a:solidFill>
                <a:schemeClr val="dk1"/>
              </a:solidFill>
              <a:latin typeface="Karla"/>
              <a:ea typeface="Karla"/>
              <a:cs typeface="Karla"/>
              <a:sym typeface="Karla"/>
            </a:endParaRPr>
          </a:p>
          <a:p>
            <a:pPr indent="0" lvl="0" marL="0" rtl="0" algn="l">
              <a:spcBef>
                <a:spcPts val="0"/>
              </a:spcBef>
              <a:spcAft>
                <a:spcPts val="0"/>
              </a:spcAft>
              <a:buNone/>
            </a:pPr>
            <a:r>
              <a:t/>
            </a:r>
            <a:endParaRPr b="1">
              <a:solidFill>
                <a:schemeClr val="dk1"/>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rPr lang="en">
                <a:solidFill>
                  <a:schemeClr val="accent4"/>
                </a:solidFill>
                <a:latin typeface="Karla"/>
                <a:ea typeface="Karla"/>
                <a:cs typeface="Karla"/>
                <a:sym typeface="Karla"/>
              </a:rPr>
              <a:t>calcified lesion located peripherally in the center of the abdomen, it obscured the psoas shadow</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Will be evaluated properly by CT or US</a:t>
            </a:r>
            <a:endParaRPr>
              <a:latin typeface="Karla"/>
              <a:ea typeface="Karla"/>
              <a:cs typeface="Karla"/>
              <a:sym typeface="Karla"/>
            </a:endParaRPr>
          </a:p>
        </p:txBody>
      </p:sp>
      <p:sp>
        <p:nvSpPr>
          <p:cNvPr id="464" name="Google Shape;464;p28"/>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28"/>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466" name="Google Shape;466;p28"/>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13</a:t>
            </a:r>
            <a:endParaRPr sz="1800">
              <a:solidFill>
                <a:srgbClr val="005E68"/>
              </a:solidFill>
              <a:latin typeface="Spectral"/>
              <a:ea typeface="Spectral"/>
              <a:cs typeface="Spectral"/>
              <a:sym typeface="Spectral"/>
            </a:endParaRPr>
          </a:p>
        </p:txBody>
      </p:sp>
      <p:grpSp>
        <p:nvGrpSpPr>
          <p:cNvPr id="467" name="Google Shape;467;p28"/>
          <p:cNvGrpSpPr/>
          <p:nvPr/>
        </p:nvGrpSpPr>
        <p:grpSpPr>
          <a:xfrm>
            <a:off x="175116" y="796371"/>
            <a:ext cx="274864" cy="316972"/>
            <a:chOff x="304245" y="1858207"/>
            <a:chExt cx="319386" cy="406165"/>
          </a:xfrm>
        </p:grpSpPr>
        <p:sp>
          <p:nvSpPr>
            <p:cNvPr id="468" name="Google Shape;468;p28"/>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28"/>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70" name="Google Shape;470;p28"/>
          <p:cNvSpPr/>
          <p:nvPr/>
        </p:nvSpPr>
        <p:spPr>
          <a:xfrm>
            <a:off x="328613" y="1374225"/>
            <a:ext cx="857400" cy="317100"/>
          </a:xfrm>
          <a:prstGeom prst="roundRect">
            <a:avLst>
              <a:gd fmla="val 16667" name="adj"/>
            </a:avLst>
          </a:prstGeom>
          <a:solidFill>
            <a:srgbClr val="0D8F9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Case 6</a:t>
            </a:r>
            <a:endParaRPr b="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29"/>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14</a:t>
            </a:r>
            <a:endParaRPr sz="1800">
              <a:solidFill>
                <a:srgbClr val="005E68"/>
              </a:solidFill>
              <a:latin typeface="Spectral"/>
              <a:ea typeface="Spectral"/>
              <a:cs typeface="Spectral"/>
              <a:sym typeface="Spectral"/>
            </a:endParaRPr>
          </a:p>
        </p:txBody>
      </p:sp>
      <p:sp>
        <p:nvSpPr>
          <p:cNvPr id="476" name="Google Shape;476;p29"/>
          <p:cNvSpPr/>
          <p:nvPr/>
        </p:nvSpPr>
        <p:spPr>
          <a:xfrm>
            <a:off x="-95975" y="-57525"/>
            <a:ext cx="79530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9"/>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300">
                <a:solidFill>
                  <a:srgbClr val="005E68"/>
                </a:solidFill>
                <a:latin typeface="Arvo"/>
                <a:ea typeface="Arvo"/>
                <a:cs typeface="Arvo"/>
                <a:sym typeface="Arvo"/>
              </a:rPr>
              <a:t>Quiz</a:t>
            </a:r>
            <a:endParaRPr/>
          </a:p>
        </p:txBody>
      </p:sp>
      <p:sp>
        <p:nvSpPr>
          <p:cNvPr id="478" name="Google Shape;478;p29"/>
          <p:cNvSpPr/>
          <p:nvPr/>
        </p:nvSpPr>
        <p:spPr>
          <a:xfrm>
            <a:off x="279200" y="725076"/>
            <a:ext cx="7239900" cy="19230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Karla"/>
                <a:ea typeface="Karla"/>
                <a:cs typeface="Karla"/>
                <a:sym typeface="Karla"/>
              </a:rPr>
              <a:t>1- 44 years old male </a:t>
            </a:r>
            <a:r>
              <a:rPr lang="en" sz="1600">
                <a:latin typeface="Karla"/>
                <a:ea typeface="Karla"/>
                <a:cs typeface="Karla"/>
                <a:sym typeface="Karla"/>
              </a:rPr>
              <a:t>presented</a:t>
            </a:r>
            <a:r>
              <a:rPr lang="en" sz="1600">
                <a:latin typeface="Karla"/>
                <a:ea typeface="Karla"/>
                <a:cs typeface="Karla"/>
                <a:sym typeface="Karla"/>
              </a:rPr>
              <a:t> with </a:t>
            </a:r>
            <a:r>
              <a:rPr lang="en" sz="1600">
                <a:latin typeface="Karla"/>
                <a:ea typeface="Karla"/>
                <a:cs typeface="Karla"/>
                <a:sym typeface="Karla"/>
              </a:rPr>
              <a:t>distended</a:t>
            </a:r>
            <a:r>
              <a:rPr lang="en" sz="1600">
                <a:latin typeface="Karla"/>
                <a:ea typeface="Karla"/>
                <a:cs typeface="Karla"/>
                <a:sym typeface="Karla"/>
              </a:rPr>
              <a:t> </a:t>
            </a:r>
            <a:r>
              <a:rPr lang="en" sz="1600">
                <a:latin typeface="Karla"/>
                <a:ea typeface="Karla"/>
                <a:cs typeface="Karla"/>
                <a:sym typeface="Karla"/>
              </a:rPr>
              <a:t>abdomen</a:t>
            </a:r>
            <a:r>
              <a:rPr lang="en" sz="1600">
                <a:latin typeface="Karla"/>
                <a:ea typeface="Karla"/>
                <a:cs typeface="Karla"/>
                <a:sym typeface="Karla"/>
              </a:rPr>
              <a:t> since 3 months , fatigue , leg swelling and yellowish eye discoloration, what is the most likely diagnosis ?</a:t>
            </a:r>
            <a:endParaRPr sz="1600">
              <a:latin typeface="Karla"/>
              <a:ea typeface="Karla"/>
              <a:cs typeface="Karla"/>
              <a:sym typeface="Karla"/>
            </a:endParaRPr>
          </a:p>
          <a:p>
            <a:pPr indent="-330200" lvl="0" marL="457200" rtl="0" algn="l">
              <a:spcBef>
                <a:spcPts val="0"/>
              </a:spcBef>
              <a:spcAft>
                <a:spcPts val="0"/>
              </a:spcAft>
              <a:buSzPts val="1600"/>
              <a:buFont typeface="Karla"/>
              <a:buAutoNum type="alphaLcPeriod"/>
            </a:pPr>
            <a:r>
              <a:rPr lang="en" sz="1600">
                <a:latin typeface="Karla"/>
                <a:ea typeface="Karla"/>
                <a:cs typeface="Karla"/>
                <a:sym typeface="Karla"/>
              </a:rPr>
              <a:t>Ascites</a:t>
            </a:r>
            <a:r>
              <a:rPr lang="en" sz="1600">
                <a:latin typeface="Karla"/>
                <a:ea typeface="Karla"/>
                <a:cs typeface="Karla"/>
                <a:sym typeface="Karla"/>
              </a:rPr>
              <a:t>  </a:t>
            </a:r>
            <a:endParaRPr sz="1600">
              <a:latin typeface="Karla"/>
              <a:ea typeface="Karla"/>
              <a:cs typeface="Karla"/>
              <a:sym typeface="Karla"/>
            </a:endParaRPr>
          </a:p>
          <a:p>
            <a:pPr indent="-330200" lvl="0" marL="457200" rtl="0" algn="l">
              <a:spcBef>
                <a:spcPts val="0"/>
              </a:spcBef>
              <a:spcAft>
                <a:spcPts val="0"/>
              </a:spcAft>
              <a:buSzPts val="1600"/>
              <a:buFont typeface="Karla"/>
              <a:buAutoNum type="alphaLcPeriod"/>
            </a:pPr>
            <a:r>
              <a:rPr lang="en" sz="1600">
                <a:latin typeface="Karla"/>
                <a:ea typeface="Karla"/>
                <a:cs typeface="Karla"/>
                <a:sym typeface="Karla"/>
              </a:rPr>
              <a:t>Bowel obstruction </a:t>
            </a:r>
            <a:endParaRPr sz="1600">
              <a:latin typeface="Karla"/>
              <a:ea typeface="Karla"/>
              <a:cs typeface="Karla"/>
              <a:sym typeface="Karla"/>
            </a:endParaRPr>
          </a:p>
          <a:p>
            <a:pPr indent="-330200" lvl="0" marL="457200" rtl="0" algn="l">
              <a:spcBef>
                <a:spcPts val="0"/>
              </a:spcBef>
              <a:spcAft>
                <a:spcPts val="0"/>
              </a:spcAft>
              <a:buSzPts val="1600"/>
              <a:buFont typeface="Karla"/>
              <a:buAutoNum type="alphaLcPeriod"/>
            </a:pPr>
            <a:r>
              <a:rPr lang="en" sz="1600">
                <a:latin typeface="Karla"/>
                <a:ea typeface="Karla"/>
                <a:cs typeface="Karla"/>
                <a:sym typeface="Karla"/>
              </a:rPr>
              <a:t>Abdominal</a:t>
            </a:r>
            <a:r>
              <a:rPr lang="en" sz="1600">
                <a:latin typeface="Karla"/>
                <a:ea typeface="Karla"/>
                <a:cs typeface="Karla"/>
                <a:sym typeface="Karla"/>
              </a:rPr>
              <a:t> calcification</a:t>
            </a:r>
            <a:endParaRPr sz="1600">
              <a:latin typeface="Karla"/>
              <a:ea typeface="Karla"/>
              <a:cs typeface="Karla"/>
              <a:sym typeface="Karla"/>
            </a:endParaRPr>
          </a:p>
          <a:p>
            <a:pPr indent="-330200" lvl="0" marL="457200" rtl="0" algn="l">
              <a:spcBef>
                <a:spcPts val="0"/>
              </a:spcBef>
              <a:spcAft>
                <a:spcPts val="0"/>
              </a:spcAft>
              <a:buSzPts val="1600"/>
              <a:buFont typeface="Karla"/>
              <a:buAutoNum type="alphaLcPeriod"/>
            </a:pPr>
            <a:r>
              <a:rPr lang="en" sz="1600">
                <a:solidFill>
                  <a:schemeClr val="dk1"/>
                </a:solidFill>
                <a:latin typeface="Karla"/>
                <a:ea typeface="Karla"/>
                <a:cs typeface="Karla"/>
                <a:sym typeface="Karla"/>
              </a:rPr>
              <a:t>Paralytic ileus </a:t>
            </a:r>
            <a:endParaRPr sz="1600">
              <a:latin typeface="Karla"/>
              <a:ea typeface="Karla"/>
              <a:cs typeface="Karla"/>
              <a:sym typeface="Karla"/>
            </a:endParaRPr>
          </a:p>
        </p:txBody>
      </p:sp>
      <p:sp>
        <p:nvSpPr>
          <p:cNvPr id="479" name="Google Shape;479;p29"/>
          <p:cNvSpPr/>
          <p:nvPr/>
        </p:nvSpPr>
        <p:spPr>
          <a:xfrm>
            <a:off x="336800" y="4767225"/>
            <a:ext cx="7298400" cy="2126700"/>
          </a:xfrm>
          <a:prstGeom prst="roundRect">
            <a:avLst>
              <a:gd fmla="val 16667" name="adj"/>
            </a:avLst>
          </a:prstGeom>
          <a:solidFill>
            <a:srgbClr val="9DBDC1"/>
          </a:solidFill>
          <a:ln cap="flat" cmpd="sng" w="28575">
            <a:solidFill>
              <a:srgbClr val="BF9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600">
                <a:latin typeface="Karla"/>
                <a:ea typeface="Karla"/>
                <a:cs typeface="Karla"/>
                <a:sym typeface="Karla"/>
              </a:rPr>
              <a:t>3- A 79-year old male came to the ER complaining of </a:t>
            </a:r>
            <a:endParaRPr sz="1600">
              <a:latin typeface="Karla"/>
              <a:ea typeface="Karla"/>
              <a:cs typeface="Karla"/>
              <a:sym typeface="Karla"/>
            </a:endParaRPr>
          </a:p>
          <a:p>
            <a:pPr indent="0" lvl="0" marL="0" rtl="0" algn="l">
              <a:spcBef>
                <a:spcPts val="0"/>
              </a:spcBef>
              <a:spcAft>
                <a:spcPts val="0"/>
              </a:spcAft>
              <a:buClr>
                <a:srgbClr val="000000"/>
              </a:buClr>
              <a:buSzPts val="1100"/>
              <a:buFont typeface="Arial"/>
              <a:buNone/>
            </a:pPr>
            <a:r>
              <a:rPr lang="en" sz="1600">
                <a:latin typeface="Karla"/>
                <a:ea typeface="Karla"/>
                <a:cs typeface="Karla"/>
                <a:sym typeface="Karla"/>
              </a:rPr>
              <a:t>abdominal pain and severe constipation. What's the </a:t>
            </a:r>
            <a:endParaRPr sz="1600">
              <a:latin typeface="Karla"/>
              <a:ea typeface="Karla"/>
              <a:cs typeface="Karla"/>
              <a:sym typeface="Karla"/>
            </a:endParaRPr>
          </a:p>
          <a:p>
            <a:pPr indent="0" lvl="0" marL="0" rtl="0" algn="l">
              <a:spcBef>
                <a:spcPts val="0"/>
              </a:spcBef>
              <a:spcAft>
                <a:spcPts val="0"/>
              </a:spcAft>
              <a:buClr>
                <a:srgbClr val="000000"/>
              </a:buClr>
              <a:buSzPts val="1100"/>
              <a:buFont typeface="Arial"/>
              <a:buNone/>
            </a:pPr>
            <a:r>
              <a:rPr lang="en" sz="1600">
                <a:latin typeface="Karla"/>
                <a:ea typeface="Karla"/>
                <a:cs typeface="Karla"/>
                <a:sym typeface="Karla"/>
              </a:rPr>
              <a:t>diagnosis based on the x-ray below?</a:t>
            </a:r>
            <a:endParaRPr sz="1600">
              <a:solidFill>
                <a:srgbClr val="000000"/>
              </a:solidFill>
              <a:latin typeface="Karla"/>
              <a:ea typeface="Karla"/>
              <a:cs typeface="Karla"/>
              <a:sym typeface="Karla"/>
            </a:endParaRPr>
          </a:p>
          <a:p>
            <a:pPr indent="-330200" lvl="0" marL="457200" rtl="0" algn="l">
              <a:spcBef>
                <a:spcPts val="0"/>
              </a:spcBef>
              <a:spcAft>
                <a:spcPts val="0"/>
              </a:spcAft>
              <a:buClr>
                <a:schemeClr val="dk1"/>
              </a:buClr>
              <a:buSzPts val="1600"/>
              <a:buFont typeface="Karla"/>
              <a:buAutoNum type="alphaLcPeriod"/>
            </a:pPr>
            <a:r>
              <a:rPr lang="en" sz="1600">
                <a:solidFill>
                  <a:schemeClr val="dk1"/>
                </a:solidFill>
                <a:latin typeface="Karla"/>
                <a:ea typeface="Karla"/>
                <a:cs typeface="Karla"/>
                <a:sym typeface="Karla"/>
              </a:rPr>
              <a:t>Small bowel obstruction</a:t>
            </a:r>
            <a:endParaRPr sz="1600">
              <a:solidFill>
                <a:schemeClr val="dk1"/>
              </a:solidFill>
              <a:latin typeface="Karla"/>
              <a:ea typeface="Karla"/>
              <a:cs typeface="Karla"/>
              <a:sym typeface="Karla"/>
            </a:endParaRPr>
          </a:p>
          <a:p>
            <a:pPr indent="-330200" lvl="0" marL="457200" rtl="0" algn="l">
              <a:spcBef>
                <a:spcPts val="0"/>
              </a:spcBef>
              <a:spcAft>
                <a:spcPts val="0"/>
              </a:spcAft>
              <a:buClr>
                <a:schemeClr val="dk1"/>
              </a:buClr>
              <a:buSzPts val="1600"/>
              <a:buFont typeface="Karla"/>
              <a:buAutoNum type="alphaLcPeriod"/>
            </a:pPr>
            <a:r>
              <a:rPr lang="en" sz="1600">
                <a:solidFill>
                  <a:schemeClr val="dk1"/>
                </a:solidFill>
                <a:latin typeface="Karla"/>
                <a:ea typeface="Karla"/>
                <a:cs typeface="Karla"/>
                <a:sym typeface="Karla"/>
              </a:rPr>
              <a:t>Large Bowel obstruction </a:t>
            </a:r>
            <a:endParaRPr sz="1600">
              <a:solidFill>
                <a:schemeClr val="dk1"/>
              </a:solidFill>
              <a:latin typeface="Karla"/>
              <a:ea typeface="Karla"/>
              <a:cs typeface="Karla"/>
              <a:sym typeface="Karla"/>
            </a:endParaRPr>
          </a:p>
          <a:p>
            <a:pPr indent="-330200" lvl="0" marL="457200" rtl="0" algn="l">
              <a:spcBef>
                <a:spcPts val="0"/>
              </a:spcBef>
              <a:spcAft>
                <a:spcPts val="0"/>
              </a:spcAft>
              <a:buClr>
                <a:schemeClr val="dk1"/>
              </a:buClr>
              <a:buSzPts val="1600"/>
              <a:buFont typeface="Karla"/>
              <a:buAutoNum type="alphaLcPeriod"/>
            </a:pPr>
            <a:r>
              <a:rPr lang="en" sz="1600">
                <a:solidFill>
                  <a:schemeClr val="dk1"/>
                </a:solidFill>
                <a:latin typeface="Karla"/>
                <a:ea typeface="Karla"/>
                <a:cs typeface="Karla"/>
                <a:sym typeface="Karla"/>
              </a:rPr>
              <a:t>Bowel perforation</a:t>
            </a:r>
            <a:endParaRPr sz="1600">
              <a:solidFill>
                <a:schemeClr val="dk1"/>
              </a:solidFill>
              <a:latin typeface="Karla"/>
              <a:ea typeface="Karla"/>
              <a:cs typeface="Karla"/>
              <a:sym typeface="Karla"/>
            </a:endParaRPr>
          </a:p>
          <a:p>
            <a:pPr indent="-330200" lvl="0" marL="457200" rtl="0" algn="l">
              <a:spcBef>
                <a:spcPts val="0"/>
              </a:spcBef>
              <a:spcAft>
                <a:spcPts val="0"/>
              </a:spcAft>
              <a:buClr>
                <a:schemeClr val="dk1"/>
              </a:buClr>
              <a:buSzPts val="1600"/>
              <a:buFont typeface="Karla"/>
              <a:buAutoNum type="alphaLcPeriod"/>
            </a:pPr>
            <a:r>
              <a:rPr lang="en" sz="1600">
                <a:solidFill>
                  <a:schemeClr val="dk1"/>
                </a:solidFill>
                <a:latin typeface="Karla"/>
                <a:ea typeface="Karla"/>
                <a:cs typeface="Karla"/>
                <a:sym typeface="Karla"/>
              </a:rPr>
              <a:t>Appendicitis</a:t>
            </a:r>
            <a:endParaRPr sz="1600">
              <a:solidFill>
                <a:srgbClr val="000000"/>
              </a:solidFill>
              <a:latin typeface="Karla"/>
              <a:ea typeface="Karla"/>
              <a:cs typeface="Karla"/>
              <a:sym typeface="Karla"/>
            </a:endParaRPr>
          </a:p>
        </p:txBody>
      </p:sp>
      <p:sp>
        <p:nvSpPr>
          <p:cNvPr id="480" name="Google Shape;480;p29"/>
          <p:cNvSpPr/>
          <p:nvPr/>
        </p:nvSpPr>
        <p:spPr>
          <a:xfrm>
            <a:off x="279200" y="7136900"/>
            <a:ext cx="2973900" cy="2523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600">
                <a:latin typeface="Karla"/>
                <a:ea typeface="Karla"/>
                <a:cs typeface="Karla"/>
                <a:sym typeface="Karla"/>
              </a:rPr>
              <a:t>4</a:t>
            </a:r>
            <a:r>
              <a:rPr lang="en" sz="1600">
                <a:solidFill>
                  <a:srgbClr val="000000"/>
                </a:solidFill>
                <a:latin typeface="Karla"/>
                <a:ea typeface="Karla"/>
                <a:cs typeface="Karla"/>
                <a:sym typeface="Karla"/>
              </a:rPr>
              <a:t>- Which of the following </a:t>
            </a:r>
            <a:r>
              <a:rPr lang="en" sz="1600">
                <a:latin typeface="Karla"/>
                <a:ea typeface="Karla"/>
                <a:cs typeface="Karla"/>
                <a:sym typeface="Karla"/>
              </a:rPr>
              <a:t>modalities is used to asses the esophagus motility , transit time, and any obstruction or strictures?</a:t>
            </a:r>
            <a:endParaRPr sz="1600">
              <a:latin typeface="Karla"/>
              <a:ea typeface="Karla"/>
              <a:cs typeface="Karla"/>
              <a:sym typeface="Karla"/>
            </a:endParaRPr>
          </a:p>
          <a:p>
            <a:pPr indent="-330200" lvl="0" marL="457200" rtl="0" algn="l">
              <a:spcBef>
                <a:spcPts val="0"/>
              </a:spcBef>
              <a:spcAft>
                <a:spcPts val="0"/>
              </a:spcAft>
              <a:buClr>
                <a:srgbClr val="000000"/>
              </a:buClr>
              <a:buSzPts val="1600"/>
              <a:buFont typeface="Karla"/>
              <a:buAutoNum type="alphaLcPeriod"/>
            </a:pPr>
            <a:r>
              <a:rPr lang="en" sz="1600">
                <a:latin typeface="Karla"/>
                <a:ea typeface="Karla"/>
                <a:cs typeface="Karla"/>
                <a:sym typeface="Karla"/>
              </a:rPr>
              <a:t>Barium swallow</a:t>
            </a:r>
            <a:r>
              <a:rPr lang="en" sz="1600">
                <a:solidFill>
                  <a:srgbClr val="000000"/>
                </a:solidFill>
                <a:latin typeface="Karla"/>
                <a:ea typeface="Karla"/>
                <a:cs typeface="Karla"/>
                <a:sym typeface="Karla"/>
              </a:rPr>
              <a:t> </a:t>
            </a:r>
            <a:endParaRPr sz="1600">
              <a:solidFill>
                <a:srgbClr val="000000"/>
              </a:solidFill>
              <a:latin typeface="Karla"/>
              <a:ea typeface="Karla"/>
              <a:cs typeface="Karla"/>
              <a:sym typeface="Karla"/>
            </a:endParaRPr>
          </a:p>
          <a:p>
            <a:pPr indent="-330200" lvl="0" marL="457200" rtl="0" algn="l">
              <a:spcBef>
                <a:spcPts val="0"/>
              </a:spcBef>
              <a:spcAft>
                <a:spcPts val="0"/>
              </a:spcAft>
              <a:buClr>
                <a:srgbClr val="000000"/>
              </a:buClr>
              <a:buSzPts val="1600"/>
              <a:buFont typeface="Karla"/>
              <a:buAutoNum type="alphaLcPeriod"/>
            </a:pPr>
            <a:r>
              <a:rPr lang="en" sz="1600">
                <a:latin typeface="Karla"/>
                <a:ea typeface="Karla"/>
                <a:cs typeface="Karla"/>
                <a:sym typeface="Karla"/>
              </a:rPr>
              <a:t>Barium enema </a:t>
            </a:r>
            <a:r>
              <a:rPr lang="en" sz="1600">
                <a:solidFill>
                  <a:srgbClr val="000000"/>
                </a:solidFill>
                <a:latin typeface="Karla"/>
                <a:ea typeface="Karla"/>
                <a:cs typeface="Karla"/>
                <a:sym typeface="Karla"/>
              </a:rPr>
              <a:t> </a:t>
            </a:r>
            <a:endParaRPr sz="1600">
              <a:solidFill>
                <a:srgbClr val="000000"/>
              </a:solidFill>
              <a:latin typeface="Karla"/>
              <a:ea typeface="Karla"/>
              <a:cs typeface="Karla"/>
              <a:sym typeface="Karla"/>
            </a:endParaRPr>
          </a:p>
          <a:p>
            <a:pPr indent="-330200" lvl="0" marL="457200" rtl="0" algn="l">
              <a:spcBef>
                <a:spcPts val="0"/>
              </a:spcBef>
              <a:spcAft>
                <a:spcPts val="0"/>
              </a:spcAft>
              <a:buClr>
                <a:srgbClr val="000000"/>
              </a:buClr>
              <a:buSzPts val="1600"/>
              <a:buFont typeface="Karla"/>
              <a:buAutoNum type="alphaLcPeriod"/>
            </a:pPr>
            <a:r>
              <a:rPr lang="en" sz="1600">
                <a:latin typeface="Karla"/>
                <a:ea typeface="Karla"/>
                <a:cs typeface="Karla"/>
                <a:sym typeface="Karla"/>
              </a:rPr>
              <a:t>B</a:t>
            </a:r>
            <a:r>
              <a:rPr lang="en" sz="1600">
                <a:solidFill>
                  <a:srgbClr val="000000"/>
                </a:solidFill>
                <a:latin typeface="Karla"/>
                <a:ea typeface="Karla"/>
                <a:cs typeface="Karla"/>
                <a:sym typeface="Karla"/>
              </a:rPr>
              <a:t>arium follow through</a:t>
            </a:r>
            <a:endParaRPr sz="1600">
              <a:solidFill>
                <a:srgbClr val="000000"/>
              </a:solidFill>
              <a:latin typeface="Karla"/>
              <a:ea typeface="Karla"/>
              <a:cs typeface="Karla"/>
              <a:sym typeface="Karla"/>
            </a:endParaRPr>
          </a:p>
          <a:p>
            <a:pPr indent="-330200" lvl="0" marL="457200" rtl="0" algn="l">
              <a:spcBef>
                <a:spcPts val="0"/>
              </a:spcBef>
              <a:spcAft>
                <a:spcPts val="0"/>
              </a:spcAft>
              <a:buClr>
                <a:srgbClr val="000000"/>
              </a:buClr>
              <a:buSzPts val="1600"/>
              <a:buFont typeface="Karla"/>
              <a:buAutoNum type="alphaLcPeriod"/>
            </a:pPr>
            <a:r>
              <a:rPr lang="en" sz="1600">
                <a:latin typeface="Karla"/>
                <a:ea typeface="Karla"/>
                <a:cs typeface="Karla"/>
                <a:sym typeface="Karla"/>
              </a:rPr>
              <a:t>Barium meal </a:t>
            </a:r>
            <a:endParaRPr/>
          </a:p>
        </p:txBody>
      </p:sp>
      <p:sp>
        <p:nvSpPr>
          <p:cNvPr id="481" name="Google Shape;481;p29"/>
          <p:cNvSpPr/>
          <p:nvPr/>
        </p:nvSpPr>
        <p:spPr>
          <a:xfrm>
            <a:off x="279200" y="2891060"/>
            <a:ext cx="7356000" cy="1633200"/>
          </a:xfrm>
          <a:prstGeom prst="roundRect">
            <a:avLst>
              <a:gd fmla="val 16667" name="adj"/>
            </a:avLst>
          </a:prstGeom>
          <a:solidFill>
            <a:srgbClr val="9DBDC1"/>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600">
                <a:solidFill>
                  <a:srgbClr val="000000"/>
                </a:solidFill>
                <a:latin typeface="Karla"/>
                <a:ea typeface="Karla"/>
                <a:cs typeface="Karla"/>
                <a:sym typeface="Karla"/>
              </a:rPr>
              <a:t>2</a:t>
            </a:r>
            <a:r>
              <a:rPr lang="en" sz="2000">
                <a:solidFill>
                  <a:srgbClr val="000000"/>
                </a:solidFill>
                <a:latin typeface="Karla"/>
                <a:ea typeface="Karla"/>
                <a:cs typeface="Karla"/>
                <a:sym typeface="Karla"/>
              </a:rPr>
              <a:t>- </a:t>
            </a:r>
            <a:r>
              <a:rPr lang="en" sz="1600">
                <a:latin typeface="Karla"/>
                <a:ea typeface="Karla"/>
                <a:cs typeface="Karla"/>
                <a:sym typeface="Karla"/>
              </a:rPr>
              <a:t>What is the finding in this CT scan?</a:t>
            </a:r>
            <a:endParaRPr sz="1600">
              <a:solidFill>
                <a:srgbClr val="000000"/>
              </a:solidFill>
              <a:latin typeface="Karla"/>
              <a:ea typeface="Karla"/>
              <a:cs typeface="Karla"/>
              <a:sym typeface="Karla"/>
            </a:endParaRPr>
          </a:p>
          <a:p>
            <a:pPr indent="-330200" lvl="0" marL="457200" rtl="0" algn="l">
              <a:spcBef>
                <a:spcPts val="0"/>
              </a:spcBef>
              <a:spcAft>
                <a:spcPts val="0"/>
              </a:spcAft>
              <a:buClr>
                <a:schemeClr val="dk1"/>
              </a:buClr>
              <a:buSzPts val="1600"/>
              <a:buFont typeface="Karla"/>
              <a:buAutoNum type="alphaLcPeriod"/>
            </a:pPr>
            <a:r>
              <a:rPr lang="en" sz="1600">
                <a:solidFill>
                  <a:schemeClr val="dk1"/>
                </a:solidFill>
                <a:latin typeface="Karla"/>
                <a:ea typeface="Karla"/>
                <a:cs typeface="Karla"/>
                <a:sym typeface="Karla"/>
              </a:rPr>
              <a:t>Small bowel obstruction</a:t>
            </a:r>
            <a:endParaRPr sz="1600">
              <a:solidFill>
                <a:schemeClr val="dk1"/>
              </a:solidFill>
              <a:latin typeface="Karla"/>
              <a:ea typeface="Karla"/>
              <a:cs typeface="Karla"/>
              <a:sym typeface="Karla"/>
            </a:endParaRPr>
          </a:p>
          <a:p>
            <a:pPr indent="-330200" lvl="0" marL="457200" rtl="0" algn="l">
              <a:spcBef>
                <a:spcPts val="0"/>
              </a:spcBef>
              <a:spcAft>
                <a:spcPts val="0"/>
              </a:spcAft>
              <a:buClr>
                <a:schemeClr val="dk1"/>
              </a:buClr>
              <a:buSzPts val="1600"/>
              <a:buFont typeface="Karla"/>
              <a:buAutoNum type="alphaLcPeriod"/>
            </a:pPr>
            <a:r>
              <a:rPr lang="en" sz="1600">
                <a:solidFill>
                  <a:schemeClr val="dk1"/>
                </a:solidFill>
                <a:latin typeface="Karla"/>
                <a:ea typeface="Karla"/>
                <a:cs typeface="Karla"/>
                <a:sym typeface="Karla"/>
              </a:rPr>
              <a:t>Large Bowel obstruction </a:t>
            </a:r>
            <a:endParaRPr sz="1600">
              <a:solidFill>
                <a:schemeClr val="dk1"/>
              </a:solidFill>
              <a:latin typeface="Karla"/>
              <a:ea typeface="Karla"/>
              <a:cs typeface="Karla"/>
              <a:sym typeface="Karla"/>
            </a:endParaRPr>
          </a:p>
          <a:p>
            <a:pPr indent="-330200" lvl="0" marL="457200" rtl="0" algn="l">
              <a:spcBef>
                <a:spcPts val="0"/>
              </a:spcBef>
              <a:spcAft>
                <a:spcPts val="0"/>
              </a:spcAft>
              <a:buClr>
                <a:schemeClr val="dk1"/>
              </a:buClr>
              <a:buSzPts val="1600"/>
              <a:buFont typeface="Karla"/>
              <a:buAutoNum type="alphaLcPeriod"/>
            </a:pPr>
            <a:r>
              <a:rPr lang="en" sz="1600">
                <a:solidFill>
                  <a:schemeClr val="dk1"/>
                </a:solidFill>
                <a:latin typeface="Karla"/>
                <a:ea typeface="Karla"/>
                <a:cs typeface="Karla"/>
                <a:sym typeface="Karla"/>
              </a:rPr>
              <a:t>Bowel perforation</a:t>
            </a:r>
            <a:endParaRPr sz="1600">
              <a:solidFill>
                <a:schemeClr val="dk1"/>
              </a:solidFill>
              <a:latin typeface="Karla"/>
              <a:ea typeface="Karla"/>
              <a:cs typeface="Karla"/>
              <a:sym typeface="Karla"/>
            </a:endParaRPr>
          </a:p>
          <a:p>
            <a:pPr indent="-330200" lvl="0" marL="457200" rtl="0" algn="l">
              <a:spcBef>
                <a:spcPts val="0"/>
              </a:spcBef>
              <a:spcAft>
                <a:spcPts val="0"/>
              </a:spcAft>
              <a:buClr>
                <a:schemeClr val="dk1"/>
              </a:buClr>
              <a:buSzPts val="1600"/>
              <a:buFont typeface="Karla"/>
              <a:buAutoNum type="alphaLcPeriod"/>
            </a:pPr>
            <a:r>
              <a:rPr lang="en" sz="1600">
                <a:solidFill>
                  <a:schemeClr val="dk1"/>
                </a:solidFill>
                <a:latin typeface="Karla"/>
                <a:ea typeface="Karla"/>
                <a:cs typeface="Karla"/>
                <a:sym typeface="Karla"/>
              </a:rPr>
              <a:t>Appendicitis</a:t>
            </a:r>
            <a:endParaRPr sz="1600">
              <a:latin typeface="Karla"/>
              <a:ea typeface="Karla"/>
              <a:cs typeface="Karla"/>
              <a:sym typeface="Karla"/>
            </a:endParaRPr>
          </a:p>
        </p:txBody>
      </p:sp>
      <p:sp>
        <p:nvSpPr>
          <p:cNvPr id="482" name="Google Shape;482;p29"/>
          <p:cNvSpPr/>
          <p:nvPr/>
        </p:nvSpPr>
        <p:spPr>
          <a:xfrm>
            <a:off x="3408200" y="7136900"/>
            <a:ext cx="4227000" cy="3417900"/>
          </a:xfrm>
          <a:prstGeom prst="roundRect">
            <a:avLst>
              <a:gd fmla="val 16667" name="adj"/>
            </a:avLst>
          </a:prstGeom>
          <a:solidFill>
            <a:srgbClr val="9DBDC1"/>
          </a:solid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 sz="1600">
                <a:latin typeface="Karla"/>
                <a:ea typeface="Karla"/>
                <a:cs typeface="Karla"/>
                <a:sym typeface="Karla"/>
              </a:rPr>
              <a:t>5- :Which of the following represent the radiological study?</a:t>
            </a:r>
            <a:endParaRPr sz="1600">
              <a:solidFill>
                <a:srgbClr val="000000"/>
              </a:solidFill>
              <a:latin typeface="Karla"/>
              <a:ea typeface="Karla"/>
              <a:cs typeface="Karla"/>
              <a:sym typeface="Karla"/>
            </a:endParaRPr>
          </a:p>
          <a:p>
            <a:pPr indent="-330200" lvl="0" marL="457200" rtl="0" algn="l">
              <a:spcBef>
                <a:spcPts val="0"/>
              </a:spcBef>
              <a:spcAft>
                <a:spcPts val="0"/>
              </a:spcAft>
              <a:buClr>
                <a:srgbClr val="000000"/>
              </a:buClr>
              <a:buSzPts val="1600"/>
              <a:buFont typeface="Karla"/>
              <a:buAutoNum type="alphaLcPeriod"/>
            </a:pPr>
            <a:r>
              <a:rPr lang="en" sz="1600">
                <a:latin typeface="Karla"/>
                <a:ea typeface="Karla"/>
                <a:cs typeface="Karla"/>
                <a:sym typeface="Karla"/>
              </a:rPr>
              <a:t>Barium follow through</a:t>
            </a:r>
            <a:r>
              <a:rPr lang="en" sz="1600">
                <a:solidFill>
                  <a:srgbClr val="000000"/>
                </a:solidFill>
                <a:latin typeface="Karla"/>
                <a:ea typeface="Karla"/>
                <a:cs typeface="Karla"/>
                <a:sym typeface="Karla"/>
              </a:rPr>
              <a:t> </a:t>
            </a:r>
            <a:endParaRPr sz="1600">
              <a:solidFill>
                <a:srgbClr val="000000"/>
              </a:solidFill>
              <a:latin typeface="Karla"/>
              <a:ea typeface="Karla"/>
              <a:cs typeface="Karla"/>
              <a:sym typeface="Karla"/>
            </a:endParaRPr>
          </a:p>
          <a:p>
            <a:pPr indent="-330200" lvl="0" marL="457200" rtl="0" algn="l">
              <a:spcBef>
                <a:spcPts val="0"/>
              </a:spcBef>
              <a:spcAft>
                <a:spcPts val="0"/>
              </a:spcAft>
              <a:buClr>
                <a:srgbClr val="000000"/>
              </a:buClr>
              <a:buSzPts val="1600"/>
              <a:buFont typeface="Karla"/>
              <a:buAutoNum type="alphaLcPeriod"/>
            </a:pPr>
            <a:r>
              <a:rPr lang="en" sz="1600">
                <a:solidFill>
                  <a:schemeClr val="dk1"/>
                </a:solidFill>
                <a:latin typeface="Karla"/>
                <a:ea typeface="Karla"/>
                <a:cs typeface="Karla"/>
                <a:sym typeface="Karla"/>
              </a:rPr>
              <a:t>Barium meal </a:t>
            </a:r>
            <a:r>
              <a:rPr lang="en" sz="1600">
                <a:solidFill>
                  <a:srgbClr val="000000"/>
                </a:solidFill>
                <a:latin typeface="Karla"/>
                <a:ea typeface="Karla"/>
                <a:cs typeface="Karla"/>
                <a:sym typeface="Karla"/>
              </a:rPr>
              <a:t> </a:t>
            </a:r>
            <a:endParaRPr sz="1600">
              <a:solidFill>
                <a:srgbClr val="000000"/>
              </a:solidFill>
              <a:latin typeface="Karla"/>
              <a:ea typeface="Karla"/>
              <a:cs typeface="Karla"/>
              <a:sym typeface="Karla"/>
            </a:endParaRPr>
          </a:p>
          <a:p>
            <a:pPr indent="-330200" lvl="0" marL="457200" rtl="0" algn="l">
              <a:spcBef>
                <a:spcPts val="0"/>
              </a:spcBef>
              <a:spcAft>
                <a:spcPts val="0"/>
              </a:spcAft>
              <a:buClr>
                <a:srgbClr val="000000"/>
              </a:buClr>
              <a:buSzPts val="1600"/>
              <a:buFont typeface="Karla"/>
              <a:buAutoNum type="alphaLcPeriod"/>
            </a:pPr>
            <a:r>
              <a:rPr lang="en" sz="1600">
                <a:latin typeface="Karla"/>
                <a:ea typeface="Karla"/>
                <a:cs typeface="Karla"/>
                <a:sym typeface="Karla"/>
              </a:rPr>
              <a:t>Small bowel enema</a:t>
            </a:r>
            <a:endParaRPr sz="1600">
              <a:solidFill>
                <a:srgbClr val="000000"/>
              </a:solidFill>
              <a:latin typeface="Karla"/>
              <a:ea typeface="Karla"/>
              <a:cs typeface="Karla"/>
              <a:sym typeface="Karla"/>
            </a:endParaRPr>
          </a:p>
          <a:p>
            <a:pPr indent="-330200" lvl="0" marL="457200" rtl="0" algn="l">
              <a:spcBef>
                <a:spcPts val="0"/>
              </a:spcBef>
              <a:spcAft>
                <a:spcPts val="0"/>
              </a:spcAft>
              <a:buClr>
                <a:srgbClr val="000000"/>
              </a:buClr>
              <a:buSzPts val="1600"/>
              <a:buFont typeface="Karla"/>
              <a:buAutoNum type="alphaLcPeriod"/>
            </a:pPr>
            <a:r>
              <a:rPr lang="en" sz="1600">
                <a:latin typeface="Karla"/>
                <a:ea typeface="Karla"/>
                <a:cs typeface="Karla"/>
                <a:sym typeface="Karla"/>
              </a:rPr>
              <a:t>Large bowel enema</a:t>
            </a:r>
            <a:endParaRPr sz="1600">
              <a:latin typeface="Karla"/>
              <a:ea typeface="Karla"/>
              <a:cs typeface="Karla"/>
              <a:sym typeface="Karla"/>
            </a:endParaRPr>
          </a:p>
          <a:p>
            <a:pPr indent="0" lvl="0" marL="457200" rtl="0" algn="l">
              <a:spcBef>
                <a:spcPts val="0"/>
              </a:spcBef>
              <a:spcAft>
                <a:spcPts val="0"/>
              </a:spcAft>
              <a:buNone/>
            </a:pPr>
            <a:r>
              <a:t/>
            </a:r>
            <a:endParaRPr sz="1600">
              <a:latin typeface="Karla"/>
              <a:ea typeface="Karla"/>
              <a:cs typeface="Karla"/>
              <a:sym typeface="Karla"/>
            </a:endParaRPr>
          </a:p>
          <a:p>
            <a:pPr indent="0" lvl="0" marL="457200" rtl="0" algn="l">
              <a:spcBef>
                <a:spcPts val="0"/>
              </a:spcBef>
              <a:spcAft>
                <a:spcPts val="0"/>
              </a:spcAft>
              <a:buNone/>
            </a:pPr>
            <a:r>
              <a:t/>
            </a:r>
            <a:endParaRPr sz="1600">
              <a:latin typeface="Karla"/>
              <a:ea typeface="Karla"/>
              <a:cs typeface="Karla"/>
              <a:sym typeface="Karla"/>
            </a:endParaRPr>
          </a:p>
          <a:p>
            <a:pPr indent="0" lvl="0" marL="457200" rtl="0" algn="l">
              <a:spcBef>
                <a:spcPts val="0"/>
              </a:spcBef>
              <a:spcAft>
                <a:spcPts val="0"/>
              </a:spcAft>
              <a:buNone/>
            </a:pPr>
            <a:r>
              <a:t/>
            </a:r>
            <a:endParaRPr sz="1600">
              <a:latin typeface="Karla"/>
              <a:ea typeface="Karla"/>
              <a:cs typeface="Karla"/>
              <a:sym typeface="Karla"/>
            </a:endParaRPr>
          </a:p>
          <a:p>
            <a:pPr indent="0" lvl="0" marL="457200" rtl="0" algn="l">
              <a:spcBef>
                <a:spcPts val="0"/>
              </a:spcBef>
              <a:spcAft>
                <a:spcPts val="0"/>
              </a:spcAft>
              <a:buNone/>
            </a:pPr>
            <a:r>
              <a:t/>
            </a:r>
            <a:endParaRPr sz="1600">
              <a:latin typeface="Karla"/>
              <a:ea typeface="Karla"/>
              <a:cs typeface="Karla"/>
              <a:sym typeface="Karla"/>
            </a:endParaRPr>
          </a:p>
          <a:p>
            <a:pPr indent="0" lvl="0" marL="457200" rtl="0" algn="l">
              <a:spcBef>
                <a:spcPts val="0"/>
              </a:spcBef>
              <a:spcAft>
                <a:spcPts val="0"/>
              </a:spcAft>
              <a:buNone/>
            </a:pPr>
            <a:r>
              <a:t/>
            </a:r>
            <a:endParaRPr sz="1600">
              <a:latin typeface="Karla"/>
              <a:ea typeface="Karla"/>
              <a:cs typeface="Karla"/>
              <a:sym typeface="Karla"/>
            </a:endParaRPr>
          </a:p>
          <a:p>
            <a:pPr indent="0" lvl="0" marL="457200" rtl="0" algn="l">
              <a:spcBef>
                <a:spcPts val="0"/>
              </a:spcBef>
              <a:spcAft>
                <a:spcPts val="0"/>
              </a:spcAft>
              <a:buNone/>
            </a:pPr>
            <a:r>
              <a:rPr lang="en" sz="1600">
                <a:solidFill>
                  <a:srgbClr val="000000"/>
                </a:solidFill>
                <a:latin typeface="Karla"/>
                <a:ea typeface="Karla"/>
                <a:cs typeface="Karla"/>
                <a:sym typeface="Karla"/>
              </a:rPr>
              <a:t> </a:t>
            </a:r>
            <a:endParaRPr/>
          </a:p>
        </p:txBody>
      </p:sp>
      <p:sp>
        <p:nvSpPr>
          <p:cNvPr id="483" name="Google Shape;483;p29"/>
          <p:cNvSpPr/>
          <p:nvPr/>
        </p:nvSpPr>
        <p:spPr>
          <a:xfrm rot="5400000">
            <a:off x="1158500" y="9320450"/>
            <a:ext cx="884100" cy="1728300"/>
          </a:xfrm>
          <a:prstGeom prst="roundRect">
            <a:avLst>
              <a:gd fmla="val 0" name="adj"/>
            </a:avLst>
          </a:pr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Answers</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1) A</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2)A</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3)B</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4)A</a:t>
            </a:r>
            <a:endParaRPr>
              <a:latin typeface="Karla"/>
              <a:ea typeface="Karla"/>
              <a:cs typeface="Karla"/>
              <a:sym typeface="Karla"/>
            </a:endParaRPr>
          </a:p>
          <a:p>
            <a:pPr indent="0" lvl="0" marL="0" rtl="0" algn="l">
              <a:spcBef>
                <a:spcPts val="0"/>
              </a:spcBef>
              <a:spcAft>
                <a:spcPts val="0"/>
              </a:spcAft>
              <a:buNone/>
            </a:pPr>
            <a:r>
              <a:rPr lang="en">
                <a:latin typeface="Karla"/>
                <a:ea typeface="Karla"/>
                <a:cs typeface="Karla"/>
                <a:sym typeface="Karla"/>
              </a:rPr>
              <a:t>5)A</a:t>
            </a:r>
            <a:endParaRPr>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pic>
        <p:nvPicPr>
          <p:cNvPr id="484" name="Google Shape;484;p29"/>
          <p:cNvPicPr preferRelativeResize="0"/>
          <p:nvPr/>
        </p:nvPicPr>
        <p:blipFill>
          <a:blip r:embed="rId3">
            <a:alphaModFix/>
          </a:blip>
          <a:stretch>
            <a:fillRect/>
          </a:stretch>
        </p:blipFill>
        <p:spPr>
          <a:xfrm>
            <a:off x="5406050" y="1390225"/>
            <a:ext cx="1832950" cy="1181525"/>
          </a:xfrm>
          <a:prstGeom prst="rect">
            <a:avLst/>
          </a:prstGeom>
          <a:noFill/>
          <a:ln>
            <a:noFill/>
          </a:ln>
        </p:spPr>
      </p:pic>
      <p:pic>
        <p:nvPicPr>
          <p:cNvPr id="485" name="Google Shape;485;p29"/>
          <p:cNvPicPr preferRelativeResize="0"/>
          <p:nvPr/>
        </p:nvPicPr>
        <p:blipFill>
          <a:blip r:embed="rId4">
            <a:alphaModFix/>
          </a:blip>
          <a:stretch>
            <a:fillRect/>
          </a:stretch>
        </p:blipFill>
        <p:spPr>
          <a:xfrm>
            <a:off x="5406041" y="4869077"/>
            <a:ext cx="2079736" cy="1922999"/>
          </a:xfrm>
          <a:prstGeom prst="rect">
            <a:avLst/>
          </a:prstGeom>
          <a:noFill/>
          <a:ln cap="flat" cmpd="sng" w="19050">
            <a:solidFill>
              <a:srgbClr val="BF9000"/>
            </a:solidFill>
            <a:prstDash val="solid"/>
            <a:round/>
            <a:headEnd len="sm" w="sm" type="none"/>
            <a:tailEnd len="sm" w="sm" type="none"/>
          </a:ln>
        </p:spPr>
      </p:pic>
      <p:pic>
        <p:nvPicPr>
          <p:cNvPr id="486" name="Google Shape;486;p29"/>
          <p:cNvPicPr preferRelativeResize="0"/>
          <p:nvPr/>
        </p:nvPicPr>
        <p:blipFill>
          <a:blip r:embed="rId5">
            <a:alphaModFix/>
          </a:blip>
          <a:stretch>
            <a:fillRect/>
          </a:stretch>
        </p:blipFill>
        <p:spPr>
          <a:xfrm>
            <a:off x="5300351" y="3021850"/>
            <a:ext cx="2044341" cy="1371600"/>
          </a:xfrm>
          <a:prstGeom prst="rect">
            <a:avLst/>
          </a:prstGeom>
          <a:noFill/>
          <a:ln cap="flat" cmpd="sng" w="28575">
            <a:solidFill>
              <a:schemeClr val="accent6"/>
            </a:solidFill>
            <a:prstDash val="solid"/>
            <a:round/>
            <a:headEnd len="sm" w="sm" type="none"/>
            <a:tailEnd len="sm" w="sm" type="none"/>
          </a:ln>
        </p:spPr>
      </p:pic>
      <p:pic>
        <p:nvPicPr>
          <p:cNvPr id="487" name="Google Shape;487;p29"/>
          <p:cNvPicPr preferRelativeResize="0"/>
          <p:nvPr/>
        </p:nvPicPr>
        <p:blipFill>
          <a:blip r:embed="rId6">
            <a:alphaModFix/>
          </a:blip>
          <a:stretch>
            <a:fillRect/>
          </a:stretch>
        </p:blipFill>
        <p:spPr>
          <a:xfrm>
            <a:off x="4605224" y="8924700"/>
            <a:ext cx="1832950" cy="1547662"/>
          </a:xfrm>
          <a:prstGeom prst="rect">
            <a:avLst/>
          </a:prstGeom>
          <a:noFill/>
          <a:ln cap="flat" cmpd="sng" w="28575">
            <a:solidFill>
              <a:schemeClr val="accent6"/>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5"/>
          <p:cNvSpPr txBox="1"/>
          <p:nvPr/>
        </p:nvSpPr>
        <p:spPr>
          <a:xfrm>
            <a:off x="98700" y="1175813"/>
            <a:ext cx="4782900" cy="59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100">
                <a:solidFill>
                  <a:schemeClr val="accent1"/>
                </a:solidFill>
                <a:latin typeface="Karla"/>
                <a:ea typeface="Karla"/>
                <a:cs typeface="Karla"/>
                <a:sym typeface="Karla"/>
              </a:rPr>
              <a:t>     </a:t>
            </a:r>
            <a:r>
              <a:rPr b="1" lang="en" sz="2300">
                <a:solidFill>
                  <a:schemeClr val="lt2"/>
                </a:solidFill>
                <a:latin typeface="Karla"/>
                <a:ea typeface="Karla"/>
                <a:cs typeface="Karla"/>
                <a:sym typeface="Karla"/>
              </a:rPr>
              <a:t>Radiological Modalities : </a:t>
            </a:r>
            <a:endParaRPr b="1" sz="2300">
              <a:solidFill>
                <a:schemeClr val="lt2"/>
              </a:solidFill>
              <a:latin typeface="Karla"/>
              <a:ea typeface="Karla"/>
              <a:cs typeface="Karla"/>
              <a:sym typeface="Karla"/>
            </a:endParaRPr>
          </a:p>
        </p:txBody>
      </p:sp>
      <p:sp>
        <p:nvSpPr>
          <p:cNvPr id="90" name="Google Shape;90;p15"/>
          <p:cNvSpPr/>
          <p:nvPr/>
        </p:nvSpPr>
        <p:spPr>
          <a:xfrm>
            <a:off x="7389950" y="1795488"/>
            <a:ext cx="349500" cy="621900"/>
          </a:xfrm>
          <a:prstGeom prst="rect">
            <a:avLst/>
          </a:prstGeom>
          <a:solidFill>
            <a:srgbClr val="9DBDC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5"/>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1</a:t>
            </a:r>
            <a:endParaRPr sz="1800">
              <a:solidFill>
                <a:srgbClr val="005E68"/>
              </a:solidFill>
              <a:latin typeface="Spectral"/>
              <a:ea typeface="Spectral"/>
              <a:cs typeface="Spectral"/>
              <a:sym typeface="Spectral"/>
            </a:endParaRPr>
          </a:p>
        </p:txBody>
      </p:sp>
      <p:sp>
        <p:nvSpPr>
          <p:cNvPr id="92" name="Google Shape;92;p15"/>
          <p:cNvSpPr/>
          <p:nvPr/>
        </p:nvSpPr>
        <p:spPr>
          <a:xfrm>
            <a:off x="-5675" y="-57525"/>
            <a:ext cx="77781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5"/>
          <p:cNvSpPr/>
          <p:nvPr/>
        </p:nvSpPr>
        <p:spPr>
          <a:xfrm>
            <a:off x="1531800" y="-75425"/>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rgbClr val="005E68"/>
                </a:solidFill>
                <a:latin typeface="Arvo"/>
                <a:ea typeface="Arvo"/>
                <a:cs typeface="Arvo"/>
                <a:sym typeface="Arvo"/>
              </a:rPr>
              <a:t>Introduction</a:t>
            </a:r>
            <a:endParaRPr b="1" sz="2300">
              <a:solidFill>
                <a:srgbClr val="005E68"/>
              </a:solidFill>
              <a:latin typeface="Arvo"/>
              <a:ea typeface="Arvo"/>
              <a:cs typeface="Arvo"/>
              <a:sym typeface="Arvo"/>
            </a:endParaRPr>
          </a:p>
        </p:txBody>
      </p:sp>
      <p:sp>
        <p:nvSpPr>
          <p:cNvPr id="94" name="Google Shape;94;p15"/>
          <p:cNvSpPr txBox="1"/>
          <p:nvPr/>
        </p:nvSpPr>
        <p:spPr>
          <a:xfrm>
            <a:off x="32875" y="870888"/>
            <a:ext cx="7772400" cy="4728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a:solidFill>
                  <a:schemeClr val="dk1"/>
                </a:solidFill>
                <a:latin typeface="Karla"/>
                <a:ea typeface="Karla"/>
                <a:cs typeface="Karla"/>
                <a:sym typeface="Karla"/>
              </a:rPr>
              <a:t>1- Hollow viscus (Not solid).      2-Usually filled with gas.      3-Motility.</a:t>
            </a:r>
            <a:endParaRPr sz="2400">
              <a:solidFill>
                <a:srgbClr val="0C2E3A"/>
              </a:solidFill>
              <a:latin typeface="Barlow Condensed"/>
              <a:ea typeface="Barlow Condensed"/>
              <a:cs typeface="Barlow Condensed"/>
              <a:sym typeface="Barlow Condensed"/>
            </a:endParaRPr>
          </a:p>
        </p:txBody>
      </p:sp>
      <p:sp>
        <p:nvSpPr>
          <p:cNvPr id="95" name="Google Shape;95;p15"/>
          <p:cNvSpPr/>
          <p:nvPr/>
        </p:nvSpPr>
        <p:spPr>
          <a:xfrm>
            <a:off x="4813575" y="1795488"/>
            <a:ext cx="1449600" cy="629700"/>
          </a:xfrm>
          <a:prstGeom prst="chevron">
            <a:avLst>
              <a:gd fmla="val 50000" name="adj"/>
            </a:avLst>
          </a:prstGeom>
          <a:solidFill>
            <a:srgbClr val="85B2B7"/>
          </a:solidFill>
          <a:ln>
            <a:noFill/>
          </a:ln>
        </p:spPr>
        <p:txBody>
          <a:bodyPr anchorCtr="0" anchor="ctr" bIns="79750" lIns="0" spcFirstLastPara="1" rIns="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 Nuclear medicine</a:t>
            </a:r>
            <a:endParaRPr sz="1200">
              <a:solidFill>
                <a:srgbClr val="FFFFFF"/>
              </a:solidFill>
              <a:latin typeface="Karla"/>
              <a:ea typeface="Karla"/>
              <a:cs typeface="Karla"/>
              <a:sym typeface="Karla"/>
            </a:endParaRPr>
          </a:p>
        </p:txBody>
      </p:sp>
      <p:sp>
        <p:nvSpPr>
          <p:cNvPr id="96" name="Google Shape;96;p15"/>
          <p:cNvSpPr/>
          <p:nvPr/>
        </p:nvSpPr>
        <p:spPr>
          <a:xfrm>
            <a:off x="98700" y="1795488"/>
            <a:ext cx="804900" cy="629700"/>
          </a:xfrm>
          <a:prstGeom prst="homePlate">
            <a:avLst>
              <a:gd fmla="val 50000" name="adj"/>
            </a:avLst>
          </a:prstGeom>
          <a:solidFill>
            <a:srgbClr val="005E68"/>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Plain X-Ray</a:t>
            </a:r>
            <a:endParaRPr sz="1200">
              <a:solidFill>
                <a:srgbClr val="FFFFFF"/>
              </a:solidFill>
              <a:latin typeface="Karla"/>
              <a:ea typeface="Karla"/>
              <a:cs typeface="Karla"/>
              <a:sym typeface="Karla"/>
            </a:endParaRPr>
          </a:p>
        </p:txBody>
      </p:sp>
      <p:sp>
        <p:nvSpPr>
          <p:cNvPr id="97" name="Google Shape;97;p15"/>
          <p:cNvSpPr/>
          <p:nvPr/>
        </p:nvSpPr>
        <p:spPr>
          <a:xfrm>
            <a:off x="614900" y="1795488"/>
            <a:ext cx="1659300" cy="629700"/>
          </a:xfrm>
          <a:prstGeom prst="chevron">
            <a:avLst>
              <a:gd fmla="val 50000" name="adj"/>
            </a:avLst>
          </a:prstGeom>
          <a:solidFill>
            <a:srgbClr val="005E68">
              <a:alpha val="843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Fluoroscopy</a:t>
            </a:r>
            <a:endParaRPr sz="1200">
              <a:solidFill>
                <a:srgbClr val="FFFFFF"/>
              </a:solidFill>
              <a:latin typeface="Karla"/>
              <a:ea typeface="Karla"/>
              <a:cs typeface="Karla"/>
              <a:sym typeface="Karla"/>
            </a:endParaRPr>
          </a:p>
        </p:txBody>
      </p:sp>
      <p:sp>
        <p:nvSpPr>
          <p:cNvPr id="98" name="Google Shape;98;p15"/>
          <p:cNvSpPr/>
          <p:nvPr/>
        </p:nvSpPr>
        <p:spPr>
          <a:xfrm>
            <a:off x="1996138" y="1795488"/>
            <a:ext cx="1575600" cy="629700"/>
          </a:xfrm>
          <a:prstGeom prst="chevron">
            <a:avLst>
              <a:gd fmla="val 50000" name="adj"/>
            </a:avLst>
          </a:prstGeom>
          <a:solidFill>
            <a:srgbClr val="0D8F9D"/>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Ultrasound</a:t>
            </a:r>
            <a:endParaRPr sz="1200">
              <a:solidFill>
                <a:srgbClr val="FFFFFF"/>
              </a:solidFill>
              <a:latin typeface="Karla"/>
              <a:ea typeface="Karla"/>
              <a:cs typeface="Karla"/>
              <a:sym typeface="Karla"/>
            </a:endParaRPr>
          </a:p>
        </p:txBody>
      </p:sp>
      <p:sp>
        <p:nvSpPr>
          <p:cNvPr id="99" name="Google Shape;99;p15"/>
          <p:cNvSpPr/>
          <p:nvPr/>
        </p:nvSpPr>
        <p:spPr>
          <a:xfrm>
            <a:off x="3275550" y="1795488"/>
            <a:ext cx="1057200" cy="629700"/>
          </a:xfrm>
          <a:prstGeom prst="chevron">
            <a:avLst>
              <a:gd fmla="val 50000" name="adj"/>
            </a:avLst>
          </a:prstGeom>
          <a:solidFill>
            <a:srgbClr val="29949F"/>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CT</a:t>
            </a:r>
            <a:endParaRPr sz="1200">
              <a:solidFill>
                <a:srgbClr val="FFFFFF"/>
              </a:solidFill>
              <a:latin typeface="Karla"/>
              <a:ea typeface="Karla"/>
              <a:cs typeface="Karla"/>
              <a:sym typeface="Karla"/>
            </a:endParaRPr>
          </a:p>
        </p:txBody>
      </p:sp>
      <p:sp>
        <p:nvSpPr>
          <p:cNvPr id="100" name="Google Shape;100;p15"/>
          <p:cNvSpPr/>
          <p:nvPr/>
        </p:nvSpPr>
        <p:spPr>
          <a:xfrm>
            <a:off x="4042200" y="1795488"/>
            <a:ext cx="1057200" cy="629700"/>
          </a:xfrm>
          <a:prstGeom prst="chevron">
            <a:avLst>
              <a:gd fmla="val 50000" name="adj"/>
            </a:avLst>
          </a:prstGeom>
          <a:solidFill>
            <a:srgbClr val="70AEB5"/>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MRI</a:t>
            </a:r>
            <a:endParaRPr sz="1200">
              <a:solidFill>
                <a:srgbClr val="FFFFFF"/>
              </a:solidFill>
              <a:latin typeface="Karla"/>
              <a:ea typeface="Karla"/>
              <a:cs typeface="Karla"/>
              <a:sym typeface="Karla"/>
            </a:endParaRPr>
          </a:p>
        </p:txBody>
      </p:sp>
      <p:sp>
        <p:nvSpPr>
          <p:cNvPr id="101" name="Google Shape;101;p15"/>
          <p:cNvSpPr/>
          <p:nvPr/>
        </p:nvSpPr>
        <p:spPr>
          <a:xfrm>
            <a:off x="5989250" y="1795488"/>
            <a:ext cx="1750200" cy="621900"/>
          </a:xfrm>
          <a:prstGeom prst="chevron">
            <a:avLst>
              <a:gd fmla="val 50000" name="adj"/>
            </a:avLst>
          </a:prstGeom>
          <a:solidFill>
            <a:srgbClr val="9DBDC1"/>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Angiography</a:t>
            </a:r>
            <a:endParaRPr sz="1200">
              <a:solidFill>
                <a:srgbClr val="FFFFFF"/>
              </a:solidFill>
              <a:latin typeface="Karla"/>
              <a:ea typeface="Karla"/>
              <a:cs typeface="Karla"/>
              <a:sym typeface="Karla"/>
            </a:endParaRPr>
          </a:p>
        </p:txBody>
      </p:sp>
      <p:pic>
        <p:nvPicPr>
          <p:cNvPr id="102" name="Google Shape;102;p15"/>
          <p:cNvPicPr preferRelativeResize="0"/>
          <p:nvPr/>
        </p:nvPicPr>
        <p:blipFill>
          <a:blip r:embed="rId3">
            <a:alphaModFix/>
          </a:blip>
          <a:stretch>
            <a:fillRect/>
          </a:stretch>
        </p:blipFill>
        <p:spPr>
          <a:xfrm>
            <a:off x="4415975" y="3177764"/>
            <a:ext cx="1750200" cy="2354750"/>
          </a:xfrm>
          <a:prstGeom prst="rect">
            <a:avLst/>
          </a:prstGeom>
          <a:noFill/>
          <a:ln>
            <a:noFill/>
          </a:ln>
        </p:spPr>
      </p:pic>
      <p:pic>
        <p:nvPicPr>
          <p:cNvPr id="103" name="Google Shape;103;p15"/>
          <p:cNvPicPr preferRelativeResize="0"/>
          <p:nvPr/>
        </p:nvPicPr>
        <p:blipFill>
          <a:blip r:embed="rId4">
            <a:alphaModFix/>
          </a:blip>
          <a:stretch>
            <a:fillRect/>
          </a:stretch>
        </p:blipFill>
        <p:spPr>
          <a:xfrm>
            <a:off x="3643229" y="7975975"/>
            <a:ext cx="1889909" cy="2533800"/>
          </a:xfrm>
          <a:prstGeom prst="rect">
            <a:avLst/>
          </a:prstGeom>
          <a:noFill/>
          <a:ln>
            <a:noFill/>
          </a:ln>
        </p:spPr>
      </p:pic>
      <p:sp>
        <p:nvSpPr>
          <p:cNvPr id="104" name="Google Shape;104;p15"/>
          <p:cNvSpPr/>
          <p:nvPr/>
        </p:nvSpPr>
        <p:spPr>
          <a:xfrm>
            <a:off x="331663" y="2490575"/>
            <a:ext cx="3894300" cy="447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accent1"/>
                </a:solidFill>
                <a:latin typeface="Karla"/>
                <a:ea typeface="Karla"/>
                <a:cs typeface="Karla"/>
                <a:sym typeface="Karla"/>
              </a:rPr>
              <a:t>X-ray (Plain radiography)</a:t>
            </a:r>
            <a:endParaRPr b="1" sz="2300">
              <a:solidFill>
                <a:schemeClr val="accent1"/>
              </a:solidFill>
              <a:latin typeface="Karla"/>
              <a:ea typeface="Karla"/>
              <a:cs typeface="Karla"/>
              <a:sym typeface="Karla"/>
            </a:endParaRPr>
          </a:p>
        </p:txBody>
      </p:sp>
      <p:sp>
        <p:nvSpPr>
          <p:cNvPr id="105" name="Google Shape;105;p15"/>
          <p:cNvSpPr/>
          <p:nvPr/>
        </p:nvSpPr>
        <p:spPr>
          <a:xfrm>
            <a:off x="404725" y="7390075"/>
            <a:ext cx="4569900" cy="447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accent1"/>
                </a:solidFill>
                <a:latin typeface="Karla"/>
                <a:ea typeface="Karla"/>
                <a:cs typeface="Karla"/>
                <a:sym typeface="Karla"/>
              </a:rPr>
              <a:t>Fluoroscopy ( contrast study )</a:t>
            </a:r>
            <a:r>
              <a:rPr lang="en" sz="2300">
                <a:solidFill>
                  <a:schemeClr val="accent1"/>
                </a:solidFill>
                <a:latin typeface="Karla"/>
                <a:ea typeface="Karla"/>
                <a:cs typeface="Karla"/>
                <a:sym typeface="Karla"/>
              </a:rPr>
              <a:t> </a:t>
            </a:r>
            <a:endParaRPr b="1" sz="2300">
              <a:solidFill>
                <a:schemeClr val="accent1"/>
              </a:solidFill>
              <a:latin typeface="Karla"/>
              <a:ea typeface="Karla"/>
              <a:cs typeface="Karla"/>
              <a:sym typeface="Karla"/>
            </a:endParaRPr>
          </a:p>
        </p:txBody>
      </p:sp>
      <p:sp>
        <p:nvSpPr>
          <p:cNvPr id="106" name="Google Shape;106;p15"/>
          <p:cNvSpPr/>
          <p:nvPr/>
        </p:nvSpPr>
        <p:spPr>
          <a:xfrm>
            <a:off x="-17550" y="2938475"/>
            <a:ext cx="4350300" cy="2908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1- Often used as first imaging modality.                      2- Cheap</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3- Fast.</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4- Can be done bedside (portable).</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5- Useful for free gas and bowel obstruction.</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Common Abdomen Films: </a:t>
            </a:r>
            <a:endParaRPr>
              <a:solidFill>
                <a:schemeClr val="dk1"/>
              </a:solidFill>
              <a:latin typeface="Karla"/>
              <a:ea typeface="Karla"/>
              <a:cs typeface="Karla"/>
              <a:sym typeface="Karla"/>
            </a:endParaRPr>
          </a:p>
          <a:p>
            <a:pPr indent="-317500" lvl="0" marL="457200" rtl="0" algn="l">
              <a:lnSpc>
                <a:spcPct val="115000"/>
              </a:lnSpc>
              <a:spcBef>
                <a:spcPts val="0"/>
              </a:spcBef>
              <a:spcAft>
                <a:spcPts val="0"/>
              </a:spcAft>
              <a:buClr>
                <a:schemeClr val="dk1"/>
              </a:buClr>
              <a:buSzPts val="1400"/>
              <a:buFont typeface="Karla"/>
              <a:buChar char="❖"/>
            </a:pPr>
            <a:r>
              <a:rPr lang="en">
                <a:solidFill>
                  <a:schemeClr val="dk1"/>
                </a:solidFill>
                <a:latin typeface="Karla"/>
                <a:ea typeface="Karla"/>
                <a:cs typeface="Karla"/>
                <a:sym typeface="Karla"/>
              </a:rPr>
              <a:t>AP Supine (KUB)</a:t>
            </a:r>
            <a:endParaRPr>
              <a:solidFill>
                <a:schemeClr val="dk1"/>
              </a:solidFill>
              <a:latin typeface="Karla"/>
              <a:ea typeface="Karla"/>
              <a:cs typeface="Karla"/>
              <a:sym typeface="Karla"/>
            </a:endParaRPr>
          </a:p>
          <a:p>
            <a:pPr indent="-317500" lvl="0" marL="457200" rtl="0" algn="l">
              <a:lnSpc>
                <a:spcPct val="115000"/>
              </a:lnSpc>
              <a:spcBef>
                <a:spcPts val="0"/>
              </a:spcBef>
              <a:spcAft>
                <a:spcPts val="0"/>
              </a:spcAft>
              <a:buClr>
                <a:schemeClr val="dk1"/>
              </a:buClr>
              <a:buSzPts val="1400"/>
              <a:buFont typeface="Karla"/>
              <a:buChar char="❖"/>
            </a:pPr>
            <a:r>
              <a:rPr lang="en">
                <a:solidFill>
                  <a:schemeClr val="dk1"/>
                </a:solidFill>
                <a:latin typeface="Karla"/>
                <a:ea typeface="Karla"/>
                <a:cs typeface="Karla"/>
                <a:sym typeface="Karla"/>
              </a:rPr>
              <a:t>AP Erect</a:t>
            </a:r>
            <a:endParaRPr>
              <a:solidFill>
                <a:schemeClr val="dk1"/>
              </a:solidFill>
              <a:latin typeface="Karla"/>
              <a:ea typeface="Karla"/>
              <a:cs typeface="Karla"/>
              <a:sym typeface="Karla"/>
            </a:endParaRPr>
          </a:p>
          <a:p>
            <a:pPr indent="-317500" lvl="0" marL="457200" rtl="0" algn="l">
              <a:lnSpc>
                <a:spcPct val="115000"/>
              </a:lnSpc>
              <a:spcBef>
                <a:spcPts val="0"/>
              </a:spcBef>
              <a:spcAft>
                <a:spcPts val="0"/>
              </a:spcAft>
              <a:buClr>
                <a:schemeClr val="dk1"/>
              </a:buClr>
              <a:buSzPts val="1400"/>
              <a:buFont typeface="Karla"/>
              <a:buChar char="❖"/>
            </a:pPr>
            <a:r>
              <a:rPr lang="en">
                <a:solidFill>
                  <a:schemeClr val="dk1"/>
                </a:solidFill>
                <a:latin typeface="Karla"/>
                <a:ea typeface="Karla"/>
                <a:cs typeface="Karla"/>
                <a:sym typeface="Karla"/>
              </a:rPr>
              <a:t>Left lateral Decubitus, </a:t>
            </a:r>
            <a:r>
              <a:rPr lang="en" sz="1300">
                <a:solidFill>
                  <a:schemeClr val="accent4"/>
                </a:solidFill>
                <a:latin typeface="Karla"/>
                <a:ea typeface="Karla"/>
                <a:cs typeface="Karla"/>
                <a:sym typeface="Karla"/>
              </a:rPr>
              <a:t>to see the gas floating and assess if there is any free gas in the abdomen.</a:t>
            </a:r>
            <a:endParaRPr sz="1300">
              <a:solidFill>
                <a:schemeClr val="dk1"/>
              </a:solidFill>
              <a:latin typeface="Karla"/>
              <a:ea typeface="Karla"/>
              <a:cs typeface="Karla"/>
              <a:sym typeface="Karla"/>
            </a:endParaRPr>
          </a:p>
        </p:txBody>
      </p:sp>
      <p:sp>
        <p:nvSpPr>
          <p:cNvPr id="107" name="Google Shape;107;p15"/>
          <p:cNvSpPr/>
          <p:nvPr/>
        </p:nvSpPr>
        <p:spPr>
          <a:xfrm>
            <a:off x="53675" y="7996500"/>
            <a:ext cx="3476700" cy="2533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1-Can be used as first imaging modality.</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2-Cheap.</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3-Use of contrast .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4-Recently replaced by CT &amp; MRI.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5-Useful for </a:t>
            </a:r>
            <a:r>
              <a:rPr b="1" lang="en">
                <a:solidFill>
                  <a:schemeClr val="dk1"/>
                </a:solidFill>
                <a:latin typeface="Karla"/>
                <a:ea typeface="Karla"/>
                <a:cs typeface="Karla"/>
                <a:sym typeface="Karla"/>
              </a:rPr>
              <a:t>intraluminal </a:t>
            </a:r>
            <a:r>
              <a:rPr lang="en">
                <a:solidFill>
                  <a:schemeClr val="dk1"/>
                </a:solidFill>
                <a:latin typeface="Karla"/>
                <a:ea typeface="Karla"/>
                <a:cs typeface="Karla"/>
                <a:sym typeface="Karla"/>
              </a:rPr>
              <a:t>pathology. </a:t>
            </a:r>
            <a:r>
              <a:rPr lang="en">
                <a:solidFill>
                  <a:schemeClr val="accent4"/>
                </a:solidFill>
                <a:latin typeface="Karla"/>
                <a:ea typeface="Karla"/>
                <a:cs typeface="Karla"/>
                <a:sym typeface="Karla"/>
              </a:rPr>
              <a:t>such as mass in the lumen or mucosal details</a:t>
            </a:r>
            <a:endParaRPr>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6-Can give clue about motility (function).</a:t>
            </a:r>
            <a:endParaRPr>
              <a:solidFill>
                <a:schemeClr val="dk1"/>
              </a:solidFill>
            </a:endParaRPr>
          </a:p>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latin typeface="Karla"/>
              <a:ea typeface="Karla"/>
              <a:cs typeface="Karla"/>
              <a:sym typeface="Karla"/>
            </a:endParaRPr>
          </a:p>
        </p:txBody>
      </p:sp>
      <p:sp>
        <p:nvSpPr>
          <p:cNvPr id="108" name="Google Shape;108;p15"/>
          <p:cNvSpPr txBox="1"/>
          <p:nvPr/>
        </p:nvSpPr>
        <p:spPr>
          <a:xfrm>
            <a:off x="328525" y="491032"/>
            <a:ext cx="7181100" cy="3936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2300">
                <a:solidFill>
                  <a:srgbClr val="0D8F9D"/>
                </a:solidFill>
                <a:latin typeface="Karla"/>
                <a:ea typeface="Karla"/>
                <a:cs typeface="Karla"/>
                <a:sym typeface="Karla"/>
              </a:rPr>
              <a:t>What is peculiar about GIT? (GIT characteristics):</a:t>
            </a:r>
            <a:endParaRPr b="1" sz="2300">
              <a:solidFill>
                <a:srgbClr val="0D8F9D"/>
              </a:solidFill>
              <a:latin typeface="Karla"/>
              <a:ea typeface="Karla"/>
              <a:cs typeface="Karla"/>
              <a:sym typeface="Karla"/>
            </a:endParaRPr>
          </a:p>
        </p:txBody>
      </p:sp>
      <p:grpSp>
        <p:nvGrpSpPr>
          <p:cNvPr id="109" name="Google Shape;109;p15"/>
          <p:cNvGrpSpPr/>
          <p:nvPr/>
        </p:nvGrpSpPr>
        <p:grpSpPr>
          <a:xfrm>
            <a:off x="53668" y="597365"/>
            <a:ext cx="274864" cy="316972"/>
            <a:chOff x="304245" y="1858207"/>
            <a:chExt cx="319386" cy="406165"/>
          </a:xfrm>
        </p:grpSpPr>
        <p:sp>
          <p:nvSpPr>
            <p:cNvPr id="110" name="Google Shape;110;p1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2" name="Google Shape;112;p15"/>
          <p:cNvGrpSpPr/>
          <p:nvPr/>
        </p:nvGrpSpPr>
        <p:grpSpPr>
          <a:xfrm>
            <a:off x="114893" y="1354794"/>
            <a:ext cx="274864" cy="316972"/>
            <a:chOff x="304245" y="1858207"/>
            <a:chExt cx="319386" cy="406165"/>
          </a:xfrm>
        </p:grpSpPr>
        <p:sp>
          <p:nvSpPr>
            <p:cNvPr id="113" name="Google Shape;113;p1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5" name="Google Shape;115;p15"/>
          <p:cNvGrpSpPr/>
          <p:nvPr/>
        </p:nvGrpSpPr>
        <p:grpSpPr>
          <a:xfrm>
            <a:off x="95531" y="2601507"/>
            <a:ext cx="274864" cy="316972"/>
            <a:chOff x="304245" y="1858207"/>
            <a:chExt cx="319386" cy="406165"/>
          </a:xfrm>
        </p:grpSpPr>
        <p:sp>
          <p:nvSpPr>
            <p:cNvPr id="116" name="Google Shape;116;p1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18" name="Google Shape;118;p15"/>
          <p:cNvGrpSpPr/>
          <p:nvPr/>
        </p:nvGrpSpPr>
        <p:grpSpPr>
          <a:xfrm>
            <a:off x="129868" y="7484932"/>
            <a:ext cx="274864" cy="316972"/>
            <a:chOff x="304245" y="1858207"/>
            <a:chExt cx="319386" cy="406165"/>
          </a:xfrm>
        </p:grpSpPr>
        <p:sp>
          <p:nvSpPr>
            <p:cNvPr id="119" name="Google Shape;119;p1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1" name="Google Shape;121;p15"/>
          <p:cNvSpPr/>
          <p:nvPr/>
        </p:nvSpPr>
        <p:spPr>
          <a:xfrm>
            <a:off x="-17550" y="5781163"/>
            <a:ext cx="4970400" cy="4479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accent1"/>
                </a:solidFill>
                <a:latin typeface="Karla"/>
                <a:ea typeface="Karla"/>
                <a:cs typeface="Karla"/>
                <a:sym typeface="Karla"/>
              </a:rPr>
              <a:t>5 basic densities on x-rays:</a:t>
            </a:r>
            <a:endParaRPr b="1" sz="2300">
              <a:solidFill>
                <a:schemeClr val="accent1"/>
              </a:solidFill>
              <a:latin typeface="Karla"/>
              <a:ea typeface="Karla"/>
              <a:cs typeface="Karla"/>
              <a:sym typeface="Karla"/>
            </a:endParaRPr>
          </a:p>
        </p:txBody>
      </p:sp>
      <p:grpSp>
        <p:nvGrpSpPr>
          <p:cNvPr id="122" name="Google Shape;122;p15"/>
          <p:cNvGrpSpPr/>
          <p:nvPr/>
        </p:nvGrpSpPr>
        <p:grpSpPr>
          <a:xfrm>
            <a:off x="129868" y="5846619"/>
            <a:ext cx="274864" cy="316972"/>
            <a:chOff x="304245" y="1858207"/>
            <a:chExt cx="319386" cy="406165"/>
          </a:xfrm>
        </p:grpSpPr>
        <p:sp>
          <p:nvSpPr>
            <p:cNvPr id="123" name="Google Shape;123;p15"/>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5"/>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5" name="Google Shape;125;p15"/>
          <p:cNvSpPr/>
          <p:nvPr/>
        </p:nvSpPr>
        <p:spPr>
          <a:xfrm>
            <a:off x="328525" y="6289513"/>
            <a:ext cx="1132200" cy="472800"/>
          </a:xfrm>
          <a:prstGeom prst="roundRect">
            <a:avLst>
              <a:gd fmla="val 16667" name="adj"/>
            </a:avLst>
          </a:prstGeom>
          <a:solidFill>
            <a:srgbClr val="12B8C9">
              <a:alpha val="5587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Karla"/>
                <a:ea typeface="Karla"/>
                <a:cs typeface="Karla"/>
                <a:sym typeface="Karla"/>
              </a:rPr>
              <a:t>Metal</a:t>
            </a:r>
            <a:endParaRPr sz="1300">
              <a:latin typeface="Karla"/>
              <a:ea typeface="Karla"/>
              <a:cs typeface="Karla"/>
              <a:sym typeface="Karla"/>
            </a:endParaRPr>
          </a:p>
        </p:txBody>
      </p:sp>
      <p:sp>
        <p:nvSpPr>
          <p:cNvPr id="126" name="Google Shape;126;p15"/>
          <p:cNvSpPr/>
          <p:nvPr/>
        </p:nvSpPr>
        <p:spPr>
          <a:xfrm>
            <a:off x="1774350" y="6289513"/>
            <a:ext cx="1386600" cy="472800"/>
          </a:xfrm>
          <a:prstGeom prst="roundRect">
            <a:avLst>
              <a:gd fmla="val 16667" name="adj"/>
            </a:avLst>
          </a:prstGeom>
          <a:solidFill>
            <a:srgbClr val="09A3B3">
              <a:alpha val="7598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Karla"/>
                <a:ea typeface="Karla"/>
                <a:cs typeface="Karla"/>
                <a:sym typeface="Karla"/>
              </a:rPr>
              <a:t>Bone/ calcification</a:t>
            </a:r>
            <a:endParaRPr sz="1300">
              <a:latin typeface="Karla"/>
              <a:ea typeface="Karla"/>
              <a:cs typeface="Karla"/>
              <a:sym typeface="Karla"/>
            </a:endParaRPr>
          </a:p>
        </p:txBody>
      </p:sp>
      <p:sp>
        <p:nvSpPr>
          <p:cNvPr id="127" name="Google Shape;127;p15"/>
          <p:cNvSpPr/>
          <p:nvPr/>
        </p:nvSpPr>
        <p:spPr>
          <a:xfrm>
            <a:off x="3615725" y="6297625"/>
            <a:ext cx="1132200" cy="472800"/>
          </a:xfrm>
          <a:prstGeom prst="roundRect">
            <a:avLst>
              <a:gd fmla="val 16667" name="adj"/>
            </a:avLst>
          </a:prstGeom>
          <a:solidFill>
            <a:srgbClr val="037A87">
              <a:alpha val="7989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Karla"/>
                <a:ea typeface="Karla"/>
                <a:cs typeface="Karla"/>
                <a:sym typeface="Karla"/>
              </a:rPr>
              <a:t>Soft tissue/</a:t>
            </a:r>
            <a:endParaRPr sz="1300">
              <a:solidFill>
                <a:srgbClr val="FFFFFF"/>
              </a:solidFill>
              <a:latin typeface="Karla"/>
              <a:ea typeface="Karla"/>
              <a:cs typeface="Karla"/>
              <a:sym typeface="Karla"/>
            </a:endParaRPr>
          </a:p>
          <a:p>
            <a:pPr indent="0" lvl="0" marL="0" rtl="0" algn="ctr">
              <a:spcBef>
                <a:spcPts val="0"/>
              </a:spcBef>
              <a:spcAft>
                <a:spcPts val="0"/>
              </a:spcAft>
              <a:buNone/>
            </a:pPr>
            <a:r>
              <a:rPr lang="en" sz="1300">
                <a:solidFill>
                  <a:srgbClr val="FFFFFF"/>
                </a:solidFill>
                <a:latin typeface="Karla"/>
                <a:ea typeface="Karla"/>
                <a:cs typeface="Karla"/>
                <a:sym typeface="Karla"/>
              </a:rPr>
              <a:t>Fluid </a:t>
            </a:r>
            <a:endParaRPr sz="1300">
              <a:solidFill>
                <a:srgbClr val="FFFFFF"/>
              </a:solidFill>
              <a:latin typeface="Karla"/>
              <a:ea typeface="Karla"/>
              <a:cs typeface="Karla"/>
              <a:sym typeface="Karla"/>
            </a:endParaRPr>
          </a:p>
        </p:txBody>
      </p:sp>
      <p:sp>
        <p:nvSpPr>
          <p:cNvPr id="128" name="Google Shape;128;p15"/>
          <p:cNvSpPr/>
          <p:nvPr/>
        </p:nvSpPr>
        <p:spPr>
          <a:xfrm>
            <a:off x="5048938" y="6297625"/>
            <a:ext cx="1132200" cy="472800"/>
          </a:xfrm>
          <a:prstGeom prst="roundRect">
            <a:avLst>
              <a:gd fmla="val 16667" name="adj"/>
            </a:avLst>
          </a:prstGeom>
          <a:solidFill>
            <a:srgbClr val="005E68">
              <a:alpha val="84310"/>
            </a:srgbClr>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Karla"/>
                <a:ea typeface="Karla"/>
                <a:cs typeface="Karla"/>
                <a:sym typeface="Karla"/>
              </a:rPr>
              <a:t>Fat</a:t>
            </a:r>
            <a:endParaRPr sz="1300">
              <a:solidFill>
                <a:srgbClr val="FFFFFF"/>
              </a:solidFill>
              <a:latin typeface="Karla"/>
              <a:ea typeface="Karla"/>
              <a:cs typeface="Karla"/>
              <a:sym typeface="Karla"/>
            </a:endParaRPr>
          </a:p>
        </p:txBody>
      </p:sp>
      <p:sp>
        <p:nvSpPr>
          <p:cNvPr id="129" name="Google Shape;129;p15"/>
          <p:cNvSpPr/>
          <p:nvPr/>
        </p:nvSpPr>
        <p:spPr>
          <a:xfrm>
            <a:off x="6482150" y="6297625"/>
            <a:ext cx="1132200" cy="4728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Karla"/>
                <a:ea typeface="Karla"/>
                <a:cs typeface="Karla"/>
                <a:sym typeface="Karla"/>
              </a:rPr>
              <a:t>Gas</a:t>
            </a:r>
            <a:endParaRPr sz="1300">
              <a:solidFill>
                <a:srgbClr val="FFFFFF"/>
              </a:solidFill>
              <a:latin typeface="Karla"/>
              <a:ea typeface="Karla"/>
              <a:cs typeface="Karla"/>
              <a:sym typeface="Karla"/>
            </a:endParaRPr>
          </a:p>
        </p:txBody>
      </p:sp>
      <p:sp>
        <p:nvSpPr>
          <p:cNvPr id="130" name="Google Shape;130;p15"/>
          <p:cNvSpPr/>
          <p:nvPr/>
        </p:nvSpPr>
        <p:spPr>
          <a:xfrm>
            <a:off x="352363" y="6835738"/>
            <a:ext cx="1132200" cy="4728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Karla"/>
                <a:ea typeface="Karla"/>
                <a:cs typeface="Karla"/>
                <a:sym typeface="Karla"/>
              </a:rPr>
              <a:t>Intensive wite </a:t>
            </a:r>
            <a:endParaRPr sz="1300">
              <a:latin typeface="Karla"/>
              <a:ea typeface="Karla"/>
              <a:cs typeface="Karla"/>
              <a:sym typeface="Karla"/>
            </a:endParaRPr>
          </a:p>
        </p:txBody>
      </p:sp>
      <p:sp>
        <p:nvSpPr>
          <p:cNvPr id="131" name="Google Shape;131;p15"/>
          <p:cNvSpPr/>
          <p:nvPr/>
        </p:nvSpPr>
        <p:spPr>
          <a:xfrm>
            <a:off x="1798188" y="6835738"/>
            <a:ext cx="1386600" cy="4728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Karla"/>
                <a:ea typeface="Karla"/>
                <a:cs typeface="Karla"/>
                <a:sym typeface="Karla"/>
              </a:rPr>
              <a:t>White</a:t>
            </a:r>
            <a:endParaRPr sz="1300">
              <a:latin typeface="Karla"/>
              <a:ea typeface="Karla"/>
              <a:cs typeface="Karla"/>
              <a:sym typeface="Karla"/>
            </a:endParaRPr>
          </a:p>
        </p:txBody>
      </p:sp>
      <p:sp>
        <p:nvSpPr>
          <p:cNvPr id="132" name="Google Shape;132;p15"/>
          <p:cNvSpPr/>
          <p:nvPr/>
        </p:nvSpPr>
        <p:spPr>
          <a:xfrm>
            <a:off x="3639563" y="6843850"/>
            <a:ext cx="1132200" cy="472800"/>
          </a:xfrm>
          <a:prstGeom prst="roundRect">
            <a:avLst>
              <a:gd fmla="val 16667" name="adj"/>
            </a:avLst>
          </a:prstGeom>
          <a:solidFill>
            <a:srgbClr val="B7B7B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Karla"/>
                <a:ea typeface="Karla"/>
                <a:cs typeface="Karla"/>
                <a:sym typeface="Karla"/>
              </a:rPr>
              <a:t>Light </a:t>
            </a:r>
            <a:endParaRPr sz="1300">
              <a:solidFill>
                <a:srgbClr val="FFFFFF"/>
              </a:solidFill>
              <a:latin typeface="Karla"/>
              <a:ea typeface="Karla"/>
              <a:cs typeface="Karla"/>
              <a:sym typeface="Karla"/>
            </a:endParaRPr>
          </a:p>
          <a:p>
            <a:pPr indent="0" lvl="0" marL="0" rtl="0" algn="ctr">
              <a:spcBef>
                <a:spcPts val="0"/>
              </a:spcBef>
              <a:spcAft>
                <a:spcPts val="0"/>
              </a:spcAft>
              <a:buNone/>
            </a:pPr>
            <a:r>
              <a:rPr lang="en" sz="1300">
                <a:solidFill>
                  <a:srgbClr val="FFFFFF"/>
                </a:solidFill>
                <a:latin typeface="Karla"/>
                <a:ea typeface="Karla"/>
                <a:cs typeface="Karla"/>
                <a:sym typeface="Karla"/>
              </a:rPr>
              <a:t>Gray</a:t>
            </a:r>
            <a:endParaRPr sz="1300">
              <a:solidFill>
                <a:srgbClr val="FFFFFF"/>
              </a:solidFill>
              <a:latin typeface="Karla"/>
              <a:ea typeface="Karla"/>
              <a:cs typeface="Karla"/>
              <a:sym typeface="Karla"/>
            </a:endParaRPr>
          </a:p>
        </p:txBody>
      </p:sp>
      <p:sp>
        <p:nvSpPr>
          <p:cNvPr id="133" name="Google Shape;133;p15"/>
          <p:cNvSpPr/>
          <p:nvPr/>
        </p:nvSpPr>
        <p:spPr>
          <a:xfrm>
            <a:off x="5072775" y="6843850"/>
            <a:ext cx="1132200" cy="472800"/>
          </a:xfrm>
          <a:prstGeom prst="roundRect">
            <a:avLst>
              <a:gd fmla="val 16667" name="adj"/>
            </a:avLst>
          </a:prstGeom>
          <a:solidFill>
            <a:srgbClr val="66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Karla"/>
                <a:ea typeface="Karla"/>
                <a:cs typeface="Karla"/>
                <a:sym typeface="Karla"/>
              </a:rPr>
              <a:t>Dark</a:t>
            </a:r>
            <a:endParaRPr sz="1300">
              <a:solidFill>
                <a:srgbClr val="FFFFFF"/>
              </a:solidFill>
              <a:latin typeface="Karla"/>
              <a:ea typeface="Karla"/>
              <a:cs typeface="Karla"/>
              <a:sym typeface="Karla"/>
            </a:endParaRPr>
          </a:p>
          <a:p>
            <a:pPr indent="0" lvl="0" marL="0" rtl="0" algn="ctr">
              <a:spcBef>
                <a:spcPts val="0"/>
              </a:spcBef>
              <a:spcAft>
                <a:spcPts val="0"/>
              </a:spcAft>
              <a:buNone/>
            </a:pPr>
            <a:r>
              <a:rPr lang="en" sz="1300">
                <a:solidFill>
                  <a:srgbClr val="FFFFFF"/>
                </a:solidFill>
                <a:latin typeface="Karla"/>
                <a:ea typeface="Karla"/>
                <a:cs typeface="Karla"/>
                <a:sym typeface="Karla"/>
              </a:rPr>
              <a:t>Gray</a:t>
            </a:r>
            <a:endParaRPr sz="1300">
              <a:solidFill>
                <a:srgbClr val="FFFFFF"/>
              </a:solidFill>
              <a:latin typeface="Karla"/>
              <a:ea typeface="Karla"/>
              <a:cs typeface="Karla"/>
              <a:sym typeface="Karla"/>
            </a:endParaRPr>
          </a:p>
        </p:txBody>
      </p:sp>
      <p:sp>
        <p:nvSpPr>
          <p:cNvPr id="134" name="Google Shape;134;p15"/>
          <p:cNvSpPr/>
          <p:nvPr/>
        </p:nvSpPr>
        <p:spPr>
          <a:xfrm>
            <a:off x="6505988" y="6843850"/>
            <a:ext cx="1132200" cy="472800"/>
          </a:xfrm>
          <a:prstGeom prst="roundRect">
            <a:avLst>
              <a:gd fmla="val 16667" name="adj"/>
            </a:avLst>
          </a:prstGeom>
          <a:solidFill>
            <a:srgbClr val="0000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rgbClr val="FFFFFF"/>
                </a:solidFill>
                <a:latin typeface="Karla"/>
                <a:ea typeface="Karla"/>
                <a:cs typeface="Karla"/>
                <a:sym typeface="Karla"/>
              </a:rPr>
              <a:t>Black</a:t>
            </a:r>
            <a:endParaRPr sz="1300">
              <a:solidFill>
                <a:srgbClr val="FFFFFF"/>
              </a:solidFill>
              <a:latin typeface="Karla"/>
              <a:ea typeface="Karla"/>
              <a:cs typeface="Karla"/>
              <a:sym typeface="Karla"/>
            </a:endParaRPr>
          </a:p>
        </p:txBody>
      </p:sp>
      <p:pic>
        <p:nvPicPr>
          <p:cNvPr id="135" name="Google Shape;135;p15"/>
          <p:cNvPicPr preferRelativeResize="0"/>
          <p:nvPr/>
        </p:nvPicPr>
        <p:blipFill>
          <a:blip r:embed="rId5">
            <a:alphaModFix/>
          </a:blip>
          <a:stretch>
            <a:fillRect/>
          </a:stretch>
        </p:blipFill>
        <p:spPr>
          <a:xfrm>
            <a:off x="6251600" y="3190312"/>
            <a:ext cx="1386600" cy="2354751"/>
          </a:xfrm>
          <a:prstGeom prst="rect">
            <a:avLst/>
          </a:prstGeom>
          <a:noFill/>
          <a:ln>
            <a:noFill/>
          </a:ln>
        </p:spPr>
      </p:pic>
      <p:pic>
        <p:nvPicPr>
          <p:cNvPr id="136" name="Google Shape;136;p15"/>
          <p:cNvPicPr preferRelativeResize="0"/>
          <p:nvPr/>
        </p:nvPicPr>
        <p:blipFill>
          <a:blip r:embed="rId6">
            <a:alphaModFix/>
          </a:blip>
          <a:stretch>
            <a:fillRect/>
          </a:stretch>
        </p:blipFill>
        <p:spPr>
          <a:xfrm>
            <a:off x="5645975" y="7975974"/>
            <a:ext cx="2063250" cy="25338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6"/>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2</a:t>
            </a:r>
            <a:endParaRPr sz="1800">
              <a:solidFill>
                <a:srgbClr val="005E68"/>
              </a:solidFill>
              <a:latin typeface="Spectral"/>
              <a:ea typeface="Spectral"/>
              <a:cs typeface="Spectral"/>
              <a:sym typeface="Spectral"/>
            </a:endParaRPr>
          </a:p>
        </p:txBody>
      </p:sp>
      <p:sp>
        <p:nvSpPr>
          <p:cNvPr id="142" name="Google Shape;142;p16"/>
          <p:cNvSpPr/>
          <p:nvPr/>
        </p:nvSpPr>
        <p:spPr>
          <a:xfrm>
            <a:off x="328204" y="449225"/>
            <a:ext cx="33288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300">
                <a:solidFill>
                  <a:schemeClr val="accent1"/>
                </a:solidFill>
                <a:latin typeface="Karla"/>
                <a:ea typeface="Karla"/>
                <a:cs typeface="Karla"/>
                <a:sym typeface="Karla"/>
              </a:rPr>
              <a:t>Ultrasound </a:t>
            </a:r>
            <a:endParaRPr b="1" sz="2300">
              <a:solidFill>
                <a:schemeClr val="accent1"/>
              </a:solidFill>
              <a:latin typeface="Karla"/>
              <a:ea typeface="Karla"/>
              <a:cs typeface="Karla"/>
              <a:sym typeface="Karla"/>
            </a:endParaRPr>
          </a:p>
          <a:p>
            <a:pPr indent="0" lvl="0" marL="0" rtl="0" algn="l">
              <a:spcBef>
                <a:spcPts val="0"/>
              </a:spcBef>
              <a:spcAft>
                <a:spcPts val="0"/>
              </a:spcAft>
              <a:buNone/>
            </a:pPr>
            <a:r>
              <a:t/>
            </a:r>
            <a:endParaRPr b="1" sz="2300">
              <a:solidFill>
                <a:schemeClr val="accent1"/>
              </a:solidFill>
              <a:latin typeface="Karla"/>
              <a:ea typeface="Karla"/>
              <a:cs typeface="Karla"/>
              <a:sym typeface="Karla"/>
            </a:endParaRPr>
          </a:p>
        </p:txBody>
      </p:sp>
      <p:sp>
        <p:nvSpPr>
          <p:cNvPr id="143" name="Google Shape;143;p16"/>
          <p:cNvSpPr/>
          <p:nvPr/>
        </p:nvSpPr>
        <p:spPr>
          <a:xfrm>
            <a:off x="-228600" y="509825"/>
            <a:ext cx="4364100" cy="41172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1- Relatively cheap.</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2- No radiation.</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latin typeface="Karla"/>
                <a:ea typeface="Karla"/>
                <a:cs typeface="Karla"/>
                <a:sym typeface="Karla"/>
              </a:rPr>
              <a:t>3- Limited use in gas filled structures .</a:t>
            </a:r>
            <a:r>
              <a:rPr lang="en">
                <a:solidFill>
                  <a:schemeClr val="accent4"/>
                </a:solidFill>
                <a:latin typeface="Karla"/>
                <a:ea typeface="Karla"/>
                <a:cs typeface="Karla"/>
                <a:sym typeface="Karla"/>
              </a:rPr>
              <a:t>such as stomach, small or large bowels. But if there is any mural mass we can detect it by US. so gas prevent us from seeing the whole anatomy.</a:t>
            </a:r>
            <a:r>
              <a:rPr lang="en">
                <a:latin typeface="Karla"/>
                <a:ea typeface="Karla"/>
                <a:cs typeface="Karla"/>
                <a:sym typeface="Karla"/>
              </a:rPr>
              <a:t> </a:t>
            </a:r>
            <a:endParaRPr>
              <a:latin typeface="Karla"/>
              <a:ea typeface="Karla"/>
              <a:cs typeface="Karla"/>
              <a:sym typeface="Karla"/>
            </a:endParaRPr>
          </a:p>
          <a:p>
            <a:pPr indent="0" lvl="0" marL="0" rtl="0" algn="l">
              <a:lnSpc>
                <a:spcPct val="115000"/>
              </a:lnSpc>
              <a:spcBef>
                <a:spcPts val="0"/>
              </a:spcBef>
              <a:spcAft>
                <a:spcPts val="0"/>
              </a:spcAft>
              <a:buNone/>
            </a:pPr>
            <a:r>
              <a:rPr lang="en">
                <a:latin typeface="Karla"/>
                <a:ea typeface="Karla"/>
                <a:cs typeface="Karla"/>
                <a:sym typeface="Karla"/>
              </a:rPr>
              <a:t>4- Used in pediatrics and pregnant ladies.</a:t>
            </a:r>
            <a:endParaRPr>
              <a:latin typeface="Karla"/>
              <a:ea typeface="Karla"/>
              <a:cs typeface="Karla"/>
              <a:sym typeface="Karla"/>
            </a:endParaRPr>
          </a:p>
          <a:p>
            <a:pPr indent="0" lvl="0" marL="0" rtl="0" algn="l">
              <a:lnSpc>
                <a:spcPct val="115000"/>
              </a:lnSpc>
              <a:spcBef>
                <a:spcPts val="0"/>
              </a:spcBef>
              <a:spcAft>
                <a:spcPts val="0"/>
              </a:spcAft>
              <a:buNone/>
            </a:pPr>
            <a:r>
              <a:rPr lang="en">
                <a:solidFill>
                  <a:schemeClr val="accent6"/>
                </a:solidFill>
                <a:latin typeface="Karla"/>
                <a:ea typeface="Karla"/>
                <a:cs typeface="Karla"/>
                <a:sym typeface="Karla"/>
              </a:rPr>
              <a:t>Ultrasound studies have a limited role in GIT examinations because of Gas filled bowel</a:t>
            </a:r>
            <a:endParaRPr sz="1200">
              <a:solidFill>
                <a:schemeClr val="accent6"/>
              </a:solidFill>
              <a:latin typeface="Arvo"/>
              <a:ea typeface="Arvo"/>
              <a:cs typeface="Arvo"/>
              <a:sym typeface="Arvo"/>
            </a:endParaRPr>
          </a:p>
          <a:p>
            <a:pPr indent="0" lvl="0" marL="0" rtl="0" algn="l">
              <a:lnSpc>
                <a:spcPct val="115000"/>
              </a:lnSpc>
              <a:spcBef>
                <a:spcPts val="0"/>
              </a:spcBef>
              <a:spcAft>
                <a:spcPts val="0"/>
              </a:spcAft>
              <a:buClr>
                <a:schemeClr val="dk1"/>
              </a:buClr>
              <a:buSzPts val="1100"/>
              <a:buFont typeface="Arial"/>
              <a:buNone/>
            </a:pPr>
            <a:r>
              <a:rPr b="1" lang="en">
                <a:solidFill>
                  <a:srgbClr val="999999"/>
                </a:solidFill>
                <a:latin typeface="Karla"/>
                <a:ea typeface="Karla"/>
                <a:cs typeface="Karla"/>
                <a:sym typeface="Karla"/>
              </a:rPr>
              <a:t>I</a:t>
            </a:r>
            <a:r>
              <a:rPr b="1" lang="en">
                <a:solidFill>
                  <a:srgbClr val="999999"/>
                </a:solidFill>
                <a:latin typeface="Karla"/>
                <a:ea typeface="Karla"/>
                <a:cs typeface="Karla"/>
                <a:sym typeface="Karla"/>
              </a:rPr>
              <a:t>ndications for US is : </a:t>
            </a:r>
            <a:endParaRPr b="1">
              <a:solidFill>
                <a:srgbClr val="999999"/>
              </a:solidFill>
              <a:latin typeface="Karla"/>
              <a:ea typeface="Karla"/>
              <a:cs typeface="Karla"/>
              <a:sym typeface="Karla"/>
            </a:endParaRPr>
          </a:p>
          <a:p>
            <a:pPr indent="-317500" lvl="0" marL="457200" rtl="0" algn="l">
              <a:lnSpc>
                <a:spcPct val="115000"/>
              </a:lnSpc>
              <a:spcBef>
                <a:spcPts val="0"/>
              </a:spcBef>
              <a:spcAft>
                <a:spcPts val="0"/>
              </a:spcAft>
              <a:buClr>
                <a:srgbClr val="999999"/>
              </a:buClr>
              <a:buSzPts val="1400"/>
              <a:buFont typeface="Karla"/>
              <a:buChar char="-"/>
            </a:pPr>
            <a:r>
              <a:rPr lang="en">
                <a:solidFill>
                  <a:srgbClr val="999999"/>
                </a:solidFill>
                <a:latin typeface="Karla"/>
                <a:ea typeface="Karla"/>
                <a:cs typeface="Karla"/>
                <a:sym typeface="Karla"/>
              </a:rPr>
              <a:t>Acute Abdomen</a:t>
            </a:r>
            <a:endParaRPr>
              <a:solidFill>
                <a:srgbClr val="999999"/>
              </a:solidFill>
              <a:latin typeface="Karla"/>
              <a:ea typeface="Karla"/>
              <a:cs typeface="Karla"/>
              <a:sym typeface="Karla"/>
            </a:endParaRPr>
          </a:p>
          <a:p>
            <a:pPr indent="-317500" lvl="0" marL="457200" rtl="0" algn="l">
              <a:lnSpc>
                <a:spcPct val="115000"/>
              </a:lnSpc>
              <a:spcBef>
                <a:spcPts val="0"/>
              </a:spcBef>
              <a:spcAft>
                <a:spcPts val="0"/>
              </a:spcAft>
              <a:buClr>
                <a:srgbClr val="999999"/>
              </a:buClr>
              <a:buSzPts val="1400"/>
              <a:buFont typeface="Karla"/>
              <a:buChar char="-"/>
            </a:pPr>
            <a:r>
              <a:rPr lang="en">
                <a:solidFill>
                  <a:srgbClr val="999999"/>
                </a:solidFill>
                <a:latin typeface="Karla"/>
                <a:ea typeface="Karla"/>
                <a:cs typeface="Karla"/>
                <a:sym typeface="Karla"/>
              </a:rPr>
              <a:t>Appendicitis</a:t>
            </a:r>
            <a:endParaRPr>
              <a:solidFill>
                <a:srgbClr val="999999"/>
              </a:solidFill>
              <a:latin typeface="Karla"/>
              <a:ea typeface="Karla"/>
              <a:cs typeface="Karla"/>
              <a:sym typeface="Karla"/>
            </a:endParaRPr>
          </a:p>
          <a:p>
            <a:pPr indent="-317500" lvl="0" marL="457200" rtl="0" algn="l">
              <a:lnSpc>
                <a:spcPct val="115000"/>
              </a:lnSpc>
              <a:spcBef>
                <a:spcPts val="0"/>
              </a:spcBef>
              <a:spcAft>
                <a:spcPts val="0"/>
              </a:spcAft>
              <a:buClr>
                <a:srgbClr val="999999"/>
              </a:buClr>
              <a:buSzPts val="1400"/>
              <a:buFont typeface="Karla"/>
              <a:buChar char="-"/>
            </a:pPr>
            <a:r>
              <a:rPr lang="en">
                <a:solidFill>
                  <a:srgbClr val="999999"/>
                </a:solidFill>
                <a:latin typeface="Karla"/>
                <a:ea typeface="Karla"/>
                <a:cs typeface="Karla"/>
                <a:sym typeface="Karla"/>
              </a:rPr>
              <a:t>Pyloric stenosis</a:t>
            </a:r>
            <a:endParaRPr>
              <a:solidFill>
                <a:srgbClr val="999999"/>
              </a:solidFill>
              <a:latin typeface="Karla"/>
              <a:ea typeface="Karla"/>
              <a:cs typeface="Karla"/>
              <a:sym typeface="Karla"/>
            </a:endParaRPr>
          </a:p>
          <a:p>
            <a:pPr indent="0" lvl="0" marL="0" rtl="0" algn="l">
              <a:lnSpc>
                <a:spcPct val="115000"/>
              </a:lnSpc>
              <a:spcBef>
                <a:spcPts val="0"/>
              </a:spcBef>
              <a:spcAft>
                <a:spcPts val="0"/>
              </a:spcAft>
              <a:buNone/>
            </a:pPr>
            <a:r>
              <a:t/>
            </a:r>
            <a:endParaRPr>
              <a:latin typeface="Karla"/>
              <a:ea typeface="Karla"/>
              <a:cs typeface="Karla"/>
              <a:sym typeface="Karla"/>
            </a:endParaRPr>
          </a:p>
        </p:txBody>
      </p:sp>
      <p:pic>
        <p:nvPicPr>
          <p:cNvPr id="144" name="Google Shape;144;p16"/>
          <p:cNvPicPr preferRelativeResize="0"/>
          <p:nvPr/>
        </p:nvPicPr>
        <p:blipFill>
          <a:blip r:embed="rId3">
            <a:alphaModFix/>
          </a:blip>
          <a:stretch>
            <a:fillRect/>
          </a:stretch>
        </p:blipFill>
        <p:spPr>
          <a:xfrm>
            <a:off x="3938396" y="795900"/>
            <a:ext cx="3720479" cy="2288400"/>
          </a:xfrm>
          <a:prstGeom prst="rect">
            <a:avLst/>
          </a:prstGeom>
          <a:noFill/>
          <a:ln>
            <a:noFill/>
          </a:ln>
        </p:spPr>
      </p:pic>
      <p:sp>
        <p:nvSpPr>
          <p:cNvPr id="145" name="Google Shape;145;p16"/>
          <p:cNvSpPr/>
          <p:nvPr/>
        </p:nvSpPr>
        <p:spPr>
          <a:xfrm>
            <a:off x="3966775" y="3192225"/>
            <a:ext cx="2179800" cy="18921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200">
              <a:solidFill>
                <a:srgbClr val="999999"/>
              </a:solidFill>
              <a:latin typeface="Arvo"/>
              <a:ea typeface="Arvo"/>
              <a:cs typeface="Arvo"/>
              <a:sym typeface="Arvo"/>
            </a:endParaRPr>
          </a:p>
          <a:p>
            <a:pPr indent="0" lvl="0" marL="0" rtl="0" algn="ctr">
              <a:spcBef>
                <a:spcPts val="0"/>
              </a:spcBef>
              <a:spcAft>
                <a:spcPts val="0"/>
              </a:spcAft>
              <a:buClr>
                <a:schemeClr val="dk1"/>
              </a:buClr>
              <a:buSzPts val="1100"/>
              <a:buFont typeface="Arial"/>
              <a:buNone/>
            </a:pPr>
            <a:r>
              <a:rPr lang="en" sz="1200">
                <a:solidFill>
                  <a:srgbClr val="999999"/>
                </a:solidFill>
                <a:latin typeface="Karla"/>
                <a:ea typeface="Karla"/>
                <a:cs typeface="Karla"/>
                <a:sym typeface="Karla"/>
              </a:rPr>
              <a:t>Pyloric stenosis. Ultrasound scan in a</a:t>
            </a:r>
            <a:endParaRPr sz="1200">
              <a:solidFill>
                <a:srgbClr val="999999"/>
              </a:solidFill>
              <a:latin typeface="Karla"/>
              <a:ea typeface="Karla"/>
              <a:cs typeface="Karla"/>
              <a:sym typeface="Karla"/>
            </a:endParaRPr>
          </a:p>
          <a:p>
            <a:pPr indent="0" lvl="0" marL="0" rtl="0" algn="ctr">
              <a:spcBef>
                <a:spcPts val="0"/>
              </a:spcBef>
              <a:spcAft>
                <a:spcPts val="0"/>
              </a:spcAft>
              <a:buClr>
                <a:schemeClr val="dk1"/>
              </a:buClr>
              <a:buSzPts val="1100"/>
              <a:buFont typeface="Arial"/>
              <a:buNone/>
            </a:pPr>
            <a:r>
              <a:rPr lang="en" sz="1200">
                <a:solidFill>
                  <a:srgbClr val="999999"/>
                </a:solidFill>
                <a:latin typeface="Karla"/>
                <a:ea typeface="Karla"/>
                <a:cs typeface="Karla"/>
                <a:sym typeface="Karla"/>
              </a:rPr>
              <a:t>neonate showing a thickened, elongated pyloric canal. In babies, 4 weeks old, males with swelling in epigastric area and projectile vomiting.</a:t>
            </a:r>
            <a:endParaRPr sz="1200">
              <a:solidFill>
                <a:srgbClr val="999999"/>
              </a:solidFill>
              <a:latin typeface="Karla"/>
              <a:ea typeface="Karla"/>
              <a:cs typeface="Karla"/>
              <a:sym typeface="Karla"/>
            </a:endParaRPr>
          </a:p>
          <a:p>
            <a:pPr indent="0" lvl="0" marL="0" rtl="0" algn="ctr">
              <a:spcBef>
                <a:spcPts val="0"/>
              </a:spcBef>
              <a:spcAft>
                <a:spcPts val="0"/>
              </a:spcAft>
              <a:buNone/>
            </a:pPr>
            <a:r>
              <a:t/>
            </a:r>
            <a:endParaRPr sz="1200">
              <a:solidFill>
                <a:srgbClr val="999999"/>
              </a:solidFill>
              <a:latin typeface="Karla"/>
              <a:ea typeface="Karla"/>
              <a:cs typeface="Karla"/>
              <a:sym typeface="Karla"/>
            </a:endParaRPr>
          </a:p>
        </p:txBody>
      </p:sp>
      <p:sp>
        <p:nvSpPr>
          <p:cNvPr id="146" name="Google Shape;146;p16"/>
          <p:cNvSpPr/>
          <p:nvPr/>
        </p:nvSpPr>
        <p:spPr>
          <a:xfrm>
            <a:off x="328204" y="4931925"/>
            <a:ext cx="33288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CT</a:t>
            </a:r>
            <a:r>
              <a:rPr lang="en" sz="2300">
                <a:solidFill>
                  <a:schemeClr val="accent1"/>
                </a:solidFill>
                <a:latin typeface="Karla"/>
                <a:ea typeface="Karla"/>
                <a:cs typeface="Karla"/>
                <a:sym typeface="Karla"/>
              </a:rPr>
              <a:t> </a:t>
            </a:r>
            <a:endParaRPr sz="2300">
              <a:solidFill>
                <a:schemeClr val="accent1"/>
              </a:solidFill>
              <a:latin typeface="Karla"/>
              <a:ea typeface="Karla"/>
              <a:cs typeface="Karla"/>
              <a:sym typeface="Karla"/>
            </a:endParaRPr>
          </a:p>
          <a:p>
            <a:pPr indent="0" lvl="0" marL="0" rtl="0" algn="l">
              <a:spcBef>
                <a:spcPts val="0"/>
              </a:spcBef>
              <a:spcAft>
                <a:spcPts val="0"/>
              </a:spcAft>
              <a:buNone/>
            </a:pPr>
            <a:r>
              <a:t/>
            </a:r>
            <a:endParaRPr sz="2300">
              <a:solidFill>
                <a:schemeClr val="accent1"/>
              </a:solidFill>
              <a:latin typeface="Karla"/>
              <a:ea typeface="Karla"/>
              <a:cs typeface="Karla"/>
              <a:sym typeface="Karla"/>
            </a:endParaRPr>
          </a:p>
          <a:p>
            <a:pPr indent="0" lvl="0" marL="0" rtl="0" algn="l">
              <a:spcBef>
                <a:spcPts val="0"/>
              </a:spcBef>
              <a:spcAft>
                <a:spcPts val="0"/>
              </a:spcAft>
              <a:buNone/>
            </a:pPr>
            <a:r>
              <a:t/>
            </a:r>
            <a:endParaRPr sz="2300">
              <a:solidFill>
                <a:schemeClr val="accent1"/>
              </a:solidFill>
              <a:latin typeface="Karla"/>
              <a:ea typeface="Karla"/>
              <a:cs typeface="Karla"/>
              <a:sym typeface="Karla"/>
            </a:endParaRPr>
          </a:p>
          <a:p>
            <a:pPr indent="0" lvl="0" marL="0" rtl="0" algn="l">
              <a:spcBef>
                <a:spcPts val="0"/>
              </a:spcBef>
              <a:spcAft>
                <a:spcPts val="0"/>
              </a:spcAft>
              <a:buNone/>
            </a:pPr>
            <a:r>
              <a:t/>
            </a:r>
            <a:endParaRPr sz="2300">
              <a:solidFill>
                <a:schemeClr val="accent1"/>
              </a:solidFill>
              <a:latin typeface="Karla"/>
              <a:ea typeface="Karla"/>
              <a:cs typeface="Karla"/>
              <a:sym typeface="Karla"/>
            </a:endParaRPr>
          </a:p>
        </p:txBody>
      </p:sp>
      <p:sp>
        <p:nvSpPr>
          <p:cNvPr id="147" name="Google Shape;147;p16"/>
          <p:cNvSpPr/>
          <p:nvPr/>
        </p:nvSpPr>
        <p:spPr>
          <a:xfrm>
            <a:off x="0" y="5472825"/>
            <a:ext cx="4090800" cy="1968000"/>
          </a:xfrm>
          <a:prstGeom prst="roundRect">
            <a:avLst>
              <a:gd fmla="val 16667" name="adj"/>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300">
              <a:solidFill>
                <a:schemeClr val="dk1"/>
              </a:solidFill>
              <a:latin typeface="Arvo"/>
              <a:ea typeface="Arvo"/>
              <a:cs typeface="Arvo"/>
              <a:sym typeface="Arvo"/>
            </a:endParaRPr>
          </a:p>
          <a:p>
            <a:pPr indent="0" lvl="0" marL="0" rtl="0" algn="l">
              <a:lnSpc>
                <a:spcPct val="115000"/>
              </a:lnSpc>
              <a:spcBef>
                <a:spcPts val="0"/>
              </a:spcBef>
              <a:spcAft>
                <a:spcPts val="0"/>
              </a:spcAft>
              <a:buNone/>
            </a:pPr>
            <a:r>
              <a:rPr lang="en" sz="1300">
                <a:latin typeface="Karla"/>
                <a:ea typeface="Karla"/>
                <a:cs typeface="Karla"/>
                <a:sym typeface="Karla"/>
              </a:rPr>
              <a:t>1- Expensive. </a:t>
            </a:r>
            <a:endParaRPr sz="1300">
              <a:latin typeface="Karla"/>
              <a:ea typeface="Karla"/>
              <a:cs typeface="Karla"/>
              <a:sym typeface="Karla"/>
            </a:endParaRPr>
          </a:p>
          <a:p>
            <a:pPr indent="0" lvl="0" marL="0" rtl="0" algn="l">
              <a:lnSpc>
                <a:spcPct val="115000"/>
              </a:lnSpc>
              <a:spcBef>
                <a:spcPts val="0"/>
              </a:spcBef>
              <a:spcAft>
                <a:spcPts val="0"/>
              </a:spcAft>
              <a:buNone/>
            </a:pPr>
            <a:r>
              <a:rPr lang="en" sz="1300">
                <a:latin typeface="Karla"/>
                <a:ea typeface="Karla"/>
                <a:cs typeface="Karla"/>
                <a:sym typeface="Karla"/>
              </a:rPr>
              <a:t>2- More radiation.</a:t>
            </a:r>
            <a:endParaRPr sz="1300">
              <a:latin typeface="Karla"/>
              <a:ea typeface="Karla"/>
              <a:cs typeface="Karla"/>
              <a:sym typeface="Karla"/>
            </a:endParaRPr>
          </a:p>
          <a:p>
            <a:pPr indent="0" lvl="0" marL="0" rtl="0" algn="l">
              <a:lnSpc>
                <a:spcPct val="115000"/>
              </a:lnSpc>
              <a:spcBef>
                <a:spcPts val="0"/>
              </a:spcBef>
              <a:spcAft>
                <a:spcPts val="0"/>
              </a:spcAft>
              <a:buNone/>
            </a:pPr>
            <a:r>
              <a:rPr lang="en" sz="1300">
                <a:latin typeface="Karla"/>
                <a:ea typeface="Karla"/>
                <a:cs typeface="Karla"/>
                <a:sym typeface="Karla"/>
              </a:rPr>
              <a:t>3- Fast. </a:t>
            </a:r>
            <a:endParaRPr sz="1300">
              <a:latin typeface="Karla"/>
              <a:ea typeface="Karla"/>
              <a:cs typeface="Karla"/>
              <a:sym typeface="Karla"/>
            </a:endParaRPr>
          </a:p>
          <a:p>
            <a:pPr indent="0" lvl="0" marL="0" rtl="0" algn="l">
              <a:lnSpc>
                <a:spcPct val="115000"/>
              </a:lnSpc>
              <a:spcBef>
                <a:spcPts val="0"/>
              </a:spcBef>
              <a:spcAft>
                <a:spcPts val="0"/>
              </a:spcAft>
              <a:buNone/>
            </a:pPr>
            <a:r>
              <a:rPr lang="en" sz="1300">
                <a:latin typeface="Karla"/>
                <a:ea typeface="Karla"/>
                <a:cs typeface="Karla"/>
                <a:sym typeface="Karla"/>
              </a:rPr>
              <a:t>4- Contrast (IV</a:t>
            </a:r>
            <a:r>
              <a:rPr lang="en" sz="1300">
                <a:solidFill>
                  <a:schemeClr val="accent4"/>
                </a:solidFill>
                <a:latin typeface="Karla"/>
                <a:ea typeface="Karla"/>
                <a:cs typeface="Karla"/>
                <a:sym typeface="Karla"/>
              </a:rPr>
              <a:t> to assess all vascular structures</a:t>
            </a:r>
            <a:r>
              <a:rPr lang="en" sz="1300">
                <a:latin typeface="Karla"/>
                <a:ea typeface="Karla"/>
                <a:cs typeface="Karla"/>
                <a:sym typeface="Karla"/>
              </a:rPr>
              <a:t>, Oral </a:t>
            </a:r>
            <a:r>
              <a:rPr lang="en" sz="1300">
                <a:solidFill>
                  <a:schemeClr val="accent4"/>
                </a:solidFill>
                <a:latin typeface="Karla"/>
                <a:ea typeface="Karla"/>
                <a:cs typeface="Karla"/>
                <a:sym typeface="Karla"/>
              </a:rPr>
              <a:t>to assess esophagus, stomach, duodenum, small and large bowels</a:t>
            </a:r>
            <a:r>
              <a:rPr lang="en" sz="1300">
                <a:latin typeface="Karla"/>
                <a:ea typeface="Karla"/>
                <a:cs typeface="Karla"/>
                <a:sym typeface="Karla"/>
              </a:rPr>
              <a:t>, rectal </a:t>
            </a:r>
            <a:r>
              <a:rPr lang="en" sz="1300">
                <a:solidFill>
                  <a:schemeClr val="accent4"/>
                </a:solidFill>
                <a:latin typeface="Karla"/>
                <a:ea typeface="Karla"/>
                <a:cs typeface="Karla"/>
                <a:sym typeface="Karla"/>
              </a:rPr>
              <a:t>assess the rectum and whole colon</a:t>
            </a:r>
            <a:r>
              <a:rPr lang="en" sz="1300">
                <a:latin typeface="Karla"/>
                <a:ea typeface="Karla"/>
                <a:cs typeface="Karla"/>
                <a:sym typeface="Karla"/>
              </a:rPr>
              <a:t>) usually used.</a:t>
            </a:r>
            <a:endParaRPr sz="1300">
              <a:latin typeface="Karla"/>
              <a:ea typeface="Karla"/>
              <a:cs typeface="Karla"/>
              <a:sym typeface="Karla"/>
            </a:endParaRPr>
          </a:p>
          <a:p>
            <a:pPr indent="0" lvl="0" marL="0" rtl="0" algn="l">
              <a:lnSpc>
                <a:spcPct val="115000"/>
              </a:lnSpc>
              <a:spcBef>
                <a:spcPts val="0"/>
              </a:spcBef>
              <a:spcAft>
                <a:spcPts val="0"/>
              </a:spcAft>
              <a:buNone/>
            </a:pPr>
            <a:r>
              <a:rPr lang="en" sz="1300">
                <a:latin typeface="Karla"/>
                <a:ea typeface="Karla"/>
                <a:cs typeface="Karla"/>
                <a:sym typeface="Karla"/>
              </a:rPr>
              <a:t>5- Used in emergency department.</a:t>
            </a:r>
            <a:endParaRPr sz="1300">
              <a:latin typeface="Karla"/>
              <a:ea typeface="Karla"/>
              <a:cs typeface="Karla"/>
              <a:sym typeface="Karla"/>
            </a:endParaRPr>
          </a:p>
          <a:p>
            <a:pPr indent="0" lvl="0" marL="0" rtl="0" algn="l">
              <a:spcBef>
                <a:spcPts val="0"/>
              </a:spcBef>
              <a:spcAft>
                <a:spcPts val="0"/>
              </a:spcAft>
              <a:buNone/>
            </a:pPr>
            <a:r>
              <a:t/>
            </a:r>
            <a:endParaRPr sz="1300">
              <a:latin typeface="Karla"/>
              <a:ea typeface="Karla"/>
              <a:cs typeface="Karla"/>
              <a:sym typeface="Karla"/>
            </a:endParaRPr>
          </a:p>
        </p:txBody>
      </p:sp>
      <p:sp>
        <p:nvSpPr>
          <p:cNvPr id="148" name="Google Shape;148;p16"/>
          <p:cNvSpPr/>
          <p:nvPr/>
        </p:nvSpPr>
        <p:spPr>
          <a:xfrm>
            <a:off x="328190" y="7508500"/>
            <a:ext cx="33288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300">
                <a:solidFill>
                  <a:schemeClr val="accent1"/>
                </a:solidFill>
                <a:latin typeface="Karla"/>
                <a:ea typeface="Karla"/>
                <a:cs typeface="Karla"/>
                <a:sym typeface="Karla"/>
              </a:rPr>
              <a:t>MRI</a:t>
            </a:r>
            <a:r>
              <a:rPr lang="en" sz="2300">
                <a:solidFill>
                  <a:schemeClr val="accent1"/>
                </a:solidFill>
                <a:latin typeface="Karla"/>
                <a:ea typeface="Karla"/>
                <a:cs typeface="Karla"/>
                <a:sym typeface="Karla"/>
              </a:rPr>
              <a:t> </a:t>
            </a:r>
            <a:endParaRPr sz="2300">
              <a:solidFill>
                <a:schemeClr val="accent1"/>
              </a:solidFill>
              <a:latin typeface="Karla"/>
              <a:ea typeface="Karla"/>
              <a:cs typeface="Karla"/>
              <a:sym typeface="Karla"/>
            </a:endParaRPr>
          </a:p>
          <a:p>
            <a:pPr indent="0" lvl="0" marL="0" rtl="0" algn="l">
              <a:spcBef>
                <a:spcPts val="0"/>
              </a:spcBef>
              <a:spcAft>
                <a:spcPts val="0"/>
              </a:spcAft>
              <a:buNone/>
            </a:pPr>
            <a:r>
              <a:t/>
            </a:r>
            <a:endParaRPr sz="2300">
              <a:solidFill>
                <a:schemeClr val="accent1"/>
              </a:solidFill>
              <a:latin typeface="Karla"/>
              <a:ea typeface="Karla"/>
              <a:cs typeface="Karla"/>
              <a:sym typeface="Karla"/>
            </a:endParaRPr>
          </a:p>
          <a:p>
            <a:pPr indent="0" lvl="0" marL="0" rtl="0" algn="l">
              <a:spcBef>
                <a:spcPts val="0"/>
              </a:spcBef>
              <a:spcAft>
                <a:spcPts val="0"/>
              </a:spcAft>
              <a:buNone/>
            </a:pPr>
            <a:r>
              <a:t/>
            </a:r>
            <a:endParaRPr sz="2300">
              <a:solidFill>
                <a:schemeClr val="accent1"/>
              </a:solidFill>
              <a:latin typeface="Karla"/>
              <a:ea typeface="Karla"/>
              <a:cs typeface="Karla"/>
              <a:sym typeface="Karla"/>
            </a:endParaRPr>
          </a:p>
          <a:p>
            <a:pPr indent="0" lvl="0" marL="0" rtl="0" algn="l">
              <a:spcBef>
                <a:spcPts val="0"/>
              </a:spcBef>
              <a:spcAft>
                <a:spcPts val="0"/>
              </a:spcAft>
              <a:buNone/>
            </a:pPr>
            <a:r>
              <a:t/>
            </a:r>
            <a:endParaRPr sz="2300">
              <a:solidFill>
                <a:schemeClr val="accent1"/>
              </a:solidFill>
              <a:latin typeface="Karla"/>
              <a:ea typeface="Karla"/>
              <a:cs typeface="Karla"/>
              <a:sym typeface="Karla"/>
            </a:endParaRPr>
          </a:p>
        </p:txBody>
      </p:sp>
      <p:sp>
        <p:nvSpPr>
          <p:cNvPr id="149" name="Google Shape;149;p16"/>
          <p:cNvSpPr/>
          <p:nvPr/>
        </p:nvSpPr>
        <p:spPr>
          <a:xfrm>
            <a:off x="0" y="8026300"/>
            <a:ext cx="2877000" cy="2584800"/>
          </a:xfrm>
          <a:prstGeom prst="roundRect">
            <a:avLst>
              <a:gd fmla="val 16667" name="adj"/>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a:solidFill>
                <a:schemeClr val="dk1"/>
              </a:solidFill>
              <a:latin typeface="Arvo"/>
              <a:ea typeface="Arvo"/>
              <a:cs typeface="Arvo"/>
              <a:sym typeface="Arvo"/>
            </a:endParaRPr>
          </a:p>
          <a:p>
            <a:pPr indent="0" lvl="0" marL="457200" rtl="0" algn="l">
              <a:lnSpc>
                <a:spcPct val="115000"/>
              </a:lnSpc>
              <a:spcBef>
                <a:spcPts val="0"/>
              </a:spcBef>
              <a:spcAft>
                <a:spcPts val="0"/>
              </a:spcAft>
              <a:buNone/>
            </a:pPr>
            <a:r>
              <a:t/>
            </a:r>
            <a:endParaRPr>
              <a:solidFill>
                <a:schemeClr val="dk1"/>
              </a:solidFill>
              <a:latin typeface="Arvo"/>
              <a:ea typeface="Arvo"/>
              <a:cs typeface="Arvo"/>
              <a:sym typeface="Arvo"/>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1- More expensive than CT.</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2- No radiation.</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3- Slow and affected by artifacts. </a:t>
            </a:r>
            <a:r>
              <a:rPr lang="en">
                <a:solidFill>
                  <a:schemeClr val="accent4"/>
                </a:solidFill>
                <a:latin typeface="Karla"/>
                <a:ea typeface="Karla"/>
                <a:cs typeface="Karla"/>
                <a:sym typeface="Karla"/>
              </a:rPr>
              <a:t>either respiratory or motion artifacts</a:t>
            </a:r>
            <a:r>
              <a:rPr lang="en">
                <a:solidFill>
                  <a:schemeClr val="dk1"/>
                </a:solidFill>
                <a:latin typeface="Karla"/>
                <a:ea typeface="Karla"/>
                <a:cs typeface="Karla"/>
                <a:sym typeface="Karla"/>
              </a:rPr>
              <a:t> </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chemeClr val="dk1"/>
                </a:solidFill>
                <a:latin typeface="Karla"/>
                <a:ea typeface="Karla"/>
                <a:cs typeface="Karla"/>
                <a:sym typeface="Karla"/>
              </a:rPr>
              <a:t>4- Excellent for soft tissue.</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a:solidFill>
                  <a:srgbClr val="999999"/>
                </a:solidFill>
                <a:latin typeface="Karla"/>
                <a:ea typeface="Karla"/>
                <a:cs typeface="Karla"/>
                <a:sym typeface="Karla"/>
              </a:rPr>
              <a:t>5- Can’t be reformatted.</a:t>
            </a:r>
            <a:endParaRPr>
              <a:solidFill>
                <a:srgbClr val="999999"/>
              </a:solidFill>
              <a:latin typeface="Karla"/>
              <a:ea typeface="Karla"/>
              <a:cs typeface="Karla"/>
              <a:sym typeface="Karla"/>
            </a:endParaRPr>
          </a:p>
          <a:p>
            <a:pPr indent="0" lvl="0" marL="0" rtl="0" algn="l">
              <a:lnSpc>
                <a:spcPct val="115000"/>
              </a:lnSpc>
              <a:spcBef>
                <a:spcPts val="0"/>
              </a:spcBef>
              <a:spcAft>
                <a:spcPts val="0"/>
              </a:spcAft>
              <a:buNone/>
            </a:pPr>
            <a:r>
              <a:rPr lang="en">
                <a:solidFill>
                  <a:srgbClr val="999999"/>
                </a:solidFill>
                <a:latin typeface="Karla"/>
                <a:ea typeface="Karla"/>
                <a:cs typeface="Karla"/>
                <a:sym typeface="Karla"/>
              </a:rPr>
              <a:t>Unlike the CT. </a:t>
            </a:r>
            <a:endParaRPr>
              <a:solidFill>
                <a:srgbClr val="999999"/>
              </a:solidFill>
              <a:latin typeface="Karla"/>
              <a:ea typeface="Karla"/>
              <a:cs typeface="Karla"/>
              <a:sym typeface="Karla"/>
            </a:endParaRPr>
          </a:p>
          <a:p>
            <a:pPr indent="0" lvl="0" marL="0" rtl="0" algn="l">
              <a:lnSpc>
                <a:spcPct val="115000"/>
              </a:lnSpc>
              <a:spcBef>
                <a:spcPts val="0"/>
              </a:spcBef>
              <a:spcAft>
                <a:spcPts val="0"/>
              </a:spcAft>
              <a:buNone/>
            </a:pPr>
            <a:r>
              <a:rPr lang="en">
                <a:solidFill>
                  <a:srgbClr val="999999"/>
                </a:solidFill>
                <a:latin typeface="Karla"/>
                <a:ea typeface="Karla"/>
                <a:cs typeface="Karla"/>
                <a:sym typeface="Karla"/>
              </a:rPr>
              <a:t>We very  rarely use it for emergencies. </a:t>
            </a:r>
            <a:endParaRPr>
              <a:solidFill>
                <a:srgbClr val="999999"/>
              </a:solidFill>
              <a:latin typeface="Karla"/>
              <a:ea typeface="Karla"/>
              <a:cs typeface="Karla"/>
              <a:sym typeface="Karla"/>
            </a:endParaRPr>
          </a:p>
          <a:p>
            <a:pPr indent="0" lvl="0" marL="0" rtl="0" algn="l">
              <a:lnSpc>
                <a:spcPct val="115000"/>
              </a:lnSpc>
              <a:spcBef>
                <a:spcPts val="0"/>
              </a:spcBef>
              <a:spcAft>
                <a:spcPts val="0"/>
              </a:spcAft>
              <a:buNone/>
            </a:pPr>
            <a:r>
              <a:t/>
            </a:r>
            <a:endParaRPr>
              <a:solidFill>
                <a:schemeClr val="dk1"/>
              </a:solidFill>
              <a:latin typeface="Karla"/>
              <a:ea typeface="Karla"/>
              <a:cs typeface="Karla"/>
              <a:sym typeface="Karla"/>
            </a:endParaRPr>
          </a:p>
          <a:p>
            <a:pPr indent="0" lvl="0" marL="0" rtl="0" algn="l">
              <a:spcBef>
                <a:spcPts val="0"/>
              </a:spcBef>
              <a:spcAft>
                <a:spcPts val="0"/>
              </a:spcAft>
              <a:buNone/>
            </a:pPr>
            <a:r>
              <a:t/>
            </a:r>
            <a:endParaRPr>
              <a:latin typeface="Karla"/>
              <a:ea typeface="Karla"/>
              <a:cs typeface="Karla"/>
              <a:sym typeface="Karla"/>
            </a:endParaRPr>
          </a:p>
        </p:txBody>
      </p:sp>
      <p:pic>
        <p:nvPicPr>
          <p:cNvPr id="150" name="Google Shape;150;p16"/>
          <p:cNvPicPr preferRelativeResize="0"/>
          <p:nvPr/>
        </p:nvPicPr>
        <p:blipFill>
          <a:blip r:embed="rId4">
            <a:alphaModFix/>
          </a:blip>
          <a:stretch>
            <a:fillRect/>
          </a:stretch>
        </p:blipFill>
        <p:spPr>
          <a:xfrm>
            <a:off x="2789185" y="8026175"/>
            <a:ext cx="3586065" cy="2584800"/>
          </a:xfrm>
          <a:prstGeom prst="rect">
            <a:avLst/>
          </a:prstGeom>
          <a:noFill/>
          <a:ln>
            <a:noFill/>
          </a:ln>
        </p:spPr>
      </p:pic>
      <p:sp>
        <p:nvSpPr>
          <p:cNvPr id="151" name="Google Shape;151;p16"/>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6"/>
          <p:cNvSpPr/>
          <p:nvPr/>
        </p:nvSpPr>
        <p:spPr>
          <a:xfrm>
            <a:off x="1531800" y="-32550"/>
            <a:ext cx="47088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Modalities</a:t>
            </a:r>
            <a:r>
              <a:rPr b="1" lang="en" sz="2100">
                <a:solidFill>
                  <a:srgbClr val="0D8F9D"/>
                </a:solidFill>
                <a:latin typeface="Arvo"/>
                <a:ea typeface="Arvo"/>
                <a:cs typeface="Arvo"/>
                <a:sym typeface="Arvo"/>
              </a:rPr>
              <a:t> </a:t>
            </a:r>
            <a:endParaRPr b="1" sz="2300">
              <a:solidFill>
                <a:srgbClr val="005E68"/>
              </a:solidFill>
              <a:latin typeface="Arvo"/>
              <a:ea typeface="Arvo"/>
              <a:cs typeface="Arvo"/>
              <a:sym typeface="Arvo"/>
            </a:endParaRPr>
          </a:p>
        </p:txBody>
      </p:sp>
      <p:grpSp>
        <p:nvGrpSpPr>
          <p:cNvPr id="153" name="Google Shape;153;p16"/>
          <p:cNvGrpSpPr/>
          <p:nvPr/>
        </p:nvGrpSpPr>
        <p:grpSpPr>
          <a:xfrm>
            <a:off x="108644" y="597016"/>
            <a:ext cx="274864" cy="316972"/>
            <a:chOff x="304245" y="1858207"/>
            <a:chExt cx="319386" cy="406165"/>
          </a:xfrm>
        </p:grpSpPr>
        <p:sp>
          <p:nvSpPr>
            <p:cNvPr id="154" name="Google Shape;154;p16"/>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6"/>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6" name="Google Shape;156;p16"/>
          <p:cNvGrpSpPr/>
          <p:nvPr/>
        </p:nvGrpSpPr>
        <p:grpSpPr>
          <a:xfrm>
            <a:off x="108645" y="5064836"/>
            <a:ext cx="274864" cy="316972"/>
            <a:chOff x="304245" y="1858207"/>
            <a:chExt cx="319386" cy="406165"/>
          </a:xfrm>
        </p:grpSpPr>
        <p:sp>
          <p:nvSpPr>
            <p:cNvPr id="157" name="Google Shape;157;p16"/>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6"/>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9" name="Google Shape;159;p16"/>
          <p:cNvGrpSpPr/>
          <p:nvPr/>
        </p:nvGrpSpPr>
        <p:grpSpPr>
          <a:xfrm>
            <a:off x="108643" y="7658434"/>
            <a:ext cx="274864" cy="316972"/>
            <a:chOff x="304245" y="1858207"/>
            <a:chExt cx="319386" cy="406165"/>
          </a:xfrm>
        </p:grpSpPr>
        <p:sp>
          <p:nvSpPr>
            <p:cNvPr id="160" name="Google Shape;160;p16"/>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6"/>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62" name="Google Shape;162;p16"/>
          <p:cNvPicPr preferRelativeResize="0"/>
          <p:nvPr/>
        </p:nvPicPr>
        <p:blipFill>
          <a:blip r:embed="rId5">
            <a:alphaModFix/>
          </a:blip>
          <a:stretch>
            <a:fillRect/>
          </a:stretch>
        </p:blipFill>
        <p:spPr>
          <a:xfrm>
            <a:off x="6146650" y="3418313"/>
            <a:ext cx="1332100" cy="1480500"/>
          </a:xfrm>
          <a:prstGeom prst="rect">
            <a:avLst/>
          </a:prstGeom>
          <a:noFill/>
          <a:ln>
            <a:noFill/>
          </a:ln>
        </p:spPr>
      </p:pic>
      <p:pic>
        <p:nvPicPr>
          <p:cNvPr id="163" name="Google Shape;163;p16"/>
          <p:cNvPicPr preferRelativeResize="0"/>
          <p:nvPr/>
        </p:nvPicPr>
        <p:blipFill>
          <a:blip r:embed="rId6">
            <a:alphaModFix/>
          </a:blip>
          <a:stretch>
            <a:fillRect/>
          </a:stretch>
        </p:blipFill>
        <p:spPr>
          <a:xfrm>
            <a:off x="6573626" y="5693175"/>
            <a:ext cx="1125149" cy="1662374"/>
          </a:xfrm>
          <a:prstGeom prst="rect">
            <a:avLst/>
          </a:prstGeom>
          <a:noFill/>
          <a:ln>
            <a:noFill/>
          </a:ln>
        </p:spPr>
      </p:pic>
      <p:pic>
        <p:nvPicPr>
          <p:cNvPr id="164" name="Google Shape;164;p16"/>
          <p:cNvPicPr preferRelativeResize="0"/>
          <p:nvPr/>
        </p:nvPicPr>
        <p:blipFill>
          <a:blip r:embed="rId7">
            <a:alphaModFix/>
          </a:blip>
          <a:stretch>
            <a:fillRect/>
          </a:stretch>
        </p:blipFill>
        <p:spPr>
          <a:xfrm>
            <a:off x="4036238" y="5540775"/>
            <a:ext cx="2484537" cy="2043487"/>
          </a:xfrm>
          <a:prstGeom prst="rect">
            <a:avLst/>
          </a:prstGeom>
          <a:noFill/>
          <a:ln>
            <a:noFill/>
          </a:ln>
        </p:spPr>
      </p:pic>
      <p:pic>
        <p:nvPicPr>
          <p:cNvPr id="165" name="Google Shape;165;p16"/>
          <p:cNvPicPr preferRelativeResize="0"/>
          <p:nvPr/>
        </p:nvPicPr>
        <p:blipFill>
          <a:blip r:embed="rId8">
            <a:alphaModFix/>
          </a:blip>
          <a:stretch>
            <a:fillRect/>
          </a:stretch>
        </p:blipFill>
        <p:spPr>
          <a:xfrm>
            <a:off x="6440300" y="9044122"/>
            <a:ext cx="1332101" cy="10738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7"/>
          <p:cNvSpPr/>
          <p:nvPr/>
        </p:nvSpPr>
        <p:spPr>
          <a:xfrm>
            <a:off x="60450" y="635750"/>
            <a:ext cx="3013800" cy="30000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t/>
            </a:r>
            <a:endParaRPr sz="1300">
              <a:solidFill>
                <a:srgbClr val="448C79"/>
              </a:solidFill>
              <a:latin typeface="Arvo"/>
              <a:ea typeface="Arvo"/>
              <a:cs typeface="Arvo"/>
              <a:sym typeface="Arvo"/>
            </a:endParaRPr>
          </a:p>
          <a:p>
            <a:pPr indent="0" lvl="0" marL="0" rtl="0" algn="ctr">
              <a:lnSpc>
                <a:spcPct val="115000"/>
              </a:lnSpc>
              <a:spcBef>
                <a:spcPts val="0"/>
              </a:spcBef>
              <a:spcAft>
                <a:spcPts val="0"/>
              </a:spcAft>
              <a:buNone/>
            </a:pPr>
            <a:r>
              <a:t/>
            </a:r>
            <a:endParaRPr sz="1300">
              <a:solidFill>
                <a:srgbClr val="448C79"/>
              </a:solidFill>
              <a:latin typeface="Arvo"/>
              <a:ea typeface="Arvo"/>
              <a:cs typeface="Arvo"/>
              <a:sym typeface="Arvo"/>
            </a:endParaRPr>
          </a:p>
          <a:p>
            <a:pPr indent="0" lvl="0" marL="0" rtl="0" algn="ctr">
              <a:lnSpc>
                <a:spcPct val="115000"/>
              </a:lnSpc>
              <a:spcBef>
                <a:spcPts val="0"/>
              </a:spcBef>
              <a:spcAft>
                <a:spcPts val="0"/>
              </a:spcAft>
              <a:buNone/>
            </a:pPr>
            <a:r>
              <a:t/>
            </a:r>
            <a:endParaRPr sz="1300">
              <a:solidFill>
                <a:srgbClr val="448C79"/>
              </a:solidFill>
              <a:latin typeface="Arvo"/>
              <a:ea typeface="Arvo"/>
              <a:cs typeface="Arvo"/>
              <a:sym typeface="Arvo"/>
            </a:endParaRPr>
          </a:p>
          <a:p>
            <a:pPr indent="0" lvl="0" marL="0" rtl="0" algn="l">
              <a:lnSpc>
                <a:spcPct val="115000"/>
              </a:lnSpc>
              <a:spcBef>
                <a:spcPts val="0"/>
              </a:spcBef>
              <a:spcAft>
                <a:spcPts val="0"/>
              </a:spcAft>
              <a:buNone/>
            </a:pPr>
            <a:r>
              <a:rPr lang="en" sz="1300">
                <a:solidFill>
                  <a:schemeClr val="dk1"/>
                </a:solidFill>
                <a:latin typeface="Karla"/>
                <a:ea typeface="Karla"/>
                <a:cs typeface="Karla"/>
                <a:sym typeface="Karla"/>
              </a:rPr>
              <a:t>1- Stomach</a:t>
            </a:r>
            <a:endParaRPr sz="1300">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dk1"/>
                </a:solidFill>
                <a:latin typeface="Karla"/>
                <a:ea typeface="Karla"/>
                <a:cs typeface="Karla"/>
                <a:sym typeface="Karla"/>
              </a:rPr>
              <a:t>2- Transverse Colon</a:t>
            </a:r>
            <a:endParaRPr sz="1300">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dk1"/>
                </a:solidFill>
                <a:latin typeface="Karla"/>
                <a:ea typeface="Karla"/>
                <a:cs typeface="Karla"/>
                <a:sym typeface="Karla"/>
              </a:rPr>
              <a:t>3- Small bowel</a:t>
            </a:r>
            <a:endParaRPr sz="1300">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dk1"/>
                </a:solidFill>
                <a:latin typeface="Karla"/>
                <a:ea typeface="Karla"/>
                <a:cs typeface="Karla"/>
                <a:sym typeface="Karla"/>
              </a:rPr>
              <a:t>4- Cecum</a:t>
            </a:r>
            <a:endParaRPr sz="1300">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dk1"/>
                </a:solidFill>
                <a:latin typeface="Karla"/>
                <a:ea typeface="Karla"/>
                <a:cs typeface="Karla"/>
                <a:sym typeface="Karla"/>
              </a:rPr>
              <a:t>5- Descending colon </a:t>
            </a:r>
            <a:endParaRPr sz="1300">
              <a:solidFill>
                <a:schemeClr val="dk1"/>
              </a:solidFill>
              <a:latin typeface="Karla"/>
              <a:ea typeface="Karla"/>
              <a:cs typeface="Karla"/>
              <a:sym typeface="Karla"/>
            </a:endParaRPr>
          </a:p>
          <a:p>
            <a:pPr indent="0" lvl="0" marL="0" rtl="0" algn="l">
              <a:lnSpc>
                <a:spcPct val="115000"/>
              </a:lnSpc>
              <a:spcBef>
                <a:spcPts val="0"/>
              </a:spcBef>
              <a:spcAft>
                <a:spcPts val="0"/>
              </a:spcAft>
              <a:buNone/>
            </a:pPr>
            <a:r>
              <a:rPr b="1" lang="en" sz="1300">
                <a:solidFill>
                  <a:schemeClr val="accent4"/>
                </a:solidFill>
                <a:latin typeface="Karla"/>
                <a:ea typeface="Karla"/>
                <a:cs typeface="Karla"/>
                <a:sym typeface="Karla"/>
              </a:rPr>
              <a:t>indication:</a:t>
            </a:r>
            <a:endParaRPr b="1" sz="1300">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accent4"/>
                </a:solidFill>
                <a:latin typeface="Karla"/>
                <a:ea typeface="Karla"/>
                <a:cs typeface="Karla"/>
                <a:sym typeface="Karla"/>
              </a:rPr>
              <a:t>- bowel perforation </a:t>
            </a:r>
            <a:endParaRPr sz="1300">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accent4"/>
                </a:solidFill>
                <a:latin typeface="Karla"/>
                <a:ea typeface="Karla"/>
                <a:cs typeface="Karla"/>
                <a:sym typeface="Karla"/>
              </a:rPr>
              <a:t>- bowel obstruction</a:t>
            </a:r>
            <a:endParaRPr sz="1300">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accent4"/>
                </a:solidFill>
                <a:latin typeface="Karla"/>
                <a:ea typeface="Karla"/>
                <a:cs typeface="Karla"/>
                <a:sym typeface="Karla"/>
              </a:rPr>
              <a:t>- renal injury </a:t>
            </a:r>
            <a:endParaRPr sz="1300">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accent4"/>
                </a:solidFill>
                <a:latin typeface="Karla"/>
                <a:ea typeface="Karla"/>
                <a:cs typeface="Karla"/>
                <a:sym typeface="Karla"/>
              </a:rPr>
              <a:t>- foreign body </a:t>
            </a:r>
            <a:endParaRPr sz="1300">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sz="1300">
                <a:solidFill>
                  <a:schemeClr val="accent4"/>
                </a:solidFill>
                <a:latin typeface="Karla"/>
                <a:ea typeface="Karla"/>
                <a:cs typeface="Karla"/>
                <a:sym typeface="Karla"/>
              </a:rPr>
              <a:t>- stones</a:t>
            </a:r>
            <a:endParaRPr sz="1300">
              <a:solidFill>
                <a:srgbClr val="6AA84F"/>
              </a:solidFill>
              <a:latin typeface="Karla"/>
              <a:ea typeface="Karla"/>
              <a:cs typeface="Karla"/>
              <a:sym typeface="Karla"/>
            </a:endParaRPr>
          </a:p>
          <a:p>
            <a:pPr indent="0" lvl="0" marL="0" rtl="0" algn="l">
              <a:spcBef>
                <a:spcPts val="0"/>
              </a:spcBef>
              <a:spcAft>
                <a:spcPts val="0"/>
              </a:spcAft>
              <a:buNone/>
            </a:pPr>
            <a:r>
              <a:t/>
            </a:r>
            <a:endParaRPr sz="1300">
              <a:latin typeface="Karla"/>
              <a:ea typeface="Karla"/>
              <a:cs typeface="Karla"/>
              <a:sym typeface="Karla"/>
            </a:endParaRPr>
          </a:p>
          <a:p>
            <a:pPr indent="0" lvl="0" marL="0" rtl="0" algn="l">
              <a:spcBef>
                <a:spcPts val="0"/>
              </a:spcBef>
              <a:spcAft>
                <a:spcPts val="0"/>
              </a:spcAft>
              <a:buNone/>
            </a:pPr>
            <a:r>
              <a:t/>
            </a:r>
            <a:endParaRPr sz="1300">
              <a:latin typeface="Karla"/>
              <a:ea typeface="Karla"/>
              <a:cs typeface="Karla"/>
              <a:sym typeface="Karla"/>
            </a:endParaRPr>
          </a:p>
          <a:p>
            <a:pPr indent="0" lvl="0" marL="0" rtl="0" algn="l">
              <a:spcBef>
                <a:spcPts val="0"/>
              </a:spcBef>
              <a:spcAft>
                <a:spcPts val="0"/>
              </a:spcAft>
              <a:buNone/>
            </a:pPr>
            <a:r>
              <a:t/>
            </a:r>
            <a:endParaRPr sz="1300">
              <a:latin typeface="Karla"/>
              <a:ea typeface="Karla"/>
              <a:cs typeface="Karla"/>
              <a:sym typeface="Karla"/>
            </a:endParaRPr>
          </a:p>
        </p:txBody>
      </p:sp>
      <p:sp>
        <p:nvSpPr>
          <p:cNvPr id="171" name="Google Shape;171;p17"/>
          <p:cNvSpPr/>
          <p:nvPr/>
        </p:nvSpPr>
        <p:spPr>
          <a:xfrm>
            <a:off x="10" y="489050"/>
            <a:ext cx="3198300" cy="517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rPr b="1" lang="en" sz="2300">
                <a:solidFill>
                  <a:schemeClr val="accent1"/>
                </a:solidFill>
                <a:latin typeface="Karla"/>
                <a:ea typeface="Karla"/>
                <a:cs typeface="Karla"/>
                <a:sym typeface="Karla"/>
              </a:rPr>
              <a:t>Abdominal X-ray  </a:t>
            </a:r>
            <a:endParaRPr b="1" sz="2300">
              <a:solidFill>
                <a:schemeClr val="accent1"/>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t/>
            </a:r>
            <a:endParaRPr b="1" sz="2300">
              <a:solidFill>
                <a:schemeClr val="accent1"/>
              </a:solidFill>
              <a:latin typeface="Karla"/>
              <a:ea typeface="Karla"/>
              <a:cs typeface="Karla"/>
              <a:sym typeface="Karla"/>
            </a:endParaRPr>
          </a:p>
        </p:txBody>
      </p:sp>
      <p:pic>
        <p:nvPicPr>
          <p:cNvPr id="172" name="Google Shape;172;p17"/>
          <p:cNvPicPr preferRelativeResize="0"/>
          <p:nvPr/>
        </p:nvPicPr>
        <p:blipFill>
          <a:blip r:embed="rId3">
            <a:alphaModFix/>
          </a:blip>
          <a:stretch>
            <a:fillRect/>
          </a:stretch>
        </p:blipFill>
        <p:spPr>
          <a:xfrm>
            <a:off x="3156138" y="1006838"/>
            <a:ext cx="2325400" cy="3162325"/>
          </a:xfrm>
          <a:prstGeom prst="rect">
            <a:avLst/>
          </a:prstGeom>
          <a:noFill/>
          <a:ln>
            <a:noFill/>
          </a:ln>
        </p:spPr>
      </p:pic>
      <p:pic>
        <p:nvPicPr>
          <p:cNvPr id="173" name="Google Shape;173;p17"/>
          <p:cNvPicPr preferRelativeResize="0"/>
          <p:nvPr/>
        </p:nvPicPr>
        <p:blipFill rotWithShape="1">
          <a:blip r:embed="rId4">
            <a:alphaModFix/>
          </a:blip>
          <a:srcRect b="0" l="2075" r="0" t="0"/>
          <a:stretch/>
        </p:blipFill>
        <p:spPr>
          <a:xfrm>
            <a:off x="5563462" y="1024363"/>
            <a:ext cx="2148476" cy="3127274"/>
          </a:xfrm>
          <a:prstGeom prst="rect">
            <a:avLst/>
          </a:prstGeom>
          <a:noFill/>
          <a:ln>
            <a:noFill/>
          </a:ln>
        </p:spPr>
      </p:pic>
      <p:sp>
        <p:nvSpPr>
          <p:cNvPr id="174" name="Google Shape;174;p17"/>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176" name="Google Shape;176;p17"/>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3</a:t>
            </a:r>
            <a:endParaRPr sz="1800">
              <a:solidFill>
                <a:srgbClr val="005E68"/>
              </a:solidFill>
              <a:latin typeface="Spectral"/>
              <a:ea typeface="Spectral"/>
              <a:cs typeface="Spectral"/>
              <a:sym typeface="Spectral"/>
            </a:endParaRPr>
          </a:p>
        </p:txBody>
      </p:sp>
      <p:grpSp>
        <p:nvGrpSpPr>
          <p:cNvPr id="177" name="Google Shape;177;p17"/>
          <p:cNvGrpSpPr/>
          <p:nvPr/>
        </p:nvGrpSpPr>
        <p:grpSpPr>
          <a:xfrm>
            <a:off x="104707" y="602090"/>
            <a:ext cx="274864" cy="316972"/>
            <a:chOff x="304245" y="1858207"/>
            <a:chExt cx="319386" cy="406165"/>
          </a:xfrm>
        </p:grpSpPr>
        <p:sp>
          <p:nvSpPr>
            <p:cNvPr id="178" name="Google Shape;178;p17"/>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7"/>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180" name="Google Shape;180;p17"/>
          <p:cNvPicPr preferRelativeResize="0"/>
          <p:nvPr/>
        </p:nvPicPr>
        <p:blipFill>
          <a:blip r:embed="rId5">
            <a:alphaModFix/>
          </a:blip>
          <a:stretch>
            <a:fillRect/>
          </a:stretch>
        </p:blipFill>
        <p:spPr>
          <a:xfrm>
            <a:off x="2807025" y="4421713"/>
            <a:ext cx="2148500" cy="1690925"/>
          </a:xfrm>
          <a:prstGeom prst="rect">
            <a:avLst/>
          </a:prstGeom>
          <a:noFill/>
          <a:ln>
            <a:noFill/>
          </a:ln>
        </p:spPr>
      </p:pic>
      <p:sp>
        <p:nvSpPr>
          <p:cNvPr id="181" name="Google Shape;181;p17"/>
          <p:cNvSpPr/>
          <p:nvPr/>
        </p:nvSpPr>
        <p:spPr>
          <a:xfrm>
            <a:off x="521613" y="4397925"/>
            <a:ext cx="1498800" cy="447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Diaphragm</a:t>
            </a:r>
            <a:endParaRPr b="1"/>
          </a:p>
        </p:txBody>
      </p:sp>
      <p:sp>
        <p:nvSpPr>
          <p:cNvPr id="182" name="Google Shape;182;p17"/>
          <p:cNvSpPr/>
          <p:nvPr/>
        </p:nvSpPr>
        <p:spPr>
          <a:xfrm>
            <a:off x="5123750" y="4359750"/>
            <a:ext cx="2534700" cy="1690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Karla"/>
                <a:ea typeface="Karla"/>
                <a:cs typeface="Karla"/>
                <a:sym typeface="Karla"/>
              </a:rPr>
              <a:t>X-ray erect abdomen reveals </a:t>
            </a:r>
            <a:r>
              <a:rPr b="1" lang="en">
                <a:latin typeface="Karla"/>
                <a:ea typeface="Karla"/>
                <a:cs typeface="Karla"/>
                <a:sym typeface="Karla"/>
              </a:rPr>
              <a:t>crescentic gas</a:t>
            </a:r>
            <a:r>
              <a:rPr lang="en">
                <a:latin typeface="Karla"/>
                <a:ea typeface="Karla"/>
                <a:cs typeface="Karla"/>
                <a:sym typeface="Karla"/>
              </a:rPr>
              <a:t> under diaphragm in keeping with a </a:t>
            </a:r>
            <a:r>
              <a:rPr b="1" lang="en">
                <a:latin typeface="Karla"/>
                <a:ea typeface="Karla"/>
                <a:cs typeface="Karla"/>
                <a:sym typeface="Karla"/>
              </a:rPr>
              <a:t>visceral perforation </a:t>
            </a:r>
            <a:endParaRPr b="1">
              <a:solidFill>
                <a:schemeClr val="accent4"/>
              </a:solidFill>
              <a:latin typeface="Karla"/>
              <a:ea typeface="Karla"/>
              <a:cs typeface="Karla"/>
              <a:sym typeface="Karla"/>
            </a:endParaRPr>
          </a:p>
        </p:txBody>
      </p:sp>
      <p:pic>
        <p:nvPicPr>
          <p:cNvPr id="183" name="Google Shape;183;p17"/>
          <p:cNvPicPr preferRelativeResize="0"/>
          <p:nvPr/>
        </p:nvPicPr>
        <p:blipFill>
          <a:blip r:embed="rId6">
            <a:alphaModFix/>
          </a:blip>
          <a:stretch>
            <a:fillRect/>
          </a:stretch>
        </p:blipFill>
        <p:spPr>
          <a:xfrm>
            <a:off x="2807038" y="8305750"/>
            <a:ext cx="2148474" cy="2045400"/>
          </a:xfrm>
          <a:prstGeom prst="rect">
            <a:avLst/>
          </a:prstGeom>
          <a:noFill/>
          <a:ln>
            <a:noFill/>
          </a:ln>
        </p:spPr>
      </p:pic>
      <p:sp>
        <p:nvSpPr>
          <p:cNvPr id="184" name="Google Shape;184;p17"/>
          <p:cNvSpPr/>
          <p:nvPr/>
        </p:nvSpPr>
        <p:spPr>
          <a:xfrm>
            <a:off x="719238" y="8331388"/>
            <a:ext cx="1498800" cy="447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Liver</a:t>
            </a:r>
            <a:endParaRPr b="1"/>
          </a:p>
        </p:txBody>
      </p:sp>
      <p:sp>
        <p:nvSpPr>
          <p:cNvPr id="185" name="Google Shape;185;p17"/>
          <p:cNvSpPr/>
          <p:nvPr/>
        </p:nvSpPr>
        <p:spPr>
          <a:xfrm>
            <a:off x="5180175" y="8331400"/>
            <a:ext cx="2534700" cy="2009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Karla"/>
                <a:ea typeface="Karla"/>
                <a:cs typeface="Karla"/>
                <a:sym typeface="Karla"/>
              </a:rPr>
              <a:t>X-ray abdomen shows enlarged liver displacing the ascending and transverse colon downward</a:t>
            </a:r>
            <a:r>
              <a:rPr lang="en">
                <a:solidFill>
                  <a:schemeClr val="accent4"/>
                </a:solidFill>
                <a:latin typeface="Karla"/>
                <a:ea typeface="Karla"/>
                <a:cs typeface="Karla"/>
                <a:sym typeface="Karla"/>
              </a:rPr>
              <a:t> and to the left side</a:t>
            </a:r>
            <a:endParaRPr>
              <a:solidFill>
                <a:schemeClr val="accent4"/>
              </a:solidFill>
              <a:latin typeface="Karla"/>
              <a:ea typeface="Karla"/>
              <a:cs typeface="Karla"/>
              <a:sym typeface="Karla"/>
            </a:endParaRPr>
          </a:p>
        </p:txBody>
      </p:sp>
      <p:pic>
        <p:nvPicPr>
          <p:cNvPr id="186" name="Google Shape;186;p17"/>
          <p:cNvPicPr preferRelativeResize="0"/>
          <p:nvPr/>
        </p:nvPicPr>
        <p:blipFill>
          <a:blip r:embed="rId7">
            <a:alphaModFix/>
          </a:blip>
          <a:stretch>
            <a:fillRect/>
          </a:stretch>
        </p:blipFill>
        <p:spPr>
          <a:xfrm>
            <a:off x="2719525" y="6241088"/>
            <a:ext cx="2325400" cy="1690925"/>
          </a:xfrm>
          <a:prstGeom prst="rect">
            <a:avLst/>
          </a:prstGeom>
          <a:noFill/>
          <a:ln>
            <a:noFill/>
          </a:ln>
        </p:spPr>
      </p:pic>
      <p:sp>
        <p:nvSpPr>
          <p:cNvPr id="187" name="Google Shape;187;p17"/>
          <p:cNvSpPr txBox="1"/>
          <p:nvPr/>
        </p:nvSpPr>
        <p:spPr>
          <a:xfrm>
            <a:off x="2354434" y="11311250"/>
            <a:ext cx="67998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L ateral decubitus view shows free air between liver, right hemidiaphragm and lateral abdominal wall</a:t>
            </a:r>
            <a:endParaRPr/>
          </a:p>
        </p:txBody>
      </p:sp>
      <p:sp>
        <p:nvSpPr>
          <p:cNvPr id="188" name="Google Shape;188;p17"/>
          <p:cNvSpPr/>
          <p:nvPr/>
        </p:nvSpPr>
        <p:spPr>
          <a:xfrm>
            <a:off x="5123750" y="6241157"/>
            <a:ext cx="2534700" cy="1690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Karla"/>
                <a:ea typeface="Karla"/>
                <a:cs typeface="Karla"/>
                <a:sym typeface="Karla"/>
              </a:rPr>
              <a:t>Lateral decubitus view shows free air between liver, right hemidiaphragm and lateral abdominal wall</a:t>
            </a:r>
            <a:endParaRPr>
              <a:latin typeface="Karla"/>
              <a:ea typeface="Karla"/>
              <a:cs typeface="Karla"/>
              <a:sym typeface="Karla"/>
            </a:endParaRPr>
          </a:p>
        </p:txBody>
      </p:sp>
      <p:sp>
        <p:nvSpPr>
          <p:cNvPr id="189" name="Google Shape;189;p17"/>
          <p:cNvSpPr txBox="1"/>
          <p:nvPr/>
        </p:nvSpPr>
        <p:spPr>
          <a:xfrm>
            <a:off x="104700" y="4863100"/>
            <a:ext cx="2727900" cy="20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Karla"/>
                <a:ea typeface="Karla"/>
                <a:cs typeface="Karla"/>
                <a:sym typeface="Karla"/>
              </a:rPr>
              <a:t>How to assess diaphragm?</a:t>
            </a:r>
            <a:endParaRPr b="1">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If there is any raising or flattening of the diaphragmatic cupola , costophrenic angle is it blunted , see if there is any free gas under diaphragm</a:t>
            </a:r>
            <a:endParaRPr>
              <a:solidFill>
                <a:schemeClr val="accent4"/>
              </a:solidFill>
              <a:latin typeface="Karla"/>
              <a:ea typeface="Karla"/>
              <a:cs typeface="Karla"/>
              <a:sym typeface="Karla"/>
            </a:endParaRPr>
          </a:p>
        </p:txBody>
      </p:sp>
      <p:sp>
        <p:nvSpPr>
          <p:cNvPr id="190" name="Google Shape;190;p17"/>
          <p:cNvSpPr txBox="1"/>
          <p:nvPr/>
        </p:nvSpPr>
        <p:spPr>
          <a:xfrm>
            <a:off x="76200" y="8752600"/>
            <a:ext cx="2824800" cy="20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Karla"/>
                <a:ea typeface="Karla"/>
                <a:cs typeface="Karla"/>
                <a:sym typeface="Karla"/>
              </a:rPr>
              <a:t>How to assess liver?</a:t>
            </a:r>
            <a:endParaRPr b="1">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If it is enlarged or small , how does it displaces adjacent structures, if there any calcification within the parenchyma, or any gas projecting over the parenchyma</a:t>
            </a:r>
            <a:endParaRPr>
              <a:solidFill>
                <a:schemeClr val="accent4"/>
              </a:solidFill>
              <a:latin typeface="Karla"/>
              <a:ea typeface="Karla"/>
              <a:cs typeface="Karla"/>
              <a:sym typeface="Karla"/>
            </a:endParaRPr>
          </a:p>
        </p:txBody>
      </p:sp>
      <p:pic>
        <p:nvPicPr>
          <p:cNvPr id="191" name="Google Shape;191;p17"/>
          <p:cNvPicPr preferRelativeResize="0"/>
          <p:nvPr/>
        </p:nvPicPr>
        <p:blipFill>
          <a:blip r:embed="rId8">
            <a:alphaModFix/>
          </a:blip>
          <a:stretch>
            <a:fillRect/>
          </a:stretch>
        </p:blipFill>
        <p:spPr>
          <a:xfrm>
            <a:off x="1807953" y="2786272"/>
            <a:ext cx="1266300" cy="1382876"/>
          </a:xfrm>
          <a:prstGeom prst="rect">
            <a:avLst/>
          </a:prstGeom>
          <a:noFill/>
          <a:ln>
            <a:noFill/>
          </a:ln>
        </p:spPr>
      </p:pic>
      <p:cxnSp>
        <p:nvCxnSpPr>
          <p:cNvPr id="192" name="Google Shape;192;p17"/>
          <p:cNvCxnSpPr/>
          <p:nvPr/>
        </p:nvCxnSpPr>
        <p:spPr>
          <a:xfrm rot="10800000">
            <a:off x="5187450" y="2461575"/>
            <a:ext cx="201600" cy="389400"/>
          </a:xfrm>
          <a:prstGeom prst="straightConnector1">
            <a:avLst/>
          </a:prstGeom>
          <a:noFill/>
          <a:ln cap="flat" cmpd="sng" w="19050">
            <a:solidFill>
              <a:srgbClr val="E69138"/>
            </a:solidFill>
            <a:prstDash val="solid"/>
            <a:round/>
            <a:headEnd len="med" w="med" type="none"/>
            <a:tailEnd len="med" w="med" type="triangle"/>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p18"/>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8"/>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199" name="Google Shape;199;p18"/>
          <p:cNvSpPr/>
          <p:nvPr/>
        </p:nvSpPr>
        <p:spPr>
          <a:xfrm>
            <a:off x="566324" y="2832038"/>
            <a:ext cx="1498800" cy="447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Kidneys</a:t>
            </a:r>
            <a:endParaRPr b="1"/>
          </a:p>
        </p:txBody>
      </p:sp>
      <p:pic>
        <p:nvPicPr>
          <p:cNvPr id="200" name="Google Shape;200;p18"/>
          <p:cNvPicPr preferRelativeResize="0"/>
          <p:nvPr/>
        </p:nvPicPr>
        <p:blipFill>
          <a:blip r:embed="rId3">
            <a:alphaModFix/>
          </a:blip>
          <a:stretch>
            <a:fillRect/>
          </a:stretch>
        </p:blipFill>
        <p:spPr>
          <a:xfrm>
            <a:off x="2730638" y="3060637"/>
            <a:ext cx="2582950" cy="2060426"/>
          </a:xfrm>
          <a:prstGeom prst="rect">
            <a:avLst/>
          </a:prstGeom>
          <a:noFill/>
          <a:ln>
            <a:noFill/>
          </a:ln>
        </p:spPr>
      </p:pic>
      <p:pic>
        <p:nvPicPr>
          <p:cNvPr id="201" name="Google Shape;201;p18"/>
          <p:cNvPicPr preferRelativeResize="0"/>
          <p:nvPr/>
        </p:nvPicPr>
        <p:blipFill>
          <a:blip r:embed="rId4">
            <a:alphaModFix/>
          </a:blip>
          <a:stretch>
            <a:fillRect/>
          </a:stretch>
        </p:blipFill>
        <p:spPr>
          <a:xfrm>
            <a:off x="5423688" y="3060325"/>
            <a:ext cx="2227799" cy="2060425"/>
          </a:xfrm>
          <a:prstGeom prst="rect">
            <a:avLst/>
          </a:prstGeom>
          <a:noFill/>
          <a:ln>
            <a:noFill/>
          </a:ln>
        </p:spPr>
      </p:pic>
      <p:sp>
        <p:nvSpPr>
          <p:cNvPr id="202" name="Google Shape;202;p18"/>
          <p:cNvSpPr/>
          <p:nvPr/>
        </p:nvSpPr>
        <p:spPr>
          <a:xfrm>
            <a:off x="3432225" y="5257350"/>
            <a:ext cx="3861300" cy="1015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latin typeface="Karla"/>
                <a:ea typeface="Karla"/>
                <a:cs typeface="Karla"/>
                <a:sym typeface="Karla"/>
              </a:rPr>
              <a:t>- </a:t>
            </a:r>
            <a:r>
              <a:rPr lang="en">
                <a:latin typeface="Karla"/>
                <a:ea typeface="Karla"/>
                <a:cs typeface="Karla"/>
                <a:sym typeface="Karla"/>
              </a:rPr>
              <a:t>X-ray abdomen shows ovale white density to of spine: </a:t>
            </a:r>
            <a:r>
              <a:rPr b="1" lang="en">
                <a:latin typeface="Karla"/>
                <a:ea typeface="Karla"/>
                <a:cs typeface="Karla"/>
                <a:sym typeface="Karla"/>
              </a:rPr>
              <a:t>stone in left ureter</a:t>
            </a:r>
            <a:endParaRPr b="1">
              <a:latin typeface="Karla"/>
              <a:ea typeface="Karla"/>
              <a:cs typeface="Karla"/>
              <a:sym typeface="Karla"/>
            </a:endParaRPr>
          </a:p>
          <a:p>
            <a:pPr indent="0" lvl="0" marL="0" rtl="0" algn="l">
              <a:lnSpc>
                <a:spcPct val="115000"/>
              </a:lnSpc>
              <a:spcBef>
                <a:spcPts val="0"/>
              </a:spcBef>
              <a:spcAft>
                <a:spcPts val="0"/>
              </a:spcAft>
              <a:buNone/>
            </a:pPr>
            <a:r>
              <a:rPr b="1" lang="en">
                <a:latin typeface="Karla"/>
                <a:ea typeface="Karla"/>
                <a:cs typeface="Karla"/>
                <a:sym typeface="Karla"/>
              </a:rPr>
              <a:t>- </a:t>
            </a:r>
            <a:r>
              <a:rPr b="1" lang="en">
                <a:solidFill>
                  <a:schemeClr val="accent4"/>
                </a:solidFill>
                <a:latin typeface="Karla"/>
                <a:ea typeface="Karla"/>
                <a:cs typeface="Karla"/>
                <a:sym typeface="Karla"/>
              </a:rPr>
              <a:t>* right side renal shadow</a:t>
            </a:r>
            <a:endParaRPr b="1">
              <a:latin typeface="Karla"/>
              <a:ea typeface="Karla"/>
              <a:cs typeface="Karla"/>
              <a:sym typeface="Karla"/>
            </a:endParaRPr>
          </a:p>
        </p:txBody>
      </p:sp>
      <p:sp>
        <p:nvSpPr>
          <p:cNvPr id="203" name="Google Shape;203;p18"/>
          <p:cNvSpPr/>
          <p:nvPr/>
        </p:nvSpPr>
        <p:spPr>
          <a:xfrm>
            <a:off x="707950" y="6700615"/>
            <a:ext cx="1498800" cy="447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Psoas muscle</a:t>
            </a:r>
            <a:endParaRPr b="1"/>
          </a:p>
        </p:txBody>
      </p:sp>
      <p:pic>
        <p:nvPicPr>
          <p:cNvPr id="204" name="Google Shape;204;p18"/>
          <p:cNvPicPr preferRelativeResize="0"/>
          <p:nvPr/>
        </p:nvPicPr>
        <p:blipFill>
          <a:blip r:embed="rId5">
            <a:alphaModFix/>
          </a:blip>
          <a:stretch>
            <a:fillRect/>
          </a:stretch>
        </p:blipFill>
        <p:spPr>
          <a:xfrm>
            <a:off x="707950" y="7253306"/>
            <a:ext cx="2465263" cy="2832190"/>
          </a:xfrm>
          <a:prstGeom prst="rect">
            <a:avLst/>
          </a:prstGeom>
          <a:noFill/>
          <a:ln>
            <a:noFill/>
          </a:ln>
        </p:spPr>
      </p:pic>
      <p:pic>
        <p:nvPicPr>
          <p:cNvPr id="205" name="Google Shape;205;p18"/>
          <p:cNvPicPr preferRelativeResize="0"/>
          <p:nvPr/>
        </p:nvPicPr>
        <p:blipFill rotWithShape="1">
          <a:blip r:embed="rId6">
            <a:alphaModFix/>
          </a:blip>
          <a:srcRect b="5033" l="0" r="0" t="0"/>
          <a:stretch/>
        </p:blipFill>
        <p:spPr>
          <a:xfrm>
            <a:off x="3245002" y="7218150"/>
            <a:ext cx="2015120" cy="2832193"/>
          </a:xfrm>
          <a:prstGeom prst="rect">
            <a:avLst/>
          </a:prstGeom>
          <a:noFill/>
          <a:ln cap="flat" cmpd="sng" w="38100">
            <a:solidFill>
              <a:srgbClr val="666666"/>
            </a:solidFill>
            <a:prstDash val="solid"/>
            <a:round/>
            <a:headEnd len="sm" w="sm" type="none"/>
            <a:tailEnd len="sm" w="sm" type="none"/>
          </a:ln>
        </p:spPr>
      </p:pic>
      <p:sp>
        <p:nvSpPr>
          <p:cNvPr id="206" name="Google Shape;206;p18"/>
          <p:cNvSpPr/>
          <p:nvPr/>
        </p:nvSpPr>
        <p:spPr>
          <a:xfrm>
            <a:off x="5426075" y="7218475"/>
            <a:ext cx="2227800" cy="3340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Karla"/>
                <a:ea typeface="Karla"/>
                <a:cs typeface="Karla"/>
                <a:sym typeface="Karla"/>
              </a:rPr>
              <a:t>X-ray abdomen often shows lateral edges of psoas muscles as a near straight line</a:t>
            </a:r>
            <a:endParaRPr>
              <a:solidFill>
                <a:schemeClr val="accent4"/>
              </a:solidFill>
              <a:latin typeface="Karla"/>
              <a:ea typeface="Karla"/>
              <a:cs typeface="Karla"/>
              <a:sym typeface="Karla"/>
            </a:endParaRPr>
          </a:p>
          <a:p>
            <a:pPr indent="0" lvl="0" marL="0" rtl="0" algn="ctr">
              <a:lnSpc>
                <a:spcPct val="115000"/>
              </a:lnSpc>
              <a:spcBef>
                <a:spcPts val="0"/>
              </a:spcBef>
              <a:spcAft>
                <a:spcPts val="0"/>
              </a:spcAft>
              <a:buNone/>
            </a:pPr>
            <a:r>
              <a:rPr lang="en">
                <a:solidFill>
                  <a:schemeClr val="accent4"/>
                </a:solidFill>
                <a:latin typeface="Karla"/>
                <a:ea typeface="Karla"/>
                <a:cs typeface="Karla"/>
                <a:sym typeface="Karla"/>
              </a:rPr>
              <a:t>* left side psoas shadow (straight line)</a:t>
            </a:r>
            <a:endParaRPr>
              <a:solidFill>
                <a:schemeClr val="accent4"/>
              </a:solidFill>
              <a:latin typeface="Karla"/>
              <a:ea typeface="Karla"/>
              <a:cs typeface="Karla"/>
              <a:sym typeface="Karla"/>
            </a:endParaRPr>
          </a:p>
          <a:p>
            <a:pPr indent="0" lvl="0" marL="0" rtl="0" algn="ctr">
              <a:lnSpc>
                <a:spcPct val="115000"/>
              </a:lnSpc>
              <a:spcBef>
                <a:spcPts val="0"/>
              </a:spcBef>
              <a:spcAft>
                <a:spcPts val="0"/>
              </a:spcAft>
              <a:buNone/>
            </a:pPr>
            <a:r>
              <a:rPr lang="en">
                <a:solidFill>
                  <a:schemeClr val="accent4"/>
                </a:solidFill>
                <a:latin typeface="Karla"/>
                <a:ea typeface="Karla"/>
                <a:cs typeface="Karla"/>
                <a:sym typeface="Karla"/>
              </a:rPr>
              <a:t>If cant see the shadow that suggest a mass obscuring the area (usually within the retroperitoneal structures)</a:t>
            </a:r>
            <a:endParaRPr>
              <a:solidFill>
                <a:schemeClr val="accent4"/>
              </a:solidFill>
              <a:latin typeface="Karla"/>
              <a:ea typeface="Karla"/>
              <a:cs typeface="Karla"/>
              <a:sym typeface="Karla"/>
            </a:endParaRPr>
          </a:p>
        </p:txBody>
      </p:sp>
      <p:sp>
        <p:nvSpPr>
          <p:cNvPr id="207" name="Google Shape;207;p18"/>
          <p:cNvSpPr txBox="1"/>
          <p:nvPr/>
        </p:nvSpPr>
        <p:spPr>
          <a:xfrm>
            <a:off x="3888325" y="9632138"/>
            <a:ext cx="787800" cy="9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Karla"/>
                <a:ea typeface="Karla"/>
                <a:cs typeface="Karla"/>
                <a:sym typeface="Karla"/>
              </a:rPr>
              <a:t>Extra</a:t>
            </a:r>
            <a:endParaRPr>
              <a:solidFill>
                <a:schemeClr val="lt1"/>
              </a:solidFill>
              <a:latin typeface="Karla"/>
              <a:ea typeface="Karla"/>
              <a:cs typeface="Karla"/>
              <a:sym typeface="Karla"/>
            </a:endParaRPr>
          </a:p>
        </p:txBody>
      </p:sp>
      <p:sp>
        <p:nvSpPr>
          <p:cNvPr id="208" name="Google Shape;208;p18"/>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4</a:t>
            </a:r>
            <a:endParaRPr sz="1800">
              <a:solidFill>
                <a:srgbClr val="005E68"/>
              </a:solidFill>
              <a:latin typeface="Spectral"/>
              <a:ea typeface="Spectral"/>
              <a:cs typeface="Spectral"/>
              <a:sym typeface="Spectral"/>
            </a:endParaRPr>
          </a:p>
        </p:txBody>
      </p:sp>
      <p:sp>
        <p:nvSpPr>
          <p:cNvPr id="209" name="Google Shape;209;p18"/>
          <p:cNvSpPr txBox="1"/>
          <p:nvPr/>
        </p:nvSpPr>
        <p:spPr>
          <a:xfrm>
            <a:off x="113925" y="3248775"/>
            <a:ext cx="2628300" cy="206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Karla"/>
                <a:ea typeface="Karla"/>
                <a:cs typeface="Karla"/>
                <a:sym typeface="Karla"/>
              </a:rPr>
              <a:t>How to assess kidney?</a:t>
            </a:r>
            <a:endParaRPr b="1">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Located between T12 and upper margin of L3, seen parallel to the psoas shadow, any calcification (stones)</a:t>
            </a:r>
            <a:endParaRPr>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You can see the outline bc the kidney’s outline is covered by the perinephric fat</a:t>
            </a:r>
            <a:endParaRPr>
              <a:solidFill>
                <a:schemeClr val="accent4"/>
              </a:solidFill>
              <a:latin typeface="Karla"/>
              <a:ea typeface="Karla"/>
              <a:cs typeface="Karla"/>
              <a:sym typeface="Karla"/>
            </a:endParaRPr>
          </a:p>
        </p:txBody>
      </p:sp>
      <p:sp>
        <p:nvSpPr>
          <p:cNvPr id="210" name="Google Shape;210;p18"/>
          <p:cNvSpPr txBox="1"/>
          <p:nvPr/>
        </p:nvSpPr>
        <p:spPr>
          <a:xfrm rot="1403517">
            <a:off x="5694579" y="3212008"/>
            <a:ext cx="443556" cy="767242"/>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8"/>
          <p:cNvSpPr txBox="1"/>
          <p:nvPr/>
        </p:nvSpPr>
        <p:spPr>
          <a:xfrm>
            <a:off x="2192024" y="7425800"/>
            <a:ext cx="447900" cy="1238700"/>
          </a:xfrm>
          <a:prstGeom prst="rect">
            <a:avLst/>
          </a:prstGeom>
          <a:noFill/>
          <a:ln cap="flat" cmpd="sng" w="9525">
            <a:solidFill>
              <a:schemeClr val="accent4"/>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12" name="Google Shape;212;p18"/>
          <p:cNvPicPr preferRelativeResize="0"/>
          <p:nvPr/>
        </p:nvPicPr>
        <p:blipFill>
          <a:blip r:embed="rId7">
            <a:alphaModFix/>
          </a:blip>
          <a:stretch>
            <a:fillRect/>
          </a:stretch>
        </p:blipFill>
        <p:spPr>
          <a:xfrm>
            <a:off x="2985552" y="694900"/>
            <a:ext cx="2148475" cy="2066052"/>
          </a:xfrm>
          <a:prstGeom prst="rect">
            <a:avLst/>
          </a:prstGeom>
          <a:noFill/>
          <a:ln>
            <a:noFill/>
          </a:ln>
        </p:spPr>
      </p:pic>
      <p:sp>
        <p:nvSpPr>
          <p:cNvPr id="213" name="Google Shape;213;p18"/>
          <p:cNvSpPr/>
          <p:nvPr/>
        </p:nvSpPr>
        <p:spPr>
          <a:xfrm>
            <a:off x="818975" y="694888"/>
            <a:ext cx="1498800" cy="447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Spleen</a:t>
            </a:r>
            <a:endParaRPr b="1"/>
          </a:p>
        </p:txBody>
      </p:sp>
      <p:sp>
        <p:nvSpPr>
          <p:cNvPr id="214" name="Google Shape;214;p18"/>
          <p:cNvSpPr/>
          <p:nvPr/>
        </p:nvSpPr>
        <p:spPr>
          <a:xfrm>
            <a:off x="5260125" y="730875"/>
            <a:ext cx="2227800" cy="20661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Karla"/>
                <a:ea typeface="Karla"/>
                <a:cs typeface="Karla"/>
                <a:sym typeface="Karla"/>
              </a:rPr>
              <a:t>X-ray abdomen shows enlarged spleen</a:t>
            </a:r>
            <a:r>
              <a:rPr lang="en">
                <a:solidFill>
                  <a:schemeClr val="accent4"/>
                </a:solidFill>
                <a:latin typeface="Karla"/>
                <a:ea typeface="Karla"/>
                <a:cs typeface="Karla"/>
                <a:sym typeface="Karla"/>
              </a:rPr>
              <a:t> displacing the adjacent structures</a:t>
            </a:r>
            <a:endParaRPr>
              <a:solidFill>
                <a:schemeClr val="accent4"/>
              </a:solidFill>
              <a:latin typeface="Karla"/>
              <a:ea typeface="Karla"/>
              <a:cs typeface="Karla"/>
              <a:sym typeface="Karla"/>
            </a:endParaRPr>
          </a:p>
        </p:txBody>
      </p:sp>
      <p:sp>
        <p:nvSpPr>
          <p:cNvPr id="215" name="Google Shape;215;p18"/>
          <p:cNvSpPr txBox="1"/>
          <p:nvPr/>
        </p:nvSpPr>
        <p:spPr>
          <a:xfrm>
            <a:off x="361825" y="1152075"/>
            <a:ext cx="2583000" cy="13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accent4"/>
                </a:solidFill>
                <a:latin typeface="Karla"/>
                <a:ea typeface="Karla"/>
                <a:cs typeface="Karla"/>
                <a:sym typeface="Karla"/>
              </a:rPr>
              <a:t>How to assess spleen?</a:t>
            </a:r>
            <a:endParaRPr b="1">
              <a:solidFill>
                <a:schemeClr val="accent4"/>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If it is enlarged or small, location usually located in the left upper abdomen, if there is any calcification</a:t>
            </a:r>
            <a:endParaRPr>
              <a:solidFill>
                <a:schemeClr val="accent4"/>
              </a:solidFill>
              <a:latin typeface="Karla"/>
              <a:ea typeface="Karla"/>
              <a:cs typeface="Karla"/>
              <a:sym typeface="Karl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9"/>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pic>
        <p:nvPicPr>
          <p:cNvPr id="222" name="Google Shape;222;p19"/>
          <p:cNvPicPr preferRelativeResize="0"/>
          <p:nvPr/>
        </p:nvPicPr>
        <p:blipFill>
          <a:blip r:embed="rId3">
            <a:alphaModFix/>
          </a:blip>
          <a:stretch>
            <a:fillRect/>
          </a:stretch>
        </p:blipFill>
        <p:spPr>
          <a:xfrm>
            <a:off x="381563" y="6905650"/>
            <a:ext cx="2195628" cy="1717315"/>
          </a:xfrm>
          <a:prstGeom prst="rect">
            <a:avLst/>
          </a:prstGeom>
          <a:noFill/>
          <a:ln>
            <a:noFill/>
          </a:ln>
        </p:spPr>
      </p:pic>
      <p:pic>
        <p:nvPicPr>
          <p:cNvPr id="223" name="Google Shape;223;p19"/>
          <p:cNvPicPr preferRelativeResize="0"/>
          <p:nvPr/>
        </p:nvPicPr>
        <p:blipFill>
          <a:blip r:embed="rId4">
            <a:alphaModFix/>
          </a:blip>
          <a:stretch>
            <a:fillRect/>
          </a:stretch>
        </p:blipFill>
        <p:spPr>
          <a:xfrm>
            <a:off x="2694405" y="6905650"/>
            <a:ext cx="2285634" cy="1717316"/>
          </a:xfrm>
          <a:prstGeom prst="rect">
            <a:avLst/>
          </a:prstGeom>
          <a:noFill/>
          <a:ln>
            <a:noFill/>
          </a:ln>
        </p:spPr>
      </p:pic>
      <p:pic>
        <p:nvPicPr>
          <p:cNvPr id="224" name="Google Shape;224;p19"/>
          <p:cNvPicPr preferRelativeResize="0"/>
          <p:nvPr/>
        </p:nvPicPr>
        <p:blipFill>
          <a:blip r:embed="rId5">
            <a:alphaModFix/>
          </a:blip>
          <a:stretch>
            <a:fillRect/>
          </a:stretch>
        </p:blipFill>
        <p:spPr>
          <a:xfrm>
            <a:off x="5097254" y="6905650"/>
            <a:ext cx="2285634" cy="1737601"/>
          </a:xfrm>
          <a:prstGeom prst="rect">
            <a:avLst/>
          </a:prstGeom>
          <a:noFill/>
          <a:ln>
            <a:noFill/>
          </a:ln>
        </p:spPr>
      </p:pic>
      <p:sp>
        <p:nvSpPr>
          <p:cNvPr id="225" name="Google Shape;225;p19"/>
          <p:cNvSpPr/>
          <p:nvPr/>
        </p:nvSpPr>
        <p:spPr>
          <a:xfrm>
            <a:off x="54825" y="9342850"/>
            <a:ext cx="7564800" cy="3936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Karla"/>
                <a:ea typeface="Karla"/>
                <a:cs typeface="Karla"/>
                <a:sym typeface="Karla"/>
              </a:rPr>
              <a:t>Usually become visible when the small bowel is more distended </a:t>
            </a:r>
            <a:r>
              <a:rPr lang="en">
                <a:solidFill>
                  <a:schemeClr val="accent4"/>
                </a:solidFill>
                <a:latin typeface="Karla"/>
                <a:ea typeface="Karla"/>
                <a:cs typeface="Karla"/>
                <a:sym typeface="Karla"/>
              </a:rPr>
              <a:t>(filled with gas)</a:t>
            </a:r>
            <a:endParaRPr>
              <a:solidFill>
                <a:schemeClr val="accent4"/>
              </a:solidFill>
              <a:latin typeface="Karla"/>
              <a:ea typeface="Karla"/>
              <a:cs typeface="Karla"/>
              <a:sym typeface="Karla"/>
            </a:endParaRPr>
          </a:p>
        </p:txBody>
      </p:sp>
      <p:sp>
        <p:nvSpPr>
          <p:cNvPr id="226" name="Google Shape;226;p19"/>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5</a:t>
            </a:r>
            <a:endParaRPr sz="1800">
              <a:solidFill>
                <a:srgbClr val="005E68"/>
              </a:solidFill>
              <a:latin typeface="Spectral"/>
              <a:ea typeface="Spectral"/>
              <a:cs typeface="Spectral"/>
              <a:sym typeface="Spectral"/>
            </a:endParaRPr>
          </a:p>
        </p:txBody>
      </p:sp>
      <p:sp>
        <p:nvSpPr>
          <p:cNvPr id="227" name="Google Shape;227;p19"/>
          <p:cNvSpPr txBox="1"/>
          <p:nvPr/>
        </p:nvSpPr>
        <p:spPr>
          <a:xfrm>
            <a:off x="695188" y="8643250"/>
            <a:ext cx="1568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4"/>
                </a:solidFill>
                <a:latin typeface="Muli"/>
                <a:ea typeface="Muli"/>
                <a:cs typeface="Muli"/>
                <a:sym typeface="Muli"/>
              </a:rPr>
              <a:t>Small bowel lobe </a:t>
            </a:r>
            <a:endParaRPr>
              <a:solidFill>
                <a:schemeClr val="accent4"/>
              </a:solidFill>
              <a:latin typeface="Muli"/>
              <a:ea typeface="Muli"/>
              <a:cs typeface="Muli"/>
              <a:sym typeface="Muli"/>
            </a:endParaRPr>
          </a:p>
        </p:txBody>
      </p:sp>
      <p:sp>
        <p:nvSpPr>
          <p:cNvPr id="228" name="Google Shape;228;p19"/>
          <p:cNvSpPr txBox="1"/>
          <p:nvPr/>
        </p:nvSpPr>
        <p:spPr>
          <a:xfrm>
            <a:off x="2694400" y="8643250"/>
            <a:ext cx="2285700" cy="50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Muli"/>
                <a:ea typeface="Muli"/>
                <a:cs typeface="Muli"/>
                <a:sym typeface="Muli"/>
              </a:rPr>
              <a:t>Small bowel lobe central location</a:t>
            </a:r>
            <a:endParaRPr>
              <a:solidFill>
                <a:schemeClr val="accent4"/>
              </a:solidFill>
              <a:latin typeface="Muli"/>
              <a:ea typeface="Muli"/>
              <a:cs typeface="Muli"/>
              <a:sym typeface="Muli"/>
            </a:endParaRPr>
          </a:p>
        </p:txBody>
      </p:sp>
      <p:sp>
        <p:nvSpPr>
          <p:cNvPr id="229" name="Google Shape;229;p19"/>
          <p:cNvSpPr txBox="1"/>
          <p:nvPr/>
        </p:nvSpPr>
        <p:spPr>
          <a:xfrm>
            <a:off x="5097250" y="8643250"/>
            <a:ext cx="2285700" cy="62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Muli"/>
                <a:ea typeface="Muli"/>
                <a:cs typeface="Muli"/>
                <a:sym typeface="Muli"/>
              </a:rPr>
              <a:t>Large bowel contain haustra</a:t>
            </a:r>
            <a:endParaRPr>
              <a:solidFill>
                <a:schemeClr val="accent4"/>
              </a:solidFill>
              <a:latin typeface="Muli"/>
              <a:ea typeface="Muli"/>
              <a:cs typeface="Muli"/>
              <a:sym typeface="Muli"/>
            </a:endParaRPr>
          </a:p>
        </p:txBody>
      </p:sp>
      <p:sp>
        <p:nvSpPr>
          <p:cNvPr id="230" name="Google Shape;230;p19"/>
          <p:cNvSpPr/>
          <p:nvPr/>
        </p:nvSpPr>
        <p:spPr>
          <a:xfrm>
            <a:off x="198250" y="561238"/>
            <a:ext cx="1923300" cy="447900"/>
          </a:xfrm>
          <a:prstGeom prst="roundRect">
            <a:avLst>
              <a:gd fmla="val 16667" name="adj"/>
            </a:avLst>
          </a:prstGeom>
          <a:solidFill>
            <a:srgbClr val="9DBDC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FFFFFF"/>
                </a:solidFill>
                <a:latin typeface="Karla"/>
                <a:ea typeface="Karla"/>
                <a:cs typeface="Karla"/>
                <a:sym typeface="Karla"/>
              </a:rPr>
              <a:t>Bowel gas pattern</a:t>
            </a:r>
            <a:endParaRPr b="1"/>
          </a:p>
        </p:txBody>
      </p:sp>
      <p:sp>
        <p:nvSpPr>
          <p:cNvPr id="231" name="Google Shape;231;p19"/>
          <p:cNvSpPr/>
          <p:nvPr/>
        </p:nvSpPr>
        <p:spPr>
          <a:xfrm>
            <a:off x="238125" y="1009150"/>
            <a:ext cx="6504000" cy="19233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Font typeface="Karla"/>
              <a:buChar char="❖"/>
            </a:pPr>
            <a:r>
              <a:rPr lang="en">
                <a:latin typeface="Karla"/>
                <a:ea typeface="Karla"/>
                <a:cs typeface="Karla"/>
                <a:sym typeface="Karla"/>
              </a:rPr>
              <a:t>Where are the bowel loops located (central vs. peripheral?</a:t>
            </a:r>
            <a:endParaRPr>
              <a:latin typeface="Karla"/>
              <a:ea typeface="Karla"/>
              <a:cs typeface="Karla"/>
              <a:sym typeface="Karla"/>
            </a:endParaRPr>
          </a:p>
          <a:p>
            <a:pPr indent="-317500" lvl="0" marL="457200" rtl="0" algn="l">
              <a:lnSpc>
                <a:spcPct val="115000"/>
              </a:lnSpc>
              <a:spcBef>
                <a:spcPts val="0"/>
              </a:spcBef>
              <a:spcAft>
                <a:spcPts val="0"/>
              </a:spcAft>
              <a:buSzPts val="1400"/>
              <a:buFont typeface="Karla"/>
              <a:buChar char="❖"/>
            </a:pPr>
            <a:r>
              <a:rPr lang="en">
                <a:latin typeface="Karla"/>
                <a:ea typeface="Karla"/>
                <a:cs typeface="Karla"/>
                <a:sym typeface="Karla"/>
              </a:rPr>
              <a:t>What is the distribution of the gas in the abdomen? </a:t>
            </a:r>
            <a:endParaRPr>
              <a:latin typeface="Karla"/>
              <a:ea typeface="Karla"/>
              <a:cs typeface="Karla"/>
              <a:sym typeface="Karla"/>
            </a:endParaRPr>
          </a:p>
          <a:p>
            <a:pPr indent="-317500" lvl="0" marL="457200" rtl="0" algn="l">
              <a:lnSpc>
                <a:spcPct val="115000"/>
              </a:lnSpc>
              <a:spcBef>
                <a:spcPts val="0"/>
              </a:spcBef>
              <a:spcAft>
                <a:spcPts val="0"/>
              </a:spcAft>
              <a:buSzPts val="1400"/>
              <a:buFont typeface="Karla"/>
              <a:buChar char="❖"/>
            </a:pPr>
            <a:r>
              <a:rPr lang="en">
                <a:latin typeface="Karla"/>
                <a:ea typeface="Karla"/>
                <a:cs typeface="Karla"/>
                <a:sym typeface="Karla"/>
              </a:rPr>
              <a:t>What is the caliber of small and large bowel ? </a:t>
            </a:r>
            <a:endParaRPr>
              <a:latin typeface="Karla"/>
              <a:ea typeface="Karla"/>
              <a:cs typeface="Karla"/>
              <a:sym typeface="Karla"/>
            </a:endParaRPr>
          </a:p>
          <a:p>
            <a:pPr indent="-317500" lvl="0" marL="457200" rtl="0" algn="l">
              <a:lnSpc>
                <a:spcPct val="115000"/>
              </a:lnSpc>
              <a:spcBef>
                <a:spcPts val="0"/>
              </a:spcBef>
              <a:spcAft>
                <a:spcPts val="0"/>
              </a:spcAft>
              <a:buSzPts val="1400"/>
              <a:buFont typeface="Karla"/>
              <a:buChar char="❖"/>
            </a:pPr>
            <a:r>
              <a:rPr lang="en">
                <a:latin typeface="Karla"/>
                <a:ea typeface="Karla"/>
                <a:cs typeface="Karla"/>
                <a:sym typeface="Karla"/>
              </a:rPr>
              <a:t>Are any dilatation of small +/- large bowel ? </a:t>
            </a:r>
            <a:endParaRPr>
              <a:latin typeface="Karla"/>
              <a:ea typeface="Karla"/>
              <a:cs typeface="Karla"/>
              <a:sym typeface="Karla"/>
            </a:endParaRPr>
          </a:p>
          <a:p>
            <a:pPr indent="-317500" lvl="0" marL="457200" rtl="0" algn="l">
              <a:lnSpc>
                <a:spcPct val="115000"/>
              </a:lnSpc>
              <a:spcBef>
                <a:spcPts val="0"/>
              </a:spcBef>
              <a:spcAft>
                <a:spcPts val="0"/>
              </a:spcAft>
              <a:buSzPts val="1400"/>
              <a:buFont typeface="Karla"/>
              <a:buChar char="❖"/>
            </a:pPr>
            <a:r>
              <a:rPr lang="en">
                <a:latin typeface="Karla"/>
                <a:ea typeface="Karla"/>
                <a:cs typeface="Karla"/>
                <a:sym typeface="Karla"/>
              </a:rPr>
              <a:t>Identify any air-fluid levels ?</a:t>
            </a:r>
            <a:endParaRPr>
              <a:latin typeface="Karla"/>
              <a:ea typeface="Karla"/>
              <a:cs typeface="Karla"/>
              <a:sym typeface="Karla"/>
            </a:endParaRPr>
          </a:p>
          <a:p>
            <a:pPr indent="0" lvl="0" marL="0" rtl="0" algn="l">
              <a:spcBef>
                <a:spcPts val="0"/>
              </a:spcBef>
              <a:spcAft>
                <a:spcPts val="0"/>
              </a:spcAft>
              <a:buNone/>
            </a:pPr>
            <a:r>
              <a:rPr b="1" lang="en">
                <a:solidFill>
                  <a:schemeClr val="accent4"/>
                </a:solidFill>
                <a:latin typeface="Karla"/>
                <a:ea typeface="Karla"/>
                <a:cs typeface="Karla"/>
                <a:sym typeface="Karla"/>
              </a:rPr>
              <a:t>How to differentiate small from large?</a:t>
            </a:r>
            <a:endParaRPr b="1">
              <a:solidFill>
                <a:schemeClr val="accent4"/>
              </a:solidFill>
              <a:latin typeface="Karla"/>
              <a:ea typeface="Karla"/>
              <a:cs typeface="Karla"/>
              <a:sym typeface="Karla"/>
            </a:endParaRPr>
          </a:p>
          <a:p>
            <a:pPr indent="0" lvl="0" marL="0" rtl="0" algn="l">
              <a:spcBef>
                <a:spcPts val="0"/>
              </a:spcBef>
              <a:spcAft>
                <a:spcPts val="0"/>
              </a:spcAft>
              <a:buNone/>
            </a:pPr>
            <a:r>
              <a:rPr b="1" lang="en">
                <a:solidFill>
                  <a:schemeClr val="accent4"/>
                </a:solidFill>
                <a:latin typeface="Karla"/>
                <a:ea typeface="Karla"/>
                <a:cs typeface="Karla"/>
                <a:sym typeface="Karla"/>
              </a:rPr>
              <a:t>Small: </a:t>
            </a:r>
            <a:r>
              <a:rPr lang="en">
                <a:solidFill>
                  <a:schemeClr val="accent4"/>
                </a:solidFill>
                <a:latin typeface="Karla"/>
                <a:ea typeface="Karla"/>
                <a:cs typeface="Karla"/>
                <a:sym typeface="Karla"/>
              </a:rPr>
              <a:t>located in the </a:t>
            </a:r>
            <a:r>
              <a:rPr b="1" lang="en">
                <a:solidFill>
                  <a:schemeClr val="accent4"/>
                </a:solidFill>
                <a:latin typeface="Karla"/>
                <a:ea typeface="Karla"/>
                <a:cs typeface="Karla"/>
                <a:sym typeface="Karla"/>
              </a:rPr>
              <a:t>center </a:t>
            </a:r>
            <a:r>
              <a:rPr lang="en">
                <a:solidFill>
                  <a:schemeClr val="accent4"/>
                </a:solidFill>
                <a:latin typeface="Karla"/>
                <a:ea typeface="Karla"/>
                <a:cs typeface="Karla"/>
                <a:sym typeface="Karla"/>
              </a:rPr>
              <a:t>and have </a:t>
            </a:r>
            <a:r>
              <a:rPr b="1" lang="en">
                <a:solidFill>
                  <a:schemeClr val="accent4"/>
                </a:solidFill>
                <a:latin typeface="Karla"/>
                <a:ea typeface="Karla"/>
                <a:cs typeface="Karla"/>
                <a:sym typeface="Karla"/>
              </a:rPr>
              <a:t>valvulae conniventes</a:t>
            </a:r>
            <a:endParaRPr b="1">
              <a:solidFill>
                <a:schemeClr val="accent4"/>
              </a:solidFill>
              <a:latin typeface="Karla"/>
              <a:ea typeface="Karla"/>
              <a:cs typeface="Karla"/>
              <a:sym typeface="Karla"/>
            </a:endParaRPr>
          </a:p>
          <a:p>
            <a:pPr indent="0" lvl="0" marL="0" rtl="0" algn="l">
              <a:spcBef>
                <a:spcPts val="0"/>
              </a:spcBef>
              <a:spcAft>
                <a:spcPts val="0"/>
              </a:spcAft>
              <a:buNone/>
            </a:pPr>
            <a:r>
              <a:rPr b="1" lang="en">
                <a:solidFill>
                  <a:schemeClr val="accent4"/>
                </a:solidFill>
                <a:latin typeface="Karla"/>
                <a:ea typeface="Karla"/>
                <a:cs typeface="Karla"/>
                <a:sym typeface="Karla"/>
              </a:rPr>
              <a:t>Large:</a:t>
            </a:r>
            <a:r>
              <a:rPr lang="en">
                <a:solidFill>
                  <a:schemeClr val="accent4"/>
                </a:solidFill>
                <a:latin typeface="Karla"/>
                <a:ea typeface="Karla"/>
                <a:cs typeface="Karla"/>
                <a:sym typeface="Karla"/>
              </a:rPr>
              <a:t> located </a:t>
            </a:r>
            <a:r>
              <a:rPr b="1" lang="en">
                <a:solidFill>
                  <a:schemeClr val="accent4"/>
                </a:solidFill>
                <a:latin typeface="Karla"/>
                <a:ea typeface="Karla"/>
                <a:cs typeface="Karla"/>
                <a:sym typeface="Karla"/>
              </a:rPr>
              <a:t>peripherally </a:t>
            </a:r>
            <a:r>
              <a:rPr lang="en">
                <a:solidFill>
                  <a:schemeClr val="accent4"/>
                </a:solidFill>
                <a:latin typeface="Karla"/>
                <a:ea typeface="Karla"/>
                <a:cs typeface="Karla"/>
                <a:sym typeface="Karla"/>
              </a:rPr>
              <a:t>and contain </a:t>
            </a:r>
            <a:r>
              <a:rPr b="1" lang="en">
                <a:solidFill>
                  <a:schemeClr val="accent4"/>
                </a:solidFill>
                <a:latin typeface="Karla"/>
                <a:ea typeface="Karla"/>
                <a:cs typeface="Karla"/>
                <a:sym typeface="Karla"/>
              </a:rPr>
              <a:t>haustra </a:t>
            </a:r>
            <a:endParaRPr b="1">
              <a:latin typeface="Karla"/>
              <a:ea typeface="Karla"/>
              <a:cs typeface="Karla"/>
              <a:sym typeface="Karla"/>
            </a:endParaRPr>
          </a:p>
        </p:txBody>
      </p:sp>
      <p:pic>
        <p:nvPicPr>
          <p:cNvPr id="232" name="Google Shape;232;p19"/>
          <p:cNvPicPr preferRelativeResize="0"/>
          <p:nvPr/>
        </p:nvPicPr>
        <p:blipFill>
          <a:blip r:embed="rId6">
            <a:alphaModFix/>
          </a:blip>
          <a:stretch>
            <a:fillRect/>
          </a:stretch>
        </p:blipFill>
        <p:spPr>
          <a:xfrm>
            <a:off x="72000" y="3498975"/>
            <a:ext cx="1971536" cy="2060426"/>
          </a:xfrm>
          <a:prstGeom prst="rect">
            <a:avLst/>
          </a:prstGeom>
          <a:noFill/>
          <a:ln>
            <a:noFill/>
          </a:ln>
        </p:spPr>
      </p:pic>
      <p:pic>
        <p:nvPicPr>
          <p:cNvPr id="233" name="Google Shape;233;p19"/>
          <p:cNvPicPr preferRelativeResize="0"/>
          <p:nvPr/>
        </p:nvPicPr>
        <p:blipFill>
          <a:blip r:embed="rId7">
            <a:alphaModFix/>
          </a:blip>
          <a:stretch>
            <a:fillRect/>
          </a:stretch>
        </p:blipFill>
        <p:spPr>
          <a:xfrm>
            <a:off x="2121551" y="3526500"/>
            <a:ext cx="1971525" cy="2035888"/>
          </a:xfrm>
          <a:prstGeom prst="rect">
            <a:avLst/>
          </a:prstGeom>
          <a:noFill/>
          <a:ln>
            <a:noFill/>
          </a:ln>
        </p:spPr>
      </p:pic>
      <p:sp>
        <p:nvSpPr>
          <p:cNvPr id="234" name="Google Shape;234;p19"/>
          <p:cNvSpPr/>
          <p:nvPr/>
        </p:nvSpPr>
        <p:spPr>
          <a:xfrm>
            <a:off x="32963" y="5668725"/>
            <a:ext cx="2049600" cy="623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Karla"/>
                <a:ea typeface="Karla"/>
                <a:cs typeface="Karla"/>
                <a:sym typeface="Karla"/>
              </a:rPr>
              <a:t>Valvulae Conniventes Small Bowel</a:t>
            </a:r>
            <a:endParaRPr>
              <a:latin typeface="Karla"/>
              <a:ea typeface="Karla"/>
              <a:cs typeface="Karla"/>
              <a:sym typeface="Karla"/>
            </a:endParaRPr>
          </a:p>
        </p:txBody>
      </p:sp>
      <p:sp>
        <p:nvSpPr>
          <p:cNvPr id="235" name="Google Shape;235;p19"/>
          <p:cNvSpPr/>
          <p:nvPr/>
        </p:nvSpPr>
        <p:spPr>
          <a:xfrm>
            <a:off x="2121550" y="5668725"/>
            <a:ext cx="2049600" cy="6234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a:latin typeface="Karla"/>
                <a:ea typeface="Karla"/>
                <a:cs typeface="Karla"/>
                <a:sym typeface="Karla"/>
              </a:rPr>
              <a:t>Haustra</a:t>
            </a:r>
            <a:endParaRPr>
              <a:latin typeface="Karla"/>
              <a:ea typeface="Karla"/>
              <a:cs typeface="Karla"/>
              <a:sym typeface="Karla"/>
            </a:endParaRPr>
          </a:p>
          <a:p>
            <a:pPr indent="0" lvl="0" marL="0" rtl="0" algn="ctr">
              <a:lnSpc>
                <a:spcPct val="115000"/>
              </a:lnSpc>
              <a:spcBef>
                <a:spcPts val="0"/>
              </a:spcBef>
              <a:spcAft>
                <a:spcPts val="0"/>
              </a:spcAft>
              <a:buNone/>
            </a:pPr>
            <a:r>
              <a:rPr lang="en">
                <a:latin typeface="Karla"/>
                <a:ea typeface="Karla"/>
                <a:cs typeface="Karla"/>
                <a:sym typeface="Karla"/>
              </a:rPr>
              <a:t>Large Bowel</a:t>
            </a:r>
            <a:endParaRPr>
              <a:latin typeface="Karla"/>
              <a:ea typeface="Karla"/>
              <a:cs typeface="Karla"/>
              <a:sym typeface="Karla"/>
            </a:endParaRPr>
          </a:p>
        </p:txBody>
      </p:sp>
      <p:pic>
        <p:nvPicPr>
          <p:cNvPr id="236" name="Google Shape;236;p19"/>
          <p:cNvPicPr preferRelativeResize="0"/>
          <p:nvPr/>
        </p:nvPicPr>
        <p:blipFill>
          <a:blip r:embed="rId8">
            <a:alphaModFix/>
          </a:blip>
          <a:stretch>
            <a:fillRect/>
          </a:stretch>
        </p:blipFill>
        <p:spPr>
          <a:xfrm>
            <a:off x="4247300" y="3526500"/>
            <a:ext cx="1690800" cy="2061010"/>
          </a:xfrm>
          <a:prstGeom prst="rect">
            <a:avLst/>
          </a:prstGeom>
          <a:noFill/>
          <a:ln>
            <a:noFill/>
          </a:ln>
        </p:spPr>
      </p:pic>
      <p:pic>
        <p:nvPicPr>
          <p:cNvPr id="237" name="Google Shape;237;p19"/>
          <p:cNvPicPr preferRelativeResize="0"/>
          <p:nvPr/>
        </p:nvPicPr>
        <p:blipFill>
          <a:blip r:embed="rId9">
            <a:alphaModFix/>
          </a:blip>
          <a:stretch>
            <a:fillRect/>
          </a:stretch>
        </p:blipFill>
        <p:spPr>
          <a:xfrm>
            <a:off x="6092325" y="3541350"/>
            <a:ext cx="1568249" cy="2031300"/>
          </a:xfrm>
          <a:prstGeom prst="rect">
            <a:avLst/>
          </a:prstGeom>
          <a:noFill/>
          <a:ln>
            <a:noFill/>
          </a:ln>
        </p:spPr>
      </p:pic>
      <p:sp>
        <p:nvSpPr>
          <p:cNvPr id="238" name="Google Shape;238;p19"/>
          <p:cNvSpPr txBox="1"/>
          <p:nvPr/>
        </p:nvSpPr>
        <p:spPr>
          <a:xfrm>
            <a:off x="5851650" y="5506425"/>
            <a:ext cx="2049600" cy="84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solidFill>
                  <a:schemeClr val="accent4"/>
                </a:solidFill>
                <a:latin typeface="Karla"/>
                <a:ea typeface="Karla"/>
                <a:cs typeface="Karla"/>
                <a:sym typeface="Karla"/>
              </a:rPr>
              <a:t>Erect film showing multiple air filled level indicate obstruction</a:t>
            </a:r>
            <a:endParaRPr sz="1300">
              <a:solidFill>
                <a:schemeClr val="accent4"/>
              </a:solidFill>
              <a:latin typeface="Karla"/>
              <a:ea typeface="Karla"/>
              <a:cs typeface="Karla"/>
              <a:sym typeface="Karl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0"/>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20"/>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245" name="Google Shape;245;p20"/>
          <p:cNvSpPr/>
          <p:nvPr/>
        </p:nvSpPr>
        <p:spPr>
          <a:xfrm>
            <a:off x="51900" y="1726700"/>
            <a:ext cx="7668600" cy="1824600"/>
          </a:xfrm>
          <a:prstGeom prst="roundRect">
            <a:avLst>
              <a:gd fmla="val 16667" name="adj"/>
            </a:avLst>
          </a:prstGeom>
          <a:noFill/>
          <a:ln>
            <a:noFill/>
          </a:ln>
        </p:spPr>
        <p:txBody>
          <a:bodyPr anchorCtr="0" anchor="ctr" bIns="91425" lIns="91425" spcFirstLastPara="1" rIns="91425" wrap="square" tIns="91425">
            <a:noAutofit/>
          </a:bodyPr>
          <a:lstStyle/>
          <a:p>
            <a:pPr indent="0" lvl="0" marL="457200" rtl="0" algn="l">
              <a:lnSpc>
                <a:spcPct val="115000"/>
              </a:lnSpc>
              <a:spcBef>
                <a:spcPts val="0"/>
              </a:spcBef>
              <a:spcAft>
                <a:spcPts val="0"/>
              </a:spcAft>
              <a:buNone/>
            </a:pPr>
            <a:r>
              <a:t/>
            </a:r>
            <a:endParaRPr sz="1300">
              <a:solidFill>
                <a:schemeClr val="dk1"/>
              </a:solidFill>
              <a:latin typeface="Arvo"/>
              <a:ea typeface="Arvo"/>
              <a:cs typeface="Arvo"/>
              <a:sym typeface="Arvo"/>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Arvo"/>
                <a:ea typeface="Arvo"/>
                <a:cs typeface="Arvo"/>
                <a:sym typeface="Arvo"/>
              </a:rPr>
              <a:t>1</a:t>
            </a:r>
            <a:r>
              <a:rPr lang="en" sz="1300">
                <a:solidFill>
                  <a:schemeClr val="dk1"/>
                </a:solidFill>
                <a:latin typeface="Karla"/>
                <a:ea typeface="Karla"/>
                <a:cs typeface="Karla"/>
                <a:sym typeface="Karla"/>
              </a:rPr>
              <a:t>-It is a medical imaging procedure used to examine upper GIT, which include the </a:t>
            </a:r>
            <a:r>
              <a:rPr b="1" lang="en" sz="1300">
                <a:solidFill>
                  <a:schemeClr val="accent5"/>
                </a:solidFill>
                <a:latin typeface="Karla"/>
                <a:ea typeface="Karla"/>
                <a:cs typeface="Karla"/>
                <a:sym typeface="Karla"/>
              </a:rPr>
              <a:t>esophagus</a:t>
            </a:r>
            <a:r>
              <a:rPr b="1" lang="en" sz="1300">
                <a:solidFill>
                  <a:schemeClr val="dk1"/>
                </a:solidFill>
                <a:latin typeface="Karla"/>
                <a:ea typeface="Karla"/>
                <a:cs typeface="Karla"/>
                <a:sym typeface="Karla"/>
              </a:rPr>
              <a:t> </a:t>
            </a:r>
            <a:r>
              <a:rPr lang="en" sz="1300">
                <a:solidFill>
                  <a:schemeClr val="dk1"/>
                </a:solidFill>
                <a:latin typeface="Karla"/>
                <a:ea typeface="Karla"/>
                <a:cs typeface="Karla"/>
                <a:sym typeface="Karla"/>
              </a:rPr>
              <a:t>and to a lesser extent the stomach</a:t>
            </a:r>
            <a:endParaRPr sz="1300">
              <a:solidFill>
                <a:schemeClr val="dk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Karla"/>
                <a:ea typeface="Karla"/>
                <a:cs typeface="Karla"/>
                <a:sym typeface="Karla"/>
              </a:rPr>
              <a:t>2- The contrast used is </a:t>
            </a:r>
            <a:r>
              <a:rPr b="1" lang="en" sz="1300">
                <a:solidFill>
                  <a:schemeClr val="dk1"/>
                </a:solidFill>
                <a:latin typeface="Karla"/>
                <a:ea typeface="Karla"/>
                <a:cs typeface="Karla"/>
                <a:sym typeface="Karla"/>
              </a:rPr>
              <a:t>barium sulfate</a:t>
            </a:r>
            <a:r>
              <a:rPr lang="en" sz="1300">
                <a:solidFill>
                  <a:schemeClr val="dk1"/>
                </a:solidFill>
                <a:latin typeface="Karla"/>
                <a:ea typeface="Karla"/>
                <a:cs typeface="Karla"/>
                <a:sym typeface="Karla"/>
              </a:rPr>
              <a:t> </a:t>
            </a:r>
            <a:r>
              <a:rPr lang="en" sz="1300">
                <a:solidFill>
                  <a:schemeClr val="accent4"/>
                </a:solidFill>
                <a:latin typeface="Karla"/>
                <a:ea typeface="Karla"/>
                <a:cs typeface="Karla"/>
                <a:sym typeface="Karla"/>
              </a:rPr>
              <a:t>single contrast to assess anatomy or obstruction  or double contrast to assess mucosal details</a:t>
            </a:r>
            <a:endParaRPr sz="1300">
              <a:latin typeface="Karla"/>
              <a:ea typeface="Karla"/>
              <a:cs typeface="Karla"/>
              <a:sym typeface="Karla"/>
            </a:endParaRPr>
          </a:p>
        </p:txBody>
      </p:sp>
      <p:sp>
        <p:nvSpPr>
          <p:cNvPr id="246" name="Google Shape;246;p20"/>
          <p:cNvSpPr/>
          <p:nvPr/>
        </p:nvSpPr>
        <p:spPr>
          <a:xfrm>
            <a:off x="-171808" y="1679363"/>
            <a:ext cx="5317500" cy="517800"/>
          </a:xfrm>
          <a:prstGeom prst="roundRect">
            <a:avLst>
              <a:gd fmla="val 16667" name="adj"/>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300">
                <a:solidFill>
                  <a:schemeClr val="accent1"/>
                </a:solidFill>
                <a:latin typeface="Karla"/>
                <a:ea typeface="Karla"/>
                <a:cs typeface="Karla"/>
                <a:sym typeface="Karla"/>
              </a:rPr>
              <a:t>Esophageal Barium Swallow</a:t>
            </a:r>
            <a:endParaRPr b="1" sz="2300">
              <a:solidFill>
                <a:schemeClr val="accent1"/>
              </a:solidFill>
              <a:latin typeface="Karla"/>
              <a:ea typeface="Karla"/>
              <a:cs typeface="Karla"/>
              <a:sym typeface="Karla"/>
            </a:endParaRPr>
          </a:p>
        </p:txBody>
      </p:sp>
      <p:pic>
        <p:nvPicPr>
          <p:cNvPr id="247" name="Google Shape;247;p20"/>
          <p:cNvPicPr preferRelativeResize="0"/>
          <p:nvPr/>
        </p:nvPicPr>
        <p:blipFill>
          <a:blip r:embed="rId3">
            <a:alphaModFix/>
          </a:blip>
          <a:stretch>
            <a:fillRect/>
          </a:stretch>
        </p:blipFill>
        <p:spPr>
          <a:xfrm>
            <a:off x="1854575" y="6813474"/>
            <a:ext cx="1999200" cy="2295000"/>
          </a:xfrm>
          <a:prstGeom prst="rect">
            <a:avLst/>
          </a:prstGeom>
          <a:noFill/>
          <a:ln>
            <a:noFill/>
          </a:ln>
        </p:spPr>
      </p:pic>
      <p:pic>
        <p:nvPicPr>
          <p:cNvPr id="248" name="Google Shape;248;p20"/>
          <p:cNvPicPr preferRelativeResize="0"/>
          <p:nvPr/>
        </p:nvPicPr>
        <p:blipFill>
          <a:blip r:embed="rId4">
            <a:alphaModFix/>
          </a:blip>
          <a:stretch>
            <a:fillRect/>
          </a:stretch>
        </p:blipFill>
        <p:spPr>
          <a:xfrm>
            <a:off x="368475" y="3612475"/>
            <a:ext cx="2085203" cy="2008062"/>
          </a:xfrm>
          <a:prstGeom prst="rect">
            <a:avLst/>
          </a:prstGeom>
          <a:noFill/>
          <a:ln>
            <a:noFill/>
          </a:ln>
        </p:spPr>
      </p:pic>
      <p:pic>
        <p:nvPicPr>
          <p:cNvPr id="249" name="Google Shape;249;p20"/>
          <p:cNvPicPr preferRelativeResize="0"/>
          <p:nvPr/>
        </p:nvPicPr>
        <p:blipFill>
          <a:blip r:embed="rId5">
            <a:alphaModFix/>
          </a:blip>
          <a:stretch>
            <a:fillRect/>
          </a:stretch>
        </p:blipFill>
        <p:spPr>
          <a:xfrm>
            <a:off x="3224725" y="3617100"/>
            <a:ext cx="2023862" cy="2062629"/>
          </a:xfrm>
          <a:prstGeom prst="rect">
            <a:avLst/>
          </a:prstGeom>
          <a:noFill/>
          <a:ln>
            <a:noFill/>
          </a:ln>
        </p:spPr>
      </p:pic>
      <p:pic>
        <p:nvPicPr>
          <p:cNvPr id="250" name="Google Shape;250;p20"/>
          <p:cNvPicPr preferRelativeResize="0"/>
          <p:nvPr/>
        </p:nvPicPr>
        <p:blipFill>
          <a:blip r:embed="rId6">
            <a:alphaModFix/>
          </a:blip>
          <a:stretch>
            <a:fillRect/>
          </a:stretch>
        </p:blipFill>
        <p:spPr>
          <a:xfrm>
            <a:off x="5693359" y="3621171"/>
            <a:ext cx="1950940" cy="2062630"/>
          </a:xfrm>
          <a:prstGeom prst="rect">
            <a:avLst/>
          </a:prstGeom>
          <a:noFill/>
          <a:ln>
            <a:noFill/>
          </a:ln>
        </p:spPr>
      </p:pic>
      <p:sp>
        <p:nvSpPr>
          <p:cNvPr id="251" name="Google Shape;251;p20"/>
          <p:cNvSpPr/>
          <p:nvPr/>
        </p:nvSpPr>
        <p:spPr>
          <a:xfrm>
            <a:off x="923925" y="9211875"/>
            <a:ext cx="6222900" cy="1015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latin typeface="Karla"/>
                <a:ea typeface="Karla"/>
                <a:cs typeface="Karla"/>
                <a:sym typeface="Karla"/>
              </a:rPr>
              <a:t>Normal impression in the Esophagus</a:t>
            </a:r>
            <a:endParaRPr>
              <a:solidFill>
                <a:schemeClr val="dk1"/>
              </a:solidFill>
              <a:latin typeface="Karla"/>
              <a:ea typeface="Karla"/>
              <a:cs typeface="Karla"/>
              <a:sym typeface="Karla"/>
            </a:endParaRPr>
          </a:p>
          <a:p>
            <a:pPr indent="0" lvl="0" marL="0" rtl="0" algn="l">
              <a:spcBef>
                <a:spcPts val="0"/>
              </a:spcBef>
              <a:spcAft>
                <a:spcPts val="0"/>
              </a:spcAft>
              <a:buNone/>
            </a:pPr>
            <a:r>
              <a:rPr lang="en">
                <a:solidFill>
                  <a:schemeClr val="accent4"/>
                </a:solidFill>
                <a:latin typeface="Karla"/>
                <a:ea typeface="Karla"/>
                <a:cs typeface="Karla"/>
                <a:sym typeface="Karla"/>
              </a:rPr>
              <a:t>Aortic arch, left main bronchus, left atrium</a:t>
            </a:r>
            <a:endParaRPr>
              <a:solidFill>
                <a:schemeClr val="accent4"/>
              </a:solidFill>
              <a:latin typeface="Karla"/>
              <a:ea typeface="Karla"/>
              <a:cs typeface="Karla"/>
              <a:sym typeface="Karla"/>
            </a:endParaRPr>
          </a:p>
          <a:p>
            <a:pPr indent="0" lvl="0" marL="0" rtl="0" algn="l">
              <a:lnSpc>
                <a:spcPct val="115000"/>
              </a:lnSpc>
              <a:spcBef>
                <a:spcPts val="0"/>
              </a:spcBef>
              <a:spcAft>
                <a:spcPts val="0"/>
              </a:spcAft>
              <a:buNone/>
            </a:pPr>
            <a:r>
              <a:rPr lang="en">
                <a:solidFill>
                  <a:srgbClr val="999999"/>
                </a:solidFill>
                <a:latin typeface="Karla"/>
                <a:ea typeface="Karla"/>
                <a:cs typeface="Karla"/>
                <a:sym typeface="Karla"/>
              </a:rPr>
              <a:t>narrowings are most likely due to normal peristalsis, unless it was persistent</a:t>
            </a:r>
            <a:endParaRPr>
              <a:solidFill>
                <a:srgbClr val="999999"/>
              </a:solidFill>
              <a:latin typeface="Karla"/>
              <a:ea typeface="Karla"/>
              <a:cs typeface="Karla"/>
              <a:sym typeface="Karla"/>
            </a:endParaRPr>
          </a:p>
        </p:txBody>
      </p:sp>
      <p:sp>
        <p:nvSpPr>
          <p:cNvPr id="252" name="Google Shape;252;p20"/>
          <p:cNvSpPr txBox="1"/>
          <p:nvPr/>
        </p:nvSpPr>
        <p:spPr>
          <a:xfrm>
            <a:off x="368475" y="691569"/>
            <a:ext cx="7181100" cy="393600"/>
          </a:xfrm>
          <a:prstGeom prst="rect">
            <a:avLst/>
          </a:prstGeom>
          <a:noFill/>
          <a:ln>
            <a:noFill/>
          </a:ln>
        </p:spPr>
        <p:txBody>
          <a:bodyPr anchorCtr="0" anchor="t" bIns="79750" lIns="79750" spcFirstLastPara="1" rIns="79750" wrap="square" tIns="79750">
            <a:noAutofit/>
          </a:bodyPr>
          <a:lstStyle/>
          <a:p>
            <a:pPr indent="0" lvl="0" marL="0" rtl="0" algn="l">
              <a:spcBef>
                <a:spcPts val="0"/>
              </a:spcBef>
              <a:spcAft>
                <a:spcPts val="0"/>
              </a:spcAft>
              <a:buNone/>
            </a:pPr>
            <a:r>
              <a:rPr b="1" lang="en" sz="2300">
                <a:solidFill>
                  <a:srgbClr val="0D8F9D"/>
                </a:solidFill>
                <a:latin typeface="Karla"/>
                <a:ea typeface="Karla"/>
                <a:cs typeface="Karla"/>
                <a:sym typeface="Karla"/>
              </a:rPr>
              <a:t>Barium Study</a:t>
            </a:r>
            <a:endParaRPr b="1" sz="2300">
              <a:solidFill>
                <a:srgbClr val="0D8F9D"/>
              </a:solidFill>
              <a:latin typeface="Karla"/>
              <a:ea typeface="Karla"/>
              <a:cs typeface="Karla"/>
              <a:sym typeface="Karla"/>
            </a:endParaRPr>
          </a:p>
        </p:txBody>
      </p:sp>
      <p:grpSp>
        <p:nvGrpSpPr>
          <p:cNvPr id="253" name="Google Shape;253;p20"/>
          <p:cNvGrpSpPr/>
          <p:nvPr/>
        </p:nvGrpSpPr>
        <p:grpSpPr>
          <a:xfrm>
            <a:off x="93618" y="797903"/>
            <a:ext cx="274864" cy="316972"/>
            <a:chOff x="304245" y="1858207"/>
            <a:chExt cx="319386" cy="406165"/>
          </a:xfrm>
        </p:grpSpPr>
        <p:sp>
          <p:nvSpPr>
            <p:cNvPr id="254" name="Google Shape;254;p20"/>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20"/>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rgbClr val="0D8F9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6" name="Google Shape;256;p20"/>
          <p:cNvGrpSpPr/>
          <p:nvPr/>
        </p:nvGrpSpPr>
        <p:grpSpPr>
          <a:xfrm>
            <a:off x="162906" y="1779785"/>
            <a:ext cx="274864" cy="316972"/>
            <a:chOff x="304245" y="1858207"/>
            <a:chExt cx="319386" cy="406165"/>
          </a:xfrm>
        </p:grpSpPr>
        <p:sp>
          <p:nvSpPr>
            <p:cNvPr id="257" name="Google Shape;257;p20"/>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20"/>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9" name="Google Shape;259;p20"/>
          <p:cNvSpPr/>
          <p:nvPr/>
        </p:nvSpPr>
        <p:spPr>
          <a:xfrm>
            <a:off x="47825" y="1227532"/>
            <a:ext cx="1850700" cy="446700"/>
          </a:xfrm>
          <a:prstGeom prst="homePlate">
            <a:avLst>
              <a:gd fmla="val 50000" name="adj"/>
            </a:avLst>
          </a:prstGeom>
          <a:solidFill>
            <a:srgbClr val="005E68"/>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Barium Swallow</a:t>
            </a:r>
            <a:endParaRPr sz="1200">
              <a:solidFill>
                <a:srgbClr val="FFFFFF"/>
              </a:solidFill>
              <a:latin typeface="Karla"/>
              <a:ea typeface="Karla"/>
              <a:cs typeface="Karla"/>
              <a:sym typeface="Karla"/>
            </a:endParaRPr>
          </a:p>
        </p:txBody>
      </p:sp>
      <p:sp>
        <p:nvSpPr>
          <p:cNvPr id="260" name="Google Shape;260;p20"/>
          <p:cNvSpPr/>
          <p:nvPr/>
        </p:nvSpPr>
        <p:spPr>
          <a:xfrm>
            <a:off x="1573525" y="1227532"/>
            <a:ext cx="2273400" cy="446700"/>
          </a:xfrm>
          <a:prstGeom prst="chevron">
            <a:avLst>
              <a:gd fmla="val 50000" name="adj"/>
            </a:avLst>
          </a:prstGeom>
          <a:solidFill>
            <a:srgbClr val="005E68">
              <a:alpha val="84310"/>
            </a:srgbClr>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chemeClr val="lt1"/>
                </a:solidFill>
                <a:latin typeface="Karla"/>
                <a:ea typeface="Karla"/>
                <a:cs typeface="Karla"/>
                <a:sym typeface="Karla"/>
              </a:rPr>
              <a:t>Barium Meal</a:t>
            </a:r>
            <a:endParaRPr sz="1200">
              <a:solidFill>
                <a:srgbClr val="FFFFFF"/>
              </a:solidFill>
              <a:latin typeface="Karla"/>
              <a:ea typeface="Karla"/>
              <a:cs typeface="Karla"/>
              <a:sym typeface="Karla"/>
            </a:endParaRPr>
          </a:p>
        </p:txBody>
      </p:sp>
      <p:sp>
        <p:nvSpPr>
          <p:cNvPr id="261" name="Google Shape;261;p20"/>
          <p:cNvSpPr/>
          <p:nvPr/>
        </p:nvSpPr>
        <p:spPr>
          <a:xfrm>
            <a:off x="3472308" y="1227532"/>
            <a:ext cx="2562000" cy="446700"/>
          </a:xfrm>
          <a:prstGeom prst="chevron">
            <a:avLst>
              <a:gd fmla="val 50000" name="adj"/>
            </a:avLst>
          </a:prstGeom>
          <a:solidFill>
            <a:srgbClr val="0D8F9D"/>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chemeClr val="lt1"/>
                </a:solidFill>
                <a:latin typeface="Karla"/>
                <a:ea typeface="Karla"/>
                <a:cs typeface="Karla"/>
                <a:sym typeface="Karla"/>
              </a:rPr>
              <a:t>Barium Follow through</a:t>
            </a:r>
            <a:endParaRPr sz="1200">
              <a:solidFill>
                <a:srgbClr val="FFFFFF"/>
              </a:solidFill>
              <a:latin typeface="Karla"/>
              <a:ea typeface="Karla"/>
              <a:cs typeface="Karla"/>
              <a:sym typeface="Karla"/>
            </a:endParaRPr>
          </a:p>
        </p:txBody>
      </p:sp>
      <p:sp>
        <p:nvSpPr>
          <p:cNvPr id="262" name="Google Shape;262;p20"/>
          <p:cNvSpPr/>
          <p:nvPr/>
        </p:nvSpPr>
        <p:spPr>
          <a:xfrm>
            <a:off x="5698875" y="1226300"/>
            <a:ext cx="1850700" cy="458700"/>
          </a:xfrm>
          <a:prstGeom prst="chevron">
            <a:avLst>
              <a:gd fmla="val 50000" name="adj"/>
            </a:avLst>
          </a:prstGeom>
          <a:solidFill>
            <a:srgbClr val="9DBDC1"/>
          </a:solidFill>
          <a:ln>
            <a:noFill/>
          </a:ln>
        </p:spPr>
        <p:txBody>
          <a:bodyPr anchorCtr="0" anchor="ctr" bIns="79750" lIns="79750" spcFirstLastPara="1" rIns="79750" wrap="square" tIns="79750">
            <a:noAutofit/>
          </a:bodyPr>
          <a:lstStyle/>
          <a:p>
            <a:pPr indent="0" lvl="0" marL="0" rtl="0" algn="ctr">
              <a:spcBef>
                <a:spcPts val="0"/>
              </a:spcBef>
              <a:spcAft>
                <a:spcPts val="0"/>
              </a:spcAft>
              <a:buNone/>
            </a:pPr>
            <a:r>
              <a:rPr lang="en" sz="1200">
                <a:solidFill>
                  <a:srgbClr val="FFFFFF"/>
                </a:solidFill>
                <a:latin typeface="Karla"/>
                <a:ea typeface="Karla"/>
                <a:cs typeface="Karla"/>
                <a:sym typeface="Karla"/>
              </a:rPr>
              <a:t>Barium Enema</a:t>
            </a:r>
            <a:endParaRPr sz="1200">
              <a:solidFill>
                <a:srgbClr val="FFFFFF"/>
              </a:solidFill>
              <a:latin typeface="Karla"/>
              <a:ea typeface="Karla"/>
              <a:cs typeface="Karla"/>
              <a:sym typeface="Karla"/>
            </a:endParaRPr>
          </a:p>
        </p:txBody>
      </p:sp>
      <p:sp>
        <p:nvSpPr>
          <p:cNvPr id="263" name="Google Shape;263;p20"/>
          <p:cNvSpPr/>
          <p:nvPr/>
        </p:nvSpPr>
        <p:spPr>
          <a:xfrm>
            <a:off x="166650" y="5805700"/>
            <a:ext cx="2676300" cy="5178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Esophagus starts at lower border of cricoid cartilage</a:t>
            </a:r>
            <a:endParaRPr>
              <a:latin typeface="Karla"/>
              <a:ea typeface="Karla"/>
              <a:cs typeface="Karla"/>
              <a:sym typeface="Karla"/>
            </a:endParaRPr>
          </a:p>
        </p:txBody>
      </p:sp>
      <p:sp>
        <p:nvSpPr>
          <p:cNvPr id="264" name="Google Shape;264;p20"/>
          <p:cNvSpPr/>
          <p:nvPr/>
        </p:nvSpPr>
        <p:spPr>
          <a:xfrm>
            <a:off x="3061133" y="5806297"/>
            <a:ext cx="2398500" cy="4986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Courses through posterior mediastinum</a:t>
            </a:r>
            <a:endParaRPr>
              <a:latin typeface="Karla"/>
              <a:ea typeface="Karla"/>
              <a:cs typeface="Karla"/>
              <a:sym typeface="Karla"/>
            </a:endParaRPr>
          </a:p>
        </p:txBody>
      </p:sp>
      <p:sp>
        <p:nvSpPr>
          <p:cNvPr id="265" name="Google Shape;265;p20"/>
          <p:cNvSpPr/>
          <p:nvPr/>
        </p:nvSpPr>
        <p:spPr>
          <a:xfrm>
            <a:off x="5677803" y="5815285"/>
            <a:ext cx="1920000" cy="4986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1"/>
                </a:solidFill>
                <a:latin typeface="Karla"/>
                <a:ea typeface="Karla"/>
                <a:cs typeface="Karla"/>
                <a:sym typeface="Karla"/>
              </a:rPr>
              <a:t>Ends at GI junction </a:t>
            </a:r>
            <a:r>
              <a:rPr lang="en">
                <a:solidFill>
                  <a:schemeClr val="accent4"/>
                </a:solidFill>
                <a:latin typeface="Karla"/>
                <a:ea typeface="Karla"/>
                <a:cs typeface="Karla"/>
                <a:sym typeface="Karla"/>
              </a:rPr>
              <a:t>(gastroesophageal)</a:t>
            </a:r>
            <a:endParaRPr>
              <a:solidFill>
                <a:schemeClr val="accent4"/>
              </a:solidFill>
              <a:latin typeface="Karla"/>
              <a:ea typeface="Karla"/>
              <a:cs typeface="Karla"/>
              <a:sym typeface="Karla"/>
            </a:endParaRPr>
          </a:p>
        </p:txBody>
      </p:sp>
      <p:pic>
        <p:nvPicPr>
          <p:cNvPr id="266" name="Google Shape;266;p20"/>
          <p:cNvPicPr preferRelativeResize="0"/>
          <p:nvPr/>
        </p:nvPicPr>
        <p:blipFill rotWithShape="1">
          <a:blip r:embed="rId7">
            <a:alphaModFix/>
          </a:blip>
          <a:srcRect b="0" l="4393" r="11282" t="0"/>
          <a:stretch/>
        </p:blipFill>
        <p:spPr>
          <a:xfrm>
            <a:off x="3987869" y="6819469"/>
            <a:ext cx="1999081" cy="2291781"/>
          </a:xfrm>
          <a:prstGeom prst="rect">
            <a:avLst/>
          </a:prstGeom>
          <a:noFill/>
          <a:ln>
            <a:noFill/>
          </a:ln>
        </p:spPr>
      </p:pic>
      <p:sp>
        <p:nvSpPr>
          <p:cNvPr id="267" name="Google Shape;267;p20"/>
          <p:cNvSpPr txBox="1"/>
          <p:nvPr/>
        </p:nvSpPr>
        <p:spPr>
          <a:xfrm>
            <a:off x="9748592" y="5688471"/>
            <a:ext cx="3375000" cy="1125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Karla"/>
                <a:ea typeface="Karla"/>
                <a:cs typeface="Karla"/>
                <a:sym typeface="Karla"/>
              </a:rPr>
              <a:t>Normal impression in the Esophagus</a:t>
            </a:r>
            <a:endParaRPr>
              <a:latin typeface="Karla"/>
              <a:ea typeface="Karla"/>
              <a:cs typeface="Karla"/>
              <a:sym typeface="Karla"/>
            </a:endParaRPr>
          </a:p>
          <a:p>
            <a:pPr indent="0" lvl="0" marL="0" rtl="0" algn="l">
              <a:spcBef>
                <a:spcPts val="0"/>
              </a:spcBef>
              <a:spcAft>
                <a:spcPts val="0"/>
              </a:spcAft>
              <a:buNone/>
            </a:pPr>
            <a:r>
              <a:rPr lang="en">
                <a:solidFill>
                  <a:schemeClr val="accent4"/>
                </a:solidFill>
              </a:rPr>
              <a:t>Aortic arch, left main bronchus, left atrium</a:t>
            </a:r>
            <a:endParaRPr>
              <a:solidFill>
                <a:schemeClr val="accent4"/>
              </a:solidFill>
            </a:endParaRPr>
          </a:p>
        </p:txBody>
      </p:sp>
      <p:sp>
        <p:nvSpPr>
          <p:cNvPr id="268" name="Google Shape;268;p20"/>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5</a:t>
            </a:r>
            <a:endParaRPr sz="1800">
              <a:solidFill>
                <a:srgbClr val="005E68"/>
              </a:solidFill>
              <a:latin typeface="Spectral"/>
              <a:ea typeface="Spectral"/>
              <a:cs typeface="Spectral"/>
              <a:sym typeface="Spectr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1"/>
          <p:cNvPicPr preferRelativeResize="0"/>
          <p:nvPr/>
        </p:nvPicPr>
        <p:blipFill>
          <a:blip r:embed="rId3">
            <a:alphaModFix/>
          </a:blip>
          <a:stretch>
            <a:fillRect/>
          </a:stretch>
        </p:blipFill>
        <p:spPr>
          <a:xfrm>
            <a:off x="5835494" y="3401663"/>
            <a:ext cx="1813943" cy="2390549"/>
          </a:xfrm>
          <a:prstGeom prst="rect">
            <a:avLst/>
          </a:prstGeom>
          <a:noFill/>
          <a:ln>
            <a:noFill/>
          </a:ln>
        </p:spPr>
      </p:pic>
      <p:sp>
        <p:nvSpPr>
          <p:cNvPr id="274" name="Google Shape;274;p21"/>
          <p:cNvSpPr txBox="1"/>
          <p:nvPr/>
        </p:nvSpPr>
        <p:spPr>
          <a:xfrm>
            <a:off x="334654" y="5549576"/>
            <a:ext cx="697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AA84F"/>
                </a:solidFill>
                <a:latin typeface="Karla"/>
                <a:ea typeface="Karla"/>
                <a:cs typeface="Karla"/>
                <a:sym typeface="Karla"/>
              </a:rPr>
              <a:t>Single</a:t>
            </a:r>
            <a:endParaRPr>
              <a:solidFill>
                <a:srgbClr val="6AA84F"/>
              </a:solidFill>
              <a:latin typeface="Karla"/>
              <a:ea typeface="Karla"/>
              <a:cs typeface="Karla"/>
              <a:sym typeface="Karla"/>
            </a:endParaRPr>
          </a:p>
        </p:txBody>
      </p:sp>
      <p:sp>
        <p:nvSpPr>
          <p:cNvPr id="275" name="Google Shape;275;p21"/>
          <p:cNvSpPr txBox="1"/>
          <p:nvPr/>
        </p:nvSpPr>
        <p:spPr>
          <a:xfrm>
            <a:off x="1615970" y="5549576"/>
            <a:ext cx="795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6AA84F"/>
                </a:solidFill>
              </a:rPr>
              <a:t>Double</a:t>
            </a:r>
            <a:endParaRPr>
              <a:solidFill>
                <a:srgbClr val="6AA84F"/>
              </a:solidFill>
            </a:endParaRPr>
          </a:p>
        </p:txBody>
      </p:sp>
      <p:sp>
        <p:nvSpPr>
          <p:cNvPr id="276" name="Google Shape;276;p21"/>
          <p:cNvSpPr/>
          <p:nvPr/>
        </p:nvSpPr>
        <p:spPr>
          <a:xfrm>
            <a:off x="215038" y="6234663"/>
            <a:ext cx="3480600" cy="517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rPr b="1" lang="en" sz="2300">
                <a:solidFill>
                  <a:schemeClr val="accent1"/>
                </a:solidFill>
                <a:latin typeface="Karla"/>
                <a:ea typeface="Karla"/>
                <a:cs typeface="Karla"/>
                <a:sym typeface="Karla"/>
              </a:rPr>
              <a:t> Barium follow through</a:t>
            </a:r>
            <a:endParaRPr b="1" sz="2300">
              <a:solidFill>
                <a:schemeClr val="accent1"/>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t/>
            </a:r>
            <a:endParaRPr b="1" sz="2300">
              <a:solidFill>
                <a:schemeClr val="accent1"/>
              </a:solidFill>
              <a:latin typeface="Karla"/>
              <a:ea typeface="Karla"/>
              <a:cs typeface="Karla"/>
              <a:sym typeface="Karla"/>
            </a:endParaRPr>
          </a:p>
        </p:txBody>
      </p:sp>
      <p:pic>
        <p:nvPicPr>
          <p:cNvPr id="277" name="Google Shape;277;p21"/>
          <p:cNvPicPr preferRelativeResize="0"/>
          <p:nvPr/>
        </p:nvPicPr>
        <p:blipFill>
          <a:blip r:embed="rId4">
            <a:alphaModFix/>
          </a:blip>
          <a:stretch>
            <a:fillRect/>
          </a:stretch>
        </p:blipFill>
        <p:spPr>
          <a:xfrm>
            <a:off x="46775" y="8102675"/>
            <a:ext cx="2558400" cy="2143717"/>
          </a:xfrm>
          <a:prstGeom prst="rect">
            <a:avLst/>
          </a:prstGeom>
          <a:noFill/>
          <a:ln>
            <a:noFill/>
          </a:ln>
        </p:spPr>
      </p:pic>
      <p:pic>
        <p:nvPicPr>
          <p:cNvPr id="278" name="Google Shape;278;p21"/>
          <p:cNvPicPr preferRelativeResize="0"/>
          <p:nvPr/>
        </p:nvPicPr>
        <p:blipFill>
          <a:blip r:embed="rId5">
            <a:alphaModFix/>
          </a:blip>
          <a:stretch>
            <a:fillRect/>
          </a:stretch>
        </p:blipFill>
        <p:spPr>
          <a:xfrm>
            <a:off x="2654850" y="8076000"/>
            <a:ext cx="2558400" cy="2177251"/>
          </a:xfrm>
          <a:prstGeom prst="rect">
            <a:avLst/>
          </a:prstGeom>
          <a:noFill/>
          <a:ln cap="flat" cmpd="sng" w="28575">
            <a:solidFill>
              <a:schemeClr val="accent6"/>
            </a:solidFill>
            <a:prstDash val="solid"/>
            <a:round/>
            <a:headEnd len="sm" w="sm" type="none"/>
            <a:tailEnd len="sm" w="sm" type="none"/>
          </a:ln>
        </p:spPr>
      </p:pic>
      <p:sp>
        <p:nvSpPr>
          <p:cNvPr id="279" name="Google Shape;279;p21"/>
          <p:cNvSpPr/>
          <p:nvPr/>
        </p:nvSpPr>
        <p:spPr>
          <a:xfrm>
            <a:off x="450900" y="6882400"/>
            <a:ext cx="6870600" cy="10155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48C79"/>
              </a:solidFill>
              <a:latin typeface="Arvo"/>
              <a:ea typeface="Arvo"/>
              <a:cs typeface="Arvo"/>
              <a:sym typeface="Arvo"/>
            </a:endParaRPr>
          </a:p>
          <a:p>
            <a:pPr indent="0" lvl="0" marL="0" rtl="0" algn="l">
              <a:spcBef>
                <a:spcPts val="0"/>
              </a:spcBef>
              <a:spcAft>
                <a:spcPts val="0"/>
              </a:spcAft>
              <a:buNone/>
            </a:pPr>
            <a:r>
              <a:t/>
            </a:r>
            <a:endParaRPr>
              <a:solidFill>
                <a:srgbClr val="448C79"/>
              </a:solidFill>
              <a:latin typeface="Arvo"/>
              <a:ea typeface="Arvo"/>
              <a:cs typeface="Arvo"/>
              <a:sym typeface="Arvo"/>
            </a:endParaRPr>
          </a:p>
          <a:p>
            <a:pPr indent="0" lvl="0" marL="0" rtl="0" algn="l">
              <a:spcBef>
                <a:spcPts val="0"/>
              </a:spcBef>
              <a:spcAft>
                <a:spcPts val="0"/>
              </a:spcAft>
              <a:buNone/>
            </a:pPr>
            <a:r>
              <a:t/>
            </a:r>
            <a:endParaRPr>
              <a:solidFill>
                <a:srgbClr val="448C79"/>
              </a:solidFill>
              <a:latin typeface="Arvo"/>
              <a:ea typeface="Arvo"/>
              <a:cs typeface="Arvo"/>
              <a:sym typeface="Arvo"/>
            </a:endParaRPr>
          </a:p>
          <a:p>
            <a:pPr indent="0" lvl="0" marL="0" rtl="0" algn="l">
              <a:spcBef>
                <a:spcPts val="0"/>
              </a:spcBef>
              <a:spcAft>
                <a:spcPts val="0"/>
              </a:spcAft>
              <a:buNone/>
            </a:pPr>
            <a:r>
              <a:t/>
            </a:r>
            <a:endParaRPr>
              <a:solidFill>
                <a:srgbClr val="448C79"/>
              </a:solidFill>
              <a:latin typeface="Arvo"/>
              <a:ea typeface="Arvo"/>
              <a:cs typeface="Arvo"/>
              <a:sym typeface="Arvo"/>
            </a:endParaRPr>
          </a:p>
          <a:p>
            <a:pPr indent="-317500" lvl="0" marL="457200" rtl="0" algn="l">
              <a:spcBef>
                <a:spcPts val="0"/>
              </a:spcBef>
              <a:spcAft>
                <a:spcPts val="0"/>
              </a:spcAft>
              <a:buSzPts val="1400"/>
              <a:buFont typeface="Karla"/>
              <a:buChar char="●"/>
            </a:pPr>
            <a:r>
              <a:rPr lang="en">
                <a:latin typeface="Karla"/>
                <a:ea typeface="Karla"/>
                <a:cs typeface="Karla"/>
                <a:sym typeface="Karla"/>
              </a:rPr>
              <a:t>In a barium meal test, X-ray images are taken for the </a:t>
            </a:r>
            <a:r>
              <a:rPr b="1" lang="en" u="sng">
                <a:solidFill>
                  <a:srgbClr val="CC0000"/>
                </a:solidFill>
                <a:latin typeface="Karla"/>
                <a:ea typeface="Karla"/>
                <a:cs typeface="Karla"/>
                <a:sym typeface="Karla"/>
              </a:rPr>
              <a:t>small bowel loops.</a:t>
            </a:r>
            <a:endParaRPr>
              <a:solidFill>
                <a:srgbClr val="CC0000"/>
              </a:solidFill>
              <a:latin typeface="Karla"/>
              <a:ea typeface="Karla"/>
              <a:cs typeface="Karla"/>
              <a:sym typeface="Karla"/>
            </a:endParaRPr>
          </a:p>
          <a:p>
            <a:pPr indent="-317500" lvl="0" marL="457200" rtl="0" algn="l">
              <a:spcBef>
                <a:spcPts val="0"/>
              </a:spcBef>
              <a:spcAft>
                <a:spcPts val="0"/>
              </a:spcAft>
              <a:buSzPts val="1400"/>
              <a:buFont typeface="Karla"/>
              <a:buChar char="●"/>
            </a:pPr>
            <a:r>
              <a:rPr b="1" lang="en">
                <a:latin typeface="Karla"/>
                <a:ea typeface="Karla"/>
                <a:cs typeface="Karla"/>
                <a:sym typeface="Karla"/>
              </a:rPr>
              <a:t>Pic1:</a:t>
            </a:r>
            <a:r>
              <a:rPr lang="en">
                <a:latin typeface="Karla"/>
                <a:ea typeface="Karla"/>
                <a:cs typeface="Karla"/>
                <a:sym typeface="Karla"/>
              </a:rPr>
              <a:t> Small bowel follow through</a:t>
            </a:r>
            <a:endParaRPr>
              <a:latin typeface="Karla"/>
              <a:ea typeface="Karla"/>
              <a:cs typeface="Karla"/>
              <a:sym typeface="Karla"/>
            </a:endParaRPr>
          </a:p>
          <a:p>
            <a:pPr indent="-317500" lvl="0" marL="457200" rtl="0" algn="l">
              <a:spcBef>
                <a:spcPts val="0"/>
              </a:spcBef>
              <a:spcAft>
                <a:spcPts val="0"/>
              </a:spcAft>
              <a:buClr>
                <a:schemeClr val="accent6"/>
              </a:buClr>
              <a:buSzPts val="1400"/>
              <a:buFont typeface="Karla"/>
              <a:buChar char="●"/>
            </a:pPr>
            <a:r>
              <a:rPr b="1" lang="en">
                <a:solidFill>
                  <a:schemeClr val="accent6"/>
                </a:solidFill>
                <a:latin typeface="Karla"/>
                <a:ea typeface="Karla"/>
                <a:cs typeface="Karla"/>
                <a:sym typeface="Karla"/>
              </a:rPr>
              <a:t>Pic2: </a:t>
            </a:r>
            <a:r>
              <a:rPr lang="en">
                <a:solidFill>
                  <a:schemeClr val="accent6"/>
                </a:solidFill>
                <a:latin typeface="Karla"/>
                <a:ea typeface="Karla"/>
                <a:cs typeface="Karla"/>
                <a:sym typeface="Karla"/>
              </a:rPr>
              <a:t> Small bowel enema</a:t>
            </a:r>
            <a:endParaRPr>
              <a:solidFill>
                <a:schemeClr val="accent6"/>
              </a:solidFill>
              <a:latin typeface="Karla"/>
              <a:ea typeface="Karla"/>
              <a:cs typeface="Karla"/>
              <a:sym typeface="Karla"/>
            </a:endParaRPr>
          </a:p>
          <a:p>
            <a:pPr indent="0" lvl="0" marL="0" rtl="0" algn="l">
              <a:spcBef>
                <a:spcPts val="0"/>
              </a:spcBef>
              <a:spcAft>
                <a:spcPts val="0"/>
              </a:spcAft>
              <a:buNone/>
            </a:pPr>
            <a:r>
              <a:t/>
            </a:r>
            <a:endParaRPr b="1" sz="1200">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a:latin typeface="Karla"/>
              <a:ea typeface="Karla"/>
              <a:cs typeface="Karla"/>
              <a:sym typeface="Karla"/>
            </a:endParaRPr>
          </a:p>
        </p:txBody>
      </p:sp>
      <p:sp>
        <p:nvSpPr>
          <p:cNvPr id="280" name="Google Shape;280;p21"/>
          <p:cNvSpPr txBox="1"/>
          <p:nvPr/>
        </p:nvSpPr>
        <p:spPr>
          <a:xfrm>
            <a:off x="75950" y="8262850"/>
            <a:ext cx="344100" cy="2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1</a:t>
            </a:r>
            <a:endParaRPr b="1">
              <a:solidFill>
                <a:srgbClr val="FFFFFF"/>
              </a:solidFill>
            </a:endParaRPr>
          </a:p>
        </p:txBody>
      </p:sp>
      <p:sp>
        <p:nvSpPr>
          <p:cNvPr id="281" name="Google Shape;281;p21"/>
          <p:cNvSpPr txBox="1"/>
          <p:nvPr/>
        </p:nvSpPr>
        <p:spPr>
          <a:xfrm>
            <a:off x="2790650" y="8533439"/>
            <a:ext cx="409500" cy="3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2</a:t>
            </a:r>
            <a:endParaRPr b="1">
              <a:solidFill>
                <a:srgbClr val="FFFFFF"/>
              </a:solidFill>
            </a:endParaRPr>
          </a:p>
        </p:txBody>
      </p:sp>
      <p:sp>
        <p:nvSpPr>
          <p:cNvPr id="282" name="Google Shape;282;p21"/>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1"/>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284" name="Google Shape;284;p21"/>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6</a:t>
            </a:r>
            <a:endParaRPr sz="1800">
              <a:solidFill>
                <a:srgbClr val="005E68"/>
              </a:solidFill>
              <a:latin typeface="Spectral"/>
              <a:ea typeface="Spectral"/>
              <a:cs typeface="Spectral"/>
              <a:sym typeface="Spectral"/>
            </a:endParaRPr>
          </a:p>
        </p:txBody>
      </p:sp>
      <p:grpSp>
        <p:nvGrpSpPr>
          <p:cNvPr id="285" name="Google Shape;285;p21"/>
          <p:cNvGrpSpPr/>
          <p:nvPr/>
        </p:nvGrpSpPr>
        <p:grpSpPr>
          <a:xfrm>
            <a:off x="95243" y="6335069"/>
            <a:ext cx="274864" cy="316972"/>
            <a:chOff x="304245" y="1858207"/>
            <a:chExt cx="319386" cy="406165"/>
          </a:xfrm>
        </p:grpSpPr>
        <p:sp>
          <p:nvSpPr>
            <p:cNvPr id="286" name="Google Shape;286;p21"/>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1"/>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88" name="Google Shape;288;p21"/>
          <p:cNvSpPr/>
          <p:nvPr/>
        </p:nvSpPr>
        <p:spPr>
          <a:xfrm>
            <a:off x="122975" y="1126550"/>
            <a:ext cx="5380500" cy="1699500"/>
          </a:xfrm>
          <a:prstGeom prst="roundRect">
            <a:avLst>
              <a:gd fmla="val 16667" name="adj"/>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Clr>
                <a:schemeClr val="dk1"/>
              </a:buClr>
              <a:buSzPts val="1400"/>
              <a:buFont typeface="Karla"/>
              <a:buChar char="❖"/>
            </a:pPr>
            <a:r>
              <a:rPr lang="en">
                <a:solidFill>
                  <a:schemeClr val="dk1"/>
                </a:solidFill>
                <a:latin typeface="Karla"/>
                <a:ea typeface="Karla"/>
                <a:cs typeface="Karla"/>
                <a:sym typeface="Karla"/>
              </a:rPr>
              <a:t>In a barium meal test, X-ray images are taken of the </a:t>
            </a:r>
            <a:r>
              <a:rPr b="1" lang="en" u="sng">
                <a:solidFill>
                  <a:srgbClr val="CC0000"/>
                </a:solidFill>
                <a:latin typeface="Karla"/>
                <a:ea typeface="Karla"/>
                <a:cs typeface="Karla"/>
                <a:sym typeface="Karla"/>
              </a:rPr>
              <a:t>stomach</a:t>
            </a:r>
            <a:r>
              <a:rPr lang="en">
                <a:solidFill>
                  <a:srgbClr val="CC0000"/>
                </a:solidFill>
                <a:latin typeface="Karla"/>
                <a:ea typeface="Karla"/>
                <a:cs typeface="Karla"/>
                <a:sym typeface="Karla"/>
              </a:rPr>
              <a:t> </a:t>
            </a:r>
            <a:r>
              <a:rPr lang="en">
                <a:solidFill>
                  <a:schemeClr val="dk1"/>
                </a:solidFill>
                <a:latin typeface="Karla"/>
                <a:ea typeface="Karla"/>
                <a:cs typeface="Karla"/>
                <a:sym typeface="Karla"/>
              </a:rPr>
              <a:t>and the beginning of the </a:t>
            </a:r>
            <a:r>
              <a:rPr b="1" lang="en" u="sng">
                <a:solidFill>
                  <a:srgbClr val="CC0000"/>
                </a:solidFill>
                <a:latin typeface="Karla"/>
                <a:ea typeface="Karla"/>
                <a:cs typeface="Karla"/>
                <a:sym typeface="Karla"/>
              </a:rPr>
              <a:t>duodenum</a:t>
            </a:r>
            <a:r>
              <a:rPr lang="en">
                <a:solidFill>
                  <a:schemeClr val="dk1"/>
                </a:solidFill>
                <a:latin typeface="Karla"/>
                <a:ea typeface="Karla"/>
                <a:cs typeface="Karla"/>
                <a:sym typeface="Karla"/>
              </a:rPr>
              <a:t>.</a:t>
            </a:r>
            <a:endParaRPr>
              <a:solidFill>
                <a:schemeClr val="dk1"/>
              </a:solidFill>
              <a:latin typeface="Karla"/>
              <a:ea typeface="Karla"/>
              <a:cs typeface="Karla"/>
              <a:sym typeface="Karla"/>
            </a:endParaRPr>
          </a:p>
          <a:p>
            <a:pPr indent="-317500" lvl="0" marL="457200" rtl="0" algn="l">
              <a:spcBef>
                <a:spcPts val="0"/>
              </a:spcBef>
              <a:spcAft>
                <a:spcPts val="0"/>
              </a:spcAft>
              <a:buClr>
                <a:schemeClr val="accent4"/>
              </a:buClr>
              <a:buSzPts val="1400"/>
              <a:buFont typeface="Karla"/>
              <a:buChar char="❖"/>
            </a:pPr>
            <a:r>
              <a:rPr lang="en">
                <a:solidFill>
                  <a:schemeClr val="accent4"/>
                </a:solidFill>
                <a:latin typeface="Karla"/>
                <a:ea typeface="Karla"/>
                <a:cs typeface="Karla"/>
                <a:sym typeface="Karla"/>
              </a:rPr>
              <a:t>Usually it is assessed by </a:t>
            </a:r>
            <a:r>
              <a:rPr b="1" lang="en">
                <a:solidFill>
                  <a:schemeClr val="accent4"/>
                </a:solidFill>
                <a:latin typeface="Karla"/>
                <a:ea typeface="Karla"/>
                <a:cs typeface="Karla"/>
                <a:sym typeface="Karla"/>
              </a:rPr>
              <a:t>double contrast</a:t>
            </a:r>
            <a:endParaRPr b="1">
              <a:solidFill>
                <a:schemeClr val="accent4"/>
              </a:solidFill>
              <a:latin typeface="Karla"/>
              <a:ea typeface="Karla"/>
              <a:cs typeface="Karla"/>
              <a:sym typeface="Karla"/>
            </a:endParaRPr>
          </a:p>
          <a:p>
            <a:pPr indent="-317500" lvl="0" marL="457200" rtl="0" algn="l">
              <a:spcBef>
                <a:spcPts val="0"/>
              </a:spcBef>
              <a:spcAft>
                <a:spcPts val="0"/>
              </a:spcAft>
              <a:buClr>
                <a:schemeClr val="accent4"/>
              </a:buClr>
              <a:buSzPts val="1400"/>
              <a:buFont typeface="Karla"/>
              <a:buChar char="❖"/>
            </a:pPr>
            <a:r>
              <a:rPr lang="en">
                <a:solidFill>
                  <a:schemeClr val="accent4"/>
                </a:solidFill>
                <a:latin typeface="Karla"/>
                <a:ea typeface="Karla"/>
                <a:cs typeface="Karla"/>
                <a:sym typeface="Karla"/>
              </a:rPr>
              <a:t>Assess if there is any mucosal abnormality or any mass, assess the duodenum cap if there is any ulceration and the length</a:t>
            </a:r>
            <a:endParaRPr>
              <a:solidFill>
                <a:schemeClr val="accent4"/>
              </a:solidFill>
              <a:latin typeface="Karla"/>
              <a:ea typeface="Karla"/>
              <a:cs typeface="Karla"/>
              <a:sym typeface="Karla"/>
            </a:endParaRPr>
          </a:p>
          <a:p>
            <a:pPr indent="0" lvl="0" marL="0" rtl="0" algn="l">
              <a:spcBef>
                <a:spcPts val="0"/>
              </a:spcBef>
              <a:spcAft>
                <a:spcPts val="0"/>
              </a:spcAft>
              <a:buNone/>
            </a:pPr>
            <a:r>
              <a:t/>
            </a:r>
            <a:endParaRPr>
              <a:solidFill>
                <a:schemeClr val="accent4"/>
              </a:solidFill>
              <a:latin typeface="Karla"/>
              <a:ea typeface="Karla"/>
              <a:cs typeface="Karla"/>
              <a:sym typeface="Karla"/>
            </a:endParaRPr>
          </a:p>
        </p:txBody>
      </p:sp>
      <p:pic>
        <p:nvPicPr>
          <p:cNvPr id="289" name="Google Shape;289;p21"/>
          <p:cNvPicPr preferRelativeResize="0"/>
          <p:nvPr/>
        </p:nvPicPr>
        <p:blipFill>
          <a:blip r:embed="rId6">
            <a:alphaModFix/>
          </a:blip>
          <a:stretch>
            <a:fillRect/>
          </a:stretch>
        </p:blipFill>
        <p:spPr>
          <a:xfrm>
            <a:off x="4140188" y="3401663"/>
            <a:ext cx="1606475" cy="2350576"/>
          </a:xfrm>
          <a:prstGeom prst="rect">
            <a:avLst/>
          </a:prstGeom>
          <a:noFill/>
          <a:ln>
            <a:noFill/>
          </a:ln>
        </p:spPr>
      </p:pic>
      <p:pic>
        <p:nvPicPr>
          <p:cNvPr id="290" name="Google Shape;290;p21"/>
          <p:cNvPicPr preferRelativeResize="0"/>
          <p:nvPr/>
        </p:nvPicPr>
        <p:blipFill>
          <a:blip r:embed="rId7">
            <a:alphaModFix/>
          </a:blip>
          <a:stretch>
            <a:fillRect/>
          </a:stretch>
        </p:blipFill>
        <p:spPr>
          <a:xfrm>
            <a:off x="2637625" y="3397188"/>
            <a:ext cx="1425451" cy="2399499"/>
          </a:xfrm>
          <a:prstGeom prst="rect">
            <a:avLst/>
          </a:prstGeom>
          <a:noFill/>
          <a:ln>
            <a:noFill/>
          </a:ln>
        </p:spPr>
      </p:pic>
      <p:pic>
        <p:nvPicPr>
          <p:cNvPr id="291" name="Google Shape;291;p21"/>
          <p:cNvPicPr preferRelativeResize="0"/>
          <p:nvPr/>
        </p:nvPicPr>
        <p:blipFill>
          <a:blip r:embed="rId8">
            <a:alphaModFix/>
          </a:blip>
          <a:stretch>
            <a:fillRect/>
          </a:stretch>
        </p:blipFill>
        <p:spPr>
          <a:xfrm>
            <a:off x="5731617" y="1169475"/>
            <a:ext cx="2053471" cy="2023651"/>
          </a:xfrm>
          <a:prstGeom prst="rect">
            <a:avLst/>
          </a:prstGeom>
          <a:noFill/>
          <a:ln>
            <a:noFill/>
          </a:ln>
        </p:spPr>
      </p:pic>
      <p:sp>
        <p:nvSpPr>
          <p:cNvPr id="292" name="Google Shape;292;p21"/>
          <p:cNvSpPr/>
          <p:nvPr/>
        </p:nvSpPr>
        <p:spPr>
          <a:xfrm>
            <a:off x="-227562" y="509338"/>
            <a:ext cx="3480600" cy="517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rPr b="1" lang="en" sz="2300">
                <a:solidFill>
                  <a:schemeClr val="accent1"/>
                </a:solidFill>
                <a:latin typeface="Karla"/>
                <a:ea typeface="Karla"/>
                <a:cs typeface="Karla"/>
                <a:sym typeface="Karla"/>
              </a:rPr>
              <a:t> Barium Meal</a:t>
            </a:r>
            <a:endParaRPr b="1" sz="2300">
              <a:solidFill>
                <a:schemeClr val="accent1"/>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t/>
            </a:r>
            <a:endParaRPr b="1" sz="2300">
              <a:solidFill>
                <a:schemeClr val="accent1"/>
              </a:solidFill>
              <a:latin typeface="Karla"/>
              <a:ea typeface="Karla"/>
              <a:cs typeface="Karla"/>
              <a:sym typeface="Karla"/>
            </a:endParaRPr>
          </a:p>
        </p:txBody>
      </p:sp>
      <p:grpSp>
        <p:nvGrpSpPr>
          <p:cNvPr id="293" name="Google Shape;293;p21"/>
          <p:cNvGrpSpPr/>
          <p:nvPr/>
        </p:nvGrpSpPr>
        <p:grpSpPr>
          <a:xfrm>
            <a:off x="214318" y="609732"/>
            <a:ext cx="274864" cy="316972"/>
            <a:chOff x="304245" y="1858207"/>
            <a:chExt cx="319386" cy="406165"/>
          </a:xfrm>
        </p:grpSpPr>
        <p:sp>
          <p:nvSpPr>
            <p:cNvPr id="294" name="Google Shape;294;p21"/>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5" name="Google Shape;295;p21"/>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96" name="Google Shape;296;p21"/>
          <p:cNvPicPr preferRelativeResize="0"/>
          <p:nvPr/>
        </p:nvPicPr>
        <p:blipFill>
          <a:blip r:embed="rId9">
            <a:alphaModFix/>
          </a:blip>
          <a:stretch>
            <a:fillRect/>
          </a:stretch>
        </p:blipFill>
        <p:spPr>
          <a:xfrm>
            <a:off x="5339025" y="8066550"/>
            <a:ext cx="2377874" cy="2196151"/>
          </a:xfrm>
          <a:prstGeom prst="rect">
            <a:avLst/>
          </a:prstGeom>
          <a:noFill/>
          <a:ln>
            <a:noFill/>
          </a:ln>
        </p:spPr>
      </p:pic>
      <p:pic>
        <p:nvPicPr>
          <p:cNvPr id="297" name="Google Shape;297;p21"/>
          <p:cNvPicPr preferRelativeResize="0"/>
          <p:nvPr/>
        </p:nvPicPr>
        <p:blipFill>
          <a:blip r:embed="rId10">
            <a:alphaModFix/>
          </a:blip>
          <a:stretch>
            <a:fillRect/>
          </a:stretch>
        </p:blipFill>
        <p:spPr>
          <a:xfrm>
            <a:off x="122974" y="3341848"/>
            <a:ext cx="2437575" cy="2491343"/>
          </a:xfrm>
          <a:prstGeom prst="rect">
            <a:avLst/>
          </a:prstGeom>
          <a:noFill/>
          <a:ln>
            <a:noFill/>
          </a:ln>
        </p:spPr>
      </p:pic>
      <p:sp>
        <p:nvSpPr>
          <p:cNvPr id="298" name="Google Shape;298;p21"/>
          <p:cNvSpPr txBox="1"/>
          <p:nvPr/>
        </p:nvSpPr>
        <p:spPr>
          <a:xfrm>
            <a:off x="5519350" y="6370125"/>
            <a:ext cx="344100" cy="24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rPr>
              <a:t>1</a:t>
            </a:r>
            <a:endParaRPr b="1">
              <a:solidFill>
                <a:srgbClr val="FFFFFF"/>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22"/>
          <p:cNvPicPr preferRelativeResize="0"/>
          <p:nvPr/>
        </p:nvPicPr>
        <p:blipFill>
          <a:blip r:embed="rId3">
            <a:alphaModFix/>
          </a:blip>
          <a:stretch>
            <a:fillRect/>
          </a:stretch>
        </p:blipFill>
        <p:spPr>
          <a:xfrm>
            <a:off x="3389413" y="6973150"/>
            <a:ext cx="2057400" cy="3585899"/>
          </a:xfrm>
          <a:prstGeom prst="rect">
            <a:avLst/>
          </a:prstGeom>
          <a:noFill/>
          <a:ln>
            <a:noFill/>
          </a:ln>
        </p:spPr>
      </p:pic>
      <p:pic>
        <p:nvPicPr>
          <p:cNvPr id="304" name="Google Shape;304;p22"/>
          <p:cNvPicPr preferRelativeResize="0"/>
          <p:nvPr/>
        </p:nvPicPr>
        <p:blipFill>
          <a:blip r:embed="rId4">
            <a:alphaModFix/>
          </a:blip>
          <a:stretch>
            <a:fillRect/>
          </a:stretch>
        </p:blipFill>
        <p:spPr>
          <a:xfrm>
            <a:off x="5614987" y="6973150"/>
            <a:ext cx="2057400" cy="3585899"/>
          </a:xfrm>
          <a:prstGeom prst="rect">
            <a:avLst/>
          </a:prstGeom>
          <a:noFill/>
          <a:ln>
            <a:noFill/>
          </a:ln>
        </p:spPr>
      </p:pic>
      <p:sp>
        <p:nvSpPr>
          <p:cNvPr id="305" name="Google Shape;305;p22"/>
          <p:cNvSpPr/>
          <p:nvPr/>
        </p:nvSpPr>
        <p:spPr>
          <a:xfrm>
            <a:off x="100013" y="6973150"/>
            <a:ext cx="3200400" cy="35859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t/>
            </a:r>
            <a:endParaRPr b="1" sz="1100">
              <a:solidFill>
                <a:srgbClr val="448C79"/>
              </a:solidFill>
              <a:latin typeface="Arvo"/>
              <a:ea typeface="Arvo"/>
              <a:cs typeface="Arvo"/>
              <a:sym typeface="Arvo"/>
            </a:endParaRPr>
          </a:p>
          <a:p>
            <a:pPr indent="0" lvl="0" marL="0" rtl="0" algn="l">
              <a:spcBef>
                <a:spcPts val="0"/>
              </a:spcBef>
              <a:spcAft>
                <a:spcPts val="0"/>
              </a:spcAft>
              <a:buNone/>
            </a:pPr>
            <a:r>
              <a:rPr lang="en">
                <a:solidFill>
                  <a:srgbClr val="6AA84F"/>
                </a:solidFill>
                <a:latin typeface="Karla"/>
                <a:ea typeface="Karla"/>
                <a:cs typeface="Karla"/>
                <a:sym typeface="Karla"/>
              </a:rPr>
              <a:t>The light green line is the Hustra.</a:t>
            </a:r>
            <a:endParaRPr>
              <a:solidFill>
                <a:srgbClr val="6AA84F"/>
              </a:solidFill>
              <a:latin typeface="Karla"/>
              <a:ea typeface="Karla"/>
              <a:cs typeface="Karla"/>
              <a:sym typeface="Karla"/>
            </a:endParaRPr>
          </a:p>
          <a:p>
            <a:pPr indent="0" lvl="0" marL="0" rtl="0" algn="l">
              <a:spcBef>
                <a:spcPts val="0"/>
              </a:spcBef>
              <a:spcAft>
                <a:spcPts val="0"/>
              </a:spcAft>
              <a:buNone/>
            </a:pPr>
            <a:r>
              <a:rPr lang="en">
                <a:solidFill>
                  <a:srgbClr val="6AA84F"/>
                </a:solidFill>
                <a:latin typeface="Karla"/>
                <a:ea typeface="Karla"/>
                <a:cs typeface="Karla"/>
                <a:sym typeface="Karla"/>
              </a:rPr>
              <a:t>This is a double contrast of the large bowel: </a:t>
            </a:r>
            <a:r>
              <a:rPr lang="en">
                <a:solidFill>
                  <a:srgbClr val="999999"/>
                </a:solidFill>
                <a:latin typeface="Karla"/>
                <a:ea typeface="Karla"/>
                <a:cs typeface="Karla"/>
                <a:sym typeface="Karla"/>
              </a:rPr>
              <a:t>Haustra can be missing or diminished in the left side of the colon normally. But in right and transverse it MUST be present. Absent haustra in right or transverse is pathological.</a:t>
            </a:r>
            <a:endParaRPr>
              <a:solidFill>
                <a:srgbClr val="999999"/>
              </a:solidFill>
              <a:latin typeface="Karla"/>
              <a:ea typeface="Karla"/>
              <a:cs typeface="Karla"/>
              <a:sym typeface="Karla"/>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0" rtl="0" algn="l">
              <a:spcBef>
                <a:spcPts val="0"/>
              </a:spcBef>
              <a:spcAft>
                <a:spcPts val="0"/>
              </a:spcAft>
              <a:buNone/>
            </a:pPr>
            <a:r>
              <a:t/>
            </a:r>
            <a:endParaRPr b="1" sz="1200">
              <a:solidFill>
                <a:srgbClr val="448C79"/>
              </a:solidFill>
              <a:latin typeface="Arvo"/>
              <a:ea typeface="Arvo"/>
              <a:cs typeface="Arvo"/>
              <a:sym typeface="Arvo"/>
            </a:endParaRPr>
          </a:p>
          <a:p>
            <a:pPr indent="0" lvl="0" marL="457200" rtl="0" algn="l">
              <a:lnSpc>
                <a:spcPct val="115000"/>
              </a:lnSpc>
              <a:spcBef>
                <a:spcPts val="0"/>
              </a:spcBef>
              <a:spcAft>
                <a:spcPts val="0"/>
              </a:spcAft>
              <a:buNone/>
            </a:pPr>
            <a:r>
              <a:t/>
            </a:r>
            <a:endParaRPr>
              <a:solidFill>
                <a:schemeClr val="dk1"/>
              </a:solidFill>
              <a:latin typeface="Arvo"/>
              <a:ea typeface="Arvo"/>
              <a:cs typeface="Arvo"/>
              <a:sym typeface="Arvo"/>
            </a:endParaRPr>
          </a:p>
          <a:p>
            <a:pPr indent="0" lvl="0" marL="0" rtl="0" algn="l">
              <a:spcBef>
                <a:spcPts val="0"/>
              </a:spcBef>
              <a:spcAft>
                <a:spcPts val="0"/>
              </a:spcAft>
              <a:buNone/>
            </a:pPr>
            <a:r>
              <a:t/>
            </a:r>
            <a:endParaRPr>
              <a:latin typeface="Karla"/>
              <a:ea typeface="Karla"/>
              <a:cs typeface="Karla"/>
              <a:sym typeface="Karla"/>
            </a:endParaRPr>
          </a:p>
        </p:txBody>
      </p:sp>
      <p:sp>
        <p:nvSpPr>
          <p:cNvPr id="306" name="Google Shape;306;p22"/>
          <p:cNvSpPr/>
          <p:nvPr/>
        </p:nvSpPr>
        <p:spPr>
          <a:xfrm>
            <a:off x="0" y="0"/>
            <a:ext cx="7772400" cy="393600"/>
          </a:xfrm>
          <a:prstGeom prst="roundRect">
            <a:avLst>
              <a:gd fmla="val 16667" name="adj"/>
            </a:avLst>
          </a:prstGeom>
          <a:solidFill>
            <a:srgbClr val="005E6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2"/>
          <p:cNvSpPr/>
          <p:nvPr/>
        </p:nvSpPr>
        <p:spPr>
          <a:xfrm>
            <a:off x="923925" y="-32550"/>
            <a:ext cx="5916600" cy="458700"/>
          </a:xfrm>
          <a:prstGeom prst="roundRect">
            <a:avLst>
              <a:gd fmla="val 16667" name="adj"/>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100">
                <a:solidFill>
                  <a:srgbClr val="005E68"/>
                </a:solidFill>
                <a:latin typeface="Arvo"/>
                <a:ea typeface="Arvo"/>
                <a:cs typeface="Arvo"/>
                <a:sym typeface="Arvo"/>
              </a:rPr>
              <a:t>Radiological Appearance of the GIT</a:t>
            </a:r>
            <a:endParaRPr b="1" sz="2300">
              <a:solidFill>
                <a:srgbClr val="005E68"/>
              </a:solidFill>
              <a:latin typeface="Arvo"/>
              <a:ea typeface="Arvo"/>
              <a:cs typeface="Arvo"/>
              <a:sym typeface="Arvo"/>
            </a:endParaRPr>
          </a:p>
        </p:txBody>
      </p:sp>
      <p:sp>
        <p:nvSpPr>
          <p:cNvPr id="308" name="Google Shape;308;p22"/>
          <p:cNvSpPr txBox="1"/>
          <p:nvPr/>
        </p:nvSpPr>
        <p:spPr>
          <a:xfrm>
            <a:off x="3253050" y="10559050"/>
            <a:ext cx="1266300" cy="1015500"/>
          </a:xfrm>
          <a:prstGeom prst="rect">
            <a:avLst/>
          </a:prstGeom>
          <a:noFill/>
          <a:ln>
            <a:noFill/>
          </a:ln>
        </p:spPr>
        <p:txBody>
          <a:bodyPr anchorCtr="0" anchor="t" bIns="79750" lIns="79750" spcFirstLastPara="1" rIns="79750" wrap="square" tIns="79750">
            <a:noAutofit/>
          </a:bodyPr>
          <a:lstStyle/>
          <a:p>
            <a:pPr indent="0" lvl="0" marL="0" rtl="0" algn="ctr">
              <a:spcBef>
                <a:spcPts val="0"/>
              </a:spcBef>
              <a:spcAft>
                <a:spcPts val="0"/>
              </a:spcAft>
              <a:buNone/>
            </a:pPr>
            <a:r>
              <a:rPr lang="en" sz="1800">
                <a:solidFill>
                  <a:srgbClr val="005E68"/>
                </a:solidFill>
                <a:latin typeface="Spectral"/>
                <a:ea typeface="Spectral"/>
                <a:cs typeface="Spectral"/>
                <a:sym typeface="Spectral"/>
              </a:rPr>
              <a:t>7</a:t>
            </a:r>
            <a:endParaRPr sz="1800">
              <a:solidFill>
                <a:srgbClr val="005E68"/>
              </a:solidFill>
              <a:latin typeface="Spectral"/>
              <a:ea typeface="Spectral"/>
              <a:cs typeface="Spectral"/>
              <a:sym typeface="Spectral"/>
            </a:endParaRPr>
          </a:p>
        </p:txBody>
      </p:sp>
      <p:sp>
        <p:nvSpPr>
          <p:cNvPr id="309" name="Google Shape;309;p22"/>
          <p:cNvSpPr/>
          <p:nvPr/>
        </p:nvSpPr>
        <p:spPr>
          <a:xfrm>
            <a:off x="-227562" y="598825"/>
            <a:ext cx="3480600" cy="5178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rPr b="1" lang="en" sz="2300">
                <a:solidFill>
                  <a:schemeClr val="accent1"/>
                </a:solidFill>
                <a:latin typeface="Karla"/>
                <a:ea typeface="Karla"/>
                <a:cs typeface="Karla"/>
                <a:sym typeface="Karla"/>
              </a:rPr>
              <a:t> Barium Enema</a:t>
            </a:r>
            <a:endParaRPr b="1" sz="2300">
              <a:solidFill>
                <a:schemeClr val="accent1"/>
              </a:solidFill>
              <a:latin typeface="Karla"/>
              <a:ea typeface="Karla"/>
              <a:cs typeface="Karla"/>
              <a:sym typeface="Karla"/>
            </a:endParaRPr>
          </a:p>
          <a:p>
            <a:pPr indent="0" lvl="0" marL="0" rtl="0" algn="l">
              <a:spcBef>
                <a:spcPts val="0"/>
              </a:spcBef>
              <a:spcAft>
                <a:spcPts val="0"/>
              </a:spcAft>
              <a:buClr>
                <a:schemeClr val="dk1"/>
              </a:buClr>
              <a:buSzPts val="1100"/>
              <a:buFont typeface="Arial"/>
              <a:buNone/>
            </a:pPr>
            <a:r>
              <a:t/>
            </a:r>
            <a:endParaRPr b="1" sz="2300">
              <a:solidFill>
                <a:schemeClr val="accent1"/>
              </a:solidFill>
              <a:latin typeface="Karla"/>
              <a:ea typeface="Karla"/>
              <a:cs typeface="Karla"/>
              <a:sym typeface="Karla"/>
            </a:endParaRPr>
          </a:p>
          <a:p>
            <a:pPr indent="0" lvl="0" marL="0" rtl="0" algn="ctr">
              <a:spcBef>
                <a:spcPts val="0"/>
              </a:spcBef>
              <a:spcAft>
                <a:spcPts val="0"/>
              </a:spcAft>
              <a:buNone/>
            </a:pPr>
            <a:r>
              <a:t/>
            </a:r>
            <a:endParaRPr b="1" sz="2300">
              <a:solidFill>
                <a:schemeClr val="accent1"/>
              </a:solidFill>
              <a:latin typeface="Karla"/>
              <a:ea typeface="Karla"/>
              <a:cs typeface="Karla"/>
              <a:sym typeface="Karla"/>
            </a:endParaRPr>
          </a:p>
        </p:txBody>
      </p:sp>
      <p:grpSp>
        <p:nvGrpSpPr>
          <p:cNvPr id="310" name="Google Shape;310;p22"/>
          <p:cNvGrpSpPr/>
          <p:nvPr/>
        </p:nvGrpSpPr>
        <p:grpSpPr>
          <a:xfrm>
            <a:off x="86118" y="699232"/>
            <a:ext cx="274864" cy="316972"/>
            <a:chOff x="304245" y="1858207"/>
            <a:chExt cx="319386" cy="406165"/>
          </a:xfrm>
        </p:grpSpPr>
        <p:sp>
          <p:nvSpPr>
            <p:cNvPr id="311" name="Google Shape;311;p22"/>
            <p:cNvSpPr/>
            <p:nvPr/>
          </p:nvSpPr>
          <p:spPr>
            <a:xfrm rot="5400000">
              <a:off x="301889" y="1942630"/>
              <a:ext cx="406165" cy="237319"/>
            </a:xfrm>
            <a:custGeom>
              <a:rect b="b" l="l" r="r" t="t"/>
              <a:pathLst>
                <a:path extrusionOk="0" h="19901" w="34060">
                  <a:moveTo>
                    <a:pt x="17052" y="1"/>
                  </a:moveTo>
                  <a:lnTo>
                    <a:pt x="1" y="16964"/>
                  </a:lnTo>
                  <a:lnTo>
                    <a:pt x="2982" y="19901"/>
                  </a:lnTo>
                  <a:lnTo>
                    <a:pt x="17052" y="5874"/>
                  </a:lnTo>
                  <a:lnTo>
                    <a:pt x="31123" y="19901"/>
                  </a:lnTo>
                  <a:lnTo>
                    <a:pt x="34059" y="16964"/>
                  </a:lnTo>
                  <a:lnTo>
                    <a:pt x="17052"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22"/>
            <p:cNvSpPr/>
            <p:nvPr/>
          </p:nvSpPr>
          <p:spPr>
            <a:xfrm rot="5400000">
              <a:off x="261380" y="1983139"/>
              <a:ext cx="242030" cy="156301"/>
            </a:xfrm>
            <a:custGeom>
              <a:rect b="b" l="l" r="r" t="t"/>
              <a:pathLst>
                <a:path extrusionOk="0" h="13107" w="20296">
                  <a:moveTo>
                    <a:pt x="10170" y="1"/>
                  </a:moveTo>
                  <a:lnTo>
                    <a:pt x="1" y="10170"/>
                  </a:lnTo>
                  <a:lnTo>
                    <a:pt x="2938" y="13107"/>
                  </a:lnTo>
                  <a:lnTo>
                    <a:pt x="10170" y="5874"/>
                  </a:lnTo>
                  <a:lnTo>
                    <a:pt x="17359" y="13063"/>
                  </a:lnTo>
                  <a:lnTo>
                    <a:pt x="20296" y="10126"/>
                  </a:lnTo>
                  <a:lnTo>
                    <a:pt x="10170"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13" name="Google Shape;313;p22"/>
          <p:cNvSpPr/>
          <p:nvPr/>
        </p:nvSpPr>
        <p:spPr>
          <a:xfrm>
            <a:off x="86125" y="1217775"/>
            <a:ext cx="4983300" cy="2023500"/>
          </a:xfrm>
          <a:prstGeom prst="roundRect">
            <a:avLst>
              <a:gd fmla="val 1666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a:latin typeface="Karla"/>
                <a:ea typeface="Karla"/>
                <a:cs typeface="Karla"/>
                <a:sym typeface="Karla"/>
              </a:rPr>
              <a:t>SINGLE CONTRAST STUDY: </a:t>
            </a:r>
            <a:endParaRPr b="1">
              <a:latin typeface="Karla"/>
              <a:ea typeface="Karla"/>
              <a:cs typeface="Karla"/>
              <a:sym typeface="Karla"/>
            </a:endParaRPr>
          </a:p>
          <a:p>
            <a:pPr indent="-317500" lvl="0" marL="457200" rtl="0" algn="l">
              <a:spcBef>
                <a:spcPts val="0"/>
              </a:spcBef>
              <a:spcAft>
                <a:spcPts val="0"/>
              </a:spcAft>
              <a:buSzPts val="1400"/>
              <a:buFont typeface="Karla"/>
              <a:buChar char="❖"/>
            </a:pPr>
            <a:r>
              <a:rPr lang="en">
                <a:latin typeface="Karla"/>
                <a:ea typeface="Karla"/>
                <a:cs typeface="Karla"/>
                <a:sym typeface="Karla"/>
              </a:rPr>
              <a:t>The colon is filled with barium which outlines the intestine and showing gross abnormalities. </a:t>
            </a:r>
            <a:r>
              <a:rPr lang="en">
                <a:solidFill>
                  <a:schemeClr val="accent4"/>
                </a:solidFill>
                <a:latin typeface="Karla"/>
                <a:ea typeface="Karla"/>
                <a:cs typeface="Karla"/>
                <a:sym typeface="Karla"/>
              </a:rPr>
              <a:t>Example any obstruction or mass</a:t>
            </a:r>
            <a:endParaRPr>
              <a:solidFill>
                <a:schemeClr val="accent4"/>
              </a:solidFill>
              <a:latin typeface="Karla"/>
              <a:ea typeface="Karla"/>
              <a:cs typeface="Karla"/>
              <a:sym typeface="Karla"/>
            </a:endParaRPr>
          </a:p>
          <a:p>
            <a:pPr indent="0" lvl="0" marL="0" rtl="0" algn="l">
              <a:spcBef>
                <a:spcPts val="0"/>
              </a:spcBef>
              <a:spcAft>
                <a:spcPts val="0"/>
              </a:spcAft>
              <a:buNone/>
            </a:pPr>
            <a:r>
              <a:rPr b="1" lang="en">
                <a:latin typeface="Karla"/>
                <a:ea typeface="Karla"/>
                <a:cs typeface="Karla"/>
                <a:sym typeface="Karla"/>
              </a:rPr>
              <a:t>DOUBLE CONTRAST</a:t>
            </a:r>
            <a:r>
              <a:rPr lang="en">
                <a:latin typeface="Karla"/>
                <a:ea typeface="Karla"/>
                <a:cs typeface="Karla"/>
                <a:sym typeface="Karla"/>
              </a:rPr>
              <a:t> </a:t>
            </a:r>
            <a:r>
              <a:rPr b="1" lang="en">
                <a:latin typeface="Karla"/>
                <a:ea typeface="Karla"/>
                <a:cs typeface="Karla"/>
                <a:sym typeface="Karla"/>
              </a:rPr>
              <a:t>with AIR </a:t>
            </a:r>
            <a:endParaRPr b="1">
              <a:latin typeface="Karla"/>
              <a:ea typeface="Karla"/>
              <a:cs typeface="Karla"/>
              <a:sym typeface="Karla"/>
            </a:endParaRPr>
          </a:p>
          <a:p>
            <a:pPr indent="-317500" lvl="0" marL="457200" rtl="0" algn="l">
              <a:spcBef>
                <a:spcPts val="0"/>
              </a:spcBef>
              <a:spcAft>
                <a:spcPts val="0"/>
              </a:spcAft>
              <a:buSzPts val="1400"/>
              <a:buFont typeface="Karla"/>
              <a:buAutoNum type="arabicParenR"/>
            </a:pPr>
            <a:r>
              <a:rPr lang="en">
                <a:latin typeface="Karla"/>
                <a:ea typeface="Karla"/>
                <a:cs typeface="Karla"/>
                <a:sym typeface="Karla"/>
              </a:rPr>
              <a:t>The colon is first filled with barium </a:t>
            </a:r>
            <a:endParaRPr>
              <a:latin typeface="Karla"/>
              <a:ea typeface="Karla"/>
              <a:cs typeface="Karla"/>
              <a:sym typeface="Karla"/>
            </a:endParaRPr>
          </a:p>
          <a:p>
            <a:pPr indent="-317500" lvl="0" marL="457200" rtl="0" algn="l">
              <a:spcBef>
                <a:spcPts val="0"/>
              </a:spcBef>
              <a:spcAft>
                <a:spcPts val="0"/>
              </a:spcAft>
              <a:buSzPts val="1400"/>
              <a:buFont typeface="Karla"/>
              <a:buAutoNum type="arabicParenR"/>
            </a:pPr>
            <a:r>
              <a:rPr lang="en">
                <a:latin typeface="Karla"/>
                <a:ea typeface="Karla"/>
                <a:cs typeface="Karla"/>
                <a:sym typeface="Karla"/>
              </a:rPr>
              <a:t>Then the barium is drained out leaving only a thin layer of barium on the wall of colon </a:t>
            </a:r>
            <a:endParaRPr>
              <a:latin typeface="Karla"/>
              <a:ea typeface="Karla"/>
              <a:cs typeface="Karla"/>
              <a:sym typeface="Karla"/>
            </a:endParaRPr>
          </a:p>
          <a:p>
            <a:pPr indent="-317500" lvl="0" marL="457200" rtl="0" algn="l">
              <a:spcBef>
                <a:spcPts val="0"/>
              </a:spcBef>
              <a:spcAft>
                <a:spcPts val="0"/>
              </a:spcAft>
              <a:buSzPts val="1400"/>
              <a:buFont typeface="Karla"/>
              <a:buAutoNum type="arabicParenR"/>
            </a:pPr>
            <a:r>
              <a:rPr lang="en">
                <a:latin typeface="Karla"/>
                <a:ea typeface="Karla"/>
                <a:cs typeface="Karla"/>
                <a:sym typeface="Karla"/>
              </a:rPr>
              <a:t>The colon is then filled with air</a:t>
            </a:r>
            <a:endParaRPr>
              <a:latin typeface="Karla"/>
              <a:ea typeface="Karla"/>
              <a:cs typeface="Karla"/>
              <a:sym typeface="Karla"/>
            </a:endParaRPr>
          </a:p>
        </p:txBody>
      </p:sp>
      <p:pic>
        <p:nvPicPr>
          <p:cNvPr id="314" name="Google Shape;314;p22"/>
          <p:cNvPicPr preferRelativeResize="0"/>
          <p:nvPr/>
        </p:nvPicPr>
        <p:blipFill>
          <a:blip r:embed="rId5">
            <a:alphaModFix/>
          </a:blip>
          <a:stretch>
            <a:fillRect/>
          </a:stretch>
        </p:blipFill>
        <p:spPr>
          <a:xfrm>
            <a:off x="4860149" y="3535688"/>
            <a:ext cx="2649700" cy="3152800"/>
          </a:xfrm>
          <a:prstGeom prst="rect">
            <a:avLst/>
          </a:prstGeom>
          <a:noFill/>
          <a:ln>
            <a:noFill/>
          </a:ln>
        </p:spPr>
      </p:pic>
      <p:sp>
        <p:nvSpPr>
          <p:cNvPr id="315" name="Google Shape;315;p22"/>
          <p:cNvSpPr/>
          <p:nvPr/>
        </p:nvSpPr>
        <p:spPr>
          <a:xfrm>
            <a:off x="5176125" y="962952"/>
            <a:ext cx="2237700" cy="2288100"/>
          </a:xfrm>
          <a:prstGeom prst="roundRect">
            <a:avLst>
              <a:gd fmla="val 16667" name="adj"/>
            </a:avLst>
          </a:prstGeom>
          <a:solidFill>
            <a:srgbClr val="9DBDC1">
              <a:alpha val="36870"/>
            </a:srgbClr>
          </a:solidFill>
          <a:ln cap="flat" cmpd="sng" w="9525">
            <a:solidFill>
              <a:schemeClr val="dk2"/>
            </a:solidFill>
            <a:prstDash val="lgDash"/>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1- Rectum</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2- Sigmoid Colon</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3- Descending Colon</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4-Splenic Flexure</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5- Transverse Colon</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6-Hepatic Flexure</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7- Ascending Colon</a:t>
            </a:r>
            <a:endParaRPr>
              <a:solidFill>
                <a:schemeClr val="dk1"/>
              </a:solidFill>
              <a:latin typeface="Karla"/>
              <a:ea typeface="Karla"/>
              <a:cs typeface="Karla"/>
              <a:sym typeface="Karl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Karla"/>
                <a:ea typeface="Karla"/>
                <a:cs typeface="Karla"/>
                <a:sym typeface="Karla"/>
              </a:rPr>
              <a:t>8-Cecum</a:t>
            </a:r>
            <a:endParaRPr>
              <a:solidFill>
                <a:schemeClr val="dk1"/>
              </a:solidFill>
              <a:latin typeface="Karla"/>
              <a:ea typeface="Karla"/>
              <a:cs typeface="Karla"/>
              <a:sym typeface="Karla"/>
            </a:endParaRPr>
          </a:p>
        </p:txBody>
      </p:sp>
      <p:grpSp>
        <p:nvGrpSpPr>
          <p:cNvPr id="316" name="Google Shape;316;p22"/>
          <p:cNvGrpSpPr/>
          <p:nvPr/>
        </p:nvGrpSpPr>
        <p:grpSpPr>
          <a:xfrm>
            <a:off x="359600" y="3568268"/>
            <a:ext cx="4159750" cy="3036398"/>
            <a:chOff x="359600" y="3609975"/>
            <a:chExt cx="4159750" cy="2994475"/>
          </a:xfrm>
        </p:grpSpPr>
        <p:pic>
          <p:nvPicPr>
            <p:cNvPr id="317" name="Google Shape;317;p22"/>
            <p:cNvPicPr preferRelativeResize="0"/>
            <p:nvPr/>
          </p:nvPicPr>
          <p:blipFill>
            <a:blip r:embed="rId6">
              <a:alphaModFix/>
            </a:blip>
            <a:stretch>
              <a:fillRect/>
            </a:stretch>
          </p:blipFill>
          <p:spPr>
            <a:xfrm>
              <a:off x="374875" y="3609975"/>
              <a:ext cx="4144475" cy="2982175"/>
            </a:xfrm>
            <a:prstGeom prst="rect">
              <a:avLst/>
            </a:prstGeom>
            <a:noFill/>
            <a:ln>
              <a:noFill/>
            </a:ln>
          </p:spPr>
        </p:pic>
        <p:sp>
          <p:nvSpPr>
            <p:cNvPr id="318" name="Google Shape;318;p22"/>
            <p:cNvSpPr/>
            <p:nvPr/>
          </p:nvSpPr>
          <p:spPr>
            <a:xfrm>
              <a:off x="359600" y="5863750"/>
              <a:ext cx="695700" cy="740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9" name="Google Shape;319;p22"/>
          <p:cNvSpPr/>
          <p:nvPr/>
        </p:nvSpPr>
        <p:spPr>
          <a:xfrm>
            <a:off x="100025" y="3688050"/>
            <a:ext cx="906300" cy="458700"/>
          </a:xfrm>
          <a:prstGeom prst="roundRect">
            <a:avLst>
              <a:gd fmla="val 16667" name="adj"/>
            </a:avLst>
          </a:prstGeom>
          <a:solidFill>
            <a:srgbClr val="037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Karla"/>
                <a:ea typeface="Karla"/>
                <a:cs typeface="Karla"/>
                <a:sym typeface="Karla"/>
              </a:rPr>
              <a:t>Ascending colon</a:t>
            </a:r>
            <a:endParaRPr sz="1100">
              <a:solidFill>
                <a:srgbClr val="FFFFFF"/>
              </a:solidFill>
              <a:latin typeface="Karla"/>
              <a:ea typeface="Karla"/>
              <a:cs typeface="Karla"/>
              <a:sym typeface="Karla"/>
            </a:endParaRPr>
          </a:p>
        </p:txBody>
      </p:sp>
      <p:sp>
        <p:nvSpPr>
          <p:cNvPr id="320" name="Google Shape;320;p22"/>
          <p:cNvSpPr/>
          <p:nvPr/>
        </p:nvSpPr>
        <p:spPr>
          <a:xfrm>
            <a:off x="251525" y="4548100"/>
            <a:ext cx="754800" cy="317100"/>
          </a:xfrm>
          <a:prstGeom prst="roundRect">
            <a:avLst>
              <a:gd fmla="val 16667" name="adj"/>
            </a:avLst>
          </a:prstGeom>
          <a:solidFill>
            <a:srgbClr val="037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Karla"/>
                <a:ea typeface="Karla"/>
                <a:cs typeface="Karla"/>
                <a:sym typeface="Karla"/>
              </a:rPr>
              <a:t>Cecum</a:t>
            </a:r>
            <a:endParaRPr sz="1100">
              <a:solidFill>
                <a:srgbClr val="FFFFFF"/>
              </a:solidFill>
              <a:latin typeface="Karla"/>
              <a:ea typeface="Karla"/>
              <a:cs typeface="Karla"/>
              <a:sym typeface="Karla"/>
            </a:endParaRPr>
          </a:p>
        </p:txBody>
      </p:sp>
      <p:sp>
        <p:nvSpPr>
          <p:cNvPr id="321" name="Google Shape;321;p22"/>
          <p:cNvSpPr/>
          <p:nvPr/>
        </p:nvSpPr>
        <p:spPr>
          <a:xfrm>
            <a:off x="153450" y="5093500"/>
            <a:ext cx="852900" cy="393600"/>
          </a:xfrm>
          <a:prstGeom prst="roundRect">
            <a:avLst>
              <a:gd fmla="val 16667" name="adj"/>
            </a:avLst>
          </a:prstGeom>
          <a:solidFill>
            <a:srgbClr val="037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Karla"/>
                <a:ea typeface="Karla"/>
                <a:cs typeface="Karla"/>
                <a:sym typeface="Karla"/>
              </a:rPr>
              <a:t>Terminal Ileum</a:t>
            </a:r>
            <a:endParaRPr sz="1100">
              <a:solidFill>
                <a:srgbClr val="FFFFFF"/>
              </a:solidFill>
              <a:latin typeface="Karla"/>
              <a:ea typeface="Karla"/>
              <a:cs typeface="Karla"/>
              <a:sym typeface="Karla"/>
            </a:endParaRPr>
          </a:p>
        </p:txBody>
      </p:sp>
      <p:sp>
        <p:nvSpPr>
          <p:cNvPr id="322" name="Google Shape;322;p22"/>
          <p:cNvSpPr/>
          <p:nvPr/>
        </p:nvSpPr>
        <p:spPr>
          <a:xfrm>
            <a:off x="3742350" y="3609975"/>
            <a:ext cx="1005300" cy="458700"/>
          </a:xfrm>
          <a:prstGeom prst="roundRect">
            <a:avLst>
              <a:gd fmla="val 16667" name="adj"/>
            </a:avLst>
          </a:prstGeom>
          <a:solidFill>
            <a:srgbClr val="037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Karla"/>
                <a:ea typeface="Karla"/>
                <a:cs typeface="Karla"/>
                <a:sym typeface="Karla"/>
              </a:rPr>
              <a:t>Transverse Colon</a:t>
            </a:r>
            <a:endParaRPr sz="1100">
              <a:solidFill>
                <a:srgbClr val="FFFFFF"/>
              </a:solidFill>
              <a:latin typeface="Karla"/>
              <a:ea typeface="Karla"/>
              <a:cs typeface="Karla"/>
              <a:sym typeface="Karla"/>
            </a:endParaRPr>
          </a:p>
        </p:txBody>
      </p:sp>
      <p:sp>
        <p:nvSpPr>
          <p:cNvPr id="323" name="Google Shape;323;p22"/>
          <p:cNvSpPr/>
          <p:nvPr/>
        </p:nvSpPr>
        <p:spPr>
          <a:xfrm>
            <a:off x="3742350" y="4241100"/>
            <a:ext cx="1005300" cy="458700"/>
          </a:xfrm>
          <a:prstGeom prst="roundRect">
            <a:avLst>
              <a:gd fmla="val 16667" name="adj"/>
            </a:avLst>
          </a:prstGeom>
          <a:solidFill>
            <a:srgbClr val="037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Karla"/>
                <a:ea typeface="Karla"/>
                <a:cs typeface="Karla"/>
                <a:sym typeface="Karla"/>
              </a:rPr>
              <a:t>Descending</a:t>
            </a:r>
            <a:endParaRPr sz="1100">
              <a:solidFill>
                <a:srgbClr val="FFFFFF"/>
              </a:solidFill>
              <a:latin typeface="Karla"/>
              <a:ea typeface="Karla"/>
              <a:cs typeface="Karla"/>
              <a:sym typeface="Karla"/>
            </a:endParaRPr>
          </a:p>
          <a:p>
            <a:pPr indent="0" lvl="0" marL="0" rtl="0" algn="ctr">
              <a:spcBef>
                <a:spcPts val="0"/>
              </a:spcBef>
              <a:spcAft>
                <a:spcPts val="0"/>
              </a:spcAft>
              <a:buNone/>
            </a:pPr>
            <a:r>
              <a:rPr lang="en" sz="1100">
                <a:solidFill>
                  <a:srgbClr val="FFFFFF"/>
                </a:solidFill>
                <a:latin typeface="Karla"/>
                <a:ea typeface="Karla"/>
                <a:cs typeface="Karla"/>
                <a:sym typeface="Karla"/>
              </a:rPr>
              <a:t>Colon</a:t>
            </a:r>
            <a:endParaRPr sz="1100">
              <a:solidFill>
                <a:srgbClr val="FFFFFF"/>
              </a:solidFill>
              <a:latin typeface="Karla"/>
              <a:ea typeface="Karla"/>
              <a:cs typeface="Karla"/>
              <a:sym typeface="Karla"/>
            </a:endParaRPr>
          </a:p>
        </p:txBody>
      </p:sp>
      <p:sp>
        <p:nvSpPr>
          <p:cNvPr id="324" name="Google Shape;324;p22"/>
          <p:cNvSpPr/>
          <p:nvPr/>
        </p:nvSpPr>
        <p:spPr>
          <a:xfrm>
            <a:off x="3508800" y="5131750"/>
            <a:ext cx="933000" cy="317100"/>
          </a:xfrm>
          <a:prstGeom prst="roundRect">
            <a:avLst>
              <a:gd fmla="val 16667" name="adj"/>
            </a:avLst>
          </a:prstGeom>
          <a:solidFill>
            <a:srgbClr val="037A87"/>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FFFFFF"/>
                </a:solidFill>
                <a:latin typeface="Karla"/>
                <a:ea typeface="Karla"/>
                <a:cs typeface="Karla"/>
                <a:sym typeface="Karla"/>
              </a:rPr>
              <a:t>Sigmoid</a:t>
            </a:r>
            <a:endParaRPr sz="1100">
              <a:solidFill>
                <a:srgbClr val="FFFFFF"/>
              </a:solidFill>
              <a:latin typeface="Karla"/>
              <a:ea typeface="Karla"/>
              <a:cs typeface="Karla"/>
              <a:sym typeface="Karla"/>
            </a:endParaRPr>
          </a:p>
        </p:txBody>
      </p:sp>
      <p:sp>
        <p:nvSpPr>
          <p:cNvPr id="325" name="Google Shape;325;p22"/>
          <p:cNvSpPr/>
          <p:nvPr/>
        </p:nvSpPr>
        <p:spPr>
          <a:xfrm>
            <a:off x="6105525" y="3251050"/>
            <a:ext cx="378900" cy="317100"/>
          </a:xfrm>
          <a:prstGeom prst="downArrow">
            <a:avLst>
              <a:gd fmla="val 27133" name="adj1"/>
              <a:gd fmla="val 6260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22"/>
          <p:cNvSpPr txBox="1"/>
          <p:nvPr/>
        </p:nvSpPr>
        <p:spPr>
          <a:xfrm>
            <a:off x="323104" y="3251050"/>
            <a:ext cx="2379300" cy="317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4"/>
                </a:solidFill>
              </a:rPr>
              <a:t>(</a:t>
            </a:r>
            <a:r>
              <a:rPr lang="en">
                <a:solidFill>
                  <a:schemeClr val="accent4"/>
                </a:solidFill>
              </a:rPr>
              <a:t>single)</a:t>
            </a:r>
            <a:endParaRPr>
              <a:solidFill>
                <a:schemeClr val="accent4"/>
              </a:solidFill>
            </a:endParaRPr>
          </a:p>
        </p:txBody>
      </p:sp>
      <p:sp>
        <p:nvSpPr>
          <p:cNvPr id="327" name="Google Shape;327;p22"/>
          <p:cNvSpPr txBox="1"/>
          <p:nvPr/>
        </p:nvSpPr>
        <p:spPr>
          <a:xfrm>
            <a:off x="4923938" y="3088575"/>
            <a:ext cx="1005300" cy="674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accent4"/>
                </a:solidFill>
                <a:latin typeface="Karla"/>
                <a:ea typeface="Karla"/>
                <a:cs typeface="Karla"/>
                <a:sym typeface="Karla"/>
              </a:rPr>
              <a:t>(</a:t>
            </a:r>
            <a:r>
              <a:rPr lang="en">
                <a:solidFill>
                  <a:schemeClr val="accent4"/>
                </a:solidFill>
                <a:latin typeface="Karla"/>
                <a:ea typeface="Karla"/>
                <a:cs typeface="Karla"/>
                <a:sym typeface="Karla"/>
              </a:rPr>
              <a:t>double)</a:t>
            </a:r>
            <a:endParaRPr>
              <a:solidFill>
                <a:schemeClr val="accent4"/>
              </a:solidFill>
              <a:latin typeface="Karla"/>
              <a:ea typeface="Karla"/>
              <a:cs typeface="Karla"/>
              <a:sym typeface="Karl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005E68"/>
      </a:dk2>
      <a:lt2>
        <a:srgbClr val="0D8F9D"/>
      </a:lt2>
      <a:accent1>
        <a:srgbClr val="9DBDC1"/>
      </a:accent1>
      <a:accent2>
        <a:srgbClr val="A64D79"/>
      </a:accent2>
      <a:accent3>
        <a:srgbClr val="6C9EEC"/>
      </a:accent3>
      <a:accent4>
        <a:srgbClr val="6AA84F"/>
      </a:accent4>
      <a:accent5>
        <a:srgbClr val="CC0000"/>
      </a:accent5>
      <a:accent6>
        <a:srgbClr val="CEA320"/>
      </a:accent6>
      <a:hlink>
        <a:srgbClr val="9DBDC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