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972800" cx="7772400"/>
  <p:notesSz cx="6858000" cy="9144000"/>
  <p:embeddedFontLst>
    <p:embeddedFont>
      <p:font typeface="Arvo"/>
      <p:regular r:id="rId28"/>
      <p:bold r:id="rId29"/>
      <p:italic r:id="rId30"/>
      <p:boldItalic r:id="rId31"/>
    </p:embeddedFont>
    <p:embeddedFont>
      <p:font typeface="Quicksand"/>
      <p:regular r:id="rId32"/>
      <p:bold r:id="rId33"/>
    </p:embeddedFont>
    <p:embeddedFont>
      <p:font typeface="Spectral"/>
      <p:regular r:id="rId34"/>
      <p:bold r:id="rId35"/>
      <p:italic r:id="rId36"/>
      <p:boldItalic r:id="rId37"/>
    </p:embeddedFont>
    <p:embeddedFont>
      <p:font typeface="Karla"/>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E747A7-2D7E-403F-85AA-584F75FCE5A7}">
  <a:tblStyle styleId="{FAE747A7-2D7E-403F-85AA-584F75FCE5A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Karla-italic.fntdata"/><Relationship Id="rId20" Type="http://schemas.openxmlformats.org/officeDocument/2006/relationships/slide" Target="slides/slide15.xml"/><Relationship Id="rId41" Type="http://schemas.openxmlformats.org/officeDocument/2006/relationships/font" Target="fonts/Karla-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rv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v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vo-boldItalic.fntdata"/><Relationship Id="rId30" Type="http://schemas.openxmlformats.org/officeDocument/2006/relationships/font" Target="fonts/Arvo-italic.fntdata"/><Relationship Id="rId11" Type="http://schemas.openxmlformats.org/officeDocument/2006/relationships/slide" Target="slides/slide6.xml"/><Relationship Id="rId33" Type="http://schemas.openxmlformats.org/officeDocument/2006/relationships/font" Target="fonts/Quicksand-bold.fntdata"/><Relationship Id="rId10" Type="http://schemas.openxmlformats.org/officeDocument/2006/relationships/slide" Target="slides/slide5.xml"/><Relationship Id="rId32" Type="http://schemas.openxmlformats.org/officeDocument/2006/relationships/font" Target="fonts/Quicksand-regular.fntdata"/><Relationship Id="rId13" Type="http://schemas.openxmlformats.org/officeDocument/2006/relationships/slide" Target="slides/slide8.xml"/><Relationship Id="rId35" Type="http://schemas.openxmlformats.org/officeDocument/2006/relationships/font" Target="fonts/Spectral-bold.fntdata"/><Relationship Id="rId12" Type="http://schemas.openxmlformats.org/officeDocument/2006/relationships/slide" Target="slides/slide7.xml"/><Relationship Id="rId34" Type="http://schemas.openxmlformats.org/officeDocument/2006/relationships/font" Target="fonts/Spectral-regular.fntdata"/><Relationship Id="rId15" Type="http://schemas.openxmlformats.org/officeDocument/2006/relationships/slide" Target="slides/slide10.xml"/><Relationship Id="rId37" Type="http://schemas.openxmlformats.org/officeDocument/2006/relationships/font" Target="fonts/Spectral-boldItalic.fntdata"/><Relationship Id="rId14" Type="http://schemas.openxmlformats.org/officeDocument/2006/relationships/slide" Target="slides/slide9.xml"/><Relationship Id="rId36" Type="http://schemas.openxmlformats.org/officeDocument/2006/relationships/font" Target="fonts/Spectral-italic.fntdata"/><Relationship Id="rId17" Type="http://schemas.openxmlformats.org/officeDocument/2006/relationships/slide" Target="slides/slide12.xml"/><Relationship Id="rId39" Type="http://schemas.openxmlformats.org/officeDocument/2006/relationships/font" Target="fonts/Karla-bold.fntdata"/><Relationship Id="rId16" Type="http://schemas.openxmlformats.org/officeDocument/2006/relationships/slide" Target="slides/slide11.xml"/><Relationship Id="rId38" Type="http://schemas.openxmlformats.org/officeDocument/2006/relationships/font" Target="fonts/Karl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a7c59a8afb_0_76: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a7c59a8af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0f82a642195c03f_65: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0f82a642195c03f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57d3402d3da4e59c_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57d3402d3da4e59c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57d3402d3da4e59c_14: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57d3402d3da4e59c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57d3402d3da4e59c_26: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57d3402d3da4e59c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0bde6bd1aa3de9_9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10bde6bd1aa3de9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536602ed1b857a31_11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536602ed1b857a3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57d3402d3da4e59c_32: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57d3402d3da4e59c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536602ed1b857a31_124: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536602ed1b857a3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536602ed1b857a31_112: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536602ed1b857a3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a7c59a8afb_0_0: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a7c59a8a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487c46c0e575e1b_34: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487c46c0e575e1b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487c46c0e575e1b_40: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87c46c0e575e1b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820d0c5ea8_1_82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820d0c5ea8_1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835fed548240af3_11: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835fed548240af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a2e3c9260_0_1: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a2e3c926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a7c59a8afb_0_47: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a7c59a8af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7c59a8afb_0_112: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7c59a8af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7c59a8afb_0_156: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7c59a8af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f82a642195c03f_47: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0f82a642195c03f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a7c59a8afb_0_17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a7c59a8afb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304824" y="129150"/>
            <a:ext cx="1408500" cy="1408480"/>
          </a:xfrm>
          <a:prstGeom prst="rect">
            <a:avLst/>
          </a:prstGeom>
          <a:noFill/>
          <a:ln>
            <a:noFill/>
          </a:ln>
        </p:spPr>
      </p:pic>
      <p:sp>
        <p:nvSpPr>
          <p:cNvPr id="11" name="Google Shape;11;p2"/>
          <p:cNvSpPr txBox="1"/>
          <p:nvPr/>
        </p:nvSpPr>
        <p:spPr>
          <a:xfrm>
            <a:off x="-674520" y="1367363"/>
            <a:ext cx="3367200" cy="94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600">
                <a:solidFill>
                  <a:srgbClr val="384849"/>
                </a:solidFill>
                <a:latin typeface="Spectral"/>
                <a:ea typeface="Spectral"/>
                <a:cs typeface="Spectral"/>
                <a:sym typeface="Spectral"/>
              </a:rPr>
              <a:t>Radiology</a:t>
            </a:r>
            <a:r>
              <a:rPr lang="en" sz="400">
                <a:latin typeface="Spectral"/>
                <a:ea typeface="Spectral"/>
                <a:cs typeface="Spectral"/>
                <a:sym typeface="Spectral"/>
              </a:rPr>
              <a:t> </a:t>
            </a:r>
            <a:endParaRPr sz="400">
              <a:latin typeface="Spectral"/>
              <a:ea typeface="Spectral"/>
              <a:cs typeface="Spectral"/>
              <a:sym typeface="Spectral"/>
            </a:endParaRPr>
          </a:p>
        </p:txBody>
      </p:sp>
      <p:sp>
        <p:nvSpPr>
          <p:cNvPr id="12" name="Google Shape;12;p2"/>
          <p:cNvSpPr txBox="1"/>
          <p:nvPr/>
        </p:nvSpPr>
        <p:spPr>
          <a:xfrm>
            <a:off x="-426136" y="1743138"/>
            <a:ext cx="2870400" cy="94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500">
                <a:solidFill>
                  <a:srgbClr val="384849"/>
                </a:solidFill>
                <a:latin typeface="Spectral"/>
                <a:ea typeface="Spectral"/>
                <a:cs typeface="Spectral"/>
                <a:sym typeface="Spectral"/>
              </a:rPr>
              <a:t>Team 438</a:t>
            </a:r>
            <a:endParaRPr sz="100">
              <a:solidFill>
                <a:srgbClr val="384849"/>
              </a:solidFill>
              <a:latin typeface="Spectral"/>
              <a:ea typeface="Spectral"/>
              <a:cs typeface="Spectral"/>
              <a:sym typeface="Spectral"/>
            </a:endParaRPr>
          </a:p>
        </p:txBody>
      </p:sp>
      <p:sp>
        <p:nvSpPr>
          <p:cNvPr id="13" name="Google Shape;13;p2"/>
          <p:cNvSpPr/>
          <p:nvPr/>
        </p:nvSpPr>
        <p:spPr>
          <a:xfrm>
            <a:off x="-128" y="2494350"/>
            <a:ext cx="7772400" cy="3466200"/>
          </a:xfrm>
          <a:prstGeom prst="rect">
            <a:avLst/>
          </a:prstGeom>
          <a:solidFill>
            <a:srgbClr val="005E68">
              <a:alpha val="1788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4" name="Google Shape;14;p2"/>
          <p:cNvSpPr txBox="1"/>
          <p:nvPr/>
        </p:nvSpPr>
        <p:spPr>
          <a:xfrm>
            <a:off x="1713325" y="503725"/>
            <a:ext cx="6069000" cy="1344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3000">
                <a:solidFill>
                  <a:srgbClr val="005E68"/>
                </a:solidFill>
                <a:latin typeface="Arvo"/>
                <a:ea typeface="Arvo"/>
                <a:cs typeface="Arvo"/>
                <a:sym typeface="Arvo"/>
              </a:rPr>
              <a:t>Radiology of GI system diseases</a:t>
            </a:r>
            <a:endParaRPr sz="3000">
              <a:solidFill>
                <a:srgbClr val="005E68"/>
              </a:solidFill>
              <a:latin typeface="Arvo"/>
              <a:ea typeface="Arvo"/>
              <a:cs typeface="Arvo"/>
              <a:sym typeface="Arvo"/>
            </a:endParaRPr>
          </a:p>
        </p:txBody>
      </p:sp>
      <p:sp>
        <p:nvSpPr>
          <p:cNvPr id="15" name="Google Shape;15;p2"/>
          <p:cNvSpPr/>
          <p:nvPr/>
        </p:nvSpPr>
        <p:spPr>
          <a:xfrm>
            <a:off x="2612518" y="1661375"/>
            <a:ext cx="4520700" cy="44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 name="Google Shape;16;p2"/>
          <p:cNvSpPr txBox="1"/>
          <p:nvPr/>
        </p:nvSpPr>
        <p:spPr>
          <a:xfrm>
            <a:off x="2223132" y="1674975"/>
            <a:ext cx="5299500" cy="1344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Lecture 11</a:t>
            </a:r>
            <a:endParaRPr b="1" sz="2100">
              <a:solidFill>
                <a:srgbClr val="005E68"/>
              </a:solidFill>
              <a:latin typeface="Arvo"/>
              <a:ea typeface="Arvo"/>
              <a:cs typeface="Arvo"/>
              <a:sym typeface="Arvo"/>
            </a:endParaRPr>
          </a:p>
          <a:p>
            <a:pPr indent="0" lvl="0" marL="0" rtl="0" algn="ctr">
              <a:spcBef>
                <a:spcPts val="0"/>
              </a:spcBef>
              <a:spcAft>
                <a:spcPts val="0"/>
              </a:spcAft>
              <a:buNone/>
            </a:pPr>
            <a:r>
              <a:t/>
            </a:r>
            <a:endParaRPr b="1" sz="2100">
              <a:solidFill>
                <a:srgbClr val="005E68"/>
              </a:solidFill>
              <a:latin typeface="Arvo"/>
              <a:ea typeface="Arvo"/>
              <a:cs typeface="Arvo"/>
              <a:sym typeface="Arvo"/>
            </a:endParaRPr>
          </a:p>
        </p:txBody>
      </p:sp>
      <p:sp>
        <p:nvSpPr>
          <p:cNvPr id="17" name="Google Shape;17;p2"/>
          <p:cNvSpPr txBox="1"/>
          <p:nvPr/>
        </p:nvSpPr>
        <p:spPr>
          <a:xfrm>
            <a:off x="-826094" y="2470800"/>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Objectives</a:t>
            </a:r>
            <a:endParaRPr b="1" sz="100">
              <a:solidFill>
                <a:srgbClr val="005E68"/>
              </a:solidFill>
              <a:latin typeface="Karla"/>
              <a:ea typeface="Karla"/>
              <a:cs typeface="Karla"/>
              <a:sym typeface="Karla"/>
            </a:endParaRPr>
          </a:p>
        </p:txBody>
      </p:sp>
      <p:sp>
        <p:nvSpPr>
          <p:cNvPr id="18" name="Google Shape;18;p2"/>
          <p:cNvSpPr/>
          <p:nvPr/>
        </p:nvSpPr>
        <p:spPr>
          <a:xfrm>
            <a:off x="1200264" y="3043775"/>
            <a:ext cx="1274100" cy="44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sz="1200">
              <a:solidFill>
                <a:srgbClr val="005E68"/>
              </a:solidFill>
            </a:endParaRPr>
          </a:p>
        </p:txBody>
      </p:sp>
      <p:sp>
        <p:nvSpPr>
          <p:cNvPr id="19" name="Google Shape;19;p2"/>
          <p:cNvSpPr/>
          <p:nvPr/>
        </p:nvSpPr>
        <p:spPr>
          <a:xfrm>
            <a:off x="176426" y="5443002"/>
            <a:ext cx="1408500" cy="3135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Spectral"/>
                <a:ea typeface="Spectral"/>
                <a:cs typeface="Spectral"/>
                <a:sym typeface="Spectral"/>
              </a:rPr>
              <a:t>Color Index:</a:t>
            </a:r>
            <a:endParaRPr sz="1200">
              <a:solidFill>
                <a:srgbClr val="FFFFFF"/>
              </a:solidFill>
              <a:latin typeface="Spectral"/>
              <a:ea typeface="Spectral"/>
              <a:cs typeface="Spectral"/>
              <a:sym typeface="Spectral"/>
            </a:endParaRPr>
          </a:p>
        </p:txBody>
      </p:sp>
      <p:sp>
        <p:nvSpPr>
          <p:cNvPr id="20" name="Google Shape;20;p2"/>
          <p:cNvSpPr/>
          <p:nvPr/>
        </p:nvSpPr>
        <p:spPr>
          <a:xfrm>
            <a:off x="1445979" y="5443000"/>
            <a:ext cx="5881500" cy="313500"/>
          </a:xfrm>
          <a:prstGeom prst="chevron">
            <a:avLst>
              <a:gd fmla="val 50000" name="adj"/>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1" name="Google Shape;21;p2"/>
          <p:cNvSpPr txBox="1"/>
          <p:nvPr/>
        </p:nvSpPr>
        <p:spPr>
          <a:xfrm>
            <a:off x="1584841" y="5401365"/>
            <a:ext cx="1274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5"/>
                </a:solidFill>
                <a:latin typeface="Karla"/>
                <a:ea typeface="Karla"/>
                <a:cs typeface="Karla"/>
                <a:sym typeface="Karla"/>
              </a:rPr>
              <a:t>⬩ Important</a:t>
            </a:r>
            <a:endParaRPr b="1" sz="1200">
              <a:solidFill>
                <a:schemeClr val="accent5"/>
              </a:solidFill>
              <a:latin typeface="Karla"/>
              <a:ea typeface="Karla"/>
              <a:cs typeface="Karla"/>
              <a:sym typeface="Karla"/>
            </a:endParaRPr>
          </a:p>
        </p:txBody>
      </p:sp>
      <p:sp>
        <p:nvSpPr>
          <p:cNvPr id="22" name="Google Shape;22;p2"/>
          <p:cNvSpPr txBox="1"/>
          <p:nvPr/>
        </p:nvSpPr>
        <p:spPr>
          <a:xfrm>
            <a:off x="2647825" y="5407925"/>
            <a:ext cx="14928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a:t>
            </a:r>
            <a:r>
              <a:rPr b="1" lang="en" sz="1200">
                <a:solidFill>
                  <a:schemeClr val="accent4"/>
                </a:solidFill>
                <a:latin typeface="Karla"/>
                <a:ea typeface="Karla"/>
                <a:cs typeface="Karla"/>
                <a:sym typeface="Karla"/>
              </a:rPr>
              <a:t> Doctor’s </a:t>
            </a:r>
            <a:r>
              <a:rPr b="1" lang="en" sz="1200">
                <a:solidFill>
                  <a:schemeClr val="accent4"/>
                </a:solidFill>
                <a:latin typeface="Karla"/>
                <a:ea typeface="Karla"/>
                <a:cs typeface="Karla"/>
                <a:sym typeface="Karla"/>
              </a:rPr>
              <a:t>Notes</a:t>
            </a:r>
            <a:endParaRPr b="1" sz="1200">
              <a:solidFill>
                <a:schemeClr val="accent4"/>
              </a:solidFill>
              <a:latin typeface="Karla"/>
              <a:ea typeface="Karla"/>
              <a:cs typeface="Karla"/>
              <a:sym typeface="Karla"/>
            </a:endParaRPr>
          </a:p>
        </p:txBody>
      </p:sp>
      <p:sp>
        <p:nvSpPr>
          <p:cNvPr id="23" name="Google Shape;23;p2"/>
          <p:cNvSpPr txBox="1"/>
          <p:nvPr/>
        </p:nvSpPr>
        <p:spPr>
          <a:xfrm>
            <a:off x="4009978" y="5401375"/>
            <a:ext cx="8037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rgbClr val="999999"/>
                </a:solidFill>
                <a:latin typeface="Karla"/>
                <a:ea typeface="Karla"/>
                <a:cs typeface="Karla"/>
                <a:sym typeface="Karla"/>
              </a:rPr>
              <a:t>⬩</a:t>
            </a:r>
            <a:r>
              <a:rPr b="1" lang="en" sz="1200">
                <a:solidFill>
                  <a:srgbClr val="999999"/>
                </a:solidFill>
                <a:latin typeface="Karla"/>
                <a:ea typeface="Karla"/>
                <a:cs typeface="Karla"/>
                <a:sym typeface="Karla"/>
              </a:rPr>
              <a:t> </a:t>
            </a:r>
            <a:r>
              <a:rPr b="1" lang="en" sz="1200">
                <a:solidFill>
                  <a:srgbClr val="999999"/>
                </a:solidFill>
                <a:latin typeface="Karla"/>
                <a:ea typeface="Karla"/>
                <a:cs typeface="Karla"/>
                <a:sym typeface="Karla"/>
              </a:rPr>
              <a:t>Extra</a:t>
            </a:r>
            <a:endParaRPr b="1" sz="1200">
              <a:solidFill>
                <a:srgbClr val="999999"/>
              </a:solidFill>
              <a:latin typeface="Karla"/>
              <a:ea typeface="Karla"/>
              <a:cs typeface="Karla"/>
              <a:sym typeface="Karla"/>
            </a:endParaRPr>
          </a:p>
        </p:txBody>
      </p:sp>
      <p:sp>
        <p:nvSpPr>
          <p:cNvPr id="24" name="Google Shape;24;p2"/>
          <p:cNvSpPr/>
          <p:nvPr/>
        </p:nvSpPr>
        <p:spPr>
          <a:xfrm>
            <a:off x="-10200" y="10710375"/>
            <a:ext cx="7792500" cy="3135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5" name="Google Shape;25;p2"/>
          <p:cNvSpPr txBox="1"/>
          <p:nvPr/>
        </p:nvSpPr>
        <p:spPr>
          <a:xfrm>
            <a:off x="-778469" y="8557675"/>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Done by:</a:t>
            </a:r>
            <a:endParaRPr b="1" sz="100">
              <a:solidFill>
                <a:srgbClr val="005E68"/>
              </a:solidFill>
              <a:latin typeface="Karla"/>
              <a:ea typeface="Karla"/>
              <a:cs typeface="Karla"/>
              <a:sym typeface="Karla"/>
            </a:endParaRPr>
          </a:p>
        </p:txBody>
      </p:sp>
      <p:sp>
        <p:nvSpPr>
          <p:cNvPr id="26" name="Google Shape;26;p2"/>
          <p:cNvSpPr txBox="1"/>
          <p:nvPr/>
        </p:nvSpPr>
        <p:spPr>
          <a:xfrm>
            <a:off x="3215784" y="8532763"/>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Notes:</a:t>
            </a:r>
            <a:endParaRPr b="1" sz="100">
              <a:solidFill>
                <a:srgbClr val="005E68"/>
              </a:solidFill>
              <a:latin typeface="Karla"/>
              <a:ea typeface="Karla"/>
              <a:cs typeface="Karla"/>
              <a:sym typeface="Karla"/>
            </a:endParaRPr>
          </a:p>
        </p:txBody>
      </p:sp>
      <p:sp>
        <p:nvSpPr>
          <p:cNvPr id="27" name="Google Shape;27;p2"/>
          <p:cNvSpPr/>
          <p:nvPr/>
        </p:nvSpPr>
        <p:spPr>
          <a:xfrm>
            <a:off x="103225" y="908975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8" name="Google Shape;28;p2"/>
          <p:cNvSpPr/>
          <p:nvPr/>
        </p:nvSpPr>
        <p:spPr>
          <a:xfrm>
            <a:off x="3986525" y="908050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9" name="Google Shape;29;p2"/>
          <p:cNvSpPr txBox="1"/>
          <p:nvPr/>
        </p:nvSpPr>
        <p:spPr>
          <a:xfrm>
            <a:off x="1236443" y="6019238"/>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Spectral"/>
                <a:ea typeface="Spectral"/>
                <a:cs typeface="Spectral"/>
                <a:sym typeface="Spectral"/>
              </a:rPr>
              <a:t>Team Leaders</a:t>
            </a:r>
            <a:endParaRPr b="1" sz="100">
              <a:solidFill>
                <a:srgbClr val="005E68"/>
              </a:solidFill>
              <a:latin typeface="Spectral"/>
              <a:ea typeface="Spectral"/>
              <a:cs typeface="Spectral"/>
              <a:sym typeface="Spectral"/>
            </a:endParaRPr>
          </a:p>
        </p:txBody>
      </p:sp>
      <p:sp>
        <p:nvSpPr>
          <p:cNvPr id="30" name="Google Shape;30;p2"/>
          <p:cNvSpPr/>
          <p:nvPr/>
        </p:nvSpPr>
        <p:spPr>
          <a:xfrm>
            <a:off x="2118150" y="6588525"/>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Karla"/>
                <a:ea typeface="Karla"/>
                <a:cs typeface="Karla"/>
                <a:sym typeface="Karla"/>
              </a:rPr>
              <a:t>Omar Aldosari</a:t>
            </a:r>
            <a:endParaRPr sz="2000">
              <a:latin typeface="Karla"/>
              <a:ea typeface="Karla"/>
              <a:cs typeface="Karla"/>
              <a:sym typeface="Karla"/>
            </a:endParaRPr>
          </a:p>
        </p:txBody>
      </p:sp>
      <p:sp>
        <p:nvSpPr>
          <p:cNvPr id="31" name="Google Shape;31;p2"/>
          <p:cNvSpPr/>
          <p:nvPr/>
        </p:nvSpPr>
        <p:spPr>
          <a:xfrm>
            <a:off x="2118150" y="723345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Leena Alnassar</a:t>
            </a:r>
            <a:endParaRPr sz="2000">
              <a:latin typeface="Karla"/>
              <a:ea typeface="Karla"/>
              <a:cs typeface="Karla"/>
              <a:sym typeface="Karla"/>
            </a:endParaRPr>
          </a:p>
        </p:txBody>
      </p:sp>
      <p:sp>
        <p:nvSpPr>
          <p:cNvPr id="32" name="Google Shape;32;p2"/>
          <p:cNvSpPr/>
          <p:nvPr/>
        </p:nvSpPr>
        <p:spPr>
          <a:xfrm>
            <a:off x="2118150" y="7878363"/>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Shahd Alsalamh</a:t>
            </a:r>
            <a:endParaRPr sz="2000">
              <a:latin typeface="Karla"/>
              <a:ea typeface="Karla"/>
              <a:cs typeface="Karla"/>
              <a:sym typeface="Karla"/>
            </a:endParaRPr>
          </a:p>
        </p:txBody>
      </p:sp>
      <p:sp>
        <p:nvSpPr>
          <p:cNvPr id="33" name="Google Shape;33;p2"/>
          <p:cNvSpPr txBox="1"/>
          <p:nvPr/>
        </p:nvSpPr>
        <p:spPr>
          <a:xfrm>
            <a:off x="4723204" y="5407925"/>
            <a:ext cx="1361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2"/>
                </a:solidFill>
                <a:latin typeface="Karla"/>
                <a:ea typeface="Karla"/>
                <a:cs typeface="Karla"/>
                <a:sym typeface="Karla"/>
              </a:rPr>
              <a:t>⬩ </a:t>
            </a:r>
            <a:r>
              <a:rPr b="1" lang="en" sz="1200">
                <a:solidFill>
                  <a:schemeClr val="accent2"/>
                </a:solidFill>
                <a:latin typeface="Karla"/>
                <a:ea typeface="Karla"/>
                <a:cs typeface="Karla"/>
                <a:sym typeface="Karla"/>
              </a:rPr>
              <a:t>Female slides </a:t>
            </a:r>
            <a:endParaRPr b="1" sz="1200">
              <a:solidFill>
                <a:schemeClr val="accent2"/>
              </a:solidFill>
              <a:latin typeface="Karla"/>
              <a:ea typeface="Karla"/>
              <a:cs typeface="Karla"/>
              <a:sym typeface="Karla"/>
            </a:endParaRPr>
          </a:p>
        </p:txBody>
      </p:sp>
      <p:sp>
        <p:nvSpPr>
          <p:cNvPr id="34" name="Google Shape;34;p2"/>
          <p:cNvSpPr txBox="1"/>
          <p:nvPr/>
        </p:nvSpPr>
        <p:spPr>
          <a:xfrm>
            <a:off x="5966375" y="5407925"/>
            <a:ext cx="1361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3"/>
                </a:solidFill>
                <a:latin typeface="Karla"/>
                <a:ea typeface="Karla"/>
                <a:cs typeface="Karla"/>
                <a:sym typeface="Karla"/>
              </a:rPr>
              <a:t>⬩ </a:t>
            </a:r>
            <a:r>
              <a:rPr b="1" lang="en" sz="1200">
                <a:solidFill>
                  <a:schemeClr val="accent3"/>
                </a:solidFill>
                <a:latin typeface="Karla"/>
                <a:ea typeface="Karla"/>
                <a:cs typeface="Karla"/>
                <a:sym typeface="Karla"/>
              </a:rPr>
              <a:t>male slides </a:t>
            </a:r>
            <a:endParaRPr b="1" sz="1200">
              <a:solidFill>
                <a:schemeClr val="accent3"/>
              </a:solidFill>
              <a:latin typeface="Karla"/>
              <a:ea typeface="Karla"/>
              <a:cs typeface="Karla"/>
              <a:sym typeface="Karla"/>
            </a:endParaRPr>
          </a:p>
        </p:txBody>
      </p:sp>
      <p:pic>
        <p:nvPicPr>
          <p:cNvPr id="35" name="Google Shape;35;p2"/>
          <p:cNvPicPr preferRelativeResize="0"/>
          <p:nvPr/>
        </p:nvPicPr>
        <p:blipFill rotWithShape="1">
          <a:blip r:embed="rId3">
            <a:alphaModFix/>
          </a:blip>
          <a:srcRect b="33962" l="59769" r="23115" t="30470"/>
          <a:stretch/>
        </p:blipFill>
        <p:spPr>
          <a:xfrm>
            <a:off x="2418325" y="6590338"/>
            <a:ext cx="455726" cy="550150"/>
          </a:xfrm>
          <a:prstGeom prst="rect">
            <a:avLst/>
          </a:prstGeom>
          <a:noFill/>
          <a:ln>
            <a:noFill/>
          </a:ln>
        </p:spPr>
      </p:pic>
      <p:pic>
        <p:nvPicPr>
          <p:cNvPr id="36" name="Google Shape;36;p2"/>
          <p:cNvPicPr preferRelativeResize="0"/>
          <p:nvPr/>
        </p:nvPicPr>
        <p:blipFill rotWithShape="1">
          <a:blip r:embed="rId4">
            <a:alphaModFix/>
          </a:blip>
          <a:srcRect b="33127" l="26007" r="58832" t="31812"/>
          <a:stretch/>
        </p:blipFill>
        <p:spPr>
          <a:xfrm>
            <a:off x="2418800" y="7922025"/>
            <a:ext cx="454774" cy="508951"/>
          </a:xfrm>
          <a:prstGeom prst="rect">
            <a:avLst/>
          </a:prstGeom>
          <a:noFill/>
          <a:ln>
            <a:noFill/>
          </a:ln>
        </p:spPr>
      </p:pic>
      <p:pic>
        <p:nvPicPr>
          <p:cNvPr id="37" name="Google Shape;37;p2"/>
          <p:cNvPicPr preferRelativeResize="0"/>
          <p:nvPr/>
        </p:nvPicPr>
        <p:blipFill rotWithShape="1">
          <a:blip r:embed="rId5">
            <a:alphaModFix/>
          </a:blip>
          <a:srcRect b="33131" l="26009" r="58830" t="31809"/>
          <a:stretch/>
        </p:blipFill>
        <p:spPr>
          <a:xfrm>
            <a:off x="2418800" y="7277100"/>
            <a:ext cx="454774" cy="508951"/>
          </a:xfrm>
          <a:prstGeom prst="rect">
            <a:avLst/>
          </a:prstGeom>
          <a:noFill/>
          <a:ln>
            <a:noFill/>
          </a:ln>
        </p:spPr>
      </p:pic>
      <p:sp>
        <p:nvSpPr>
          <p:cNvPr id="38" name="Google Shape;38;p2"/>
          <p:cNvSpPr txBox="1"/>
          <p:nvPr/>
        </p:nvSpPr>
        <p:spPr>
          <a:xfrm>
            <a:off x="-544350"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t/>
            </a:r>
            <a:endParaRPr b="1" sz="1900">
              <a:solidFill>
                <a:srgbClr val="005E68"/>
              </a:solidFill>
              <a:latin typeface="Karla"/>
              <a:ea typeface="Karla"/>
              <a:cs typeface="Karla"/>
              <a:sym typeface="Karla"/>
            </a:endParaRPr>
          </a:p>
        </p:txBody>
      </p:sp>
      <p:sp>
        <p:nvSpPr>
          <p:cNvPr id="39" name="Google Shape;39;p2"/>
          <p:cNvSpPr txBox="1"/>
          <p:nvPr/>
        </p:nvSpPr>
        <p:spPr>
          <a:xfrm>
            <a:off x="3232475"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t/>
            </a:r>
            <a:endParaRPr b="1" sz="1900">
              <a:solidFill>
                <a:srgbClr val="005E68"/>
              </a:solidFill>
              <a:latin typeface="Karla"/>
              <a:ea typeface="Karla"/>
              <a:cs typeface="Karla"/>
              <a:sym typeface="Karla"/>
            </a:endParaRPr>
          </a:p>
        </p:txBody>
      </p:sp>
      <p:sp>
        <p:nvSpPr>
          <p:cNvPr id="40" name="Google Shape;40;p2"/>
          <p:cNvSpPr/>
          <p:nvPr/>
        </p:nvSpPr>
        <p:spPr>
          <a:xfrm>
            <a:off x="103225" y="976090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41" name="Google Shape;41;p2"/>
          <p:cNvSpPr txBox="1"/>
          <p:nvPr/>
        </p:nvSpPr>
        <p:spPr>
          <a:xfrm>
            <a:off x="-544350" y="980422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t/>
            </a:r>
            <a:endParaRPr b="1" sz="1900">
              <a:solidFill>
                <a:srgbClr val="005E68"/>
              </a:solidFill>
              <a:latin typeface="Karla"/>
              <a:ea typeface="Karla"/>
              <a:cs typeface="Karla"/>
              <a:sym typeface="Karl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 name="Shape 71"/>
        <p:cNvGrpSpPr/>
        <p:nvPr/>
      </p:nvGrpSpPr>
      <p:grpSpPr>
        <a:xfrm>
          <a:off x="0" y="0"/>
          <a:ext cx="0" cy="0"/>
          <a:chOff x="0" y="0"/>
          <a:chExt cx="0" cy="0"/>
        </a:xfrm>
      </p:grpSpPr>
      <p:sp>
        <p:nvSpPr>
          <p:cNvPr id="72" name="Google Shape;72;p11"/>
          <p:cNvSpPr txBox="1"/>
          <p:nvPr>
            <p:ph idx="1" type="body"/>
          </p:nvPr>
        </p:nvSpPr>
        <p:spPr>
          <a:xfrm>
            <a:off x="264945" y="9025227"/>
            <a:ext cx="5099100" cy="1290900"/>
          </a:xfrm>
          <a:prstGeom prst="rect">
            <a:avLst/>
          </a:prstGeom>
        </p:spPr>
        <p:txBody>
          <a:bodyPr anchorCtr="0" anchor="ctr" bIns="79750" lIns="79750" spcFirstLastPara="1" rIns="79750" wrap="square" tIns="79750">
            <a:noAutofit/>
          </a:bodyPr>
          <a:lstStyle>
            <a:lvl1pPr indent="-228600" lvl="0" marL="457200">
              <a:lnSpc>
                <a:spcPct val="100000"/>
              </a:lnSpc>
              <a:spcBef>
                <a:spcPts val="0"/>
              </a:spcBef>
              <a:spcAft>
                <a:spcPts val="0"/>
              </a:spcAft>
              <a:buSzPts val="1600"/>
              <a:buNone/>
              <a:defRPr/>
            </a:lvl1pPr>
          </a:lstStyle>
          <a:p/>
        </p:txBody>
      </p:sp>
      <p:sp>
        <p:nvSpPr>
          <p:cNvPr id="73" name="Google Shape;73;p11"/>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sp>
        <p:nvSpPr>
          <p:cNvPr id="75" name="Google Shape;75;p12"/>
          <p:cNvSpPr txBox="1"/>
          <p:nvPr>
            <p:ph hasCustomPrompt="1" type="title"/>
          </p:nvPr>
        </p:nvSpPr>
        <p:spPr>
          <a:xfrm>
            <a:off x="264945" y="2359733"/>
            <a:ext cx="7242600" cy="4188900"/>
          </a:xfrm>
          <a:prstGeom prst="rect">
            <a:avLst/>
          </a:prstGeom>
        </p:spPr>
        <p:txBody>
          <a:bodyPr anchorCtr="0" anchor="b" bIns="79750" lIns="79750" spcFirstLastPara="1" rIns="79750" wrap="square" tIns="79750">
            <a:noAutofit/>
          </a:bodyPr>
          <a:lstStyle>
            <a:lvl1pPr lvl="0" algn="ctr">
              <a:spcBef>
                <a:spcPts val="0"/>
              </a:spcBef>
              <a:spcAft>
                <a:spcPts val="0"/>
              </a:spcAft>
              <a:buSzPts val="10500"/>
              <a:buNone/>
              <a:defRPr sz="10500"/>
            </a:lvl1pPr>
            <a:lvl2pPr lvl="1" algn="ctr">
              <a:spcBef>
                <a:spcPts val="0"/>
              </a:spcBef>
              <a:spcAft>
                <a:spcPts val="0"/>
              </a:spcAft>
              <a:buSzPts val="10500"/>
              <a:buNone/>
              <a:defRPr sz="10500"/>
            </a:lvl2pPr>
            <a:lvl3pPr lvl="2" algn="ctr">
              <a:spcBef>
                <a:spcPts val="0"/>
              </a:spcBef>
              <a:spcAft>
                <a:spcPts val="0"/>
              </a:spcAft>
              <a:buSzPts val="10500"/>
              <a:buNone/>
              <a:defRPr sz="10500"/>
            </a:lvl3pPr>
            <a:lvl4pPr lvl="3" algn="ctr">
              <a:spcBef>
                <a:spcPts val="0"/>
              </a:spcBef>
              <a:spcAft>
                <a:spcPts val="0"/>
              </a:spcAft>
              <a:buSzPts val="10500"/>
              <a:buNone/>
              <a:defRPr sz="10500"/>
            </a:lvl4pPr>
            <a:lvl5pPr lvl="4" algn="ctr">
              <a:spcBef>
                <a:spcPts val="0"/>
              </a:spcBef>
              <a:spcAft>
                <a:spcPts val="0"/>
              </a:spcAft>
              <a:buSzPts val="10500"/>
              <a:buNone/>
              <a:defRPr sz="10500"/>
            </a:lvl5pPr>
            <a:lvl6pPr lvl="5" algn="ctr">
              <a:spcBef>
                <a:spcPts val="0"/>
              </a:spcBef>
              <a:spcAft>
                <a:spcPts val="0"/>
              </a:spcAft>
              <a:buSzPts val="10500"/>
              <a:buNone/>
              <a:defRPr sz="10500"/>
            </a:lvl6pPr>
            <a:lvl7pPr lvl="6" algn="ctr">
              <a:spcBef>
                <a:spcPts val="0"/>
              </a:spcBef>
              <a:spcAft>
                <a:spcPts val="0"/>
              </a:spcAft>
              <a:buSzPts val="10500"/>
              <a:buNone/>
              <a:defRPr sz="10500"/>
            </a:lvl7pPr>
            <a:lvl8pPr lvl="7" algn="ctr">
              <a:spcBef>
                <a:spcPts val="0"/>
              </a:spcBef>
              <a:spcAft>
                <a:spcPts val="0"/>
              </a:spcAft>
              <a:buSzPts val="10500"/>
              <a:buNone/>
              <a:defRPr sz="10500"/>
            </a:lvl8pPr>
            <a:lvl9pPr lvl="8" algn="ctr">
              <a:spcBef>
                <a:spcPts val="0"/>
              </a:spcBef>
              <a:spcAft>
                <a:spcPts val="0"/>
              </a:spcAft>
              <a:buSzPts val="10500"/>
              <a:buNone/>
              <a:defRPr sz="10500"/>
            </a:lvl9pPr>
          </a:lstStyle>
          <a:p>
            <a:r>
              <a:t>xx%</a:t>
            </a:r>
          </a:p>
        </p:txBody>
      </p:sp>
      <p:sp>
        <p:nvSpPr>
          <p:cNvPr id="76" name="Google Shape;76;p12"/>
          <p:cNvSpPr txBox="1"/>
          <p:nvPr>
            <p:ph idx="1" type="body"/>
          </p:nvPr>
        </p:nvSpPr>
        <p:spPr>
          <a:xfrm>
            <a:off x="264945" y="6724747"/>
            <a:ext cx="7242600" cy="2775000"/>
          </a:xfrm>
          <a:prstGeom prst="rect">
            <a:avLst/>
          </a:prstGeom>
        </p:spPr>
        <p:txBody>
          <a:bodyPr anchorCtr="0" anchor="t" bIns="79750" lIns="79750" spcFirstLastPara="1" rIns="79750" wrap="square" tIns="79750">
            <a:noAutofit/>
          </a:bodyPr>
          <a:lstStyle>
            <a:lvl1pPr indent="-330200" lvl="0" marL="457200" algn="ctr">
              <a:spcBef>
                <a:spcPts val="0"/>
              </a:spcBef>
              <a:spcAft>
                <a:spcPts val="0"/>
              </a:spcAft>
              <a:buSzPts val="1600"/>
              <a:buChar char="●"/>
              <a:defRPr/>
            </a:lvl1pPr>
            <a:lvl2pPr indent="-304800" lvl="1" marL="914400" algn="ctr">
              <a:spcBef>
                <a:spcPts val="1400"/>
              </a:spcBef>
              <a:spcAft>
                <a:spcPts val="0"/>
              </a:spcAft>
              <a:buSzPts val="1200"/>
              <a:buChar char="○"/>
              <a:defRPr/>
            </a:lvl2pPr>
            <a:lvl3pPr indent="-304800" lvl="2" marL="1371600" algn="ctr">
              <a:spcBef>
                <a:spcPts val="1400"/>
              </a:spcBef>
              <a:spcAft>
                <a:spcPts val="0"/>
              </a:spcAft>
              <a:buSzPts val="1200"/>
              <a:buChar char="■"/>
              <a:defRPr/>
            </a:lvl3pPr>
            <a:lvl4pPr indent="-304800" lvl="3" marL="1828800" algn="ctr">
              <a:spcBef>
                <a:spcPts val="1400"/>
              </a:spcBef>
              <a:spcAft>
                <a:spcPts val="0"/>
              </a:spcAft>
              <a:buSzPts val="1200"/>
              <a:buChar char="●"/>
              <a:defRPr/>
            </a:lvl4pPr>
            <a:lvl5pPr indent="-304800" lvl="4" marL="2286000" algn="ctr">
              <a:spcBef>
                <a:spcPts val="1400"/>
              </a:spcBef>
              <a:spcAft>
                <a:spcPts val="0"/>
              </a:spcAft>
              <a:buSzPts val="1200"/>
              <a:buChar char="○"/>
              <a:defRPr/>
            </a:lvl5pPr>
            <a:lvl6pPr indent="-304800" lvl="5" marL="2743200" algn="ctr">
              <a:spcBef>
                <a:spcPts val="1400"/>
              </a:spcBef>
              <a:spcAft>
                <a:spcPts val="0"/>
              </a:spcAft>
              <a:buSzPts val="1200"/>
              <a:buChar char="■"/>
              <a:defRPr/>
            </a:lvl6pPr>
            <a:lvl7pPr indent="-304800" lvl="6" marL="3200400" algn="ctr">
              <a:spcBef>
                <a:spcPts val="1400"/>
              </a:spcBef>
              <a:spcAft>
                <a:spcPts val="0"/>
              </a:spcAft>
              <a:buSzPts val="1200"/>
              <a:buChar char="●"/>
              <a:defRPr/>
            </a:lvl7pPr>
            <a:lvl8pPr indent="-304800" lvl="7" marL="3657600" algn="ctr">
              <a:spcBef>
                <a:spcPts val="1400"/>
              </a:spcBef>
              <a:spcAft>
                <a:spcPts val="0"/>
              </a:spcAft>
              <a:buSzPts val="1200"/>
              <a:buChar char="○"/>
              <a:defRPr/>
            </a:lvl8pPr>
            <a:lvl9pPr indent="-304800" lvl="8" marL="4114800" algn="ctr">
              <a:spcBef>
                <a:spcPts val="1400"/>
              </a:spcBef>
              <a:spcAft>
                <a:spcPts val="1400"/>
              </a:spcAft>
              <a:buSzPts val="1200"/>
              <a:buChar char="■"/>
              <a:defRPr/>
            </a:lvl9pPr>
          </a:lstStyle>
          <a:p/>
        </p:txBody>
      </p:sp>
      <p:sp>
        <p:nvSpPr>
          <p:cNvPr id="77" name="Google Shape;77;p12"/>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3"/>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2" name="Shape 4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4"/>
          <p:cNvSpPr txBox="1"/>
          <p:nvPr>
            <p:ph type="title"/>
          </p:nvPr>
        </p:nvSpPr>
        <p:spPr>
          <a:xfrm>
            <a:off x="264945" y="4588480"/>
            <a:ext cx="7242600" cy="1795800"/>
          </a:xfrm>
          <a:prstGeom prst="rect">
            <a:avLst/>
          </a:prstGeom>
        </p:spPr>
        <p:txBody>
          <a:bodyPr anchorCtr="0" anchor="ctr" bIns="79750" lIns="79750" spcFirstLastPara="1" rIns="79750" wrap="square" tIns="79750">
            <a:noAutofit/>
          </a:bodyPr>
          <a:lstStyle>
            <a:lvl1pPr lvl="0" algn="ctr">
              <a:spcBef>
                <a:spcPts val="0"/>
              </a:spcBef>
              <a:spcAft>
                <a:spcPts val="0"/>
              </a:spcAft>
              <a:buSzPts val="3100"/>
              <a:buNone/>
              <a:defRPr sz="3100"/>
            </a:lvl1pPr>
            <a:lvl2pPr lvl="1" algn="ctr">
              <a:spcBef>
                <a:spcPts val="0"/>
              </a:spcBef>
              <a:spcAft>
                <a:spcPts val="0"/>
              </a:spcAft>
              <a:buSzPts val="3100"/>
              <a:buNone/>
              <a:defRPr sz="3100"/>
            </a:lvl2pPr>
            <a:lvl3pPr lvl="2" algn="ctr">
              <a:spcBef>
                <a:spcPts val="0"/>
              </a:spcBef>
              <a:spcAft>
                <a:spcPts val="0"/>
              </a:spcAft>
              <a:buSzPts val="3100"/>
              <a:buNone/>
              <a:defRPr sz="3100"/>
            </a:lvl3pPr>
            <a:lvl4pPr lvl="3" algn="ctr">
              <a:spcBef>
                <a:spcPts val="0"/>
              </a:spcBef>
              <a:spcAft>
                <a:spcPts val="0"/>
              </a:spcAft>
              <a:buSzPts val="3100"/>
              <a:buNone/>
              <a:defRPr sz="3100"/>
            </a:lvl4pPr>
            <a:lvl5pPr lvl="4" algn="ctr">
              <a:spcBef>
                <a:spcPts val="0"/>
              </a:spcBef>
              <a:spcAft>
                <a:spcPts val="0"/>
              </a:spcAft>
              <a:buSzPts val="3100"/>
              <a:buNone/>
              <a:defRPr sz="3100"/>
            </a:lvl5pPr>
            <a:lvl6pPr lvl="5" algn="ctr">
              <a:spcBef>
                <a:spcPts val="0"/>
              </a:spcBef>
              <a:spcAft>
                <a:spcPts val="0"/>
              </a:spcAft>
              <a:buSzPts val="3100"/>
              <a:buNone/>
              <a:defRPr sz="3100"/>
            </a:lvl6pPr>
            <a:lvl7pPr lvl="6" algn="ctr">
              <a:spcBef>
                <a:spcPts val="0"/>
              </a:spcBef>
              <a:spcAft>
                <a:spcPts val="0"/>
              </a:spcAft>
              <a:buSzPts val="3100"/>
              <a:buNone/>
              <a:defRPr sz="3100"/>
            </a:lvl7pPr>
            <a:lvl8pPr lvl="7" algn="ctr">
              <a:spcBef>
                <a:spcPts val="0"/>
              </a:spcBef>
              <a:spcAft>
                <a:spcPts val="0"/>
              </a:spcAft>
              <a:buSzPts val="3100"/>
              <a:buNone/>
              <a:defRPr sz="3100"/>
            </a:lvl8pPr>
            <a:lvl9pPr lvl="8" algn="ctr">
              <a:spcBef>
                <a:spcPts val="0"/>
              </a:spcBef>
              <a:spcAft>
                <a:spcPts val="0"/>
              </a:spcAft>
              <a:buSzPts val="3100"/>
              <a:buNone/>
              <a:defRPr sz="3100"/>
            </a:lvl9pPr>
          </a:lstStyle>
          <a:p/>
        </p:txBody>
      </p:sp>
      <p:sp>
        <p:nvSpPr>
          <p:cNvPr id="45" name="Google Shape;45;p4"/>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 name="Shape 46"/>
        <p:cNvGrpSpPr/>
        <p:nvPr/>
      </p:nvGrpSpPr>
      <p:grpSpPr>
        <a:xfrm>
          <a:off x="0" y="0"/>
          <a:ext cx="0" cy="0"/>
          <a:chOff x="0" y="0"/>
          <a:chExt cx="0" cy="0"/>
        </a:xfrm>
      </p:grpSpPr>
      <p:sp>
        <p:nvSpPr>
          <p:cNvPr id="47" name="Google Shape;47;p5"/>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p:nvPr/>
        </p:nvSpPr>
        <p:spPr>
          <a:xfrm>
            <a:off x="75" y="10739100"/>
            <a:ext cx="7772400" cy="233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49" name="Google Shape;49;p5"/>
          <p:cNvSpPr/>
          <p:nvPr/>
        </p:nvSpPr>
        <p:spPr>
          <a:xfrm>
            <a:off x="3653001" y="10645938"/>
            <a:ext cx="466398" cy="327024"/>
          </a:xfrm>
          <a:prstGeom prst="flowChartTerminator">
            <a:avLst/>
          </a:prstGeom>
          <a:solidFill>
            <a:srgbClr val="FFFFFF"/>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6"/>
          <p:cNvSpPr txBox="1"/>
          <p:nvPr>
            <p:ph type="title"/>
          </p:nvPr>
        </p:nvSpPr>
        <p:spPr>
          <a:xfrm>
            <a:off x="264945" y="949387"/>
            <a:ext cx="7242600" cy="12219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2" name="Google Shape;52;p6"/>
          <p:cNvSpPr txBox="1"/>
          <p:nvPr>
            <p:ph idx="1" type="body"/>
          </p:nvPr>
        </p:nvSpPr>
        <p:spPr>
          <a:xfrm>
            <a:off x="264945" y="2458613"/>
            <a:ext cx="3399900" cy="72879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3" name="Google Shape;53;p6"/>
          <p:cNvSpPr txBox="1"/>
          <p:nvPr>
            <p:ph idx="2" type="body"/>
          </p:nvPr>
        </p:nvSpPr>
        <p:spPr>
          <a:xfrm>
            <a:off x="4107540" y="2458613"/>
            <a:ext cx="3399900" cy="72879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4" name="Google Shape;54;p6"/>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264945" y="949387"/>
            <a:ext cx="7242600" cy="12219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 name="Google Shape;57;p7"/>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 name="Shape 58"/>
        <p:cNvGrpSpPr/>
        <p:nvPr/>
      </p:nvGrpSpPr>
      <p:grpSpPr>
        <a:xfrm>
          <a:off x="0" y="0"/>
          <a:ext cx="0" cy="0"/>
          <a:chOff x="0" y="0"/>
          <a:chExt cx="0" cy="0"/>
        </a:xfrm>
      </p:grpSpPr>
      <p:sp>
        <p:nvSpPr>
          <p:cNvPr id="59" name="Google Shape;59;p8"/>
          <p:cNvSpPr txBox="1"/>
          <p:nvPr>
            <p:ph type="title"/>
          </p:nvPr>
        </p:nvSpPr>
        <p:spPr>
          <a:xfrm>
            <a:off x="264945" y="1185280"/>
            <a:ext cx="2386800" cy="1612200"/>
          </a:xfrm>
          <a:prstGeom prst="rect">
            <a:avLst/>
          </a:prstGeom>
        </p:spPr>
        <p:txBody>
          <a:bodyPr anchorCtr="0" anchor="b" bIns="79750" lIns="79750" spcFirstLastPara="1" rIns="79750" wrap="square" tIns="79750">
            <a:noAutofit/>
          </a:bodyPr>
          <a:lstStyle>
            <a:lvl1pPr lvl="0">
              <a:spcBef>
                <a:spcPts val="0"/>
              </a:spcBef>
              <a:spcAft>
                <a:spcPts val="0"/>
              </a:spcAft>
              <a:buSzPts val="2100"/>
              <a:buNone/>
              <a:defRPr sz="2100"/>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60" name="Google Shape;60;p8"/>
          <p:cNvSpPr txBox="1"/>
          <p:nvPr>
            <p:ph idx="1" type="body"/>
          </p:nvPr>
        </p:nvSpPr>
        <p:spPr>
          <a:xfrm>
            <a:off x="264945" y="2964480"/>
            <a:ext cx="2386800" cy="6782700"/>
          </a:xfrm>
          <a:prstGeom prst="rect">
            <a:avLst/>
          </a:prstGeom>
        </p:spPr>
        <p:txBody>
          <a:bodyPr anchorCtr="0" anchor="t" bIns="79750" lIns="79750" spcFirstLastPara="1" rIns="79750" wrap="square" tIns="79750">
            <a:noAutofit/>
          </a:bodyPr>
          <a:lstStyle>
            <a:lvl1pPr indent="-292100" lvl="0" marL="457200">
              <a:spcBef>
                <a:spcPts val="0"/>
              </a:spcBef>
              <a:spcAft>
                <a:spcPts val="0"/>
              </a:spcAft>
              <a:buSzPts val="1000"/>
              <a:buChar char="●"/>
              <a:defRPr sz="10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61" name="Google Shape;61;p8"/>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sp>
        <p:nvSpPr>
          <p:cNvPr id="63" name="Google Shape;63;p9"/>
          <p:cNvSpPr txBox="1"/>
          <p:nvPr>
            <p:ph type="title"/>
          </p:nvPr>
        </p:nvSpPr>
        <p:spPr>
          <a:xfrm>
            <a:off x="416713" y="960320"/>
            <a:ext cx="5412600" cy="8727000"/>
          </a:xfrm>
          <a:prstGeom prst="rect">
            <a:avLst/>
          </a:prstGeom>
        </p:spPr>
        <p:txBody>
          <a:bodyPr anchorCtr="0" anchor="ctr" bIns="79750" lIns="79750" spcFirstLastPara="1" rIns="79750" wrap="square" tIns="7975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4" name="Google Shape;64;p9"/>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10"/>
          <p:cNvSpPr/>
          <p:nvPr/>
        </p:nvSpPr>
        <p:spPr>
          <a:xfrm>
            <a:off x="3886200" y="-267"/>
            <a:ext cx="3886200" cy="10972800"/>
          </a:xfrm>
          <a:prstGeom prst="rect">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67" name="Google Shape;67;p10"/>
          <p:cNvSpPr txBox="1"/>
          <p:nvPr>
            <p:ph type="title"/>
          </p:nvPr>
        </p:nvSpPr>
        <p:spPr>
          <a:xfrm>
            <a:off x="225675" y="2630773"/>
            <a:ext cx="3438300" cy="3162300"/>
          </a:xfrm>
          <a:prstGeom prst="rect">
            <a:avLst/>
          </a:prstGeom>
        </p:spPr>
        <p:txBody>
          <a:bodyPr anchorCtr="0" anchor="b" bIns="79750" lIns="79750" spcFirstLastPara="1" rIns="79750" wrap="square" tIns="79750">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68" name="Google Shape;68;p10"/>
          <p:cNvSpPr txBox="1"/>
          <p:nvPr>
            <p:ph idx="1" type="subTitle"/>
          </p:nvPr>
        </p:nvSpPr>
        <p:spPr>
          <a:xfrm>
            <a:off x="225675" y="5979893"/>
            <a:ext cx="3438300" cy="2634900"/>
          </a:xfrm>
          <a:prstGeom prst="rect">
            <a:avLst/>
          </a:prstGeom>
        </p:spPr>
        <p:txBody>
          <a:bodyPr anchorCtr="0" anchor="t" bIns="79750" lIns="79750" spcFirstLastPara="1" rIns="79750" wrap="square" tIns="7975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9" name="Google Shape;69;p10"/>
          <p:cNvSpPr txBox="1"/>
          <p:nvPr>
            <p:ph idx="2" type="body"/>
          </p:nvPr>
        </p:nvSpPr>
        <p:spPr>
          <a:xfrm>
            <a:off x="4198575" y="1544693"/>
            <a:ext cx="3261300" cy="7882800"/>
          </a:xfrm>
          <a:prstGeom prst="rect">
            <a:avLst/>
          </a:prstGeom>
        </p:spPr>
        <p:txBody>
          <a:bodyPr anchorCtr="0" anchor="ctr" bIns="79750" lIns="79750" spcFirstLastPara="1" rIns="79750" wrap="square" tIns="79750">
            <a:noAutofit/>
          </a:bodyPr>
          <a:lstStyle>
            <a:lvl1pPr indent="-330200" lvl="0" marL="457200">
              <a:spcBef>
                <a:spcPts val="0"/>
              </a:spcBef>
              <a:spcAft>
                <a:spcPts val="0"/>
              </a:spcAft>
              <a:buSzPts val="1600"/>
              <a:buChar char="●"/>
              <a:defRPr/>
            </a:lvl1pPr>
            <a:lvl2pPr indent="-304800" lvl="1" marL="914400">
              <a:spcBef>
                <a:spcPts val="1400"/>
              </a:spcBef>
              <a:spcAft>
                <a:spcPts val="0"/>
              </a:spcAft>
              <a:buSzPts val="1200"/>
              <a:buChar char="○"/>
              <a:defRPr/>
            </a:lvl2pPr>
            <a:lvl3pPr indent="-304800" lvl="2" marL="1371600">
              <a:spcBef>
                <a:spcPts val="1400"/>
              </a:spcBef>
              <a:spcAft>
                <a:spcPts val="0"/>
              </a:spcAft>
              <a:buSzPts val="1200"/>
              <a:buChar char="■"/>
              <a:defRPr/>
            </a:lvl3pPr>
            <a:lvl4pPr indent="-304800" lvl="3" marL="1828800">
              <a:spcBef>
                <a:spcPts val="1400"/>
              </a:spcBef>
              <a:spcAft>
                <a:spcPts val="0"/>
              </a:spcAft>
              <a:buSzPts val="1200"/>
              <a:buChar char="●"/>
              <a:defRPr/>
            </a:lvl4pPr>
            <a:lvl5pPr indent="-304800" lvl="4" marL="2286000">
              <a:spcBef>
                <a:spcPts val="1400"/>
              </a:spcBef>
              <a:spcAft>
                <a:spcPts val="0"/>
              </a:spcAft>
              <a:buSzPts val="1200"/>
              <a:buChar char="○"/>
              <a:defRPr/>
            </a:lvl5pPr>
            <a:lvl6pPr indent="-304800" lvl="5" marL="2743200">
              <a:spcBef>
                <a:spcPts val="1400"/>
              </a:spcBef>
              <a:spcAft>
                <a:spcPts val="0"/>
              </a:spcAft>
              <a:buSzPts val="1200"/>
              <a:buChar char="■"/>
              <a:defRPr/>
            </a:lvl6pPr>
            <a:lvl7pPr indent="-304800" lvl="6" marL="3200400">
              <a:spcBef>
                <a:spcPts val="1400"/>
              </a:spcBef>
              <a:spcAft>
                <a:spcPts val="0"/>
              </a:spcAft>
              <a:buSzPts val="1200"/>
              <a:buChar char="●"/>
              <a:defRPr/>
            </a:lvl7pPr>
            <a:lvl8pPr indent="-304800" lvl="7" marL="3657600">
              <a:spcBef>
                <a:spcPts val="1400"/>
              </a:spcBef>
              <a:spcAft>
                <a:spcPts val="0"/>
              </a:spcAft>
              <a:buSzPts val="1200"/>
              <a:buChar char="○"/>
              <a:defRPr/>
            </a:lvl8pPr>
            <a:lvl9pPr indent="-304800" lvl="8" marL="4114800">
              <a:spcBef>
                <a:spcPts val="1400"/>
              </a:spcBef>
              <a:spcAft>
                <a:spcPts val="1400"/>
              </a:spcAft>
              <a:buSzPts val="1200"/>
              <a:buChar char="■"/>
              <a:defRPr/>
            </a:lvl9pPr>
          </a:lstStyle>
          <a:p/>
        </p:txBody>
      </p:sp>
      <p:sp>
        <p:nvSpPr>
          <p:cNvPr id="70" name="Google Shape;70;p10"/>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949387"/>
            <a:ext cx="7242600" cy="1221900"/>
          </a:xfrm>
          <a:prstGeom prst="rect">
            <a:avLst/>
          </a:prstGeom>
          <a:noFill/>
          <a:ln>
            <a:noFill/>
          </a:ln>
        </p:spPr>
        <p:txBody>
          <a:bodyPr anchorCtr="0" anchor="t" bIns="79750" lIns="79750" spcFirstLastPara="1" rIns="79750" wrap="square" tIns="79750">
            <a:noAutofit/>
          </a:bodyPr>
          <a:lstStyle>
            <a:lvl1pPr lvl="0">
              <a:spcBef>
                <a:spcPts val="0"/>
              </a:spcBef>
              <a:spcAft>
                <a:spcPts val="0"/>
              </a:spcAft>
              <a:buClr>
                <a:schemeClr val="dk1"/>
              </a:buClr>
              <a:buSzPts val="2400"/>
              <a:buNone/>
              <a:defRPr sz="2400">
                <a:solidFill>
                  <a:schemeClr val="dk1"/>
                </a:solidFill>
              </a:defRPr>
            </a:lvl1pPr>
            <a:lvl2pPr lvl="1">
              <a:spcBef>
                <a:spcPts val="0"/>
              </a:spcBef>
              <a:spcAft>
                <a:spcPts val="0"/>
              </a:spcAft>
              <a:buClr>
                <a:schemeClr val="dk1"/>
              </a:buClr>
              <a:buSzPts val="2400"/>
              <a:buNone/>
              <a:defRPr sz="2400">
                <a:solidFill>
                  <a:schemeClr val="dk1"/>
                </a:solidFill>
              </a:defRPr>
            </a:lvl2pPr>
            <a:lvl3pPr lvl="2">
              <a:spcBef>
                <a:spcPts val="0"/>
              </a:spcBef>
              <a:spcAft>
                <a:spcPts val="0"/>
              </a:spcAft>
              <a:buClr>
                <a:schemeClr val="dk1"/>
              </a:buClr>
              <a:buSzPts val="2400"/>
              <a:buNone/>
              <a:defRPr sz="2400">
                <a:solidFill>
                  <a:schemeClr val="dk1"/>
                </a:solidFill>
              </a:defRPr>
            </a:lvl3pPr>
            <a:lvl4pPr lvl="3">
              <a:spcBef>
                <a:spcPts val="0"/>
              </a:spcBef>
              <a:spcAft>
                <a:spcPts val="0"/>
              </a:spcAft>
              <a:buClr>
                <a:schemeClr val="dk1"/>
              </a:buClr>
              <a:buSzPts val="2400"/>
              <a:buNone/>
              <a:defRPr sz="2400">
                <a:solidFill>
                  <a:schemeClr val="dk1"/>
                </a:solidFill>
              </a:defRPr>
            </a:lvl4pPr>
            <a:lvl5pPr lvl="4">
              <a:spcBef>
                <a:spcPts val="0"/>
              </a:spcBef>
              <a:spcAft>
                <a:spcPts val="0"/>
              </a:spcAft>
              <a:buClr>
                <a:schemeClr val="dk1"/>
              </a:buClr>
              <a:buSzPts val="2400"/>
              <a:buNone/>
              <a:defRPr sz="2400">
                <a:solidFill>
                  <a:schemeClr val="dk1"/>
                </a:solidFill>
              </a:defRPr>
            </a:lvl5pPr>
            <a:lvl6pPr lvl="5">
              <a:spcBef>
                <a:spcPts val="0"/>
              </a:spcBef>
              <a:spcAft>
                <a:spcPts val="0"/>
              </a:spcAft>
              <a:buClr>
                <a:schemeClr val="dk1"/>
              </a:buClr>
              <a:buSzPts val="2400"/>
              <a:buNone/>
              <a:defRPr sz="2400">
                <a:solidFill>
                  <a:schemeClr val="dk1"/>
                </a:solidFill>
              </a:defRPr>
            </a:lvl6pPr>
            <a:lvl7pPr lvl="6">
              <a:spcBef>
                <a:spcPts val="0"/>
              </a:spcBef>
              <a:spcAft>
                <a:spcPts val="0"/>
              </a:spcAft>
              <a:buClr>
                <a:schemeClr val="dk1"/>
              </a:buClr>
              <a:buSzPts val="2400"/>
              <a:buNone/>
              <a:defRPr sz="2400">
                <a:solidFill>
                  <a:schemeClr val="dk1"/>
                </a:solidFill>
              </a:defRPr>
            </a:lvl7pPr>
            <a:lvl8pPr lvl="7">
              <a:spcBef>
                <a:spcPts val="0"/>
              </a:spcBef>
              <a:spcAft>
                <a:spcPts val="0"/>
              </a:spcAft>
              <a:buClr>
                <a:schemeClr val="dk1"/>
              </a:buClr>
              <a:buSzPts val="2400"/>
              <a:buNone/>
              <a:defRPr sz="2400">
                <a:solidFill>
                  <a:schemeClr val="dk1"/>
                </a:solidFill>
              </a:defRPr>
            </a:lvl8pPr>
            <a:lvl9pPr lvl="8">
              <a:spcBef>
                <a:spcPts val="0"/>
              </a:spcBef>
              <a:spcAft>
                <a:spcPts val="0"/>
              </a:spcAft>
              <a:buClr>
                <a:schemeClr val="dk1"/>
              </a:buClr>
              <a:buSzPts val="2400"/>
              <a:buNone/>
              <a:defRPr sz="2400">
                <a:solidFill>
                  <a:schemeClr val="dk1"/>
                </a:solidFill>
              </a:defRPr>
            </a:lvl9pPr>
          </a:lstStyle>
          <a:p/>
        </p:txBody>
      </p:sp>
      <p:sp>
        <p:nvSpPr>
          <p:cNvPr id="7" name="Google Shape;7;p1"/>
          <p:cNvSpPr txBox="1"/>
          <p:nvPr>
            <p:ph idx="1" type="body"/>
          </p:nvPr>
        </p:nvSpPr>
        <p:spPr>
          <a:xfrm>
            <a:off x="264945" y="2458613"/>
            <a:ext cx="7242600" cy="7287900"/>
          </a:xfrm>
          <a:prstGeom prst="rect">
            <a:avLst/>
          </a:prstGeom>
          <a:noFill/>
          <a:ln>
            <a:noFill/>
          </a:ln>
        </p:spPr>
        <p:txBody>
          <a:bodyPr anchorCtr="0" anchor="t" bIns="79750" lIns="79750" spcFirstLastPara="1" rIns="79750" wrap="square" tIns="79750">
            <a:noAutofit/>
          </a:bodyPr>
          <a:lstStyle>
            <a:lvl1pPr indent="-330200" lvl="0" marL="457200">
              <a:lnSpc>
                <a:spcPct val="115000"/>
              </a:lnSpc>
              <a:spcBef>
                <a:spcPts val="0"/>
              </a:spcBef>
              <a:spcAft>
                <a:spcPts val="0"/>
              </a:spcAft>
              <a:buClr>
                <a:schemeClr val="dk2"/>
              </a:buClr>
              <a:buSzPts val="1600"/>
              <a:buChar char="●"/>
              <a:defRPr sz="1600">
                <a:solidFill>
                  <a:schemeClr val="dk2"/>
                </a:solidFill>
              </a:defRPr>
            </a:lvl1pPr>
            <a:lvl2pPr indent="-304800" lvl="1" marL="914400">
              <a:lnSpc>
                <a:spcPct val="115000"/>
              </a:lnSpc>
              <a:spcBef>
                <a:spcPts val="1400"/>
              </a:spcBef>
              <a:spcAft>
                <a:spcPts val="0"/>
              </a:spcAft>
              <a:buClr>
                <a:schemeClr val="dk2"/>
              </a:buClr>
              <a:buSzPts val="1200"/>
              <a:buChar char="○"/>
              <a:defRPr sz="1200">
                <a:solidFill>
                  <a:schemeClr val="dk2"/>
                </a:solidFill>
              </a:defRPr>
            </a:lvl2pPr>
            <a:lvl3pPr indent="-304800" lvl="2" marL="1371600">
              <a:lnSpc>
                <a:spcPct val="115000"/>
              </a:lnSpc>
              <a:spcBef>
                <a:spcPts val="1400"/>
              </a:spcBef>
              <a:spcAft>
                <a:spcPts val="0"/>
              </a:spcAft>
              <a:buClr>
                <a:schemeClr val="dk2"/>
              </a:buClr>
              <a:buSzPts val="1200"/>
              <a:buChar char="■"/>
              <a:defRPr sz="1200">
                <a:solidFill>
                  <a:schemeClr val="dk2"/>
                </a:solidFill>
              </a:defRPr>
            </a:lvl3pPr>
            <a:lvl4pPr indent="-304800" lvl="3" marL="1828800">
              <a:lnSpc>
                <a:spcPct val="115000"/>
              </a:lnSpc>
              <a:spcBef>
                <a:spcPts val="1400"/>
              </a:spcBef>
              <a:spcAft>
                <a:spcPts val="0"/>
              </a:spcAft>
              <a:buClr>
                <a:schemeClr val="dk2"/>
              </a:buClr>
              <a:buSzPts val="1200"/>
              <a:buChar char="●"/>
              <a:defRPr sz="1200">
                <a:solidFill>
                  <a:schemeClr val="dk2"/>
                </a:solidFill>
              </a:defRPr>
            </a:lvl4pPr>
            <a:lvl5pPr indent="-304800" lvl="4" marL="2286000">
              <a:lnSpc>
                <a:spcPct val="115000"/>
              </a:lnSpc>
              <a:spcBef>
                <a:spcPts val="1400"/>
              </a:spcBef>
              <a:spcAft>
                <a:spcPts val="0"/>
              </a:spcAft>
              <a:buClr>
                <a:schemeClr val="dk2"/>
              </a:buClr>
              <a:buSzPts val="1200"/>
              <a:buChar char="○"/>
              <a:defRPr sz="1200">
                <a:solidFill>
                  <a:schemeClr val="dk2"/>
                </a:solidFill>
              </a:defRPr>
            </a:lvl5pPr>
            <a:lvl6pPr indent="-304800" lvl="5" marL="2743200">
              <a:lnSpc>
                <a:spcPct val="115000"/>
              </a:lnSpc>
              <a:spcBef>
                <a:spcPts val="1400"/>
              </a:spcBef>
              <a:spcAft>
                <a:spcPts val="0"/>
              </a:spcAft>
              <a:buClr>
                <a:schemeClr val="dk2"/>
              </a:buClr>
              <a:buSzPts val="1200"/>
              <a:buChar char="■"/>
              <a:defRPr sz="1200">
                <a:solidFill>
                  <a:schemeClr val="dk2"/>
                </a:solidFill>
              </a:defRPr>
            </a:lvl6pPr>
            <a:lvl7pPr indent="-304800" lvl="6" marL="3200400">
              <a:lnSpc>
                <a:spcPct val="115000"/>
              </a:lnSpc>
              <a:spcBef>
                <a:spcPts val="1400"/>
              </a:spcBef>
              <a:spcAft>
                <a:spcPts val="0"/>
              </a:spcAft>
              <a:buClr>
                <a:schemeClr val="dk2"/>
              </a:buClr>
              <a:buSzPts val="1200"/>
              <a:buChar char="●"/>
              <a:defRPr sz="1200">
                <a:solidFill>
                  <a:schemeClr val="dk2"/>
                </a:solidFill>
              </a:defRPr>
            </a:lvl7pPr>
            <a:lvl8pPr indent="-304800" lvl="7" marL="3657600">
              <a:lnSpc>
                <a:spcPct val="115000"/>
              </a:lnSpc>
              <a:spcBef>
                <a:spcPts val="1400"/>
              </a:spcBef>
              <a:spcAft>
                <a:spcPts val="0"/>
              </a:spcAft>
              <a:buClr>
                <a:schemeClr val="dk2"/>
              </a:buClr>
              <a:buSzPts val="1200"/>
              <a:buChar char="○"/>
              <a:defRPr sz="1200">
                <a:solidFill>
                  <a:schemeClr val="dk2"/>
                </a:solidFill>
              </a:defRPr>
            </a:lvl8pPr>
            <a:lvl9pPr indent="-304800" lvl="8" marL="4114800">
              <a:lnSpc>
                <a:spcPct val="115000"/>
              </a:lnSpc>
              <a:spcBef>
                <a:spcPts val="1400"/>
              </a:spcBef>
              <a:spcAft>
                <a:spcPts val="1400"/>
              </a:spcAft>
              <a:buClr>
                <a:schemeClr val="dk2"/>
              </a:buClr>
              <a:buSzPts val="1200"/>
              <a:buChar char="■"/>
              <a:defRPr sz="1200">
                <a:solidFill>
                  <a:schemeClr val="dk2"/>
                </a:solidFill>
              </a:defRPr>
            </a:lvl9pPr>
          </a:lstStyle>
          <a:p/>
        </p:txBody>
      </p:sp>
      <p:sp>
        <p:nvSpPr>
          <p:cNvPr id="8" name="Google Shape;8;p1"/>
          <p:cNvSpPr txBox="1"/>
          <p:nvPr>
            <p:ph idx="12" type="sldNum"/>
          </p:nvPr>
        </p:nvSpPr>
        <p:spPr>
          <a:xfrm>
            <a:off x="7201589" y="9948196"/>
            <a:ext cx="466500" cy="839700"/>
          </a:xfrm>
          <a:prstGeom prst="rect">
            <a:avLst/>
          </a:prstGeom>
          <a:noFill/>
          <a:ln>
            <a:noFill/>
          </a:ln>
        </p:spPr>
        <p:txBody>
          <a:bodyPr anchorCtr="0" anchor="ctr" bIns="79750" lIns="79750" spcFirstLastPara="1" rIns="79750" wrap="square" tIns="79750">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56.jpg"/><Relationship Id="rId7" Type="http://schemas.openxmlformats.org/officeDocument/2006/relationships/image" Target="../media/image61.jpg"/><Relationship Id="rId8" Type="http://schemas.openxmlformats.org/officeDocument/2006/relationships/image" Target="../media/image5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60.png"/><Relationship Id="rId7" Type="http://schemas.openxmlformats.org/officeDocument/2006/relationships/image" Target="../media/image55.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8.png"/><Relationship Id="rId12" Type="http://schemas.openxmlformats.org/officeDocument/2006/relationships/image" Target="../media/image69.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59.png"/><Relationship Id="rId9" Type="http://schemas.openxmlformats.org/officeDocument/2006/relationships/image" Target="../media/image65.png"/><Relationship Id="rId5" Type="http://schemas.openxmlformats.org/officeDocument/2006/relationships/image" Target="../media/image52.png"/><Relationship Id="rId6" Type="http://schemas.openxmlformats.org/officeDocument/2006/relationships/image" Target="../media/image58.png"/><Relationship Id="rId7" Type="http://schemas.openxmlformats.org/officeDocument/2006/relationships/image" Target="../media/image62.png"/><Relationship Id="rId8"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66.png"/><Relationship Id="rId5" Type="http://schemas.openxmlformats.org/officeDocument/2006/relationships/image" Target="../media/image63.png"/><Relationship Id="rId6" Type="http://schemas.openxmlformats.org/officeDocument/2006/relationships/image" Target="../media/image75.png"/></Relationships>
</file>

<file path=ppt/slides/_rels/slide16.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78.png"/><Relationship Id="rId12"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74.png"/><Relationship Id="rId5" Type="http://schemas.openxmlformats.org/officeDocument/2006/relationships/image" Target="../media/image72.png"/><Relationship Id="rId6" Type="http://schemas.openxmlformats.org/officeDocument/2006/relationships/image" Target="../media/image77.png"/><Relationship Id="rId7" Type="http://schemas.openxmlformats.org/officeDocument/2006/relationships/image" Target="../media/image80.png"/><Relationship Id="rId8"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6.png"/><Relationship Id="rId4" Type="http://schemas.openxmlformats.org/officeDocument/2006/relationships/image" Target="../media/image85.png"/><Relationship Id="rId5" Type="http://schemas.openxmlformats.org/officeDocument/2006/relationships/image" Target="../media/image90.png"/><Relationship Id="rId6" Type="http://schemas.openxmlformats.org/officeDocument/2006/relationships/image" Target="../media/image81.png"/><Relationship Id="rId7"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7.png"/><Relationship Id="rId4" Type="http://schemas.openxmlformats.org/officeDocument/2006/relationships/image" Target="../media/image89.png"/><Relationship Id="rId5" Type="http://schemas.openxmlformats.org/officeDocument/2006/relationships/image" Target="../media/image82.png"/><Relationship Id="rId6" Type="http://schemas.openxmlformats.org/officeDocument/2006/relationships/image" Target="../media/image88.jpg"/><Relationship Id="rId7" Type="http://schemas.openxmlformats.org/officeDocument/2006/relationships/image" Target="../media/image9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4.png"/><Relationship Id="rId4" Type="http://schemas.openxmlformats.org/officeDocument/2006/relationships/image" Target="../media/image86.png"/><Relationship Id="rId5"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5.jpg"/><Relationship Id="rId5" Type="http://schemas.openxmlformats.org/officeDocument/2006/relationships/image" Target="../media/image11.png"/><Relationship Id="rId6" Type="http://schemas.openxmlformats.org/officeDocument/2006/relationships/image" Target="../media/image13.jpg"/><Relationship Id="rId7"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1.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4"/>
          <p:cNvSpPr/>
          <p:nvPr/>
        </p:nvSpPr>
        <p:spPr>
          <a:xfrm>
            <a:off x="3456398" y="10649775"/>
            <a:ext cx="859500" cy="251400"/>
          </a:xfrm>
          <a:prstGeom prst="flowChartAlternateProcess">
            <a:avLst/>
          </a:prstGeom>
          <a:solidFill>
            <a:srgbClr val="FFFFFF"/>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000"/>
              <a:buFont typeface="Arial"/>
              <a:buNone/>
            </a:pPr>
            <a:r>
              <a:rPr lang="en" sz="1000" u="sng">
                <a:solidFill>
                  <a:schemeClr val="hlink"/>
                </a:solidFill>
                <a:latin typeface="Spectral"/>
                <a:ea typeface="Spectral"/>
                <a:cs typeface="Spectral"/>
                <a:sym typeface="Spectral"/>
                <a:hlinkClick r:id="rId3"/>
              </a:rPr>
              <a:t>Editing file</a:t>
            </a:r>
            <a:endParaRPr sz="1000"/>
          </a:p>
        </p:txBody>
      </p:sp>
      <p:sp>
        <p:nvSpPr>
          <p:cNvPr id="85" name="Google Shape;85;p14"/>
          <p:cNvSpPr txBox="1"/>
          <p:nvPr/>
        </p:nvSpPr>
        <p:spPr>
          <a:xfrm>
            <a:off x="945456" y="3242903"/>
            <a:ext cx="5881500" cy="1907100"/>
          </a:xfrm>
          <a:prstGeom prst="rect">
            <a:avLst/>
          </a:prstGeom>
          <a:noFill/>
          <a:ln>
            <a:noFill/>
          </a:ln>
        </p:spPr>
        <p:txBody>
          <a:bodyPr anchorCtr="0" anchor="t" bIns="79750" lIns="79750" spcFirstLastPara="1" rIns="79750" wrap="square" tIns="79750">
            <a:noAutofit/>
          </a:bodyPr>
          <a:lstStyle/>
          <a:p>
            <a:pPr indent="-298450" lvl="0" marL="393700" rtl="0" algn="l">
              <a:spcBef>
                <a:spcPts val="0"/>
              </a:spcBef>
              <a:spcAft>
                <a:spcPts val="0"/>
              </a:spcAft>
              <a:buClr>
                <a:srgbClr val="005E68"/>
              </a:buClr>
              <a:buSzPts val="1700"/>
              <a:buFont typeface="Karla"/>
              <a:buChar char="❖"/>
            </a:pPr>
            <a:r>
              <a:rPr lang="en" sz="1700">
                <a:solidFill>
                  <a:srgbClr val="434343"/>
                </a:solidFill>
                <a:latin typeface="Karla"/>
                <a:ea typeface="Karla"/>
                <a:cs typeface="Karla"/>
                <a:sym typeface="Karla"/>
              </a:rPr>
              <a:t>To know the common GIT pathologies presentation.</a:t>
            </a:r>
            <a:endParaRPr sz="1700">
              <a:solidFill>
                <a:srgbClr val="434343"/>
              </a:solidFill>
              <a:latin typeface="Karla"/>
              <a:ea typeface="Karla"/>
              <a:cs typeface="Karla"/>
              <a:sym typeface="Karla"/>
            </a:endParaRPr>
          </a:p>
          <a:p>
            <a:pPr indent="-298450" lvl="0" marL="393700" rtl="0" algn="l">
              <a:spcBef>
                <a:spcPts val="0"/>
              </a:spcBef>
              <a:spcAft>
                <a:spcPts val="0"/>
              </a:spcAft>
              <a:buClr>
                <a:srgbClr val="005E68"/>
              </a:buClr>
              <a:buSzPts val="1700"/>
              <a:buFont typeface="Karla"/>
              <a:buChar char="❖"/>
            </a:pPr>
            <a:r>
              <a:rPr lang="en" sz="1700">
                <a:solidFill>
                  <a:srgbClr val="434343"/>
                </a:solidFill>
                <a:latin typeface="Karla"/>
                <a:ea typeface="Karla"/>
                <a:cs typeface="Karla"/>
                <a:sym typeface="Karla"/>
              </a:rPr>
              <a:t>To understand step wise approach in requesting GIT </a:t>
            </a:r>
            <a:endParaRPr sz="1700">
              <a:solidFill>
                <a:srgbClr val="434343"/>
              </a:solidFill>
              <a:latin typeface="Karla"/>
              <a:ea typeface="Karla"/>
              <a:cs typeface="Karla"/>
              <a:sym typeface="Karla"/>
            </a:endParaRPr>
          </a:p>
          <a:p>
            <a:pPr indent="-298450" lvl="0" marL="393700" rtl="0" algn="l">
              <a:spcBef>
                <a:spcPts val="0"/>
              </a:spcBef>
              <a:spcAft>
                <a:spcPts val="0"/>
              </a:spcAft>
              <a:buClr>
                <a:srgbClr val="005E68"/>
              </a:buClr>
              <a:buSzPts val="1700"/>
              <a:buFont typeface="Karla"/>
              <a:buChar char="❖"/>
            </a:pPr>
            <a:r>
              <a:rPr lang="en" sz="1700">
                <a:solidFill>
                  <a:srgbClr val="434343"/>
                </a:solidFill>
                <a:latin typeface="Karla"/>
                <a:ea typeface="Karla"/>
                <a:cs typeface="Karla"/>
                <a:sym typeface="Karla"/>
              </a:rPr>
              <a:t>radiology investigations.</a:t>
            </a:r>
            <a:endParaRPr sz="1700">
              <a:solidFill>
                <a:srgbClr val="434343"/>
              </a:solidFill>
              <a:latin typeface="Karla"/>
              <a:ea typeface="Karla"/>
              <a:cs typeface="Karla"/>
              <a:sym typeface="Karla"/>
            </a:endParaRPr>
          </a:p>
          <a:p>
            <a:pPr indent="-298450" lvl="0" marL="393700" rtl="0" algn="l">
              <a:spcBef>
                <a:spcPts val="0"/>
              </a:spcBef>
              <a:spcAft>
                <a:spcPts val="0"/>
              </a:spcAft>
              <a:buClr>
                <a:srgbClr val="005E68"/>
              </a:buClr>
              <a:buSzPts val="1700"/>
              <a:buFont typeface="Karla"/>
              <a:buChar char="❖"/>
            </a:pPr>
            <a:r>
              <a:rPr lang="en" sz="1700">
                <a:solidFill>
                  <a:srgbClr val="434343"/>
                </a:solidFill>
                <a:latin typeface="Karla"/>
                <a:ea typeface="Karla"/>
                <a:cs typeface="Karla"/>
                <a:sym typeface="Karla"/>
              </a:rPr>
              <a:t>To know common </a:t>
            </a:r>
            <a:r>
              <a:rPr lang="en" sz="1700">
                <a:solidFill>
                  <a:srgbClr val="434343"/>
                </a:solidFill>
                <a:latin typeface="Karla"/>
                <a:ea typeface="Karla"/>
                <a:cs typeface="Karla"/>
                <a:sym typeface="Karla"/>
              </a:rPr>
              <a:t>radiologic</a:t>
            </a:r>
            <a:r>
              <a:rPr lang="en" sz="1700">
                <a:solidFill>
                  <a:srgbClr val="434343"/>
                </a:solidFill>
                <a:latin typeface="Karla"/>
                <a:ea typeface="Karla"/>
                <a:cs typeface="Karla"/>
                <a:sym typeface="Karla"/>
              </a:rPr>
              <a:t> pathologies in GIT.</a:t>
            </a:r>
            <a:endParaRPr sz="1700">
              <a:solidFill>
                <a:srgbClr val="434343"/>
              </a:solidFill>
              <a:latin typeface="Karla"/>
              <a:ea typeface="Karla"/>
              <a:cs typeface="Karla"/>
              <a:sym typeface="Karla"/>
            </a:endParaRPr>
          </a:p>
        </p:txBody>
      </p:sp>
      <p:sp>
        <p:nvSpPr>
          <p:cNvPr id="86" name="Google Shape;86;p14"/>
          <p:cNvSpPr txBox="1"/>
          <p:nvPr/>
        </p:nvSpPr>
        <p:spPr>
          <a:xfrm>
            <a:off x="3341850"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rPr lang="en" sz="1900">
                <a:latin typeface="Karla"/>
                <a:ea typeface="Karla"/>
                <a:cs typeface="Karla"/>
                <a:sym typeface="Karla"/>
              </a:rPr>
              <a:t>Taif Alotaibi</a:t>
            </a:r>
            <a:endParaRPr sz="1900">
              <a:latin typeface="Karla"/>
              <a:ea typeface="Karla"/>
              <a:cs typeface="Karla"/>
              <a:sym typeface="Karla"/>
            </a:endParaRPr>
          </a:p>
        </p:txBody>
      </p:sp>
      <p:sp>
        <p:nvSpPr>
          <p:cNvPr id="87" name="Google Shape;87;p14"/>
          <p:cNvSpPr txBox="1"/>
          <p:nvPr/>
        </p:nvSpPr>
        <p:spPr>
          <a:xfrm>
            <a:off x="-620550"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rPr lang="en" sz="1900">
                <a:latin typeface="Karla"/>
                <a:ea typeface="Karla"/>
                <a:cs typeface="Karla"/>
                <a:sym typeface="Karla"/>
              </a:rPr>
              <a:t>Roaa Aljohani</a:t>
            </a:r>
            <a:endParaRPr sz="1900">
              <a:latin typeface="Karla"/>
              <a:ea typeface="Karla"/>
              <a:cs typeface="Karla"/>
              <a:sym typeface="Karla"/>
            </a:endParaRPr>
          </a:p>
          <a:p>
            <a:pPr indent="0" lvl="0" marL="393700" rtl="0" algn="ctr">
              <a:spcBef>
                <a:spcPts val="0"/>
              </a:spcBef>
              <a:spcAft>
                <a:spcPts val="0"/>
              </a:spcAft>
              <a:buNone/>
            </a:pPr>
            <a:r>
              <a:t/>
            </a:r>
            <a:endParaRPr sz="1900">
              <a:latin typeface="Karla"/>
              <a:ea typeface="Karla"/>
              <a:cs typeface="Karla"/>
              <a:sym typeface="Karla"/>
            </a:endParaRPr>
          </a:p>
        </p:txBody>
      </p:sp>
      <p:sp>
        <p:nvSpPr>
          <p:cNvPr id="88" name="Google Shape;88;p14"/>
          <p:cNvSpPr txBox="1"/>
          <p:nvPr/>
        </p:nvSpPr>
        <p:spPr>
          <a:xfrm>
            <a:off x="227800" y="94761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chemeClr val="dk1"/>
              </a:solidFill>
              <a:latin typeface="Karla"/>
              <a:ea typeface="Karla"/>
              <a:cs typeface="Karla"/>
              <a:sym typeface="Karla"/>
            </a:endParaRPr>
          </a:p>
          <a:p>
            <a:pPr indent="0" lvl="0" marL="393700" rtl="0" algn="ctr">
              <a:spcBef>
                <a:spcPts val="0"/>
              </a:spcBef>
              <a:spcAft>
                <a:spcPts val="0"/>
              </a:spcAft>
              <a:buNone/>
            </a:pPr>
            <a:r>
              <a:rPr lang="en" sz="1900">
                <a:solidFill>
                  <a:schemeClr val="dk1"/>
                </a:solidFill>
                <a:latin typeface="Karla"/>
                <a:ea typeface="Karla"/>
                <a:cs typeface="Karla"/>
                <a:sym typeface="Karla"/>
              </a:rPr>
              <a:t>Rahaf Alshuaniber</a:t>
            </a:r>
            <a:endParaRPr/>
          </a:p>
        </p:txBody>
      </p:sp>
      <p:pic>
        <p:nvPicPr>
          <p:cNvPr id="89" name="Google Shape;89;p14"/>
          <p:cNvPicPr preferRelativeResize="0"/>
          <p:nvPr/>
        </p:nvPicPr>
        <p:blipFill>
          <a:blip r:embed="rId4">
            <a:alphaModFix/>
          </a:blip>
          <a:stretch>
            <a:fillRect/>
          </a:stretch>
        </p:blipFill>
        <p:spPr>
          <a:xfrm>
            <a:off x="6765875" y="2559100"/>
            <a:ext cx="1006526" cy="1006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3"/>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9</a:t>
            </a:r>
            <a:endParaRPr sz="1800">
              <a:solidFill>
                <a:srgbClr val="005E68"/>
              </a:solidFill>
              <a:latin typeface="Spectral"/>
              <a:ea typeface="Spectral"/>
              <a:cs typeface="Spectral"/>
              <a:sym typeface="Spectral"/>
            </a:endParaRPr>
          </a:p>
        </p:txBody>
      </p:sp>
      <p:sp>
        <p:nvSpPr>
          <p:cNvPr id="329" name="Google Shape;329;p23"/>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txBox="1"/>
          <p:nvPr/>
        </p:nvSpPr>
        <p:spPr>
          <a:xfrm>
            <a:off x="374183" y="599275"/>
            <a:ext cx="2032200" cy="45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Small bowel </a:t>
            </a:r>
            <a:endParaRPr b="1" sz="2300">
              <a:solidFill>
                <a:srgbClr val="0D8F9D"/>
              </a:solidFill>
              <a:latin typeface="Karla"/>
              <a:ea typeface="Karla"/>
              <a:cs typeface="Karla"/>
              <a:sym typeface="Karla"/>
            </a:endParaRPr>
          </a:p>
        </p:txBody>
      </p:sp>
      <p:sp>
        <p:nvSpPr>
          <p:cNvPr id="331" name="Google Shape;331;p23"/>
          <p:cNvSpPr txBox="1"/>
          <p:nvPr/>
        </p:nvSpPr>
        <p:spPr>
          <a:xfrm>
            <a:off x="374163" y="1050350"/>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Clinical signs and symptoms</a:t>
            </a:r>
            <a:endParaRPr b="1" sz="2300">
              <a:solidFill>
                <a:schemeClr val="accent1"/>
              </a:solidFill>
              <a:latin typeface="Karla"/>
              <a:ea typeface="Karla"/>
              <a:cs typeface="Karla"/>
              <a:sym typeface="Karla"/>
            </a:endParaRPr>
          </a:p>
        </p:txBody>
      </p:sp>
      <p:sp>
        <p:nvSpPr>
          <p:cNvPr id="332" name="Google Shape;332;p23"/>
          <p:cNvSpPr txBox="1"/>
          <p:nvPr/>
        </p:nvSpPr>
        <p:spPr>
          <a:xfrm>
            <a:off x="140838" y="1397375"/>
            <a:ext cx="22566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 Malabsorption.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Vomiting.</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Diarrhea. </a:t>
            </a:r>
            <a:endParaRPr>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333" name="Google Shape;333;p23"/>
          <p:cNvSpPr txBox="1"/>
          <p:nvPr/>
        </p:nvSpPr>
        <p:spPr>
          <a:xfrm>
            <a:off x="1974825" y="1428675"/>
            <a:ext cx="5318700" cy="11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 Age is also important (some diseases related to specific age).</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 Constitutional symptoms (Fever, sweating and weight loss). </a:t>
            </a:r>
            <a:endParaRPr>
              <a:latin typeface="Karla"/>
              <a:ea typeface="Karla"/>
              <a:cs typeface="Karla"/>
              <a:sym typeface="Karla"/>
            </a:endParaRPr>
          </a:p>
        </p:txBody>
      </p:sp>
      <p:sp>
        <p:nvSpPr>
          <p:cNvPr id="334" name="Google Shape;334;p23"/>
          <p:cNvSpPr txBox="1"/>
          <p:nvPr/>
        </p:nvSpPr>
        <p:spPr>
          <a:xfrm>
            <a:off x="349500" y="2348879"/>
            <a:ext cx="40725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Imaging modalities</a:t>
            </a:r>
            <a:endParaRPr b="1" sz="2300">
              <a:solidFill>
                <a:schemeClr val="accent1"/>
              </a:solidFill>
              <a:latin typeface="Karla"/>
              <a:ea typeface="Karla"/>
              <a:cs typeface="Karla"/>
              <a:sym typeface="Karla"/>
            </a:endParaRPr>
          </a:p>
        </p:txBody>
      </p:sp>
      <p:sp>
        <p:nvSpPr>
          <p:cNvPr id="335" name="Google Shape;335;p23"/>
          <p:cNvSpPr txBox="1"/>
          <p:nvPr/>
        </p:nvSpPr>
        <p:spPr>
          <a:xfrm>
            <a:off x="106550" y="2797725"/>
            <a:ext cx="7470300" cy="20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 </a:t>
            </a:r>
            <a:r>
              <a:rPr b="1" lang="en">
                <a:latin typeface="Karla"/>
                <a:ea typeface="Karla"/>
                <a:cs typeface="Karla"/>
                <a:sym typeface="Karla"/>
              </a:rPr>
              <a:t>X-ray</a:t>
            </a:r>
            <a:r>
              <a:rPr lang="en">
                <a:solidFill>
                  <a:schemeClr val="accent4"/>
                </a:solidFill>
                <a:latin typeface="Karla"/>
                <a:ea typeface="Karla"/>
                <a:cs typeface="Karla"/>
                <a:sym typeface="Karla"/>
              </a:rPr>
              <a:t> (Bowel obstruction and perforation) best initially.</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 </a:t>
            </a:r>
            <a:r>
              <a:rPr b="1" lang="en">
                <a:solidFill>
                  <a:schemeClr val="dk1"/>
                </a:solidFill>
                <a:latin typeface="Karla"/>
                <a:ea typeface="Karla"/>
                <a:cs typeface="Karla"/>
                <a:sym typeface="Karla"/>
              </a:rPr>
              <a:t>Fluoroscopy</a:t>
            </a:r>
            <a:r>
              <a:rPr lang="en">
                <a:solidFill>
                  <a:schemeClr val="dk1"/>
                </a:solidFill>
                <a:latin typeface="Karla"/>
                <a:ea typeface="Karla"/>
                <a:cs typeface="Karla"/>
                <a:sym typeface="Karla"/>
              </a:rPr>
              <a:t> (</a:t>
            </a:r>
            <a:r>
              <a:rPr lang="en">
                <a:solidFill>
                  <a:schemeClr val="dk1"/>
                </a:solidFill>
                <a:latin typeface="Karla"/>
                <a:ea typeface="Karla"/>
                <a:cs typeface="Karla"/>
                <a:sym typeface="Karla"/>
              </a:rPr>
              <a:t>Barium follow through/Small bowel enema</a:t>
            </a:r>
            <a:r>
              <a:rPr lang="en">
                <a:solidFill>
                  <a:schemeClr val="dk1"/>
                </a:solidFill>
                <a:latin typeface="Karla"/>
                <a:ea typeface="Karla"/>
                <a:cs typeface="Karla"/>
                <a:sym typeface="Karla"/>
              </a:rPr>
              <a:t>).</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accent6"/>
                </a:solidFill>
                <a:latin typeface="Karla"/>
                <a:ea typeface="Karla"/>
                <a:cs typeface="Karla"/>
                <a:sym typeface="Karla"/>
              </a:rPr>
              <a:t>• Ultrasound (we don’t use it because small bowel is filled with gas and US can’t read gas).</a:t>
            </a:r>
            <a:endParaRPr>
              <a:solidFill>
                <a:schemeClr val="accent6"/>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b="1" lang="en">
                <a:latin typeface="Karla"/>
                <a:ea typeface="Karla"/>
                <a:cs typeface="Karla"/>
                <a:sym typeface="Karla"/>
              </a:rPr>
              <a:t>CT</a:t>
            </a:r>
            <a:r>
              <a:rPr lang="en">
                <a:latin typeface="Karla"/>
                <a:ea typeface="Karla"/>
                <a:cs typeface="Karla"/>
                <a:sym typeface="Karla"/>
              </a:rPr>
              <a:t> </a:t>
            </a:r>
            <a:r>
              <a:rPr lang="en">
                <a:solidFill>
                  <a:schemeClr val="accent4"/>
                </a:solidFill>
                <a:latin typeface="Karla"/>
                <a:ea typeface="Karla"/>
                <a:cs typeface="Karla"/>
                <a:sym typeface="Karla"/>
              </a:rPr>
              <a:t>replacing the fluoroscopy these days.</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b="1" lang="en">
                <a:latin typeface="Karla"/>
                <a:ea typeface="Karla"/>
                <a:cs typeface="Karla"/>
                <a:sym typeface="Karla"/>
              </a:rPr>
              <a:t>MRI</a:t>
            </a:r>
            <a:r>
              <a:rPr lang="en">
                <a:latin typeface="Karla"/>
                <a:ea typeface="Karla"/>
                <a:cs typeface="Karla"/>
                <a:sym typeface="Karla"/>
              </a:rPr>
              <a:t> </a:t>
            </a:r>
            <a:r>
              <a:rPr lang="en">
                <a:solidFill>
                  <a:schemeClr val="accent4"/>
                </a:solidFill>
                <a:latin typeface="Karla"/>
                <a:ea typeface="Karla"/>
                <a:cs typeface="Karla"/>
                <a:sym typeface="Karla"/>
              </a:rPr>
              <a:t>replacing the Fluoroscopy and CT.</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b="1" lang="en">
                <a:latin typeface="Karla"/>
                <a:ea typeface="Karla"/>
                <a:cs typeface="Karla"/>
                <a:sym typeface="Karla"/>
              </a:rPr>
              <a:t>Nuclear medicine</a:t>
            </a:r>
            <a:r>
              <a:rPr lang="en">
                <a:latin typeface="Karla"/>
                <a:ea typeface="Karla"/>
                <a:cs typeface="Karla"/>
                <a:sym typeface="Karla"/>
              </a:rPr>
              <a:t> &gt; </a:t>
            </a:r>
            <a:r>
              <a:rPr lang="en">
                <a:solidFill>
                  <a:srgbClr val="B7B7B7"/>
                </a:solidFill>
                <a:latin typeface="Karla"/>
                <a:ea typeface="Karla"/>
                <a:cs typeface="Karla"/>
                <a:sym typeface="Karla"/>
              </a:rPr>
              <a:t>not used.</a:t>
            </a:r>
            <a:endParaRPr>
              <a:solidFill>
                <a:srgbClr val="B7B7B7"/>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b="1" lang="en">
                <a:latin typeface="Karla"/>
                <a:ea typeface="Karla"/>
                <a:cs typeface="Karla"/>
                <a:sym typeface="Karla"/>
              </a:rPr>
              <a:t>Angiography</a:t>
            </a:r>
            <a:r>
              <a:rPr lang="en">
                <a:latin typeface="Karla"/>
                <a:ea typeface="Karla"/>
                <a:cs typeface="Karla"/>
                <a:sym typeface="Karla"/>
              </a:rPr>
              <a:t> &gt; </a:t>
            </a:r>
            <a:r>
              <a:rPr lang="en">
                <a:solidFill>
                  <a:srgbClr val="B7B7B7"/>
                </a:solidFill>
                <a:latin typeface="Karla"/>
                <a:ea typeface="Karla"/>
                <a:cs typeface="Karla"/>
                <a:sym typeface="Karla"/>
              </a:rPr>
              <a:t>not used.</a:t>
            </a:r>
            <a:endParaRPr>
              <a:solidFill>
                <a:srgbClr val="B7B7B7"/>
              </a:solidFill>
              <a:latin typeface="Karla"/>
              <a:ea typeface="Karla"/>
              <a:cs typeface="Karla"/>
              <a:sym typeface="Karla"/>
            </a:endParaRPr>
          </a:p>
        </p:txBody>
      </p:sp>
      <p:sp>
        <p:nvSpPr>
          <p:cNvPr id="336" name="Google Shape;336;p23"/>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Small Bowel</a:t>
            </a:r>
            <a:endParaRPr/>
          </a:p>
        </p:txBody>
      </p:sp>
      <p:sp>
        <p:nvSpPr>
          <p:cNvPr id="337" name="Google Shape;337;p23"/>
          <p:cNvSpPr txBox="1"/>
          <p:nvPr/>
        </p:nvSpPr>
        <p:spPr>
          <a:xfrm>
            <a:off x="317115" y="4735844"/>
            <a:ext cx="40725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Normal</a:t>
            </a:r>
            <a:endParaRPr b="1" sz="2300">
              <a:solidFill>
                <a:schemeClr val="lt2"/>
              </a:solidFill>
              <a:latin typeface="Karla"/>
              <a:ea typeface="Karla"/>
              <a:cs typeface="Karla"/>
              <a:sym typeface="Karla"/>
            </a:endParaRPr>
          </a:p>
        </p:txBody>
      </p:sp>
      <p:pic>
        <p:nvPicPr>
          <p:cNvPr id="338" name="Google Shape;338;p23"/>
          <p:cNvPicPr preferRelativeResize="0"/>
          <p:nvPr/>
        </p:nvPicPr>
        <p:blipFill>
          <a:blip r:embed="rId3">
            <a:alphaModFix/>
          </a:blip>
          <a:stretch>
            <a:fillRect/>
          </a:stretch>
        </p:blipFill>
        <p:spPr>
          <a:xfrm>
            <a:off x="4358637" y="5334000"/>
            <a:ext cx="2441688" cy="3456675"/>
          </a:xfrm>
          <a:prstGeom prst="rect">
            <a:avLst/>
          </a:prstGeom>
          <a:noFill/>
          <a:ln>
            <a:noFill/>
          </a:ln>
        </p:spPr>
      </p:pic>
      <p:pic>
        <p:nvPicPr>
          <p:cNvPr id="339" name="Google Shape;339;p23"/>
          <p:cNvPicPr preferRelativeResize="0"/>
          <p:nvPr/>
        </p:nvPicPr>
        <p:blipFill>
          <a:blip r:embed="rId4">
            <a:alphaModFix/>
          </a:blip>
          <a:stretch>
            <a:fillRect/>
          </a:stretch>
        </p:blipFill>
        <p:spPr>
          <a:xfrm>
            <a:off x="928175" y="5399411"/>
            <a:ext cx="2198882" cy="3391262"/>
          </a:xfrm>
          <a:prstGeom prst="rect">
            <a:avLst/>
          </a:prstGeom>
          <a:noFill/>
          <a:ln>
            <a:noFill/>
          </a:ln>
        </p:spPr>
      </p:pic>
      <p:sp>
        <p:nvSpPr>
          <p:cNvPr id="340" name="Google Shape;340;p23"/>
          <p:cNvSpPr/>
          <p:nvPr/>
        </p:nvSpPr>
        <p:spPr>
          <a:xfrm>
            <a:off x="4267200" y="8703300"/>
            <a:ext cx="2788500" cy="643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barium meal- follow through</a:t>
            </a:r>
            <a:endParaRPr>
              <a:latin typeface="Karla"/>
              <a:ea typeface="Karla"/>
              <a:cs typeface="Karla"/>
              <a:sym typeface="Karla"/>
            </a:endParaRPr>
          </a:p>
        </p:txBody>
      </p:sp>
      <p:sp>
        <p:nvSpPr>
          <p:cNvPr id="341" name="Google Shape;341;p23"/>
          <p:cNvSpPr/>
          <p:nvPr/>
        </p:nvSpPr>
        <p:spPr>
          <a:xfrm>
            <a:off x="945188" y="8735862"/>
            <a:ext cx="2155500" cy="6114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small bowel enema</a:t>
            </a:r>
            <a:endParaRPr>
              <a:latin typeface="Karla"/>
              <a:ea typeface="Karla"/>
              <a:cs typeface="Karla"/>
              <a:sym typeface="Karla"/>
            </a:endParaRPr>
          </a:p>
        </p:txBody>
      </p:sp>
      <p:grpSp>
        <p:nvGrpSpPr>
          <p:cNvPr id="342" name="Google Shape;342;p23"/>
          <p:cNvGrpSpPr/>
          <p:nvPr/>
        </p:nvGrpSpPr>
        <p:grpSpPr>
          <a:xfrm>
            <a:off x="116462" y="662486"/>
            <a:ext cx="274864" cy="316972"/>
            <a:chOff x="304245" y="1858207"/>
            <a:chExt cx="319386" cy="406165"/>
          </a:xfrm>
        </p:grpSpPr>
        <p:sp>
          <p:nvSpPr>
            <p:cNvPr id="343" name="Google Shape;343;p2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 name="Google Shape;345;p23"/>
          <p:cNvGrpSpPr/>
          <p:nvPr/>
        </p:nvGrpSpPr>
        <p:grpSpPr>
          <a:xfrm>
            <a:off x="116454" y="1164472"/>
            <a:ext cx="274864" cy="316972"/>
            <a:chOff x="304245" y="1858207"/>
            <a:chExt cx="319386" cy="406165"/>
          </a:xfrm>
        </p:grpSpPr>
        <p:sp>
          <p:nvSpPr>
            <p:cNvPr id="346" name="Google Shape;346;p2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 name="Google Shape;348;p23"/>
          <p:cNvGrpSpPr/>
          <p:nvPr/>
        </p:nvGrpSpPr>
        <p:grpSpPr>
          <a:xfrm>
            <a:off x="101891" y="2477711"/>
            <a:ext cx="274864" cy="316972"/>
            <a:chOff x="304245" y="1858207"/>
            <a:chExt cx="319386" cy="406165"/>
          </a:xfrm>
        </p:grpSpPr>
        <p:sp>
          <p:nvSpPr>
            <p:cNvPr id="349" name="Google Shape;349;p2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 name="Google Shape;351;p23"/>
          <p:cNvGrpSpPr/>
          <p:nvPr/>
        </p:nvGrpSpPr>
        <p:grpSpPr>
          <a:xfrm>
            <a:off x="101891" y="4839911"/>
            <a:ext cx="274864" cy="316972"/>
            <a:chOff x="304245" y="1858207"/>
            <a:chExt cx="319386" cy="406165"/>
          </a:xfrm>
        </p:grpSpPr>
        <p:sp>
          <p:nvSpPr>
            <p:cNvPr id="352" name="Google Shape;352;p2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4"/>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10</a:t>
            </a:r>
            <a:endParaRPr sz="1800">
              <a:solidFill>
                <a:srgbClr val="005E68"/>
              </a:solidFill>
              <a:latin typeface="Spectral"/>
              <a:ea typeface="Spectral"/>
              <a:cs typeface="Spectral"/>
              <a:sym typeface="Spectral"/>
            </a:endParaRPr>
          </a:p>
        </p:txBody>
      </p:sp>
      <p:sp>
        <p:nvSpPr>
          <p:cNvPr id="359" name="Google Shape;359;p24"/>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txBox="1"/>
          <p:nvPr/>
        </p:nvSpPr>
        <p:spPr>
          <a:xfrm>
            <a:off x="349500" y="578463"/>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300">
                <a:solidFill>
                  <a:schemeClr val="lt2"/>
                </a:solidFill>
                <a:latin typeface="Karla"/>
                <a:ea typeface="Karla"/>
                <a:cs typeface="Karla"/>
                <a:sym typeface="Karla"/>
              </a:rPr>
              <a:t>Small Bowel obstruction</a:t>
            </a:r>
            <a:endParaRPr b="1" sz="2300">
              <a:solidFill>
                <a:schemeClr val="lt2"/>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Patient presenting with abdominal pain and distension </a:t>
            </a:r>
            <a:endParaRPr b="1" sz="2300">
              <a:solidFill>
                <a:schemeClr val="lt2"/>
              </a:solidFill>
              <a:latin typeface="Karla"/>
              <a:ea typeface="Karla"/>
              <a:cs typeface="Karla"/>
              <a:sym typeface="Karla"/>
            </a:endParaRPr>
          </a:p>
        </p:txBody>
      </p:sp>
      <p:pic>
        <p:nvPicPr>
          <p:cNvPr id="361" name="Google Shape;361;p24"/>
          <p:cNvPicPr preferRelativeResize="0"/>
          <p:nvPr/>
        </p:nvPicPr>
        <p:blipFill>
          <a:blip r:embed="rId3">
            <a:alphaModFix/>
          </a:blip>
          <a:stretch>
            <a:fillRect/>
          </a:stretch>
        </p:blipFill>
        <p:spPr>
          <a:xfrm>
            <a:off x="5554166" y="1275728"/>
            <a:ext cx="1874772" cy="2035673"/>
          </a:xfrm>
          <a:prstGeom prst="rect">
            <a:avLst/>
          </a:prstGeom>
          <a:noFill/>
          <a:ln>
            <a:noFill/>
          </a:ln>
        </p:spPr>
      </p:pic>
      <p:pic>
        <p:nvPicPr>
          <p:cNvPr id="362" name="Google Shape;362;p24"/>
          <p:cNvPicPr preferRelativeResize="0"/>
          <p:nvPr/>
        </p:nvPicPr>
        <p:blipFill>
          <a:blip r:embed="rId4">
            <a:alphaModFix/>
          </a:blip>
          <a:stretch>
            <a:fillRect/>
          </a:stretch>
        </p:blipFill>
        <p:spPr>
          <a:xfrm>
            <a:off x="5429239" y="3780525"/>
            <a:ext cx="1999200" cy="1540605"/>
          </a:xfrm>
          <a:prstGeom prst="rect">
            <a:avLst/>
          </a:prstGeom>
          <a:noFill/>
          <a:ln>
            <a:noFill/>
          </a:ln>
        </p:spPr>
      </p:pic>
      <p:pic>
        <p:nvPicPr>
          <p:cNvPr id="363" name="Google Shape;363;p24"/>
          <p:cNvPicPr preferRelativeResize="0"/>
          <p:nvPr/>
        </p:nvPicPr>
        <p:blipFill>
          <a:blip r:embed="rId5">
            <a:alphaModFix/>
          </a:blip>
          <a:stretch>
            <a:fillRect/>
          </a:stretch>
        </p:blipFill>
        <p:spPr>
          <a:xfrm>
            <a:off x="2139562" y="7803150"/>
            <a:ext cx="4057849" cy="2188885"/>
          </a:xfrm>
          <a:prstGeom prst="rect">
            <a:avLst/>
          </a:prstGeom>
          <a:noFill/>
          <a:ln>
            <a:noFill/>
          </a:ln>
        </p:spPr>
      </p:pic>
      <p:sp>
        <p:nvSpPr>
          <p:cNvPr id="364" name="Google Shape;364;p24"/>
          <p:cNvSpPr/>
          <p:nvPr/>
        </p:nvSpPr>
        <p:spPr>
          <a:xfrm>
            <a:off x="161363" y="4042500"/>
            <a:ext cx="5210700" cy="28047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Small bowel enema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Significant ​dilation​ of the small bowel obstruction. The diameter of the wall is greatly increased. The feathery mucosal pattern is lost and the folds appear as thin lines traversing the bowel, known as valvulae conniventes </a:t>
            </a:r>
            <a:r>
              <a:rPr lang="en">
                <a:solidFill>
                  <a:schemeClr val="dk2"/>
                </a:solidFill>
                <a:latin typeface="Karla"/>
                <a:ea typeface="Karla"/>
                <a:cs typeface="Karla"/>
                <a:sym typeface="Karla"/>
              </a:rPr>
              <a:t>(arrows)</a:t>
            </a:r>
            <a:r>
              <a:rPr lang="en">
                <a:latin typeface="Karla"/>
                <a:ea typeface="Karla"/>
                <a:cs typeface="Karla"/>
                <a:sym typeface="Karla"/>
              </a:rPr>
              <a:t>.</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Picture 2: The signs of small </a:t>
            </a:r>
            <a:r>
              <a:rPr lang="en">
                <a:latin typeface="Karla"/>
                <a:ea typeface="Karla"/>
                <a:cs typeface="Karla"/>
                <a:sym typeface="Karla"/>
              </a:rPr>
              <a:t>bowel</a:t>
            </a:r>
            <a:r>
              <a:rPr lang="en">
                <a:latin typeface="Karla"/>
                <a:ea typeface="Karla"/>
                <a:cs typeface="Karla"/>
                <a:sym typeface="Karla"/>
              </a:rPr>
              <a:t> obstruction secondary to adhesion :</a:t>
            </a:r>
            <a:endParaRPr>
              <a:latin typeface="Karla"/>
              <a:ea typeface="Karla"/>
              <a:cs typeface="Karla"/>
              <a:sym typeface="Karla"/>
            </a:endParaRPr>
          </a:p>
          <a:p>
            <a:pPr indent="0" lvl="0" marL="457200" rtl="0" algn="l">
              <a:spcBef>
                <a:spcPts val="0"/>
              </a:spcBef>
              <a:spcAft>
                <a:spcPts val="0"/>
              </a:spcAft>
              <a:buNone/>
            </a:pPr>
            <a:r>
              <a:rPr lang="en">
                <a:latin typeface="Karla"/>
                <a:ea typeface="Karla"/>
                <a:cs typeface="Karla"/>
                <a:sym typeface="Karla"/>
              </a:rPr>
              <a:t>1- Dilated small bowel loops proximally </a:t>
            </a:r>
            <a:endParaRPr>
              <a:latin typeface="Karla"/>
              <a:ea typeface="Karla"/>
              <a:cs typeface="Karla"/>
              <a:sym typeface="Karla"/>
            </a:endParaRPr>
          </a:p>
          <a:p>
            <a:pPr indent="0" lvl="0" marL="457200" rtl="0" algn="l">
              <a:spcBef>
                <a:spcPts val="0"/>
              </a:spcBef>
              <a:spcAft>
                <a:spcPts val="0"/>
              </a:spcAft>
              <a:buNone/>
            </a:pPr>
            <a:r>
              <a:rPr lang="en">
                <a:latin typeface="Karla"/>
                <a:ea typeface="Karla"/>
                <a:cs typeface="Karla"/>
                <a:sym typeface="Karla"/>
              </a:rPr>
              <a:t>2- Thickened mucosa (valvulae conniventes) </a:t>
            </a:r>
            <a:endParaRPr>
              <a:latin typeface="Karla"/>
              <a:ea typeface="Karla"/>
              <a:cs typeface="Karla"/>
              <a:sym typeface="Karla"/>
            </a:endParaRPr>
          </a:p>
          <a:p>
            <a:pPr indent="0" lvl="0" marL="457200" rtl="0" algn="l">
              <a:spcBef>
                <a:spcPts val="0"/>
              </a:spcBef>
              <a:spcAft>
                <a:spcPts val="0"/>
              </a:spcAft>
              <a:buNone/>
            </a:pPr>
            <a:r>
              <a:rPr lang="en">
                <a:latin typeface="Karla"/>
                <a:ea typeface="Karla"/>
                <a:cs typeface="Karla"/>
                <a:sym typeface="Karla"/>
              </a:rPr>
              <a:t>3- Cutoff sign distally</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The diameter of the bowel is greatly increased.</a:t>
            </a:r>
            <a:endParaRPr>
              <a:latin typeface="Karla"/>
              <a:ea typeface="Karla"/>
              <a:cs typeface="Karla"/>
              <a:sym typeface="Karla"/>
            </a:endParaRPr>
          </a:p>
          <a:p>
            <a:pPr indent="-317500" lvl="1" marL="914400" rtl="0" algn="l">
              <a:spcBef>
                <a:spcPts val="0"/>
              </a:spcBef>
              <a:spcAft>
                <a:spcPts val="0"/>
              </a:spcAft>
              <a:buSzPts val="1400"/>
              <a:buFont typeface="Karla"/>
              <a:buChar char="○"/>
            </a:pPr>
            <a:r>
              <a:rPr lang="en">
                <a:solidFill>
                  <a:srgbClr val="B7B7B7"/>
                </a:solidFill>
                <a:latin typeface="Karla"/>
                <a:ea typeface="Karla"/>
                <a:cs typeface="Karla"/>
                <a:sym typeface="Karla"/>
              </a:rPr>
              <a:t> (Keep in mind that The upper limit of normal diameter of the bowel is generally accepted as 3cm).  </a:t>
            </a:r>
            <a:endParaRPr>
              <a:solidFill>
                <a:schemeClr val="accent4"/>
              </a:solidFill>
              <a:latin typeface="Karla"/>
              <a:ea typeface="Karla"/>
              <a:cs typeface="Karla"/>
              <a:sym typeface="Karla"/>
            </a:endParaRPr>
          </a:p>
        </p:txBody>
      </p:sp>
      <p:pic>
        <p:nvPicPr>
          <p:cNvPr id="365" name="Google Shape;365;p24"/>
          <p:cNvPicPr preferRelativeResize="0"/>
          <p:nvPr/>
        </p:nvPicPr>
        <p:blipFill>
          <a:blip r:embed="rId6">
            <a:alphaModFix/>
          </a:blip>
          <a:stretch>
            <a:fillRect/>
          </a:stretch>
        </p:blipFill>
        <p:spPr>
          <a:xfrm>
            <a:off x="5429238" y="5437246"/>
            <a:ext cx="1999200" cy="1963005"/>
          </a:xfrm>
          <a:prstGeom prst="rect">
            <a:avLst/>
          </a:prstGeom>
          <a:noFill/>
          <a:ln>
            <a:noFill/>
          </a:ln>
        </p:spPr>
      </p:pic>
      <p:sp>
        <p:nvSpPr>
          <p:cNvPr id="366" name="Google Shape;366;p24"/>
          <p:cNvSpPr/>
          <p:nvPr/>
        </p:nvSpPr>
        <p:spPr>
          <a:xfrm>
            <a:off x="391313" y="1775706"/>
            <a:ext cx="4750800" cy="1306500"/>
          </a:xfrm>
          <a:prstGeom prst="roundRect">
            <a:avLst>
              <a:gd fmla="val 16667" name="adj"/>
            </a:avLst>
          </a:prstGeom>
          <a:solidFill>
            <a:srgbClr val="005E68">
              <a:alpha val="44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latin typeface="Karla"/>
              <a:ea typeface="Karla"/>
              <a:cs typeface="Karla"/>
              <a:sym typeface="Karla"/>
            </a:endParaRPr>
          </a:p>
          <a:p>
            <a:pPr indent="0" lvl="0" marL="0" rtl="0" algn="ctr">
              <a:spcBef>
                <a:spcPts val="0"/>
              </a:spcBef>
              <a:spcAft>
                <a:spcPts val="0"/>
              </a:spcAft>
              <a:buNone/>
            </a:pPr>
            <a:r>
              <a:t/>
            </a:r>
            <a:endParaRPr>
              <a:solidFill>
                <a:schemeClr val="accent4"/>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Picture 4: </a:t>
            </a:r>
            <a:r>
              <a:rPr lang="en">
                <a:solidFill>
                  <a:schemeClr val="accent4"/>
                </a:solidFill>
                <a:latin typeface="Karla"/>
                <a:ea typeface="Karla"/>
                <a:cs typeface="Karla"/>
                <a:sym typeface="Karla"/>
              </a:rPr>
              <a:t>This is a plain x-ray. We see significantly dilated small bowel loops which centered in the mid-abdomen. Also there is Cutoff sign distally, thickened, mucosal folds, edema and complete cutoff distally and smooth tapering</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sz="1600">
              <a:solidFill>
                <a:srgbClr val="999999"/>
              </a:solidFill>
              <a:latin typeface="Karla"/>
              <a:ea typeface="Karla"/>
              <a:cs typeface="Karla"/>
              <a:sym typeface="Karla"/>
            </a:endParaRPr>
          </a:p>
          <a:p>
            <a:pPr indent="0" lvl="0" marL="0" rtl="0" algn="l">
              <a:spcBef>
                <a:spcPts val="0"/>
              </a:spcBef>
              <a:spcAft>
                <a:spcPts val="0"/>
              </a:spcAft>
              <a:buNone/>
            </a:pPr>
            <a:r>
              <a:t/>
            </a:r>
            <a:endParaRPr>
              <a:solidFill>
                <a:srgbClr val="999999"/>
              </a:solidFill>
              <a:latin typeface="Karla"/>
              <a:ea typeface="Karla"/>
              <a:cs typeface="Karla"/>
              <a:sym typeface="Karla"/>
            </a:endParaRPr>
          </a:p>
        </p:txBody>
      </p:sp>
      <p:sp>
        <p:nvSpPr>
          <p:cNvPr id="367" name="Google Shape;367;p24"/>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Small bowel </a:t>
            </a:r>
            <a:endParaRPr b="1" sz="2300">
              <a:solidFill>
                <a:srgbClr val="005E68"/>
              </a:solidFill>
              <a:latin typeface="Arvo"/>
              <a:ea typeface="Arvo"/>
              <a:cs typeface="Arvo"/>
              <a:sym typeface="Arvo"/>
            </a:endParaRPr>
          </a:p>
        </p:txBody>
      </p:sp>
      <p:grpSp>
        <p:nvGrpSpPr>
          <p:cNvPr id="368" name="Google Shape;368;p24"/>
          <p:cNvGrpSpPr/>
          <p:nvPr/>
        </p:nvGrpSpPr>
        <p:grpSpPr>
          <a:xfrm>
            <a:off x="116462" y="662486"/>
            <a:ext cx="274864" cy="316972"/>
            <a:chOff x="304245" y="1858207"/>
            <a:chExt cx="319386" cy="406165"/>
          </a:xfrm>
        </p:grpSpPr>
        <p:sp>
          <p:nvSpPr>
            <p:cNvPr id="369" name="Google Shape;369;p24"/>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4"/>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 name="Google Shape;371;p24"/>
          <p:cNvSpPr txBox="1"/>
          <p:nvPr/>
        </p:nvSpPr>
        <p:spPr>
          <a:xfrm>
            <a:off x="5410237" y="5361038"/>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2</a:t>
            </a:r>
            <a:endParaRPr sz="1800">
              <a:highlight>
                <a:srgbClr val="FFFFFF"/>
              </a:highlight>
            </a:endParaRPr>
          </a:p>
        </p:txBody>
      </p:sp>
      <p:sp>
        <p:nvSpPr>
          <p:cNvPr id="372" name="Google Shape;372;p24"/>
          <p:cNvSpPr txBox="1"/>
          <p:nvPr/>
        </p:nvSpPr>
        <p:spPr>
          <a:xfrm>
            <a:off x="5410237" y="3780513"/>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1</a:t>
            </a:r>
            <a:endParaRPr sz="1800">
              <a:highlight>
                <a:srgbClr val="FFFFFF"/>
              </a:highlight>
            </a:endParaRPr>
          </a:p>
        </p:txBody>
      </p:sp>
      <p:sp>
        <p:nvSpPr>
          <p:cNvPr id="373" name="Google Shape;373;p24"/>
          <p:cNvSpPr txBox="1"/>
          <p:nvPr/>
        </p:nvSpPr>
        <p:spPr>
          <a:xfrm>
            <a:off x="2073012" y="7807525"/>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3</a:t>
            </a:r>
            <a:endParaRPr sz="1800">
              <a:highlight>
                <a:srgbClr val="FFFFFF"/>
              </a:highlight>
            </a:endParaRPr>
          </a:p>
        </p:txBody>
      </p:sp>
      <p:sp>
        <p:nvSpPr>
          <p:cNvPr id="374" name="Google Shape;374;p24"/>
          <p:cNvSpPr txBox="1"/>
          <p:nvPr/>
        </p:nvSpPr>
        <p:spPr>
          <a:xfrm>
            <a:off x="5554161" y="1232375"/>
            <a:ext cx="11031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4</a:t>
            </a:r>
            <a:endParaRPr sz="1800">
              <a:highlight>
                <a:srgbClr val="FFFFFF"/>
              </a:highlight>
            </a:endParaRPr>
          </a:p>
        </p:txBody>
      </p:sp>
      <p:cxnSp>
        <p:nvCxnSpPr>
          <p:cNvPr id="375" name="Google Shape;375;p24"/>
          <p:cNvCxnSpPr/>
          <p:nvPr/>
        </p:nvCxnSpPr>
        <p:spPr>
          <a:xfrm rot="10800000">
            <a:off x="7195975" y="6693475"/>
            <a:ext cx="441300" cy="801900"/>
          </a:xfrm>
          <a:prstGeom prst="straightConnector1">
            <a:avLst/>
          </a:prstGeom>
          <a:noFill/>
          <a:ln cap="flat" cmpd="sng" w="38100">
            <a:solidFill>
              <a:schemeClr val="lt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5"/>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11</a:t>
            </a:r>
            <a:endParaRPr sz="1800">
              <a:solidFill>
                <a:srgbClr val="005E68"/>
              </a:solidFill>
              <a:latin typeface="Spectral"/>
              <a:ea typeface="Spectral"/>
              <a:cs typeface="Spectral"/>
              <a:sym typeface="Spectral"/>
            </a:endParaRPr>
          </a:p>
        </p:txBody>
      </p:sp>
      <p:sp>
        <p:nvSpPr>
          <p:cNvPr id="381" name="Google Shape;381;p25"/>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txBox="1"/>
          <p:nvPr/>
        </p:nvSpPr>
        <p:spPr>
          <a:xfrm>
            <a:off x="320775" y="457741"/>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Crohn's</a:t>
            </a:r>
            <a:r>
              <a:rPr b="1" lang="en" sz="2300">
                <a:solidFill>
                  <a:schemeClr val="lt2"/>
                </a:solidFill>
                <a:latin typeface="Karla"/>
                <a:ea typeface="Karla"/>
                <a:cs typeface="Karla"/>
                <a:sym typeface="Karla"/>
              </a:rPr>
              <a:t> disease</a:t>
            </a:r>
            <a:endParaRPr b="1" sz="2300">
              <a:solidFill>
                <a:schemeClr val="lt2"/>
              </a:solidFill>
              <a:latin typeface="Karla"/>
              <a:ea typeface="Karla"/>
              <a:cs typeface="Karla"/>
              <a:sym typeface="Karla"/>
            </a:endParaRPr>
          </a:p>
        </p:txBody>
      </p:sp>
      <p:pic>
        <p:nvPicPr>
          <p:cNvPr id="383" name="Google Shape;383;p25"/>
          <p:cNvPicPr preferRelativeResize="0"/>
          <p:nvPr/>
        </p:nvPicPr>
        <p:blipFill>
          <a:blip r:embed="rId3">
            <a:alphaModFix/>
          </a:blip>
          <a:stretch>
            <a:fillRect/>
          </a:stretch>
        </p:blipFill>
        <p:spPr>
          <a:xfrm>
            <a:off x="4616825" y="6255029"/>
            <a:ext cx="2315450" cy="2106746"/>
          </a:xfrm>
          <a:prstGeom prst="rect">
            <a:avLst/>
          </a:prstGeom>
          <a:noFill/>
          <a:ln>
            <a:noFill/>
          </a:ln>
        </p:spPr>
      </p:pic>
      <p:sp>
        <p:nvSpPr>
          <p:cNvPr id="384" name="Google Shape;384;p25"/>
          <p:cNvSpPr/>
          <p:nvPr/>
        </p:nvSpPr>
        <p:spPr>
          <a:xfrm>
            <a:off x="132625" y="4908100"/>
            <a:ext cx="7674900" cy="1015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Picture 1: Small bowel loops separation due to fibrofatty proliferation</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picture 2:</a:t>
            </a:r>
            <a:r>
              <a:rPr lang="en">
                <a:solidFill>
                  <a:schemeClr val="accent4"/>
                </a:solidFill>
                <a:latin typeface="Karla"/>
                <a:ea typeface="Karla"/>
                <a:cs typeface="Karla"/>
                <a:sym typeface="Karla"/>
              </a:rPr>
              <a:t> </a:t>
            </a:r>
            <a:r>
              <a:rPr b="1" lang="en">
                <a:solidFill>
                  <a:schemeClr val="accent5"/>
                </a:solidFill>
                <a:latin typeface="Karla"/>
                <a:ea typeface="Karla"/>
                <a:cs typeface="Karla"/>
                <a:sym typeface="Karla"/>
              </a:rPr>
              <a:t>Deep Ulceration </a:t>
            </a:r>
            <a:r>
              <a:rPr lang="en">
                <a:solidFill>
                  <a:srgbClr val="999999"/>
                </a:solidFill>
                <a:latin typeface="Karla"/>
                <a:ea typeface="Karla"/>
                <a:cs typeface="Karla"/>
                <a:sym typeface="Karla"/>
              </a:rPr>
              <a:t>abnormal loops of bowel in crohn's disease showing the ulcers as outward projections (arrows).</a:t>
            </a:r>
            <a:r>
              <a:rPr lang="en">
                <a:latin typeface="Karla"/>
                <a:ea typeface="Karla"/>
                <a:cs typeface="Karla"/>
                <a:sym typeface="Karla"/>
              </a:rPr>
              <a:t> </a:t>
            </a:r>
            <a:r>
              <a:rPr lang="en">
                <a:solidFill>
                  <a:schemeClr val="accent4"/>
                </a:solidFill>
                <a:latin typeface="Karla"/>
                <a:ea typeface="Karla"/>
                <a:cs typeface="Karla"/>
                <a:sym typeface="Karla"/>
              </a:rPr>
              <a:t>If the erosion extends to submucosa we will see the contrast filling the submucosa ​</a:t>
            </a:r>
            <a:r>
              <a:rPr lang="en">
                <a:solidFill>
                  <a:schemeClr val="accent5"/>
                </a:solidFill>
                <a:latin typeface="Karla"/>
                <a:ea typeface="Karla"/>
                <a:cs typeface="Karla"/>
                <a:sym typeface="Karla"/>
              </a:rPr>
              <a:t>(thorns rose)</a:t>
            </a:r>
            <a:r>
              <a:rPr lang="en">
                <a:solidFill>
                  <a:schemeClr val="accent4"/>
                </a:solidFill>
                <a:latin typeface="Karla"/>
                <a:ea typeface="Karla"/>
                <a:cs typeface="Karla"/>
                <a:sym typeface="Karla"/>
              </a:rPr>
              <a:t> Streak of contrast filing the wall </a:t>
            </a:r>
            <a:r>
              <a:rPr lang="en">
                <a:solidFill>
                  <a:srgbClr val="999999"/>
                </a:solidFill>
                <a:latin typeface="Karla"/>
                <a:ea typeface="Karla"/>
                <a:cs typeface="Karla"/>
                <a:sym typeface="Karla"/>
              </a:rPr>
              <a:t>both of these changes are seen in the crohn’s disease (cobblestone sing &amp; thorns rose) </a:t>
            </a:r>
            <a:endParaRPr>
              <a:solidFill>
                <a:srgbClr val="999999"/>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picture 3: </a:t>
            </a:r>
            <a:r>
              <a:rPr b="1" lang="en">
                <a:solidFill>
                  <a:schemeClr val="accent4"/>
                </a:solidFill>
                <a:latin typeface="Karla"/>
                <a:ea typeface="Karla"/>
                <a:cs typeface="Karla"/>
                <a:sym typeface="Karla"/>
              </a:rPr>
              <a:t>​thickening of the mucosal folds</a:t>
            </a:r>
            <a:endParaRPr>
              <a:solidFill>
                <a:schemeClr val="accent4"/>
              </a:solidFill>
              <a:latin typeface="Karla"/>
              <a:ea typeface="Karla"/>
              <a:cs typeface="Karla"/>
              <a:sym typeface="Karla"/>
            </a:endParaRPr>
          </a:p>
        </p:txBody>
      </p:sp>
      <p:sp>
        <p:nvSpPr>
          <p:cNvPr id="385" name="Google Shape;385;p25"/>
          <p:cNvSpPr/>
          <p:nvPr/>
        </p:nvSpPr>
        <p:spPr>
          <a:xfrm>
            <a:off x="4373751" y="8103225"/>
            <a:ext cx="2948100" cy="16440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En-face: (mucosal ulceration​ ​the black spots in the picture​) small erosions of the mucosal lining ​(</a:t>
            </a:r>
            <a:r>
              <a:rPr lang="en">
                <a:solidFill>
                  <a:schemeClr val="accent5"/>
                </a:solidFill>
                <a:latin typeface="Karla"/>
                <a:ea typeface="Karla"/>
                <a:cs typeface="Karla"/>
                <a:sym typeface="Karla"/>
              </a:rPr>
              <a:t>cobblestone sign</a:t>
            </a:r>
            <a:r>
              <a:rPr lang="en">
                <a:solidFill>
                  <a:schemeClr val="accent4"/>
                </a:solidFill>
                <a:latin typeface="Karla"/>
                <a:ea typeface="Karla"/>
                <a:cs typeface="Karla"/>
                <a:sym typeface="Karla"/>
              </a:rPr>
              <a:t>)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سطح القمر المبقّع</a:t>
            </a:r>
            <a:endParaRPr>
              <a:solidFill>
                <a:schemeClr val="accent4"/>
              </a:solidFill>
              <a:latin typeface="Karla"/>
              <a:ea typeface="Karla"/>
              <a:cs typeface="Karla"/>
              <a:sym typeface="Karla"/>
            </a:endParaRPr>
          </a:p>
        </p:txBody>
      </p:sp>
      <p:pic>
        <p:nvPicPr>
          <p:cNvPr id="386" name="Google Shape;386;p25"/>
          <p:cNvPicPr preferRelativeResize="0"/>
          <p:nvPr/>
        </p:nvPicPr>
        <p:blipFill>
          <a:blip r:embed="rId4">
            <a:alphaModFix/>
          </a:blip>
          <a:stretch>
            <a:fillRect/>
          </a:stretch>
        </p:blipFill>
        <p:spPr>
          <a:xfrm flipH="1">
            <a:off x="2682987" y="2664113"/>
            <a:ext cx="2293846" cy="1979650"/>
          </a:xfrm>
          <a:prstGeom prst="rect">
            <a:avLst/>
          </a:prstGeom>
          <a:noFill/>
          <a:ln>
            <a:noFill/>
          </a:ln>
        </p:spPr>
      </p:pic>
      <p:pic>
        <p:nvPicPr>
          <p:cNvPr id="387" name="Google Shape;387;p25"/>
          <p:cNvPicPr preferRelativeResize="0"/>
          <p:nvPr/>
        </p:nvPicPr>
        <p:blipFill>
          <a:blip r:embed="rId5">
            <a:alphaModFix/>
          </a:blip>
          <a:stretch>
            <a:fillRect/>
          </a:stretch>
        </p:blipFill>
        <p:spPr>
          <a:xfrm>
            <a:off x="152400" y="6255025"/>
            <a:ext cx="3747651" cy="2276275"/>
          </a:xfrm>
          <a:prstGeom prst="rect">
            <a:avLst/>
          </a:prstGeom>
          <a:noFill/>
          <a:ln>
            <a:noFill/>
          </a:ln>
        </p:spPr>
      </p:pic>
      <p:sp>
        <p:nvSpPr>
          <p:cNvPr id="388" name="Google Shape;388;p25"/>
          <p:cNvSpPr/>
          <p:nvPr/>
        </p:nvSpPr>
        <p:spPr>
          <a:xfrm>
            <a:off x="152000" y="9325450"/>
            <a:ext cx="7674900" cy="14127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FINDINGS:</a:t>
            </a:r>
            <a:endParaRPr b="1">
              <a:latin typeface="Karla"/>
              <a:ea typeface="Karla"/>
              <a:cs typeface="Karla"/>
              <a:sym typeface="Karla"/>
            </a:endParaRPr>
          </a:p>
          <a:p>
            <a:pPr indent="-317500" lvl="0" marL="457200" rtl="0" algn="l">
              <a:spcBef>
                <a:spcPts val="0"/>
              </a:spcBef>
              <a:spcAft>
                <a:spcPts val="0"/>
              </a:spcAft>
              <a:buSzPts val="1400"/>
              <a:buFont typeface="Karla"/>
              <a:buAutoNum type="arabicPeriod"/>
            </a:pPr>
            <a:r>
              <a:rPr lang="en">
                <a:latin typeface="Karla"/>
                <a:ea typeface="Karla"/>
                <a:cs typeface="Karla"/>
                <a:sym typeface="Karla"/>
              </a:rPr>
              <a:t>Lumen narrowing &amp; multiple stenotic segments (skip lesion)</a:t>
            </a:r>
            <a:endParaRPr>
              <a:latin typeface="Karla"/>
              <a:ea typeface="Karla"/>
              <a:cs typeface="Karla"/>
              <a:sym typeface="Karla"/>
            </a:endParaRPr>
          </a:p>
          <a:p>
            <a:pPr indent="-317500" lvl="0" marL="457200" rtl="0" algn="l">
              <a:spcBef>
                <a:spcPts val="0"/>
              </a:spcBef>
              <a:spcAft>
                <a:spcPts val="0"/>
              </a:spcAft>
              <a:buSzPts val="1400"/>
              <a:buFont typeface="Karla"/>
              <a:buAutoNum type="arabicPeriod"/>
            </a:pPr>
            <a:r>
              <a:rPr lang="en">
                <a:latin typeface="Karla"/>
                <a:ea typeface="Karla"/>
                <a:cs typeface="Karla"/>
                <a:sym typeface="Karla"/>
              </a:rPr>
              <a:t>Deep Ulceration with mucosal edema in between → Cobblestone  Appearance </a:t>
            </a:r>
            <a:endParaRPr>
              <a:latin typeface="Karla"/>
              <a:ea typeface="Karla"/>
              <a:cs typeface="Karla"/>
              <a:sym typeface="Karla"/>
            </a:endParaRPr>
          </a:p>
          <a:p>
            <a:pPr indent="-317500" lvl="0" marL="457200" rtl="0" algn="l">
              <a:spcBef>
                <a:spcPts val="0"/>
              </a:spcBef>
              <a:spcAft>
                <a:spcPts val="0"/>
              </a:spcAft>
              <a:buSzPts val="1400"/>
              <a:buFont typeface="Karla"/>
              <a:buAutoNum type="arabicPeriod"/>
            </a:pPr>
            <a:r>
              <a:rPr lang="en">
                <a:latin typeface="Karla"/>
                <a:ea typeface="Karla"/>
                <a:cs typeface="Karla"/>
                <a:sym typeface="Karla"/>
              </a:rPr>
              <a:t>Bowel loop separation (fibrofatty proliferation)</a:t>
            </a:r>
            <a:endParaRPr>
              <a:latin typeface="Karla"/>
              <a:ea typeface="Karla"/>
              <a:cs typeface="Karla"/>
              <a:sym typeface="Karla"/>
            </a:endParaRPr>
          </a:p>
        </p:txBody>
      </p:sp>
      <p:sp>
        <p:nvSpPr>
          <p:cNvPr id="389" name="Google Shape;389;p25"/>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Small bowel </a:t>
            </a:r>
            <a:endParaRPr b="1" sz="2300">
              <a:solidFill>
                <a:srgbClr val="005E68"/>
              </a:solidFill>
              <a:latin typeface="Arvo"/>
              <a:ea typeface="Arvo"/>
              <a:cs typeface="Arvo"/>
              <a:sym typeface="Arvo"/>
            </a:endParaRPr>
          </a:p>
        </p:txBody>
      </p:sp>
      <p:sp>
        <p:nvSpPr>
          <p:cNvPr id="390" name="Google Shape;390;p25"/>
          <p:cNvSpPr txBox="1"/>
          <p:nvPr/>
        </p:nvSpPr>
        <p:spPr>
          <a:xfrm>
            <a:off x="201450" y="8476900"/>
            <a:ext cx="1673400" cy="11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Cobblestone appearance due to edema of the mucosa</a:t>
            </a:r>
            <a:endParaRPr>
              <a:solidFill>
                <a:schemeClr val="accent4"/>
              </a:solidFill>
              <a:latin typeface="Karla"/>
              <a:ea typeface="Karla"/>
              <a:cs typeface="Karla"/>
              <a:sym typeface="Karla"/>
            </a:endParaRPr>
          </a:p>
        </p:txBody>
      </p:sp>
      <p:sp>
        <p:nvSpPr>
          <p:cNvPr id="391" name="Google Shape;391;p25"/>
          <p:cNvSpPr txBox="1"/>
          <p:nvPr/>
        </p:nvSpPr>
        <p:spPr>
          <a:xfrm>
            <a:off x="1933116" y="8476900"/>
            <a:ext cx="2187600" cy="14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Fibrofatty proliferation with separation of the bowel loops</a:t>
            </a:r>
            <a:endParaRPr>
              <a:solidFill>
                <a:schemeClr val="accent4"/>
              </a:solidFill>
              <a:latin typeface="Karla"/>
              <a:ea typeface="Karla"/>
              <a:cs typeface="Karla"/>
              <a:sym typeface="Karla"/>
            </a:endParaRPr>
          </a:p>
        </p:txBody>
      </p:sp>
      <p:pic>
        <p:nvPicPr>
          <p:cNvPr id="392" name="Google Shape;392;p25"/>
          <p:cNvPicPr preferRelativeResize="0"/>
          <p:nvPr/>
        </p:nvPicPr>
        <p:blipFill rotWithShape="1">
          <a:blip r:embed="rId6">
            <a:alphaModFix/>
          </a:blip>
          <a:srcRect b="27572" l="63461" r="1368" t="34641"/>
          <a:stretch/>
        </p:blipFill>
        <p:spPr>
          <a:xfrm>
            <a:off x="3975722" y="609889"/>
            <a:ext cx="2948250" cy="1979668"/>
          </a:xfrm>
          <a:prstGeom prst="rect">
            <a:avLst/>
          </a:prstGeom>
          <a:noFill/>
          <a:ln>
            <a:noFill/>
          </a:ln>
        </p:spPr>
      </p:pic>
      <p:sp>
        <p:nvSpPr>
          <p:cNvPr id="393" name="Google Shape;393;p25"/>
          <p:cNvSpPr/>
          <p:nvPr/>
        </p:nvSpPr>
        <p:spPr>
          <a:xfrm>
            <a:off x="0" y="762300"/>
            <a:ext cx="3975600" cy="16440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A patient presenting with </a:t>
            </a:r>
            <a:r>
              <a:rPr lang="en">
                <a:solidFill>
                  <a:schemeClr val="dk1"/>
                </a:solidFill>
                <a:latin typeface="Karla"/>
                <a:ea typeface="Karla"/>
                <a:cs typeface="Karla"/>
                <a:sym typeface="Karla"/>
              </a:rPr>
              <a:t>Abdominal pain &amp; weight loss and diarrhea</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1-normal </a:t>
            </a:r>
            <a:r>
              <a:rPr lang="en">
                <a:solidFill>
                  <a:schemeClr val="accent4"/>
                </a:solidFill>
                <a:latin typeface="Karla"/>
                <a:ea typeface="Karla"/>
                <a:cs typeface="Karla"/>
                <a:sym typeface="Karla"/>
              </a:rPr>
              <a:t>barium</a:t>
            </a:r>
            <a:r>
              <a:rPr lang="en">
                <a:solidFill>
                  <a:schemeClr val="accent4"/>
                </a:solidFill>
                <a:latin typeface="Karla"/>
                <a:ea typeface="Karla"/>
                <a:cs typeface="Karla"/>
                <a:sym typeface="Karla"/>
              </a:rPr>
              <a:t> swallow</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2-ileocecal narrowing on enema</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small bowel inflammatory process</a:t>
            </a:r>
            <a:endParaRPr>
              <a:solidFill>
                <a:schemeClr val="dk1"/>
              </a:solidFill>
              <a:latin typeface="Karla"/>
              <a:ea typeface="Karla"/>
              <a:cs typeface="Karla"/>
              <a:sym typeface="Karla"/>
            </a:endParaRPr>
          </a:p>
        </p:txBody>
      </p:sp>
      <p:sp>
        <p:nvSpPr>
          <p:cNvPr id="394" name="Google Shape;394;p25"/>
          <p:cNvSpPr/>
          <p:nvPr/>
        </p:nvSpPr>
        <p:spPr>
          <a:xfrm>
            <a:off x="4399769" y="2168604"/>
            <a:ext cx="959400" cy="664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1</a:t>
            </a:r>
            <a:endParaRPr sz="1800">
              <a:solidFill>
                <a:schemeClr val="accent4"/>
              </a:solidFill>
              <a:highlight>
                <a:srgbClr val="FFFFFF"/>
              </a:highlight>
              <a:latin typeface="Karla"/>
              <a:ea typeface="Karla"/>
              <a:cs typeface="Karla"/>
              <a:sym typeface="Karla"/>
            </a:endParaRPr>
          </a:p>
          <a:p>
            <a:pPr indent="0" lvl="0" marL="0" rtl="0" algn="l">
              <a:spcBef>
                <a:spcPts val="0"/>
              </a:spcBef>
              <a:spcAft>
                <a:spcPts val="0"/>
              </a:spcAft>
              <a:buNone/>
            </a:pPr>
            <a:r>
              <a:t/>
            </a:r>
            <a:endParaRPr sz="1800">
              <a:solidFill>
                <a:schemeClr val="accent4"/>
              </a:solidFill>
              <a:latin typeface="Karla"/>
              <a:ea typeface="Karla"/>
              <a:cs typeface="Karla"/>
              <a:sym typeface="Karla"/>
            </a:endParaRPr>
          </a:p>
        </p:txBody>
      </p:sp>
      <p:sp>
        <p:nvSpPr>
          <p:cNvPr id="395" name="Google Shape;395;p25"/>
          <p:cNvSpPr txBox="1"/>
          <p:nvPr/>
        </p:nvSpPr>
        <p:spPr>
          <a:xfrm>
            <a:off x="5605825" y="2205388"/>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highlight>
                  <a:srgbClr val="FFFFFF"/>
                </a:highlight>
                <a:latin typeface="Karla"/>
                <a:ea typeface="Karla"/>
                <a:cs typeface="Karla"/>
                <a:sym typeface="Karla"/>
              </a:rPr>
              <a:t>2</a:t>
            </a:r>
            <a:endParaRPr sz="1800">
              <a:highlight>
                <a:srgbClr val="FFFFFF"/>
              </a:highlight>
            </a:endParaRPr>
          </a:p>
        </p:txBody>
      </p:sp>
      <p:cxnSp>
        <p:nvCxnSpPr>
          <p:cNvPr id="396" name="Google Shape;396;p25"/>
          <p:cNvCxnSpPr/>
          <p:nvPr/>
        </p:nvCxnSpPr>
        <p:spPr>
          <a:xfrm flipH="1">
            <a:off x="5756703" y="2204895"/>
            <a:ext cx="35700" cy="121800"/>
          </a:xfrm>
          <a:prstGeom prst="straightConnector1">
            <a:avLst/>
          </a:prstGeom>
          <a:noFill/>
          <a:ln cap="flat" cmpd="sng" w="9525">
            <a:solidFill>
              <a:schemeClr val="accent4"/>
            </a:solidFill>
            <a:prstDash val="solid"/>
            <a:round/>
            <a:headEnd len="med" w="med" type="triangle"/>
            <a:tailEnd len="med" w="med" type="none"/>
          </a:ln>
        </p:spPr>
      </p:cxnSp>
      <p:pic>
        <p:nvPicPr>
          <p:cNvPr id="397" name="Google Shape;397;p25"/>
          <p:cNvPicPr preferRelativeResize="0"/>
          <p:nvPr/>
        </p:nvPicPr>
        <p:blipFill rotWithShape="1">
          <a:blip r:embed="rId7">
            <a:alphaModFix/>
          </a:blip>
          <a:srcRect b="35310" l="84493" r="977" t="41932"/>
          <a:stretch/>
        </p:blipFill>
        <p:spPr>
          <a:xfrm>
            <a:off x="5243094" y="2690550"/>
            <a:ext cx="1968128" cy="1926780"/>
          </a:xfrm>
          <a:prstGeom prst="rect">
            <a:avLst/>
          </a:prstGeom>
          <a:noFill/>
          <a:ln>
            <a:noFill/>
          </a:ln>
        </p:spPr>
      </p:pic>
      <p:pic>
        <p:nvPicPr>
          <p:cNvPr id="398" name="Google Shape;398;p25"/>
          <p:cNvPicPr preferRelativeResize="0"/>
          <p:nvPr/>
        </p:nvPicPr>
        <p:blipFill rotWithShape="1">
          <a:blip r:embed="rId8">
            <a:alphaModFix/>
          </a:blip>
          <a:srcRect b="35378" l="84561" r="0" t="41551"/>
          <a:stretch/>
        </p:blipFill>
        <p:spPr>
          <a:xfrm>
            <a:off x="299051" y="2675121"/>
            <a:ext cx="2117651" cy="1977788"/>
          </a:xfrm>
          <a:prstGeom prst="rect">
            <a:avLst/>
          </a:prstGeom>
          <a:noFill/>
          <a:ln>
            <a:noFill/>
          </a:ln>
        </p:spPr>
      </p:pic>
      <p:sp>
        <p:nvSpPr>
          <p:cNvPr id="399" name="Google Shape;399;p25"/>
          <p:cNvSpPr txBox="1"/>
          <p:nvPr/>
        </p:nvSpPr>
        <p:spPr>
          <a:xfrm>
            <a:off x="2682975" y="4239188"/>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Karla"/>
                <a:ea typeface="Karla"/>
                <a:cs typeface="Karla"/>
                <a:sym typeface="Karla"/>
              </a:rPr>
              <a:t>2</a:t>
            </a:r>
            <a:endParaRPr>
              <a:solidFill>
                <a:srgbClr val="FFFFFF"/>
              </a:solidFill>
            </a:endParaRPr>
          </a:p>
        </p:txBody>
      </p:sp>
      <p:sp>
        <p:nvSpPr>
          <p:cNvPr id="400" name="Google Shape;400;p25"/>
          <p:cNvSpPr txBox="1"/>
          <p:nvPr/>
        </p:nvSpPr>
        <p:spPr>
          <a:xfrm>
            <a:off x="5243100" y="4239188"/>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Karla"/>
                <a:ea typeface="Karla"/>
                <a:cs typeface="Karla"/>
                <a:sym typeface="Karla"/>
              </a:rPr>
              <a:t>3</a:t>
            </a:r>
            <a:endParaRPr>
              <a:solidFill>
                <a:srgbClr val="FFFFFF"/>
              </a:solidFill>
            </a:endParaRPr>
          </a:p>
        </p:txBody>
      </p:sp>
      <p:sp>
        <p:nvSpPr>
          <p:cNvPr id="401" name="Google Shape;401;p25"/>
          <p:cNvSpPr txBox="1"/>
          <p:nvPr/>
        </p:nvSpPr>
        <p:spPr>
          <a:xfrm>
            <a:off x="320775" y="4239188"/>
            <a:ext cx="1068600" cy="8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Karla"/>
                <a:ea typeface="Karla"/>
                <a:cs typeface="Karla"/>
                <a:sym typeface="Karla"/>
              </a:rPr>
              <a:t>1</a:t>
            </a:r>
            <a:endParaRPr>
              <a:solidFill>
                <a:srgbClr val="FFFFFF"/>
              </a:solidFill>
            </a:endParaRPr>
          </a:p>
        </p:txBody>
      </p:sp>
      <p:grpSp>
        <p:nvGrpSpPr>
          <p:cNvPr id="402" name="Google Shape;402;p25"/>
          <p:cNvGrpSpPr/>
          <p:nvPr/>
        </p:nvGrpSpPr>
        <p:grpSpPr>
          <a:xfrm>
            <a:off x="116462" y="586286"/>
            <a:ext cx="274864" cy="316972"/>
            <a:chOff x="304245" y="1858207"/>
            <a:chExt cx="319386" cy="406165"/>
          </a:xfrm>
        </p:grpSpPr>
        <p:sp>
          <p:nvSpPr>
            <p:cNvPr id="403" name="Google Shape;403;p2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6"/>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12</a:t>
            </a:r>
            <a:endParaRPr sz="1800">
              <a:solidFill>
                <a:srgbClr val="005E68"/>
              </a:solidFill>
              <a:latin typeface="Spectral"/>
              <a:ea typeface="Spectral"/>
              <a:cs typeface="Spectral"/>
              <a:sym typeface="Spectral"/>
            </a:endParaRPr>
          </a:p>
        </p:txBody>
      </p:sp>
      <p:sp>
        <p:nvSpPr>
          <p:cNvPr id="410" name="Google Shape;410;p26"/>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26"/>
          <p:cNvPicPr preferRelativeResize="0"/>
          <p:nvPr/>
        </p:nvPicPr>
        <p:blipFill>
          <a:blip r:embed="rId3">
            <a:alphaModFix/>
          </a:blip>
          <a:stretch>
            <a:fillRect/>
          </a:stretch>
        </p:blipFill>
        <p:spPr>
          <a:xfrm>
            <a:off x="4236713" y="4949882"/>
            <a:ext cx="1852875" cy="2437125"/>
          </a:xfrm>
          <a:prstGeom prst="rect">
            <a:avLst/>
          </a:prstGeom>
          <a:noFill/>
          <a:ln>
            <a:noFill/>
          </a:ln>
        </p:spPr>
      </p:pic>
      <p:pic>
        <p:nvPicPr>
          <p:cNvPr id="412" name="Google Shape;412;p26"/>
          <p:cNvPicPr preferRelativeResize="0"/>
          <p:nvPr/>
        </p:nvPicPr>
        <p:blipFill>
          <a:blip r:embed="rId4">
            <a:alphaModFix/>
          </a:blip>
          <a:stretch>
            <a:fillRect/>
          </a:stretch>
        </p:blipFill>
        <p:spPr>
          <a:xfrm>
            <a:off x="1671447" y="4918282"/>
            <a:ext cx="1852875" cy="2437115"/>
          </a:xfrm>
          <a:prstGeom prst="rect">
            <a:avLst/>
          </a:prstGeom>
          <a:noFill/>
          <a:ln>
            <a:noFill/>
          </a:ln>
        </p:spPr>
      </p:pic>
      <p:pic>
        <p:nvPicPr>
          <p:cNvPr id="413" name="Google Shape;413;p26"/>
          <p:cNvPicPr preferRelativeResize="0"/>
          <p:nvPr/>
        </p:nvPicPr>
        <p:blipFill>
          <a:blip r:embed="rId5">
            <a:alphaModFix/>
          </a:blip>
          <a:stretch>
            <a:fillRect/>
          </a:stretch>
        </p:blipFill>
        <p:spPr>
          <a:xfrm>
            <a:off x="5619451" y="7836394"/>
            <a:ext cx="1852875" cy="2440039"/>
          </a:xfrm>
          <a:prstGeom prst="rect">
            <a:avLst/>
          </a:prstGeom>
          <a:noFill/>
          <a:ln>
            <a:noFill/>
          </a:ln>
        </p:spPr>
      </p:pic>
      <p:pic>
        <p:nvPicPr>
          <p:cNvPr id="414" name="Google Shape;414;p26"/>
          <p:cNvPicPr preferRelativeResize="0"/>
          <p:nvPr/>
        </p:nvPicPr>
        <p:blipFill>
          <a:blip r:embed="rId6">
            <a:alphaModFix/>
          </a:blip>
          <a:stretch>
            <a:fillRect/>
          </a:stretch>
        </p:blipFill>
        <p:spPr>
          <a:xfrm>
            <a:off x="3641026" y="7836394"/>
            <a:ext cx="1852875" cy="2443855"/>
          </a:xfrm>
          <a:prstGeom prst="rect">
            <a:avLst/>
          </a:prstGeom>
          <a:noFill/>
          <a:ln>
            <a:noFill/>
          </a:ln>
        </p:spPr>
      </p:pic>
      <p:sp>
        <p:nvSpPr>
          <p:cNvPr id="415" name="Google Shape;415;p26"/>
          <p:cNvSpPr/>
          <p:nvPr/>
        </p:nvSpPr>
        <p:spPr>
          <a:xfrm>
            <a:off x="135950" y="8012239"/>
            <a:ext cx="3228300" cy="2039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 Mucosal thickening and enhancement involving the terminal ileum (arrows), characteristic of Crohn's disease.</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 Narrowing of the lumen and thickening in the wall of ileocecal junction ​are seen by ​MRI enterography. </a:t>
            </a:r>
            <a:endParaRPr>
              <a:solidFill>
                <a:schemeClr val="accent4"/>
              </a:solidFill>
              <a:latin typeface="Karla"/>
              <a:ea typeface="Karla"/>
              <a:cs typeface="Karla"/>
              <a:sym typeface="Karla"/>
            </a:endParaRPr>
          </a:p>
        </p:txBody>
      </p:sp>
      <p:pic>
        <p:nvPicPr>
          <p:cNvPr id="416" name="Google Shape;416;p26"/>
          <p:cNvPicPr preferRelativeResize="0"/>
          <p:nvPr/>
        </p:nvPicPr>
        <p:blipFill>
          <a:blip r:embed="rId7">
            <a:alphaModFix/>
          </a:blip>
          <a:stretch>
            <a:fillRect/>
          </a:stretch>
        </p:blipFill>
        <p:spPr>
          <a:xfrm>
            <a:off x="1239329" y="1097979"/>
            <a:ext cx="2517900" cy="2288525"/>
          </a:xfrm>
          <a:prstGeom prst="rect">
            <a:avLst/>
          </a:prstGeom>
          <a:noFill/>
          <a:ln>
            <a:noFill/>
          </a:ln>
        </p:spPr>
      </p:pic>
      <p:sp>
        <p:nvSpPr>
          <p:cNvPr id="417" name="Google Shape;417;p26"/>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Small bowel </a:t>
            </a:r>
            <a:endParaRPr b="1" sz="2300">
              <a:solidFill>
                <a:srgbClr val="005E68"/>
              </a:solidFill>
              <a:latin typeface="Arvo"/>
              <a:ea typeface="Arvo"/>
              <a:cs typeface="Arvo"/>
              <a:sym typeface="Arvo"/>
            </a:endParaRPr>
          </a:p>
        </p:txBody>
      </p:sp>
      <p:sp>
        <p:nvSpPr>
          <p:cNvPr id="418" name="Google Shape;418;p26"/>
          <p:cNvSpPr/>
          <p:nvPr/>
        </p:nvSpPr>
        <p:spPr>
          <a:xfrm>
            <a:off x="-76200" y="2705700"/>
            <a:ext cx="5239800" cy="2808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CT in the same patient demonstrating </a:t>
            </a:r>
            <a:r>
              <a:rPr b="1" lang="en">
                <a:solidFill>
                  <a:schemeClr val="accent4"/>
                </a:solidFill>
                <a:latin typeface="Karla"/>
                <a:ea typeface="Karla"/>
                <a:cs typeface="Karla"/>
                <a:sym typeface="Karla"/>
              </a:rPr>
              <a:t>marked Non-uniform thickening with mucosal enhancement </a:t>
            </a:r>
            <a:r>
              <a:rPr lang="en">
                <a:solidFill>
                  <a:schemeClr val="accent4"/>
                </a:solidFill>
                <a:latin typeface="Karla"/>
                <a:ea typeface="Karla"/>
                <a:cs typeface="Karla"/>
                <a:sym typeface="Karla"/>
              </a:rPr>
              <a:t>of the abnormal loop of small bowel, with a narrowed lumen​ (</a:t>
            </a:r>
            <a:r>
              <a:rPr lang="en">
                <a:solidFill>
                  <a:schemeClr val="accent4"/>
                </a:solidFill>
                <a:latin typeface="Karla"/>
                <a:ea typeface="Karla"/>
                <a:cs typeface="Karla"/>
                <a:sym typeface="Karla"/>
              </a:rPr>
              <a:t>​white</a:t>
            </a:r>
            <a:r>
              <a:rPr lang="en">
                <a:solidFill>
                  <a:schemeClr val="dk1"/>
                </a:solidFill>
                <a:latin typeface="Karla"/>
                <a:ea typeface="Karla"/>
                <a:cs typeface="Karla"/>
                <a:sym typeface="Karla"/>
              </a:rPr>
              <a:t>​</a:t>
            </a:r>
            <a:r>
              <a:rPr lang="en">
                <a:solidFill>
                  <a:schemeClr val="dk1"/>
                </a:solidFill>
                <a:latin typeface="Karla"/>
                <a:ea typeface="Karla"/>
                <a:cs typeface="Karla"/>
                <a:sym typeface="Karla"/>
              </a:rPr>
              <a:t> </a:t>
            </a:r>
            <a:r>
              <a:rPr lang="en">
                <a:solidFill>
                  <a:schemeClr val="accent5"/>
                </a:solidFill>
                <a:latin typeface="Karla"/>
                <a:ea typeface="Karla"/>
                <a:cs typeface="Karla"/>
                <a:sym typeface="Karla"/>
              </a:rPr>
              <a:t>arrows</a:t>
            </a:r>
            <a:r>
              <a:rPr lang="en">
                <a:solidFill>
                  <a:schemeClr val="accent4"/>
                </a:solidFill>
                <a:latin typeface="Karla"/>
                <a:ea typeface="Karla"/>
                <a:cs typeface="Karla"/>
                <a:sym typeface="Karla"/>
              </a:rPr>
              <a:t>)​. As compared to the normal bowel loops (</a:t>
            </a:r>
            <a:r>
              <a:rPr lang="en">
                <a:solidFill>
                  <a:schemeClr val="accent4"/>
                </a:solidFill>
                <a:latin typeface="Karla"/>
                <a:ea typeface="Karla"/>
                <a:cs typeface="Karla"/>
                <a:sym typeface="Karla"/>
              </a:rPr>
              <a:t>black</a:t>
            </a:r>
            <a:r>
              <a:rPr lang="en">
                <a:solidFill>
                  <a:schemeClr val="dk1"/>
                </a:solidFill>
                <a:latin typeface="Karla"/>
                <a:ea typeface="Karla"/>
                <a:cs typeface="Karla"/>
                <a:sym typeface="Karla"/>
              </a:rPr>
              <a:t> </a:t>
            </a:r>
            <a:r>
              <a:rPr lang="en">
                <a:solidFill>
                  <a:schemeClr val="accent5"/>
                </a:solidFill>
                <a:latin typeface="Karla"/>
                <a:ea typeface="Karla"/>
                <a:cs typeface="Karla"/>
                <a:sym typeface="Karla"/>
              </a:rPr>
              <a:t>arrows</a:t>
            </a:r>
            <a:r>
              <a:rPr lang="en">
                <a:solidFill>
                  <a:schemeClr val="accent4"/>
                </a:solidFill>
                <a:latin typeface="Karla"/>
                <a:ea typeface="Karla"/>
                <a:cs typeface="Karla"/>
                <a:sym typeface="Karla"/>
              </a:rPr>
              <a:t>)</a:t>
            </a:r>
            <a:endParaRPr>
              <a:solidFill>
                <a:schemeClr val="accent4"/>
              </a:solidFill>
              <a:latin typeface="Karla"/>
              <a:ea typeface="Karla"/>
              <a:cs typeface="Karla"/>
              <a:sym typeface="Karla"/>
            </a:endParaRPr>
          </a:p>
        </p:txBody>
      </p:sp>
      <p:pic>
        <p:nvPicPr>
          <p:cNvPr id="419" name="Google Shape;419;p26"/>
          <p:cNvPicPr preferRelativeResize="0"/>
          <p:nvPr/>
        </p:nvPicPr>
        <p:blipFill>
          <a:blip r:embed="rId8">
            <a:alphaModFix/>
          </a:blip>
          <a:stretch>
            <a:fillRect/>
          </a:stretch>
        </p:blipFill>
        <p:spPr>
          <a:xfrm>
            <a:off x="5048600" y="1097976"/>
            <a:ext cx="2678630" cy="2288525"/>
          </a:xfrm>
          <a:prstGeom prst="rect">
            <a:avLst/>
          </a:prstGeom>
          <a:noFill/>
          <a:ln>
            <a:noFill/>
          </a:ln>
        </p:spPr>
      </p:pic>
      <p:sp>
        <p:nvSpPr>
          <p:cNvPr id="420" name="Google Shape;420;p26"/>
          <p:cNvSpPr txBox="1"/>
          <p:nvPr/>
        </p:nvSpPr>
        <p:spPr>
          <a:xfrm>
            <a:off x="5239805" y="3412966"/>
            <a:ext cx="2857200" cy="7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Normal CT scan of the small bowel</a:t>
            </a:r>
            <a:endParaRPr>
              <a:solidFill>
                <a:schemeClr val="accent4"/>
              </a:solidFill>
              <a:latin typeface="Karla"/>
              <a:ea typeface="Karla"/>
              <a:cs typeface="Karla"/>
              <a:sym typeface="Karla"/>
            </a:endParaRPr>
          </a:p>
        </p:txBody>
      </p:sp>
      <p:sp>
        <p:nvSpPr>
          <p:cNvPr id="421" name="Google Shape;421;p26"/>
          <p:cNvSpPr txBox="1"/>
          <p:nvPr/>
        </p:nvSpPr>
        <p:spPr>
          <a:xfrm>
            <a:off x="2775075" y="7355450"/>
            <a:ext cx="2857200" cy="5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MR</a:t>
            </a:r>
            <a:r>
              <a:rPr lang="en">
                <a:solidFill>
                  <a:schemeClr val="dk1"/>
                </a:solidFill>
                <a:latin typeface="Karla"/>
                <a:ea typeface="Karla"/>
                <a:cs typeface="Karla"/>
                <a:sym typeface="Karla"/>
              </a:rPr>
              <a:t>I</a:t>
            </a:r>
            <a:r>
              <a:rPr lang="en">
                <a:solidFill>
                  <a:schemeClr val="dk1"/>
                </a:solidFill>
                <a:latin typeface="Karla"/>
                <a:ea typeface="Karla"/>
                <a:cs typeface="Karla"/>
                <a:sym typeface="Karla"/>
              </a:rPr>
              <a:t> </a:t>
            </a:r>
            <a:r>
              <a:rPr lang="en">
                <a:solidFill>
                  <a:schemeClr val="dk1"/>
                </a:solidFill>
                <a:latin typeface="Karla"/>
                <a:ea typeface="Karla"/>
                <a:cs typeface="Karla"/>
                <a:sym typeface="Karla"/>
              </a:rPr>
              <a:t>enterography</a:t>
            </a:r>
            <a:r>
              <a:rPr lang="en">
                <a:solidFill>
                  <a:schemeClr val="dk1"/>
                </a:solidFill>
                <a:latin typeface="Karla"/>
                <a:ea typeface="Karla"/>
                <a:cs typeface="Karla"/>
                <a:sym typeface="Karla"/>
              </a:rPr>
              <a:t> - normal</a:t>
            </a:r>
            <a:endParaRPr/>
          </a:p>
        </p:txBody>
      </p:sp>
      <p:sp>
        <p:nvSpPr>
          <p:cNvPr id="422" name="Google Shape;422;p26"/>
          <p:cNvSpPr txBox="1"/>
          <p:nvPr/>
        </p:nvSpPr>
        <p:spPr>
          <a:xfrm>
            <a:off x="4059950" y="10224650"/>
            <a:ext cx="2857200" cy="5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MR</a:t>
            </a:r>
            <a:r>
              <a:rPr lang="en">
                <a:solidFill>
                  <a:schemeClr val="dk1"/>
                </a:solidFill>
                <a:latin typeface="Karla"/>
                <a:ea typeface="Karla"/>
                <a:cs typeface="Karla"/>
                <a:sym typeface="Karla"/>
              </a:rPr>
              <a:t>I</a:t>
            </a:r>
            <a:r>
              <a:rPr lang="en">
                <a:solidFill>
                  <a:schemeClr val="dk1"/>
                </a:solidFill>
                <a:latin typeface="Karla"/>
                <a:ea typeface="Karla"/>
                <a:cs typeface="Karla"/>
                <a:sym typeface="Karla"/>
              </a:rPr>
              <a:t> </a:t>
            </a:r>
            <a:r>
              <a:rPr lang="en">
                <a:solidFill>
                  <a:schemeClr val="dk1"/>
                </a:solidFill>
                <a:latin typeface="Karla"/>
                <a:ea typeface="Karla"/>
                <a:cs typeface="Karla"/>
                <a:sym typeface="Karla"/>
              </a:rPr>
              <a:t>enterography</a:t>
            </a:r>
            <a:r>
              <a:rPr lang="en">
                <a:solidFill>
                  <a:schemeClr val="dk1"/>
                </a:solidFill>
                <a:latin typeface="Karla"/>
                <a:ea typeface="Karla"/>
                <a:cs typeface="Karla"/>
                <a:sym typeface="Karla"/>
              </a:rPr>
              <a:t> - CD</a:t>
            </a:r>
            <a:endParaRPr/>
          </a:p>
        </p:txBody>
      </p:sp>
      <p:sp>
        <p:nvSpPr>
          <p:cNvPr id="423" name="Google Shape;423;p26"/>
          <p:cNvSpPr txBox="1"/>
          <p:nvPr/>
        </p:nvSpPr>
        <p:spPr>
          <a:xfrm>
            <a:off x="349500" y="447141"/>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Crohn's</a:t>
            </a:r>
            <a:r>
              <a:rPr b="1" lang="en" sz="2300">
                <a:solidFill>
                  <a:schemeClr val="lt2"/>
                </a:solidFill>
                <a:latin typeface="Karla"/>
                <a:ea typeface="Karla"/>
                <a:cs typeface="Karla"/>
                <a:sym typeface="Karla"/>
              </a:rPr>
              <a:t> disease</a:t>
            </a:r>
            <a:endParaRPr b="1" sz="2300">
              <a:solidFill>
                <a:schemeClr val="lt2"/>
              </a:solidFill>
              <a:latin typeface="Karla"/>
              <a:ea typeface="Karla"/>
              <a:cs typeface="Karla"/>
              <a:sym typeface="Karla"/>
            </a:endParaRPr>
          </a:p>
        </p:txBody>
      </p:sp>
      <p:grpSp>
        <p:nvGrpSpPr>
          <p:cNvPr id="424" name="Google Shape;424;p26"/>
          <p:cNvGrpSpPr/>
          <p:nvPr/>
        </p:nvGrpSpPr>
        <p:grpSpPr>
          <a:xfrm>
            <a:off x="116462" y="586286"/>
            <a:ext cx="274864" cy="316972"/>
            <a:chOff x="304245" y="1858207"/>
            <a:chExt cx="319386" cy="406165"/>
          </a:xfrm>
        </p:grpSpPr>
        <p:sp>
          <p:nvSpPr>
            <p:cNvPr id="425" name="Google Shape;425;p2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27"/>
          <p:cNvPicPr preferRelativeResize="0"/>
          <p:nvPr/>
        </p:nvPicPr>
        <p:blipFill>
          <a:blip r:embed="rId3">
            <a:alphaModFix/>
          </a:blip>
          <a:stretch>
            <a:fillRect/>
          </a:stretch>
        </p:blipFill>
        <p:spPr>
          <a:xfrm>
            <a:off x="2672096" y="1044927"/>
            <a:ext cx="2428200" cy="1543200"/>
          </a:xfrm>
          <a:prstGeom prst="rect">
            <a:avLst/>
          </a:prstGeom>
          <a:noFill/>
          <a:ln>
            <a:noFill/>
          </a:ln>
        </p:spPr>
      </p:pic>
      <p:sp>
        <p:nvSpPr>
          <p:cNvPr id="432" name="Google Shape;432;p27"/>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13</a:t>
            </a:r>
            <a:endParaRPr sz="1800">
              <a:solidFill>
                <a:srgbClr val="005E68"/>
              </a:solidFill>
              <a:latin typeface="Spectral"/>
              <a:ea typeface="Spectral"/>
              <a:cs typeface="Spectral"/>
              <a:sym typeface="Spectral"/>
            </a:endParaRPr>
          </a:p>
        </p:txBody>
      </p:sp>
      <p:sp>
        <p:nvSpPr>
          <p:cNvPr id="433" name="Google Shape;433;p27"/>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p:txBody>
      </p:sp>
      <p:sp>
        <p:nvSpPr>
          <p:cNvPr id="435" name="Google Shape;435;p27"/>
          <p:cNvSpPr txBox="1"/>
          <p:nvPr/>
        </p:nvSpPr>
        <p:spPr>
          <a:xfrm>
            <a:off x="349500" y="451966"/>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Small bowel Carcinoma</a:t>
            </a:r>
            <a:endParaRPr b="1" sz="2300">
              <a:solidFill>
                <a:schemeClr val="lt2"/>
              </a:solidFill>
              <a:latin typeface="Karla"/>
              <a:ea typeface="Karla"/>
              <a:cs typeface="Karla"/>
              <a:sym typeface="Karla"/>
            </a:endParaRPr>
          </a:p>
        </p:txBody>
      </p:sp>
      <p:pic>
        <p:nvPicPr>
          <p:cNvPr id="436" name="Google Shape;436;p27"/>
          <p:cNvPicPr preferRelativeResize="0"/>
          <p:nvPr/>
        </p:nvPicPr>
        <p:blipFill>
          <a:blip r:embed="rId4">
            <a:alphaModFix/>
          </a:blip>
          <a:stretch>
            <a:fillRect/>
          </a:stretch>
        </p:blipFill>
        <p:spPr>
          <a:xfrm>
            <a:off x="5242397" y="1396900"/>
            <a:ext cx="2428200" cy="2058447"/>
          </a:xfrm>
          <a:prstGeom prst="rect">
            <a:avLst/>
          </a:prstGeom>
          <a:noFill/>
          <a:ln>
            <a:noFill/>
          </a:ln>
        </p:spPr>
      </p:pic>
      <p:pic>
        <p:nvPicPr>
          <p:cNvPr id="437" name="Google Shape;437;p27"/>
          <p:cNvPicPr preferRelativeResize="0"/>
          <p:nvPr/>
        </p:nvPicPr>
        <p:blipFill>
          <a:blip r:embed="rId3">
            <a:alphaModFix/>
          </a:blip>
          <a:stretch>
            <a:fillRect/>
          </a:stretch>
        </p:blipFill>
        <p:spPr>
          <a:xfrm>
            <a:off x="2672096" y="2645127"/>
            <a:ext cx="2428200" cy="1543200"/>
          </a:xfrm>
          <a:prstGeom prst="rect">
            <a:avLst/>
          </a:prstGeom>
          <a:noFill/>
          <a:ln>
            <a:noFill/>
          </a:ln>
        </p:spPr>
      </p:pic>
      <p:pic>
        <p:nvPicPr>
          <p:cNvPr id="438" name="Google Shape;438;p27"/>
          <p:cNvPicPr preferRelativeResize="0"/>
          <p:nvPr/>
        </p:nvPicPr>
        <p:blipFill>
          <a:blip r:embed="rId5">
            <a:alphaModFix/>
          </a:blip>
          <a:stretch>
            <a:fillRect/>
          </a:stretch>
        </p:blipFill>
        <p:spPr>
          <a:xfrm>
            <a:off x="4006488" y="3269850"/>
            <a:ext cx="453975" cy="293749"/>
          </a:xfrm>
          <a:prstGeom prst="rect">
            <a:avLst/>
          </a:prstGeom>
          <a:noFill/>
          <a:ln>
            <a:noFill/>
          </a:ln>
        </p:spPr>
      </p:pic>
      <p:pic>
        <p:nvPicPr>
          <p:cNvPr id="439" name="Google Shape;439;p27"/>
          <p:cNvPicPr preferRelativeResize="0"/>
          <p:nvPr/>
        </p:nvPicPr>
        <p:blipFill>
          <a:blip r:embed="rId6">
            <a:alphaModFix/>
          </a:blip>
          <a:stretch>
            <a:fillRect/>
          </a:stretch>
        </p:blipFill>
        <p:spPr>
          <a:xfrm>
            <a:off x="3744570" y="3648865"/>
            <a:ext cx="453975" cy="293749"/>
          </a:xfrm>
          <a:prstGeom prst="rect">
            <a:avLst/>
          </a:prstGeom>
          <a:noFill/>
          <a:ln>
            <a:noFill/>
          </a:ln>
        </p:spPr>
      </p:pic>
      <p:pic>
        <p:nvPicPr>
          <p:cNvPr id="440" name="Google Shape;440;p27"/>
          <p:cNvPicPr preferRelativeResize="0"/>
          <p:nvPr/>
        </p:nvPicPr>
        <p:blipFill>
          <a:blip r:embed="rId7">
            <a:alphaModFix/>
          </a:blip>
          <a:stretch>
            <a:fillRect/>
          </a:stretch>
        </p:blipFill>
        <p:spPr>
          <a:xfrm>
            <a:off x="3285481" y="3355124"/>
            <a:ext cx="721023" cy="293750"/>
          </a:xfrm>
          <a:prstGeom prst="rect">
            <a:avLst/>
          </a:prstGeom>
          <a:noFill/>
          <a:ln>
            <a:noFill/>
          </a:ln>
        </p:spPr>
      </p:pic>
      <p:sp>
        <p:nvSpPr>
          <p:cNvPr id="441" name="Google Shape;441;p27"/>
          <p:cNvSpPr/>
          <p:nvPr/>
        </p:nvSpPr>
        <p:spPr>
          <a:xfrm>
            <a:off x="101800" y="1268125"/>
            <a:ext cx="2583600" cy="2278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same here, add The patient presented with </a:t>
            </a:r>
            <a:r>
              <a:rPr lang="en">
                <a:latin typeface="Karla"/>
                <a:ea typeface="Karla"/>
                <a:cs typeface="Karla"/>
                <a:sym typeface="Karla"/>
              </a:rPr>
              <a:t>Gi bleeding and weight loss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FINDINGS in small bowel enema:</a:t>
            </a:r>
            <a:endParaRPr>
              <a:latin typeface="Karla"/>
              <a:ea typeface="Karla"/>
              <a:cs typeface="Karla"/>
              <a:sym typeface="Karla"/>
            </a:endParaRPr>
          </a:p>
          <a:p>
            <a:pPr indent="0" lvl="0" marL="0" rtl="0" algn="l">
              <a:spcBef>
                <a:spcPts val="0"/>
              </a:spcBef>
              <a:spcAft>
                <a:spcPts val="0"/>
              </a:spcAft>
              <a:buNone/>
            </a:pPr>
            <a:r>
              <a:rPr lang="en">
                <a:solidFill>
                  <a:schemeClr val="lt2"/>
                </a:solidFill>
                <a:latin typeface="Karla"/>
                <a:ea typeface="Karla"/>
                <a:cs typeface="Karla"/>
                <a:sym typeface="Karla"/>
              </a:rPr>
              <a:t>Lumen narrowing irregular</a:t>
            </a:r>
            <a:r>
              <a:rPr lang="en">
                <a:solidFill>
                  <a:srgbClr val="00FFFF"/>
                </a:solidFill>
                <a:latin typeface="Karla"/>
                <a:ea typeface="Karla"/>
                <a:cs typeface="Karla"/>
                <a:sym typeface="Karla"/>
              </a:rPr>
              <a:t> </a:t>
            </a:r>
            <a:r>
              <a:rPr lang="en">
                <a:latin typeface="Karla"/>
                <a:ea typeface="Karla"/>
                <a:cs typeface="Karla"/>
                <a:sym typeface="Karla"/>
              </a:rPr>
              <a:t>with </a:t>
            </a:r>
            <a:r>
              <a:rPr lang="en">
                <a:solidFill>
                  <a:schemeClr val="accent6"/>
                </a:solidFill>
                <a:latin typeface="Karla"/>
                <a:ea typeface="Karla"/>
                <a:cs typeface="Karla"/>
                <a:sym typeface="Karla"/>
              </a:rPr>
              <a:t>ulceration</a:t>
            </a:r>
            <a:r>
              <a:rPr lang="en">
                <a:latin typeface="Karla"/>
                <a:ea typeface="Karla"/>
                <a:cs typeface="Karla"/>
                <a:sym typeface="Karla"/>
              </a:rPr>
              <a:t> &amp; </a:t>
            </a:r>
            <a:r>
              <a:rPr lang="en">
                <a:solidFill>
                  <a:schemeClr val="accent5"/>
                </a:solidFill>
                <a:latin typeface="Karla"/>
                <a:ea typeface="Karla"/>
                <a:cs typeface="Karla"/>
                <a:sym typeface="Karla"/>
              </a:rPr>
              <a:t>shouldering margins.</a:t>
            </a:r>
            <a:endParaRPr>
              <a:solidFill>
                <a:schemeClr val="accent5"/>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Focal luminal narrowing, irregular outline, shouldering</a:t>
            </a:r>
            <a:r>
              <a:rPr lang="en">
                <a:solidFill>
                  <a:schemeClr val="accent5"/>
                </a:solidFill>
                <a:latin typeface="Karla"/>
                <a:ea typeface="Karla"/>
                <a:cs typeface="Karla"/>
                <a:sym typeface="Karla"/>
              </a:rPr>
              <a:t> </a:t>
            </a:r>
            <a:endParaRPr>
              <a:solidFill>
                <a:schemeClr val="accent5"/>
              </a:solidFill>
              <a:latin typeface="Karla"/>
              <a:ea typeface="Karla"/>
              <a:cs typeface="Karla"/>
              <a:sym typeface="Karla"/>
            </a:endParaRPr>
          </a:p>
        </p:txBody>
      </p:sp>
      <p:pic>
        <p:nvPicPr>
          <p:cNvPr id="442" name="Google Shape;442;p27"/>
          <p:cNvPicPr preferRelativeResize="0"/>
          <p:nvPr/>
        </p:nvPicPr>
        <p:blipFill>
          <a:blip r:embed="rId8">
            <a:alphaModFix/>
          </a:blip>
          <a:stretch>
            <a:fillRect/>
          </a:stretch>
        </p:blipFill>
        <p:spPr>
          <a:xfrm>
            <a:off x="560425" y="4826098"/>
            <a:ext cx="3289023" cy="2579393"/>
          </a:xfrm>
          <a:prstGeom prst="rect">
            <a:avLst/>
          </a:prstGeom>
          <a:noFill/>
          <a:ln>
            <a:noFill/>
          </a:ln>
        </p:spPr>
      </p:pic>
      <p:pic>
        <p:nvPicPr>
          <p:cNvPr id="443" name="Google Shape;443;p27"/>
          <p:cNvPicPr preferRelativeResize="0"/>
          <p:nvPr/>
        </p:nvPicPr>
        <p:blipFill>
          <a:blip r:embed="rId9">
            <a:alphaModFix/>
          </a:blip>
          <a:stretch>
            <a:fillRect/>
          </a:stretch>
        </p:blipFill>
        <p:spPr>
          <a:xfrm>
            <a:off x="4707251" y="4812187"/>
            <a:ext cx="2493374" cy="2607213"/>
          </a:xfrm>
          <a:prstGeom prst="rect">
            <a:avLst/>
          </a:prstGeom>
          <a:noFill/>
          <a:ln>
            <a:noFill/>
          </a:ln>
        </p:spPr>
      </p:pic>
      <p:sp>
        <p:nvSpPr>
          <p:cNvPr id="444" name="Google Shape;444;p27"/>
          <p:cNvSpPr/>
          <p:nvPr/>
        </p:nvSpPr>
        <p:spPr>
          <a:xfrm>
            <a:off x="1368638" y="7662250"/>
            <a:ext cx="5729700" cy="1213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FINDINGS:</a:t>
            </a:r>
            <a:endParaRPr>
              <a:latin typeface="Karla"/>
              <a:ea typeface="Karla"/>
              <a:cs typeface="Karla"/>
              <a:sym typeface="Karla"/>
            </a:endParaRPr>
          </a:p>
          <a:p>
            <a:pPr indent="0" lvl="0" marL="0" rtl="0" algn="l">
              <a:spcBef>
                <a:spcPts val="0"/>
              </a:spcBef>
              <a:spcAft>
                <a:spcPts val="0"/>
              </a:spcAft>
              <a:buNone/>
            </a:pPr>
            <a:r>
              <a:rPr lang="en">
                <a:solidFill>
                  <a:srgbClr val="FF9900"/>
                </a:solidFill>
                <a:latin typeface="Karla"/>
                <a:ea typeface="Karla"/>
                <a:cs typeface="Karla"/>
                <a:sym typeface="Karla"/>
              </a:rPr>
              <a:t>Lumen narrowing irregular </a:t>
            </a:r>
            <a:endParaRPr>
              <a:solidFill>
                <a:srgbClr val="FF9900"/>
              </a:solidFill>
              <a:latin typeface="Karla"/>
              <a:ea typeface="Karla"/>
              <a:cs typeface="Karla"/>
              <a:sym typeface="Karla"/>
            </a:endParaRPr>
          </a:p>
          <a:p>
            <a:pPr indent="0" lvl="0" marL="0" rtl="0" algn="l">
              <a:spcBef>
                <a:spcPts val="0"/>
              </a:spcBef>
              <a:spcAft>
                <a:spcPts val="0"/>
              </a:spcAft>
              <a:buNone/>
            </a:pPr>
            <a:r>
              <a:rPr lang="en">
                <a:solidFill>
                  <a:schemeClr val="lt2"/>
                </a:solidFill>
                <a:latin typeface="Karla"/>
                <a:ea typeface="Karla"/>
                <a:cs typeface="Karla"/>
                <a:sym typeface="Karla"/>
              </a:rPr>
              <a:t>Mural wall thickening &amp; bowel separation</a:t>
            </a:r>
            <a:endParaRPr>
              <a:solidFill>
                <a:schemeClr val="lt2"/>
              </a:solidFill>
              <a:latin typeface="Karla"/>
              <a:ea typeface="Karla"/>
              <a:cs typeface="Karla"/>
              <a:sym typeface="Karla"/>
            </a:endParaRPr>
          </a:p>
          <a:p>
            <a:pPr indent="0" lvl="0" marL="0" rtl="0" algn="l">
              <a:spcBef>
                <a:spcPts val="0"/>
              </a:spcBef>
              <a:spcAft>
                <a:spcPts val="0"/>
              </a:spcAft>
              <a:buNone/>
            </a:pPr>
            <a:r>
              <a:rPr lang="en">
                <a:solidFill>
                  <a:schemeClr val="accent5"/>
                </a:solidFill>
                <a:latin typeface="Karla"/>
                <a:ea typeface="Karla"/>
                <a:cs typeface="Karla"/>
                <a:sym typeface="Karla"/>
              </a:rPr>
              <a:t>Aneurysmal dilatation</a:t>
            </a:r>
            <a:endParaRPr>
              <a:solidFill>
                <a:schemeClr val="accent5"/>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no bowel </a:t>
            </a:r>
            <a:r>
              <a:rPr lang="en">
                <a:solidFill>
                  <a:schemeClr val="accent4"/>
                </a:solidFill>
                <a:latin typeface="Karla"/>
                <a:ea typeface="Karla"/>
                <a:cs typeface="Karla"/>
                <a:sym typeface="Karla"/>
              </a:rPr>
              <a:t>obstruction</a:t>
            </a:r>
            <a:endParaRPr>
              <a:solidFill>
                <a:schemeClr val="accent4"/>
              </a:solidFill>
              <a:latin typeface="Karla"/>
              <a:ea typeface="Karla"/>
              <a:cs typeface="Karla"/>
              <a:sym typeface="Karla"/>
            </a:endParaRPr>
          </a:p>
        </p:txBody>
      </p:sp>
      <p:pic>
        <p:nvPicPr>
          <p:cNvPr id="445" name="Google Shape;445;p27"/>
          <p:cNvPicPr preferRelativeResize="0"/>
          <p:nvPr/>
        </p:nvPicPr>
        <p:blipFill>
          <a:blip r:embed="rId10">
            <a:alphaModFix/>
          </a:blip>
          <a:stretch>
            <a:fillRect/>
          </a:stretch>
        </p:blipFill>
        <p:spPr>
          <a:xfrm>
            <a:off x="6037224" y="6131865"/>
            <a:ext cx="603950" cy="560397"/>
          </a:xfrm>
          <a:prstGeom prst="rect">
            <a:avLst/>
          </a:prstGeom>
          <a:noFill/>
          <a:ln>
            <a:noFill/>
          </a:ln>
        </p:spPr>
      </p:pic>
      <p:pic>
        <p:nvPicPr>
          <p:cNvPr id="446" name="Google Shape;446;p27"/>
          <p:cNvPicPr preferRelativeResize="0"/>
          <p:nvPr/>
        </p:nvPicPr>
        <p:blipFill>
          <a:blip r:embed="rId11">
            <a:alphaModFix/>
          </a:blip>
          <a:stretch>
            <a:fillRect/>
          </a:stretch>
        </p:blipFill>
        <p:spPr>
          <a:xfrm>
            <a:off x="2071435" y="5636192"/>
            <a:ext cx="732910" cy="395650"/>
          </a:xfrm>
          <a:prstGeom prst="rect">
            <a:avLst/>
          </a:prstGeom>
          <a:noFill/>
          <a:ln>
            <a:noFill/>
          </a:ln>
        </p:spPr>
      </p:pic>
      <p:pic>
        <p:nvPicPr>
          <p:cNvPr id="447" name="Google Shape;447;p27"/>
          <p:cNvPicPr preferRelativeResize="0"/>
          <p:nvPr/>
        </p:nvPicPr>
        <p:blipFill>
          <a:blip r:embed="rId12">
            <a:alphaModFix/>
          </a:blip>
          <a:stretch>
            <a:fillRect/>
          </a:stretch>
        </p:blipFill>
        <p:spPr>
          <a:xfrm>
            <a:off x="1952525" y="4986227"/>
            <a:ext cx="732925" cy="394017"/>
          </a:xfrm>
          <a:prstGeom prst="rect">
            <a:avLst/>
          </a:prstGeom>
          <a:noFill/>
          <a:ln>
            <a:noFill/>
          </a:ln>
        </p:spPr>
      </p:pic>
      <p:sp>
        <p:nvSpPr>
          <p:cNvPr id="448" name="Google Shape;448;p27"/>
          <p:cNvSpPr txBox="1"/>
          <p:nvPr/>
        </p:nvSpPr>
        <p:spPr>
          <a:xfrm>
            <a:off x="349500" y="4235066"/>
            <a:ext cx="5001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Small bowel lymphoma</a:t>
            </a:r>
            <a:endParaRPr b="1" sz="2300">
              <a:solidFill>
                <a:schemeClr val="lt2"/>
              </a:solidFill>
              <a:latin typeface="Karla"/>
              <a:ea typeface="Karla"/>
              <a:cs typeface="Karla"/>
              <a:sym typeface="Karla"/>
            </a:endParaRPr>
          </a:p>
        </p:txBody>
      </p:sp>
      <p:sp>
        <p:nvSpPr>
          <p:cNvPr id="449" name="Google Shape;449;p27"/>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Small bowel </a:t>
            </a:r>
            <a:endParaRPr b="1" sz="2300">
              <a:solidFill>
                <a:srgbClr val="005E68"/>
              </a:solidFill>
              <a:latin typeface="Arvo"/>
              <a:ea typeface="Arvo"/>
              <a:cs typeface="Arvo"/>
              <a:sym typeface="Arvo"/>
            </a:endParaRPr>
          </a:p>
        </p:txBody>
      </p:sp>
      <p:grpSp>
        <p:nvGrpSpPr>
          <p:cNvPr id="450" name="Google Shape;450;p27"/>
          <p:cNvGrpSpPr/>
          <p:nvPr/>
        </p:nvGrpSpPr>
        <p:grpSpPr>
          <a:xfrm>
            <a:off x="116462" y="586286"/>
            <a:ext cx="274864" cy="316972"/>
            <a:chOff x="304245" y="1858207"/>
            <a:chExt cx="319386" cy="406165"/>
          </a:xfrm>
        </p:grpSpPr>
        <p:sp>
          <p:nvSpPr>
            <p:cNvPr id="451" name="Google Shape;451;p27"/>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7"/>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3" name="Google Shape;453;p27"/>
          <p:cNvGrpSpPr/>
          <p:nvPr/>
        </p:nvGrpSpPr>
        <p:grpSpPr>
          <a:xfrm>
            <a:off x="116462" y="4320086"/>
            <a:ext cx="274864" cy="316972"/>
            <a:chOff x="304245" y="1858207"/>
            <a:chExt cx="319386" cy="406165"/>
          </a:xfrm>
        </p:grpSpPr>
        <p:sp>
          <p:nvSpPr>
            <p:cNvPr id="454" name="Google Shape;454;p27"/>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7"/>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6" name="Google Shape;456;p27"/>
          <p:cNvSpPr txBox="1"/>
          <p:nvPr/>
        </p:nvSpPr>
        <p:spPr>
          <a:xfrm>
            <a:off x="5350500" y="6493750"/>
            <a:ext cx="854100" cy="461100"/>
          </a:xfrm>
          <a:prstGeom prst="rect">
            <a:avLst/>
          </a:prstGeom>
          <a:noFill/>
          <a:ln cap="flat" cmpd="sng" w="19050">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8"/>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14</a:t>
            </a:r>
            <a:endParaRPr sz="1800">
              <a:solidFill>
                <a:srgbClr val="005E68"/>
              </a:solidFill>
              <a:latin typeface="Spectral"/>
              <a:ea typeface="Spectral"/>
              <a:cs typeface="Spectral"/>
              <a:sym typeface="Spectral"/>
            </a:endParaRPr>
          </a:p>
        </p:txBody>
      </p:sp>
      <p:sp>
        <p:nvSpPr>
          <p:cNvPr id="462" name="Google Shape;462;p28"/>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464" name="Google Shape;464;p28"/>
          <p:cNvSpPr txBox="1"/>
          <p:nvPr/>
        </p:nvSpPr>
        <p:spPr>
          <a:xfrm>
            <a:off x="253058" y="500546"/>
            <a:ext cx="2032200" cy="45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Large bowel </a:t>
            </a:r>
            <a:endParaRPr b="1" sz="2300">
              <a:solidFill>
                <a:srgbClr val="0D8F9D"/>
              </a:solidFill>
              <a:latin typeface="Karla"/>
              <a:ea typeface="Karla"/>
              <a:cs typeface="Karla"/>
              <a:sym typeface="Karla"/>
            </a:endParaRPr>
          </a:p>
        </p:txBody>
      </p:sp>
      <p:sp>
        <p:nvSpPr>
          <p:cNvPr id="465" name="Google Shape;465;p28"/>
          <p:cNvSpPr txBox="1"/>
          <p:nvPr/>
        </p:nvSpPr>
        <p:spPr>
          <a:xfrm>
            <a:off x="253038" y="1492363"/>
            <a:ext cx="3849000" cy="12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Abdominal Pain.</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Diarrhea.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Hematochezia،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Vomiting </a:t>
            </a:r>
            <a:r>
              <a:rPr lang="en">
                <a:solidFill>
                  <a:schemeClr val="accent4"/>
                </a:solidFill>
                <a:latin typeface="Karla"/>
                <a:ea typeface="Karla"/>
                <a:cs typeface="Karla"/>
                <a:sym typeface="Karla"/>
              </a:rPr>
              <a:t>(not always)</a:t>
            </a:r>
            <a:r>
              <a:rPr lang="en">
                <a:latin typeface="Karla"/>
                <a:ea typeface="Karla"/>
                <a:cs typeface="Karla"/>
                <a:sym typeface="Karla"/>
              </a:rPr>
              <a:t>.</a:t>
            </a:r>
            <a:endParaRPr>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466" name="Google Shape;466;p28"/>
          <p:cNvSpPr txBox="1"/>
          <p:nvPr/>
        </p:nvSpPr>
        <p:spPr>
          <a:xfrm>
            <a:off x="349500" y="1115138"/>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Clinical signs and symptoms</a:t>
            </a:r>
            <a:endParaRPr b="1" sz="2300">
              <a:solidFill>
                <a:schemeClr val="accent1"/>
              </a:solidFill>
              <a:latin typeface="Karla"/>
              <a:ea typeface="Karla"/>
              <a:cs typeface="Karla"/>
              <a:sym typeface="Karla"/>
            </a:endParaRPr>
          </a:p>
        </p:txBody>
      </p:sp>
      <p:sp>
        <p:nvSpPr>
          <p:cNvPr id="467" name="Google Shape;467;p28"/>
          <p:cNvSpPr txBox="1"/>
          <p:nvPr/>
        </p:nvSpPr>
        <p:spPr>
          <a:xfrm>
            <a:off x="2764205" y="1662035"/>
            <a:ext cx="4064400" cy="14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 Anal pain and Discharge.</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 Age (some diseases related to specific age).</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 Constitutional symptoms (Fever, sweating and weight loss). </a:t>
            </a:r>
            <a:endParaRPr>
              <a:latin typeface="Karla"/>
              <a:ea typeface="Karla"/>
              <a:cs typeface="Karla"/>
              <a:sym typeface="Karla"/>
            </a:endParaRPr>
          </a:p>
        </p:txBody>
      </p:sp>
      <p:sp>
        <p:nvSpPr>
          <p:cNvPr id="468" name="Google Shape;468;p28"/>
          <p:cNvSpPr txBox="1"/>
          <p:nvPr/>
        </p:nvSpPr>
        <p:spPr>
          <a:xfrm>
            <a:off x="349500" y="2762513"/>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Imaging Modalities</a:t>
            </a:r>
            <a:endParaRPr b="1"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p:txBody>
      </p:sp>
      <p:sp>
        <p:nvSpPr>
          <p:cNvPr id="469" name="Google Shape;469;p28"/>
          <p:cNvSpPr txBox="1"/>
          <p:nvPr/>
        </p:nvSpPr>
        <p:spPr>
          <a:xfrm>
            <a:off x="253050" y="3270310"/>
            <a:ext cx="7132500" cy="17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 X-ray. ​</a:t>
            </a:r>
            <a:r>
              <a:rPr lang="en">
                <a:solidFill>
                  <a:schemeClr val="accent4"/>
                </a:solidFill>
                <a:latin typeface="Karla"/>
                <a:ea typeface="Karla"/>
                <a:cs typeface="Karla"/>
                <a:sym typeface="Karla"/>
              </a:rPr>
              <a:t>&gt; for obstruction</a:t>
            </a:r>
            <a:r>
              <a:rPr lang="en">
                <a:latin typeface="Karla"/>
                <a:ea typeface="Karla"/>
                <a:cs typeface="Karla"/>
                <a:sym typeface="Karla"/>
              </a:rPr>
              <a:t>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Fluoroscopy - </a:t>
            </a:r>
            <a:r>
              <a:rPr lang="en">
                <a:solidFill>
                  <a:schemeClr val="accent4"/>
                </a:solidFill>
                <a:latin typeface="Karla"/>
                <a:ea typeface="Karla"/>
                <a:cs typeface="Karla"/>
                <a:sym typeface="Karla"/>
              </a:rPr>
              <a:t>Barium enema </a:t>
            </a:r>
            <a:r>
              <a:rPr lang="en">
                <a:latin typeface="Karla"/>
                <a:ea typeface="Karla"/>
                <a:cs typeface="Karla"/>
                <a:sym typeface="Karla"/>
              </a:rPr>
              <a:t>(Contrast study)</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Ultrasound</a:t>
            </a:r>
            <a:r>
              <a:rPr lang="en">
                <a:solidFill>
                  <a:schemeClr val="accent4"/>
                </a:solidFill>
                <a:latin typeface="Karla"/>
                <a:ea typeface="Karla"/>
                <a:cs typeface="Karla"/>
                <a:sym typeface="Karla"/>
              </a:rPr>
              <a:t> </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 </a:t>
            </a:r>
            <a:r>
              <a:rPr lang="en">
                <a:solidFill>
                  <a:schemeClr val="accent4"/>
                </a:solidFill>
                <a:latin typeface="Karla"/>
                <a:ea typeface="Karla"/>
                <a:cs typeface="Karla"/>
                <a:sym typeface="Karla"/>
              </a:rPr>
              <a:t>(we don’t use it because large bowel is filled with gas but we can use it to detect colonic mass ).</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CT.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MRI.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Nuclear medicine &gt; </a:t>
            </a:r>
            <a:r>
              <a:rPr lang="en">
                <a:solidFill>
                  <a:schemeClr val="accent4"/>
                </a:solidFill>
                <a:latin typeface="Karla"/>
                <a:ea typeface="Karla"/>
                <a:cs typeface="Karla"/>
                <a:sym typeface="Karla"/>
              </a:rPr>
              <a:t>not used.</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Angiography &gt; </a:t>
            </a:r>
            <a:r>
              <a:rPr lang="en">
                <a:solidFill>
                  <a:schemeClr val="accent4"/>
                </a:solidFill>
                <a:latin typeface="Karla"/>
                <a:ea typeface="Karla"/>
                <a:cs typeface="Karla"/>
                <a:sym typeface="Karla"/>
              </a:rPr>
              <a:t>not used.</a:t>
            </a:r>
            <a:endParaRPr>
              <a:solidFill>
                <a:schemeClr val="accent4"/>
              </a:solidFill>
              <a:latin typeface="Karla"/>
              <a:ea typeface="Karla"/>
              <a:cs typeface="Karla"/>
              <a:sym typeface="Karla"/>
            </a:endParaRPr>
          </a:p>
        </p:txBody>
      </p:sp>
      <p:sp>
        <p:nvSpPr>
          <p:cNvPr id="470" name="Google Shape;470;p28"/>
          <p:cNvSpPr/>
          <p:nvPr/>
        </p:nvSpPr>
        <p:spPr>
          <a:xfrm>
            <a:off x="168750" y="6263750"/>
            <a:ext cx="2887200" cy="2570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accent4"/>
                </a:solidFill>
                <a:latin typeface="Karla"/>
                <a:ea typeface="Karla"/>
                <a:cs typeface="Karla"/>
                <a:sym typeface="Karla"/>
              </a:rPr>
              <a:t>Normal appearance of​ double contrast​ in the colon and it has normal mucosal lining and ​Haustration. </a:t>
            </a:r>
            <a:endParaRPr sz="1600">
              <a:solidFill>
                <a:schemeClr val="accent4"/>
              </a:solidFill>
              <a:latin typeface="Karla"/>
              <a:ea typeface="Karla"/>
              <a:cs typeface="Karla"/>
              <a:sym typeface="Karla"/>
            </a:endParaRPr>
          </a:p>
          <a:p>
            <a:pPr indent="0" lvl="0" marL="0" rtl="0" algn="l">
              <a:spcBef>
                <a:spcPts val="0"/>
              </a:spcBef>
              <a:spcAft>
                <a:spcPts val="0"/>
              </a:spcAft>
              <a:buNone/>
            </a:pPr>
            <a:r>
              <a:rPr lang="en" sz="1600">
                <a:solidFill>
                  <a:schemeClr val="accent4"/>
                </a:solidFill>
                <a:latin typeface="Karla"/>
                <a:ea typeface="Karla"/>
                <a:cs typeface="Karla"/>
                <a:sym typeface="Karla"/>
              </a:rPr>
              <a:t>Normally, haustration must be seen clearly in ascending and transverse colon. </a:t>
            </a:r>
            <a:endParaRPr sz="1600">
              <a:solidFill>
                <a:schemeClr val="accent4"/>
              </a:solidFill>
              <a:latin typeface="Karla"/>
              <a:ea typeface="Karla"/>
              <a:cs typeface="Karla"/>
              <a:sym typeface="Karla"/>
            </a:endParaRPr>
          </a:p>
        </p:txBody>
      </p:sp>
      <p:sp>
        <p:nvSpPr>
          <p:cNvPr id="471" name="Google Shape;471;p28"/>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a:t>
            </a:r>
            <a:r>
              <a:rPr b="1" lang="en" sz="2300">
                <a:solidFill>
                  <a:srgbClr val="005E68"/>
                </a:solidFill>
                <a:latin typeface="Arvo"/>
                <a:ea typeface="Arvo"/>
                <a:cs typeface="Arvo"/>
                <a:sym typeface="Arvo"/>
              </a:rPr>
              <a:t> bowel </a:t>
            </a:r>
            <a:endParaRPr b="1" sz="2300">
              <a:solidFill>
                <a:srgbClr val="005E68"/>
              </a:solidFill>
              <a:latin typeface="Arvo"/>
              <a:ea typeface="Arvo"/>
              <a:cs typeface="Arvo"/>
              <a:sym typeface="Arvo"/>
            </a:endParaRPr>
          </a:p>
        </p:txBody>
      </p:sp>
      <p:sp>
        <p:nvSpPr>
          <p:cNvPr id="472" name="Google Shape;472;p28"/>
          <p:cNvSpPr txBox="1"/>
          <p:nvPr/>
        </p:nvSpPr>
        <p:spPr>
          <a:xfrm>
            <a:off x="349500" y="5429513"/>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Normal large bowel</a:t>
            </a:r>
            <a:endParaRPr b="1" sz="2300">
              <a:solidFill>
                <a:schemeClr val="lt2"/>
              </a:solidFill>
              <a:latin typeface="Karla"/>
              <a:ea typeface="Karla"/>
              <a:cs typeface="Karla"/>
              <a:sym typeface="Karla"/>
            </a:endParaRPr>
          </a:p>
          <a:p>
            <a:pPr indent="0" lvl="0" marL="0" rtl="0" algn="l">
              <a:spcBef>
                <a:spcPts val="0"/>
              </a:spcBef>
              <a:spcAft>
                <a:spcPts val="0"/>
              </a:spcAft>
              <a:buNone/>
            </a:pPr>
            <a:r>
              <a:t/>
            </a:r>
            <a:endParaRPr sz="2300">
              <a:solidFill>
                <a:schemeClr val="lt2"/>
              </a:solidFill>
              <a:latin typeface="Karla"/>
              <a:ea typeface="Karla"/>
              <a:cs typeface="Karla"/>
              <a:sym typeface="Karla"/>
            </a:endParaRPr>
          </a:p>
        </p:txBody>
      </p:sp>
      <p:sp>
        <p:nvSpPr>
          <p:cNvPr id="473" name="Google Shape;473;p28"/>
          <p:cNvSpPr/>
          <p:nvPr/>
        </p:nvSpPr>
        <p:spPr>
          <a:xfrm>
            <a:off x="4664688" y="7382130"/>
            <a:ext cx="2155500" cy="6114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enema study </a:t>
            </a:r>
            <a:endParaRPr>
              <a:solidFill>
                <a:schemeClr val="accent4"/>
              </a:solidFill>
              <a:latin typeface="Karla"/>
              <a:ea typeface="Karla"/>
              <a:cs typeface="Karla"/>
              <a:sym typeface="Karla"/>
            </a:endParaRPr>
          </a:p>
        </p:txBody>
      </p:sp>
      <p:pic>
        <p:nvPicPr>
          <p:cNvPr id="474" name="Google Shape;474;p28"/>
          <p:cNvPicPr preferRelativeResize="0"/>
          <p:nvPr/>
        </p:nvPicPr>
        <p:blipFill>
          <a:blip r:embed="rId3">
            <a:alphaModFix/>
          </a:blip>
          <a:stretch>
            <a:fillRect/>
          </a:stretch>
        </p:blipFill>
        <p:spPr>
          <a:xfrm>
            <a:off x="5584909" y="5439900"/>
            <a:ext cx="1804979" cy="2098800"/>
          </a:xfrm>
          <a:prstGeom prst="rect">
            <a:avLst/>
          </a:prstGeom>
          <a:noFill/>
          <a:ln>
            <a:noFill/>
          </a:ln>
        </p:spPr>
      </p:pic>
      <p:pic>
        <p:nvPicPr>
          <p:cNvPr id="475" name="Google Shape;475;p28"/>
          <p:cNvPicPr preferRelativeResize="0"/>
          <p:nvPr/>
        </p:nvPicPr>
        <p:blipFill>
          <a:blip r:embed="rId4">
            <a:alphaModFix/>
          </a:blip>
          <a:stretch>
            <a:fillRect/>
          </a:stretch>
        </p:blipFill>
        <p:spPr>
          <a:xfrm>
            <a:off x="3275725" y="5439900"/>
            <a:ext cx="1735013" cy="2098800"/>
          </a:xfrm>
          <a:prstGeom prst="rect">
            <a:avLst/>
          </a:prstGeom>
          <a:noFill/>
          <a:ln>
            <a:noFill/>
          </a:ln>
        </p:spPr>
      </p:pic>
      <p:pic>
        <p:nvPicPr>
          <p:cNvPr id="476" name="Google Shape;476;p28"/>
          <p:cNvPicPr preferRelativeResize="0"/>
          <p:nvPr/>
        </p:nvPicPr>
        <p:blipFill>
          <a:blip r:embed="rId5">
            <a:alphaModFix/>
          </a:blip>
          <a:stretch>
            <a:fillRect/>
          </a:stretch>
        </p:blipFill>
        <p:spPr>
          <a:xfrm>
            <a:off x="5773774" y="7909950"/>
            <a:ext cx="1427251" cy="2098900"/>
          </a:xfrm>
          <a:prstGeom prst="rect">
            <a:avLst/>
          </a:prstGeom>
          <a:noFill/>
          <a:ln>
            <a:noFill/>
          </a:ln>
        </p:spPr>
      </p:pic>
      <p:pic>
        <p:nvPicPr>
          <p:cNvPr id="477" name="Google Shape;477;p28"/>
          <p:cNvPicPr preferRelativeResize="0"/>
          <p:nvPr/>
        </p:nvPicPr>
        <p:blipFill>
          <a:blip r:embed="rId6">
            <a:alphaModFix/>
          </a:blip>
          <a:stretch>
            <a:fillRect/>
          </a:stretch>
        </p:blipFill>
        <p:spPr>
          <a:xfrm>
            <a:off x="3429612" y="7909950"/>
            <a:ext cx="1427250" cy="2098865"/>
          </a:xfrm>
          <a:prstGeom prst="rect">
            <a:avLst/>
          </a:prstGeom>
          <a:noFill/>
          <a:ln>
            <a:noFill/>
          </a:ln>
        </p:spPr>
      </p:pic>
      <p:sp>
        <p:nvSpPr>
          <p:cNvPr id="478" name="Google Shape;478;p28"/>
          <p:cNvSpPr txBox="1"/>
          <p:nvPr/>
        </p:nvSpPr>
        <p:spPr>
          <a:xfrm>
            <a:off x="5760750" y="9932650"/>
            <a:ext cx="1805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single </a:t>
            </a:r>
            <a:r>
              <a:rPr lang="en">
                <a:solidFill>
                  <a:schemeClr val="accent4"/>
                </a:solidFill>
                <a:latin typeface="Karla"/>
                <a:ea typeface="Karla"/>
                <a:cs typeface="Karla"/>
                <a:sym typeface="Karla"/>
              </a:rPr>
              <a:t>contrast</a:t>
            </a:r>
            <a:endParaRPr>
              <a:solidFill>
                <a:schemeClr val="accent4"/>
              </a:solidFill>
              <a:latin typeface="Karla"/>
              <a:ea typeface="Karla"/>
              <a:cs typeface="Karla"/>
              <a:sym typeface="Karla"/>
            </a:endParaRPr>
          </a:p>
        </p:txBody>
      </p:sp>
      <p:sp>
        <p:nvSpPr>
          <p:cNvPr id="479" name="Google Shape;479;p28"/>
          <p:cNvSpPr txBox="1"/>
          <p:nvPr/>
        </p:nvSpPr>
        <p:spPr>
          <a:xfrm>
            <a:off x="3330696" y="9976850"/>
            <a:ext cx="17349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double </a:t>
            </a:r>
            <a:r>
              <a:rPr lang="en">
                <a:solidFill>
                  <a:schemeClr val="accent4"/>
                </a:solidFill>
                <a:latin typeface="Karla"/>
                <a:ea typeface="Karla"/>
                <a:cs typeface="Karla"/>
                <a:sym typeface="Karla"/>
              </a:rPr>
              <a:t>contrast</a:t>
            </a:r>
            <a:endParaRPr>
              <a:solidFill>
                <a:schemeClr val="accent4"/>
              </a:solidFill>
              <a:latin typeface="Karla"/>
              <a:ea typeface="Karla"/>
              <a:cs typeface="Karla"/>
              <a:sym typeface="Karla"/>
            </a:endParaRPr>
          </a:p>
        </p:txBody>
      </p:sp>
      <p:grpSp>
        <p:nvGrpSpPr>
          <p:cNvPr id="480" name="Google Shape;480;p28"/>
          <p:cNvGrpSpPr/>
          <p:nvPr/>
        </p:nvGrpSpPr>
        <p:grpSpPr>
          <a:xfrm>
            <a:off x="116462" y="586286"/>
            <a:ext cx="274864" cy="316972"/>
            <a:chOff x="304245" y="1858207"/>
            <a:chExt cx="319386" cy="406165"/>
          </a:xfrm>
        </p:grpSpPr>
        <p:sp>
          <p:nvSpPr>
            <p:cNvPr id="481" name="Google Shape;481;p2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3" name="Google Shape;483;p28"/>
          <p:cNvGrpSpPr/>
          <p:nvPr/>
        </p:nvGrpSpPr>
        <p:grpSpPr>
          <a:xfrm>
            <a:off x="116454" y="1230124"/>
            <a:ext cx="274864" cy="316972"/>
            <a:chOff x="304245" y="1858207"/>
            <a:chExt cx="319386" cy="406165"/>
          </a:xfrm>
        </p:grpSpPr>
        <p:sp>
          <p:nvSpPr>
            <p:cNvPr id="484" name="Google Shape;484;p2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6" name="Google Shape;486;p28"/>
          <p:cNvGrpSpPr/>
          <p:nvPr/>
        </p:nvGrpSpPr>
        <p:grpSpPr>
          <a:xfrm>
            <a:off x="116454" y="2877499"/>
            <a:ext cx="274864" cy="316972"/>
            <a:chOff x="304245" y="1858207"/>
            <a:chExt cx="319386" cy="406165"/>
          </a:xfrm>
        </p:grpSpPr>
        <p:sp>
          <p:nvSpPr>
            <p:cNvPr id="487" name="Google Shape;487;p2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9" name="Google Shape;489;p28"/>
          <p:cNvGrpSpPr/>
          <p:nvPr/>
        </p:nvGrpSpPr>
        <p:grpSpPr>
          <a:xfrm>
            <a:off x="116454" y="5544499"/>
            <a:ext cx="274864" cy="316972"/>
            <a:chOff x="304245" y="1858207"/>
            <a:chExt cx="319386" cy="406165"/>
          </a:xfrm>
        </p:grpSpPr>
        <p:sp>
          <p:nvSpPr>
            <p:cNvPr id="490" name="Google Shape;490;p2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9"/>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9"/>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Large bowel </a:t>
            </a:r>
            <a:endParaRPr b="1" sz="2300">
              <a:solidFill>
                <a:srgbClr val="0D8F9D"/>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t/>
            </a:r>
            <a:endParaRPr/>
          </a:p>
        </p:txBody>
      </p:sp>
      <p:sp>
        <p:nvSpPr>
          <p:cNvPr id="498" name="Google Shape;498;p29"/>
          <p:cNvSpPr txBox="1"/>
          <p:nvPr/>
        </p:nvSpPr>
        <p:spPr>
          <a:xfrm>
            <a:off x="349492" y="688281"/>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Colonic diverticulosis</a:t>
            </a:r>
            <a:endParaRPr b="1" sz="2300">
              <a:solidFill>
                <a:schemeClr val="lt2"/>
              </a:solidFill>
              <a:latin typeface="Karla"/>
              <a:ea typeface="Karla"/>
              <a:cs typeface="Karla"/>
              <a:sym typeface="Karla"/>
            </a:endParaRPr>
          </a:p>
          <a:p>
            <a:pPr indent="0" lvl="0" marL="0" rtl="0" algn="l">
              <a:spcBef>
                <a:spcPts val="0"/>
              </a:spcBef>
              <a:spcAft>
                <a:spcPts val="0"/>
              </a:spcAft>
              <a:buNone/>
            </a:pPr>
            <a:r>
              <a:rPr lang="en" sz="2300">
                <a:solidFill>
                  <a:schemeClr val="lt2"/>
                </a:solidFill>
                <a:latin typeface="Karla"/>
                <a:ea typeface="Karla"/>
                <a:cs typeface="Karla"/>
                <a:sym typeface="Karla"/>
              </a:rPr>
              <a:t> </a:t>
            </a:r>
            <a:endParaRPr sz="2300">
              <a:solidFill>
                <a:schemeClr val="lt2"/>
              </a:solidFill>
              <a:latin typeface="Karla"/>
              <a:ea typeface="Karla"/>
              <a:cs typeface="Karla"/>
              <a:sym typeface="Karla"/>
            </a:endParaRPr>
          </a:p>
        </p:txBody>
      </p:sp>
      <p:pic>
        <p:nvPicPr>
          <p:cNvPr id="499" name="Google Shape;499;p29"/>
          <p:cNvPicPr preferRelativeResize="0"/>
          <p:nvPr/>
        </p:nvPicPr>
        <p:blipFill>
          <a:blip r:embed="rId3">
            <a:alphaModFix/>
          </a:blip>
          <a:stretch>
            <a:fillRect/>
          </a:stretch>
        </p:blipFill>
        <p:spPr>
          <a:xfrm>
            <a:off x="2358784" y="1829600"/>
            <a:ext cx="1710710" cy="2087150"/>
          </a:xfrm>
          <a:prstGeom prst="rect">
            <a:avLst/>
          </a:prstGeom>
          <a:noFill/>
          <a:ln>
            <a:noFill/>
          </a:ln>
        </p:spPr>
      </p:pic>
      <p:pic>
        <p:nvPicPr>
          <p:cNvPr id="500" name="Google Shape;500;p29"/>
          <p:cNvPicPr preferRelativeResize="0"/>
          <p:nvPr/>
        </p:nvPicPr>
        <p:blipFill>
          <a:blip r:embed="rId4">
            <a:alphaModFix/>
          </a:blip>
          <a:stretch>
            <a:fillRect/>
          </a:stretch>
        </p:blipFill>
        <p:spPr>
          <a:xfrm>
            <a:off x="263012" y="2023036"/>
            <a:ext cx="2108238" cy="1915550"/>
          </a:xfrm>
          <a:prstGeom prst="rect">
            <a:avLst/>
          </a:prstGeom>
          <a:noFill/>
          <a:ln>
            <a:noFill/>
          </a:ln>
        </p:spPr>
      </p:pic>
      <p:sp>
        <p:nvSpPr>
          <p:cNvPr id="501" name="Google Shape;501;p29"/>
          <p:cNvSpPr/>
          <p:nvPr/>
        </p:nvSpPr>
        <p:spPr>
          <a:xfrm>
            <a:off x="380525" y="1123850"/>
            <a:ext cx="4799700" cy="753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Hx of abdominal pain.</a:t>
            </a:r>
            <a:endParaRPr>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CT shows : Colonic Diverticulitis → inflammation </a:t>
            </a:r>
            <a:endParaRPr>
              <a:latin typeface="Karla"/>
              <a:ea typeface="Karla"/>
              <a:cs typeface="Karla"/>
              <a:sym typeface="Karla"/>
            </a:endParaRPr>
          </a:p>
        </p:txBody>
      </p:sp>
      <p:pic>
        <p:nvPicPr>
          <p:cNvPr id="502" name="Google Shape;502;p29"/>
          <p:cNvPicPr preferRelativeResize="0"/>
          <p:nvPr/>
        </p:nvPicPr>
        <p:blipFill>
          <a:blip r:embed="rId5">
            <a:alphaModFix/>
          </a:blip>
          <a:stretch>
            <a:fillRect/>
          </a:stretch>
        </p:blipFill>
        <p:spPr>
          <a:xfrm>
            <a:off x="2895889" y="5000840"/>
            <a:ext cx="2330400" cy="1787224"/>
          </a:xfrm>
          <a:prstGeom prst="rect">
            <a:avLst/>
          </a:prstGeom>
          <a:noFill/>
          <a:ln>
            <a:noFill/>
          </a:ln>
        </p:spPr>
      </p:pic>
      <p:pic>
        <p:nvPicPr>
          <p:cNvPr id="503" name="Google Shape;503;p29"/>
          <p:cNvPicPr preferRelativeResize="0"/>
          <p:nvPr/>
        </p:nvPicPr>
        <p:blipFill>
          <a:blip r:embed="rId6">
            <a:alphaModFix/>
          </a:blip>
          <a:stretch>
            <a:fillRect/>
          </a:stretch>
        </p:blipFill>
        <p:spPr>
          <a:xfrm>
            <a:off x="5180325" y="1440250"/>
            <a:ext cx="2330400" cy="1927300"/>
          </a:xfrm>
          <a:prstGeom prst="rect">
            <a:avLst/>
          </a:prstGeom>
          <a:noFill/>
          <a:ln>
            <a:noFill/>
          </a:ln>
        </p:spPr>
      </p:pic>
      <p:sp>
        <p:nvSpPr>
          <p:cNvPr id="504" name="Google Shape;504;p29"/>
          <p:cNvSpPr txBox="1"/>
          <p:nvPr/>
        </p:nvSpPr>
        <p:spPr>
          <a:xfrm>
            <a:off x="578225" y="3938600"/>
            <a:ext cx="15645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Barium enema </a:t>
            </a:r>
            <a:r>
              <a:rPr lang="en">
                <a:solidFill>
                  <a:schemeClr val="accent4"/>
                </a:solidFill>
                <a:latin typeface="Karla"/>
                <a:ea typeface="Karla"/>
                <a:cs typeface="Karla"/>
                <a:sym typeface="Karla"/>
              </a:rPr>
              <a:t>(magnified view)</a:t>
            </a:r>
            <a:endParaRPr>
              <a:solidFill>
                <a:schemeClr val="accent4"/>
              </a:solidFill>
              <a:latin typeface="Karla"/>
              <a:ea typeface="Karla"/>
              <a:cs typeface="Karla"/>
              <a:sym typeface="Karla"/>
            </a:endParaRPr>
          </a:p>
        </p:txBody>
      </p:sp>
      <p:pic>
        <p:nvPicPr>
          <p:cNvPr id="505" name="Google Shape;505;p29"/>
          <p:cNvPicPr preferRelativeResize="0"/>
          <p:nvPr/>
        </p:nvPicPr>
        <p:blipFill>
          <a:blip r:embed="rId7">
            <a:alphaModFix/>
          </a:blip>
          <a:stretch>
            <a:fillRect/>
          </a:stretch>
        </p:blipFill>
        <p:spPr>
          <a:xfrm>
            <a:off x="151925" y="5017026"/>
            <a:ext cx="2330400" cy="1866760"/>
          </a:xfrm>
          <a:prstGeom prst="rect">
            <a:avLst/>
          </a:prstGeom>
          <a:noFill/>
          <a:ln>
            <a:noFill/>
          </a:ln>
        </p:spPr>
      </p:pic>
      <p:pic>
        <p:nvPicPr>
          <p:cNvPr id="506" name="Google Shape;506;p29"/>
          <p:cNvPicPr preferRelativeResize="0"/>
          <p:nvPr/>
        </p:nvPicPr>
        <p:blipFill>
          <a:blip r:embed="rId8">
            <a:alphaModFix/>
          </a:blip>
          <a:stretch>
            <a:fillRect/>
          </a:stretch>
        </p:blipFill>
        <p:spPr>
          <a:xfrm>
            <a:off x="4905290" y="8378763"/>
            <a:ext cx="1840396" cy="1787225"/>
          </a:xfrm>
          <a:prstGeom prst="rect">
            <a:avLst/>
          </a:prstGeom>
          <a:noFill/>
          <a:ln>
            <a:noFill/>
          </a:ln>
        </p:spPr>
      </p:pic>
      <p:pic>
        <p:nvPicPr>
          <p:cNvPr id="507" name="Google Shape;507;p29"/>
          <p:cNvPicPr preferRelativeResize="0"/>
          <p:nvPr/>
        </p:nvPicPr>
        <p:blipFill>
          <a:blip r:embed="rId9">
            <a:alphaModFix/>
          </a:blip>
          <a:stretch>
            <a:fillRect/>
          </a:stretch>
        </p:blipFill>
        <p:spPr>
          <a:xfrm>
            <a:off x="1342734" y="8378775"/>
            <a:ext cx="1840400" cy="1879686"/>
          </a:xfrm>
          <a:prstGeom prst="rect">
            <a:avLst/>
          </a:prstGeom>
          <a:noFill/>
          <a:ln>
            <a:noFill/>
          </a:ln>
        </p:spPr>
      </p:pic>
      <p:sp>
        <p:nvSpPr>
          <p:cNvPr id="508" name="Google Shape;508;p29"/>
          <p:cNvSpPr txBox="1"/>
          <p:nvPr/>
        </p:nvSpPr>
        <p:spPr>
          <a:xfrm>
            <a:off x="4905228" y="10206525"/>
            <a:ext cx="18405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Karla"/>
                <a:ea typeface="Karla"/>
                <a:cs typeface="Karla"/>
                <a:sym typeface="Karla"/>
              </a:rPr>
              <a:t>Colonic Polyposis</a:t>
            </a:r>
            <a:endParaRPr>
              <a:solidFill>
                <a:schemeClr val="lt2"/>
              </a:solidFill>
              <a:latin typeface="Karla"/>
              <a:ea typeface="Karla"/>
              <a:cs typeface="Karla"/>
              <a:sym typeface="Karla"/>
            </a:endParaRPr>
          </a:p>
        </p:txBody>
      </p:sp>
      <p:pic>
        <p:nvPicPr>
          <p:cNvPr id="509" name="Google Shape;509;p29"/>
          <p:cNvPicPr preferRelativeResize="0"/>
          <p:nvPr/>
        </p:nvPicPr>
        <p:blipFill>
          <a:blip r:embed="rId10">
            <a:alphaModFix/>
          </a:blip>
          <a:stretch>
            <a:fillRect/>
          </a:stretch>
        </p:blipFill>
        <p:spPr>
          <a:xfrm>
            <a:off x="5180234" y="8980470"/>
            <a:ext cx="691950" cy="351647"/>
          </a:xfrm>
          <a:prstGeom prst="rect">
            <a:avLst/>
          </a:prstGeom>
          <a:noFill/>
          <a:ln>
            <a:noFill/>
          </a:ln>
        </p:spPr>
      </p:pic>
      <p:pic>
        <p:nvPicPr>
          <p:cNvPr id="510" name="Google Shape;510;p29"/>
          <p:cNvPicPr preferRelativeResize="0"/>
          <p:nvPr/>
        </p:nvPicPr>
        <p:blipFill>
          <a:blip r:embed="rId10">
            <a:alphaModFix/>
          </a:blip>
          <a:stretch>
            <a:fillRect/>
          </a:stretch>
        </p:blipFill>
        <p:spPr>
          <a:xfrm>
            <a:off x="5076348" y="9255199"/>
            <a:ext cx="691950" cy="351647"/>
          </a:xfrm>
          <a:prstGeom prst="rect">
            <a:avLst/>
          </a:prstGeom>
          <a:noFill/>
          <a:ln>
            <a:noFill/>
          </a:ln>
        </p:spPr>
      </p:pic>
      <p:pic>
        <p:nvPicPr>
          <p:cNvPr id="511" name="Google Shape;511;p29"/>
          <p:cNvPicPr preferRelativeResize="0"/>
          <p:nvPr/>
        </p:nvPicPr>
        <p:blipFill>
          <a:blip r:embed="rId10">
            <a:alphaModFix/>
          </a:blip>
          <a:stretch>
            <a:fillRect/>
          </a:stretch>
        </p:blipFill>
        <p:spPr>
          <a:xfrm>
            <a:off x="5333734" y="9336406"/>
            <a:ext cx="691950" cy="351647"/>
          </a:xfrm>
          <a:prstGeom prst="rect">
            <a:avLst/>
          </a:prstGeom>
          <a:noFill/>
          <a:ln>
            <a:noFill/>
          </a:ln>
        </p:spPr>
      </p:pic>
      <p:pic>
        <p:nvPicPr>
          <p:cNvPr id="512" name="Google Shape;512;p29"/>
          <p:cNvPicPr preferRelativeResize="0"/>
          <p:nvPr/>
        </p:nvPicPr>
        <p:blipFill>
          <a:blip r:embed="rId11">
            <a:alphaModFix/>
          </a:blip>
          <a:stretch>
            <a:fillRect/>
          </a:stretch>
        </p:blipFill>
        <p:spPr>
          <a:xfrm>
            <a:off x="2017497" y="8781475"/>
            <a:ext cx="737125" cy="645000"/>
          </a:xfrm>
          <a:prstGeom prst="rect">
            <a:avLst/>
          </a:prstGeom>
          <a:noFill/>
          <a:ln>
            <a:noFill/>
          </a:ln>
        </p:spPr>
      </p:pic>
      <p:sp>
        <p:nvSpPr>
          <p:cNvPr id="513" name="Google Shape;513;p29"/>
          <p:cNvSpPr txBox="1"/>
          <p:nvPr/>
        </p:nvSpPr>
        <p:spPr>
          <a:xfrm>
            <a:off x="1601434" y="10244771"/>
            <a:ext cx="1323000" cy="1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Karla"/>
                <a:ea typeface="Karla"/>
                <a:cs typeface="Karla"/>
                <a:sym typeface="Karla"/>
              </a:rPr>
              <a:t>Colonic polyp</a:t>
            </a:r>
            <a:endParaRPr>
              <a:solidFill>
                <a:schemeClr val="accent5"/>
              </a:solidFill>
              <a:latin typeface="Karla"/>
              <a:ea typeface="Karla"/>
              <a:cs typeface="Karla"/>
              <a:sym typeface="Karla"/>
            </a:endParaRPr>
          </a:p>
        </p:txBody>
      </p:sp>
      <p:sp>
        <p:nvSpPr>
          <p:cNvPr id="514" name="Google Shape;514;p29"/>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 bowel</a:t>
            </a:r>
            <a:endParaRPr b="1" sz="2300">
              <a:solidFill>
                <a:srgbClr val="005E68"/>
              </a:solidFill>
              <a:latin typeface="Arvo"/>
              <a:ea typeface="Arvo"/>
              <a:cs typeface="Arvo"/>
              <a:sym typeface="Arvo"/>
            </a:endParaRPr>
          </a:p>
        </p:txBody>
      </p:sp>
      <p:pic>
        <p:nvPicPr>
          <p:cNvPr id="515" name="Google Shape;515;p29"/>
          <p:cNvPicPr preferRelativeResize="0"/>
          <p:nvPr/>
        </p:nvPicPr>
        <p:blipFill>
          <a:blip r:embed="rId12">
            <a:alphaModFix/>
          </a:blip>
          <a:stretch>
            <a:fillRect/>
          </a:stretch>
        </p:blipFill>
        <p:spPr>
          <a:xfrm>
            <a:off x="5350498" y="4939764"/>
            <a:ext cx="2330400" cy="1866793"/>
          </a:xfrm>
          <a:prstGeom prst="rect">
            <a:avLst/>
          </a:prstGeom>
          <a:noFill/>
          <a:ln>
            <a:noFill/>
          </a:ln>
        </p:spPr>
      </p:pic>
      <p:sp>
        <p:nvSpPr>
          <p:cNvPr id="516" name="Google Shape;516;p29"/>
          <p:cNvSpPr txBox="1"/>
          <p:nvPr/>
        </p:nvSpPr>
        <p:spPr>
          <a:xfrm>
            <a:off x="349492" y="7559181"/>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Colonic Polyps</a:t>
            </a:r>
            <a:endParaRPr sz="2300">
              <a:solidFill>
                <a:schemeClr val="lt2"/>
              </a:solidFill>
              <a:latin typeface="Karla"/>
              <a:ea typeface="Karla"/>
              <a:cs typeface="Karla"/>
              <a:sym typeface="Karla"/>
            </a:endParaRPr>
          </a:p>
        </p:txBody>
      </p:sp>
      <p:sp>
        <p:nvSpPr>
          <p:cNvPr id="517" name="Google Shape;517;p29"/>
          <p:cNvSpPr txBox="1"/>
          <p:nvPr/>
        </p:nvSpPr>
        <p:spPr>
          <a:xfrm flipH="1">
            <a:off x="3485300" y="10644975"/>
            <a:ext cx="827100" cy="6450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15</a:t>
            </a:r>
            <a:endParaRPr sz="1800">
              <a:solidFill>
                <a:srgbClr val="005E68"/>
              </a:solidFill>
              <a:latin typeface="Spectral"/>
              <a:ea typeface="Spectral"/>
              <a:cs typeface="Spectral"/>
              <a:sym typeface="Spectral"/>
            </a:endParaRPr>
          </a:p>
        </p:txBody>
      </p:sp>
      <p:sp>
        <p:nvSpPr>
          <p:cNvPr id="518" name="Google Shape;518;p29"/>
          <p:cNvSpPr txBox="1"/>
          <p:nvPr/>
        </p:nvSpPr>
        <p:spPr>
          <a:xfrm>
            <a:off x="3261916" y="8864775"/>
            <a:ext cx="1564500" cy="11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Double contrast barium enema</a:t>
            </a:r>
            <a:endParaRPr>
              <a:latin typeface="Karla"/>
              <a:ea typeface="Karla"/>
              <a:cs typeface="Karla"/>
              <a:sym typeface="Karla"/>
            </a:endParaRPr>
          </a:p>
        </p:txBody>
      </p:sp>
      <p:sp>
        <p:nvSpPr>
          <p:cNvPr id="519" name="Google Shape;519;p29"/>
          <p:cNvSpPr txBox="1"/>
          <p:nvPr/>
        </p:nvSpPr>
        <p:spPr>
          <a:xfrm>
            <a:off x="2153075" y="3907425"/>
            <a:ext cx="2330400" cy="11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69138"/>
                </a:solidFill>
                <a:latin typeface="Karla"/>
                <a:ea typeface="Karla"/>
                <a:cs typeface="Karla"/>
                <a:sym typeface="Karla"/>
              </a:rPr>
              <a:t>Multiple outpouching</a:t>
            </a:r>
            <a:r>
              <a:rPr lang="en">
                <a:solidFill>
                  <a:schemeClr val="accent4"/>
                </a:solidFill>
                <a:latin typeface="Karla"/>
                <a:ea typeface="Karla"/>
                <a:cs typeface="Karla"/>
                <a:sym typeface="Karla"/>
              </a:rPr>
              <a:t> related to the sigmoid colon, smooth outline</a:t>
            </a:r>
            <a:endParaRPr>
              <a:solidFill>
                <a:schemeClr val="accent4"/>
              </a:solidFill>
              <a:latin typeface="Karla"/>
              <a:ea typeface="Karla"/>
              <a:cs typeface="Karla"/>
              <a:sym typeface="Karla"/>
            </a:endParaRPr>
          </a:p>
        </p:txBody>
      </p:sp>
      <p:sp>
        <p:nvSpPr>
          <p:cNvPr id="520" name="Google Shape;520;p29"/>
          <p:cNvSpPr txBox="1"/>
          <p:nvPr/>
        </p:nvSpPr>
        <p:spPr>
          <a:xfrm>
            <a:off x="4897575" y="3367550"/>
            <a:ext cx="2895900" cy="1407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69138"/>
              </a:buClr>
              <a:buSzPts val="1400"/>
              <a:buChar char="-"/>
            </a:pPr>
            <a:r>
              <a:rPr lang="en">
                <a:solidFill>
                  <a:srgbClr val="E69138"/>
                </a:solidFill>
              </a:rPr>
              <a:t>En face</a:t>
            </a:r>
            <a:endParaRPr>
              <a:solidFill>
                <a:srgbClr val="E69138"/>
              </a:solidFill>
            </a:endParaRPr>
          </a:p>
          <a:p>
            <a:pPr indent="-317500" lvl="0" marL="457200" rtl="0" algn="l">
              <a:spcBef>
                <a:spcPts val="0"/>
              </a:spcBef>
              <a:spcAft>
                <a:spcPts val="0"/>
              </a:spcAft>
              <a:buClr>
                <a:srgbClr val="C27BA0"/>
              </a:buClr>
              <a:buSzPts val="1400"/>
              <a:buChar char="-"/>
            </a:pPr>
            <a:r>
              <a:rPr lang="en">
                <a:solidFill>
                  <a:srgbClr val="C27BA0"/>
                </a:solidFill>
              </a:rPr>
              <a:t>In profile </a:t>
            </a:r>
            <a:endParaRPr>
              <a:solidFill>
                <a:srgbClr val="C27BA0"/>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Complication: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Acute inflammation, Perforation, abscess</a:t>
            </a:r>
            <a:endParaRPr>
              <a:solidFill>
                <a:schemeClr val="accent4"/>
              </a:solidFill>
              <a:latin typeface="Karla"/>
              <a:ea typeface="Karla"/>
              <a:cs typeface="Karla"/>
              <a:sym typeface="Karla"/>
            </a:endParaRPr>
          </a:p>
        </p:txBody>
      </p:sp>
      <p:sp>
        <p:nvSpPr>
          <p:cNvPr id="521" name="Google Shape;521;p29"/>
          <p:cNvSpPr txBox="1"/>
          <p:nvPr/>
        </p:nvSpPr>
        <p:spPr>
          <a:xfrm>
            <a:off x="0" y="6878750"/>
            <a:ext cx="28959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Inflammatory process adjacent to the colon diverticulitis (likely a complication)</a:t>
            </a:r>
            <a:endParaRPr>
              <a:solidFill>
                <a:schemeClr val="accent4"/>
              </a:solidFill>
              <a:latin typeface="Karla"/>
              <a:ea typeface="Karla"/>
              <a:cs typeface="Karla"/>
              <a:sym typeface="Karla"/>
            </a:endParaRPr>
          </a:p>
        </p:txBody>
      </p:sp>
      <p:sp>
        <p:nvSpPr>
          <p:cNvPr id="522" name="Google Shape;522;p29"/>
          <p:cNvSpPr txBox="1"/>
          <p:nvPr/>
        </p:nvSpPr>
        <p:spPr>
          <a:xfrm>
            <a:off x="2895900" y="6760025"/>
            <a:ext cx="2628900" cy="9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Gas dissecting to the inflammatory process which means there is some sort of perforation </a:t>
            </a:r>
            <a:endParaRPr>
              <a:solidFill>
                <a:schemeClr val="accent4"/>
              </a:solidFill>
              <a:latin typeface="Karla"/>
              <a:ea typeface="Karla"/>
              <a:cs typeface="Karla"/>
              <a:sym typeface="Karla"/>
            </a:endParaRPr>
          </a:p>
        </p:txBody>
      </p:sp>
      <p:sp>
        <p:nvSpPr>
          <p:cNvPr id="523" name="Google Shape;523;p29"/>
          <p:cNvSpPr txBox="1"/>
          <p:nvPr/>
        </p:nvSpPr>
        <p:spPr>
          <a:xfrm>
            <a:off x="323400" y="7917488"/>
            <a:ext cx="30000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abdominal pain and GI bleeding</a:t>
            </a:r>
            <a:endParaRPr/>
          </a:p>
        </p:txBody>
      </p:sp>
      <p:grpSp>
        <p:nvGrpSpPr>
          <p:cNvPr id="524" name="Google Shape;524;p29"/>
          <p:cNvGrpSpPr/>
          <p:nvPr/>
        </p:nvGrpSpPr>
        <p:grpSpPr>
          <a:xfrm>
            <a:off x="116462" y="814886"/>
            <a:ext cx="274864" cy="316972"/>
            <a:chOff x="304245" y="1858207"/>
            <a:chExt cx="319386" cy="406165"/>
          </a:xfrm>
        </p:grpSpPr>
        <p:sp>
          <p:nvSpPr>
            <p:cNvPr id="525" name="Google Shape;525;p2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2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7" name="Google Shape;527;p29"/>
          <p:cNvGrpSpPr/>
          <p:nvPr/>
        </p:nvGrpSpPr>
        <p:grpSpPr>
          <a:xfrm>
            <a:off x="116462" y="7672886"/>
            <a:ext cx="274864" cy="316972"/>
            <a:chOff x="304245" y="1858207"/>
            <a:chExt cx="319386" cy="406165"/>
          </a:xfrm>
        </p:grpSpPr>
        <p:sp>
          <p:nvSpPr>
            <p:cNvPr id="528" name="Google Shape;528;p2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 name="Google Shape;530;p29"/>
          <p:cNvSpPr txBox="1"/>
          <p:nvPr/>
        </p:nvSpPr>
        <p:spPr>
          <a:xfrm>
            <a:off x="2904738" y="3509175"/>
            <a:ext cx="827100" cy="317100"/>
          </a:xfrm>
          <a:prstGeom prst="rect">
            <a:avLst/>
          </a:prstGeom>
          <a:noFill/>
          <a:ln cap="flat" cmpd="sng" w="19050">
            <a:solidFill>
              <a:srgbClr val="E6913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531" name="Google Shape;531;p29"/>
          <p:cNvCxnSpPr>
            <a:stCxn id="530" idx="1"/>
          </p:cNvCxnSpPr>
          <p:nvPr/>
        </p:nvCxnSpPr>
        <p:spPr>
          <a:xfrm rot="10800000">
            <a:off x="1867338" y="3289425"/>
            <a:ext cx="1037400" cy="378300"/>
          </a:xfrm>
          <a:prstGeom prst="straightConnector1">
            <a:avLst/>
          </a:prstGeom>
          <a:noFill/>
          <a:ln cap="flat" cmpd="sng" w="9525">
            <a:solidFill>
              <a:schemeClr val="dk2"/>
            </a:solidFill>
            <a:prstDash val="solid"/>
            <a:round/>
            <a:headEnd len="med" w="med" type="none"/>
            <a:tailEnd len="med" w="med" type="triangle"/>
          </a:ln>
        </p:spPr>
      </p:cxnSp>
      <p:cxnSp>
        <p:nvCxnSpPr>
          <p:cNvPr id="532" name="Google Shape;532;p29"/>
          <p:cNvCxnSpPr/>
          <p:nvPr/>
        </p:nvCxnSpPr>
        <p:spPr>
          <a:xfrm>
            <a:off x="5350500" y="2464275"/>
            <a:ext cx="816000" cy="216600"/>
          </a:xfrm>
          <a:prstGeom prst="straightConnector1">
            <a:avLst/>
          </a:prstGeom>
          <a:noFill/>
          <a:ln cap="flat" cmpd="sng" w="19050">
            <a:solidFill>
              <a:srgbClr val="C27BA0"/>
            </a:solidFill>
            <a:prstDash val="solid"/>
            <a:round/>
            <a:headEnd len="med" w="med" type="none"/>
            <a:tailEnd len="med" w="med" type="triangle"/>
          </a:ln>
        </p:spPr>
      </p:cxnSp>
      <p:cxnSp>
        <p:nvCxnSpPr>
          <p:cNvPr id="533" name="Google Shape;533;p29"/>
          <p:cNvCxnSpPr/>
          <p:nvPr/>
        </p:nvCxnSpPr>
        <p:spPr>
          <a:xfrm rot="10800000">
            <a:off x="6490300" y="2855750"/>
            <a:ext cx="527700" cy="511800"/>
          </a:xfrm>
          <a:prstGeom prst="straightConnector1">
            <a:avLst/>
          </a:prstGeom>
          <a:noFill/>
          <a:ln cap="flat" cmpd="sng" w="19050">
            <a:solidFill>
              <a:srgbClr val="E69138"/>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0"/>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16</a:t>
            </a:r>
            <a:endParaRPr sz="1800">
              <a:solidFill>
                <a:srgbClr val="005E68"/>
              </a:solidFill>
              <a:latin typeface="Spectral"/>
              <a:ea typeface="Spectral"/>
              <a:cs typeface="Spectral"/>
              <a:sym typeface="Spectral"/>
            </a:endParaRPr>
          </a:p>
        </p:txBody>
      </p:sp>
      <p:sp>
        <p:nvSpPr>
          <p:cNvPr id="539" name="Google Shape;539;p30"/>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0"/>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Large bowel </a:t>
            </a:r>
            <a:endParaRPr b="1" sz="2300">
              <a:solidFill>
                <a:srgbClr val="0D8F9D"/>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t/>
            </a:r>
            <a:endParaRPr/>
          </a:p>
        </p:txBody>
      </p:sp>
      <p:sp>
        <p:nvSpPr>
          <p:cNvPr id="541" name="Google Shape;541;p30"/>
          <p:cNvSpPr txBox="1"/>
          <p:nvPr/>
        </p:nvSpPr>
        <p:spPr>
          <a:xfrm>
            <a:off x="425700" y="4524916"/>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Ulcerative Colitis</a:t>
            </a:r>
            <a:endParaRPr b="1" sz="2300">
              <a:solidFill>
                <a:schemeClr val="lt2"/>
              </a:solidFill>
              <a:latin typeface="Karla"/>
              <a:ea typeface="Karla"/>
              <a:cs typeface="Karla"/>
              <a:sym typeface="Karla"/>
            </a:endParaRPr>
          </a:p>
        </p:txBody>
      </p:sp>
      <p:pic>
        <p:nvPicPr>
          <p:cNvPr id="542" name="Google Shape;542;p30"/>
          <p:cNvPicPr preferRelativeResize="0"/>
          <p:nvPr/>
        </p:nvPicPr>
        <p:blipFill>
          <a:blip r:embed="rId3">
            <a:alphaModFix/>
          </a:blip>
          <a:stretch>
            <a:fillRect/>
          </a:stretch>
        </p:blipFill>
        <p:spPr>
          <a:xfrm>
            <a:off x="4990025" y="7772200"/>
            <a:ext cx="2330400" cy="2377275"/>
          </a:xfrm>
          <a:prstGeom prst="rect">
            <a:avLst/>
          </a:prstGeom>
          <a:noFill/>
          <a:ln>
            <a:noFill/>
          </a:ln>
        </p:spPr>
      </p:pic>
      <p:pic>
        <p:nvPicPr>
          <p:cNvPr id="543" name="Google Shape;543;p30"/>
          <p:cNvPicPr preferRelativeResize="0"/>
          <p:nvPr/>
        </p:nvPicPr>
        <p:blipFill>
          <a:blip r:embed="rId4">
            <a:alphaModFix/>
          </a:blip>
          <a:stretch>
            <a:fillRect/>
          </a:stretch>
        </p:blipFill>
        <p:spPr>
          <a:xfrm>
            <a:off x="4990025" y="5523644"/>
            <a:ext cx="2330400" cy="1984164"/>
          </a:xfrm>
          <a:prstGeom prst="rect">
            <a:avLst/>
          </a:prstGeom>
          <a:noFill/>
          <a:ln>
            <a:noFill/>
          </a:ln>
        </p:spPr>
      </p:pic>
      <p:sp>
        <p:nvSpPr>
          <p:cNvPr id="544" name="Google Shape;544;p30"/>
          <p:cNvSpPr/>
          <p:nvPr/>
        </p:nvSpPr>
        <p:spPr>
          <a:xfrm>
            <a:off x="451975" y="7924641"/>
            <a:ext cx="3891300" cy="2098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6AA84F"/>
                </a:solidFill>
                <a:latin typeface="Karla"/>
                <a:ea typeface="Karla"/>
                <a:cs typeface="Karla"/>
                <a:sym typeface="Karla"/>
              </a:rPr>
              <a:t>Ulcerative colitis with longstanding disease. We can see clearly the​ </a:t>
            </a:r>
            <a:r>
              <a:rPr b="1" lang="en">
                <a:solidFill>
                  <a:srgbClr val="6AA84F"/>
                </a:solidFill>
                <a:latin typeface="Karla"/>
                <a:ea typeface="Karla"/>
                <a:cs typeface="Karla"/>
                <a:sym typeface="Karla"/>
              </a:rPr>
              <a:t>lead pipe </a:t>
            </a:r>
            <a:r>
              <a:rPr lang="en">
                <a:solidFill>
                  <a:srgbClr val="6AA84F"/>
                </a:solidFill>
                <a:latin typeface="Karla"/>
                <a:ea typeface="Karla"/>
                <a:cs typeface="Karla"/>
                <a:sym typeface="Karla"/>
              </a:rPr>
              <a:t>appearance​, and reflux into the ileum through an incompetent ileocecal valve has occurred.</a:t>
            </a:r>
            <a:endParaRPr>
              <a:solidFill>
                <a:srgbClr val="6AA84F"/>
              </a:solidFill>
              <a:latin typeface="Karla"/>
              <a:ea typeface="Karla"/>
              <a:cs typeface="Karla"/>
              <a:sym typeface="Karla"/>
            </a:endParaRPr>
          </a:p>
          <a:p>
            <a:pPr indent="0" lvl="0" marL="0" rtl="0" algn="l">
              <a:spcBef>
                <a:spcPts val="1000"/>
              </a:spcBef>
              <a:spcAft>
                <a:spcPts val="0"/>
              </a:spcAft>
              <a:buNone/>
            </a:pPr>
            <a:r>
              <a:rPr lang="en">
                <a:solidFill>
                  <a:srgbClr val="999999"/>
                </a:solidFill>
                <a:latin typeface="Karla"/>
                <a:ea typeface="Karla"/>
                <a:cs typeface="Karla"/>
                <a:sym typeface="Karla"/>
              </a:rPr>
              <a:t>We know the incompetence of the valve by the backflow of the contrast from the colon into the ileum + NO HAUSTRA.</a:t>
            </a:r>
            <a:endParaRPr>
              <a:solidFill>
                <a:srgbClr val="999999"/>
              </a:solidFill>
              <a:latin typeface="Karla"/>
              <a:ea typeface="Karla"/>
              <a:cs typeface="Karla"/>
              <a:sym typeface="Karla"/>
            </a:endParaRPr>
          </a:p>
        </p:txBody>
      </p:sp>
      <p:sp>
        <p:nvSpPr>
          <p:cNvPr id="545" name="Google Shape;545;p30"/>
          <p:cNvSpPr/>
          <p:nvPr/>
        </p:nvSpPr>
        <p:spPr>
          <a:xfrm>
            <a:off x="451987" y="5466316"/>
            <a:ext cx="3891300" cy="2098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colonic Ulceration</a:t>
            </a:r>
            <a:r>
              <a:rPr lang="en">
                <a:solidFill>
                  <a:schemeClr val="dk1"/>
                </a:solidFill>
                <a:latin typeface="Karla"/>
                <a:ea typeface="Karla"/>
                <a:cs typeface="Karla"/>
                <a:sym typeface="Karla"/>
              </a:rPr>
              <a:t>→</a:t>
            </a:r>
            <a:r>
              <a:rPr lang="en">
                <a:latin typeface="Karla"/>
                <a:ea typeface="Karla"/>
                <a:cs typeface="Karla"/>
                <a:sym typeface="Karla"/>
              </a:rPr>
              <a:t> </a:t>
            </a:r>
            <a:r>
              <a:rPr lang="en">
                <a:latin typeface="Karla"/>
                <a:ea typeface="Karla"/>
                <a:cs typeface="Karla"/>
                <a:sym typeface="Karla"/>
              </a:rPr>
              <a:t>inflammation</a:t>
            </a:r>
            <a:endParaRPr>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the ulceration causes the normally smooth outline of the colon to be irregular.</a:t>
            </a:r>
            <a:r>
              <a:rPr lang="en">
                <a:latin typeface="Karla"/>
                <a:ea typeface="Karla"/>
                <a:cs typeface="Karla"/>
                <a:sym typeface="Karla"/>
              </a:rPr>
              <a:t> </a:t>
            </a:r>
            <a:r>
              <a:rPr lang="en">
                <a:solidFill>
                  <a:schemeClr val="accent4"/>
                </a:solidFill>
                <a:latin typeface="Karla"/>
                <a:ea typeface="Karla"/>
                <a:cs typeface="Karla"/>
                <a:sym typeface="Karla"/>
              </a:rPr>
              <a:t>NO HAUSTRA which indicates ulceration due to repeated episodes of inflammation.</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Double contrast study shows multiple mucosal black dots represents mucosal ulceration causes the normally smooth outline of the colon to be irregular.</a:t>
            </a:r>
            <a:endParaRPr>
              <a:solidFill>
                <a:schemeClr val="accent4"/>
              </a:solidFill>
              <a:latin typeface="Karla"/>
              <a:ea typeface="Karla"/>
              <a:cs typeface="Karla"/>
              <a:sym typeface="Karla"/>
            </a:endParaRPr>
          </a:p>
        </p:txBody>
      </p:sp>
      <p:sp>
        <p:nvSpPr>
          <p:cNvPr id="546" name="Google Shape;546;p30"/>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 bowel</a:t>
            </a:r>
            <a:endParaRPr b="1" sz="2300">
              <a:solidFill>
                <a:srgbClr val="005E68"/>
              </a:solidFill>
              <a:latin typeface="Arvo"/>
              <a:ea typeface="Arvo"/>
              <a:cs typeface="Arvo"/>
              <a:sym typeface="Arvo"/>
            </a:endParaRPr>
          </a:p>
        </p:txBody>
      </p:sp>
      <p:pic>
        <p:nvPicPr>
          <p:cNvPr id="547" name="Google Shape;547;p30"/>
          <p:cNvPicPr preferRelativeResize="0"/>
          <p:nvPr/>
        </p:nvPicPr>
        <p:blipFill>
          <a:blip r:embed="rId5">
            <a:alphaModFix/>
          </a:blip>
          <a:stretch>
            <a:fillRect/>
          </a:stretch>
        </p:blipFill>
        <p:spPr>
          <a:xfrm>
            <a:off x="5145867" y="1190462"/>
            <a:ext cx="2469320" cy="2044795"/>
          </a:xfrm>
          <a:prstGeom prst="rect">
            <a:avLst/>
          </a:prstGeom>
          <a:noFill/>
          <a:ln>
            <a:noFill/>
          </a:ln>
        </p:spPr>
      </p:pic>
      <p:pic>
        <p:nvPicPr>
          <p:cNvPr id="548" name="Google Shape;548;p30"/>
          <p:cNvPicPr preferRelativeResize="0"/>
          <p:nvPr/>
        </p:nvPicPr>
        <p:blipFill>
          <a:blip r:embed="rId6">
            <a:alphaModFix/>
          </a:blip>
          <a:stretch>
            <a:fillRect/>
          </a:stretch>
        </p:blipFill>
        <p:spPr>
          <a:xfrm>
            <a:off x="2273750" y="1190467"/>
            <a:ext cx="2614969" cy="2044783"/>
          </a:xfrm>
          <a:prstGeom prst="rect">
            <a:avLst/>
          </a:prstGeom>
          <a:noFill/>
          <a:ln>
            <a:noFill/>
          </a:ln>
        </p:spPr>
      </p:pic>
      <p:sp>
        <p:nvSpPr>
          <p:cNvPr id="549" name="Google Shape;549;p30"/>
          <p:cNvSpPr txBox="1"/>
          <p:nvPr/>
        </p:nvSpPr>
        <p:spPr>
          <a:xfrm>
            <a:off x="3768699" y="3298267"/>
            <a:ext cx="2966100" cy="7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view the polyp by ct scan</a:t>
            </a:r>
            <a:endParaRPr>
              <a:solidFill>
                <a:schemeClr val="accent4"/>
              </a:solidFill>
              <a:latin typeface="Karla"/>
              <a:ea typeface="Karla"/>
              <a:cs typeface="Karla"/>
              <a:sym typeface="Karla"/>
            </a:endParaRPr>
          </a:p>
        </p:txBody>
      </p:sp>
      <p:pic>
        <p:nvPicPr>
          <p:cNvPr id="550" name="Google Shape;550;p30"/>
          <p:cNvPicPr preferRelativeResize="0"/>
          <p:nvPr/>
        </p:nvPicPr>
        <p:blipFill>
          <a:blip r:embed="rId7">
            <a:alphaModFix/>
          </a:blip>
          <a:stretch>
            <a:fillRect/>
          </a:stretch>
        </p:blipFill>
        <p:spPr>
          <a:xfrm>
            <a:off x="132626" y="510828"/>
            <a:ext cx="2072450" cy="3337719"/>
          </a:xfrm>
          <a:prstGeom prst="rect">
            <a:avLst/>
          </a:prstGeom>
          <a:noFill/>
          <a:ln>
            <a:noFill/>
          </a:ln>
        </p:spPr>
      </p:pic>
      <p:sp>
        <p:nvSpPr>
          <p:cNvPr id="551" name="Google Shape;551;p30"/>
          <p:cNvSpPr txBox="1"/>
          <p:nvPr/>
        </p:nvSpPr>
        <p:spPr>
          <a:xfrm>
            <a:off x="10400" y="3757275"/>
            <a:ext cx="2469300" cy="7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metastatic deposits within the liver</a:t>
            </a:r>
            <a:endParaRPr>
              <a:solidFill>
                <a:schemeClr val="accent4"/>
              </a:solidFill>
              <a:latin typeface="Karla"/>
              <a:ea typeface="Karla"/>
              <a:cs typeface="Karla"/>
              <a:sym typeface="Karla"/>
            </a:endParaRPr>
          </a:p>
        </p:txBody>
      </p:sp>
      <p:sp>
        <p:nvSpPr>
          <p:cNvPr id="552" name="Google Shape;552;p30"/>
          <p:cNvSpPr txBox="1"/>
          <p:nvPr/>
        </p:nvSpPr>
        <p:spPr>
          <a:xfrm>
            <a:off x="349500" y="4952638"/>
            <a:ext cx="30000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abdominal pain and diarrhea </a:t>
            </a:r>
            <a:endParaRPr>
              <a:latin typeface="Karla"/>
              <a:ea typeface="Karla"/>
              <a:cs typeface="Karla"/>
              <a:sym typeface="Karla"/>
            </a:endParaRPr>
          </a:p>
        </p:txBody>
      </p:sp>
      <p:sp>
        <p:nvSpPr>
          <p:cNvPr id="553" name="Google Shape;553;p30"/>
          <p:cNvSpPr txBox="1"/>
          <p:nvPr/>
        </p:nvSpPr>
        <p:spPr>
          <a:xfrm>
            <a:off x="4880525" y="4952650"/>
            <a:ext cx="30000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single and double contrast enema</a:t>
            </a:r>
            <a:endParaRPr>
              <a:latin typeface="Karla"/>
              <a:ea typeface="Karla"/>
              <a:cs typeface="Karla"/>
              <a:sym typeface="Karla"/>
            </a:endParaRPr>
          </a:p>
        </p:txBody>
      </p:sp>
      <p:grpSp>
        <p:nvGrpSpPr>
          <p:cNvPr id="554" name="Google Shape;554;p30"/>
          <p:cNvGrpSpPr/>
          <p:nvPr/>
        </p:nvGrpSpPr>
        <p:grpSpPr>
          <a:xfrm>
            <a:off x="116462" y="4624886"/>
            <a:ext cx="274864" cy="316972"/>
            <a:chOff x="304245" y="1858207"/>
            <a:chExt cx="319386" cy="406165"/>
          </a:xfrm>
        </p:grpSpPr>
        <p:sp>
          <p:nvSpPr>
            <p:cNvPr id="555" name="Google Shape;555;p30"/>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30"/>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1"/>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17</a:t>
            </a:r>
            <a:endParaRPr sz="1800">
              <a:solidFill>
                <a:srgbClr val="005E68"/>
              </a:solidFill>
              <a:latin typeface="Spectral"/>
              <a:ea typeface="Spectral"/>
              <a:cs typeface="Spectral"/>
              <a:sym typeface="Spectral"/>
            </a:endParaRPr>
          </a:p>
        </p:txBody>
      </p:sp>
      <p:sp>
        <p:nvSpPr>
          <p:cNvPr id="562" name="Google Shape;562;p31"/>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1"/>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Large bowel </a:t>
            </a:r>
            <a:endParaRPr b="1" sz="2300">
              <a:solidFill>
                <a:srgbClr val="0D8F9D"/>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t/>
            </a:r>
            <a:endParaRPr/>
          </a:p>
        </p:txBody>
      </p:sp>
      <p:sp>
        <p:nvSpPr>
          <p:cNvPr id="564" name="Google Shape;564;p31"/>
          <p:cNvSpPr txBox="1"/>
          <p:nvPr/>
        </p:nvSpPr>
        <p:spPr>
          <a:xfrm>
            <a:off x="401329" y="577144"/>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Colon cancer (Apple core sign)</a:t>
            </a:r>
            <a:endParaRPr b="1" sz="2300">
              <a:solidFill>
                <a:schemeClr val="lt2"/>
              </a:solidFill>
              <a:latin typeface="Karla"/>
              <a:ea typeface="Karla"/>
              <a:cs typeface="Karla"/>
              <a:sym typeface="Karla"/>
            </a:endParaRPr>
          </a:p>
        </p:txBody>
      </p:sp>
      <p:pic>
        <p:nvPicPr>
          <p:cNvPr id="565" name="Google Shape;565;p31"/>
          <p:cNvPicPr preferRelativeResize="0"/>
          <p:nvPr/>
        </p:nvPicPr>
        <p:blipFill>
          <a:blip r:embed="rId3">
            <a:alphaModFix/>
          </a:blip>
          <a:stretch>
            <a:fillRect/>
          </a:stretch>
        </p:blipFill>
        <p:spPr>
          <a:xfrm>
            <a:off x="1668214" y="3353551"/>
            <a:ext cx="4389676" cy="2132850"/>
          </a:xfrm>
          <a:prstGeom prst="rect">
            <a:avLst/>
          </a:prstGeom>
          <a:noFill/>
          <a:ln>
            <a:noFill/>
          </a:ln>
        </p:spPr>
      </p:pic>
      <p:sp>
        <p:nvSpPr>
          <p:cNvPr id="566" name="Google Shape;566;p31"/>
          <p:cNvSpPr/>
          <p:nvPr/>
        </p:nvSpPr>
        <p:spPr>
          <a:xfrm>
            <a:off x="181425" y="5410200"/>
            <a:ext cx="7590900" cy="1748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accent4"/>
                </a:solidFill>
                <a:latin typeface="Karla"/>
                <a:ea typeface="Karla"/>
                <a:cs typeface="Karla"/>
                <a:sym typeface="Karla"/>
              </a:rPr>
              <a:t>Barium Enema and coronal CT showing a short, circumferential ​narrowing​ in the sigmoid colon​ ​(arrows)​ from carcinoma. </a:t>
            </a:r>
            <a:endParaRPr sz="1500">
              <a:solidFill>
                <a:schemeClr val="accent4"/>
              </a:solidFill>
              <a:latin typeface="Karla"/>
              <a:ea typeface="Karla"/>
              <a:cs typeface="Karla"/>
              <a:sym typeface="Karla"/>
            </a:endParaRPr>
          </a:p>
          <a:p>
            <a:pPr indent="0" lvl="0" marL="0" rtl="0" algn="l">
              <a:spcBef>
                <a:spcPts val="0"/>
              </a:spcBef>
              <a:spcAft>
                <a:spcPts val="0"/>
              </a:spcAft>
              <a:buNone/>
            </a:pPr>
            <a:r>
              <a:rPr lang="en" sz="1500">
                <a:solidFill>
                  <a:schemeClr val="accent6"/>
                </a:solidFill>
                <a:latin typeface="Karla"/>
                <a:ea typeface="Karla"/>
                <a:cs typeface="Karla"/>
                <a:sym typeface="Karla"/>
              </a:rPr>
              <a:t>• Barium enema ​(left image)​ ​shows narrowing of the lumen due to presence of soft tissue mass ​ “Apple core sign”​ = (narrowing + shouldering).</a:t>
            </a:r>
            <a:endParaRPr sz="1500">
              <a:solidFill>
                <a:schemeClr val="accent6"/>
              </a:solidFill>
              <a:latin typeface="Karla"/>
              <a:ea typeface="Karla"/>
              <a:cs typeface="Karla"/>
              <a:sym typeface="Karla"/>
            </a:endParaRPr>
          </a:p>
          <a:p>
            <a:pPr indent="0" lvl="0" marL="0" rtl="0" algn="l">
              <a:spcBef>
                <a:spcPts val="0"/>
              </a:spcBef>
              <a:spcAft>
                <a:spcPts val="0"/>
              </a:spcAft>
              <a:buNone/>
            </a:pPr>
            <a:r>
              <a:rPr lang="en" sz="1500">
                <a:solidFill>
                  <a:srgbClr val="B7B7B7"/>
                </a:solidFill>
                <a:latin typeface="Karla"/>
                <a:ea typeface="Karla"/>
                <a:cs typeface="Karla"/>
                <a:sym typeface="Karla"/>
              </a:rPr>
              <a:t>• We can’t see the mass in the FLUOROSCOPY ​</a:t>
            </a:r>
            <a:r>
              <a:rPr lang="en" sz="1500">
                <a:solidFill>
                  <a:schemeClr val="accent5"/>
                </a:solidFill>
                <a:latin typeface="Karla"/>
                <a:ea typeface="Karla"/>
                <a:cs typeface="Karla"/>
                <a:sym typeface="Karla"/>
              </a:rPr>
              <a:t>(only narrowing)​</a:t>
            </a:r>
            <a:r>
              <a:rPr lang="en" sz="1500">
                <a:solidFill>
                  <a:srgbClr val="B7B7B7"/>
                </a:solidFill>
                <a:latin typeface="Karla"/>
                <a:ea typeface="Karla"/>
                <a:cs typeface="Karla"/>
                <a:sym typeface="Karla"/>
              </a:rPr>
              <a:t> BUT we can see it in the CT.</a:t>
            </a:r>
            <a:endParaRPr sz="1500">
              <a:solidFill>
                <a:srgbClr val="B7B7B7"/>
              </a:solidFill>
              <a:latin typeface="Karla"/>
              <a:ea typeface="Karla"/>
              <a:cs typeface="Karla"/>
              <a:sym typeface="Karla"/>
            </a:endParaRPr>
          </a:p>
        </p:txBody>
      </p:sp>
      <p:pic>
        <p:nvPicPr>
          <p:cNvPr id="567" name="Google Shape;567;p31"/>
          <p:cNvPicPr preferRelativeResize="0"/>
          <p:nvPr/>
        </p:nvPicPr>
        <p:blipFill>
          <a:blip r:embed="rId4">
            <a:alphaModFix/>
          </a:blip>
          <a:stretch>
            <a:fillRect/>
          </a:stretch>
        </p:blipFill>
        <p:spPr>
          <a:xfrm>
            <a:off x="373489" y="7158413"/>
            <a:ext cx="2462875" cy="2171350"/>
          </a:xfrm>
          <a:prstGeom prst="rect">
            <a:avLst/>
          </a:prstGeom>
          <a:noFill/>
          <a:ln>
            <a:noFill/>
          </a:ln>
        </p:spPr>
      </p:pic>
      <p:pic>
        <p:nvPicPr>
          <p:cNvPr id="568" name="Google Shape;568;p31"/>
          <p:cNvPicPr preferRelativeResize="0"/>
          <p:nvPr/>
        </p:nvPicPr>
        <p:blipFill>
          <a:blip r:embed="rId5">
            <a:alphaModFix/>
          </a:blip>
          <a:stretch>
            <a:fillRect/>
          </a:stretch>
        </p:blipFill>
        <p:spPr>
          <a:xfrm>
            <a:off x="4171436" y="1124038"/>
            <a:ext cx="3001013" cy="1917375"/>
          </a:xfrm>
          <a:prstGeom prst="rect">
            <a:avLst/>
          </a:prstGeom>
          <a:noFill/>
          <a:ln>
            <a:noFill/>
          </a:ln>
        </p:spPr>
      </p:pic>
      <p:sp>
        <p:nvSpPr>
          <p:cNvPr id="569" name="Google Shape;569;p31"/>
          <p:cNvSpPr/>
          <p:nvPr/>
        </p:nvSpPr>
        <p:spPr>
          <a:xfrm>
            <a:off x="477550" y="9626450"/>
            <a:ext cx="6771000" cy="768000"/>
          </a:xfrm>
          <a:prstGeom prst="roundRect">
            <a:avLst>
              <a:gd fmla="val 16667" name="adj"/>
            </a:avLst>
          </a:prstGeom>
          <a:solidFill>
            <a:srgbClr val="005E68">
              <a:alpha val="44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9999"/>
                </a:solidFill>
                <a:latin typeface="Karla"/>
                <a:ea typeface="Karla"/>
                <a:cs typeface="Karla"/>
                <a:sym typeface="Karla"/>
              </a:rPr>
              <a:t>Colon carcinoma standard axial CT acquired on thin sections showing a tumor in the transverse colon. (thickened wall, tumor plugging into the lumen)</a:t>
            </a:r>
            <a:endParaRPr>
              <a:solidFill>
                <a:srgbClr val="999999"/>
              </a:solidFill>
              <a:latin typeface="Karla"/>
              <a:ea typeface="Karla"/>
              <a:cs typeface="Karla"/>
              <a:sym typeface="Karla"/>
            </a:endParaRPr>
          </a:p>
        </p:txBody>
      </p:sp>
      <p:sp>
        <p:nvSpPr>
          <p:cNvPr id="570" name="Google Shape;570;p31"/>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 bowel</a:t>
            </a:r>
            <a:endParaRPr b="1" sz="2300">
              <a:solidFill>
                <a:srgbClr val="005E68"/>
              </a:solidFill>
              <a:latin typeface="Arvo"/>
              <a:ea typeface="Arvo"/>
              <a:cs typeface="Arvo"/>
              <a:sym typeface="Arvo"/>
            </a:endParaRPr>
          </a:p>
        </p:txBody>
      </p:sp>
      <p:pic>
        <p:nvPicPr>
          <p:cNvPr id="571" name="Google Shape;571;p31"/>
          <p:cNvPicPr preferRelativeResize="0"/>
          <p:nvPr/>
        </p:nvPicPr>
        <p:blipFill>
          <a:blip r:embed="rId6">
            <a:alphaModFix/>
          </a:blip>
          <a:stretch>
            <a:fillRect/>
          </a:stretch>
        </p:blipFill>
        <p:spPr>
          <a:xfrm>
            <a:off x="5097525" y="7197900"/>
            <a:ext cx="2074935" cy="2132850"/>
          </a:xfrm>
          <a:prstGeom prst="rect">
            <a:avLst/>
          </a:prstGeom>
          <a:noFill/>
          <a:ln>
            <a:noFill/>
          </a:ln>
        </p:spPr>
      </p:pic>
      <p:sp>
        <p:nvSpPr>
          <p:cNvPr id="572" name="Google Shape;572;p31"/>
          <p:cNvSpPr txBox="1"/>
          <p:nvPr/>
        </p:nvSpPr>
        <p:spPr>
          <a:xfrm>
            <a:off x="5433459" y="9228861"/>
            <a:ext cx="16482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Multiple lesions </a:t>
            </a:r>
            <a:endParaRPr>
              <a:solidFill>
                <a:schemeClr val="accent4"/>
              </a:solidFill>
              <a:latin typeface="Karla"/>
              <a:ea typeface="Karla"/>
              <a:cs typeface="Karla"/>
              <a:sym typeface="Karla"/>
            </a:endParaRPr>
          </a:p>
        </p:txBody>
      </p:sp>
      <p:sp>
        <p:nvSpPr>
          <p:cNvPr id="573" name="Google Shape;573;p31"/>
          <p:cNvSpPr txBox="1"/>
          <p:nvPr/>
        </p:nvSpPr>
        <p:spPr>
          <a:xfrm>
            <a:off x="4519425" y="2970775"/>
            <a:ext cx="3000000" cy="6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double contrast enema</a:t>
            </a:r>
            <a:endParaRPr>
              <a:latin typeface="Karla"/>
              <a:ea typeface="Karla"/>
              <a:cs typeface="Karla"/>
              <a:sym typeface="Karla"/>
            </a:endParaRPr>
          </a:p>
        </p:txBody>
      </p:sp>
      <p:sp>
        <p:nvSpPr>
          <p:cNvPr id="574" name="Google Shape;574;p31"/>
          <p:cNvSpPr txBox="1"/>
          <p:nvPr/>
        </p:nvSpPr>
        <p:spPr>
          <a:xfrm>
            <a:off x="105225" y="1048541"/>
            <a:ext cx="4066200" cy="8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abdominal pain and lower GI bleeding</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colonic </a:t>
            </a:r>
            <a:r>
              <a:rPr lang="en">
                <a:solidFill>
                  <a:schemeClr val="dk1"/>
                </a:solidFill>
                <a:latin typeface="Karla"/>
                <a:ea typeface="Karla"/>
                <a:cs typeface="Karla"/>
                <a:sym typeface="Karla"/>
              </a:rPr>
              <a:t>Stricture</a:t>
            </a:r>
            <a:r>
              <a:rPr lang="en">
                <a:solidFill>
                  <a:schemeClr val="dk1"/>
                </a:solidFill>
                <a:latin typeface="Karla"/>
                <a:ea typeface="Karla"/>
                <a:cs typeface="Karla"/>
                <a:sym typeface="Karla"/>
              </a:rPr>
              <a:t>→ colonic cancer.</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dk1"/>
                </a:solidFill>
                <a:latin typeface="Karla"/>
                <a:ea typeface="Karla"/>
                <a:cs typeface="Karla"/>
                <a:sym typeface="Karla"/>
              </a:rPr>
              <a:t>Short segment with focal narrowing and shouldering effect which gives us Apple-core appearance</a:t>
            </a:r>
            <a:endParaRPr>
              <a:solidFill>
                <a:schemeClr val="dk1"/>
              </a:solidFill>
              <a:latin typeface="Karla"/>
              <a:ea typeface="Karla"/>
              <a:cs typeface="Karla"/>
              <a:sym typeface="Karla"/>
            </a:endParaRPr>
          </a:p>
        </p:txBody>
      </p:sp>
      <p:pic>
        <p:nvPicPr>
          <p:cNvPr id="575" name="Google Shape;575;p31"/>
          <p:cNvPicPr preferRelativeResize="0"/>
          <p:nvPr/>
        </p:nvPicPr>
        <p:blipFill>
          <a:blip r:embed="rId7">
            <a:alphaModFix/>
          </a:blip>
          <a:stretch>
            <a:fillRect/>
          </a:stretch>
        </p:blipFill>
        <p:spPr>
          <a:xfrm>
            <a:off x="2988764" y="7197900"/>
            <a:ext cx="2030337" cy="2132851"/>
          </a:xfrm>
          <a:prstGeom prst="rect">
            <a:avLst/>
          </a:prstGeom>
          <a:noFill/>
          <a:ln>
            <a:noFill/>
          </a:ln>
        </p:spPr>
      </p:pic>
      <p:grpSp>
        <p:nvGrpSpPr>
          <p:cNvPr id="576" name="Google Shape;576;p31"/>
          <p:cNvGrpSpPr/>
          <p:nvPr/>
        </p:nvGrpSpPr>
        <p:grpSpPr>
          <a:xfrm>
            <a:off x="116462" y="662486"/>
            <a:ext cx="274864" cy="316972"/>
            <a:chOff x="304245" y="1858207"/>
            <a:chExt cx="319386" cy="406165"/>
          </a:xfrm>
        </p:grpSpPr>
        <p:sp>
          <p:nvSpPr>
            <p:cNvPr id="577" name="Google Shape;577;p31"/>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31"/>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2"/>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18</a:t>
            </a:r>
            <a:endParaRPr sz="1800">
              <a:solidFill>
                <a:srgbClr val="005E68"/>
              </a:solidFill>
              <a:latin typeface="Spectral"/>
              <a:ea typeface="Spectral"/>
              <a:cs typeface="Spectral"/>
              <a:sym typeface="Spectral"/>
            </a:endParaRPr>
          </a:p>
        </p:txBody>
      </p:sp>
      <p:sp>
        <p:nvSpPr>
          <p:cNvPr id="584" name="Google Shape;584;p32"/>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2"/>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D8F9D"/>
                </a:solidFill>
                <a:latin typeface="Karla"/>
                <a:ea typeface="Karla"/>
                <a:cs typeface="Karla"/>
                <a:sym typeface="Karla"/>
              </a:rPr>
              <a:t>Large bowel </a:t>
            </a:r>
            <a:endParaRPr b="1" sz="2300">
              <a:solidFill>
                <a:srgbClr val="0D8F9D"/>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t/>
            </a:r>
            <a:endParaRPr/>
          </a:p>
        </p:txBody>
      </p:sp>
      <p:sp>
        <p:nvSpPr>
          <p:cNvPr id="586" name="Google Shape;586;p32"/>
          <p:cNvSpPr txBox="1"/>
          <p:nvPr/>
        </p:nvSpPr>
        <p:spPr>
          <a:xfrm>
            <a:off x="345067" y="560669"/>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Acute Appendicitis</a:t>
            </a:r>
            <a:endParaRPr b="1" sz="2300">
              <a:solidFill>
                <a:schemeClr val="lt2"/>
              </a:solidFill>
              <a:latin typeface="Karla"/>
              <a:ea typeface="Karla"/>
              <a:cs typeface="Karla"/>
              <a:sym typeface="Karla"/>
            </a:endParaRPr>
          </a:p>
        </p:txBody>
      </p:sp>
      <p:pic>
        <p:nvPicPr>
          <p:cNvPr id="587" name="Google Shape;587;p32"/>
          <p:cNvPicPr preferRelativeResize="0"/>
          <p:nvPr/>
        </p:nvPicPr>
        <p:blipFill>
          <a:blip r:embed="rId3">
            <a:alphaModFix/>
          </a:blip>
          <a:stretch>
            <a:fillRect/>
          </a:stretch>
        </p:blipFill>
        <p:spPr>
          <a:xfrm>
            <a:off x="4754913" y="6765900"/>
            <a:ext cx="2656401" cy="1983450"/>
          </a:xfrm>
          <a:prstGeom prst="rect">
            <a:avLst/>
          </a:prstGeom>
          <a:noFill/>
          <a:ln>
            <a:noFill/>
          </a:ln>
        </p:spPr>
      </p:pic>
      <p:sp>
        <p:nvSpPr>
          <p:cNvPr id="588" name="Google Shape;588;p32"/>
          <p:cNvSpPr txBox="1"/>
          <p:nvPr/>
        </p:nvSpPr>
        <p:spPr>
          <a:xfrm>
            <a:off x="4450126" y="8749342"/>
            <a:ext cx="3390300" cy="8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9999"/>
                </a:solidFill>
                <a:latin typeface="Karla"/>
                <a:ea typeface="Karla"/>
                <a:cs typeface="Karla"/>
                <a:sym typeface="Karla"/>
              </a:rPr>
              <a:t>extra pic </a:t>
            </a:r>
            <a:r>
              <a:rPr lang="en">
                <a:solidFill>
                  <a:srgbClr val="999999"/>
                </a:solidFill>
                <a:latin typeface="Karla"/>
                <a:ea typeface="Karla"/>
                <a:cs typeface="Karla"/>
                <a:sym typeface="Karla"/>
              </a:rPr>
              <a:t>CT scan showing Normal </a:t>
            </a:r>
            <a:endParaRPr>
              <a:solidFill>
                <a:srgbClr val="999999"/>
              </a:solidFill>
              <a:latin typeface="Karla"/>
              <a:ea typeface="Karla"/>
              <a:cs typeface="Karla"/>
              <a:sym typeface="Karla"/>
            </a:endParaRPr>
          </a:p>
          <a:p>
            <a:pPr indent="0" lvl="0" marL="0" rtl="0" algn="ctr">
              <a:spcBef>
                <a:spcPts val="0"/>
              </a:spcBef>
              <a:spcAft>
                <a:spcPts val="0"/>
              </a:spcAft>
              <a:buNone/>
            </a:pPr>
            <a:r>
              <a:rPr lang="en">
                <a:solidFill>
                  <a:srgbClr val="999999"/>
                </a:solidFill>
                <a:latin typeface="Karla"/>
                <a:ea typeface="Karla"/>
                <a:cs typeface="Karla"/>
                <a:sym typeface="Karla"/>
              </a:rPr>
              <a:t>appendix</a:t>
            </a:r>
            <a:endParaRPr>
              <a:solidFill>
                <a:srgbClr val="999999"/>
              </a:solidFill>
              <a:latin typeface="Karla"/>
              <a:ea typeface="Karla"/>
              <a:cs typeface="Karla"/>
              <a:sym typeface="Karla"/>
            </a:endParaRPr>
          </a:p>
        </p:txBody>
      </p:sp>
      <p:sp>
        <p:nvSpPr>
          <p:cNvPr id="589" name="Google Shape;589;p32"/>
          <p:cNvSpPr/>
          <p:nvPr/>
        </p:nvSpPr>
        <p:spPr>
          <a:xfrm>
            <a:off x="170175" y="6856725"/>
            <a:ext cx="4349100" cy="1801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latin typeface="Karla"/>
              <a:ea typeface="Karla"/>
              <a:cs typeface="Karla"/>
              <a:sym typeface="Karla"/>
            </a:endParaRPr>
          </a:p>
          <a:p>
            <a:pPr indent="0" lvl="0" marL="0" rtl="0" algn="l">
              <a:spcBef>
                <a:spcPts val="0"/>
              </a:spcBef>
              <a:spcAft>
                <a:spcPts val="0"/>
              </a:spcAft>
              <a:buNone/>
            </a:pPr>
            <a:r>
              <a:rPr lang="en">
                <a:solidFill>
                  <a:srgbClr val="B7B7B7"/>
                </a:solidFill>
                <a:latin typeface="Karla"/>
                <a:ea typeface="Karla"/>
                <a:cs typeface="Karla"/>
                <a:sym typeface="Karla"/>
              </a:rPr>
              <a:t>What is the Diagnosis? ​ ​</a:t>
            </a:r>
            <a:r>
              <a:rPr lang="en">
                <a:solidFill>
                  <a:schemeClr val="accent5"/>
                </a:solidFill>
                <a:latin typeface="Karla"/>
                <a:ea typeface="Karla"/>
                <a:cs typeface="Karla"/>
                <a:sym typeface="Karla"/>
              </a:rPr>
              <a:t>Appendicitis</a:t>
            </a:r>
            <a:r>
              <a:rPr lang="en">
                <a:latin typeface="Karla"/>
                <a:ea typeface="Karla"/>
                <a:cs typeface="Karla"/>
                <a:sym typeface="Karla"/>
              </a:rPr>
              <a:t>.</a:t>
            </a:r>
            <a:endParaRPr>
              <a:latin typeface="Karla"/>
              <a:ea typeface="Karla"/>
              <a:cs typeface="Karla"/>
              <a:sym typeface="Karla"/>
            </a:endParaRPr>
          </a:p>
          <a:p>
            <a:pPr indent="0" lvl="0" marL="0" rtl="0" algn="l">
              <a:spcBef>
                <a:spcPts val="0"/>
              </a:spcBef>
              <a:spcAft>
                <a:spcPts val="0"/>
              </a:spcAft>
              <a:buNone/>
            </a:pPr>
            <a:r>
              <a:rPr lang="en">
                <a:solidFill>
                  <a:schemeClr val="accent6"/>
                </a:solidFill>
                <a:latin typeface="Karla"/>
                <a:ea typeface="Karla"/>
                <a:cs typeface="Karla"/>
                <a:sym typeface="Karla"/>
              </a:rPr>
              <a:t>What is the best modality to diagnose ? </a:t>
            </a:r>
            <a:endParaRPr>
              <a:solidFill>
                <a:schemeClr val="accent6"/>
              </a:solidFill>
              <a:latin typeface="Karla"/>
              <a:ea typeface="Karla"/>
              <a:cs typeface="Karla"/>
              <a:sym typeface="Karla"/>
            </a:endParaRPr>
          </a:p>
          <a:p>
            <a:pPr indent="0" lvl="0" marL="0" rtl="0" algn="l">
              <a:spcBef>
                <a:spcPts val="0"/>
              </a:spcBef>
              <a:spcAft>
                <a:spcPts val="0"/>
              </a:spcAft>
              <a:buNone/>
            </a:pPr>
            <a:r>
              <a:rPr lang="en">
                <a:solidFill>
                  <a:schemeClr val="accent5"/>
                </a:solidFill>
                <a:latin typeface="Karla"/>
                <a:ea typeface="Karla"/>
                <a:cs typeface="Karla"/>
                <a:sym typeface="Karla"/>
              </a:rPr>
              <a:t>CT Scan (If it is a pregnant lady or pediatric patient then we do ultrasound​).</a:t>
            </a:r>
            <a:endParaRPr>
              <a:solidFill>
                <a:schemeClr val="accent5"/>
              </a:solidFill>
              <a:latin typeface="Karla"/>
              <a:ea typeface="Karla"/>
              <a:cs typeface="Karla"/>
              <a:sym typeface="Karla"/>
            </a:endParaRPr>
          </a:p>
        </p:txBody>
      </p:sp>
      <p:pic>
        <p:nvPicPr>
          <p:cNvPr id="590" name="Google Shape;590;p32"/>
          <p:cNvPicPr preferRelativeResize="0"/>
          <p:nvPr/>
        </p:nvPicPr>
        <p:blipFill>
          <a:blip r:embed="rId4">
            <a:alphaModFix/>
          </a:blip>
          <a:stretch>
            <a:fillRect/>
          </a:stretch>
        </p:blipFill>
        <p:spPr>
          <a:xfrm>
            <a:off x="4428517" y="1284950"/>
            <a:ext cx="3309218" cy="1801800"/>
          </a:xfrm>
          <a:prstGeom prst="rect">
            <a:avLst/>
          </a:prstGeom>
          <a:noFill/>
          <a:ln>
            <a:noFill/>
          </a:ln>
        </p:spPr>
      </p:pic>
      <p:sp>
        <p:nvSpPr>
          <p:cNvPr id="591" name="Google Shape;591;p32"/>
          <p:cNvSpPr/>
          <p:nvPr/>
        </p:nvSpPr>
        <p:spPr>
          <a:xfrm>
            <a:off x="134525" y="1410475"/>
            <a:ext cx="3891300" cy="2354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 Blind ended tube in right iliac fossa. could present with white spot.</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rgbClr val="999999"/>
                </a:solidFill>
                <a:latin typeface="Karla"/>
                <a:ea typeface="Karla"/>
                <a:cs typeface="Karla"/>
                <a:sym typeface="Karla"/>
              </a:rPr>
              <a:t>• Enlarged appendix measures</a:t>
            </a:r>
            <a:r>
              <a:rPr lang="en">
                <a:solidFill>
                  <a:srgbClr val="B7B7B7"/>
                </a:solidFill>
                <a:latin typeface="Karla"/>
                <a:ea typeface="Karla"/>
                <a:cs typeface="Karla"/>
                <a:sym typeface="Karla"/>
              </a:rPr>
              <a:t> ​</a:t>
            </a:r>
            <a:r>
              <a:rPr lang="en">
                <a:solidFill>
                  <a:schemeClr val="accent5"/>
                </a:solidFill>
                <a:latin typeface="Karla"/>
                <a:ea typeface="Karla"/>
                <a:cs typeface="Karla"/>
                <a:sym typeface="Karla"/>
              </a:rPr>
              <a:t>more than 6mm. </a:t>
            </a:r>
            <a:endParaRPr>
              <a:solidFill>
                <a:schemeClr val="accent5"/>
              </a:solidFill>
              <a:latin typeface="Karla"/>
              <a:ea typeface="Karla"/>
              <a:cs typeface="Karla"/>
              <a:sym typeface="Karla"/>
            </a:endParaRPr>
          </a:p>
          <a:p>
            <a:pPr indent="0" lvl="0" marL="0" rtl="0" algn="l">
              <a:spcBef>
                <a:spcPts val="0"/>
              </a:spcBef>
              <a:spcAft>
                <a:spcPts val="0"/>
              </a:spcAft>
              <a:buNone/>
            </a:pPr>
            <a:r>
              <a:rPr lang="en">
                <a:solidFill>
                  <a:schemeClr val="accent5"/>
                </a:solidFill>
                <a:latin typeface="Karla"/>
                <a:ea typeface="Karla"/>
                <a:cs typeface="Karla"/>
                <a:sym typeface="Karla"/>
              </a:rPr>
              <a:t>• Appendicolith</a:t>
            </a:r>
            <a:r>
              <a:rPr lang="en">
                <a:solidFill>
                  <a:srgbClr val="B7B7B7"/>
                </a:solidFill>
                <a:latin typeface="Karla"/>
                <a:ea typeface="Karla"/>
                <a:cs typeface="Karla"/>
                <a:sym typeface="Karla"/>
              </a:rPr>
              <a:t>​ ​</a:t>
            </a:r>
            <a:r>
              <a:rPr lang="en">
                <a:solidFill>
                  <a:schemeClr val="accent4"/>
                </a:solidFill>
                <a:latin typeface="Karla"/>
                <a:ea typeface="Karla"/>
                <a:cs typeface="Karla"/>
                <a:sym typeface="Karla"/>
              </a:rPr>
              <a:t>the white spot in the</a:t>
            </a:r>
            <a:r>
              <a:rPr lang="en">
                <a:solidFill>
                  <a:srgbClr val="B7B7B7"/>
                </a:solidFill>
                <a:latin typeface="Karla"/>
                <a:ea typeface="Karla"/>
                <a:cs typeface="Karla"/>
                <a:sym typeface="Karla"/>
              </a:rPr>
              <a:t> </a:t>
            </a:r>
            <a:r>
              <a:rPr lang="en">
                <a:solidFill>
                  <a:schemeClr val="accent4"/>
                </a:solidFill>
                <a:latin typeface="Karla"/>
                <a:ea typeface="Karla"/>
                <a:cs typeface="Karla"/>
                <a:sym typeface="Karla"/>
              </a:rPr>
              <a:t>appendix</a:t>
            </a:r>
            <a:r>
              <a:rPr lang="en">
                <a:solidFill>
                  <a:schemeClr val="dk1"/>
                </a:solidFill>
                <a:latin typeface="Karla"/>
                <a:ea typeface="Karla"/>
                <a:cs typeface="Karla"/>
                <a:sym typeface="Karla"/>
              </a:rPr>
              <a:t> ​</a:t>
            </a:r>
            <a:r>
              <a:rPr lang="en">
                <a:solidFill>
                  <a:srgbClr val="999999"/>
                </a:solidFill>
                <a:latin typeface="Karla"/>
                <a:ea typeface="Karla"/>
                <a:cs typeface="Karla"/>
                <a:sym typeface="Karla"/>
              </a:rPr>
              <a:t>(white  arrow in image A),</a:t>
            </a:r>
            <a:r>
              <a:rPr lang="en">
                <a:solidFill>
                  <a:schemeClr val="dk1"/>
                </a:solidFill>
                <a:latin typeface="Karla"/>
                <a:ea typeface="Karla"/>
                <a:cs typeface="Karla"/>
                <a:sym typeface="Karla"/>
              </a:rPr>
              <a:t> </a:t>
            </a:r>
            <a:r>
              <a:rPr lang="en">
                <a:solidFill>
                  <a:srgbClr val="B7B7B7"/>
                </a:solidFill>
                <a:latin typeface="Karla"/>
                <a:ea typeface="Karla"/>
                <a:cs typeface="Karla"/>
                <a:sym typeface="Karla"/>
              </a:rPr>
              <a:t>The white arrow points at the appendix. </a:t>
            </a:r>
            <a:endParaRPr>
              <a:solidFill>
                <a:srgbClr val="B7B7B7"/>
              </a:solidFill>
              <a:latin typeface="Karla"/>
              <a:ea typeface="Karla"/>
              <a:cs typeface="Karla"/>
              <a:sym typeface="Karla"/>
            </a:endParaRPr>
          </a:p>
          <a:p>
            <a:pPr indent="0" lvl="0" marL="0" rtl="0" algn="l">
              <a:spcBef>
                <a:spcPts val="0"/>
              </a:spcBef>
              <a:spcAft>
                <a:spcPts val="0"/>
              </a:spcAft>
              <a:buNone/>
            </a:pPr>
            <a:r>
              <a:rPr lang="en">
                <a:solidFill>
                  <a:srgbClr val="B7B7B7"/>
                </a:solidFill>
                <a:latin typeface="Karla"/>
                <a:ea typeface="Karla"/>
                <a:cs typeface="Karla"/>
                <a:sym typeface="Karla"/>
              </a:rPr>
              <a:t>• The complications of acute appendicitis: </a:t>
            </a:r>
            <a:r>
              <a:rPr lang="en">
                <a:solidFill>
                  <a:schemeClr val="accent5"/>
                </a:solidFill>
                <a:latin typeface="Karla"/>
                <a:ea typeface="Karla"/>
                <a:cs typeface="Karla"/>
                <a:sym typeface="Karla"/>
              </a:rPr>
              <a:t>perforation, abscess formation and mass formation.</a:t>
            </a:r>
            <a:r>
              <a:rPr lang="en">
                <a:solidFill>
                  <a:srgbClr val="B7B7B7"/>
                </a:solidFill>
                <a:latin typeface="Karla"/>
                <a:ea typeface="Karla"/>
                <a:cs typeface="Karla"/>
                <a:sym typeface="Karla"/>
              </a:rPr>
              <a:t> tient has appendicitis!!!</a:t>
            </a:r>
            <a:endParaRPr>
              <a:solidFill>
                <a:srgbClr val="B7B7B7"/>
              </a:solidFill>
              <a:latin typeface="Karla"/>
              <a:ea typeface="Karla"/>
              <a:cs typeface="Karla"/>
              <a:sym typeface="Karla"/>
            </a:endParaRPr>
          </a:p>
        </p:txBody>
      </p:sp>
      <p:pic>
        <p:nvPicPr>
          <p:cNvPr id="592" name="Google Shape;592;p32"/>
          <p:cNvPicPr preferRelativeResize="0"/>
          <p:nvPr/>
        </p:nvPicPr>
        <p:blipFill>
          <a:blip r:embed="rId5">
            <a:alphaModFix/>
          </a:blip>
          <a:stretch>
            <a:fillRect/>
          </a:stretch>
        </p:blipFill>
        <p:spPr>
          <a:xfrm>
            <a:off x="4939625" y="4084166"/>
            <a:ext cx="2553600" cy="2134583"/>
          </a:xfrm>
          <a:prstGeom prst="rect">
            <a:avLst/>
          </a:prstGeom>
          <a:noFill/>
          <a:ln>
            <a:noFill/>
          </a:ln>
        </p:spPr>
      </p:pic>
      <p:sp>
        <p:nvSpPr>
          <p:cNvPr id="593" name="Google Shape;593;p32"/>
          <p:cNvSpPr/>
          <p:nvPr/>
        </p:nvSpPr>
        <p:spPr>
          <a:xfrm>
            <a:off x="267825" y="4147196"/>
            <a:ext cx="3891300" cy="2134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9999"/>
                </a:solidFill>
                <a:latin typeface="Karla"/>
                <a:ea typeface="Karla"/>
                <a:cs typeface="Karla"/>
                <a:sym typeface="Karla"/>
              </a:rPr>
              <a:t>Appendicitis </a:t>
            </a:r>
            <a:endParaRPr>
              <a:solidFill>
                <a:srgbClr val="999999"/>
              </a:solidFill>
              <a:latin typeface="Karla"/>
              <a:ea typeface="Karla"/>
              <a:cs typeface="Karla"/>
              <a:sym typeface="Karla"/>
            </a:endParaRPr>
          </a:p>
          <a:p>
            <a:pPr indent="0" lvl="0" marL="0" rtl="0" algn="l">
              <a:spcBef>
                <a:spcPts val="0"/>
              </a:spcBef>
              <a:spcAft>
                <a:spcPts val="0"/>
              </a:spcAft>
              <a:buNone/>
            </a:pPr>
            <a:r>
              <a:rPr lang="en">
                <a:solidFill>
                  <a:srgbClr val="999999"/>
                </a:solidFill>
                <a:latin typeface="Karla"/>
                <a:ea typeface="Karla"/>
                <a:cs typeface="Karla"/>
                <a:sym typeface="Karla"/>
              </a:rPr>
              <a:t>• In ​US ​there is ​thickening​ of the wall (double headed arrow) and we can see appendicolith​ in the tip of the appendix (single headed arrow). </a:t>
            </a:r>
            <a:endParaRPr>
              <a:solidFill>
                <a:srgbClr val="999999"/>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 CT has higher sensitivity than US is assesing appendix but in situations like (pregnant lady or neonate) we can use US with 60% sensitivity.</a:t>
            </a:r>
            <a:endParaRPr>
              <a:solidFill>
                <a:schemeClr val="accent4"/>
              </a:solidFill>
              <a:latin typeface="Karla"/>
              <a:ea typeface="Karla"/>
              <a:cs typeface="Karla"/>
              <a:sym typeface="Karla"/>
            </a:endParaRPr>
          </a:p>
        </p:txBody>
      </p:sp>
      <p:sp>
        <p:nvSpPr>
          <p:cNvPr id="594" name="Google Shape;594;p32"/>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 bowel</a:t>
            </a:r>
            <a:endParaRPr b="1" sz="2300">
              <a:solidFill>
                <a:srgbClr val="005E68"/>
              </a:solidFill>
              <a:latin typeface="Arvo"/>
              <a:ea typeface="Arvo"/>
              <a:cs typeface="Arvo"/>
              <a:sym typeface="Arvo"/>
            </a:endParaRPr>
          </a:p>
        </p:txBody>
      </p:sp>
      <p:sp>
        <p:nvSpPr>
          <p:cNvPr id="595" name="Google Shape;595;p32"/>
          <p:cNvSpPr txBox="1"/>
          <p:nvPr/>
        </p:nvSpPr>
        <p:spPr>
          <a:xfrm>
            <a:off x="181425" y="972350"/>
            <a:ext cx="4708800" cy="8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Right iliac fossa (RIF) pain - Acute Abdomen</a:t>
            </a:r>
            <a:endParaRPr>
              <a:solidFill>
                <a:schemeClr val="accent4"/>
              </a:solidFill>
            </a:endParaRPr>
          </a:p>
        </p:txBody>
      </p:sp>
      <p:grpSp>
        <p:nvGrpSpPr>
          <p:cNvPr id="596" name="Google Shape;596;p32"/>
          <p:cNvGrpSpPr/>
          <p:nvPr/>
        </p:nvGrpSpPr>
        <p:grpSpPr>
          <a:xfrm>
            <a:off x="116462" y="662486"/>
            <a:ext cx="274864" cy="316972"/>
            <a:chOff x="304245" y="1858207"/>
            <a:chExt cx="319386" cy="406165"/>
          </a:xfrm>
        </p:grpSpPr>
        <p:sp>
          <p:nvSpPr>
            <p:cNvPr id="597" name="Google Shape;597;p32"/>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32"/>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5"/>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a:t>
            </a:r>
            <a:endParaRPr sz="1800">
              <a:solidFill>
                <a:srgbClr val="005E68"/>
              </a:solidFill>
              <a:latin typeface="Spectral"/>
              <a:ea typeface="Spectral"/>
              <a:cs typeface="Spectral"/>
              <a:sym typeface="Spectral"/>
            </a:endParaRPr>
          </a:p>
        </p:txBody>
      </p:sp>
      <p:sp>
        <p:nvSpPr>
          <p:cNvPr id="95" name="Google Shape;95;p15"/>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Arvo"/>
                <a:ea typeface="Arvo"/>
                <a:cs typeface="Arvo"/>
                <a:sym typeface="Arvo"/>
              </a:rPr>
              <a:t>Esophagus</a:t>
            </a:r>
            <a:endParaRPr b="1" sz="2300">
              <a:solidFill>
                <a:schemeClr val="dk2"/>
              </a:solidFill>
              <a:latin typeface="Arvo"/>
              <a:ea typeface="Arvo"/>
              <a:cs typeface="Arvo"/>
              <a:sym typeface="Arvo"/>
            </a:endParaRPr>
          </a:p>
        </p:txBody>
      </p:sp>
      <p:sp>
        <p:nvSpPr>
          <p:cNvPr id="97" name="Google Shape;97;p15"/>
          <p:cNvSpPr txBox="1"/>
          <p:nvPr/>
        </p:nvSpPr>
        <p:spPr>
          <a:xfrm>
            <a:off x="337863" y="847031"/>
            <a:ext cx="7772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Clinical Signs and symptoms</a:t>
            </a:r>
            <a:r>
              <a:rPr b="1" lang="en" sz="2300">
                <a:solidFill>
                  <a:schemeClr val="accent4"/>
                </a:solidFill>
                <a:latin typeface="Karla"/>
                <a:ea typeface="Karla"/>
                <a:cs typeface="Karla"/>
                <a:sym typeface="Karla"/>
              </a:rPr>
              <a:t> </a:t>
            </a:r>
            <a:endParaRPr b="1" sz="2300">
              <a:solidFill>
                <a:schemeClr val="accent4"/>
              </a:solidFill>
              <a:latin typeface="Karla"/>
              <a:ea typeface="Karla"/>
              <a:cs typeface="Karla"/>
              <a:sym typeface="Karla"/>
            </a:endParaRPr>
          </a:p>
        </p:txBody>
      </p:sp>
      <p:sp>
        <p:nvSpPr>
          <p:cNvPr id="98" name="Google Shape;98;p15"/>
          <p:cNvSpPr txBox="1"/>
          <p:nvPr/>
        </p:nvSpPr>
        <p:spPr>
          <a:xfrm>
            <a:off x="77038" y="1270663"/>
            <a:ext cx="7583700" cy="2640300"/>
          </a:xfrm>
          <a:prstGeom prst="rect">
            <a:avLst/>
          </a:prstGeom>
          <a:noFill/>
          <a:ln>
            <a:noFill/>
          </a:ln>
        </p:spPr>
        <p:txBody>
          <a:bodyPr anchorCtr="0" anchor="t" bIns="91425" lIns="91425" spcFirstLastPara="1" rIns="91425" wrap="square" tIns="91425">
            <a:noAutofit/>
          </a:bodyPr>
          <a:lstStyle/>
          <a:p>
            <a:pPr indent="-279400" lvl="0" marL="393700" rtl="0" algn="l">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Dysphagia, Odynophagia (pain oropharynx). </a:t>
            </a:r>
            <a:endParaRPr>
              <a:solidFill>
                <a:schemeClr val="dk1"/>
              </a:solidFill>
              <a:latin typeface="Karla"/>
              <a:ea typeface="Karla"/>
              <a:cs typeface="Karla"/>
              <a:sym typeface="Karla"/>
            </a:endParaRPr>
          </a:p>
          <a:p>
            <a:pPr indent="-279400" lvl="0" marL="393700" rtl="0" algn="l">
              <a:spcBef>
                <a:spcPts val="0"/>
              </a:spcBef>
              <a:spcAft>
                <a:spcPts val="0"/>
              </a:spcAft>
              <a:buClr>
                <a:schemeClr val="dk1"/>
              </a:buClr>
              <a:buSzPts val="1400"/>
              <a:buFont typeface="Spectral"/>
              <a:buChar char="❖"/>
            </a:pPr>
            <a:r>
              <a:rPr lang="en">
                <a:solidFill>
                  <a:schemeClr val="dk1"/>
                </a:solidFill>
                <a:latin typeface="Karla"/>
                <a:ea typeface="Karla"/>
                <a:cs typeface="Karla"/>
                <a:sym typeface="Karla"/>
              </a:rPr>
              <a:t>Chest pain (Regurgitations</a:t>
            </a:r>
            <a:r>
              <a:rPr lang="en">
                <a:solidFill>
                  <a:schemeClr val="accent4"/>
                </a:solidFill>
                <a:latin typeface="Karla"/>
                <a:ea typeface="Karla"/>
                <a:cs typeface="Karla"/>
                <a:sym typeface="Karla"/>
              </a:rPr>
              <a:t> or obstruction,</a:t>
            </a:r>
            <a:r>
              <a:rPr lang="en">
                <a:solidFill>
                  <a:schemeClr val="dk1"/>
                </a:solidFill>
                <a:latin typeface="Karla"/>
                <a:ea typeface="Karla"/>
                <a:cs typeface="Karla"/>
                <a:sym typeface="Karla"/>
              </a:rPr>
              <a:t> </a:t>
            </a:r>
            <a:r>
              <a:rPr lang="en">
                <a:solidFill>
                  <a:schemeClr val="accent4"/>
                </a:solidFill>
                <a:latin typeface="Karla"/>
                <a:ea typeface="Karla"/>
                <a:cs typeface="Karla"/>
                <a:sym typeface="Karla"/>
              </a:rPr>
              <a:t>it is complicated sometimes with esophagitis or esophageal ulcer</a:t>
            </a:r>
            <a:r>
              <a:rPr lang="en">
                <a:solidFill>
                  <a:schemeClr val="dk1"/>
                </a:solidFill>
                <a:latin typeface="Karla"/>
                <a:ea typeface="Karla"/>
                <a:cs typeface="Karla"/>
                <a:sym typeface="Karla"/>
              </a:rPr>
              <a:t>), </a:t>
            </a:r>
            <a:endParaRPr>
              <a:solidFill>
                <a:schemeClr val="dk1"/>
              </a:solidFill>
              <a:latin typeface="Karla"/>
              <a:ea typeface="Karla"/>
              <a:cs typeface="Karla"/>
              <a:sym typeface="Karla"/>
            </a:endParaRPr>
          </a:p>
          <a:p>
            <a:pPr indent="-279400" lvl="0" marL="393700" rtl="0" algn="l">
              <a:spcBef>
                <a:spcPts val="0"/>
              </a:spcBef>
              <a:spcAft>
                <a:spcPts val="0"/>
              </a:spcAft>
              <a:buClr>
                <a:schemeClr val="dk1"/>
              </a:buClr>
              <a:buSzPts val="1400"/>
              <a:buFont typeface="Spectral"/>
              <a:buChar char="❖"/>
            </a:pPr>
            <a:r>
              <a:rPr lang="en">
                <a:solidFill>
                  <a:schemeClr val="dk1"/>
                </a:solidFill>
                <a:latin typeface="Karla"/>
                <a:ea typeface="Karla"/>
                <a:cs typeface="Karla"/>
                <a:sym typeface="Karla"/>
              </a:rPr>
              <a:t>Vomiting.</a:t>
            </a:r>
            <a:endParaRPr>
              <a:solidFill>
                <a:schemeClr val="dk1"/>
              </a:solidFill>
              <a:latin typeface="Karla"/>
              <a:ea typeface="Karla"/>
              <a:cs typeface="Karla"/>
              <a:sym typeface="Karla"/>
            </a:endParaRPr>
          </a:p>
          <a:p>
            <a:pPr indent="-279400" lvl="0" marL="393700" rtl="0" algn="l">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Age </a:t>
            </a:r>
            <a:r>
              <a:rPr lang="en">
                <a:solidFill>
                  <a:schemeClr val="dk1"/>
                </a:solidFill>
                <a:latin typeface="Karla"/>
                <a:ea typeface="Karla"/>
                <a:cs typeface="Karla"/>
                <a:sym typeface="Karla"/>
              </a:rPr>
              <a:t>is also important </a:t>
            </a:r>
            <a:r>
              <a:rPr lang="en">
                <a:solidFill>
                  <a:schemeClr val="dk1"/>
                </a:solidFill>
                <a:latin typeface="Karla"/>
                <a:ea typeface="Karla"/>
                <a:cs typeface="Karla"/>
                <a:sym typeface="Karla"/>
              </a:rPr>
              <a:t>(some diseases are common in specific age, </a:t>
            </a:r>
            <a:r>
              <a:rPr lang="en">
                <a:solidFill>
                  <a:schemeClr val="accent4"/>
                </a:solidFill>
                <a:latin typeface="Karla"/>
                <a:ea typeface="Karla"/>
                <a:cs typeface="Karla"/>
                <a:sym typeface="Karla"/>
              </a:rPr>
              <a:t>a young patient will most likely have achalasia, but old one most likely have cancer).</a:t>
            </a:r>
            <a:endParaRPr>
              <a:solidFill>
                <a:schemeClr val="accent4"/>
              </a:solidFill>
              <a:latin typeface="Karla"/>
              <a:ea typeface="Karla"/>
              <a:cs typeface="Karla"/>
              <a:sym typeface="Karla"/>
            </a:endParaRPr>
          </a:p>
          <a:p>
            <a:pPr indent="-279400" lvl="0" marL="393700" rtl="0" algn="l">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Constitutional symptoms (Fever, Night Sweat, Weight Loss). </a:t>
            </a:r>
            <a:endParaRPr>
              <a:solidFill>
                <a:schemeClr val="dk1"/>
              </a:solidFill>
              <a:latin typeface="Karla"/>
              <a:ea typeface="Karla"/>
              <a:cs typeface="Karla"/>
              <a:sym typeface="Karla"/>
            </a:endParaRPr>
          </a:p>
          <a:p>
            <a:pPr indent="-266700" lvl="0" marL="393700" rtl="0" algn="l">
              <a:spcBef>
                <a:spcPts val="0"/>
              </a:spcBef>
              <a:spcAft>
                <a:spcPts val="0"/>
              </a:spcAft>
              <a:buClr>
                <a:schemeClr val="dk1"/>
              </a:buClr>
              <a:buSzPts val="1200"/>
              <a:buFont typeface="Karla"/>
              <a:buChar char="❖"/>
            </a:pPr>
            <a:r>
              <a:rPr lang="en">
                <a:solidFill>
                  <a:schemeClr val="dk1"/>
                </a:solidFill>
                <a:latin typeface="Karla"/>
                <a:ea typeface="Karla"/>
                <a:cs typeface="Karla"/>
                <a:sym typeface="Karla"/>
              </a:rPr>
              <a:t>Recurrent chest infection (TO</a:t>
            </a:r>
            <a:r>
              <a:rPr lang="en">
                <a:solidFill>
                  <a:schemeClr val="dk1"/>
                </a:solidFill>
                <a:latin typeface="Karla"/>
                <a:ea typeface="Karla"/>
                <a:cs typeface="Karla"/>
                <a:sym typeface="Karla"/>
              </a:rPr>
              <a:t>F).</a:t>
            </a:r>
            <a:r>
              <a:rPr lang="en">
                <a:solidFill>
                  <a:schemeClr val="accent4"/>
                </a:solidFill>
                <a:latin typeface="Karla"/>
                <a:ea typeface="Karla"/>
                <a:cs typeface="Karla"/>
                <a:sym typeface="Karla"/>
              </a:rPr>
              <a:t> S</a:t>
            </a:r>
            <a:r>
              <a:rPr lang="en">
                <a:solidFill>
                  <a:schemeClr val="accent4"/>
                </a:solidFill>
                <a:latin typeface="Karla"/>
                <a:ea typeface="Karla"/>
                <a:cs typeface="Karla"/>
                <a:sym typeface="Karla"/>
              </a:rPr>
              <a:t>ome patients present with </a:t>
            </a:r>
            <a:r>
              <a:rPr lang="en">
                <a:solidFill>
                  <a:schemeClr val="accent4"/>
                </a:solidFill>
                <a:latin typeface="Karla"/>
                <a:ea typeface="Karla"/>
                <a:cs typeface="Karla"/>
                <a:sym typeface="Karla"/>
              </a:rPr>
              <a:t>tracheoesophageal</a:t>
            </a:r>
            <a:r>
              <a:rPr lang="en">
                <a:solidFill>
                  <a:schemeClr val="accent4"/>
                </a:solidFill>
                <a:latin typeface="Karla"/>
                <a:ea typeface="Karla"/>
                <a:cs typeface="Karla"/>
                <a:sym typeface="Karla"/>
              </a:rPr>
              <a:t> fistula and they are </a:t>
            </a:r>
            <a:r>
              <a:rPr lang="en">
                <a:solidFill>
                  <a:schemeClr val="accent4"/>
                </a:solidFill>
                <a:latin typeface="Karla"/>
                <a:ea typeface="Karla"/>
                <a:cs typeface="Karla"/>
                <a:sym typeface="Karla"/>
              </a:rPr>
              <a:t>susceptible</a:t>
            </a:r>
            <a:r>
              <a:rPr lang="en">
                <a:solidFill>
                  <a:schemeClr val="accent4"/>
                </a:solidFill>
                <a:latin typeface="Karla"/>
                <a:ea typeface="Karla"/>
                <a:cs typeface="Karla"/>
                <a:sym typeface="Karla"/>
              </a:rPr>
              <a:t> to recurrent infections, also during reflux some food regurge into the pulmonary system (particularly pediatric age group)</a:t>
            </a:r>
            <a:endParaRPr>
              <a:solidFill>
                <a:schemeClr val="accent4"/>
              </a:solidFill>
              <a:latin typeface="Karla"/>
              <a:ea typeface="Karla"/>
              <a:cs typeface="Karla"/>
              <a:sym typeface="Karla"/>
            </a:endParaRPr>
          </a:p>
        </p:txBody>
      </p:sp>
      <p:sp>
        <p:nvSpPr>
          <p:cNvPr id="99" name="Google Shape;99;p15"/>
          <p:cNvSpPr txBox="1"/>
          <p:nvPr/>
        </p:nvSpPr>
        <p:spPr>
          <a:xfrm>
            <a:off x="-579049" y="3774039"/>
            <a:ext cx="4799700" cy="45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300">
                <a:solidFill>
                  <a:schemeClr val="accent1"/>
                </a:solidFill>
                <a:latin typeface="Karla"/>
                <a:ea typeface="Karla"/>
                <a:cs typeface="Karla"/>
                <a:sym typeface="Karla"/>
              </a:rPr>
              <a:t>Imaging Modalities </a:t>
            </a:r>
            <a:endParaRPr b="1" sz="2300">
              <a:solidFill>
                <a:schemeClr val="accent1"/>
              </a:solidFill>
              <a:latin typeface="Karla"/>
              <a:ea typeface="Karla"/>
              <a:cs typeface="Karla"/>
              <a:sym typeface="Karla"/>
            </a:endParaRPr>
          </a:p>
        </p:txBody>
      </p:sp>
      <p:sp>
        <p:nvSpPr>
          <p:cNvPr id="100" name="Google Shape;100;p15"/>
          <p:cNvSpPr txBox="1"/>
          <p:nvPr/>
        </p:nvSpPr>
        <p:spPr>
          <a:xfrm>
            <a:off x="356188" y="382200"/>
            <a:ext cx="7025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D8F9D"/>
                </a:solidFill>
                <a:latin typeface="Karla"/>
                <a:ea typeface="Karla"/>
                <a:cs typeface="Karla"/>
                <a:sym typeface="Karla"/>
              </a:rPr>
              <a:t>Esophagus</a:t>
            </a:r>
            <a:r>
              <a:rPr b="1" lang="en" sz="2000">
                <a:solidFill>
                  <a:srgbClr val="0D8F9D"/>
                </a:solidFill>
                <a:latin typeface="Karla"/>
                <a:ea typeface="Karla"/>
                <a:cs typeface="Karla"/>
                <a:sym typeface="Karla"/>
              </a:rPr>
              <a:t> </a:t>
            </a:r>
            <a:endParaRPr b="1" sz="2000">
              <a:solidFill>
                <a:srgbClr val="0D8F9D"/>
              </a:solidFill>
              <a:latin typeface="Karla"/>
              <a:ea typeface="Karla"/>
              <a:cs typeface="Karla"/>
              <a:sym typeface="Karla"/>
            </a:endParaRPr>
          </a:p>
        </p:txBody>
      </p:sp>
      <p:sp>
        <p:nvSpPr>
          <p:cNvPr id="101" name="Google Shape;101;p15"/>
          <p:cNvSpPr txBox="1"/>
          <p:nvPr/>
        </p:nvSpPr>
        <p:spPr>
          <a:xfrm>
            <a:off x="231150" y="4194027"/>
            <a:ext cx="7310100" cy="3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 X-ray. </a:t>
            </a:r>
            <a:r>
              <a:rPr lang="en">
                <a:solidFill>
                  <a:schemeClr val="accent4"/>
                </a:solidFill>
                <a:latin typeface="Karla"/>
                <a:ea typeface="Karla"/>
                <a:cs typeface="Karla"/>
                <a:sym typeface="Karla"/>
              </a:rPr>
              <a:t>H</a:t>
            </a:r>
            <a:r>
              <a:rPr lang="en">
                <a:solidFill>
                  <a:schemeClr val="accent4"/>
                </a:solidFill>
                <a:latin typeface="Karla"/>
                <a:ea typeface="Karla"/>
                <a:cs typeface="Karla"/>
                <a:sym typeface="Karla"/>
              </a:rPr>
              <a:t>elps in esophageal perforation secondary to trauma or foreign body. Also in cases of distal esophageal obstruction e.g. achalasia, or esophageal tumor in lower esophagu, the esophagus proximally become dilated, showing air-fluid level or fluid-fluid level → significant widening of the mediastinum.</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lang="en">
                <a:solidFill>
                  <a:schemeClr val="accent6"/>
                </a:solidFill>
                <a:latin typeface="Karla"/>
                <a:ea typeface="Karla"/>
                <a:cs typeface="Karla"/>
                <a:sym typeface="Karla"/>
              </a:rPr>
              <a:t>Fluoroscopy (contrast-dynamic study - </a:t>
            </a:r>
            <a:r>
              <a:rPr lang="en">
                <a:latin typeface="Karla"/>
                <a:ea typeface="Karla"/>
                <a:cs typeface="Karla"/>
                <a:sym typeface="Karla"/>
              </a:rPr>
              <a:t>barium swallow</a:t>
            </a:r>
            <a:r>
              <a:rPr lang="en">
                <a:solidFill>
                  <a:schemeClr val="accent6"/>
                </a:solidFill>
                <a:latin typeface="Karla"/>
                <a:ea typeface="Karla"/>
                <a:cs typeface="Karla"/>
                <a:sym typeface="Karla"/>
              </a:rPr>
              <a:t>) ‘’1st choice‘’</a:t>
            </a:r>
            <a:r>
              <a:rPr lang="en">
                <a:latin typeface="Karla"/>
                <a:ea typeface="Karla"/>
                <a:cs typeface="Karla"/>
                <a:sym typeface="Karla"/>
              </a:rPr>
              <a:t> ​</a:t>
            </a:r>
            <a:r>
              <a:rPr lang="en">
                <a:solidFill>
                  <a:srgbClr val="B7B7B7"/>
                </a:solidFill>
                <a:latin typeface="Karla"/>
                <a:ea typeface="Karla"/>
                <a:cs typeface="Karla"/>
                <a:sym typeface="Karla"/>
              </a:rPr>
              <a:t>(Barium swallow = ​shows us the lumen and mucosal lining​)​</a:t>
            </a:r>
            <a:r>
              <a:rPr lang="en">
                <a:latin typeface="Karla"/>
                <a:ea typeface="Karla"/>
                <a:cs typeface="Karla"/>
                <a:sym typeface="Karla"/>
              </a:rPr>
              <a:t> </a:t>
            </a:r>
            <a:r>
              <a:rPr lang="en">
                <a:solidFill>
                  <a:srgbClr val="999999"/>
                </a:solidFill>
                <a:latin typeface="Karla"/>
                <a:ea typeface="Karla"/>
                <a:cs typeface="Karla"/>
                <a:sym typeface="Karla"/>
              </a:rPr>
              <a:t>we do not use it if we suspect perforation.</a:t>
            </a:r>
            <a:endParaRPr>
              <a:solidFill>
                <a:srgbClr val="999999"/>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Ultrasound </a:t>
            </a:r>
            <a:r>
              <a:rPr lang="en">
                <a:solidFill>
                  <a:srgbClr val="B7B7B7"/>
                </a:solidFill>
                <a:latin typeface="Karla"/>
                <a:ea typeface="Karla"/>
                <a:cs typeface="Karla"/>
                <a:sym typeface="Karla"/>
              </a:rPr>
              <a:t>(​rarely used​)</a:t>
            </a:r>
            <a:r>
              <a:rPr lang="en">
                <a:latin typeface="Karla"/>
                <a:ea typeface="Karla"/>
                <a:cs typeface="Karla"/>
                <a:sym typeface="Karla"/>
              </a:rPr>
              <a:t>, </a:t>
            </a:r>
            <a:r>
              <a:rPr lang="en">
                <a:solidFill>
                  <a:schemeClr val="accent4"/>
                </a:solidFill>
                <a:latin typeface="Karla"/>
                <a:ea typeface="Karla"/>
                <a:cs typeface="Karla"/>
                <a:sym typeface="Karla"/>
              </a:rPr>
              <a:t>we use the endoscopic US. Helps to see the extent of the disease (locally staging of the tumor).</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CT </a:t>
            </a:r>
            <a:r>
              <a:rPr lang="en">
                <a:solidFill>
                  <a:schemeClr val="accent4"/>
                </a:solidFill>
                <a:latin typeface="Karla"/>
                <a:ea typeface="Karla"/>
                <a:cs typeface="Karla"/>
                <a:sym typeface="Karla"/>
              </a:rPr>
              <a:t>helps in diagnosis, staging, and metastasis. </a:t>
            </a:r>
            <a:r>
              <a:rPr lang="en">
                <a:latin typeface="Karla"/>
                <a:ea typeface="Karla"/>
                <a:cs typeface="Karla"/>
                <a:sym typeface="Karla"/>
              </a:rPr>
              <a:t> </a:t>
            </a:r>
            <a:r>
              <a:rPr lang="en">
                <a:solidFill>
                  <a:srgbClr val="B7B7B7"/>
                </a:solidFill>
                <a:latin typeface="Karla"/>
                <a:ea typeface="Karla"/>
                <a:cs typeface="Karla"/>
                <a:sym typeface="Karla"/>
              </a:rPr>
              <a:t>but it’s not the study of choice​.</a:t>
            </a:r>
            <a:endParaRPr>
              <a:solidFill>
                <a:srgbClr val="B7B7B7"/>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MRI</a:t>
            </a:r>
            <a:r>
              <a:rPr lang="en">
                <a:solidFill>
                  <a:srgbClr val="B7B7B7"/>
                </a:solidFill>
                <a:latin typeface="Karla"/>
                <a:ea typeface="Karla"/>
                <a:cs typeface="Karla"/>
                <a:sym typeface="Karla"/>
              </a:rPr>
              <a:t> </a:t>
            </a:r>
            <a:r>
              <a:rPr lang="en">
                <a:solidFill>
                  <a:schemeClr val="accent4"/>
                </a:solidFill>
                <a:latin typeface="Karla"/>
                <a:ea typeface="Karla"/>
                <a:cs typeface="Karla"/>
                <a:sym typeface="Karla"/>
              </a:rPr>
              <a:t>helps in characterization of the lesion</a:t>
            </a:r>
            <a:r>
              <a:rPr lang="en">
                <a:solidFill>
                  <a:srgbClr val="B7B7B7"/>
                </a:solidFill>
                <a:latin typeface="Karla"/>
                <a:ea typeface="Karla"/>
                <a:cs typeface="Karla"/>
                <a:sym typeface="Karla"/>
              </a:rPr>
              <a:t> (​limited role​).</a:t>
            </a:r>
            <a:endParaRPr>
              <a:solidFill>
                <a:srgbClr val="B7B7B7"/>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Nuclear Medicine</a:t>
            </a:r>
            <a:r>
              <a:rPr lang="en">
                <a:solidFill>
                  <a:srgbClr val="B7B7B7"/>
                </a:solidFill>
                <a:latin typeface="Karla"/>
                <a:ea typeface="Karla"/>
                <a:cs typeface="Karla"/>
                <a:sym typeface="Karla"/>
              </a:rPr>
              <a:t> &gt; </a:t>
            </a:r>
            <a:r>
              <a:rPr lang="en">
                <a:solidFill>
                  <a:schemeClr val="accent4"/>
                </a:solidFill>
                <a:latin typeface="Karla"/>
                <a:ea typeface="Karla"/>
                <a:cs typeface="Karla"/>
                <a:sym typeface="Karla"/>
              </a:rPr>
              <a:t>Of limited use.</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Angiography</a:t>
            </a:r>
            <a:r>
              <a:rPr lang="en">
                <a:solidFill>
                  <a:srgbClr val="B7B7B7"/>
                </a:solidFill>
                <a:latin typeface="Karla"/>
                <a:ea typeface="Karla"/>
                <a:cs typeface="Karla"/>
                <a:sym typeface="Karla"/>
              </a:rPr>
              <a:t> &gt; </a:t>
            </a:r>
            <a:r>
              <a:rPr lang="en">
                <a:solidFill>
                  <a:schemeClr val="accent4"/>
                </a:solidFill>
                <a:latin typeface="Karla"/>
                <a:ea typeface="Karla"/>
                <a:cs typeface="Karla"/>
                <a:sym typeface="Karla"/>
              </a:rPr>
              <a:t>of limited use.</a:t>
            </a:r>
            <a:endParaRPr>
              <a:solidFill>
                <a:schemeClr val="accent4"/>
              </a:solidFill>
              <a:latin typeface="Karla"/>
              <a:ea typeface="Karla"/>
              <a:cs typeface="Karla"/>
              <a:sym typeface="Karla"/>
            </a:endParaRPr>
          </a:p>
        </p:txBody>
      </p:sp>
      <p:sp>
        <p:nvSpPr>
          <p:cNvPr id="102" name="Google Shape;102;p15"/>
          <p:cNvSpPr txBox="1"/>
          <p:nvPr/>
        </p:nvSpPr>
        <p:spPr>
          <a:xfrm>
            <a:off x="225475" y="6754398"/>
            <a:ext cx="73101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*The most important thing in this lecture is to differentiate benign from malignant conditions.</a:t>
            </a:r>
            <a:endParaRPr>
              <a:solidFill>
                <a:schemeClr val="accent4"/>
              </a:solidFill>
            </a:endParaRPr>
          </a:p>
        </p:txBody>
      </p:sp>
      <p:grpSp>
        <p:nvGrpSpPr>
          <p:cNvPr id="103" name="Google Shape;103;p15"/>
          <p:cNvGrpSpPr/>
          <p:nvPr/>
        </p:nvGrpSpPr>
        <p:grpSpPr>
          <a:xfrm>
            <a:off x="101895" y="495115"/>
            <a:ext cx="274864" cy="316972"/>
            <a:chOff x="304245" y="1858207"/>
            <a:chExt cx="319386" cy="406165"/>
          </a:xfrm>
        </p:grpSpPr>
        <p:sp>
          <p:nvSpPr>
            <p:cNvPr id="104" name="Google Shape;104;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 name="Google Shape;106;p15"/>
          <p:cNvGrpSpPr/>
          <p:nvPr/>
        </p:nvGrpSpPr>
        <p:grpSpPr>
          <a:xfrm>
            <a:off x="101891" y="953711"/>
            <a:ext cx="274864" cy="316972"/>
            <a:chOff x="304245" y="1858207"/>
            <a:chExt cx="319386" cy="406165"/>
          </a:xfrm>
        </p:grpSpPr>
        <p:sp>
          <p:nvSpPr>
            <p:cNvPr id="107" name="Google Shape;107;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 name="Google Shape;109;p15"/>
          <p:cNvGrpSpPr/>
          <p:nvPr/>
        </p:nvGrpSpPr>
        <p:grpSpPr>
          <a:xfrm>
            <a:off x="119191" y="3854061"/>
            <a:ext cx="274864" cy="316972"/>
            <a:chOff x="304245" y="1858207"/>
            <a:chExt cx="319386" cy="406165"/>
          </a:xfrm>
        </p:grpSpPr>
        <p:sp>
          <p:nvSpPr>
            <p:cNvPr id="110" name="Google Shape;110;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 name="Google Shape;112;p15"/>
          <p:cNvSpPr/>
          <p:nvPr/>
        </p:nvSpPr>
        <p:spPr>
          <a:xfrm>
            <a:off x="3294544" y="8503184"/>
            <a:ext cx="1096800" cy="1086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 name="Google Shape;113;p15"/>
          <p:cNvCxnSpPr/>
          <p:nvPr/>
        </p:nvCxnSpPr>
        <p:spPr>
          <a:xfrm flipH="1" rot="10800000">
            <a:off x="-83390" y="7485913"/>
            <a:ext cx="7939200" cy="9000"/>
          </a:xfrm>
          <a:prstGeom prst="straightConnector1">
            <a:avLst/>
          </a:prstGeom>
          <a:noFill/>
          <a:ln cap="flat" cmpd="sng" w="9525">
            <a:solidFill>
              <a:srgbClr val="9DBDC1"/>
            </a:solidFill>
            <a:prstDash val="dot"/>
            <a:round/>
            <a:headEnd len="med" w="med" type="none"/>
            <a:tailEnd len="med" w="med" type="none"/>
          </a:ln>
        </p:spPr>
      </p:cxnSp>
      <p:pic>
        <p:nvPicPr>
          <p:cNvPr id="114" name="Google Shape;114;p15"/>
          <p:cNvPicPr preferRelativeResize="0"/>
          <p:nvPr/>
        </p:nvPicPr>
        <p:blipFill>
          <a:blip r:embed="rId3">
            <a:alphaModFix/>
          </a:blip>
          <a:stretch>
            <a:fillRect/>
          </a:stretch>
        </p:blipFill>
        <p:spPr>
          <a:xfrm>
            <a:off x="3455957" y="8656738"/>
            <a:ext cx="789079" cy="778971"/>
          </a:xfrm>
          <a:prstGeom prst="rect">
            <a:avLst/>
          </a:prstGeom>
          <a:noFill/>
          <a:ln>
            <a:noFill/>
          </a:ln>
        </p:spPr>
      </p:pic>
      <p:sp>
        <p:nvSpPr>
          <p:cNvPr id="115" name="Google Shape;115;p15"/>
          <p:cNvSpPr txBox="1"/>
          <p:nvPr/>
        </p:nvSpPr>
        <p:spPr>
          <a:xfrm>
            <a:off x="732809" y="9503703"/>
            <a:ext cx="62433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D9D9D9"/>
                </a:solidFill>
                <a:latin typeface="Karla"/>
                <a:ea typeface="Karla"/>
                <a:cs typeface="Karla"/>
                <a:sym typeface="Karla"/>
              </a:rPr>
              <a:t>wow, such empty</a:t>
            </a:r>
            <a:endParaRPr sz="1100">
              <a:solidFill>
                <a:srgbClr val="D9D9D9"/>
              </a:solidFill>
              <a:latin typeface="Karla"/>
              <a:ea typeface="Karla"/>
              <a:cs typeface="Karla"/>
              <a:sym typeface="Karla"/>
            </a:endParaRPr>
          </a:p>
          <a:p>
            <a:pPr indent="0" lvl="0" marL="0" rtl="0" algn="ctr">
              <a:spcBef>
                <a:spcPts val="0"/>
              </a:spcBef>
              <a:spcAft>
                <a:spcPts val="0"/>
              </a:spcAft>
              <a:buNone/>
            </a:pPr>
            <a:r>
              <a:t/>
            </a:r>
            <a:endParaRPr sz="1100">
              <a:solidFill>
                <a:srgbClr val="D9D9D9"/>
              </a:solidFill>
              <a:latin typeface="Karla"/>
              <a:ea typeface="Karla"/>
              <a:cs typeface="Karla"/>
              <a:sym typeface="Karla"/>
            </a:endParaRPr>
          </a:p>
          <a:p>
            <a:pPr indent="0" lvl="0" marL="0" rtl="0" algn="ctr">
              <a:spcBef>
                <a:spcPts val="0"/>
              </a:spcBef>
              <a:spcAft>
                <a:spcPts val="0"/>
              </a:spcAft>
              <a:buNone/>
            </a:pPr>
            <a:r>
              <a:t/>
            </a:r>
            <a:endParaRPr sz="1100">
              <a:solidFill>
                <a:srgbClr val="D9D9D9"/>
              </a:solidFill>
              <a:latin typeface="Karla"/>
              <a:ea typeface="Karla"/>
              <a:cs typeface="Karla"/>
              <a:sym typeface="Karl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3"/>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19</a:t>
            </a:r>
            <a:endParaRPr sz="1800">
              <a:solidFill>
                <a:srgbClr val="005E68"/>
              </a:solidFill>
              <a:latin typeface="Spectral"/>
              <a:ea typeface="Spectral"/>
              <a:cs typeface="Spectral"/>
              <a:sym typeface="Spectral"/>
            </a:endParaRPr>
          </a:p>
        </p:txBody>
      </p:sp>
      <p:sp>
        <p:nvSpPr>
          <p:cNvPr id="604" name="Google Shape;604;p33"/>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3"/>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p:txBody>
      </p:sp>
      <p:sp>
        <p:nvSpPr>
          <p:cNvPr id="606" name="Google Shape;606;p33"/>
          <p:cNvSpPr txBox="1"/>
          <p:nvPr/>
        </p:nvSpPr>
        <p:spPr>
          <a:xfrm>
            <a:off x="349492" y="688281"/>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Rectal Carcinoma</a:t>
            </a:r>
            <a:endParaRPr b="1" sz="2300">
              <a:solidFill>
                <a:schemeClr val="lt2"/>
              </a:solidFill>
              <a:latin typeface="Karla"/>
              <a:ea typeface="Karla"/>
              <a:cs typeface="Karla"/>
              <a:sym typeface="Karla"/>
            </a:endParaRPr>
          </a:p>
        </p:txBody>
      </p:sp>
      <p:pic>
        <p:nvPicPr>
          <p:cNvPr id="607" name="Google Shape;607;p33"/>
          <p:cNvPicPr preferRelativeResize="0"/>
          <p:nvPr/>
        </p:nvPicPr>
        <p:blipFill>
          <a:blip r:embed="rId3">
            <a:alphaModFix/>
          </a:blip>
          <a:stretch>
            <a:fillRect/>
          </a:stretch>
        </p:blipFill>
        <p:spPr>
          <a:xfrm>
            <a:off x="1272613" y="1540176"/>
            <a:ext cx="5227173" cy="2195613"/>
          </a:xfrm>
          <a:prstGeom prst="rect">
            <a:avLst/>
          </a:prstGeom>
          <a:noFill/>
          <a:ln>
            <a:noFill/>
          </a:ln>
        </p:spPr>
      </p:pic>
      <p:sp>
        <p:nvSpPr>
          <p:cNvPr id="608" name="Google Shape;608;p33"/>
          <p:cNvSpPr/>
          <p:nvPr/>
        </p:nvSpPr>
        <p:spPr>
          <a:xfrm>
            <a:off x="337650" y="4040800"/>
            <a:ext cx="7097100" cy="27651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MRI can help stage Rectal Carcinoma</a:t>
            </a:r>
            <a:endParaRPr b="1">
              <a:solidFill>
                <a:schemeClr val="accent4"/>
              </a:solidFill>
              <a:latin typeface="Karla"/>
              <a:ea typeface="Karla"/>
              <a:cs typeface="Karla"/>
              <a:sym typeface="Karla"/>
            </a:endParaRPr>
          </a:p>
          <a:p>
            <a:pPr indent="-317500" lvl="0" marL="457200" rtl="0" algn="l">
              <a:spcBef>
                <a:spcPts val="0"/>
              </a:spcBef>
              <a:spcAft>
                <a:spcPts val="0"/>
              </a:spcAft>
              <a:buClr>
                <a:srgbClr val="999999"/>
              </a:buClr>
              <a:buSzPts val="1400"/>
              <a:buFont typeface="Karla"/>
              <a:buAutoNum type="arabicPeriod"/>
            </a:pPr>
            <a:r>
              <a:rPr lang="en">
                <a:solidFill>
                  <a:srgbClr val="999999"/>
                </a:solidFill>
                <a:latin typeface="Karla"/>
                <a:ea typeface="Karla"/>
                <a:cs typeface="Karla"/>
                <a:sym typeface="Karla"/>
              </a:rPr>
              <a:t>Sagittal T2-weighted image demonstrating a </a:t>
            </a:r>
            <a:r>
              <a:rPr lang="en">
                <a:solidFill>
                  <a:schemeClr val="accent4"/>
                </a:solidFill>
                <a:latin typeface="Karla"/>
                <a:ea typeface="Karla"/>
                <a:cs typeface="Karla"/>
                <a:sym typeface="Karla"/>
              </a:rPr>
              <a:t>polypoid growth</a:t>
            </a:r>
            <a:r>
              <a:rPr lang="en">
                <a:solidFill>
                  <a:srgbClr val="999999"/>
                </a:solidFill>
                <a:latin typeface="Karla"/>
                <a:ea typeface="Karla"/>
                <a:cs typeface="Karla"/>
                <a:sym typeface="Karla"/>
              </a:rPr>
              <a:t> (arrow) arising from the anterior wall of the rectum. Note the benign hyperplasia of the prostate (P) and a slightly trabeculated bladder (B).</a:t>
            </a:r>
            <a:endParaRPr>
              <a:solidFill>
                <a:srgbClr val="999999"/>
              </a:solidFill>
              <a:latin typeface="Karla"/>
              <a:ea typeface="Karla"/>
              <a:cs typeface="Karla"/>
              <a:sym typeface="Karla"/>
            </a:endParaRPr>
          </a:p>
          <a:p>
            <a:pPr indent="-317500" lvl="0" marL="457200" rtl="0" algn="l">
              <a:spcBef>
                <a:spcPts val="0"/>
              </a:spcBef>
              <a:spcAft>
                <a:spcPts val="0"/>
              </a:spcAft>
              <a:buClr>
                <a:srgbClr val="999999"/>
              </a:buClr>
              <a:buSzPts val="1400"/>
              <a:buFont typeface="Karla"/>
              <a:buAutoNum type="arabicPeriod"/>
            </a:pPr>
            <a:r>
              <a:rPr lang="en">
                <a:solidFill>
                  <a:srgbClr val="999999"/>
                </a:solidFill>
                <a:latin typeface="Karla"/>
                <a:ea typeface="Karla"/>
                <a:cs typeface="Karla"/>
                <a:sym typeface="Karla"/>
              </a:rPr>
              <a:t>Axial image of the same tumor (white arrow). Note the mesorectal fascia (black arrows) encases the mesorectal fat and the rectum.</a:t>
            </a:r>
            <a:endParaRPr>
              <a:solidFill>
                <a:srgbClr val="999999"/>
              </a:solidFill>
              <a:latin typeface="Karla"/>
              <a:ea typeface="Karla"/>
              <a:cs typeface="Karla"/>
              <a:sym typeface="Karla"/>
            </a:endParaRPr>
          </a:p>
          <a:p>
            <a:pPr indent="0" lvl="0" marL="0" rtl="0" algn="l">
              <a:spcBef>
                <a:spcPts val="0"/>
              </a:spcBef>
              <a:spcAft>
                <a:spcPts val="0"/>
              </a:spcAft>
              <a:buNone/>
            </a:pPr>
            <a:r>
              <a:rPr lang="en">
                <a:solidFill>
                  <a:srgbClr val="999999"/>
                </a:solidFill>
                <a:latin typeface="Karla"/>
                <a:ea typeface="Karla"/>
                <a:cs typeface="Karla"/>
                <a:sym typeface="Karla"/>
              </a:rPr>
              <a:t>• Posterior wall of the rectum is normal and in the lumen there is gas. </a:t>
            </a:r>
            <a:endParaRPr>
              <a:solidFill>
                <a:srgbClr val="999999"/>
              </a:solidFill>
              <a:latin typeface="Karla"/>
              <a:ea typeface="Karla"/>
              <a:cs typeface="Karla"/>
              <a:sym typeface="Karla"/>
            </a:endParaRPr>
          </a:p>
          <a:p>
            <a:pPr indent="0" lvl="0" marL="0" rtl="0" algn="l">
              <a:spcBef>
                <a:spcPts val="0"/>
              </a:spcBef>
              <a:spcAft>
                <a:spcPts val="0"/>
              </a:spcAft>
              <a:buNone/>
            </a:pPr>
            <a:r>
              <a:rPr lang="en">
                <a:solidFill>
                  <a:srgbClr val="999999"/>
                </a:solidFill>
                <a:latin typeface="Karla"/>
                <a:ea typeface="Karla"/>
                <a:cs typeface="Karla"/>
                <a:sym typeface="Karla"/>
              </a:rPr>
              <a:t>• In The anterior wall there is fungating mass (polypoid growth, A fungating lesion is a lesion that fungates, that is, becomes like a fungus in its appearance or growth rate). </a:t>
            </a:r>
            <a:r>
              <a:rPr lang="en">
                <a:solidFill>
                  <a:schemeClr val="accent4"/>
                </a:solidFill>
                <a:latin typeface="Karla"/>
                <a:ea typeface="Karla"/>
                <a:cs typeface="Karla"/>
                <a:sym typeface="Karla"/>
              </a:rPr>
              <a:t>And because there is fat between the mass and the prostate, the mass is not invading. use MRI to search for lymph nodes </a:t>
            </a:r>
            <a:r>
              <a:rPr lang="en">
                <a:solidFill>
                  <a:schemeClr val="accent4"/>
                </a:solidFill>
                <a:latin typeface="Karla"/>
                <a:ea typeface="Karla"/>
                <a:cs typeface="Karla"/>
                <a:sym typeface="Karla"/>
              </a:rPr>
              <a:t>metastasis</a:t>
            </a:r>
            <a:endParaRPr>
              <a:solidFill>
                <a:srgbClr val="999999"/>
              </a:solidFill>
              <a:latin typeface="Karla"/>
              <a:ea typeface="Karla"/>
              <a:cs typeface="Karla"/>
              <a:sym typeface="Karla"/>
            </a:endParaRPr>
          </a:p>
        </p:txBody>
      </p:sp>
      <p:sp>
        <p:nvSpPr>
          <p:cNvPr id="609" name="Google Shape;609;p33"/>
          <p:cNvSpPr txBox="1"/>
          <p:nvPr/>
        </p:nvSpPr>
        <p:spPr>
          <a:xfrm>
            <a:off x="349492" y="7255681"/>
            <a:ext cx="50010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D8F9D"/>
                </a:solidFill>
                <a:latin typeface="Karla"/>
                <a:ea typeface="Karla"/>
                <a:cs typeface="Karla"/>
                <a:sym typeface="Karla"/>
              </a:rPr>
              <a:t>Perianal Fistula</a:t>
            </a:r>
            <a:endParaRPr b="1" sz="2300">
              <a:solidFill>
                <a:srgbClr val="0D8F9D"/>
              </a:solidFill>
              <a:latin typeface="Karla"/>
              <a:ea typeface="Karla"/>
              <a:cs typeface="Karla"/>
              <a:sym typeface="Karla"/>
            </a:endParaRPr>
          </a:p>
        </p:txBody>
      </p:sp>
      <p:pic>
        <p:nvPicPr>
          <p:cNvPr id="610" name="Google Shape;610;p33"/>
          <p:cNvPicPr preferRelativeResize="0"/>
          <p:nvPr/>
        </p:nvPicPr>
        <p:blipFill>
          <a:blip r:embed="rId4">
            <a:alphaModFix/>
          </a:blip>
          <a:stretch>
            <a:fillRect/>
          </a:stretch>
        </p:blipFill>
        <p:spPr>
          <a:xfrm>
            <a:off x="5350500" y="8170737"/>
            <a:ext cx="2219626" cy="1375375"/>
          </a:xfrm>
          <a:prstGeom prst="rect">
            <a:avLst/>
          </a:prstGeom>
          <a:noFill/>
          <a:ln>
            <a:noFill/>
          </a:ln>
        </p:spPr>
      </p:pic>
      <p:pic>
        <p:nvPicPr>
          <p:cNvPr id="611" name="Google Shape;611;p33"/>
          <p:cNvPicPr preferRelativeResize="0"/>
          <p:nvPr/>
        </p:nvPicPr>
        <p:blipFill>
          <a:blip r:embed="rId5">
            <a:alphaModFix/>
          </a:blip>
          <a:stretch>
            <a:fillRect/>
          </a:stretch>
        </p:blipFill>
        <p:spPr>
          <a:xfrm>
            <a:off x="187914" y="8164036"/>
            <a:ext cx="5001000" cy="1388795"/>
          </a:xfrm>
          <a:prstGeom prst="rect">
            <a:avLst/>
          </a:prstGeom>
          <a:noFill/>
          <a:ln>
            <a:noFill/>
          </a:ln>
        </p:spPr>
      </p:pic>
      <p:sp>
        <p:nvSpPr>
          <p:cNvPr id="612" name="Google Shape;612;p33"/>
          <p:cNvSpPr txBox="1"/>
          <p:nvPr/>
        </p:nvSpPr>
        <p:spPr>
          <a:xfrm>
            <a:off x="5436563" y="9546101"/>
            <a:ext cx="20475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Karla"/>
                <a:ea typeface="Karla"/>
                <a:cs typeface="Karla"/>
                <a:sym typeface="Karla"/>
              </a:rPr>
              <a:t>Normal perianal area</a:t>
            </a:r>
            <a:endParaRPr>
              <a:solidFill>
                <a:srgbClr val="999999"/>
              </a:solidFill>
              <a:latin typeface="Karla"/>
              <a:ea typeface="Karla"/>
              <a:cs typeface="Karla"/>
              <a:sym typeface="Karla"/>
            </a:endParaRPr>
          </a:p>
        </p:txBody>
      </p:sp>
      <p:sp>
        <p:nvSpPr>
          <p:cNvPr id="613" name="Google Shape;613;p33"/>
          <p:cNvSpPr txBox="1"/>
          <p:nvPr/>
        </p:nvSpPr>
        <p:spPr>
          <a:xfrm>
            <a:off x="187925" y="9611525"/>
            <a:ext cx="4822800" cy="6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latin typeface="Karla"/>
                <a:ea typeface="Karla"/>
                <a:cs typeface="Karla"/>
                <a:sym typeface="Karla"/>
              </a:rPr>
              <a:t>Perianal fistula in crohn's disease. ​MRI with contrast is the best in perianal disease</a:t>
            </a:r>
            <a:endParaRPr>
              <a:solidFill>
                <a:srgbClr val="999999"/>
              </a:solidFill>
              <a:latin typeface="Karla"/>
              <a:ea typeface="Karla"/>
              <a:cs typeface="Karla"/>
              <a:sym typeface="Karla"/>
            </a:endParaRPr>
          </a:p>
        </p:txBody>
      </p:sp>
      <p:sp>
        <p:nvSpPr>
          <p:cNvPr id="614" name="Google Shape;614;p33"/>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Large bowel</a:t>
            </a:r>
            <a:endParaRPr b="1" sz="2300">
              <a:solidFill>
                <a:srgbClr val="005E68"/>
              </a:solidFill>
              <a:latin typeface="Arvo"/>
              <a:ea typeface="Arvo"/>
              <a:cs typeface="Arvo"/>
              <a:sym typeface="Arvo"/>
            </a:endParaRPr>
          </a:p>
        </p:txBody>
      </p:sp>
      <p:grpSp>
        <p:nvGrpSpPr>
          <p:cNvPr id="615" name="Google Shape;615;p33"/>
          <p:cNvGrpSpPr/>
          <p:nvPr/>
        </p:nvGrpSpPr>
        <p:grpSpPr>
          <a:xfrm>
            <a:off x="116462" y="814886"/>
            <a:ext cx="274864" cy="316972"/>
            <a:chOff x="304245" y="1858207"/>
            <a:chExt cx="319386" cy="406165"/>
          </a:xfrm>
        </p:grpSpPr>
        <p:sp>
          <p:nvSpPr>
            <p:cNvPr id="616" name="Google Shape;616;p3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8" name="Google Shape;618;p33"/>
          <p:cNvGrpSpPr/>
          <p:nvPr/>
        </p:nvGrpSpPr>
        <p:grpSpPr>
          <a:xfrm>
            <a:off x="116462" y="7368086"/>
            <a:ext cx="274864" cy="316972"/>
            <a:chOff x="304245" y="1858207"/>
            <a:chExt cx="319386" cy="406165"/>
          </a:xfrm>
        </p:grpSpPr>
        <p:sp>
          <p:nvSpPr>
            <p:cNvPr id="619" name="Google Shape;619;p3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34"/>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20</a:t>
            </a:r>
            <a:endParaRPr sz="1800">
              <a:solidFill>
                <a:srgbClr val="005E68"/>
              </a:solidFill>
              <a:latin typeface="Spectral"/>
              <a:ea typeface="Spectral"/>
              <a:cs typeface="Spectral"/>
              <a:sym typeface="Spectral"/>
            </a:endParaRPr>
          </a:p>
        </p:txBody>
      </p:sp>
      <p:sp>
        <p:nvSpPr>
          <p:cNvPr id="626" name="Google Shape;626;p34"/>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4"/>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Summary </a:t>
            </a:r>
            <a:endParaRPr b="1" sz="2300">
              <a:solidFill>
                <a:schemeClr val="dk2"/>
              </a:solidFill>
              <a:latin typeface="Arvo"/>
              <a:ea typeface="Arvo"/>
              <a:cs typeface="Arvo"/>
              <a:sym typeface="Arvo"/>
            </a:endParaRPr>
          </a:p>
        </p:txBody>
      </p:sp>
      <p:graphicFrame>
        <p:nvGraphicFramePr>
          <p:cNvPr id="628" name="Google Shape;628;p34"/>
          <p:cNvGraphicFramePr/>
          <p:nvPr/>
        </p:nvGraphicFramePr>
        <p:xfrm>
          <a:off x="577529" y="982886"/>
          <a:ext cx="3000000" cy="3000000"/>
        </p:xfrm>
        <a:graphic>
          <a:graphicData uri="http://schemas.openxmlformats.org/drawingml/2006/table">
            <a:tbl>
              <a:tblPr>
                <a:noFill/>
                <a:tableStyleId>{FAE747A7-2D7E-403F-85AA-584F75FCE5A7}</a:tableStyleId>
              </a:tblPr>
              <a:tblGrid>
                <a:gridCol w="3709075"/>
                <a:gridCol w="2908250"/>
              </a:tblGrid>
              <a:tr h="650950">
                <a:tc>
                  <a:txBody>
                    <a:bodyPr/>
                    <a:lstStyle/>
                    <a:p>
                      <a:pPr indent="0" lvl="0" marL="0" rtl="0" algn="ctr">
                        <a:spcBef>
                          <a:spcPts val="0"/>
                        </a:spcBef>
                        <a:spcAft>
                          <a:spcPts val="0"/>
                        </a:spcAft>
                        <a:buNone/>
                      </a:pPr>
                      <a:r>
                        <a:rPr b="1" lang="en">
                          <a:solidFill>
                            <a:srgbClr val="FFFFFF"/>
                          </a:solidFill>
                          <a:latin typeface="Karla"/>
                          <a:ea typeface="Karla"/>
                          <a:cs typeface="Karla"/>
                          <a:sym typeface="Karla"/>
                        </a:rPr>
                        <a:t>Sign</a:t>
                      </a:r>
                      <a:endParaRPr b="1">
                        <a:solidFill>
                          <a:srgbClr val="FFFFFF"/>
                        </a:solidFill>
                        <a:latin typeface="Karla"/>
                        <a:ea typeface="Karla"/>
                        <a:cs typeface="Karla"/>
                        <a:sym typeface="Karla"/>
                      </a:endParaRPr>
                    </a:p>
                  </a:txBody>
                  <a:tcPr marT="190050" marB="190050" marR="75600" marL="75600">
                    <a:lnL cap="flat" cmpd="sng" w="19050">
                      <a:solidFill>
                        <a:srgbClr val="CCCCCC">
                          <a:alpha val="0"/>
                        </a:srgbClr>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7757F"/>
                    </a:solidFill>
                  </a:tcPr>
                </a:tc>
                <a:tc>
                  <a:txBody>
                    <a:bodyPr/>
                    <a:lstStyle/>
                    <a:p>
                      <a:pPr indent="0" lvl="0" marL="0" rtl="0" algn="ctr">
                        <a:spcBef>
                          <a:spcPts val="0"/>
                        </a:spcBef>
                        <a:spcAft>
                          <a:spcPts val="0"/>
                        </a:spcAft>
                        <a:buNone/>
                      </a:pPr>
                      <a:r>
                        <a:rPr b="1" lang="en">
                          <a:solidFill>
                            <a:srgbClr val="FFFFFF"/>
                          </a:solidFill>
                          <a:latin typeface="Karla"/>
                          <a:ea typeface="Karla"/>
                          <a:cs typeface="Karla"/>
                          <a:sym typeface="Karla"/>
                        </a:rPr>
                        <a:t>Indication </a:t>
                      </a:r>
                      <a:endParaRPr b="1">
                        <a:solidFill>
                          <a:srgbClr val="FFFFFF"/>
                        </a:solidFill>
                        <a:latin typeface="Karla"/>
                        <a:ea typeface="Karla"/>
                        <a:cs typeface="Karla"/>
                        <a:sym typeface="Karla"/>
                      </a:endParaRPr>
                    </a:p>
                  </a:txBody>
                  <a:tcPr marT="190050" marB="190050" marR="75600" marL="75600">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7757F"/>
                    </a:solidFill>
                  </a:tcPr>
                </a:tc>
              </a:tr>
              <a:tr h="924700">
                <a:tc>
                  <a:txBody>
                    <a:bodyPr/>
                    <a:lstStyle/>
                    <a:p>
                      <a:pPr indent="0" lvl="0" marL="0" rtl="0" algn="ctr">
                        <a:spcBef>
                          <a:spcPts val="0"/>
                        </a:spcBef>
                        <a:spcAft>
                          <a:spcPts val="0"/>
                        </a:spcAft>
                        <a:buNone/>
                      </a:pPr>
                      <a:r>
                        <a:rPr lang="en">
                          <a:latin typeface="Karla"/>
                          <a:ea typeface="Karla"/>
                          <a:cs typeface="Karla"/>
                          <a:sym typeface="Karla"/>
                        </a:rPr>
                        <a:t>Most of esophagus is dilated with </a:t>
                      </a:r>
                      <a:r>
                        <a:rPr lang="en">
                          <a:solidFill>
                            <a:srgbClr val="FF0000"/>
                          </a:solidFill>
                          <a:latin typeface="Karla"/>
                          <a:ea typeface="Karla"/>
                          <a:cs typeface="Karla"/>
                          <a:sym typeface="Karla"/>
                        </a:rPr>
                        <a:t>food residuals</a:t>
                      </a:r>
                      <a:r>
                        <a:rPr lang="en">
                          <a:latin typeface="Karla"/>
                          <a:ea typeface="Karla"/>
                          <a:cs typeface="Karla"/>
                          <a:sym typeface="Karla"/>
                        </a:rPr>
                        <a:t> and smooth narrowing at the lower End (bird beak sign) </a:t>
                      </a:r>
                      <a:endParaRPr>
                        <a:solidFill>
                          <a:srgbClr val="434343"/>
                        </a:solidFill>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en">
                          <a:latin typeface="Karla"/>
                          <a:ea typeface="Karla"/>
                          <a:cs typeface="Karla"/>
                          <a:sym typeface="Karla"/>
                        </a:rPr>
                        <a:t>Achalasia</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r>
              <a:tr h="924700">
                <a:tc>
                  <a:txBody>
                    <a:bodyPr/>
                    <a:lstStyle/>
                    <a:p>
                      <a:pPr indent="0" lvl="0" marL="0" rtl="0" algn="ctr">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Mass will clear the contrast and will appear black (filling defects)</a:t>
                      </a:r>
                      <a:endParaRPr>
                        <a:solidFill>
                          <a:srgbClr val="434343"/>
                        </a:solidFill>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t/>
                      </a:r>
                      <a:endParaRPr>
                        <a:latin typeface="Karla"/>
                        <a:ea typeface="Karla"/>
                        <a:cs typeface="Karla"/>
                        <a:sym typeface="Karla"/>
                      </a:endParaRPr>
                    </a:p>
                    <a:p>
                      <a:pPr indent="0" lvl="0" marL="0" rtl="0" algn="ctr">
                        <a:spcBef>
                          <a:spcPts val="0"/>
                        </a:spcBef>
                        <a:spcAft>
                          <a:spcPts val="0"/>
                        </a:spcAft>
                        <a:buNone/>
                      </a:pPr>
                      <a:r>
                        <a:rPr lang="en">
                          <a:latin typeface="Karla"/>
                          <a:ea typeface="Karla"/>
                          <a:cs typeface="Karla"/>
                          <a:sym typeface="Karla"/>
                        </a:rPr>
                        <a:t>Gastric Carcinoma</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924700">
                <a:tc>
                  <a:txBody>
                    <a:bodyPr/>
                    <a:lstStyle/>
                    <a:p>
                      <a:pPr indent="0" lvl="0" marL="0" rtl="0" algn="ctr">
                        <a:spcBef>
                          <a:spcPts val="0"/>
                        </a:spcBef>
                        <a:spcAft>
                          <a:spcPts val="0"/>
                        </a:spcAft>
                        <a:buNone/>
                      </a:pPr>
                      <a:r>
                        <a:rPr lang="en">
                          <a:latin typeface="Karla"/>
                          <a:ea typeface="Karla"/>
                          <a:cs typeface="Karla"/>
                          <a:sym typeface="Karla"/>
                        </a:rPr>
                        <a:t>Cobblestone sign + thorns rose</a:t>
                      </a:r>
                      <a:endParaRPr>
                        <a:solidFill>
                          <a:schemeClr val="dk1"/>
                        </a:solidFill>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en">
                          <a:latin typeface="Karla"/>
                          <a:ea typeface="Karla"/>
                          <a:cs typeface="Karla"/>
                          <a:sym typeface="Karla"/>
                        </a:rPr>
                        <a:t>Crohn’s disease</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r>
              <a:tr h="924700">
                <a:tc>
                  <a:txBody>
                    <a:bodyPr/>
                    <a:lstStyle/>
                    <a:p>
                      <a:pPr indent="0" lvl="0" marL="0" rtl="0" algn="ctr">
                        <a:spcBef>
                          <a:spcPts val="0"/>
                        </a:spcBef>
                        <a:spcAft>
                          <a:spcPts val="0"/>
                        </a:spcAft>
                        <a:buNone/>
                      </a:pPr>
                      <a:r>
                        <a:rPr lang="en">
                          <a:latin typeface="Karla"/>
                          <a:ea typeface="Karla"/>
                          <a:cs typeface="Karla"/>
                          <a:sym typeface="Karla"/>
                        </a:rPr>
                        <a:t>Lead pipe appearance</a:t>
                      </a:r>
                      <a:endParaRPr>
                        <a:solidFill>
                          <a:schemeClr val="dk1"/>
                        </a:solidFill>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
                          <a:latin typeface="Karla"/>
                          <a:ea typeface="Karla"/>
                          <a:cs typeface="Karla"/>
                          <a:sym typeface="Karla"/>
                        </a:rPr>
                        <a:t>Ulcerative colitis</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1116800">
                <a:tc>
                  <a:txBody>
                    <a:bodyPr/>
                    <a:lstStyle/>
                    <a:p>
                      <a:pPr indent="-317500" lvl="0" marL="457200" rtl="0" algn="ctr">
                        <a:spcBef>
                          <a:spcPts val="0"/>
                        </a:spcBef>
                        <a:spcAft>
                          <a:spcPts val="0"/>
                        </a:spcAft>
                        <a:buSzPts val="1400"/>
                        <a:buFont typeface="Karla"/>
                        <a:buChar char="-"/>
                      </a:pPr>
                      <a:r>
                        <a:rPr lang="en">
                          <a:latin typeface="Karla"/>
                          <a:ea typeface="Karla"/>
                          <a:cs typeface="Karla"/>
                          <a:sym typeface="Karla"/>
                        </a:rPr>
                        <a:t>Enlarged appendix measures  more than 6mm.</a:t>
                      </a:r>
                      <a:endParaRPr>
                        <a:latin typeface="Karla"/>
                        <a:ea typeface="Karla"/>
                        <a:cs typeface="Karla"/>
                        <a:sym typeface="Karla"/>
                      </a:endParaRPr>
                    </a:p>
                    <a:p>
                      <a:pPr indent="-317500" lvl="0" marL="457200" rtl="0" algn="ctr">
                        <a:spcBef>
                          <a:spcPts val="0"/>
                        </a:spcBef>
                        <a:spcAft>
                          <a:spcPts val="0"/>
                        </a:spcAft>
                        <a:buSzPts val="1400"/>
                        <a:buFont typeface="Karla"/>
                        <a:buChar char="-"/>
                      </a:pPr>
                      <a:r>
                        <a:rPr lang="en">
                          <a:latin typeface="Karla"/>
                          <a:ea typeface="Karla"/>
                          <a:cs typeface="Karla"/>
                          <a:sym typeface="Karla"/>
                        </a:rPr>
                        <a:t>marked thickening of the wall of appendix </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en">
                          <a:latin typeface="Karla"/>
                          <a:ea typeface="Karla"/>
                          <a:cs typeface="Karla"/>
                          <a:sym typeface="Karla"/>
                        </a:rPr>
                        <a:t>Appendicitis</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r>
              <a:tr h="924700">
                <a:tc>
                  <a:txBody>
                    <a:bodyPr/>
                    <a:lstStyle/>
                    <a:p>
                      <a:pPr indent="0" lvl="0" marL="0" rtl="0" algn="ctr">
                        <a:spcBef>
                          <a:spcPts val="0"/>
                        </a:spcBef>
                        <a:spcAft>
                          <a:spcPts val="0"/>
                        </a:spcAft>
                        <a:buNone/>
                      </a:pPr>
                      <a:r>
                        <a:rPr lang="en">
                          <a:latin typeface="Karla"/>
                          <a:ea typeface="Karla"/>
                          <a:cs typeface="Karla"/>
                          <a:sym typeface="Karla"/>
                        </a:rPr>
                        <a:t>White spot in the appendix</a:t>
                      </a:r>
                      <a:endParaRPr>
                        <a:solidFill>
                          <a:schemeClr val="dk1"/>
                        </a:solidFill>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
                          <a:latin typeface="Karla"/>
                          <a:ea typeface="Karla"/>
                          <a:cs typeface="Karla"/>
                          <a:sym typeface="Karla"/>
                        </a:rPr>
                        <a:t>Appendicolith</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EEEEE"/>
                    </a:solidFill>
                  </a:tcPr>
                </a:tc>
              </a:tr>
              <a:tr h="924700">
                <a:tc>
                  <a:txBody>
                    <a:bodyPr/>
                    <a:lstStyle/>
                    <a:p>
                      <a:pPr indent="0" lvl="0" marL="0" rtl="0" algn="ctr">
                        <a:spcBef>
                          <a:spcPts val="0"/>
                        </a:spcBef>
                        <a:spcAft>
                          <a:spcPts val="0"/>
                        </a:spcAft>
                        <a:buNone/>
                      </a:pPr>
                      <a:r>
                        <a:rPr lang="en">
                          <a:latin typeface="Karla"/>
                          <a:ea typeface="Karla"/>
                          <a:cs typeface="Karla"/>
                          <a:sym typeface="Karla"/>
                        </a:rPr>
                        <a:t>Apple core sign</a:t>
                      </a:r>
                      <a:endParaRPr>
                        <a:latin typeface="Karla"/>
                        <a:ea typeface="Karla"/>
                        <a:cs typeface="Karla"/>
                        <a:sym typeface="Karla"/>
                      </a:endParaRPr>
                    </a:p>
                    <a:p>
                      <a:pPr indent="0" lvl="0" marL="0" rtl="0" algn="ctr">
                        <a:spcBef>
                          <a:spcPts val="0"/>
                        </a:spcBef>
                        <a:spcAft>
                          <a:spcPts val="0"/>
                        </a:spcAft>
                        <a:buNone/>
                      </a:pPr>
                      <a:r>
                        <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en">
                          <a:latin typeface="Karla"/>
                          <a:ea typeface="Karla"/>
                          <a:cs typeface="Karla"/>
                          <a:sym typeface="Karla"/>
                        </a:rPr>
                        <a:t>Colon cancer</a:t>
                      </a:r>
                      <a:endParaRPr>
                        <a:latin typeface="Karla"/>
                        <a:ea typeface="Karla"/>
                        <a:cs typeface="Karla"/>
                        <a:sym typeface="Karla"/>
                      </a:endParaRPr>
                    </a:p>
                  </a:txBody>
                  <a:tcPr marT="190050" marB="190050" marR="75600" marL="75600"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35"/>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21</a:t>
            </a:r>
            <a:endParaRPr sz="1800">
              <a:solidFill>
                <a:srgbClr val="005E68"/>
              </a:solidFill>
              <a:latin typeface="Spectral"/>
              <a:ea typeface="Spectral"/>
              <a:cs typeface="Spectral"/>
              <a:sym typeface="Spectral"/>
            </a:endParaRPr>
          </a:p>
        </p:txBody>
      </p:sp>
      <p:sp>
        <p:nvSpPr>
          <p:cNvPr id="634" name="Google Shape;634;p35"/>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quiz</a:t>
            </a:r>
            <a:endParaRPr/>
          </a:p>
        </p:txBody>
      </p:sp>
      <p:sp>
        <p:nvSpPr>
          <p:cNvPr id="636" name="Google Shape;636;p35"/>
          <p:cNvSpPr/>
          <p:nvPr/>
        </p:nvSpPr>
        <p:spPr>
          <a:xfrm>
            <a:off x="266250" y="526884"/>
            <a:ext cx="7239900" cy="16332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1- what can you see in the </a:t>
            </a:r>
            <a:r>
              <a:rPr lang="en">
                <a:latin typeface="Karla"/>
                <a:ea typeface="Karla"/>
                <a:cs typeface="Karla"/>
                <a:sym typeface="Karla"/>
              </a:rPr>
              <a:t>picture?</a:t>
            </a:r>
            <a:endParaRPr>
              <a:latin typeface="Karla"/>
              <a:ea typeface="Karla"/>
              <a:cs typeface="Karla"/>
              <a:sym typeface="Karla"/>
            </a:endParaRPr>
          </a:p>
          <a:p>
            <a:pPr indent="-317500" lvl="0" marL="457200" rtl="0" algn="l">
              <a:spcBef>
                <a:spcPts val="0"/>
              </a:spcBef>
              <a:spcAft>
                <a:spcPts val="0"/>
              </a:spcAft>
              <a:buSzPts val="1400"/>
              <a:buFont typeface="Karla"/>
              <a:buAutoNum type="alphaLcPeriod"/>
            </a:pPr>
            <a:r>
              <a:rPr lang="en">
                <a:latin typeface="Karla"/>
                <a:ea typeface="Karla"/>
                <a:cs typeface="Karla"/>
                <a:sym typeface="Karla"/>
              </a:rPr>
              <a:t> </a:t>
            </a:r>
            <a:r>
              <a:rPr lang="en">
                <a:latin typeface="Karla"/>
                <a:ea typeface="Karla"/>
                <a:cs typeface="Karla"/>
                <a:sym typeface="Karla"/>
              </a:rPr>
              <a:t>Ulcerative colitis </a:t>
            </a:r>
            <a:endParaRPr>
              <a:latin typeface="Karla"/>
              <a:ea typeface="Karla"/>
              <a:cs typeface="Karla"/>
              <a:sym typeface="Karla"/>
            </a:endParaRPr>
          </a:p>
          <a:p>
            <a:pPr indent="-317500" lvl="0" marL="457200" rtl="0" algn="l">
              <a:spcBef>
                <a:spcPts val="0"/>
              </a:spcBef>
              <a:spcAft>
                <a:spcPts val="0"/>
              </a:spcAft>
              <a:buSzPts val="1400"/>
              <a:buFont typeface="Karla"/>
              <a:buAutoNum type="alphaLcPeriod"/>
            </a:pPr>
            <a:r>
              <a:rPr lang="en">
                <a:latin typeface="Karla"/>
                <a:ea typeface="Karla"/>
                <a:cs typeface="Karla"/>
                <a:sym typeface="Karla"/>
              </a:rPr>
              <a:t> Colon cancer</a:t>
            </a:r>
            <a:endParaRPr>
              <a:latin typeface="Karla"/>
              <a:ea typeface="Karla"/>
              <a:cs typeface="Karla"/>
              <a:sym typeface="Karla"/>
            </a:endParaRPr>
          </a:p>
          <a:p>
            <a:pPr indent="-317500" lvl="0" marL="457200" rtl="0" algn="l">
              <a:spcBef>
                <a:spcPts val="0"/>
              </a:spcBef>
              <a:spcAft>
                <a:spcPts val="0"/>
              </a:spcAft>
              <a:buSzPts val="1400"/>
              <a:buFont typeface="Karla"/>
              <a:buAutoNum type="alphaLcPeriod"/>
            </a:pPr>
            <a:r>
              <a:rPr lang="en">
                <a:latin typeface="Karla"/>
                <a:ea typeface="Karla"/>
                <a:cs typeface="Karla"/>
                <a:sym typeface="Karla"/>
              </a:rPr>
              <a:t> </a:t>
            </a:r>
            <a:r>
              <a:rPr lang="en">
                <a:latin typeface="Karla"/>
                <a:ea typeface="Karla"/>
                <a:cs typeface="Karla"/>
                <a:sym typeface="Karla"/>
              </a:rPr>
              <a:t>Lymphoma </a:t>
            </a:r>
            <a:endParaRPr>
              <a:latin typeface="Karla"/>
              <a:ea typeface="Karla"/>
              <a:cs typeface="Karla"/>
              <a:sym typeface="Karla"/>
            </a:endParaRPr>
          </a:p>
          <a:p>
            <a:pPr indent="-317500" lvl="0" marL="457200" rtl="0" algn="l">
              <a:spcBef>
                <a:spcPts val="0"/>
              </a:spcBef>
              <a:spcAft>
                <a:spcPts val="0"/>
              </a:spcAft>
              <a:buClr>
                <a:schemeClr val="dk1"/>
              </a:buClr>
              <a:buSzPts val="1400"/>
              <a:buFont typeface="Karla"/>
              <a:buAutoNum type="alphaLcPeriod"/>
            </a:pPr>
            <a:r>
              <a:rPr lang="en">
                <a:solidFill>
                  <a:schemeClr val="dk1"/>
                </a:solidFill>
                <a:latin typeface="Karla"/>
                <a:ea typeface="Karla"/>
                <a:cs typeface="Karla"/>
                <a:sym typeface="Karla"/>
              </a:rPr>
              <a:t>Colonic polyp</a:t>
            </a:r>
            <a:endParaRPr>
              <a:solidFill>
                <a:schemeClr val="dk1"/>
              </a:solidFill>
              <a:latin typeface="Karla"/>
              <a:ea typeface="Karla"/>
              <a:cs typeface="Karla"/>
              <a:sym typeface="Karla"/>
            </a:endParaRPr>
          </a:p>
        </p:txBody>
      </p:sp>
      <p:sp>
        <p:nvSpPr>
          <p:cNvPr id="637" name="Google Shape;637;p35"/>
          <p:cNvSpPr/>
          <p:nvPr/>
        </p:nvSpPr>
        <p:spPr>
          <a:xfrm>
            <a:off x="220625" y="4080475"/>
            <a:ext cx="3552600" cy="20415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3-in </a:t>
            </a:r>
            <a:r>
              <a:rPr lang="en">
                <a:latin typeface="Karla"/>
                <a:ea typeface="Karla"/>
                <a:cs typeface="Karla"/>
                <a:sym typeface="Karla"/>
              </a:rPr>
              <a:t>gastric carcinoma there is </a:t>
            </a:r>
            <a:r>
              <a:rPr lang="en">
                <a:solidFill>
                  <a:schemeClr val="dk1"/>
                </a:solidFill>
                <a:latin typeface="Karla"/>
                <a:ea typeface="Karla"/>
                <a:cs typeface="Karla"/>
                <a:sym typeface="Karla"/>
              </a:rPr>
              <a:t>diffuse thickening of the wall of the stomach which can be …?</a:t>
            </a:r>
            <a:endParaRPr>
              <a:solidFill>
                <a:schemeClr val="dk1"/>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Primary Gastric Cancer​ ​</a:t>
            </a:r>
            <a:endParaRPr>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Infiltration</a:t>
            </a:r>
            <a:r>
              <a:rPr lang="en">
                <a:solidFill>
                  <a:schemeClr val="accent5"/>
                </a:solidFill>
                <a:latin typeface="Karla"/>
                <a:ea typeface="Karla"/>
                <a:cs typeface="Karla"/>
                <a:sym typeface="Karla"/>
              </a:rPr>
              <a:t>​ </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Metastasis</a:t>
            </a:r>
            <a:r>
              <a:rPr lang="en">
                <a:solidFill>
                  <a:srgbClr val="000000"/>
                </a:solidFill>
                <a:latin typeface="Karla"/>
                <a:ea typeface="Karla"/>
                <a:cs typeface="Karla"/>
                <a:sym typeface="Karla"/>
              </a:rPr>
              <a:t> </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a:t>
            </a:r>
            <a:r>
              <a:rPr lang="en">
                <a:latin typeface="Karla"/>
                <a:ea typeface="Karla"/>
                <a:cs typeface="Karla"/>
                <a:sym typeface="Karla"/>
              </a:rPr>
              <a:t>all</a:t>
            </a:r>
            <a:endParaRPr>
              <a:solidFill>
                <a:srgbClr val="000000"/>
              </a:solidFill>
              <a:latin typeface="Karla"/>
              <a:ea typeface="Karla"/>
              <a:cs typeface="Karla"/>
              <a:sym typeface="Karla"/>
            </a:endParaRPr>
          </a:p>
        </p:txBody>
      </p:sp>
      <p:sp>
        <p:nvSpPr>
          <p:cNvPr id="638" name="Google Shape;638;p35"/>
          <p:cNvSpPr/>
          <p:nvPr/>
        </p:nvSpPr>
        <p:spPr>
          <a:xfrm>
            <a:off x="208200" y="6257750"/>
            <a:ext cx="7239900" cy="1633200"/>
          </a:xfrm>
          <a:prstGeom prst="roundRect">
            <a:avLst>
              <a:gd fmla="val 16667" name="adj"/>
            </a:avLst>
          </a:prstGeom>
          <a:solidFill>
            <a:srgbClr val="9DBDC1"/>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5-</a:t>
            </a:r>
            <a:r>
              <a:rPr lang="en">
                <a:latin typeface="Karla"/>
                <a:ea typeface="Karla"/>
                <a:cs typeface="Karla"/>
                <a:sym typeface="Karla"/>
              </a:rPr>
              <a:t>Patient with bloody diarrhea and vomiting</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Ulcerative colitis</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Crohn's disease</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Colon cancer</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Celiac disease </a:t>
            </a:r>
            <a:endParaRPr/>
          </a:p>
        </p:txBody>
      </p:sp>
      <p:sp>
        <p:nvSpPr>
          <p:cNvPr id="639" name="Google Shape;639;p35"/>
          <p:cNvSpPr/>
          <p:nvPr/>
        </p:nvSpPr>
        <p:spPr>
          <a:xfrm>
            <a:off x="208200" y="2303673"/>
            <a:ext cx="7356000" cy="16332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2-which one of the </a:t>
            </a:r>
            <a:r>
              <a:rPr lang="en">
                <a:latin typeface="Karla"/>
                <a:ea typeface="Karla"/>
                <a:cs typeface="Karla"/>
                <a:sym typeface="Karla"/>
              </a:rPr>
              <a:t>following is complication of acute appendicitis </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thickening</a:t>
            </a:r>
            <a:r>
              <a:rPr lang="en">
                <a:solidFill>
                  <a:schemeClr val="dk1"/>
                </a:solidFill>
                <a:latin typeface="Karla"/>
                <a:ea typeface="Karla"/>
                <a:cs typeface="Karla"/>
                <a:sym typeface="Karla"/>
              </a:rPr>
              <a:t>​ of the wall</a:t>
            </a:r>
            <a:endParaRPr>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latin typeface="Karla"/>
                <a:ea typeface="Karla"/>
                <a:cs typeface="Karla"/>
                <a:sym typeface="Karla"/>
              </a:rPr>
              <a:t>abscess formation</a:t>
            </a:r>
            <a:endParaRPr>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a:t>
            </a:r>
            <a:r>
              <a:rPr lang="en">
                <a:latin typeface="Karla"/>
                <a:ea typeface="Karla"/>
                <a:cs typeface="Karla"/>
                <a:sym typeface="Karla"/>
              </a:rPr>
              <a:t>Swelling </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a:t>
            </a:r>
            <a:r>
              <a:rPr lang="en">
                <a:latin typeface="Karla"/>
                <a:ea typeface="Karla"/>
                <a:cs typeface="Karla"/>
                <a:sym typeface="Karla"/>
              </a:rPr>
              <a:t>Bleeding </a:t>
            </a:r>
            <a:endParaRPr>
              <a:latin typeface="Karla"/>
              <a:ea typeface="Karla"/>
              <a:cs typeface="Karla"/>
              <a:sym typeface="Karla"/>
            </a:endParaRPr>
          </a:p>
        </p:txBody>
      </p:sp>
      <p:sp>
        <p:nvSpPr>
          <p:cNvPr id="640" name="Google Shape;640;p35"/>
          <p:cNvSpPr/>
          <p:nvPr/>
        </p:nvSpPr>
        <p:spPr>
          <a:xfrm>
            <a:off x="4005925" y="4080798"/>
            <a:ext cx="3552600" cy="20415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4- 32 years old, female, have peptic ulcer, came with severe abdominal pain, you suspect peptic ulcer perforation. What is the initial test you can order for her?</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X-ray </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MRI</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CT</a:t>
            </a:r>
            <a:endParaRPr>
              <a:solidFill>
                <a:srgbClr val="000000"/>
              </a:solidFill>
              <a:latin typeface="Karla"/>
              <a:ea typeface="Karla"/>
              <a:cs typeface="Karla"/>
              <a:sym typeface="Karla"/>
            </a:endParaRPr>
          </a:p>
          <a:p>
            <a:pPr indent="-317500" lvl="0" marL="457200" rtl="0" algn="l">
              <a:spcBef>
                <a:spcPts val="0"/>
              </a:spcBef>
              <a:spcAft>
                <a:spcPts val="0"/>
              </a:spcAft>
              <a:buClr>
                <a:srgbClr val="000000"/>
              </a:buClr>
              <a:buSzPts val="1400"/>
              <a:buFont typeface="Karla"/>
              <a:buAutoNum type="alphaLcPeriod"/>
            </a:pPr>
            <a:r>
              <a:rPr lang="en">
                <a:solidFill>
                  <a:srgbClr val="000000"/>
                </a:solidFill>
                <a:latin typeface="Karla"/>
                <a:ea typeface="Karla"/>
                <a:cs typeface="Karla"/>
                <a:sym typeface="Karla"/>
              </a:rPr>
              <a:t> US</a:t>
            </a:r>
            <a:endParaRPr>
              <a:latin typeface="Karla"/>
              <a:ea typeface="Karla"/>
              <a:cs typeface="Karla"/>
              <a:sym typeface="Karla"/>
            </a:endParaRPr>
          </a:p>
        </p:txBody>
      </p:sp>
      <p:sp>
        <p:nvSpPr>
          <p:cNvPr id="641" name="Google Shape;641;p35"/>
          <p:cNvSpPr/>
          <p:nvPr/>
        </p:nvSpPr>
        <p:spPr>
          <a:xfrm>
            <a:off x="208200" y="8026400"/>
            <a:ext cx="7239900" cy="16332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6- Elderly patient with progressive </a:t>
            </a:r>
            <a:endParaRPr>
              <a:solidFill>
                <a:srgbClr val="000000"/>
              </a:solidFill>
              <a:latin typeface="Karla"/>
              <a:ea typeface="Karla"/>
              <a:cs typeface="Karla"/>
              <a:sym typeface="Karla"/>
            </a:endParaRPr>
          </a:p>
          <a:p>
            <a:pPr indent="0" lvl="0" marL="0" rtl="0" algn="l">
              <a:spcBef>
                <a:spcPts val="0"/>
              </a:spcBef>
              <a:spcAft>
                <a:spcPts val="0"/>
              </a:spcAft>
              <a:buClr>
                <a:srgbClr val="000000"/>
              </a:buClr>
              <a:buSzPts val="1100"/>
              <a:buFont typeface="Arial"/>
              <a:buNone/>
            </a:pPr>
            <a:r>
              <a:rPr lang="en">
                <a:solidFill>
                  <a:srgbClr val="000000"/>
                </a:solidFill>
                <a:latin typeface="Karla"/>
                <a:ea typeface="Karla"/>
                <a:cs typeface="Karla"/>
                <a:sym typeface="Karla"/>
              </a:rPr>
              <a:t>dysphagia, what is the diagnosis</a:t>
            </a:r>
            <a:r>
              <a:rPr lang="en">
                <a:latin typeface="Karla"/>
                <a:ea typeface="Karla"/>
                <a:cs typeface="Karla"/>
                <a:sym typeface="Karla"/>
              </a:rPr>
              <a:t>? </a:t>
            </a:r>
            <a:endParaRPr>
              <a:latin typeface="Karla"/>
              <a:ea typeface="Karla"/>
              <a:cs typeface="Karla"/>
              <a:sym typeface="Karla"/>
            </a:endParaRPr>
          </a:p>
          <a:p>
            <a:pPr indent="-317500" lvl="0" marL="457200" rtl="0" algn="l">
              <a:spcBef>
                <a:spcPts val="0"/>
              </a:spcBef>
              <a:spcAft>
                <a:spcPts val="0"/>
              </a:spcAft>
              <a:buClr>
                <a:schemeClr val="dk1"/>
              </a:buClr>
              <a:buSzPts val="1400"/>
              <a:buFont typeface="Karla"/>
              <a:buAutoNum type="alphaLcPeriod"/>
            </a:pPr>
            <a:r>
              <a:rPr lang="en">
                <a:solidFill>
                  <a:schemeClr val="dk1"/>
                </a:solidFill>
                <a:latin typeface="Karla"/>
                <a:ea typeface="Karla"/>
                <a:cs typeface="Karla"/>
                <a:sym typeface="Karla"/>
              </a:rPr>
              <a:t>Ulcerative colitis</a:t>
            </a:r>
            <a:endParaRPr>
              <a:solidFill>
                <a:schemeClr val="dk1"/>
              </a:solidFill>
              <a:latin typeface="Karla"/>
              <a:ea typeface="Karla"/>
              <a:cs typeface="Karla"/>
              <a:sym typeface="Karla"/>
            </a:endParaRPr>
          </a:p>
          <a:p>
            <a:pPr indent="-317500" lvl="0" marL="457200" rtl="0" algn="l">
              <a:spcBef>
                <a:spcPts val="0"/>
              </a:spcBef>
              <a:spcAft>
                <a:spcPts val="0"/>
              </a:spcAft>
              <a:buClr>
                <a:schemeClr val="dk1"/>
              </a:buClr>
              <a:buSzPts val="1400"/>
              <a:buFont typeface="Karla"/>
              <a:buAutoNum type="alphaLcPeriod"/>
            </a:pPr>
            <a:r>
              <a:rPr lang="en">
                <a:solidFill>
                  <a:schemeClr val="dk1"/>
                </a:solidFill>
                <a:latin typeface="Karla"/>
                <a:ea typeface="Karla"/>
                <a:cs typeface="Karla"/>
                <a:sym typeface="Karla"/>
              </a:rPr>
              <a:t>Crohn's disease</a:t>
            </a:r>
            <a:endParaRPr>
              <a:solidFill>
                <a:schemeClr val="dk1"/>
              </a:solidFill>
              <a:latin typeface="Karla"/>
              <a:ea typeface="Karla"/>
              <a:cs typeface="Karla"/>
              <a:sym typeface="Karla"/>
            </a:endParaRPr>
          </a:p>
          <a:p>
            <a:pPr indent="-317500" lvl="0" marL="457200" rtl="0" algn="l">
              <a:spcBef>
                <a:spcPts val="0"/>
              </a:spcBef>
              <a:spcAft>
                <a:spcPts val="0"/>
              </a:spcAft>
              <a:buClr>
                <a:schemeClr val="dk1"/>
              </a:buClr>
              <a:buSzPts val="1400"/>
              <a:buFont typeface="Karla"/>
              <a:buAutoNum type="alphaLcPeriod"/>
            </a:pPr>
            <a:r>
              <a:rPr lang="en">
                <a:solidFill>
                  <a:schemeClr val="dk1"/>
                </a:solidFill>
                <a:latin typeface="Karla"/>
                <a:ea typeface="Karla"/>
                <a:cs typeface="Karla"/>
                <a:sym typeface="Karla"/>
              </a:rPr>
              <a:t>Colon cancer</a:t>
            </a:r>
            <a:endParaRPr>
              <a:solidFill>
                <a:schemeClr val="dk1"/>
              </a:solidFill>
              <a:latin typeface="Karla"/>
              <a:ea typeface="Karla"/>
              <a:cs typeface="Karla"/>
              <a:sym typeface="Karla"/>
            </a:endParaRPr>
          </a:p>
          <a:p>
            <a:pPr indent="-317500" lvl="0" marL="457200" rtl="0" algn="l">
              <a:spcBef>
                <a:spcPts val="0"/>
              </a:spcBef>
              <a:spcAft>
                <a:spcPts val="0"/>
              </a:spcAft>
              <a:buClr>
                <a:schemeClr val="dk1"/>
              </a:buClr>
              <a:buSzPts val="1400"/>
              <a:buFont typeface="Karla"/>
              <a:buAutoNum type="alphaLcPeriod"/>
            </a:pPr>
            <a:r>
              <a:rPr lang="en">
                <a:solidFill>
                  <a:schemeClr val="dk1"/>
                </a:solidFill>
                <a:latin typeface="Karla"/>
                <a:ea typeface="Karla"/>
                <a:cs typeface="Karla"/>
                <a:sym typeface="Karla"/>
              </a:rPr>
              <a:t>Celiac disease </a:t>
            </a:r>
            <a:r>
              <a:rPr lang="en">
                <a:solidFill>
                  <a:srgbClr val="000000"/>
                </a:solidFill>
                <a:latin typeface="Karla"/>
                <a:ea typeface="Karla"/>
                <a:cs typeface="Karla"/>
                <a:sym typeface="Karla"/>
              </a:rPr>
              <a:t> </a:t>
            </a:r>
            <a:endParaRPr>
              <a:latin typeface="Karla"/>
              <a:ea typeface="Karla"/>
              <a:cs typeface="Karla"/>
              <a:sym typeface="Karla"/>
            </a:endParaRPr>
          </a:p>
        </p:txBody>
      </p:sp>
      <p:sp>
        <p:nvSpPr>
          <p:cNvPr id="642" name="Google Shape;642;p35"/>
          <p:cNvSpPr/>
          <p:nvPr/>
        </p:nvSpPr>
        <p:spPr>
          <a:xfrm rot="5400000">
            <a:off x="6139188" y="9242292"/>
            <a:ext cx="884100" cy="1989600"/>
          </a:xfrm>
          <a:prstGeom prst="roundRect">
            <a:avLst>
              <a:gd fmla="val 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Answers</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1)D</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2)B</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3)D</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4) a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5)a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6)c</a:t>
            </a:r>
            <a:endParaRPr>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pic>
        <p:nvPicPr>
          <p:cNvPr id="643" name="Google Shape;643;p35"/>
          <p:cNvPicPr preferRelativeResize="0"/>
          <p:nvPr/>
        </p:nvPicPr>
        <p:blipFill>
          <a:blip r:embed="rId3">
            <a:alphaModFix/>
          </a:blip>
          <a:stretch>
            <a:fillRect/>
          </a:stretch>
        </p:blipFill>
        <p:spPr>
          <a:xfrm>
            <a:off x="5035855" y="581175"/>
            <a:ext cx="1492725" cy="1524606"/>
          </a:xfrm>
          <a:prstGeom prst="rect">
            <a:avLst/>
          </a:prstGeom>
          <a:noFill/>
          <a:ln>
            <a:noFill/>
          </a:ln>
        </p:spPr>
      </p:pic>
      <p:pic>
        <p:nvPicPr>
          <p:cNvPr id="644" name="Google Shape;644;p35"/>
          <p:cNvPicPr preferRelativeResize="0"/>
          <p:nvPr/>
        </p:nvPicPr>
        <p:blipFill>
          <a:blip r:embed="rId4">
            <a:alphaModFix/>
          </a:blip>
          <a:stretch>
            <a:fillRect/>
          </a:stretch>
        </p:blipFill>
        <p:spPr>
          <a:xfrm>
            <a:off x="5586450" y="6402125"/>
            <a:ext cx="1492725" cy="1344446"/>
          </a:xfrm>
          <a:prstGeom prst="rect">
            <a:avLst/>
          </a:prstGeom>
          <a:noFill/>
          <a:ln>
            <a:noFill/>
          </a:ln>
        </p:spPr>
      </p:pic>
      <p:pic>
        <p:nvPicPr>
          <p:cNvPr id="645" name="Google Shape;645;p35"/>
          <p:cNvPicPr preferRelativeResize="0"/>
          <p:nvPr/>
        </p:nvPicPr>
        <p:blipFill rotWithShape="1">
          <a:blip r:embed="rId5">
            <a:alphaModFix/>
          </a:blip>
          <a:srcRect b="0" l="0" r="41605" t="0"/>
          <a:stretch/>
        </p:blipFill>
        <p:spPr>
          <a:xfrm>
            <a:off x="5586438" y="8026400"/>
            <a:ext cx="1492725" cy="163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2</a:t>
            </a:r>
            <a:endParaRPr sz="1800">
              <a:solidFill>
                <a:srgbClr val="005E68"/>
              </a:solidFill>
              <a:latin typeface="Spectral"/>
              <a:ea typeface="Spectral"/>
              <a:cs typeface="Spectral"/>
              <a:sym typeface="Spectral"/>
            </a:endParaRPr>
          </a:p>
        </p:txBody>
      </p:sp>
      <p:sp>
        <p:nvSpPr>
          <p:cNvPr id="121" name="Google Shape;121;p16"/>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Barium swallow</a:t>
            </a:r>
            <a:endParaRPr/>
          </a:p>
        </p:txBody>
      </p:sp>
      <p:pic>
        <p:nvPicPr>
          <p:cNvPr id="123" name="Google Shape;123;p16"/>
          <p:cNvPicPr preferRelativeResize="0"/>
          <p:nvPr/>
        </p:nvPicPr>
        <p:blipFill>
          <a:blip r:embed="rId3">
            <a:alphaModFix/>
          </a:blip>
          <a:stretch>
            <a:fillRect/>
          </a:stretch>
        </p:blipFill>
        <p:spPr>
          <a:xfrm>
            <a:off x="349500" y="1305375"/>
            <a:ext cx="1733550" cy="2869175"/>
          </a:xfrm>
          <a:prstGeom prst="rect">
            <a:avLst/>
          </a:prstGeom>
          <a:noFill/>
          <a:ln>
            <a:noFill/>
          </a:ln>
        </p:spPr>
      </p:pic>
      <p:pic>
        <p:nvPicPr>
          <p:cNvPr id="124" name="Google Shape;124;p16"/>
          <p:cNvPicPr preferRelativeResize="0"/>
          <p:nvPr/>
        </p:nvPicPr>
        <p:blipFill rotWithShape="1">
          <a:blip r:embed="rId4">
            <a:alphaModFix/>
          </a:blip>
          <a:srcRect b="0" l="0" r="0" t="0"/>
          <a:stretch/>
        </p:blipFill>
        <p:spPr>
          <a:xfrm>
            <a:off x="2622262" y="870563"/>
            <a:ext cx="2159950" cy="2075675"/>
          </a:xfrm>
          <a:prstGeom prst="rect">
            <a:avLst/>
          </a:prstGeom>
          <a:noFill/>
          <a:ln>
            <a:noFill/>
          </a:ln>
        </p:spPr>
      </p:pic>
      <p:pic>
        <p:nvPicPr>
          <p:cNvPr id="125" name="Google Shape;125;p16"/>
          <p:cNvPicPr preferRelativeResize="0"/>
          <p:nvPr/>
        </p:nvPicPr>
        <p:blipFill>
          <a:blip r:embed="rId5">
            <a:alphaModFix/>
          </a:blip>
          <a:stretch>
            <a:fillRect/>
          </a:stretch>
        </p:blipFill>
        <p:spPr>
          <a:xfrm>
            <a:off x="4883281" y="870563"/>
            <a:ext cx="2370144" cy="2075682"/>
          </a:xfrm>
          <a:prstGeom prst="rect">
            <a:avLst/>
          </a:prstGeom>
          <a:noFill/>
          <a:ln>
            <a:noFill/>
          </a:ln>
        </p:spPr>
      </p:pic>
      <p:pic>
        <p:nvPicPr>
          <p:cNvPr id="126" name="Google Shape;126;p16"/>
          <p:cNvPicPr preferRelativeResize="0"/>
          <p:nvPr/>
        </p:nvPicPr>
        <p:blipFill>
          <a:blip r:embed="rId6">
            <a:alphaModFix/>
          </a:blip>
          <a:stretch>
            <a:fillRect/>
          </a:stretch>
        </p:blipFill>
        <p:spPr>
          <a:xfrm>
            <a:off x="2472215" y="3963950"/>
            <a:ext cx="2120868" cy="2168300"/>
          </a:xfrm>
          <a:prstGeom prst="rect">
            <a:avLst/>
          </a:prstGeom>
          <a:noFill/>
          <a:ln>
            <a:noFill/>
          </a:ln>
        </p:spPr>
      </p:pic>
      <p:pic>
        <p:nvPicPr>
          <p:cNvPr id="127" name="Google Shape;127;p16"/>
          <p:cNvPicPr preferRelativeResize="0"/>
          <p:nvPr/>
        </p:nvPicPr>
        <p:blipFill>
          <a:blip r:embed="rId7">
            <a:alphaModFix/>
          </a:blip>
          <a:stretch>
            <a:fillRect/>
          </a:stretch>
        </p:blipFill>
        <p:spPr>
          <a:xfrm>
            <a:off x="4982256" y="3963959"/>
            <a:ext cx="2377740" cy="2211898"/>
          </a:xfrm>
          <a:prstGeom prst="rect">
            <a:avLst/>
          </a:prstGeom>
          <a:noFill/>
          <a:ln>
            <a:noFill/>
          </a:ln>
        </p:spPr>
      </p:pic>
      <p:cxnSp>
        <p:nvCxnSpPr>
          <p:cNvPr id="128" name="Google Shape;128;p16"/>
          <p:cNvCxnSpPr>
            <a:stCxn id="123" idx="2"/>
          </p:cNvCxnSpPr>
          <p:nvPr/>
        </p:nvCxnSpPr>
        <p:spPr>
          <a:xfrm>
            <a:off x="1216275" y="4174550"/>
            <a:ext cx="7500" cy="295800"/>
          </a:xfrm>
          <a:prstGeom prst="straightConnector1">
            <a:avLst/>
          </a:prstGeom>
          <a:noFill/>
          <a:ln cap="flat" cmpd="sng" w="9525">
            <a:solidFill>
              <a:srgbClr val="595959"/>
            </a:solidFill>
            <a:prstDash val="solid"/>
            <a:round/>
            <a:headEnd len="med" w="med" type="none"/>
            <a:tailEnd len="med" w="med" type="triangle"/>
          </a:ln>
        </p:spPr>
      </p:cxnSp>
      <p:sp>
        <p:nvSpPr>
          <p:cNvPr id="129" name="Google Shape;129;p16"/>
          <p:cNvSpPr txBox="1"/>
          <p:nvPr/>
        </p:nvSpPr>
        <p:spPr>
          <a:xfrm>
            <a:off x="217000" y="4355700"/>
            <a:ext cx="2211900" cy="14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B7B7B7"/>
                </a:solidFill>
                <a:latin typeface="Karla"/>
                <a:ea typeface="Karla"/>
                <a:cs typeface="Karla"/>
                <a:sym typeface="Karla"/>
              </a:rPr>
              <a:t>extra picture</a:t>
            </a:r>
            <a:endParaRPr sz="1300">
              <a:solidFill>
                <a:srgbClr val="B7B7B7"/>
              </a:solidFill>
              <a:latin typeface="Karla"/>
              <a:ea typeface="Karla"/>
              <a:cs typeface="Karla"/>
              <a:sym typeface="Karla"/>
            </a:endParaRPr>
          </a:p>
          <a:p>
            <a:pPr indent="0" lvl="0" marL="0" rtl="0" algn="l">
              <a:spcBef>
                <a:spcPts val="0"/>
              </a:spcBef>
              <a:spcAft>
                <a:spcPts val="0"/>
              </a:spcAft>
              <a:buNone/>
            </a:pPr>
            <a:r>
              <a:t/>
            </a:r>
            <a:endParaRPr sz="1300">
              <a:solidFill>
                <a:srgbClr val="B7B7B7"/>
              </a:solidFill>
              <a:latin typeface="Karla"/>
              <a:ea typeface="Karla"/>
              <a:cs typeface="Karla"/>
              <a:sym typeface="Karla"/>
            </a:endParaRPr>
          </a:p>
          <a:p>
            <a:pPr indent="0" lvl="0" marL="0" rtl="0" algn="l">
              <a:spcBef>
                <a:spcPts val="0"/>
              </a:spcBef>
              <a:spcAft>
                <a:spcPts val="0"/>
              </a:spcAft>
              <a:buNone/>
            </a:pPr>
            <a:r>
              <a:rPr lang="en" sz="1300">
                <a:solidFill>
                  <a:srgbClr val="B7B7B7"/>
                </a:solidFill>
                <a:latin typeface="Karla"/>
                <a:ea typeface="Karla"/>
                <a:cs typeface="Karla"/>
                <a:sym typeface="Karla"/>
              </a:rPr>
              <a:t>-Aortic arch</a:t>
            </a:r>
            <a:endParaRPr sz="1300">
              <a:solidFill>
                <a:srgbClr val="B7B7B7"/>
              </a:solidFill>
              <a:latin typeface="Karla"/>
              <a:ea typeface="Karla"/>
              <a:cs typeface="Karla"/>
              <a:sym typeface="Karla"/>
            </a:endParaRPr>
          </a:p>
          <a:p>
            <a:pPr indent="0" lvl="0" marL="0" rtl="0" algn="l">
              <a:spcBef>
                <a:spcPts val="0"/>
              </a:spcBef>
              <a:spcAft>
                <a:spcPts val="0"/>
              </a:spcAft>
              <a:buNone/>
            </a:pPr>
            <a:r>
              <a:rPr lang="en" sz="1300">
                <a:solidFill>
                  <a:srgbClr val="B7B7B7"/>
                </a:solidFill>
                <a:latin typeface="Karla"/>
                <a:ea typeface="Karla"/>
                <a:cs typeface="Karla"/>
                <a:sym typeface="Karla"/>
              </a:rPr>
              <a:t>-Left main bronchus</a:t>
            </a:r>
            <a:endParaRPr sz="1300">
              <a:solidFill>
                <a:srgbClr val="B7B7B7"/>
              </a:solidFill>
              <a:latin typeface="Karla"/>
              <a:ea typeface="Karla"/>
              <a:cs typeface="Karla"/>
              <a:sym typeface="Karla"/>
            </a:endParaRPr>
          </a:p>
          <a:p>
            <a:pPr indent="0" lvl="0" marL="0" rtl="0" algn="l">
              <a:spcBef>
                <a:spcPts val="0"/>
              </a:spcBef>
              <a:spcAft>
                <a:spcPts val="0"/>
              </a:spcAft>
              <a:buNone/>
            </a:pPr>
            <a:r>
              <a:rPr lang="en" sz="1300">
                <a:solidFill>
                  <a:srgbClr val="B7B7B7"/>
                </a:solidFill>
                <a:latin typeface="Karla"/>
                <a:ea typeface="Karla"/>
                <a:cs typeface="Karla"/>
                <a:sym typeface="Karla"/>
              </a:rPr>
              <a:t>-Left atrium</a:t>
            </a:r>
            <a:endParaRPr sz="1300">
              <a:solidFill>
                <a:srgbClr val="B7B7B7"/>
              </a:solidFill>
              <a:latin typeface="Karla"/>
              <a:ea typeface="Karla"/>
              <a:cs typeface="Karla"/>
              <a:sym typeface="Karla"/>
            </a:endParaRPr>
          </a:p>
        </p:txBody>
      </p:sp>
      <p:sp>
        <p:nvSpPr>
          <p:cNvPr id="130" name="Google Shape;130;p16"/>
          <p:cNvSpPr txBox="1"/>
          <p:nvPr/>
        </p:nvSpPr>
        <p:spPr>
          <a:xfrm>
            <a:off x="3456405" y="513583"/>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Normal Study-Double contrast</a:t>
            </a:r>
            <a:endParaRPr b="1">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131" name="Google Shape;131;p16"/>
          <p:cNvSpPr txBox="1"/>
          <p:nvPr/>
        </p:nvSpPr>
        <p:spPr>
          <a:xfrm>
            <a:off x="2596263" y="2917310"/>
            <a:ext cx="2211900" cy="7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Karla"/>
                <a:ea typeface="Karla"/>
                <a:cs typeface="Karla"/>
                <a:sym typeface="Karla"/>
              </a:rPr>
              <a:t>Double contrast (helps in mucosal </a:t>
            </a:r>
            <a:r>
              <a:rPr lang="en">
                <a:solidFill>
                  <a:schemeClr val="accent4"/>
                </a:solidFill>
                <a:latin typeface="Karla"/>
                <a:ea typeface="Karla"/>
                <a:cs typeface="Karla"/>
                <a:sym typeface="Karla"/>
              </a:rPr>
              <a:t>details</a:t>
            </a:r>
            <a:r>
              <a:rPr lang="en">
                <a:solidFill>
                  <a:schemeClr val="accent4"/>
                </a:solidFill>
                <a:latin typeface="Karla"/>
                <a:ea typeface="Karla"/>
                <a:cs typeface="Karla"/>
                <a:sym typeface="Karla"/>
              </a:rPr>
              <a:t>)</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 upper esophagus</a:t>
            </a:r>
            <a:endParaRPr>
              <a:solidFill>
                <a:schemeClr val="accent4"/>
              </a:solidFill>
              <a:latin typeface="Karla"/>
              <a:ea typeface="Karla"/>
              <a:cs typeface="Karla"/>
              <a:sym typeface="Karla"/>
            </a:endParaRPr>
          </a:p>
        </p:txBody>
      </p:sp>
      <p:sp>
        <p:nvSpPr>
          <p:cNvPr id="132" name="Google Shape;132;p16"/>
          <p:cNvSpPr txBox="1"/>
          <p:nvPr/>
        </p:nvSpPr>
        <p:spPr>
          <a:xfrm>
            <a:off x="4861175" y="3056813"/>
            <a:ext cx="2619900" cy="7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Karla"/>
                <a:ea typeface="Karla"/>
                <a:cs typeface="Karla"/>
                <a:sym typeface="Karla"/>
              </a:rPr>
              <a:t>single</a:t>
            </a:r>
            <a:r>
              <a:rPr lang="en">
                <a:solidFill>
                  <a:schemeClr val="accent4"/>
                </a:solidFill>
                <a:latin typeface="Karla"/>
                <a:ea typeface="Karla"/>
                <a:cs typeface="Karla"/>
                <a:sym typeface="Karla"/>
              </a:rPr>
              <a:t> contrast </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(helps in gross pathology and anatomy) </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 upper esophagus</a:t>
            </a:r>
            <a:endParaRPr>
              <a:solidFill>
                <a:schemeClr val="accent4"/>
              </a:solidFill>
              <a:latin typeface="Karla"/>
              <a:ea typeface="Karla"/>
              <a:cs typeface="Karla"/>
              <a:sym typeface="Karla"/>
            </a:endParaRPr>
          </a:p>
        </p:txBody>
      </p:sp>
      <p:sp>
        <p:nvSpPr>
          <p:cNvPr id="133" name="Google Shape;133;p16"/>
          <p:cNvSpPr txBox="1"/>
          <p:nvPr/>
        </p:nvSpPr>
        <p:spPr>
          <a:xfrm>
            <a:off x="2576921" y="6137845"/>
            <a:ext cx="1733400" cy="21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Karla"/>
                <a:ea typeface="Karla"/>
                <a:cs typeface="Karla"/>
                <a:sym typeface="Karla"/>
              </a:rPr>
              <a:t>Mid esophagus</a:t>
            </a:r>
            <a:endParaRPr>
              <a:solidFill>
                <a:schemeClr val="accent4"/>
              </a:solidFill>
              <a:latin typeface="Karla"/>
              <a:ea typeface="Karla"/>
              <a:cs typeface="Karla"/>
              <a:sym typeface="Karla"/>
            </a:endParaRPr>
          </a:p>
        </p:txBody>
      </p:sp>
      <p:sp>
        <p:nvSpPr>
          <p:cNvPr id="134" name="Google Shape;134;p16"/>
          <p:cNvSpPr txBox="1"/>
          <p:nvPr/>
        </p:nvSpPr>
        <p:spPr>
          <a:xfrm>
            <a:off x="4572725" y="6175850"/>
            <a:ext cx="31968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Karla"/>
                <a:ea typeface="Karla"/>
                <a:cs typeface="Karla"/>
                <a:sym typeface="Karla"/>
              </a:rPr>
              <a:t>Lower esophagus</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 </a:t>
            </a:r>
            <a:r>
              <a:rPr lang="en">
                <a:solidFill>
                  <a:schemeClr val="accent4"/>
                </a:solidFill>
                <a:latin typeface="Karla"/>
                <a:ea typeface="Karla"/>
                <a:cs typeface="Karla"/>
                <a:sym typeface="Karla"/>
              </a:rPr>
              <a:t>Yellow: gastroesophageal junction</a:t>
            </a:r>
            <a:endParaRPr>
              <a:solidFill>
                <a:schemeClr val="accent4"/>
              </a:solidFill>
              <a:latin typeface="Karla"/>
              <a:ea typeface="Karla"/>
              <a:cs typeface="Karla"/>
              <a:sym typeface="Karla"/>
            </a:endParaRPr>
          </a:p>
        </p:txBody>
      </p:sp>
      <p:sp>
        <p:nvSpPr>
          <p:cNvPr id="135" name="Google Shape;135;p16"/>
          <p:cNvSpPr txBox="1"/>
          <p:nvPr/>
        </p:nvSpPr>
        <p:spPr>
          <a:xfrm>
            <a:off x="417253" y="6493950"/>
            <a:ext cx="73551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Dysphagia, Esophageal stricture (Barium swallow)</a:t>
            </a:r>
            <a:endParaRPr b="1" sz="2300">
              <a:solidFill>
                <a:schemeClr val="lt2"/>
              </a:solidFill>
              <a:latin typeface="Karla"/>
              <a:ea typeface="Karla"/>
              <a:cs typeface="Karla"/>
              <a:sym typeface="Karla"/>
            </a:endParaRPr>
          </a:p>
        </p:txBody>
      </p:sp>
      <p:sp>
        <p:nvSpPr>
          <p:cNvPr id="136" name="Google Shape;136;p16"/>
          <p:cNvSpPr txBox="1"/>
          <p:nvPr/>
        </p:nvSpPr>
        <p:spPr>
          <a:xfrm>
            <a:off x="417243" y="6952638"/>
            <a:ext cx="3196800" cy="15408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lang="en">
                <a:latin typeface="Karla"/>
                <a:ea typeface="Karla"/>
                <a:cs typeface="Karla"/>
                <a:sym typeface="Karla"/>
              </a:rPr>
              <a:t>Benign stricture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corrosive esophageal stricture</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peptic esophagitis stricture</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Achalasia</a:t>
            </a:r>
            <a:endParaRPr>
              <a:latin typeface="Karla"/>
              <a:ea typeface="Karla"/>
              <a:cs typeface="Karla"/>
              <a:sym typeface="Karla"/>
            </a:endParaRPr>
          </a:p>
        </p:txBody>
      </p:sp>
      <p:sp>
        <p:nvSpPr>
          <p:cNvPr id="137" name="Google Shape;137;p16"/>
          <p:cNvSpPr txBox="1"/>
          <p:nvPr/>
        </p:nvSpPr>
        <p:spPr>
          <a:xfrm>
            <a:off x="4158368" y="6952638"/>
            <a:ext cx="3196800" cy="15408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lang="en">
                <a:latin typeface="Karla"/>
                <a:ea typeface="Karla"/>
                <a:cs typeface="Karla"/>
                <a:sym typeface="Karla"/>
              </a:rPr>
              <a:t>malignant stricture </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esophageal carcinoma </a:t>
            </a:r>
            <a:r>
              <a:rPr lang="en">
                <a:latin typeface="Karla"/>
                <a:ea typeface="Karla"/>
                <a:cs typeface="Karla"/>
                <a:sym typeface="Karla"/>
              </a:rPr>
              <a:t>stricture</a:t>
            </a:r>
            <a:endParaRPr>
              <a:latin typeface="Karla"/>
              <a:ea typeface="Karla"/>
              <a:cs typeface="Karla"/>
              <a:sym typeface="Karla"/>
            </a:endParaRPr>
          </a:p>
        </p:txBody>
      </p:sp>
      <p:sp>
        <p:nvSpPr>
          <p:cNvPr id="138" name="Google Shape;138;p16"/>
          <p:cNvSpPr txBox="1"/>
          <p:nvPr/>
        </p:nvSpPr>
        <p:spPr>
          <a:xfrm>
            <a:off x="443715" y="517037"/>
            <a:ext cx="22119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Normal study </a:t>
            </a:r>
            <a:endParaRPr b="1" sz="2300">
              <a:solidFill>
                <a:schemeClr val="lt2"/>
              </a:solidFill>
              <a:latin typeface="Karla"/>
              <a:ea typeface="Karla"/>
              <a:cs typeface="Karla"/>
              <a:sym typeface="Karla"/>
            </a:endParaRPr>
          </a:p>
        </p:txBody>
      </p:sp>
      <p:sp>
        <p:nvSpPr>
          <p:cNvPr id="139" name="Google Shape;139;p16"/>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Arvo"/>
                <a:ea typeface="Arvo"/>
                <a:cs typeface="Arvo"/>
                <a:sym typeface="Arvo"/>
              </a:rPr>
              <a:t>Esophagus </a:t>
            </a:r>
            <a:r>
              <a:rPr b="1" lang="en" sz="2300">
                <a:solidFill>
                  <a:schemeClr val="lt2"/>
                </a:solidFill>
                <a:latin typeface="Karla"/>
                <a:ea typeface="Karla"/>
                <a:cs typeface="Karla"/>
                <a:sym typeface="Karla"/>
              </a:rPr>
              <a:t>(Barium swallow)</a:t>
            </a:r>
            <a:endParaRPr b="1" sz="2300">
              <a:solidFill>
                <a:schemeClr val="dk2"/>
              </a:solidFill>
              <a:latin typeface="Arvo"/>
              <a:ea typeface="Arvo"/>
              <a:cs typeface="Arvo"/>
              <a:sym typeface="Arvo"/>
            </a:endParaRPr>
          </a:p>
        </p:txBody>
      </p:sp>
      <p:grpSp>
        <p:nvGrpSpPr>
          <p:cNvPr id="140" name="Google Shape;140;p16"/>
          <p:cNvGrpSpPr/>
          <p:nvPr/>
        </p:nvGrpSpPr>
        <p:grpSpPr>
          <a:xfrm>
            <a:off x="116462" y="615497"/>
            <a:ext cx="274864" cy="316972"/>
            <a:chOff x="304245" y="1858207"/>
            <a:chExt cx="319386" cy="406165"/>
          </a:xfrm>
        </p:grpSpPr>
        <p:sp>
          <p:nvSpPr>
            <p:cNvPr id="141" name="Google Shape;141;p1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 name="Google Shape;143;p16"/>
          <p:cNvGrpSpPr/>
          <p:nvPr/>
        </p:nvGrpSpPr>
        <p:grpSpPr>
          <a:xfrm>
            <a:off x="142393" y="6608488"/>
            <a:ext cx="274864" cy="316972"/>
            <a:chOff x="304245" y="1858207"/>
            <a:chExt cx="319386" cy="406165"/>
          </a:xfrm>
        </p:grpSpPr>
        <p:sp>
          <p:nvSpPr>
            <p:cNvPr id="144" name="Google Shape;144;p1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 name="Google Shape;146;p16"/>
          <p:cNvSpPr/>
          <p:nvPr/>
        </p:nvSpPr>
        <p:spPr>
          <a:xfrm>
            <a:off x="116450" y="8094275"/>
            <a:ext cx="5105400" cy="2464800"/>
          </a:xfrm>
          <a:prstGeom prst="roundRect">
            <a:avLst>
              <a:gd fmla="val 1708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Esophageal Stricture</a:t>
            </a:r>
            <a:endParaRPr b="1">
              <a:latin typeface="Karla"/>
              <a:ea typeface="Karla"/>
              <a:cs typeface="Karla"/>
              <a:sym typeface="Karla"/>
            </a:endParaRPr>
          </a:p>
          <a:p>
            <a:pPr indent="0" lvl="0" marL="0" rtl="0" algn="l">
              <a:spcBef>
                <a:spcPts val="0"/>
              </a:spcBef>
              <a:spcAft>
                <a:spcPts val="0"/>
              </a:spcAft>
              <a:buNone/>
            </a:pPr>
            <a:r>
              <a:rPr b="1" lang="en">
                <a:latin typeface="Karla"/>
                <a:ea typeface="Karla"/>
                <a:cs typeface="Karla"/>
                <a:sym typeface="Karla"/>
              </a:rPr>
              <a:t>a) Tapering ends </a:t>
            </a:r>
            <a:r>
              <a:rPr b="1" lang="en">
                <a:solidFill>
                  <a:srgbClr val="6AA84F"/>
                </a:solidFill>
                <a:latin typeface="Karla"/>
                <a:ea typeface="Karla"/>
                <a:cs typeface="Karla"/>
                <a:sym typeface="Karla"/>
              </a:rPr>
              <a:t>with smooth outlines</a:t>
            </a:r>
            <a:r>
              <a:rPr b="1" lang="en">
                <a:latin typeface="Karla"/>
                <a:ea typeface="Karla"/>
                <a:cs typeface="Karla"/>
                <a:sym typeface="Karla"/>
              </a:rPr>
              <a:t> </a:t>
            </a:r>
            <a:r>
              <a:rPr lang="en">
                <a:latin typeface="Karla"/>
                <a:ea typeface="Karla"/>
                <a:cs typeface="Karla"/>
                <a:sym typeface="Karla"/>
              </a:rPr>
              <a:t>→ benign</a:t>
            </a:r>
            <a:endParaRPr>
              <a:latin typeface="Karla"/>
              <a:ea typeface="Karla"/>
              <a:cs typeface="Karla"/>
              <a:sym typeface="Karla"/>
            </a:endParaRPr>
          </a:p>
          <a:p>
            <a:pPr indent="0" lvl="0" marL="0" rtl="0" algn="l">
              <a:spcBef>
                <a:spcPts val="0"/>
              </a:spcBef>
              <a:spcAft>
                <a:spcPts val="0"/>
              </a:spcAft>
              <a:buNone/>
            </a:pPr>
            <a:r>
              <a:rPr b="1" lang="en">
                <a:latin typeface="Karla"/>
                <a:ea typeface="Karla"/>
                <a:cs typeface="Karla"/>
                <a:sym typeface="Karla"/>
              </a:rPr>
              <a:t>b) Overhanging edges</a:t>
            </a:r>
            <a:r>
              <a:rPr lang="en">
                <a:latin typeface="Karla"/>
                <a:ea typeface="Karla"/>
                <a:cs typeface="Karla"/>
                <a:sym typeface="Karla"/>
              </a:rPr>
              <a:t> or </a:t>
            </a:r>
            <a:r>
              <a:rPr b="1" lang="en">
                <a:solidFill>
                  <a:schemeClr val="accent5"/>
                </a:solidFill>
                <a:latin typeface="Karla"/>
                <a:ea typeface="Karla"/>
                <a:cs typeface="Karla"/>
                <a:sym typeface="Karla"/>
              </a:rPr>
              <a:t>shouldering </a:t>
            </a:r>
            <a:r>
              <a:rPr b="1" lang="en">
                <a:solidFill>
                  <a:srgbClr val="6AA84F"/>
                </a:solidFill>
                <a:latin typeface="Karla"/>
                <a:ea typeface="Karla"/>
                <a:cs typeface="Karla"/>
                <a:sym typeface="Karla"/>
              </a:rPr>
              <a:t>with irregular outlines</a:t>
            </a:r>
            <a:r>
              <a:rPr lang="en">
                <a:latin typeface="Karla"/>
                <a:ea typeface="Karla"/>
                <a:cs typeface="Karla"/>
                <a:sym typeface="Karla"/>
              </a:rPr>
              <a:t>→ malignant</a:t>
            </a:r>
            <a:r>
              <a:rPr b="1" lang="en">
                <a:solidFill>
                  <a:schemeClr val="accent5"/>
                </a:solidFill>
                <a:latin typeface="Karla"/>
                <a:ea typeface="Karla"/>
                <a:cs typeface="Karla"/>
                <a:sym typeface="Karla"/>
              </a:rPr>
              <a:t> </a:t>
            </a:r>
            <a:endParaRPr b="1">
              <a:solidFill>
                <a:schemeClr val="accent5"/>
              </a:solidFill>
              <a:latin typeface="Karla"/>
              <a:ea typeface="Karla"/>
              <a:cs typeface="Karla"/>
              <a:sym typeface="Karla"/>
            </a:endParaRPr>
          </a:p>
          <a:p>
            <a:pPr indent="-317500" lvl="0" marL="457200" rtl="0" algn="l">
              <a:spcBef>
                <a:spcPts val="0"/>
              </a:spcBef>
              <a:spcAft>
                <a:spcPts val="0"/>
              </a:spcAft>
              <a:buClr>
                <a:schemeClr val="accent4"/>
              </a:buClr>
              <a:buSzPts val="1400"/>
              <a:buFont typeface="Karla"/>
              <a:buChar char="●"/>
            </a:pPr>
            <a:r>
              <a:rPr lang="en">
                <a:solidFill>
                  <a:schemeClr val="accent4"/>
                </a:solidFill>
                <a:latin typeface="Karla"/>
                <a:ea typeface="Karla"/>
                <a:cs typeface="Karla"/>
                <a:sym typeface="Karla"/>
              </a:rPr>
              <a:t>(shouldering indicates overgrowth of the wall ”mass” so we can not see the wall clearly on barium swallow). </a:t>
            </a:r>
            <a:endParaRPr>
              <a:solidFill>
                <a:schemeClr val="accent4"/>
              </a:solidFill>
              <a:latin typeface="Karla"/>
              <a:ea typeface="Karla"/>
              <a:cs typeface="Karla"/>
              <a:sym typeface="Karla"/>
            </a:endParaRPr>
          </a:p>
          <a:p>
            <a:pPr indent="-317500" lvl="0" marL="457200" rtl="0" algn="l">
              <a:spcBef>
                <a:spcPts val="0"/>
              </a:spcBef>
              <a:spcAft>
                <a:spcPts val="0"/>
              </a:spcAft>
              <a:buClr>
                <a:schemeClr val="accent4"/>
              </a:buClr>
              <a:buSzPts val="1400"/>
              <a:buFont typeface="Karla"/>
              <a:buChar char="●"/>
            </a:pPr>
            <a:r>
              <a:rPr lang="en">
                <a:solidFill>
                  <a:schemeClr val="accent4"/>
                </a:solidFill>
                <a:latin typeface="Karla"/>
                <a:ea typeface="Karla"/>
                <a:cs typeface="Karla"/>
                <a:sym typeface="Karla"/>
              </a:rPr>
              <a:t>Short segment of strictures with luminal narrowing. Irregular outline. Deep ulceration. Shouldering proximally. All of these manifestations are of malignant strictures</a:t>
            </a:r>
            <a:endParaRPr>
              <a:solidFill>
                <a:schemeClr val="accent4"/>
              </a:solidFill>
              <a:latin typeface="Karla"/>
              <a:ea typeface="Karla"/>
              <a:cs typeface="Karla"/>
              <a:sym typeface="Karla"/>
            </a:endParaRPr>
          </a:p>
        </p:txBody>
      </p:sp>
      <p:pic>
        <p:nvPicPr>
          <p:cNvPr id="147" name="Google Shape;147;p16"/>
          <p:cNvPicPr preferRelativeResize="0"/>
          <p:nvPr/>
        </p:nvPicPr>
        <p:blipFill rotWithShape="1">
          <a:blip r:embed="rId8">
            <a:alphaModFix/>
          </a:blip>
          <a:srcRect b="10857" l="23471" r="21791" t="11424"/>
          <a:stretch/>
        </p:blipFill>
        <p:spPr>
          <a:xfrm>
            <a:off x="5222025" y="8094278"/>
            <a:ext cx="2214701" cy="2053799"/>
          </a:xfrm>
          <a:prstGeom prst="rect">
            <a:avLst/>
          </a:prstGeom>
          <a:noFill/>
          <a:ln>
            <a:noFill/>
          </a:ln>
        </p:spPr>
      </p:pic>
      <p:sp>
        <p:nvSpPr>
          <p:cNvPr id="148" name="Google Shape;148;p16"/>
          <p:cNvSpPr txBox="1"/>
          <p:nvPr/>
        </p:nvSpPr>
        <p:spPr>
          <a:xfrm>
            <a:off x="5637625" y="5933975"/>
            <a:ext cx="699000" cy="2106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3</a:t>
            </a:r>
            <a:endParaRPr sz="1800">
              <a:solidFill>
                <a:srgbClr val="005E68"/>
              </a:solidFill>
              <a:latin typeface="Spectral"/>
              <a:ea typeface="Spectral"/>
              <a:cs typeface="Spectral"/>
              <a:sym typeface="Spectral"/>
            </a:endParaRPr>
          </a:p>
        </p:txBody>
      </p:sp>
      <p:sp>
        <p:nvSpPr>
          <p:cNvPr id="154" name="Google Shape;154;p17"/>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Arvo"/>
                <a:ea typeface="Arvo"/>
                <a:cs typeface="Arvo"/>
                <a:sym typeface="Arvo"/>
              </a:rPr>
              <a:t>Barium swallow</a:t>
            </a:r>
            <a:endParaRPr b="1" sz="2300">
              <a:solidFill>
                <a:schemeClr val="dk2"/>
              </a:solidFill>
              <a:latin typeface="Arvo"/>
              <a:ea typeface="Arvo"/>
              <a:cs typeface="Arvo"/>
              <a:sym typeface="Arvo"/>
            </a:endParaRPr>
          </a:p>
        </p:txBody>
      </p:sp>
      <p:sp>
        <p:nvSpPr>
          <p:cNvPr id="156" name="Google Shape;156;p17"/>
          <p:cNvSpPr/>
          <p:nvPr/>
        </p:nvSpPr>
        <p:spPr>
          <a:xfrm>
            <a:off x="116450" y="8727550"/>
            <a:ext cx="3793500" cy="1831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Corrosive Stricture</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a:t>
            </a:r>
            <a:r>
              <a:rPr lang="en">
                <a:solidFill>
                  <a:srgbClr val="999999"/>
                </a:solidFill>
                <a:latin typeface="Karla"/>
                <a:ea typeface="Karla"/>
                <a:cs typeface="Karla"/>
                <a:sym typeface="Karla"/>
              </a:rPr>
              <a:t>Irregular narrowing in the whole esophagus with dilated inflow. </a:t>
            </a:r>
            <a:r>
              <a:rPr b="1" lang="en">
                <a:solidFill>
                  <a:srgbClr val="999999"/>
                </a:solidFill>
                <a:latin typeface="Karla"/>
                <a:ea typeface="Karla"/>
                <a:cs typeface="Karla"/>
                <a:sym typeface="Karla"/>
              </a:rPr>
              <a:t>no shouldering</a:t>
            </a:r>
            <a:r>
              <a:rPr lang="en">
                <a:solidFill>
                  <a:srgbClr val="999999"/>
                </a:solidFill>
                <a:latin typeface="Karla"/>
                <a:ea typeface="Karla"/>
                <a:cs typeface="Karla"/>
                <a:sym typeface="Karla"/>
              </a:rPr>
              <a:t> &gt; benign *Corrosive are chemicals like acids or bases.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(long segment of esophageal stricture and narrowing with lobulated outline involving the mid and lower esophagus) </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solidFill>
                <a:srgbClr val="B7B7B7"/>
              </a:solidFill>
              <a:latin typeface="Karla"/>
              <a:ea typeface="Karla"/>
              <a:cs typeface="Karla"/>
              <a:sym typeface="Karla"/>
            </a:endParaRPr>
          </a:p>
        </p:txBody>
      </p:sp>
      <p:sp>
        <p:nvSpPr>
          <p:cNvPr id="157" name="Google Shape;157;p17"/>
          <p:cNvSpPr/>
          <p:nvPr/>
        </p:nvSpPr>
        <p:spPr>
          <a:xfrm>
            <a:off x="3909950" y="3691675"/>
            <a:ext cx="3793500" cy="2032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accent5"/>
                </a:solidFill>
                <a:latin typeface="Karla"/>
                <a:ea typeface="Karla"/>
                <a:cs typeface="Karla"/>
                <a:sym typeface="Karla"/>
              </a:rPr>
              <a:t>Achalasia</a:t>
            </a:r>
            <a:r>
              <a:rPr lang="en" sz="1300">
                <a:latin typeface="Karla"/>
                <a:ea typeface="Karla"/>
                <a:cs typeface="Karla"/>
                <a:sym typeface="Karla"/>
              </a:rPr>
              <a:t> </a:t>
            </a:r>
            <a:r>
              <a:rPr lang="en" sz="1300">
                <a:solidFill>
                  <a:srgbClr val="999999"/>
                </a:solidFill>
                <a:latin typeface="Karla"/>
                <a:ea typeface="Karla"/>
                <a:cs typeface="Karla"/>
                <a:sym typeface="Karla"/>
              </a:rPr>
              <a:t>Most of esophagus is dilated with food residuals and smooth narrowing at the lower End. Rat tail and bird beak sign with</a:t>
            </a:r>
            <a:endParaRPr sz="1300">
              <a:solidFill>
                <a:srgbClr val="999999"/>
              </a:solidFill>
              <a:latin typeface="Karla"/>
              <a:ea typeface="Karla"/>
              <a:cs typeface="Karla"/>
              <a:sym typeface="Karla"/>
            </a:endParaRPr>
          </a:p>
          <a:p>
            <a:pPr indent="0" lvl="0" marL="0" rtl="0" algn="l">
              <a:spcBef>
                <a:spcPts val="0"/>
              </a:spcBef>
              <a:spcAft>
                <a:spcPts val="0"/>
              </a:spcAft>
              <a:buNone/>
            </a:pPr>
            <a:r>
              <a:rPr lang="en" sz="1300">
                <a:solidFill>
                  <a:srgbClr val="999999"/>
                </a:solidFill>
                <a:latin typeface="Karla"/>
                <a:ea typeface="Karla"/>
                <a:cs typeface="Karla"/>
                <a:sym typeface="Karla"/>
              </a:rPr>
              <a:t>no shouldering &gt; benign.</a:t>
            </a:r>
            <a:r>
              <a:rPr lang="en" sz="1300">
                <a:latin typeface="Karla"/>
                <a:ea typeface="Karla"/>
                <a:cs typeface="Karla"/>
                <a:sym typeface="Karla"/>
              </a:rPr>
              <a:t> </a:t>
            </a:r>
            <a:endParaRPr sz="1300">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sz="1300">
                <a:solidFill>
                  <a:schemeClr val="accent4"/>
                </a:solidFill>
                <a:latin typeface="Karla"/>
                <a:ea typeface="Karla"/>
                <a:cs typeface="Karla"/>
                <a:sym typeface="Karla"/>
              </a:rPr>
              <a:t>Significant esophageal dilation proximally, some food particles and barium is pooling in the lower esophagus. Beak bird appearance of the distal esophagus with Smooth tapering.</a:t>
            </a:r>
            <a:endParaRPr sz="1300">
              <a:solidFill>
                <a:schemeClr val="dk1"/>
              </a:solidFill>
              <a:latin typeface="Karla"/>
              <a:ea typeface="Karla"/>
              <a:cs typeface="Karla"/>
              <a:sym typeface="Karla"/>
            </a:endParaRPr>
          </a:p>
          <a:p>
            <a:pPr indent="0" lvl="0" marL="0" rtl="0" algn="l">
              <a:spcBef>
                <a:spcPts val="0"/>
              </a:spcBef>
              <a:spcAft>
                <a:spcPts val="0"/>
              </a:spcAft>
              <a:buNone/>
            </a:pPr>
            <a:r>
              <a:t/>
            </a:r>
            <a:endParaRPr sz="1300">
              <a:latin typeface="Karla"/>
              <a:ea typeface="Karla"/>
              <a:cs typeface="Karla"/>
              <a:sym typeface="Karla"/>
            </a:endParaRPr>
          </a:p>
        </p:txBody>
      </p:sp>
      <p:pic>
        <p:nvPicPr>
          <p:cNvPr id="158" name="Google Shape;158;p17"/>
          <p:cNvPicPr preferRelativeResize="0"/>
          <p:nvPr/>
        </p:nvPicPr>
        <p:blipFill rotWithShape="1">
          <a:blip r:embed="rId3">
            <a:alphaModFix/>
          </a:blip>
          <a:srcRect b="0" l="0" r="0" t="0"/>
          <a:stretch/>
        </p:blipFill>
        <p:spPr>
          <a:xfrm>
            <a:off x="5022019" y="780076"/>
            <a:ext cx="1960326" cy="2836426"/>
          </a:xfrm>
          <a:prstGeom prst="rect">
            <a:avLst/>
          </a:prstGeom>
          <a:noFill/>
          <a:ln>
            <a:noFill/>
          </a:ln>
        </p:spPr>
      </p:pic>
      <p:pic>
        <p:nvPicPr>
          <p:cNvPr id="159" name="Google Shape;159;p17"/>
          <p:cNvPicPr preferRelativeResize="0"/>
          <p:nvPr/>
        </p:nvPicPr>
        <p:blipFill rotWithShape="1">
          <a:blip r:embed="rId4">
            <a:alphaModFix/>
          </a:blip>
          <a:srcRect b="0" l="0" r="0" t="0"/>
          <a:stretch/>
        </p:blipFill>
        <p:spPr>
          <a:xfrm>
            <a:off x="1004973" y="5831086"/>
            <a:ext cx="1675400" cy="2798213"/>
          </a:xfrm>
          <a:prstGeom prst="rect">
            <a:avLst/>
          </a:prstGeom>
          <a:noFill/>
          <a:ln>
            <a:noFill/>
          </a:ln>
        </p:spPr>
      </p:pic>
      <p:sp>
        <p:nvSpPr>
          <p:cNvPr id="160" name="Google Shape;160;p17"/>
          <p:cNvSpPr/>
          <p:nvPr/>
        </p:nvSpPr>
        <p:spPr>
          <a:xfrm>
            <a:off x="4191195" y="8697013"/>
            <a:ext cx="3484800" cy="1831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Karla"/>
                <a:ea typeface="Karla"/>
                <a:cs typeface="Karla"/>
                <a:sym typeface="Karla"/>
              </a:rPr>
              <a:t>Peptic stricture </a:t>
            </a:r>
            <a:r>
              <a:rPr lang="en" sz="1300">
                <a:solidFill>
                  <a:srgbClr val="999999"/>
                </a:solidFill>
                <a:latin typeface="Karla"/>
                <a:ea typeface="Karla"/>
                <a:cs typeface="Karla"/>
                <a:sym typeface="Karla"/>
              </a:rPr>
              <a:t>d</a:t>
            </a:r>
            <a:r>
              <a:rPr lang="en" sz="1300">
                <a:solidFill>
                  <a:srgbClr val="999999"/>
                </a:solidFill>
                <a:latin typeface="Karla"/>
                <a:ea typeface="Karla"/>
                <a:cs typeface="Karla"/>
                <a:sym typeface="Karla"/>
              </a:rPr>
              <a:t>ue to GERD in a patient with hiatus hernia. There is smooth narrowing of the mid esophagus we see it in gastroesophageal junction with an ulcer within the stricture (arrow). </a:t>
            </a:r>
            <a:endParaRPr sz="1300">
              <a:solidFill>
                <a:srgbClr val="999999"/>
              </a:solidFill>
              <a:latin typeface="Karla"/>
              <a:ea typeface="Karla"/>
              <a:cs typeface="Karla"/>
              <a:sym typeface="Karla"/>
            </a:endParaRPr>
          </a:p>
          <a:p>
            <a:pPr indent="0" lvl="0" marL="0" rtl="0" algn="l">
              <a:spcBef>
                <a:spcPts val="0"/>
              </a:spcBef>
              <a:spcAft>
                <a:spcPts val="0"/>
              </a:spcAft>
              <a:buNone/>
            </a:pPr>
            <a:r>
              <a:rPr lang="en" sz="1300">
                <a:solidFill>
                  <a:schemeClr val="accent4"/>
                </a:solidFill>
                <a:latin typeface="Karla"/>
                <a:ea typeface="Karla"/>
                <a:cs typeface="Karla"/>
                <a:sym typeface="Karla"/>
              </a:rPr>
              <a:t>Short segment of stricture and narrowing with ulcer (arrow) and smooth outline</a:t>
            </a:r>
            <a:endParaRPr sz="1300">
              <a:solidFill>
                <a:schemeClr val="accent4"/>
              </a:solidFill>
              <a:latin typeface="Karla"/>
              <a:ea typeface="Karla"/>
              <a:cs typeface="Karla"/>
              <a:sym typeface="Karla"/>
            </a:endParaRPr>
          </a:p>
        </p:txBody>
      </p:sp>
      <p:pic>
        <p:nvPicPr>
          <p:cNvPr id="161" name="Google Shape;161;p17"/>
          <p:cNvPicPr preferRelativeResize="0"/>
          <p:nvPr/>
        </p:nvPicPr>
        <p:blipFill>
          <a:blip r:embed="rId5">
            <a:alphaModFix/>
          </a:blip>
          <a:stretch>
            <a:fillRect/>
          </a:stretch>
        </p:blipFill>
        <p:spPr>
          <a:xfrm>
            <a:off x="5367387" y="5830057"/>
            <a:ext cx="1675400" cy="2836420"/>
          </a:xfrm>
          <a:prstGeom prst="rect">
            <a:avLst/>
          </a:prstGeom>
          <a:noFill/>
          <a:ln>
            <a:noFill/>
          </a:ln>
        </p:spPr>
      </p:pic>
      <p:sp>
        <p:nvSpPr>
          <p:cNvPr id="162" name="Google Shape;162;p17"/>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Arvo"/>
                <a:ea typeface="Arvo"/>
                <a:cs typeface="Arvo"/>
                <a:sym typeface="Arvo"/>
              </a:rPr>
              <a:t>Esophagus</a:t>
            </a:r>
            <a:endParaRPr b="1" sz="2300">
              <a:solidFill>
                <a:schemeClr val="dk2"/>
              </a:solidFill>
              <a:latin typeface="Arvo"/>
              <a:ea typeface="Arvo"/>
              <a:cs typeface="Arvo"/>
              <a:sym typeface="Arvo"/>
            </a:endParaRPr>
          </a:p>
        </p:txBody>
      </p:sp>
      <p:sp>
        <p:nvSpPr>
          <p:cNvPr id="163" name="Google Shape;163;p17"/>
          <p:cNvSpPr txBox="1"/>
          <p:nvPr/>
        </p:nvSpPr>
        <p:spPr>
          <a:xfrm>
            <a:off x="349500" y="429850"/>
            <a:ext cx="60018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Dysphagia, Esophageal stricture</a:t>
            </a:r>
            <a:endParaRPr b="1" sz="2300">
              <a:solidFill>
                <a:schemeClr val="lt2"/>
              </a:solidFill>
              <a:latin typeface="Karla"/>
              <a:ea typeface="Karla"/>
              <a:cs typeface="Karla"/>
              <a:sym typeface="Karla"/>
            </a:endParaRPr>
          </a:p>
        </p:txBody>
      </p:sp>
      <p:grpSp>
        <p:nvGrpSpPr>
          <p:cNvPr id="164" name="Google Shape;164;p17"/>
          <p:cNvGrpSpPr/>
          <p:nvPr/>
        </p:nvGrpSpPr>
        <p:grpSpPr>
          <a:xfrm>
            <a:off x="116462" y="539297"/>
            <a:ext cx="274864" cy="316972"/>
            <a:chOff x="304245" y="1858207"/>
            <a:chExt cx="319386" cy="406165"/>
          </a:xfrm>
        </p:grpSpPr>
        <p:sp>
          <p:nvSpPr>
            <p:cNvPr id="165" name="Google Shape;165;p17"/>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7"/>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 name="Google Shape;167;p17"/>
          <p:cNvSpPr txBox="1"/>
          <p:nvPr/>
        </p:nvSpPr>
        <p:spPr>
          <a:xfrm>
            <a:off x="345043" y="780083"/>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swallow</a:t>
            </a:r>
            <a:endParaRPr>
              <a:latin typeface="Karla"/>
              <a:ea typeface="Karla"/>
              <a:cs typeface="Karla"/>
              <a:sym typeface="Karla"/>
            </a:endParaRPr>
          </a:p>
        </p:txBody>
      </p:sp>
      <p:sp>
        <p:nvSpPr>
          <p:cNvPr id="168" name="Google Shape;168;p17"/>
          <p:cNvSpPr/>
          <p:nvPr/>
        </p:nvSpPr>
        <p:spPr>
          <a:xfrm>
            <a:off x="305475" y="3695777"/>
            <a:ext cx="3415500" cy="2032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Esophageal Carcinoma </a:t>
            </a:r>
            <a:endParaRPr b="1">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Short segment of strictures with luminal narrowing. Irregular outline. Deep ulceration. Shouldering proximally. All of these manifestations are of malignant strictures.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there is always dilatation before any stricture. </a:t>
            </a:r>
            <a:endParaRPr>
              <a:solidFill>
                <a:schemeClr val="accent4"/>
              </a:solidFill>
              <a:latin typeface="Karla"/>
              <a:ea typeface="Karla"/>
              <a:cs typeface="Karla"/>
              <a:sym typeface="Karla"/>
            </a:endParaRPr>
          </a:p>
        </p:txBody>
      </p:sp>
      <p:pic>
        <p:nvPicPr>
          <p:cNvPr id="169" name="Google Shape;169;p17"/>
          <p:cNvPicPr preferRelativeResize="0"/>
          <p:nvPr/>
        </p:nvPicPr>
        <p:blipFill rotWithShape="1">
          <a:blip r:embed="rId6">
            <a:alphaModFix/>
          </a:blip>
          <a:srcRect b="0" l="0" r="0" t="0"/>
          <a:stretch/>
        </p:blipFill>
        <p:spPr>
          <a:xfrm>
            <a:off x="760713" y="1080875"/>
            <a:ext cx="2504979" cy="2560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4</a:t>
            </a:r>
            <a:endParaRPr sz="1800">
              <a:solidFill>
                <a:srgbClr val="005E68"/>
              </a:solidFill>
              <a:latin typeface="Spectral"/>
              <a:ea typeface="Spectral"/>
              <a:cs typeface="Spectral"/>
              <a:sym typeface="Spectral"/>
            </a:endParaRPr>
          </a:p>
        </p:txBody>
      </p:sp>
      <p:sp>
        <p:nvSpPr>
          <p:cNvPr id="175" name="Google Shape;175;p18"/>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Barium swallow</a:t>
            </a:r>
            <a:endParaRPr/>
          </a:p>
        </p:txBody>
      </p:sp>
      <p:sp>
        <p:nvSpPr>
          <p:cNvPr id="177" name="Google Shape;177;p18"/>
          <p:cNvSpPr/>
          <p:nvPr/>
        </p:nvSpPr>
        <p:spPr>
          <a:xfrm>
            <a:off x="5302025" y="3913900"/>
            <a:ext cx="2335500" cy="21573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Karla"/>
                <a:ea typeface="Karla"/>
                <a:cs typeface="Karla"/>
                <a:sym typeface="Karla"/>
              </a:rPr>
              <a:t>External posterior compression causes narrowing of esophagus due to apparent subclavian artery</a:t>
            </a:r>
            <a:r>
              <a:rPr baseline="30000" lang="en">
                <a:solidFill>
                  <a:schemeClr val="accent6"/>
                </a:solidFill>
                <a:latin typeface="Karla"/>
                <a:ea typeface="Karla"/>
                <a:cs typeface="Karla"/>
                <a:sym typeface="Karla"/>
              </a:rPr>
              <a:t>1</a:t>
            </a:r>
            <a:r>
              <a:rPr lang="en">
                <a:solidFill>
                  <a:schemeClr val="accent6"/>
                </a:solidFill>
                <a:latin typeface="Karla"/>
                <a:ea typeface="Karla"/>
                <a:cs typeface="Karla"/>
                <a:sym typeface="Karla"/>
              </a:rPr>
              <a:t> as it passes behind the esophagus (arrow) anomalous right subclavian artery.</a:t>
            </a:r>
            <a:endParaRPr>
              <a:solidFill>
                <a:schemeClr val="accent6"/>
              </a:solidFill>
              <a:latin typeface="Karla"/>
              <a:ea typeface="Karla"/>
              <a:cs typeface="Karla"/>
              <a:sym typeface="Karla"/>
            </a:endParaRPr>
          </a:p>
        </p:txBody>
      </p:sp>
      <p:pic>
        <p:nvPicPr>
          <p:cNvPr descr="a2e93B1.tmp" id="178" name="Google Shape;178;p18"/>
          <p:cNvPicPr preferRelativeResize="0"/>
          <p:nvPr/>
        </p:nvPicPr>
        <p:blipFill rotWithShape="1">
          <a:blip r:embed="rId3">
            <a:alphaModFix/>
          </a:blip>
          <a:srcRect b="23748" l="39762" r="39762" t="10101"/>
          <a:stretch/>
        </p:blipFill>
        <p:spPr>
          <a:xfrm>
            <a:off x="5669774" y="984788"/>
            <a:ext cx="1675400" cy="2834850"/>
          </a:xfrm>
          <a:prstGeom prst="rect">
            <a:avLst/>
          </a:prstGeom>
          <a:noFill/>
          <a:ln cap="flat" cmpd="sng" w="28575">
            <a:solidFill>
              <a:srgbClr val="DAB326"/>
            </a:solidFill>
            <a:prstDash val="solid"/>
            <a:round/>
            <a:headEnd len="sm" w="sm" type="none"/>
            <a:tailEnd len="sm" w="sm" type="none"/>
          </a:ln>
        </p:spPr>
      </p:pic>
      <p:sp>
        <p:nvSpPr>
          <p:cNvPr id="179" name="Google Shape;179;p18"/>
          <p:cNvSpPr/>
          <p:nvPr/>
        </p:nvSpPr>
        <p:spPr>
          <a:xfrm>
            <a:off x="244325" y="3890675"/>
            <a:ext cx="2259900" cy="21573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Esophageal diverticulum</a:t>
            </a:r>
            <a:r>
              <a:rPr lang="en">
                <a:solidFill>
                  <a:schemeClr val="accent4"/>
                </a:solidFill>
                <a:latin typeface="Karla"/>
                <a:ea typeface="Karla"/>
                <a:cs typeface="Karla"/>
                <a:sym typeface="Karla"/>
              </a:rPr>
              <a:t> (mucosa bulging outside and filled with contrast), no dilation proximally and normal esophagus</a:t>
            </a:r>
            <a:endParaRPr>
              <a:solidFill>
                <a:schemeClr val="accent4"/>
              </a:solidFill>
              <a:latin typeface="Karla"/>
              <a:ea typeface="Karla"/>
              <a:cs typeface="Karla"/>
              <a:sym typeface="Karla"/>
            </a:endParaRPr>
          </a:p>
        </p:txBody>
      </p:sp>
      <p:pic>
        <p:nvPicPr>
          <p:cNvPr descr="a2e9A57.tmp" id="180" name="Google Shape;180;p18"/>
          <p:cNvPicPr preferRelativeResize="0"/>
          <p:nvPr/>
        </p:nvPicPr>
        <p:blipFill rotWithShape="1">
          <a:blip r:embed="rId4">
            <a:alphaModFix/>
          </a:blip>
          <a:srcRect b="20599" l="35826" r="35823" t="13249"/>
          <a:stretch/>
        </p:blipFill>
        <p:spPr>
          <a:xfrm>
            <a:off x="536575" y="1093550"/>
            <a:ext cx="1610230" cy="2726100"/>
          </a:xfrm>
          <a:prstGeom prst="rect">
            <a:avLst/>
          </a:prstGeom>
          <a:noFill/>
          <a:ln>
            <a:noFill/>
          </a:ln>
        </p:spPr>
      </p:pic>
      <p:pic>
        <p:nvPicPr>
          <p:cNvPr id="181" name="Google Shape;181;p18"/>
          <p:cNvPicPr preferRelativeResize="0"/>
          <p:nvPr/>
        </p:nvPicPr>
        <p:blipFill>
          <a:blip r:embed="rId5">
            <a:alphaModFix/>
          </a:blip>
          <a:stretch>
            <a:fillRect/>
          </a:stretch>
        </p:blipFill>
        <p:spPr>
          <a:xfrm>
            <a:off x="2882000" y="6524301"/>
            <a:ext cx="2432250" cy="3391098"/>
          </a:xfrm>
          <a:prstGeom prst="rect">
            <a:avLst/>
          </a:prstGeom>
          <a:noFill/>
          <a:ln>
            <a:noFill/>
          </a:ln>
        </p:spPr>
      </p:pic>
      <p:sp>
        <p:nvSpPr>
          <p:cNvPr id="182" name="Google Shape;182;p18"/>
          <p:cNvSpPr txBox="1"/>
          <p:nvPr/>
        </p:nvSpPr>
        <p:spPr>
          <a:xfrm>
            <a:off x="503800" y="6047975"/>
            <a:ext cx="5769300" cy="2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4"/>
                </a:solidFill>
                <a:latin typeface="Karla"/>
                <a:ea typeface="Karla"/>
                <a:cs typeface="Karla"/>
                <a:sym typeface="Karla"/>
              </a:rPr>
              <a:t>Esophageal impressions </a:t>
            </a:r>
            <a:r>
              <a:rPr b="1" lang="en" sz="2300">
                <a:solidFill>
                  <a:schemeClr val="accent4"/>
                </a:solidFill>
                <a:latin typeface="Karla"/>
                <a:ea typeface="Karla"/>
                <a:cs typeface="Karla"/>
                <a:sym typeface="Karla"/>
              </a:rPr>
              <a:t>(</a:t>
            </a:r>
            <a:r>
              <a:rPr b="1" lang="en" sz="2300">
                <a:solidFill>
                  <a:schemeClr val="accent4"/>
                </a:solidFill>
                <a:latin typeface="Karla"/>
                <a:ea typeface="Karla"/>
                <a:cs typeface="Karla"/>
                <a:sym typeface="Karla"/>
              </a:rPr>
              <a:t>normal</a:t>
            </a:r>
            <a:r>
              <a:rPr b="1" lang="en" sz="2300">
                <a:solidFill>
                  <a:schemeClr val="accent4"/>
                </a:solidFill>
                <a:latin typeface="Karla"/>
                <a:ea typeface="Karla"/>
                <a:cs typeface="Karla"/>
                <a:sym typeface="Karla"/>
              </a:rPr>
              <a:t>)</a:t>
            </a:r>
            <a:endParaRPr b="1" sz="2300">
              <a:solidFill>
                <a:schemeClr val="accent4"/>
              </a:solidFill>
              <a:latin typeface="Karla"/>
              <a:ea typeface="Karla"/>
              <a:cs typeface="Karla"/>
              <a:sym typeface="Karla"/>
            </a:endParaRPr>
          </a:p>
        </p:txBody>
      </p:sp>
      <p:sp>
        <p:nvSpPr>
          <p:cNvPr id="183" name="Google Shape;183;p18"/>
          <p:cNvSpPr txBox="1"/>
          <p:nvPr/>
        </p:nvSpPr>
        <p:spPr>
          <a:xfrm>
            <a:off x="349500" y="6924168"/>
            <a:ext cx="2259900" cy="21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Physiological impressions (</a:t>
            </a:r>
            <a:r>
              <a:rPr lang="en">
                <a:solidFill>
                  <a:schemeClr val="accent4"/>
                </a:solidFill>
                <a:latin typeface="Karla"/>
                <a:ea typeface="Karla"/>
                <a:cs typeface="Karla"/>
                <a:sym typeface="Karla"/>
              </a:rPr>
              <a:t>indentation</a:t>
            </a:r>
            <a:r>
              <a:rPr lang="en">
                <a:solidFill>
                  <a:schemeClr val="accent4"/>
                </a:solidFill>
                <a:latin typeface="Karla"/>
                <a:ea typeface="Karla"/>
                <a:cs typeface="Karla"/>
                <a:sym typeface="Karla"/>
              </a:rPr>
              <a:t>):</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1- related to aortic arch</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2- related to atrial enlargement</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3- left main </a:t>
            </a:r>
            <a:r>
              <a:rPr lang="en">
                <a:solidFill>
                  <a:schemeClr val="accent4"/>
                </a:solidFill>
                <a:latin typeface="Karla"/>
                <a:ea typeface="Karla"/>
                <a:cs typeface="Karla"/>
                <a:sym typeface="Karla"/>
              </a:rPr>
              <a:t>bronchus</a:t>
            </a:r>
            <a:r>
              <a:rPr baseline="30000" lang="en">
                <a:solidFill>
                  <a:schemeClr val="accent4"/>
                </a:solidFill>
                <a:latin typeface="Karla"/>
                <a:ea typeface="Karla"/>
                <a:cs typeface="Karla"/>
                <a:sym typeface="Karla"/>
              </a:rPr>
              <a:t>1</a:t>
            </a:r>
            <a:endParaRPr baseline="30000">
              <a:solidFill>
                <a:schemeClr val="accent4"/>
              </a:solidFill>
              <a:latin typeface="Karla"/>
              <a:ea typeface="Karla"/>
              <a:cs typeface="Karla"/>
              <a:sym typeface="Karla"/>
            </a:endParaRPr>
          </a:p>
          <a:p>
            <a:pPr indent="0" lvl="0" marL="0" rtl="0" algn="l">
              <a:spcBef>
                <a:spcPts val="0"/>
              </a:spcBef>
              <a:spcAft>
                <a:spcPts val="0"/>
              </a:spcAft>
              <a:buNone/>
            </a:pPr>
            <a:r>
              <a:t/>
            </a:r>
            <a:endParaRPr>
              <a:solidFill>
                <a:srgbClr val="999999"/>
              </a:solidFill>
              <a:latin typeface="Karla"/>
              <a:ea typeface="Karla"/>
              <a:cs typeface="Karla"/>
              <a:sym typeface="Karla"/>
            </a:endParaRPr>
          </a:p>
        </p:txBody>
      </p:sp>
      <p:pic>
        <p:nvPicPr>
          <p:cNvPr id="184" name="Google Shape;184;p18"/>
          <p:cNvPicPr preferRelativeResize="0"/>
          <p:nvPr/>
        </p:nvPicPr>
        <p:blipFill>
          <a:blip r:embed="rId6">
            <a:alphaModFix/>
          </a:blip>
          <a:stretch>
            <a:fillRect/>
          </a:stretch>
        </p:blipFill>
        <p:spPr>
          <a:xfrm>
            <a:off x="5396879" y="6524300"/>
            <a:ext cx="1371196" cy="3391098"/>
          </a:xfrm>
          <a:prstGeom prst="rect">
            <a:avLst/>
          </a:prstGeom>
          <a:noFill/>
          <a:ln>
            <a:noFill/>
          </a:ln>
        </p:spPr>
      </p:pic>
      <p:sp>
        <p:nvSpPr>
          <p:cNvPr id="185" name="Google Shape;185;p18"/>
          <p:cNvSpPr/>
          <p:nvPr/>
        </p:nvSpPr>
        <p:spPr>
          <a:xfrm>
            <a:off x="2882000" y="3908589"/>
            <a:ext cx="2259900" cy="21573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6"/>
                </a:solidFill>
                <a:latin typeface="Karla"/>
                <a:ea typeface="Karla"/>
                <a:cs typeface="Karla"/>
                <a:sym typeface="Karla"/>
              </a:rPr>
              <a:t>Esophageal web.</a:t>
            </a:r>
            <a:endParaRPr b="1">
              <a:solidFill>
                <a:schemeClr val="accent6"/>
              </a:solidFill>
              <a:latin typeface="Karla"/>
              <a:ea typeface="Karla"/>
              <a:cs typeface="Karla"/>
              <a:sym typeface="Karla"/>
            </a:endParaRPr>
          </a:p>
          <a:p>
            <a:pPr indent="0" lvl="0" marL="0" rtl="0" algn="l">
              <a:spcBef>
                <a:spcPts val="0"/>
              </a:spcBef>
              <a:spcAft>
                <a:spcPts val="0"/>
              </a:spcAft>
              <a:buNone/>
            </a:pPr>
            <a:r>
              <a:rPr lang="en">
                <a:solidFill>
                  <a:schemeClr val="accent6"/>
                </a:solidFill>
                <a:latin typeface="Karla"/>
                <a:ea typeface="Karla"/>
                <a:cs typeface="Karla"/>
                <a:sym typeface="Karla"/>
              </a:rPr>
              <a:t>Shelf-like indentation (arrow) </a:t>
            </a:r>
            <a:endParaRPr>
              <a:solidFill>
                <a:schemeClr val="accent6"/>
              </a:solidFill>
              <a:latin typeface="Karla"/>
              <a:ea typeface="Karla"/>
              <a:cs typeface="Karla"/>
              <a:sym typeface="Karla"/>
            </a:endParaRPr>
          </a:p>
          <a:p>
            <a:pPr indent="0" lvl="0" marL="0" rtl="0" algn="l">
              <a:spcBef>
                <a:spcPts val="0"/>
              </a:spcBef>
              <a:spcAft>
                <a:spcPts val="0"/>
              </a:spcAft>
              <a:buNone/>
            </a:pPr>
            <a:r>
              <a:rPr lang="en">
                <a:solidFill>
                  <a:schemeClr val="accent6"/>
                </a:solidFill>
                <a:latin typeface="Karla"/>
                <a:ea typeface="Karla"/>
                <a:cs typeface="Karla"/>
                <a:sym typeface="Karla"/>
              </a:rPr>
              <a:t>from the anterior wall of esophagus, </a:t>
            </a:r>
            <a:r>
              <a:rPr b="1" lang="en">
                <a:solidFill>
                  <a:schemeClr val="accent4"/>
                </a:solidFill>
                <a:latin typeface="Karla"/>
                <a:ea typeface="Karla"/>
                <a:cs typeface="Karla"/>
                <a:sym typeface="Karla"/>
              </a:rPr>
              <a:t>no shouldering</a:t>
            </a:r>
            <a:endParaRPr b="1">
              <a:solidFill>
                <a:schemeClr val="accent4"/>
              </a:solidFill>
              <a:latin typeface="Karla"/>
              <a:ea typeface="Karla"/>
              <a:cs typeface="Karla"/>
              <a:sym typeface="Karla"/>
            </a:endParaRPr>
          </a:p>
        </p:txBody>
      </p:sp>
      <p:pic>
        <p:nvPicPr>
          <p:cNvPr descr="a2e96CE.tmp" id="186" name="Google Shape;186;p18"/>
          <p:cNvPicPr preferRelativeResize="0"/>
          <p:nvPr/>
        </p:nvPicPr>
        <p:blipFill rotWithShape="1">
          <a:blip r:embed="rId7">
            <a:alphaModFix/>
          </a:blip>
          <a:srcRect b="20599" l="35826" r="35823" t="13249"/>
          <a:stretch/>
        </p:blipFill>
        <p:spPr>
          <a:xfrm>
            <a:off x="3249312" y="1114465"/>
            <a:ext cx="1675400" cy="2637375"/>
          </a:xfrm>
          <a:prstGeom prst="rect">
            <a:avLst/>
          </a:prstGeom>
          <a:noFill/>
          <a:ln cap="flat" cmpd="sng" w="28575">
            <a:solidFill>
              <a:srgbClr val="DAB326"/>
            </a:solidFill>
            <a:prstDash val="solid"/>
            <a:round/>
            <a:headEnd len="sm" w="sm" type="none"/>
            <a:tailEnd len="sm" w="sm" type="none"/>
          </a:ln>
        </p:spPr>
      </p:pic>
      <p:sp>
        <p:nvSpPr>
          <p:cNvPr id="187" name="Google Shape;187;p18"/>
          <p:cNvSpPr txBox="1"/>
          <p:nvPr/>
        </p:nvSpPr>
        <p:spPr>
          <a:xfrm>
            <a:off x="3368309" y="7054778"/>
            <a:ext cx="528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4"/>
                </a:solidFill>
                <a:highlight>
                  <a:srgbClr val="FFFFFF"/>
                </a:highlight>
                <a:latin typeface="Quicksand"/>
                <a:ea typeface="Quicksand"/>
                <a:cs typeface="Quicksand"/>
                <a:sym typeface="Quicksand"/>
              </a:rPr>
              <a:t>1</a:t>
            </a:r>
            <a:endParaRPr b="1" sz="1700">
              <a:solidFill>
                <a:schemeClr val="accent4"/>
              </a:solidFill>
              <a:highlight>
                <a:srgbClr val="FFFFFF"/>
              </a:highlight>
              <a:latin typeface="Quicksand"/>
              <a:ea typeface="Quicksand"/>
              <a:cs typeface="Quicksand"/>
              <a:sym typeface="Quicksand"/>
            </a:endParaRPr>
          </a:p>
          <a:p>
            <a:pPr indent="0" lvl="0" marL="0" rtl="0" algn="l">
              <a:spcBef>
                <a:spcPts val="0"/>
              </a:spcBef>
              <a:spcAft>
                <a:spcPts val="0"/>
              </a:spcAft>
              <a:buNone/>
            </a:pPr>
            <a:r>
              <a:t/>
            </a:r>
            <a:endParaRPr b="1" sz="1700">
              <a:solidFill>
                <a:srgbClr val="999999"/>
              </a:solidFill>
              <a:highlight>
                <a:srgbClr val="FFFFFF"/>
              </a:highlight>
              <a:latin typeface="Quicksand"/>
              <a:ea typeface="Quicksand"/>
              <a:cs typeface="Quicksand"/>
              <a:sym typeface="Quicksand"/>
            </a:endParaRPr>
          </a:p>
        </p:txBody>
      </p:sp>
      <p:sp>
        <p:nvSpPr>
          <p:cNvPr id="188" name="Google Shape;188;p18"/>
          <p:cNvSpPr txBox="1"/>
          <p:nvPr/>
        </p:nvSpPr>
        <p:spPr>
          <a:xfrm>
            <a:off x="4519350" y="8216022"/>
            <a:ext cx="5283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4"/>
                </a:solidFill>
                <a:highlight>
                  <a:srgbClr val="FFFFFF"/>
                </a:highlight>
                <a:latin typeface="Karla"/>
                <a:ea typeface="Karla"/>
                <a:cs typeface="Karla"/>
                <a:sym typeface="Karla"/>
              </a:rPr>
              <a:t>2</a:t>
            </a:r>
            <a:endParaRPr b="1" sz="1600">
              <a:solidFill>
                <a:srgbClr val="999999"/>
              </a:solidFill>
              <a:highlight>
                <a:srgbClr val="FFFFFF"/>
              </a:highlight>
              <a:latin typeface="Karla"/>
              <a:ea typeface="Karla"/>
              <a:cs typeface="Karla"/>
              <a:sym typeface="Karla"/>
            </a:endParaRPr>
          </a:p>
        </p:txBody>
      </p:sp>
      <p:sp>
        <p:nvSpPr>
          <p:cNvPr id="189" name="Google Shape;189;p18"/>
          <p:cNvSpPr txBox="1"/>
          <p:nvPr/>
        </p:nvSpPr>
        <p:spPr>
          <a:xfrm>
            <a:off x="5512507" y="8121407"/>
            <a:ext cx="528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4"/>
                </a:solidFill>
                <a:highlight>
                  <a:srgbClr val="FFFFFF"/>
                </a:highlight>
                <a:latin typeface="Karla"/>
                <a:ea typeface="Karla"/>
                <a:cs typeface="Karla"/>
                <a:sym typeface="Karla"/>
              </a:rPr>
              <a:t>3</a:t>
            </a:r>
            <a:endParaRPr b="1" sz="1600">
              <a:solidFill>
                <a:srgbClr val="999999"/>
              </a:solidFill>
              <a:highlight>
                <a:srgbClr val="FFFFFF"/>
              </a:highlight>
              <a:latin typeface="Karla"/>
              <a:ea typeface="Karla"/>
              <a:cs typeface="Karla"/>
              <a:sym typeface="Karla"/>
            </a:endParaRPr>
          </a:p>
        </p:txBody>
      </p:sp>
      <p:sp>
        <p:nvSpPr>
          <p:cNvPr id="190" name="Google Shape;190;p18"/>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Arvo"/>
                <a:ea typeface="Arvo"/>
                <a:cs typeface="Arvo"/>
                <a:sym typeface="Arvo"/>
              </a:rPr>
              <a:t>Esophagus</a:t>
            </a:r>
            <a:endParaRPr b="1" sz="2300">
              <a:solidFill>
                <a:schemeClr val="dk2"/>
              </a:solidFill>
              <a:latin typeface="Arvo"/>
              <a:ea typeface="Arvo"/>
              <a:cs typeface="Arvo"/>
              <a:sym typeface="Arvo"/>
            </a:endParaRPr>
          </a:p>
        </p:txBody>
      </p:sp>
      <p:sp>
        <p:nvSpPr>
          <p:cNvPr id="191" name="Google Shape;191;p18"/>
          <p:cNvSpPr txBox="1"/>
          <p:nvPr/>
        </p:nvSpPr>
        <p:spPr>
          <a:xfrm>
            <a:off x="349500" y="429850"/>
            <a:ext cx="72879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Dysphagia, </a:t>
            </a:r>
            <a:r>
              <a:rPr b="1" lang="en" sz="2300">
                <a:solidFill>
                  <a:schemeClr val="lt2"/>
                </a:solidFill>
                <a:latin typeface="Karla"/>
                <a:ea typeface="Karla"/>
                <a:cs typeface="Karla"/>
                <a:sym typeface="Karla"/>
              </a:rPr>
              <a:t>Esophageal web/Diverticulum</a:t>
            </a:r>
            <a:endParaRPr b="1" sz="2300">
              <a:solidFill>
                <a:schemeClr val="lt2"/>
              </a:solidFill>
              <a:latin typeface="Karla"/>
              <a:ea typeface="Karla"/>
              <a:cs typeface="Karla"/>
              <a:sym typeface="Karla"/>
            </a:endParaRPr>
          </a:p>
        </p:txBody>
      </p:sp>
      <p:grpSp>
        <p:nvGrpSpPr>
          <p:cNvPr id="192" name="Google Shape;192;p18"/>
          <p:cNvGrpSpPr/>
          <p:nvPr/>
        </p:nvGrpSpPr>
        <p:grpSpPr>
          <a:xfrm>
            <a:off x="116462" y="539297"/>
            <a:ext cx="274864" cy="316972"/>
            <a:chOff x="304245" y="1858207"/>
            <a:chExt cx="319386" cy="406165"/>
          </a:xfrm>
        </p:grpSpPr>
        <p:sp>
          <p:nvSpPr>
            <p:cNvPr id="193" name="Google Shape;193;p1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5" name="Google Shape;195;p18"/>
          <p:cNvGrpSpPr/>
          <p:nvPr/>
        </p:nvGrpSpPr>
        <p:grpSpPr>
          <a:xfrm>
            <a:off x="116452" y="6158103"/>
            <a:ext cx="274864" cy="316972"/>
            <a:chOff x="304245" y="1858207"/>
            <a:chExt cx="319386" cy="406165"/>
          </a:xfrm>
        </p:grpSpPr>
        <p:sp>
          <p:nvSpPr>
            <p:cNvPr id="196" name="Google Shape;196;p1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 name="Google Shape;198;p18"/>
          <p:cNvSpPr txBox="1"/>
          <p:nvPr/>
        </p:nvSpPr>
        <p:spPr>
          <a:xfrm>
            <a:off x="427190" y="751735"/>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swallow</a:t>
            </a:r>
            <a:endParaRPr>
              <a:latin typeface="Karla"/>
              <a:ea typeface="Karla"/>
              <a:cs typeface="Karla"/>
              <a:sym typeface="Karla"/>
            </a:endParaRPr>
          </a:p>
        </p:txBody>
      </p:sp>
      <p:sp>
        <p:nvSpPr>
          <p:cNvPr id="199" name="Google Shape;199;p18"/>
          <p:cNvSpPr txBox="1"/>
          <p:nvPr/>
        </p:nvSpPr>
        <p:spPr>
          <a:xfrm>
            <a:off x="0" y="9989173"/>
            <a:ext cx="77724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1300">
                <a:solidFill>
                  <a:srgbClr val="999999"/>
                </a:solidFill>
                <a:latin typeface="Karla"/>
                <a:ea typeface="Karla"/>
                <a:cs typeface="Karla"/>
                <a:sym typeface="Karla"/>
              </a:rPr>
              <a:t>1</a:t>
            </a:r>
            <a:r>
              <a:rPr lang="en" sz="1300">
                <a:solidFill>
                  <a:srgbClr val="999999"/>
                </a:solidFill>
                <a:latin typeface="Karla"/>
                <a:ea typeface="Karla"/>
                <a:cs typeface="Karla"/>
                <a:sym typeface="Karla"/>
              </a:rPr>
              <a:t>In the ref</a:t>
            </a:r>
            <a:r>
              <a:rPr lang="en" sz="1300">
                <a:solidFill>
                  <a:srgbClr val="999999"/>
                </a:solidFill>
                <a:latin typeface="Karla"/>
                <a:ea typeface="Karla"/>
                <a:cs typeface="Karla"/>
                <a:sym typeface="Karla"/>
              </a:rPr>
              <a:t>erence as well as the golden notes this was said to be a pathology caused by the subclavian artery, but the doctor mentioned it as a normal physiological narrowing caused by the left main bronchus</a:t>
            </a:r>
            <a:endParaRPr sz="1300">
              <a:solidFill>
                <a:srgbClr val="999999"/>
              </a:solidFill>
              <a:latin typeface="Karla"/>
              <a:ea typeface="Karla"/>
              <a:cs typeface="Karla"/>
              <a:sym typeface="Karla"/>
            </a:endParaRPr>
          </a:p>
        </p:txBody>
      </p:sp>
      <p:cxnSp>
        <p:nvCxnSpPr>
          <p:cNvPr id="200" name="Google Shape;200;p18"/>
          <p:cNvCxnSpPr/>
          <p:nvPr/>
        </p:nvCxnSpPr>
        <p:spPr>
          <a:xfrm flipH="1" rot="10800000">
            <a:off x="-83390" y="10065713"/>
            <a:ext cx="7939200" cy="9000"/>
          </a:xfrm>
          <a:prstGeom prst="straightConnector1">
            <a:avLst/>
          </a:prstGeom>
          <a:noFill/>
          <a:ln cap="flat" cmpd="sng" w="9525">
            <a:solidFill>
              <a:srgbClr val="9DBDC1"/>
            </a:solidFill>
            <a:prstDash val="dot"/>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9"/>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5</a:t>
            </a:r>
            <a:endParaRPr sz="1800">
              <a:solidFill>
                <a:srgbClr val="005E68"/>
              </a:solidFill>
              <a:latin typeface="Spectral"/>
              <a:ea typeface="Spectral"/>
              <a:cs typeface="Spectral"/>
              <a:sym typeface="Spectral"/>
            </a:endParaRPr>
          </a:p>
        </p:txBody>
      </p:sp>
      <p:sp>
        <p:nvSpPr>
          <p:cNvPr id="206" name="Google Shape;206;p19"/>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Stomach</a:t>
            </a:r>
            <a:endParaRPr/>
          </a:p>
        </p:txBody>
      </p:sp>
      <p:sp>
        <p:nvSpPr>
          <p:cNvPr id="208" name="Google Shape;208;p19"/>
          <p:cNvSpPr txBox="1"/>
          <p:nvPr/>
        </p:nvSpPr>
        <p:spPr>
          <a:xfrm>
            <a:off x="352825" y="995100"/>
            <a:ext cx="503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Clinical signs and symptoms</a:t>
            </a:r>
            <a:endParaRPr b="1" sz="2300">
              <a:solidFill>
                <a:schemeClr val="accent1"/>
              </a:solidFill>
              <a:latin typeface="Karla"/>
              <a:ea typeface="Karla"/>
              <a:cs typeface="Karla"/>
              <a:sym typeface="Karla"/>
            </a:endParaRPr>
          </a:p>
        </p:txBody>
      </p:sp>
      <p:sp>
        <p:nvSpPr>
          <p:cNvPr id="209" name="Google Shape;209;p19"/>
          <p:cNvSpPr txBox="1"/>
          <p:nvPr/>
        </p:nvSpPr>
        <p:spPr>
          <a:xfrm>
            <a:off x="212246" y="1353250"/>
            <a:ext cx="7240500" cy="1540800"/>
          </a:xfrm>
          <a:prstGeom prst="rect">
            <a:avLst/>
          </a:prstGeom>
          <a:noFill/>
          <a:ln>
            <a:noFill/>
          </a:ln>
        </p:spPr>
        <p:txBody>
          <a:bodyPr anchorCtr="0" anchor="t" bIns="79750" lIns="79750" spcFirstLastPara="1" rIns="79750" wrap="square" tIns="79750">
            <a:noAutofit/>
          </a:bodyPr>
          <a:lstStyle/>
          <a:p>
            <a:pPr indent="-279400" lvl="0" marL="393700" rtl="0" algn="l">
              <a:spcBef>
                <a:spcPts val="0"/>
              </a:spcBef>
              <a:spcAft>
                <a:spcPts val="0"/>
              </a:spcAft>
              <a:buSzPts val="1400"/>
              <a:buFont typeface="Karla"/>
              <a:buChar char="❖"/>
            </a:pPr>
            <a:r>
              <a:rPr lang="en">
                <a:latin typeface="Karla"/>
                <a:ea typeface="Karla"/>
                <a:cs typeface="Karla"/>
                <a:sym typeface="Karla"/>
              </a:rPr>
              <a:t>Epigastric pain.</a:t>
            </a:r>
            <a:endParaRPr>
              <a:latin typeface="Karla"/>
              <a:ea typeface="Karla"/>
              <a:cs typeface="Karla"/>
              <a:sym typeface="Karla"/>
            </a:endParaRPr>
          </a:p>
          <a:p>
            <a:pPr indent="-279400" lvl="0" marL="393700" rtl="0" algn="l">
              <a:spcBef>
                <a:spcPts val="0"/>
              </a:spcBef>
              <a:spcAft>
                <a:spcPts val="0"/>
              </a:spcAft>
              <a:buSzPts val="1400"/>
              <a:buFont typeface="Karla"/>
              <a:buChar char="❖"/>
            </a:pPr>
            <a:r>
              <a:rPr lang="en">
                <a:latin typeface="Karla"/>
                <a:ea typeface="Karla"/>
                <a:cs typeface="Karla"/>
                <a:sym typeface="Karla"/>
              </a:rPr>
              <a:t>Vomiting.</a:t>
            </a:r>
            <a:endParaRPr>
              <a:latin typeface="Karla"/>
              <a:ea typeface="Karla"/>
              <a:cs typeface="Karla"/>
              <a:sym typeface="Karla"/>
            </a:endParaRPr>
          </a:p>
          <a:p>
            <a:pPr indent="-279400" lvl="0" marL="393700" rtl="0" algn="l">
              <a:spcBef>
                <a:spcPts val="0"/>
              </a:spcBef>
              <a:spcAft>
                <a:spcPts val="0"/>
              </a:spcAft>
              <a:buSzPts val="1400"/>
              <a:buFont typeface="Karla"/>
              <a:buChar char="❖"/>
            </a:pPr>
            <a:r>
              <a:rPr lang="en">
                <a:latin typeface="Karla"/>
                <a:ea typeface="Karla"/>
                <a:cs typeface="Karla"/>
                <a:sym typeface="Karla"/>
              </a:rPr>
              <a:t>Hematemesis.</a:t>
            </a:r>
            <a:endParaRPr>
              <a:latin typeface="Karla"/>
              <a:ea typeface="Karla"/>
              <a:cs typeface="Karla"/>
              <a:sym typeface="Karla"/>
            </a:endParaRPr>
          </a:p>
          <a:p>
            <a:pPr indent="-279400" lvl="0" marL="393700" rtl="0" algn="l">
              <a:spcBef>
                <a:spcPts val="0"/>
              </a:spcBef>
              <a:spcAft>
                <a:spcPts val="0"/>
              </a:spcAft>
              <a:buSzPts val="1400"/>
              <a:buFont typeface="Karla"/>
              <a:buChar char="❖"/>
            </a:pPr>
            <a:r>
              <a:rPr lang="en">
                <a:latin typeface="Karla"/>
                <a:ea typeface="Karla"/>
                <a:cs typeface="Karla"/>
                <a:sym typeface="Karla"/>
              </a:rPr>
              <a:t>Age is also important  (some diseases are common in specific age).</a:t>
            </a:r>
            <a:endParaRPr>
              <a:latin typeface="Karla"/>
              <a:ea typeface="Karla"/>
              <a:cs typeface="Karla"/>
              <a:sym typeface="Karla"/>
            </a:endParaRPr>
          </a:p>
          <a:p>
            <a:pPr indent="-279400" lvl="0" marL="393700" rtl="0" algn="l">
              <a:spcBef>
                <a:spcPts val="0"/>
              </a:spcBef>
              <a:spcAft>
                <a:spcPts val="0"/>
              </a:spcAft>
              <a:buSzPts val="1400"/>
              <a:buFont typeface="Karla"/>
              <a:buChar char="❖"/>
            </a:pPr>
            <a:r>
              <a:rPr lang="en">
                <a:latin typeface="Karla"/>
                <a:ea typeface="Karla"/>
                <a:cs typeface="Karla"/>
                <a:sym typeface="Karla"/>
              </a:rPr>
              <a:t>Constitutional symptoms (Fever, Night Sweat, Weight Loss).</a:t>
            </a:r>
            <a:endParaRPr>
              <a:latin typeface="Karla"/>
              <a:ea typeface="Karla"/>
              <a:cs typeface="Karla"/>
              <a:sym typeface="Karla"/>
            </a:endParaRPr>
          </a:p>
        </p:txBody>
      </p:sp>
      <p:sp>
        <p:nvSpPr>
          <p:cNvPr id="210" name="Google Shape;210;p19"/>
          <p:cNvSpPr txBox="1"/>
          <p:nvPr/>
        </p:nvSpPr>
        <p:spPr>
          <a:xfrm>
            <a:off x="-183900" y="2680175"/>
            <a:ext cx="4033800" cy="4587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300">
                <a:solidFill>
                  <a:schemeClr val="accent1"/>
                </a:solidFill>
                <a:latin typeface="Karla"/>
                <a:ea typeface="Karla"/>
                <a:cs typeface="Karla"/>
                <a:sym typeface="Karla"/>
              </a:rPr>
              <a:t>Imaging Modalities </a:t>
            </a:r>
            <a:endParaRPr b="1" sz="2300">
              <a:solidFill>
                <a:schemeClr val="accent1"/>
              </a:solidFill>
              <a:latin typeface="Karla"/>
              <a:ea typeface="Karla"/>
              <a:cs typeface="Karla"/>
              <a:sym typeface="Karla"/>
            </a:endParaRPr>
          </a:p>
        </p:txBody>
      </p:sp>
      <p:sp>
        <p:nvSpPr>
          <p:cNvPr id="211" name="Google Shape;211;p19"/>
          <p:cNvSpPr txBox="1"/>
          <p:nvPr/>
        </p:nvSpPr>
        <p:spPr>
          <a:xfrm>
            <a:off x="212250" y="3066125"/>
            <a:ext cx="4033800" cy="11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 X-ray. </a:t>
            </a:r>
            <a:r>
              <a:rPr lang="en">
                <a:solidFill>
                  <a:schemeClr val="accent4"/>
                </a:solidFill>
                <a:latin typeface="Karla"/>
                <a:ea typeface="Karla"/>
                <a:cs typeface="Karla"/>
                <a:sym typeface="Karla"/>
              </a:rPr>
              <a:t>(initial), we can see stomach filled with gas</a:t>
            </a:r>
            <a:endParaRPr>
              <a:solidFill>
                <a:schemeClr val="accent4"/>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Fluoroscopy, contrast study (Barium meal).</a:t>
            </a:r>
            <a:endParaRPr>
              <a:latin typeface="Karla"/>
              <a:ea typeface="Karla"/>
              <a:cs typeface="Karla"/>
              <a:sym typeface="Karla"/>
            </a:endParaRPr>
          </a:p>
          <a:p>
            <a:pPr indent="0" lvl="0" marL="0" rtl="0" algn="l">
              <a:spcBef>
                <a:spcPts val="0"/>
              </a:spcBef>
              <a:spcAft>
                <a:spcPts val="0"/>
              </a:spcAft>
              <a:buNone/>
            </a:pPr>
            <a:r>
              <a:rPr lang="en">
                <a:solidFill>
                  <a:schemeClr val="accent6"/>
                </a:solidFill>
                <a:latin typeface="Karla"/>
                <a:ea typeface="Karla"/>
                <a:cs typeface="Karla"/>
                <a:sym typeface="Karla"/>
              </a:rPr>
              <a:t>(used to visualize stomach mucosa).</a:t>
            </a:r>
            <a:endParaRPr>
              <a:solidFill>
                <a:schemeClr val="accent6"/>
              </a:solidFill>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 Ultrasound ​&gt;</a:t>
            </a:r>
            <a:r>
              <a:rPr lang="en">
                <a:latin typeface="Karla"/>
                <a:ea typeface="Karla"/>
                <a:cs typeface="Karla"/>
                <a:sym typeface="Karla"/>
              </a:rPr>
              <a:t> in pediatric for pyloric stenosis</a:t>
            </a:r>
            <a:r>
              <a:rPr lang="en">
                <a:latin typeface="Karla"/>
                <a:ea typeface="Karla"/>
                <a:cs typeface="Karla"/>
                <a:sym typeface="Karla"/>
              </a:rPr>
              <a:t>.</a:t>
            </a:r>
            <a:endParaRPr>
              <a:latin typeface="Karla"/>
              <a:ea typeface="Karla"/>
              <a:cs typeface="Karla"/>
              <a:sym typeface="Karla"/>
            </a:endParaRPr>
          </a:p>
        </p:txBody>
      </p:sp>
      <p:sp>
        <p:nvSpPr>
          <p:cNvPr id="212" name="Google Shape;212;p19"/>
          <p:cNvSpPr txBox="1"/>
          <p:nvPr/>
        </p:nvSpPr>
        <p:spPr>
          <a:xfrm>
            <a:off x="4246050" y="2982863"/>
            <a:ext cx="3353700" cy="18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 </a:t>
            </a:r>
            <a:r>
              <a:rPr lang="en">
                <a:solidFill>
                  <a:schemeClr val="dk1"/>
                </a:solidFill>
                <a:latin typeface="Karla"/>
                <a:ea typeface="Karla"/>
                <a:cs typeface="Karla"/>
                <a:sym typeface="Karla"/>
              </a:rPr>
              <a:t>CT</a:t>
            </a:r>
            <a:r>
              <a:rPr lang="en">
                <a:solidFill>
                  <a:schemeClr val="dk1"/>
                </a:solidFill>
                <a:latin typeface="Karla"/>
                <a:ea typeface="Karla"/>
                <a:cs typeface="Karla"/>
                <a:sym typeface="Karla"/>
              </a:rPr>
              <a:t>. </a:t>
            </a:r>
            <a:endParaRPr>
              <a:solidFill>
                <a:schemeClr val="dk1"/>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(For staging and characterization of the disease)</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 MRI.</a:t>
            </a:r>
            <a:endParaRPr>
              <a:solidFill>
                <a:schemeClr val="dk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 Nuclear Medicine</a:t>
            </a:r>
            <a:r>
              <a:rPr lang="en">
                <a:solidFill>
                  <a:srgbClr val="999999"/>
                </a:solidFill>
                <a:latin typeface="Karla"/>
                <a:ea typeface="Karla"/>
                <a:cs typeface="Karla"/>
                <a:sym typeface="Karla"/>
              </a:rPr>
              <a:t> not used</a:t>
            </a:r>
            <a:r>
              <a:rPr lang="en">
                <a:solidFill>
                  <a:schemeClr val="accent4"/>
                </a:solidFill>
                <a:latin typeface="Karla"/>
                <a:ea typeface="Karla"/>
                <a:cs typeface="Karla"/>
                <a:sym typeface="Karla"/>
              </a:rPr>
              <a:t>.</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 Angiography</a:t>
            </a:r>
            <a:r>
              <a:rPr lang="en">
                <a:solidFill>
                  <a:srgbClr val="999999"/>
                </a:solidFill>
                <a:latin typeface="Karla"/>
                <a:ea typeface="Karla"/>
                <a:cs typeface="Karla"/>
                <a:sym typeface="Karla"/>
              </a:rPr>
              <a:t> not used</a:t>
            </a:r>
            <a:endParaRPr>
              <a:solidFill>
                <a:srgbClr val="999999"/>
              </a:solidFill>
              <a:latin typeface="Karla"/>
              <a:ea typeface="Karla"/>
              <a:cs typeface="Karla"/>
              <a:sym typeface="Karla"/>
            </a:endParaRPr>
          </a:p>
        </p:txBody>
      </p:sp>
      <p:sp>
        <p:nvSpPr>
          <p:cNvPr id="213" name="Google Shape;213;p19"/>
          <p:cNvSpPr txBox="1"/>
          <p:nvPr/>
        </p:nvSpPr>
        <p:spPr>
          <a:xfrm>
            <a:off x="352825" y="4673225"/>
            <a:ext cx="4603800" cy="3936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Normal</a:t>
            </a:r>
            <a:endParaRPr b="1" sz="2300">
              <a:solidFill>
                <a:schemeClr val="lt2"/>
              </a:solidFill>
              <a:latin typeface="Karla"/>
              <a:ea typeface="Karla"/>
              <a:cs typeface="Karla"/>
              <a:sym typeface="Karla"/>
            </a:endParaRPr>
          </a:p>
        </p:txBody>
      </p:sp>
      <p:sp>
        <p:nvSpPr>
          <p:cNvPr id="214" name="Google Shape;214;p19"/>
          <p:cNvSpPr txBox="1"/>
          <p:nvPr/>
        </p:nvSpPr>
        <p:spPr>
          <a:xfrm>
            <a:off x="352825" y="591400"/>
            <a:ext cx="41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D8F9D"/>
                </a:solidFill>
                <a:latin typeface="Karla"/>
                <a:ea typeface="Karla"/>
                <a:cs typeface="Karla"/>
                <a:sym typeface="Karla"/>
              </a:rPr>
              <a:t>Stomach </a:t>
            </a:r>
            <a:endParaRPr b="1" sz="2300">
              <a:solidFill>
                <a:srgbClr val="0D8F9D"/>
              </a:solidFill>
              <a:latin typeface="Karla"/>
              <a:ea typeface="Karla"/>
              <a:cs typeface="Karla"/>
              <a:sym typeface="Karla"/>
            </a:endParaRPr>
          </a:p>
        </p:txBody>
      </p:sp>
      <p:sp>
        <p:nvSpPr>
          <p:cNvPr id="215" name="Google Shape;215;p19"/>
          <p:cNvSpPr txBox="1"/>
          <p:nvPr/>
        </p:nvSpPr>
        <p:spPr>
          <a:xfrm>
            <a:off x="352825" y="4219113"/>
            <a:ext cx="4603800" cy="3936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Barium meal</a:t>
            </a:r>
            <a:endParaRPr b="1" sz="2300">
              <a:solidFill>
                <a:schemeClr val="lt2"/>
              </a:solidFill>
              <a:latin typeface="Karla"/>
              <a:ea typeface="Karla"/>
              <a:cs typeface="Karla"/>
              <a:sym typeface="Karla"/>
            </a:endParaRPr>
          </a:p>
        </p:txBody>
      </p:sp>
      <p:pic>
        <p:nvPicPr>
          <p:cNvPr id="216" name="Google Shape;216;p19"/>
          <p:cNvPicPr preferRelativeResize="0"/>
          <p:nvPr/>
        </p:nvPicPr>
        <p:blipFill>
          <a:blip r:embed="rId3">
            <a:alphaModFix/>
          </a:blip>
          <a:stretch>
            <a:fillRect/>
          </a:stretch>
        </p:blipFill>
        <p:spPr>
          <a:xfrm>
            <a:off x="3849900" y="5249225"/>
            <a:ext cx="3225847" cy="2920401"/>
          </a:xfrm>
          <a:prstGeom prst="rect">
            <a:avLst/>
          </a:prstGeom>
          <a:noFill/>
          <a:ln>
            <a:noFill/>
          </a:ln>
        </p:spPr>
      </p:pic>
      <p:sp>
        <p:nvSpPr>
          <p:cNvPr id="217" name="Google Shape;217;p19"/>
          <p:cNvSpPr/>
          <p:nvPr/>
        </p:nvSpPr>
        <p:spPr>
          <a:xfrm>
            <a:off x="765925" y="8334325"/>
            <a:ext cx="6229200" cy="18960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Normal</a:t>
            </a:r>
            <a:r>
              <a:rPr lang="en">
                <a:latin typeface="Karla"/>
                <a:ea typeface="Karla"/>
                <a:cs typeface="Karla"/>
                <a:sym typeface="Karla"/>
              </a:rPr>
              <a:t> </a:t>
            </a:r>
            <a:r>
              <a:rPr lang="en">
                <a:solidFill>
                  <a:schemeClr val="accent4"/>
                </a:solidFill>
                <a:latin typeface="Karla"/>
                <a:ea typeface="Karla"/>
                <a:cs typeface="Karla"/>
                <a:sym typeface="Karla"/>
              </a:rPr>
              <a:t>Stomach and Duodenum</a:t>
            </a:r>
            <a:r>
              <a:rPr lang="en">
                <a:latin typeface="Karla"/>
                <a:ea typeface="Karla"/>
                <a:cs typeface="Karla"/>
                <a:sym typeface="Karla"/>
              </a:rPr>
              <a:t> on double contrast barium meal. ​</a:t>
            </a:r>
            <a:r>
              <a:rPr lang="en">
                <a:solidFill>
                  <a:srgbClr val="B7B7B7"/>
                </a:solidFill>
                <a:latin typeface="Karla"/>
                <a:ea typeface="Karla"/>
                <a:cs typeface="Karla"/>
                <a:sym typeface="Karla"/>
              </a:rPr>
              <a:t>On this supine view, barium collects in the fundus of the stomach. The body and the antrum of the stomach together with the duodenal cap and loop are coated with barium and distended with gas. Note how the fourth part of the duodenum and duodenojejunal flexure are superimposed on the body of the stomach.</a:t>
            </a:r>
            <a:endParaRPr>
              <a:solidFill>
                <a:srgbClr val="B7B7B7"/>
              </a:solidFill>
              <a:latin typeface="Karla"/>
              <a:ea typeface="Karla"/>
              <a:cs typeface="Karla"/>
              <a:sym typeface="Karla"/>
            </a:endParaRPr>
          </a:p>
        </p:txBody>
      </p:sp>
      <p:pic>
        <p:nvPicPr>
          <p:cNvPr id="218" name="Google Shape;218;p19"/>
          <p:cNvPicPr preferRelativeResize="0"/>
          <p:nvPr/>
        </p:nvPicPr>
        <p:blipFill>
          <a:blip r:embed="rId4">
            <a:alphaModFix/>
          </a:blip>
          <a:stretch>
            <a:fillRect/>
          </a:stretch>
        </p:blipFill>
        <p:spPr>
          <a:xfrm>
            <a:off x="495603" y="5249225"/>
            <a:ext cx="3066400" cy="2920401"/>
          </a:xfrm>
          <a:prstGeom prst="rect">
            <a:avLst/>
          </a:prstGeom>
          <a:noFill/>
          <a:ln>
            <a:noFill/>
          </a:ln>
        </p:spPr>
      </p:pic>
      <p:grpSp>
        <p:nvGrpSpPr>
          <p:cNvPr id="219" name="Google Shape;219;p19"/>
          <p:cNvGrpSpPr/>
          <p:nvPr/>
        </p:nvGrpSpPr>
        <p:grpSpPr>
          <a:xfrm>
            <a:off x="116462" y="691697"/>
            <a:ext cx="274864" cy="316972"/>
            <a:chOff x="304245" y="1858207"/>
            <a:chExt cx="319386" cy="406165"/>
          </a:xfrm>
        </p:grpSpPr>
        <p:sp>
          <p:nvSpPr>
            <p:cNvPr id="220" name="Google Shape;220;p1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 name="Google Shape;222;p19"/>
          <p:cNvGrpSpPr/>
          <p:nvPr/>
        </p:nvGrpSpPr>
        <p:grpSpPr>
          <a:xfrm>
            <a:off x="116462" y="4323174"/>
            <a:ext cx="274864" cy="316972"/>
            <a:chOff x="304245" y="1858207"/>
            <a:chExt cx="319386" cy="406165"/>
          </a:xfrm>
        </p:grpSpPr>
        <p:sp>
          <p:nvSpPr>
            <p:cNvPr id="223" name="Google Shape;223;p1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 name="Google Shape;225;p19"/>
          <p:cNvGrpSpPr/>
          <p:nvPr/>
        </p:nvGrpSpPr>
        <p:grpSpPr>
          <a:xfrm>
            <a:off x="116462" y="4777286"/>
            <a:ext cx="274864" cy="316972"/>
            <a:chOff x="304245" y="1858207"/>
            <a:chExt cx="319386" cy="406165"/>
          </a:xfrm>
        </p:grpSpPr>
        <p:sp>
          <p:nvSpPr>
            <p:cNvPr id="226" name="Google Shape;226;p1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8" name="Google Shape;228;p19"/>
          <p:cNvGrpSpPr/>
          <p:nvPr/>
        </p:nvGrpSpPr>
        <p:grpSpPr>
          <a:xfrm>
            <a:off x="101891" y="1106111"/>
            <a:ext cx="274864" cy="316972"/>
            <a:chOff x="304245" y="1858207"/>
            <a:chExt cx="319386" cy="406165"/>
          </a:xfrm>
        </p:grpSpPr>
        <p:sp>
          <p:nvSpPr>
            <p:cNvPr id="229" name="Google Shape;229;p1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1" name="Google Shape;231;p19"/>
          <p:cNvGrpSpPr/>
          <p:nvPr/>
        </p:nvGrpSpPr>
        <p:grpSpPr>
          <a:xfrm>
            <a:off x="101891" y="2782511"/>
            <a:ext cx="274864" cy="316972"/>
            <a:chOff x="304245" y="1858207"/>
            <a:chExt cx="319386" cy="406165"/>
          </a:xfrm>
        </p:grpSpPr>
        <p:sp>
          <p:nvSpPr>
            <p:cNvPr id="232" name="Google Shape;232;p19"/>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9"/>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0"/>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6</a:t>
            </a:r>
            <a:endParaRPr sz="1800">
              <a:solidFill>
                <a:srgbClr val="005E68"/>
              </a:solidFill>
              <a:latin typeface="Spectral"/>
              <a:ea typeface="Spectral"/>
              <a:cs typeface="Spectral"/>
              <a:sym typeface="Spectral"/>
            </a:endParaRPr>
          </a:p>
        </p:txBody>
      </p:sp>
      <p:sp>
        <p:nvSpPr>
          <p:cNvPr id="239" name="Google Shape;239;p20"/>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Barium meal </a:t>
            </a:r>
            <a:endParaRPr/>
          </a:p>
        </p:txBody>
      </p:sp>
      <p:pic>
        <p:nvPicPr>
          <p:cNvPr id="241" name="Google Shape;241;p20"/>
          <p:cNvPicPr preferRelativeResize="0"/>
          <p:nvPr/>
        </p:nvPicPr>
        <p:blipFill>
          <a:blip r:embed="rId3">
            <a:alphaModFix/>
          </a:blip>
          <a:stretch>
            <a:fillRect/>
          </a:stretch>
        </p:blipFill>
        <p:spPr>
          <a:xfrm>
            <a:off x="4337050" y="1083289"/>
            <a:ext cx="3066399" cy="1540800"/>
          </a:xfrm>
          <a:prstGeom prst="rect">
            <a:avLst/>
          </a:prstGeom>
          <a:noFill/>
          <a:ln>
            <a:noFill/>
          </a:ln>
        </p:spPr>
      </p:pic>
      <p:sp>
        <p:nvSpPr>
          <p:cNvPr id="242" name="Google Shape;242;p20"/>
          <p:cNvSpPr/>
          <p:nvPr/>
        </p:nvSpPr>
        <p:spPr>
          <a:xfrm>
            <a:off x="167675" y="1211388"/>
            <a:ext cx="3813000" cy="12846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a) In profile the ulcer is seen as an outward projection</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b) En face (</a:t>
            </a:r>
            <a:r>
              <a:rPr lang="en">
                <a:solidFill>
                  <a:srgbClr val="B7B7B7"/>
                </a:solidFill>
                <a:latin typeface="Karla"/>
                <a:ea typeface="Karla"/>
                <a:cs typeface="Karla"/>
                <a:sym typeface="Karla"/>
              </a:rPr>
              <a:t>facing forward</a:t>
            </a:r>
            <a:r>
              <a:rPr lang="en">
                <a:latin typeface="Karla"/>
                <a:ea typeface="Karla"/>
                <a:cs typeface="Karla"/>
                <a:sym typeface="Karla"/>
              </a:rPr>
              <a:t>, </a:t>
            </a:r>
            <a:r>
              <a:rPr lang="en">
                <a:solidFill>
                  <a:schemeClr val="accent4"/>
                </a:solidFill>
                <a:latin typeface="Karla"/>
                <a:ea typeface="Karla"/>
                <a:cs typeface="Karla"/>
                <a:sym typeface="Karla"/>
              </a:rPr>
              <a:t>out profile</a:t>
            </a:r>
            <a:r>
              <a:rPr lang="en">
                <a:latin typeface="Karla"/>
                <a:ea typeface="Karla"/>
                <a:cs typeface="Karla"/>
                <a:sym typeface="Karla"/>
              </a:rPr>
              <a:t>) the ulcer appears rounded. </a:t>
            </a:r>
            <a:endParaRPr>
              <a:latin typeface="Karla"/>
              <a:ea typeface="Karla"/>
              <a:cs typeface="Karla"/>
              <a:sym typeface="Karla"/>
            </a:endParaRPr>
          </a:p>
        </p:txBody>
      </p:sp>
      <p:pic>
        <p:nvPicPr>
          <p:cNvPr id="243" name="Google Shape;243;p20"/>
          <p:cNvPicPr preferRelativeResize="0"/>
          <p:nvPr/>
        </p:nvPicPr>
        <p:blipFill>
          <a:blip r:embed="rId4">
            <a:alphaModFix/>
          </a:blip>
          <a:stretch>
            <a:fillRect/>
          </a:stretch>
        </p:blipFill>
        <p:spPr>
          <a:xfrm>
            <a:off x="903427" y="2830634"/>
            <a:ext cx="2588625" cy="1663725"/>
          </a:xfrm>
          <a:prstGeom prst="rect">
            <a:avLst/>
          </a:prstGeom>
          <a:noFill/>
          <a:ln>
            <a:noFill/>
          </a:ln>
        </p:spPr>
      </p:pic>
      <p:pic>
        <p:nvPicPr>
          <p:cNvPr id="244" name="Google Shape;244;p20"/>
          <p:cNvPicPr preferRelativeResize="0"/>
          <p:nvPr/>
        </p:nvPicPr>
        <p:blipFill>
          <a:blip r:embed="rId5">
            <a:alphaModFix/>
          </a:blip>
          <a:stretch>
            <a:fillRect/>
          </a:stretch>
        </p:blipFill>
        <p:spPr>
          <a:xfrm>
            <a:off x="3980675" y="2807000"/>
            <a:ext cx="2588625" cy="1663725"/>
          </a:xfrm>
          <a:prstGeom prst="rect">
            <a:avLst/>
          </a:prstGeom>
          <a:noFill/>
          <a:ln>
            <a:noFill/>
          </a:ln>
        </p:spPr>
      </p:pic>
      <p:sp>
        <p:nvSpPr>
          <p:cNvPr id="245" name="Google Shape;245;p20"/>
          <p:cNvSpPr/>
          <p:nvPr/>
        </p:nvSpPr>
        <p:spPr>
          <a:xfrm>
            <a:off x="103075" y="4569898"/>
            <a:ext cx="7554900" cy="12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Benign ulcer ​due to its regular lining</a:t>
            </a:r>
            <a:endParaRPr b="1">
              <a:solidFill>
                <a:schemeClr val="accent4"/>
              </a:solidFill>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White arrow</a:t>
            </a:r>
            <a:r>
              <a:rPr b="1" lang="en">
                <a:solidFill>
                  <a:schemeClr val="accent4"/>
                </a:solidFill>
                <a:latin typeface="Karla"/>
                <a:ea typeface="Karla"/>
                <a:cs typeface="Karla"/>
                <a:sym typeface="Karla"/>
              </a:rPr>
              <a:t>:</a:t>
            </a:r>
            <a:r>
              <a:rPr lang="en">
                <a:solidFill>
                  <a:schemeClr val="accent4"/>
                </a:solidFill>
                <a:latin typeface="Karla"/>
                <a:ea typeface="Karla"/>
                <a:cs typeface="Karla"/>
                <a:sym typeface="Karla"/>
              </a:rPr>
              <a:t> In profile ulcer, outpouching filled with contrast in the lesser curve of the stomach (arrow).</a:t>
            </a:r>
            <a:endParaRPr>
              <a:solidFill>
                <a:schemeClr val="accent4"/>
              </a:solidFill>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Black arrow</a:t>
            </a:r>
            <a:r>
              <a:rPr b="1" lang="en">
                <a:solidFill>
                  <a:schemeClr val="accent4"/>
                </a:solidFill>
                <a:latin typeface="Karla"/>
                <a:ea typeface="Karla"/>
                <a:cs typeface="Karla"/>
                <a:sym typeface="Karla"/>
              </a:rPr>
              <a:t>:</a:t>
            </a:r>
            <a:r>
              <a:rPr lang="en">
                <a:solidFill>
                  <a:schemeClr val="accent4"/>
                </a:solidFill>
                <a:latin typeface="Karla"/>
                <a:ea typeface="Karla"/>
                <a:cs typeface="Karla"/>
                <a:sym typeface="Karla"/>
              </a:rPr>
              <a:t> En face of an ulcer ​(arrow)​ is seen as rounded collection of barium, زي الحفر تدخل فيها الصبغة.and edematous mucosa adjacent to it and directed toward</a:t>
            </a:r>
            <a:r>
              <a:rPr lang="en">
                <a:solidFill>
                  <a:schemeClr val="accent4"/>
                </a:solidFill>
                <a:latin typeface="Karla"/>
                <a:ea typeface="Karla"/>
                <a:cs typeface="Karla"/>
                <a:sym typeface="Karla"/>
              </a:rPr>
              <a:t>s the ulcer</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solidFill>
                <a:srgbClr val="B7B7B7"/>
              </a:solidFill>
              <a:latin typeface="Karla"/>
              <a:ea typeface="Karla"/>
              <a:cs typeface="Karla"/>
              <a:sym typeface="Karla"/>
            </a:endParaRPr>
          </a:p>
        </p:txBody>
      </p:sp>
      <p:sp>
        <p:nvSpPr>
          <p:cNvPr id="246" name="Google Shape;246;p20"/>
          <p:cNvSpPr txBox="1"/>
          <p:nvPr/>
        </p:nvSpPr>
        <p:spPr>
          <a:xfrm>
            <a:off x="350675" y="5722900"/>
            <a:ext cx="4708800" cy="6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Duodenal ulcer </a:t>
            </a:r>
            <a:r>
              <a:rPr b="1" lang="en">
                <a:solidFill>
                  <a:schemeClr val="accent4"/>
                </a:solidFill>
                <a:latin typeface="Karla"/>
                <a:ea typeface="Karla"/>
                <a:cs typeface="Karla"/>
                <a:sym typeface="Karla"/>
              </a:rPr>
              <a:t>involving the duodenal cap</a:t>
            </a:r>
            <a:endParaRPr b="1">
              <a:solidFill>
                <a:schemeClr val="accent4"/>
              </a:solidFill>
              <a:latin typeface="Karla"/>
              <a:ea typeface="Karla"/>
              <a:cs typeface="Karla"/>
              <a:sym typeface="Karla"/>
            </a:endParaRPr>
          </a:p>
        </p:txBody>
      </p:sp>
      <p:pic>
        <p:nvPicPr>
          <p:cNvPr id="247" name="Google Shape;247;p20"/>
          <p:cNvPicPr preferRelativeResize="0"/>
          <p:nvPr/>
        </p:nvPicPr>
        <p:blipFill>
          <a:blip r:embed="rId6">
            <a:alphaModFix/>
          </a:blip>
          <a:stretch>
            <a:fillRect/>
          </a:stretch>
        </p:blipFill>
        <p:spPr>
          <a:xfrm>
            <a:off x="4981478" y="6433812"/>
            <a:ext cx="2142275" cy="1606684"/>
          </a:xfrm>
          <a:prstGeom prst="rect">
            <a:avLst/>
          </a:prstGeom>
          <a:noFill/>
          <a:ln>
            <a:noFill/>
          </a:ln>
        </p:spPr>
      </p:pic>
      <p:pic>
        <p:nvPicPr>
          <p:cNvPr id="248" name="Google Shape;248;p20"/>
          <p:cNvPicPr preferRelativeResize="0"/>
          <p:nvPr/>
        </p:nvPicPr>
        <p:blipFill>
          <a:blip r:embed="rId7">
            <a:alphaModFix/>
          </a:blip>
          <a:stretch>
            <a:fillRect/>
          </a:stretch>
        </p:blipFill>
        <p:spPr>
          <a:xfrm>
            <a:off x="5089013" y="8363662"/>
            <a:ext cx="2142275" cy="1606706"/>
          </a:xfrm>
          <a:prstGeom prst="rect">
            <a:avLst/>
          </a:prstGeom>
          <a:noFill/>
          <a:ln>
            <a:noFill/>
          </a:ln>
        </p:spPr>
      </p:pic>
      <p:pic>
        <p:nvPicPr>
          <p:cNvPr id="249" name="Google Shape;249;p20"/>
          <p:cNvPicPr preferRelativeResize="0"/>
          <p:nvPr/>
        </p:nvPicPr>
        <p:blipFill>
          <a:blip r:embed="rId8">
            <a:alphaModFix/>
          </a:blip>
          <a:stretch>
            <a:fillRect/>
          </a:stretch>
        </p:blipFill>
        <p:spPr>
          <a:xfrm>
            <a:off x="246650" y="6847350"/>
            <a:ext cx="1940781" cy="1886475"/>
          </a:xfrm>
          <a:prstGeom prst="rect">
            <a:avLst/>
          </a:prstGeom>
          <a:noFill/>
          <a:ln>
            <a:noFill/>
          </a:ln>
        </p:spPr>
      </p:pic>
      <p:pic>
        <p:nvPicPr>
          <p:cNvPr id="250" name="Google Shape;250;p20"/>
          <p:cNvPicPr preferRelativeResize="0"/>
          <p:nvPr/>
        </p:nvPicPr>
        <p:blipFill>
          <a:blip r:embed="rId9">
            <a:alphaModFix/>
          </a:blip>
          <a:stretch>
            <a:fillRect/>
          </a:stretch>
        </p:blipFill>
        <p:spPr>
          <a:xfrm>
            <a:off x="2818506" y="6808691"/>
            <a:ext cx="1531886" cy="2193400"/>
          </a:xfrm>
          <a:prstGeom prst="rect">
            <a:avLst/>
          </a:prstGeom>
          <a:noFill/>
          <a:ln>
            <a:noFill/>
          </a:ln>
        </p:spPr>
      </p:pic>
      <p:sp>
        <p:nvSpPr>
          <p:cNvPr id="251" name="Google Shape;251;p20"/>
          <p:cNvSpPr txBox="1"/>
          <p:nvPr/>
        </p:nvSpPr>
        <p:spPr>
          <a:xfrm>
            <a:off x="88975" y="8649050"/>
            <a:ext cx="2571900" cy="8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Narrowing, area of contrast pool, mucosal edema (distal gastric antral ulceration)</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No proximal obstruction</a:t>
            </a:r>
            <a:endParaRPr>
              <a:solidFill>
                <a:schemeClr val="accent4"/>
              </a:solidFill>
              <a:latin typeface="Karla"/>
              <a:ea typeface="Karla"/>
              <a:cs typeface="Karla"/>
              <a:sym typeface="Karla"/>
            </a:endParaRPr>
          </a:p>
        </p:txBody>
      </p:sp>
      <p:sp>
        <p:nvSpPr>
          <p:cNvPr id="252" name="Google Shape;252;p20"/>
          <p:cNvSpPr txBox="1"/>
          <p:nvPr/>
        </p:nvSpPr>
        <p:spPr>
          <a:xfrm>
            <a:off x="2818500" y="8894300"/>
            <a:ext cx="17820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A filling defect </a:t>
            </a:r>
            <a:r>
              <a:rPr lang="en">
                <a:solidFill>
                  <a:schemeClr val="accent4"/>
                </a:solidFill>
                <a:latin typeface="Karla"/>
                <a:ea typeface="Karla"/>
                <a:cs typeface="Karla"/>
                <a:sym typeface="Karla"/>
              </a:rPr>
              <a:t>within the inferior aspect of the </a:t>
            </a:r>
            <a:r>
              <a:rPr lang="en">
                <a:solidFill>
                  <a:schemeClr val="accent4"/>
                </a:solidFill>
                <a:latin typeface="Karla"/>
                <a:ea typeface="Karla"/>
                <a:cs typeface="Karla"/>
                <a:sym typeface="Karla"/>
              </a:rPr>
              <a:t>duodenal</a:t>
            </a:r>
            <a:r>
              <a:rPr lang="en">
                <a:solidFill>
                  <a:schemeClr val="accent4"/>
                </a:solidFill>
                <a:latin typeface="Karla"/>
                <a:ea typeface="Karla"/>
                <a:cs typeface="Karla"/>
                <a:sym typeface="Karla"/>
              </a:rPr>
              <a:t> wall </a:t>
            </a:r>
            <a:endParaRPr>
              <a:solidFill>
                <a:schemeClr val="accent4"/>
              </a:solidFill>
              <a:latin typeface="Karla"/>
              <a:ea typeface="Karla"/>
              <a:cs typeface="Karla"/>
              <a:sym typeface="Karla"/>
            </a:endParaRPr>
          </a:p>
        </p:txBody>
      </p:sp>
      <p:sp>
        <p:nvSpPr>
          <p:cNvPr id="253" name="Google Shape;253;p20"/>
          <p:cNvSpPr txBox="1"/>
          <p:nvPr/>
        </p:nvSpPr>
        <p:spPr>
          <a:xfrm>
            <a:off x="3542850" y="8668150"/>
            <a:ext cx="240600" cy="1716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txBox="1"/>
          <p:nvPr/>
        </p:nvSpPr>
        <p:spPr>
          <a:xfrm>
            <a:off x="4538050" y="7970038"/>
            <a:ext cx="3244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Single contrast study - filling defect</a:t>
            </a:r>
            <a:endParaRPr>
              <a:solidFill>
                <a:schemeClr val="accent4"/>
              </a:solidFill>
              <a:latin typeface="Karla"/>
              <a:ea typeface="Karla"/>
              <a:cs typeface="Karla"/>
              <a:sym typeface="Karla"/>
            </a:endParaRPr>
          </a:p>
        </p:txBody>
      </p:sp>
      <p:sp>
        <p:nvSpPr>
          <p:cNvPr id="255" name="Google Shape;255;p20"/>
          <p:cNvSpPr txBox="1"/>
          <p:nvPr/>
        </p:nvSpPr>
        <p:spPr>
          <a:xfrm>
            <a:off x="4600138" y="10003575"/>
            <a:ext cx="312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a:t>
            </a:r>
            <a:r>
              <a:rPr lang="en">
                <a:solidFill>
                  <a:schemeClr val="accent4"/>
                </a:solidFill>
                <a:latin typeface="Karla"/>
                <a:ea typeface="Karla"/>
                <a:cs typeface="Karla"/>
                <a:sym typeface="Karla"/>
              </a:rPr>
              <a:t>ouble contrast study (thickened edematous mucosal fold directed toward the ulceration)</a:t>
            </a:r>
            <a:endParaRPr>
              <a:solidFill>
                <a:schemeClr val="accent4"/>
              </a:solidFill>
              <a:latin typeface="Karla"/>
              <a:ea typeface="Karla"/>
              <a:cs typeface="Karla"/>
              <a:sym typeface="Karla"/>
            </a:endParaRPr>
          </a:p>
        </p:txBody>
      </p:sp>
      <p:sp>
        <p:nvSpPr>
          <p:cNvPr id="256" name="Google Shape;256;p20"/>
          <p:cNvSpPr txBox="1"/>
          <p:nvPr/>
        </p:nvSpPr>
        <p:spPr>
          <a:xfrm>
            <a:off x="349525" y="534650"/>
            <a:ext cx="6821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peptic ulcer disease (Epigastric pain)</a:t>
            </a:r>
            <a:endParaRPr b="1" sz="2300">
              <a:solidFill>
                <a:schemeClr val="lt2"/>
              </a:solidFill>
              <a:latin typeface="Karla"/>
              <a:ea typeface="Karla"/>
              <a:cs typeface="Karla"/>
              <a:sym typeface="Karla"/>
            </a:endParaRPr>
          </a:p>
        </p:txBody>
      </p:sp>
      <p:sp>
        <p:nvSpPr>
          <p:cNvPr id="257" name="Google Shape;257;p20"/>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Stomach</a:t>
            </a:r>
            <a:endParaRPr/>
          </a:p>
        </p:txBody>
      </p:sp>
      <p:grpSp>
        <p:nvGrpSpPr>
          <p:cNvPr id="258" name="Google Shape;258;p20"/>
          <p:cNvGrpSpPr/>
          <p:nvPr/>
        </p:nvGrpSpPr>
        <p:grpSpPr>
          <a:xfrm>
            <a:off x="94271" y="702311"/>
            <a:ext cx="274864" cy="316972"/>
            <a:chOff x="304245" y="1858207"/>
            <a:chExt cx="319386" cy="406165"/>
          </a:xfrm>
        </p:grpSpPr>
        <p:sp>
          <p:nvSpPr>
            <p:cNvPr id="259" name="Google Shape;259;p20"/>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260" name="Google Shape;260;p20"/>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grpSp>
      <p:grpSp>
        <p:nvGrpSpPr>
          <p:cNvPr id="261" name="Google Shape;261;p20"/>
          <p:cNvGrpSpPr/>
          <p:nvPr/>
        </p:nvGrpSpPr>
        <p:grpSpPr>
          <a:xfrm>
            <a:off x="103066" y="5842486"/>
            <a:ext cx="274864" cy="316972"/>
            <a:chOff x="304245" y="1858207"/>
            <a:chExt cx="319386" cy="406165"/>
          </a:xfrm>
        </p:grpSpPr>
        <p:sp>
          <p:nvSpPr>
            <p:cNvPr id="262" name="Google Shape;262;p20"/>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0"/>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 name="Google Shape;264;p20"/>
          <p:cNvSpPr txBox="1"/>
          <p:nvPr/>
        </p:nvSpPr>
        <p:spPr>
          <a:xfrm>
            <a:off x="245475" y="2495999"/>
            <a:ext cx="2880300" cy="31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meal:</a:t>
            </a:r>
            <a:endParaRPr>
              <a:latin typeface="Karla"/>
              <a:ea typeface="Karla"/>
              <a:cs typeface="Karla"/>
              <a:sym typeface="Karla"/>
            </a:endParaRPr>
          </a:p>
        </p:txBody>
      </p:sp>
      <p:sp>
        <p:nvSpPr>
          <p:cNvPr id="265" name="Google Shape;265;p20"/>
          <p:cNvSpPr txBox="1"/>
          <p:nvPr/>
        </p:nvSpPr>
        <p:spPr>
          <a:xfrm>
            <a:off x="904606" y="6028376"/>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meal</a:t>
            </a:r>
            <a:endParaRPr>
              <a:latin typeface="Karla"/>
              <a:ea typeface="Karla"/>
              <a:cs typeface="Karla"/>
              <a:sym typeface="Karla"/>
            </a:endParaRPr>
          </a:p>
        </p:txBody>
      </p:sp>
      <p:sp>
        <p:nvSpPr>
          <p:cNvPr id="266" name="Google Shape;266;p20"/>
          <p:cNvSpPr txBox="1"/>
          <p:nvPr/>
        </p:nvSpPr>
        <p:spPr>
          <a:xfrm>
            <a:off x="-2320975" y="3450700"/>
            <a:ext cx="2142300" cy="15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B7B7B7"/>
                </a:solidFill>
                <a:latin typeface="Karla"/>
                <a:ea typeface="Karla"/>
                <a:cs typeface="Karla"/>
                <a:sym typeface="Karla"/>
              </a:rPr>
              <a:t>Why do we see an ulcer as an outpouching?</a:t>
            </a:r>
            <a:r>
              <a:rPr lang="en">
                <a:solidFill>
                  <a:srgbClr val="B7B7B7"/>
                </a:solidFill>
                <a:latin typeface="Karla"/>
                <a:ea typeface="Karla"/>
                <a:cs typeface="Karla"/>
                <a:sym typeface="Karla"/>
              </a:rPr>
              <a:t> The ulcer makes the stomach walls weak, so it protrude outside the stomach. Notice the thin white lining (</a:t>
            </a:r>
            <a:r>
              <a:rPr lang="en">
                <a:solidFill>
                  <a:srgbClr val="B7B7B7"/>
                </a:solidFill>
                <a:latin typeface="Karla"/>
                <a:ea typeface="Karla"/>
                <a:cs typeface="Karla"/>
                <a:sym typeface="Karla"/>
              </a:rPr>
              <a:t>orange arrows</a:t>
            </a:r>
            <a:r>
              <a:rPr lang="en">
                <a:solidFill>
                  <a:srgbClr val="B7B7B7"/>
                </a:solidFill>
                <a:latin typeface="Karla"/>
                <a:ea typeface="Karla"/>
                <a:cs typeface="Karla"/>
                <a:sym typeface="Karla"/>
              </a:rPr>
              <a:t>) it represents the lesser curve, and the ulcer located far away from it, so it is En face ulcer.</a:t>
            </a:r>
            <a:endParaRPr>
              <a:solidFill>
                <a:srgbClr val="B7B7B7"/>
              </a:solidFill>
              <a:latin typeface="Karla"/>
              <a:ea typeface="Karla"/>
              <a:cs typeface="Karla"/>
              <a:sym typeface="Karla"/>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1"/>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7</a:t>
            </a:r>
            <a:endParaRPr sz="1800">
              <a:solidFill>
                <a:srgbClr val="005E68"/>
              </a:solidFill>
              <a:latin typeface="Spectral"/>
              <a:ea typeface="Spectral"/>
              <a:cs typeface="Spectral"/>
              <a:sym typeface="Spectral"/>
            </a:endParaRPr>
          </a:p>
        </p:txBody>
      </p:sp>
      <p:sp>
        <p:nvSpPr>
          <p:cNvPr id="272" name="Google Shape;272;p21"/>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Barium meal</a:t>
            </a:r>
            <a:endParaRPr/>
          </a:p>
        </p:txBody>
      </p:sp>
      <p:sp>
        <p:nvSpPr>
          <p:cNvPr id="274" name="Google Shape;274;p21"/>
          <p:cNvSpPr/>
          <p:nvPr/>
        </p:nvSpPr>
        <p:spPr>
          <a:xfrm>
            <a:off x="369625" y="4512500"/>
            <a:ext cx="7031700" cy="1779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Gastric Carcinoma on Barium study </a:t>
            </a:r>
            <a:endParaRPr>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Black areas (black clouds) are large</a:t>
            </a:r>
            <a:r>
              <a:rPr lang="en">
                <a:latin typeface="Karla"/>
                <a:ea typeface="Karla"/>
                <a:cs typeface="Karla"/>
                <a:sym typeface="Karla"/>
              </a:rPr>
              <a:t> </a:t>
            </a:r>
            <a:r>
              <a:rPr lang="en">
                <a:solidFill>
                  <a:schemeClr val="accent5"/>
                </a:solidFill>
                <a:latin typeface="Karla"/>
                <a:ea typeface="Karla"/>
                <a:cs typeface="Karla"/>
                <a:sym typeface="Karla"/>
              </a:rPr>
              <a:t>filling defects </a:t>
            </a:r>
            <a:r>
              <a:rPr lang="en">
                <a:solidFill>
                  <a:schemeClr val="accent4"/>
                </a:solidFill>
                <a:latin typeface="Karla"/>
                <a:ea typeface="Karla"/>
                <a:cs typeface="Karla"/>
                <a:sym typeface="Karla"/>
              </a:rPr>
              <a:t>in the antrum and body of stomach</a:t>
            </a:r>
            <a:r>
              <a:rPr lang="en">
                <a:latin typeface="Karla"/>
                <a:ea typeface="Karla"/>
                <a:cs typeface="Karla"/>
                <a:sym typeface="Karla"/>
              </a:rPr>
              <a:t> </a:t>
            </a:r>
            <a:r>
              <a:rPr lang="en">
                <a:solidFill>
                  <a:schemeClr val="accent4"/>
                </a:solidFill>
                <a:latin typeface="Karla"/>
                <a:ea typeface="Karla"/>
                <a:cs typeface="Karla"/>
                <a:sym typeface="Karla"/>
              </a:rPr>
              <a:t>which indicates mucosal abnormality ​</a:t>
            </a:r>
            <a:r>
              <a:rPr lang="en">
                <a:solidFill>
                  <a:schemeClr val="accent5"/>
                </a:solidFill>
                <a:latin typeface="Karla"/>
                <a:ea typeface="Karla"/>
                <a:cs typeface="Karla"/>
                <a:sym typeface="Karla"/>
              </a:rPr>
              <a:t>(infiltration)​</a:t>
            </a:r>
            <a:r>
              <a:rPr lang="en">
                <a:latin typeface="Karla"/>
                <a:ea typeface="Karla"/>
                <a:cs typeface="Karla"/>
                <a:sym typeface="Karla"/>
              </a:rPr>
              <a:t>. </a:t>
            </a:r>
            <a:r>
              <a:rPr lang="en">
                <a:solidFill>
                  <a:schemeClr val="accent4"/>
                </a:solidFill>
                <a:latin typeface="Karla"/>
                <a:ea typeface="Karla"/>
                <a:cs typeface="Karla"/>
                <a:sym typeface="Karla"/>
              </a:rPr>
              <a:t>The difference between gastric masses and ulcer is that the ulcer will accumulate the contrast in ulcer site which will appear as dense but in case of mass</a:t>
            </a:r>
            <a:r>
              <a:rPr lang="en">
                <a:latin typeface="Karla"/>
                <a:ea typeface="Karla"/>
                <a:cs typeface="Karla"/>
                <a:sym typeface="Karla"/>
              </a:rPr>
              <a:t>, </a:t>
            </a:r>
            <a:r>
              <a:rPr lang="en">
                <a:solidFill>
                  <a:schemeClr val="accent5"/>
                </a:solidFill>
                <a:latin typeface="Karla"/>
                <a:ea typeface="Karla"/>
                <a:cs typeface="Karla"/>
                <a:sym typeface="Karla"/>
              </a:rPr>
              <a:t>the mass will clear the contrast and will appear black.</a:t>
            </a:r>
            <a:endParaRPr>
              <a:solidFill>
                <a:schemeClr val="accent5"/>
              </a:solidFill>
              <a:latin typeface="Karla"/>
              <a:ea typeface="Karla"/>
              <a:cs typeface="Karla"/>
              <a:sym typeface="Karla"/>
            </a:endParaRPr>
          </a:p>
        </p:txBody>
      </p:sp>
      <p:pic>
        <p:nvPicPr>
          <p:cNvPr id="275" name="Google Shape;275;p21"/>
          <p:cNvPicPr preferRelativeResize="0"/>
          <p:nvPr/>
        </p:nvPicPr>
        <p:blipFill>
          <a:blip r:embed="rId3">
            <a:alphaModFix/>
          </a:blip>
          <a:stretch>
            <a:fillRect/>
          </a:stretch>
        </p:blipFill>
        <p:spPr>
          <a:xfrm>
            <a:off x="508941" y="6330206"/>
            <a:ext cx="2217581" cy="1779650"/>
          </a:xfrm>
          <a:prstGeom prst="rect">
            <a:avLst/>
          </a:prstGeom>
          <a:noFill/>
          <a:ln>
            <a:noFill/>
          </a:ln>
        </p:spPr>
      </p:pic>
      <p:pic>
        <p:nvPicPr>
          <p:cNvPr id="276" name="Google Shape;276;p21"/>
          <p:cNvPicPr preferRelativeResize="0"/>
          <p:nvPr/>
        </p:nvPicPr>
        <p:blipFill>
          <a:blip r:embed="rId4">
            <a:alphaModFix/>
          </a:blip>
          <a:stretch>
            <a:fillRect/>
          </a:stretch>
        </p:blipFill>
        <p:spPr>
          <a:xfrm>
            <a:off x="2864943" y="6340411"/>
            <a:ext cx="4469765" cy="1779662"/>
          </a:xfrm>
          <a:prstGeom prst="rect">
            <a:avLst/>
          </a:prstGeom>
          <a:noFill/>
          <a:ln>
            <a:noFill/>
          </a:ln>
        </p:spPr>
      </p:pic>
      <p:pic>
        <p:nvPicPr>
          <p:cNvPr id="277" name="Google Shape;277;p21"/>
          <p:cNvPicPr preferRelativeResize="0"/>
          <p:nvPr/>
        </p:nvPicPr>
        <p:blipFill rotWithShape="1">
          <a:blip r:embed="rId5">
            <a:alphaModFix/>
          </a:blip>
          <a:srcRect b="0" l="0" r="49274" t="0"/>
          <a:stretch/>
        </p:blipFill>
        <p:spPr>
          <a:xfrm>
            <a:off x="5156780" y="1225050"/>
            <a:ext cx="2599449" cy="1711975"/>
          </a:xfrm>
          <a:prstGeom prst="rect">
            <a:avLst/>
          </a:prstGeom>
          <a:noFill/>
          <a:ln>
            <a:noFill/>
          </a:ln>
        </p:spPr>
      </p:pic>
      <p:sp>
        <p:nvSpPr>
          <p:cNvPr id="278" name="Google Shape;278;p21"/>
          <p:cNvSpPr/>
          <p:nvPr/>
        </p:nvSpPr>
        <p:spPr>
          <a:xfrm>
            <a:off x="116450" y="8547250"/>
            <a:ext cx="7656000" cy="1995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accent4"/>
                </a:solidFill>
                <a:latin typeface="Karla"/>
                <a:ea typeface="Karla"/>
                <a:cs typeface="Karla"/>
                <a:sym typeface="Karla"/>
              </a:rPr>
              <a:t>1- In the first picture (white arrows) indicate wall thickening, and it’s what appeared in the barium study as filling defects. </a:t>
            </a:r>
            <a:r>
              <a:rPr b="1" lang="en">
                <a:solidFill>
                  <a:schemeClr val="accent4"/>
                </a:solidFill>
                <a:latin typeface="Karla"/>
                <a:ea typeface="Karla"/>
                <a:cs typeface="Karla"/>
                <a:sym typeface="Karla"/>
              </a:rPr>
              <a:t>Mass in the gastric antrum</a:t>
            </a:r>
            <a:endParaRPr b="1">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accent4"/>
                </a:solidFill>
                <a:latin typeface="Karla"/>
                <a:ea typeface="Karla"/>
                <a:cs typeface="Karla"/>
                <a:sym typeface="Karla"/>
              </a:rPr>
              <a:t>2- Black arrows on </a:t>
            </a:r>
            <a:r>
              <a:rPr b="1" lang="en">
                <a:solidFill>
                  <a:schemeClr val="accent4"/>
                </a:solidFill>
                <a:latin typeface="Karla"/>
                <a:ea typeface="Karla"/>
                <a:cs typeface="Karla"/>
                <a:sym typeface="Karla"/>
              </a:rPr>
              <a:t>the second picture </a:t>
            </a:r>
            <a:r>
              <a:rPr lang="en">
                <a:solidFill>
                  <a:schemeClr val="accent4"/>
                </a:solidFill>
                <a:latin typeface="Karla"/>
                <a:ea typeface="Karla"/>
                <a:cs typeface="Karla"/>
                <a:sym typeface="Karla"/>
              </a:rPr>
              <a:t>indicate a mass </a:t>
            </a:r>
            <a:r>
              <a:rPr lang="en">
                <a:solidFill>
                  <a:schemeClr val="accent4"/>
                </a:solidFill>
                <a:latin typeface="Karla"/>
                <a:ea typeface="Karla"/>
                <a:cs typeface="Karla"/>
                <a:sym typeface="Karla"/>
              </a:rPr>
              <a:t> </a:t>
            </a:r>
            <a:r>
              <a:rPr lang="en">
                <a:solidFill>
                  <a:schemeClr val="accent4"/>
                </a:solidFill>
                <a:latin typeface="Karla"/>
                <a:ea typeface="Karla"/>
                <a:cs typeface="Karla"/>
                <a:sym typeface="Karla"/>
              </a:rPr>
              <a:t>arising near the pyloric canal </a:t>
            </a:r>
            <a:endParaRPr>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accent4"/>
                </a:solidFill>
                <a:latin typeface="Karla"/>
                <a:ea typeface="Karla"/>
                <a:cs typeface="Karla"/>
                <a:sym typeface="Karla"/>
              </a:rPr>
              <a:t>3- In </a:t>
            </a:r>
            <a:r>
              <a:rPr b="1" lang="en">
                <a:solidFill>
                  <a:schemeClr val="accent4"/>
                </a:solidFill>
                <a:latin typeface="Karla"/>
                <a:ea typeface="Karla"/>
                <a:cs typeface="Karla"/>
                <a:sym typeface="Karla"/>
              </a:rPr>
              <a:t>the third picture</a:t>
            </a:r>
            <a:r>
              <a:rPr lang="en">
                <a:solidFill>
                  <a:schemeClr val="accent4"/>
                </a:solidFill>
                <a:latin typeface="Karla"/>
                <a:ea typeface="Karla"/>
                <a:cs typeface="Karla"/>
                <a:sym typeface="Karla"/>
              </a:rPr>
              <a:t>, there is</a:t>
            </a:r>
            <a:r>
              <a:rPr lang="en">
                <a:latin typeface="Karla"/>
                <a:ea typeface="Karla"/>
                <a:cs typeface="Karla"/>
                <a:sym typeface="Karla"/>
              </a:rPr>
              <a:t> </a:t>
            </a:r>
            <a:r>
              <a:rPr lang="en">
                <a:solidFill>
                  <a:schemeClr val="accent5"/>
                </a:solidFill>
                <a:latin typeface="Karla"/>
                <a:ea typeface="Karla"/>
                <a:cs typeface="Karla"/>
                <a:sym typeface="Karla"/>
              </a:rPr>
              <a:t>diffuse thickening of the wall of the stomach</a:t>
            </a:r>
            <a:r>
              <a:rPr lang="en">
                <a:latin typeface="Karla"/>
                <a:ea typeface="Karla"/>
                <a:cs typeface="Karla"/>
                <a:sym typeface="Karla"/>
              </a:rPr>
              <a:t> </a:t>
            </a:r>
            <a:r>
              <a:rPr lang="en">
                <a:solidFill>
                  <a:schemeClr val="accent4"/>
                </a:solidFill>
                <a:latin typeface="Karla"/>
                <a:ea typeface="Karla"/>
                <a:cs typeface="Karla"/>
                <a:sym typeface="Karla"/>
              </a:rPr>
              <a:t>(white arrows), several lymph nodes (short black arrows in the middle) and a liver metastasis (long black arrow) are also seen. These thickened walls could be:</a:t>
            </a:r>
            <a:r>
              <a:rPr lang="en">
                <a:solidFill>
                  <a:schemeClr val="accent4"/>
                </a:solidFill>
                <a:latin typeface="Karla"/>
                <a:ea typeface="Karla"/>
                <a:cs typeface="Karla"/>
                <a:sym typeface="Karla"/>
              </a:rPr>
              <a:t> </a:t>
            </a:r>
            <a:r>
              <a:rPr lang="en">
                <a:solidFill>
                  <a:schemeClr val="accent5"/>
                </a:solidFill>
                <a:latin typeface="Karla"/>
                <a:ea typeface="Karla"/>
                <a:cs typeface="Karla"/>
                <a:sym typeface="Karla"/>
              </a:rPr>
              <a:t>1.Primary Gastric Cancer​</a:t>
            </a:r>
            <a:r>
              <a:rPr lang="en">
                <a:latin typeface="Karla"/>
                <a:ea typeface="Karla"/>
                <a:cs typeface="Karla"/>
                <a:sym typeface="Karla"/>
              </a:rPr>
              <a:t> </a:t>
            </a:r>
            <a:r>
              <a:rPr lang="en">
                <a:solidFill>
                  <a:schemeClr val="accent5"/>
                </a:solidFill>
                <a:latin typeface="Karla"/>
                <a:ea typeface="Karla"/>
                <a:cs typeface="Karla"/>
                <a:sym typeface="Karla"/>
              </a:rPr>
              <a:t>2.​Infiltration​ 3.Metastasis​ ​4.Lymphoma</a:t>
            </a:r>
            <a:r>
              <a:rPr lang="en">
                <a:solidFill>
                  <a:schemeClr val="accent5"/>
                </a:solidFill>
                <a:latin typeface="Karla"/>
                <a:ea typeface="Karla"/>
                <a:cs typeface="Karla"/>
                <a:sym typeface="Karla"/>
              </a:rPr>
              <a:t>​. </a:t>
            </a:r>
            <a:r>
              <a:rPr lang="en">
                <a:latin typeface="Karla"/>
                <a:ea typeface="Karla"/>
                <a:cs typeface="Karla"/>
                <a:sym typeface="Karla"/>
              </a:rPr>
              <a:t>(</a:t>
            </a:r>
            <a:r>
              <a:rPr lang="en">
                <a:solidFill>
                  <a:schemeClr val="accent4"/>
                </a:solidFill>
                <a:latin typeface="Karla"/>
                <a:ea typeface="Karla"/>
                <a:cs typeface="Karla"/>
                <a:sym typeface="Karla"/>
              </a:rPr>
              <a:t>it is</a:t>
            </a:r>
            <a:r>
              <a:rPr lang="en">
                <a:latin typeface="Karla"/>
                <a:ea typeface="Karla"/>
                <a:cs typeface="Karla"/>
                <a:sym typeface="Karla"/>
              </a:rPr>
              <a:t> Gastric Carcinoma </a:t>
            </a:r>
            <a:r>
              <a:rPr lang="en">
                <a:solidFill>
                  <a:schemeClr val="accent4"/>
                </a:solidFill>
                <a:latin typeface="Karla"/>
                <a:ea typeface="Karla"/>
                <a:cs typeface="Karla"/>
                <a:sym typeface="Karla"/>
              </a:rPr>
              <a:t>here</a:t>
            </a:r>
            <a:r>
              <a:rPr lang="en">
                <a:latin typeface="Karla"/>
                <a:ea typeface="Karla"/>
                <a:cs typeface="Karla"/>
                <a:sym typeface="Karla"/>
              </a:rPr>
              <a:t>) </a:t>
            </a:r>
            <a:r>
              <a:rPr lang="en">
                <a:solidFill>
                  <a:schemeClr val="accent4"/>
                </a:solidFill>
                <a:latin typeface="Karla"/>
                <a:ea typeface="Karla"/>
                <a:cs typeface="Karla"/>
                <a:sym typeface="Karla"/>
              </a:rPr>
              <a:t>thickened walls and narrowed lumen with different axial levels.</a:t>
            </a:r>
            <a:endParaRPr>
              <a:solidFill>
                <a:schemeClr val="accent4"/>
              </a:solidFill>
              <a:latin typeface="Karla"/>
              <a:ea typeface="Karla"/>
              <a:cs typeface="Karla"/>
              <a:sym typeface="Karla"/>
            </a:endParaRPr>
          </a:p>
        </p:txBody>
      </p:sp>
      <p:sp>
        <p:nvSpPr>
          <p:cNvPr id="279" name="Google Shape;279;p21"/>
          <p:cNvSpPr txBox="1"/>
          <p:nvPr/>
        </p:nvSpPr>
        <p:spPr>
          <a:xfrm>
            <a:off x="2639550" y="8121419"/>
            <a:ext cx="24933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Karla"/>
                <a:ea typeface="Karla"/>
                <a:cs typeface="Karla"/>
                <a:sym typeface="Karla"/>
              </a:rPr>
              <a:t>Gastric Carcinoma on CT</a:t>
            </a:r>
            <a:endParaRPr b="1">
              <a:solidFill>
                <a:schemeClr val="dk1"/>
              </a:solidFill>
              <a:latin typeface="Karla"/>
              <a:ea typeface="Karla"/>
              <a:cs typeface="Karla"/>
              <a:sym typeface="Karla"/>
            </a:endParaRPr>
          </a:p>
        </p:txBody>
      </p:sp>
      <p:sp>
        <p:nvSpPr>
          <p:cNvPr id="280" name="Google Shape;280;p21"/>
          <p:cNvSpPr txBox="1"/>
          <p:nvPr/>
        </p:nvSpPr>
        <p:spPr>
          <a:xfrm>
            <a:off x="437692" y="6312625"/>
            <a:ext cx="7194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AA84F"/>
                </a:solidFill>
                <a:highlight>
                  <a:srgbClr val="FFFFFF"/>
                </a:highlight>
              </a:rPr>
              <a:t>1</a:t>
            </a:r>
            <a:endParaRPr>
              <a:solidFill>
                <a:srgbClr val="6AA84F"/>
              </a:solidFill>
              <a:highlight>
                <a:srgbClr val="FFFFFF"/>
              </a:highlight>
            </a:endParaRPr>
          </a:p>
        </p:txBody>
      </p:sp>
      <p:sp>
        <p:nvSpPr>
          <p:cNvPr id="281" name="Google Shape;281;p21"/>
          <p:cNvSpPr txBox="1"/>
          <p:nvPr/>
        </p:nvSpPr>
        <p:spPr>
          <a:xfrm>
            <a:off x="2793694" y="6275450"/>
            <a:ext cx="10464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AA84F"/>
                </a:solidFill>
                <a:highlight>
                  <a:srgbClr val="FFFFFF"/>
                </a:highlight>
              </a:rPr>
              <a:t>2</a:t>
            </a:r>
            <a:endParaRPr>
              <a:solidFill>
                <a:srgbClr val="6AA84F"/>
              </a:solidFill>
              <a:highlight>
                <a:srgbClr val="FFFFFF"/>
              </a:highlight>
            </a:endParaRPr>
          </a:p>
        </p:txBody>
      </p:sp>
      <p:sp>
        <p:nvSpPr>
          <p:cNvPr id="282" name="Google Shape;282;p21"/>
          <p:cNvSpPr txBox="1"/>
          <p:nvPr/>
        </p:nvSpPr>
        <p:spPr>
          <a:xfrm flipH="1">
            <a:off x="5156779" y="6284700"/>
            <a:ext cx="664800" cy="55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rgbClr val="6AA84F"/>
                </a:solidFill>
                <a:highlight>
                  <a:srgbClr val="FFFFFF"/>
                </a:highlight>
              </a:rPr>
              <a:t>3</a:t>
            </a:r>
            <a:endParaRPr>
              <a:solidFill>
                <a:srgbClr val="FFFFFF"/>
              </a:solidFill>
            </a:endParaRPr>
          </a:p>
        </p:txBody>
      </p:sp>
      <p:sp>
        <p:nvSpPr>
          <p:cNvPr id="283" name="Google Shape;283;p21"/>
          <p:cNvSpPr/>
          <p:nvPr/>
        </p:nvSpPr>
        <p:spPr>
          <a:xfrm>
            <a:off x="5509703" y="1806032"/>
            <a:ext cx="942900" cy="1776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5282450" y="2901388"/>
            <a:ext cx="2348100" cy="8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Linitis plastica related to the diffuse gastric luminal narrowing</a:t>
            </a:r>
            <a:endParaRPr>
              <a:solidFill>
                <a:schemeClr val="accent4"/>
              </a:solidFill>
              <a:latin typeface="Karla"/>
              <a:ea typeface="Karla"/>
              <a:cs typeface="Karla"/>
              <a:sym typeface="Karla"/>
            </a:endParaRPr>
          </a:p>
        </p:txBody>
      </p:sp>
      <p:sp>
        <p:nvSpPr>
          <p:cNvPr id="285" name="Google Shape;285;p21"/>
          <p:cNvSpPr txBox="1"/>
          <p:nvPr/>
        </p:nvSpPr>
        <p:spPr>
          <a:xfrm>
            <a:off x="349525" y="458450"/>
            <a:ext cx="742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(Epigastric pain) Gastric carcinoma Barium meal </a:t>
            </a:r>
            <a:endParaRPr b="1" sz="2300">
              <a:solidFill>
                <a:schemeClr val="lt2"/>
              </a:solidFill>
              <a:latin typeface="Karla"/>
              <a:ea typeface="Karla"/>
              <a:cs typeface="Karla"/>
              <a:sym typeface="Karla"/>
            </a:endParaRPr>
          </a:p>
        </p:txBody>
      </p:sp>
      <p:sp>
        <p:nvSpPr>
          <p:cNvPr id="286" name="Google Shape;286;p21"/>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Stomach</a:t>
            </a:r>
            <a:endParaRPr/>
          </a:p>
        </p:txBody>
      </p:sp>
      <p:pic>
        <p:nvPicPr>
          <p:cNvPr id="287" name="Google Shape;287;p21"/>
          <p:cNvPicPr preferRelativeResize="0"/>
          <p:nvPr/>
        </p:nvPicPr>
        <p:blipFill rotWithShape="1">
          <a:blip r:embed="rId6">
            <a:alphaModFix/>
          </a:blip>
          <a:srcRect b="0" l="0" r="49254" t="0"/>
          <a:stretch/>
        </p:blipFill>
        <p:spPr>
          <a:xfrm>
            <a:off x="2531551" y="1301250"/>
            <a:ext cx="2599451" cy="1712000"/>
          </a:xfrm>
          <a:prstGeom prst="rect">
            <a:avLst/>
          </a:prstGeom>
          <a:noFill/>
          <a:ln>
            <a:noFill/>
          </a:ln>
        </p:spPr>
      </p:pic>
      <p:sp>
        <p:nvSpPr>
          <p:cNvPr id="288" name="Google Shape;288;p21"/>
          <p:cNvSpPr txBox="1"/>
          <p:nvPr/>
        </p:nvSpPr>
        <p:spPr>
          <a:xfrm>
            <a:off x="114501" y="1225057"/>
            <a:ext cx="2493300" cy="11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Thickened mucosal fold, narrowing of gastric lumen with lobulation in the outline  (seen in diffuse infiltrative process involving the gastric wall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e.g. infiltration by malignancy)</a:t>
            </a:r>
            <a:endParaRPr>
              <a:solidFill>
                <a:schemeClr val="accent4"/>
              </a:solidFill>
              <a:latin typeface="Karla"/>
              <a:ea typeface="Karla"/>
              <a:cs typeface="Karla"/>
              <a:sym typeface="Karla"/>
            </a:endParaRPr>
          </a:p>
        </p:txBody>
      </p:sp>
      <p:sp>
        <p:nvSpPr>
          <p:cNvPr id="289" name="Google Shape;289;p21"/>
          <p:cNvSpPr txBox="1"/>
          <p:nvPr/>
        </p:nvSpPr>
        <p:spPr>
          <a:xfrm>
            <a:off x="396400" y="928250"/>
            <a:ext cx="17313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290" name="Google Shape;290;p21"/>
          <p:cNvGrpSpPr/>
          <p:nvPr/>
        </p:nvGrpSpPr>
        <p:grpSpPr>
          <a:xfrm>
            <a:off x="116462" y="586286"/>
            <a:ext cx="274864" cy="316972"/>
            <a:chOff x="304245" y="1858207"/>
            <a:chExt cx="319386" cy="406165"/>
          </a:xfrm>
        </p:grpSpPr>
        <p:sp>
          <p:nvSpPr>
            <p:cNvPr id="291" name="Google Shape;291;p21"/>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1"/>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3" name="Google Shape;293;p21"/>
          <p:cNvPicPr preferRelativeResize="0"/>
          <p:nvPr/>
        </p:nvPicPr>
        <p:blipFill rotWithShape="1">
          <a:blip r:embed="rId6">
            <a:alphaModFix/>
          </a:blip>
          <a:srcRect b="0" l="51326" r="0" t="0"/>
          <a:stretch/>
        </p:blipFill>
        <p:spPr>
          <a:xfrm>
            <a:off x="2531551" y="3013250"/>
            <a:ext cx="2493299" cy="1712000"/>
          </a:xfrm>
          <a:prstGeom prst="rect">
            <a:avLst/>
          </a:prstGeom>
          <a:noFill/>
          <a:ln>
            <a:noFill/>
          </a:ln>
        </p:spPr>
      </p:pic>
      <p:cxnSp>
        <p:nvCxnSpPr>
          <p:cNvPr id="294" name="Google Shape;294;p21"/>
          <p:cNvCxnSpPr/>
          <p:nvPr/>
        </p:nvCxnSpPr>
        <p:spPr>
          <a:xfrm rot="10800000">
            <a:off x="4132355" y="4246476"/>
            <a:ext cx="267000" cy="860700"/>
          </a:xfrm>
          <a:prstGeom prst="straightConnector1">
            <a:avLst/>
          </a:prstGeom>
          <a:noFill/>
          <a:ln cap="flat" cmpd="sng" w="28575">
            <a:solidFill>
              <a:schemeClr val="lt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2"/>
          <p:cNvSpPr txBox="1"/>
          <p:nvPr/>
        </p:nvSpPr>
        <p:spPr>
          <a:xfrm>
            <a:off x="3247382" y="10520801"/>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8</a:t>
            </a:r>
            <a:endParaRPr sz="1800">
              <a:solidFill>
                <a:srgbClr val="005E68"/>
              </a:solidFill>
              <a:latin typeface="Spectral"/>
              <a:ea typeface="Spectral"/>
              <a:cs typeface="Spectral"/>
              <a:sym typeface="Spectral"/>
            </a:endParaRPr>
          </a:p>
        </p:txBody>
      </p:sp>
      <p:sp>
        <p:nvSpPr>
          <p:cNvPr id="300" name="Google Shape;300;p22"/>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nvSpPr>
        <p:spPr>
          <a:xfrm>
            <a:off x="349488" y="725964"/>
            <a:ext cx="41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Gastric lymphoma</a:t>
            </a:r>
            <a:endParaRPr b="1" sz="2300">
              <a:solidFill>
                <a:schemeClr val="lt2"/>
              </a:solidFill>
              <a:latin typeface="Karla"/>
              <a:ea typeface="Karla"/>
              <a:cs typeface="Karla"/>
              <a:sym typeface="Karla"/>
            </a:endParaRPr>
          </a:p>
        </p:txBody>
      </p:sp>
      <p:pic>
        <p:nvPicPr>
          <p:cNvPr id="302" name="Google Shape;302;p22"/>
          <p:cNvPicPr preferRelativeResize="0"/>
          <p:nvPr/>
        </p:nvPicPr>
        <p:blipFill>
          <a:blip r:embed="rId3">
            <a:alphaModFix/>
          </a:blip>
          <a:stretch>
            <a:fillRect/>
          </a:stretch>
        </p:blipFill>
        <p:spPr>
          <a:xfrm>
            <a:off x="547775" y="1281955"/>
            <a:ext cx="1812997" cy="2052236"/>
          </a:xfrm>
          <a:prstGeom prst="rect">
            <a:avLst/>
          </a:prstGeom>
          <a:noFill/>
          <a:ln>
            <a:noFill/>
          </a:ln>
        </p:spPr>
      </p:pic>
      <p:pic>
        <p:nvPicPr>
          <p:cNvPr id="303" name="Google Shape;303;p22"/>
          <p:cNvPicPr preferRelativeResize="0"/>
          <p:nvPr/>
        </p:nvPicPr>
        <p:blipFill>
          <a:blip r:embed="rId4">
            <a:alphaModFix/>
          </a:blip>
          <a:stretch>
            <a:fillRect/>
          </a:stretch>
        </p:blipFill>
        <p:spPr>
          <a:xfrm>
            <a:off x="3703247" y="1335172"/>
            <a:ext cx="3806676" cy="2405525"/>
          </a:xfrm>
          <a:prstGeom prst="rect">
            <a:avLst/>
          </a:prstGeom>
          <a:noFill/>
          <a:ln>
            <a:noFill/>
          </a:ln>
        </p:spPr>
      </p:pic>
      <p:sp>
        <p:nvSpPr>
          <p:cNvPr id="304" name="Google Shape;304;p22"/>
          <p:cNvSpPr txBox="1"/>
          <p:nvPr/>
        </p:nvSpPr>
        <p:spPr>
          <a:xfrm>
            <a:off x="349500" y="3496578"/>
            <a:ext cx="28704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Karla"/>
                <a:ea typeface="Karla"/>
                <a:cs typeface="Karla"/>
                <a:sym typeface="Karla"/>
              </a:rPr>
              <a:t>Shouldering of the stomach             </a:t>
            </a:r>
            <a:r>
              <a:rPr lang="en">
                <a:latin typeface="Karla"/>
                <a:ea typeface="Karla"/>
                <a:cs typeface="Karla"/>
                <a:sym typeface="Karla"/>
              </a:rPr>
              <a:t>                      </a:t>
            </a:r>
            <a:endParaRPr>
              <a:latin typeface="Karla"/>
              <a:ea typeface="Karla"/>
              <a:cs typeface="Karla"/>
              <a:sym typeface="Karla"/>
            </a:endParaRPr>
          </a:p>
        </p:txBody>
      </p:sp>
      <p:sp>
        <p:nvSpPr>
          <p:cNvPr id="305" name="Google Shape;305;p22"/>
          <p:cNvSpPr txBox="1"/>
          <p:nvPr/>
        </p:nvSpPr>
        <p:spPr>
          <a:xfrm>
            <a:off x="3884605" y="3682283"/>
            <a:ext cx="3000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Karla"/>
                <a:ea typeface="Karla"/>
                <a:cs typeface="Karla"/>
                <a:sym typeface="Karla"/>
              </a:rPr>
              <a:t>Thickening of the gastric  wall</a:t>
            </a:r>
            <a:endParaRPr>
              <a:solidFill>
                <a:srgbClr val="B7B7B7"/>
              </a:solidFill>
              <a:latin typeface="Karla"/>
              <a:ea typeface="Karla"/>
              <a:cs typeface="Karla"/>
              <a:sym typeface="Karla"/>
            </a:endParaRPr>
          </a:p>
        </p:txBody>
      </p:sp>
      <p:sp>
        <p:nvSpPr>
          <p:cNvPr id="306" name="Google Shape;306;p22"/>
          <p:cNvSpPr txBox="1"/>
          <p:nvPr/>
        </p:nvSpPr>
        <p:spPr>
          <a:xfrm>
            <a:off x="356519" y="4887413"/>
            <a:ext cx="41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Karla"/>
                <a:ea typeface="Karla"/>
                <a:cs typeface="Karla"/>
                <a:sym typeface="Karla"/>
              </a:rPr>
              <a:t>Sliding hiatal hernia</a:t>
            </a:r>
            <a:endParaRPr b="1" sz="2300">
              <a:solidFill>
                <a:schemeClr val="lt2"/>
              </a:solidFill>
              <a:latin typeface="Karla"/>
              <a:ea typeface="Karla"/>
              <a:cs typeface="Karla"/>
              <a:sym typeface="Karla"/>
            </a:endParaRPr>
          </a:p>
        </p:txBody>
      </p:sp>
      <p:pic>
        <p:nvPicPr>
          <p:cNvPr id="307" name="Google Shape;307;p22"/>
          <p:cNvPicPr preferRelativeResize="0"/>
          <p:nvPr/>
        </p:nvPicPr>
        <p:blipFill>
          <a:blip r:embed="rId5">
            <a:alphaModFix/>
          </a:blip>
          <a:stretch>
            <a:fillRect/>
          </a:stretch>
        </p:blipFill>
        <p:spPr>
          <a:xfrm>
            <a:off x="366777" y="5639259"/>
            <a:ext cx="2174992" cy="2565900"/>
          </a:xfrm>
          <a:prstGeom prst="rect">
            <a:avLst/>
          </a:prstGeom>
          <a:noFill/>
          <a:ln>
            <a:noFill/>
          </a:ln>
        </p:spPr>
      </p:pic>
      <p:pic>
        <p:nvPicPr>
          <p:cNvPr id="308" name="Google Shape;308;p22"/>
          <p:cNvPicPr preferRelativeResize="0"/>
          <p:nvPr/>
        </p:nvPicPr>
        <p:blipFill>
          <a:blip r:embed="rId6">
            <a:alphaModFix/>
          </a:blip>
          <a:stretch>
            <a:fillRect/>
          </a:stretch>
        </p:blipFill>
        <p:spPr>
          <a:xfrm>
            <a:off x="5377218" y="5587217"/>
            <a:ext cx="2175000" cy="2565909"/>
          </a:xfrm>
          <a:prstGeom prst="rect">
            <a:avLst/>
          </a:prstGeom>
          <a:noFill/>
          <a:ln>
            <a:noFill/>
          </a:ln>
        </p:spPr>
      </p:pic>
      <p:pic>
        <p:nvPicPr>
          <p:cNvPr id="309" name="Google Shape;309;p22"/>
          <p:cNvPicPr preferRelativeResize="0"/>
          <p:nvPr/>
        </p:nvPicPr>
        <p:blipFill>
          <a:blip r:embed="rId7">
            <a:alphaModFix/>
          </a:blip>
          <a:stretch>
            <a:fillRect/>
          </a:stretch>
        </p:blipFill>
        <p:spPr>
          <a:xfrm>
            <a:off x="2915594" y="5639242"/>
            <a:ext cx="2175001" cy="2565909"/>
          </a:xfrm>
          <a:prstGeom prst="rect">
            <a:avLst/>
          </a:prstGeom>
          <a:noFill/>
          <a:ln>
            <a:noFill/>
          </a:ln>
        </p:spPr>
      </p:pic>
      <p:sp>
        <p:nvSpPr>
          <p:cNvPr id="310" name="Google Shape;310;p22"/>
          <p:cNvSpPr txBox="1"/>
          <p:nvPr/>
        </p:nvSpPr>
        <p:spPr>
          <a:xfrm>
            <a:off x="399175" y="3813108"/>
            <a:ext cx="2870400" cy="8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Diffuse luminal narrowing of stomach, with irregular outline, </a:t>
            </a:r>
            <a:r>
              <a:rPr lang="en">
                <a:solidFill>
                  <a:schemeClr val="accent4"/>
                </a:solidFill>
                <a:latin typeface="Karla"/>
                <a:ea typeface="Karla"/>
                <a:cs typeface="Karla"/>
                <a:sym typeface="Karla"/>
              </a:rPr>
              <a:t>without</a:t>
            </a:r>
            <a:r>
              <a:rPr lang="en">
                <a:solidFill>
                  <a:schemeClr val="accent4"/>
                </a:solidFill>
                <a:latin typeface="Karla"/>
                <a:ea typeface="Karla"/>
                <a:cs typeface="Karla"/>
                <a:sym typeface="Karla"/>
              </a:rPr>
              <a:t> significant obstruction proximally </a:t>
            </a:r>
            <a:endParaRPr>
              <a:solidFill>
                <a:schemeClr val="accent4"/>
              </a:solidFill>
              <a:latin typeface="Karla"/>
              <a:ea typeface="Karla"/>
              <a:cs typeface="Karla"/>
              <a:sym typeface="Karla"/>
            </a:endParaRPr>
          </a:p>
        </p:txBody>
      </p:sp>
      <p:sp>
        <p:nvSpPr>
          <p:cNvPr id="311" name="Google Shape;311;p22"/>
          <p:cNvSpPr txBox="1"/>
          <p:nvPr/>
        </p:nvSpPr>
        <p:spPr>
          <a:xfrm>
            <a:off x="3811524" y="3880120"/>
            <a:ext cx="35334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Diffuse thickening involving the gastric antrum without proximal obstruction</a:t>
            </a:r>
            <a:endParaRPr>
              <a:solidFill>
                <a:schemeClr val="accent4"/>
              </a:solidFill>
              <a:latin typeface="Karla"/>
              <a:ea typeface="Karla"/>
              <a:cs typeface="Karla"/>
              <a:sym typeface="Karla"/>
            </a:endParaRPr>
          </a:p>
        </p:txBody>
      </p:sp>
      <p:sp>
        <p:nvSpPr>
          <p:cNvPr id="312" name="Google Shape;312;p22"/>
          <p:cNvSpPr txBox="1"/>
          <p:nvPr/>
        </p:nvSpPr>
        <p:spPr>
          <a:xfrm>
            <a:off x="2915588" y="8124128"/>
            <a:ext cx="2392500" cy="11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Gas filled cavity projecting over the cardiac shadow </a:t>
            </a:r>
            <a:endParaRPr>
              <a:solidFill>
                <a:schemeClr val="accent4"/>
              </a:solidFill>
              <a:latin typeface="Karla"/>
              <a:ea typeface="Karla"/>
              <a:cs typeface="Karla"/>
              <a:sym typeface="Karla"/>
            </a:endParaRPr>
          </a:p>
          <a:p>
            <a:pPr indent="0" lvl="0" marL="0" rtl="0" algn="l">
              <a:spcBef>
                <a:spcPts val="1000"/>
              </a:spcBef>
              <a:spcAft>
                <a:spcPts val="0"/>
              </a:spcAft>
              <a:buNone/>
            </a:pPr>
            <a:r>
              <a:rPr lang="en">
                <a:solidFill>
                  <a:schemeClr val="accent4"/>
                </a:solidFill>
                <a:latin typeface="Karla"/>
                <a:ea typeface="Karla"/>
                <a:cs typeface="Karla"/>
                <a:sym typeface="Karla"/>
              </a:rPr>
              <a:t>What is the next step after x-ray? Barium meal and swallow</a:t>
            </a:r>
            <a:endParaRPr>
              <a:solidFill>
                <a:schemeClr val="accent4"/>
              </a:solidFill>
              <a:latin typeface="Karla"/>
              <a:ea typeface="Karla"/>
              <a:cs typeface="Karla"/>
              <a:sym typeface="Karla"/>
            </a:endParaRPr>
          </a:p>
        </p:txBody>
      </p:sp>
      <p:sp>
        <p:nvSpPr>
          <p:cNvPr id="313" name="Google Shape;313;p22"/>
          <p:cNvSpPr txBox="1"/>
          <p:nvPr/>
        </p:nvSpPr>
        <p:spPr>
          <a:xfrm>
            <a:off x="108025" y="8521550"/>
            <a:ext cx="2880300" cy="24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Two types of hernia:</a:t>
            </a:r>
            <a:endParaRPr b="1">
              <a:solidFill>
                <a:schemeClr val="accent4"/>
              </a:solidFill>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1- sliding hiatus hernia:</a:t>
            </a:r>
            <a:r>
              <a:rPr lang="en">
                <a:solidFill>
                  <a:schemeClr val="accent4"/>
                </a:solidFill>
                <a:latin typeface="Karla"/>
                <a:ea typeface="Karla"/>
                <a:cs typeface="Karla"/>
                <a:sym typeface="Karla"/>
              </a:rPr>
              <a:t> the gastroesophageal junction is above the level of the diaphragmatic crus</a:t>
            </a:r>
            <a:endParaRPr>
              <a:solidFill>
                <a:schemeClr val="accent4"/>
              </a:solidFill>
              <a:latin typeface="Karla"/>
              <a:ea typeface="Karla"/>
              <a:cs typeface="Karla"/>
              <a:sym typeface="Karla"/>
            </a:endParaRPr>
          </a:p>
          <a:p>
            <a:pPr indent="0" lvl="0" marL="0" rtl="0" algn="l">
              <a:spcBef>
                <a:spcPts val="1000"/>
              </a:spcBef>
              <a:spcAft>
                <a:spcPts val="0"/>
              </a:spcAft>
              <a:buNone/>
            </a:pPr>
            <a:r>
              <a:rPr b="1" lang="en">
                <a:solidFill>
                  <a:schemeClr val="accent4"/>
                </a:solidFill>
                <a:latin typeface="Karla"/>
                <a:ea typeface="Karla"/>
                <a:cs typeface="Karla"/>
                <a:sym typeface="Karla"/>
              </a:rPr>
              <a:t>2- paraesophageal hernia: </a:t>
            </a:r>
            <a:r>
              <a:rPr lang="en">
                <a:solidFill>
                  <a:schemeClr val="accent4"/>
                </a:solidFill>
                <a:latin typeface="Karla"/>
                <a:ea typeface="Karla"/>
                <a:cs typeface="Karla"/>
                <a:sym typeface="Karla"/>
              </a:rPr>
              <a:t>gastroesophageal junction is below</a:t>
            </a:r>
            <a:endParaRPr>
              <a:solidFill>
                <a:schemeClr val="accent4"/>
              </a:solidFill>
              <a:latin typeface="Karla"/>
              <a:ea typeface="Karla"/>
              <a:cs typeface="Karla"/>
              <a:sym typeface="Karla"/>
            </a:endParaRPr>
          </a:p>
        </p:txBody>
      </p:sp>
      <p:sp>
        <p:nvSpPr>
          <p:cNvPr id="314" name="Google Shape;314;p22"/>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dk2"/>
                </a:solidFill>
                <a:latin typeface="Arvo"/>
                <a:ea typeface="Arvo"/>
                <a:cs typeface="Arvo"/>
                <a:sym typeface="Arvo"/>
              </a:rPr>
              <a:t>Barium meal</a:t>
            </a:r>
            <a:endParaRPr/>
          </a:p>
        </p:txBody>
      </p:sp>
      <p:sp>
        <p:nvSpPr>
          <p:cNvPr id="315" name="Google Shape;315;p22"/>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Stomach</a:t>
            </a:r>
            <a:endParaRPr/>
          </a:p>
        </p:txBody>
      </p:sp>
      <p:grpSp>
        <p:nvGrpSpPr>
          <p:cNvPr id="316" name="Google Shape;316;p22"/>
          <p:cNvGrpSpPr/>
          <p:nvPr/>
        </p:nvGrpSpPr>
        <p:grpSpPr>
          <a:xfrm>
            <a:off x="116462" y="814886"/>
            <a:ext cx="274864" cy="316972"/>
            <a:chOff x="304245" y="1858207"/>
            <a:chExt cx="319386" cy="406165"/>
          </a:xfrm>
        </p:grpSpPr>
        <p:sp>
          <p:nvSpPr>
            <p:cNvPr id="317" name="Google Shape;317;p22"/>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2"/>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9" name="Google Shape;319;p22"/>
          <p:cNvGrpSpPr/>
          <p:nvPr/>
        </p:nvGrpSpPr>
        <p:grpSpPr>
          <a:xfrm>
            <a:off x="116462" y="5005886"/>
            <a:ext cx="274864" cy="316972"/>
            <a:chOff x="304245" y="1858207"/>
            <a:chExt cx="319386" cy="406165"/>
          </a:xfrm>
        </p:grpSpPr>
        <p:sp>
          <p:nvSpPr>
            <p:cNvPr id="320" name="Google Shape;320;p22"/>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2"/>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2" name="Google Shape;322;p22"/>
          <p:cNvSpPr txBox="1"/>
          <p:nvPr/>
        </p:nvSpPr>
        <p:spPr>
          <a:xfrm>
            <a:off x="547776" y="3281999"/>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meal</a:t>
            </a:r>
            <a:endParaRPr>
              <a:latin typeface="Karla"/>
              <a:ea typeface="Karla"/>
              <a:cs typeface="Karla"/>
              <a:sym typeface="Karla"/>
            </a:endParaRPr>
          </a:p>
        </p:txBody>
      </p:sp>
      <p:sp>
        <p:nvSpPr>
          <p:cNvPr id="323" name="Google Shape;323;p22"/>
          <p:cNvSpPr txBox="1"/>
          <p:nvPr/>
        </p:nvSpPr>
        <p:spPr>
          <a:xfrm>
            <a:off x="492501" y="8153136"/>
            <a:ext cx="28803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Barium meal</a:t>
            </a:r>
            <a:endParaRPr>
              <a:latin typeface="Karla"/>
              <a:ea typeface="Karla"/>
              <a:cs typeface="Karla"/>
              <a:sym typeface="Karl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5E68"/>
      </a:dk2>
      <a:lt2>
        <a:srgbClr val="0D8F9D"/>
      </a:lt2>
      <a:accent1>
        <a:srgbClr val="9DBDC1"/>
      </a:accent1>
      <a:accent2>
        <a:srgbClr val="A64D79"/>
      </a:accent2>
      <a:accent3>
        <a:srgbClr val="6C9EEC"/>
      </a:accent3>
      <a:accent4>
        <a:srgbClr val="6AA84F"/>
      </a:accent4>
      <a:accent5>
        <a:srgbClr val="CC0000"/>
      </a:accent5>
      <a:accent6>
        <a:srgbClr val="CEA320"/>
      </a:accent6>
      <a:hlink>
        <a:srgbClr val="9DBD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