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10972800" cx="7772400"/>
  <p:notesSz cx="6858000" cy="9144000"/>
  <p:embeddedFontLst>
    <p:embeddedFont>
      <p:font typeface="Arvo"/>
      <p:regular r:id="rId17"/>
      <p:bold r:id="rId18"/>
      <p:italic r:id="rId19"/>
      <p:boldItalic r:id="rId20"/>
    </p:embeddedFont>
    <p:embeddedFont>
      <p:font typeface="Spectral"/>
      <p:regular r:id="rId21"/>
      <p:bold r:id="rId22"/>
      <p:italic r:id="rId23"/>
      <p:boldItalic r:id="rId24"/>
    </p:embeddedFont>
    <p:embeddedFont>
      <p:font typeface="Karla"/>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456">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956118E-8195-4166-BF3B-8B9F3FA236B0}">
  <a:tblStyle styleId="{5956118E-8195-4166-BF3B-8B9F3FA236B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456" orient="horz"/>
        <p:guide pos="244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rvo-boldItalic.fntdata"/><Relationship Id="rId22" Type="http://schemas.openxmlformats.org/officeDocument/2006/relationships/font" Target="fonts/Spectral-bold.fntdata"/><Relationship Id="rId21" Type="http://schemas.openxmlformats.org/officeDocument/2006/relationships/font" Target="fonts/Spectral-regular.fntdata"/><Relationship Id="rId24" Type="http://schemas.openxmlformats.org/officeDocument/2006/relationships/font" Target="fonts/Spectral-boldItalic.fntdata"/><Relationship Id="rId23" Type="http://schemas.openxmlformats.org/officeDocument/2006/relationships/font" Target="fonts/Spectral-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Karla-bold.fntdata"/><Relationship Id="rId25" Type="http://schemas.openxmlformats.org/officeDocument/2006/relationships/font" Target="fonts/Karla-regular.fntdata"/><Relationship Id="rId28" Type="http://schemas.openxmlformats.org/officeDocument/2006/relationships/font" Target="fonts/Karla-boldItalic.fntdata"/><Relationship Id="rId27" Type="http://schemas.openxmlformats.org/officeDocument/2006/relationships/font" Target="fonts/Karla-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Arvo-regular.fntdata"/><Relationship Id="rId16" Type="http://schemas.openxmlformats.org/officeDocument/2006/relationships/slide" Target="slides/slide10.xml"/><Relationship Id="rId19" Type="http://schemas.openxmlformats.org/officeDocument/2006/relationships/font" Target="fonts/Arvo-italic.fntdata"/><Relationship Id="rId18" Type="http://schemas.openxmlformats.org/officeDocument/2006/relationships/font" Target="fonts/Arv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820d0c5ea8_1_828: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820d0c5ea8_1_8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8ad7839e07_0_0: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8ad7839e0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820d0c5ea8_1_11: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820d0c5ea8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8a2949efe8_0_219: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8a2949efe8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8a2949efe8_1_66: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8a2949efe8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89f47cb406_0_6: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89f47cb40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8a5a786852_0_0: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8a5a78685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8a5a786852_0_38: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8a5a786852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820d0c5ea8_1_812: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820d0c5ea8_1_8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304824" y="129150"/>
            <a:ext cx="1408500" cy="1408480"/>
          </a:xfrm>
          <a:prstGeom prst="rect">
            <a:avLst/>
          </a:prstGeom>
          <a:noFill/>
          <a:ln>
            <a:noFill/>
          </a:ln>
        </p:spPr>
      </p:pic>
      <p:sp>
        <p:nvSpPr>
          <p:cNvPr id="11" name="Google Shape;11;p2"/>
          <p:cNvSpPr txBox="1"/>
          <p:nvPr/>
        </p:nvSpPr>
        <p:spPr>
          <a:xfrm>
            <a:off x="-674520" y="1367363"/>
            <a:ext cx="3367200" cy="9483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600">
                <a:solidFill>
                  <a:srgbClr val="384849"/>
                </a:solidFill>
                <a:latin typeface="Spectral"/>
                <a:ea typeface="Spectral"/>
                <a:cs typeface="Spectral"/>
                <a:sym typeface="Spectral"/>
              </a:rPr>
              <a:t>Radiology</a:t>
            </a:r>
            <a:r>
              <a:rPr lang="en" sz="400">
                <a:latin typeface="Spectral"/>
                <a:ea typeface="Spectral"/>
                <a:cs typeface="Spectral"/>
                <a:sym typeface="Spectral"/>
              </a:rPr>
              <a:t> </a:t>
            </a:r>
            <a:endParaRPr sz="400">
              <a:latin typeface="Spectral"/>
              <a:ea typeface="Spectral"/>
              <a:cs typeface="Spectral"/>
              <a:sym typeface="Spectral"/>
            </a:endParaRPr>
          </a:p>
        </p:txBody>
      </p:sp>
      <p:sp>
        <p:nvSpPr>
          <p:cNvPr id="12" name="Google Shape;12;p2"/>
          <p:cNvSpPr txBox="1"/>
          <p:nvPr/>
        </p:nvSpPr>
        <p:spPr>
          <a:xfrm>
            <a:off x="-426136" y="1743138"/>
            <a:ext cx="2870400" cy="9483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500">
                <a:solidFill>
                  <a:srgbClr val="384849"/>
                </a:solidFill>
                <a:latin typeface="Spectral"/>
                <a:ea typeface="Spectral"/>
                <a:cs typeface="Spectral"/>
                <a:sym typeface="Spectral"/>
              </a:rPr>
              <a:t>Team 438</a:t>
            </a:r>
            <a:endParaRPr sz="100">
              <a:solidFill>
                <a:srgbClr val="384849"/>
              </a:solidFill>
              <a:latin typeface="Spectral"/>
              <a:ea typeface="Spectral"/>
              <a:cs typeface="Spectral"/>
              <a:sym typeface="Spectral"/>
            </a:endParaRPr>
          </a:p>
        </p:txBody>
      </p:sp>
      <p:sp>
        <p:nvSpPr>
          <p:cNvPr id="13" name="Google Shape;13;p2"/>
          <p:cNvSpPr/>
          <p:nvPr/>
        </p:nvSpPr>
        <p:spPr>
          <a:xfrm>
            <a:off x="-128" y="2494350"/>
            <a:ext cx="7772400" cy="3466200"/>
          </a:xfrm>
          <a:prstGeom prst="rect">
            <a:avLst/>
          </a:prstGeom>
          <a:solidFill>
            <a:srgbClr val="005E68">
              <a:alpha val="17880"/>
            </a:srgbClr>
          </a:solidFill>
          <a:ln>
            <a:noFill/>
          </a:ln>
        </p:spPr>
        <p:txBody>
          <a:bodyPr anchorCtr="0" anchor="ctr" bIns="79750" lIns="79750" spcFirstLastPara="1" rIns="79750" wrap="square" tIns="79750">
            <a:noAutofit/>
          </a:bodyPr>
          <a:lstStyle/>
          <a:p>
            <a:pPr indent="0" lvl="0" marL="0" rtl="0" algn="l">
              <a:spcBef>
                <a:spcPts val="0"/>
              </a:spcBef>
              <a:spcAft>
                <a:spcPts val="0"/>
              </a:spcAft>
              <a:buNone/>
            </a:pPr>
            <a:r>
              <a:t/>
            </a:r>
            <a:endParaRPr/>
          </a:p>
        </p:txBody>
      </p:sp>
      <p:sp>
        <p:nvSpPr>
          <p:cNvPr id="14" name="Google Shape;14;p2"/>
          <p:cNvSpPr txBox="1"/>
          <p:nvPr/>
        </p:nvSpPr>
        <p:spPr>
          <a:xfrm>
            <a:off x="1713325" y="161550"/>
            <a:ext cx="6069000" cy="13443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3000">
                <a:solidFill>
                  <a:srgbClr val="005E68"/>
                </a:solidFill>
                <a:latin typeface="Arvo"/>
                <a:ea typeface="Arvo"/>
                <a:cs typeface="Arvo"/>
                <a:sym typeface="Arvo"/>
              </a:rPr>
              <a:t>Radiological and investigation of hepatobiliary system</a:t>
            </a:r>
            <a:endParaRPr sz="3000">
              <a:solidFill>
                <a:srgbClr val="005E68"/>
              </a:solidFill>
              <a:latin typeface="Arvo"/>
              <a:ea typeface="Arvo"/>
              <a:cs typeface="Arvo"/>
              <a:sym typeface="Arvo"/>
            </a:endParaRPr>
          </a:p>
        </p:txBody>
      </p:sp>
      <p:sp>
        <p:nvSpPr>
          <p:cNvPr id="15" name="Google Shape;15;p2"/>
          <p:cNvSpPr/>
          <p:nvPr/>
        </p:nvSpPr>
        <p:spPr>
          <a:xfrm>
            <a:off x="2612518" y="1661375"/>
            <a:ext cx="4520700" cy="44700"/>
          </a:xfrm>
          <a:prstGeom prst="rect">
            <a:avLst/>
          </a:prstGeom>
          <a:solidFill>
            <a:srgbClr val="005E68"/>
          </a:solidFill>
          <a:ln>
            <a:noFill/>
          </a:ln>
        </p:spPr>
        <p:txBody>
          <a:bodyPr anchorCtr="0" anchor="ctr" bIns="79750" lIns="79750" spcFirstLastPara="1" rIns="79750" wrap="square" tIns="79750">
            <a:noAutofit/>
          </a:bodyPr>
          <a:lstStyle/>
          <a:p>
            <a:pPr indent="0" lvl="0" marL="0" rtl="0" algn="l">
              <a:spcBef>
                <a:spcPts val="0"/>
              </a:spcBef>
              <a:spcAft>
                <a:spcPts val="0"/>
              </a:spcAft>
              <a:buNone/>
            </a:pPr>
            <a:r>
              <a:t/>
            </a:r>
            <a:endParaRPr/>
          </a:p>
        </p:txBody>
      </p:sp>
      <p:sp>
        <p:nvSpPr>
          <p:cNvPr id="16" name="Google Shape;16;p2"/>
          <p:cNvSpPr txBox="1"/>
          <p:nvPr/>
        </p:nvSpPr>
        <p:spPr>
          <a:xfrm>
            <a:off x="2223132" y="1674975"/>
            <a:ext cx="5299500" cy="13443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100">
                <a:solidFill>
                  <a:srgbClr val="005E68"/>
                </a:solidFill>
                <a:latin typeface="Arvo"/>
                <a:ea typeface="Arvo"/>
                <a:cs typeface="Arvo"/>
                <a:sym typeface="Arvo"/>
              </a:rPr>
              <a:t>Lecture 12</a:t>
            </a:r>
            <a:endParaRPr b="1" sz="2100">
              <a:solidFill>
                <a:srgbClr val="005E68"/>
              </a:solidFill>
              <a:latin typeface="Arvo"/>
              <a:ea typeface="Arvo"/>
              <a:cs typeface="Arvo"/>
              <a:sym typeface="Arvo"/>
            </a:endParaRPr>
          </a:p>
          <a:p>
            <a:pPr indent="0" lvl="0" marL="0" rtl="0" algn="ctr">
              <a:spcBef>
                <a:spcPts val="0"/>
              </a:spcBef>
              <a:spcAft>
                <a:spcPts val="0"/>
              </a:spcAft>
              <a:buNone/>
            </a:pPr>
            <a:r>
              <a:t/>
            </a:r>
            <a:endParaRPr b="1" sz="2100">
              <a:solidFill>
                <a:srgbClr val="005E68"/>
              </a:solidFill>
              <a:latin typeface="Arvo"/>
              <a:ea typeface="Arvo"/>
              <a:cs typeface="Arvo"/>
              <a:sym typeface="Arvo"/>
            </a:endParaRPr>
          </a:p>
        </p:txBody>
      </p:sp>
      <p:sp>
        <p:nvSpPr>
          <p:cNvPr id="17" name="Google Shape;17;p2"/>
          <p:cNvSpPr txBox="1"/>
          <p:nvPr/>
        </p:nvSpPr>
        <p:spPr>
          <a:xfrm>
            <a:off x="-826094" y="2470800"/>
            <a:ext cx="5299500" cy="5292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100">
                <a:solidFill>
                  <a:srgbClr val="005E68"/>
                </a:solidFill>
                <a:latin typeface="Karla"/>
                <a:ea typeface="Karla"/>
                <a:cs typeface="Karla"/>
                <a:sym typeface="Karla"/>
              </a:rPr>
              <a:t>Objectives</a:t>
            </a:r>
            <a:endParaRPr b="1" sz="100">
              <a:solidFill>
                <a:srgbClr val="005E68"/>
              </a:solidFill>
              <a:latin typeface="Karla"/>
              <a:ea typeface="Karla"/>
              <a:cs typeface="Karla"/>
              <a:sym typeface="Karla"/>
            </a:endParaRPr>
          </a:p>
        </p:txBody>
      </p:sp>
      <p:sp>
        <p:nvSpPr>
          <p:cNvPr id="18" name="Google Shape;18;p2"/>
          <p:cNvSpPr/>
          <p:nvPr/>
        </p:nvSpPr>
        <p:spPr>
          <a:xfrm>
            <a:off x="1200264" y="3043775"/>
            <a:ext cx="1274100" cy="44700"/>
          </a:xfrm>
          <a:prstGeom prst="rect">
            <a:avLst/>
          </a:prstGeom>
          <a:solidFill>
            <a:srgbClr val="005E68"/>
          </a:solidFill>
          <a:ln>
            <a:noFill/>
          </a:ln>
        </p:spPr>
        <p:txBody>
          <a:bodyPr anchorCtr="0" anchor="ctr" bIns="79750" lIns="79750" spcFirstLastPara="1" rIns="79750" wrap="square" tIns="79750">
            <a:noAutofit/>
          </a:bodyPr>
          <a:lstStyle/>
          <a:p>
            <a:pPr indent="0" lvl="0" marL="0" rtl="0" algn="l">
              <a:spcBef>
                <a:spcPts val="0"/>
              </a:spcBef>
              <a:spcAft>
                <a:spcPts val="0"/>
              </a:spcAft>
              <a:buNone/>
            </a:pPr>
            <a:r>
              <a:t/>
            </a:r>
            <a:endParaRPr sz="1200">
              <a:solidFill>
                <a:srgbClr val="005E68"/>
              </a:solidFill>
            </a:endParaRPr>
          </a:p>
        </p:txBody>
      </p:sp>
      <p:sp>
        <p:nvSpPr>
          <p:cNvPr id="19" name="Google Shape;19;p2"/>
          <p:cNvSpPr/>
          <p:nvPr/>
        </p:nvSpPr>
        <p:spPr>
          <a:xfrm>
            <a:off x="176426" y="5443002"/>
            <a:ext cx="1408500" cy="313500"/>
          </a:xfrm>
          <a:prstGeom prst="homePlate">
            <a:avLst>
              <a:gd fmla="val 50000" name="adj"/>
            </a:avLst>
          </a:prstGeom>
          <a:solidFill>
            <a:srgbClr val="005E68"/>
          </a:solidFill>
          <a:ln>
            <a:noFill/>
          </a:ln>
        </p:spPr>
        <p:txBody>
          <a:bodyPr anchorCtr="0" anchor="ctr" bIns="79750" lIns="79750" spcFirstLastPara="1" rIns="79750" wrap="square" tIns="79750">
            <a:noAutofit/>
          </a:bodyPr>
          <a:lstStyle/>
          <a:p>
            <a:pPr indent="0" lvl="0" marL="0" rtl="0" algn="ctr">
              <a:spcBef>
                <a:spcPts val="0"/>
              </a:spcBef>
              <a:spcAft>
                <a:spcPts val="0"/>
              </a:spcAft>
              <a:buNone/>
            </a:pPr>
            <a:r>
              <a:rPr lang="en" sz="1200">
                <a:solidFill>
                  <a:srgbClr val="FFFFFF"/>
                </a:solidFill>
                <a:latin typeface="Spectral"/>
                <a:ea typeface="Spectral"/>
                <a:cs typeface="Spectral"/>
                <a:sym typeface="Spectral"/>
              </a:rPr>
              <a:t>Color Index:</a:t>
            </a:r>
            <a:endParaRPr sz="1200">
              <a:solidFill>
                <a:srgbClr val="FFFFFF"/>
              </a:solidFill>
              <a:latin typeface="Spectral"/>
              <a:ea typeface="Spectral"/>
              <a:cs typeface="Spectral"/>
              <a:sym typeface="Spectral"/>
            </a:endParaRPr>
          </a:p>
        </p:txBody>
      </p:sp>
      <p:sp>
        <p:nvSpPr>
          <p:cNvPr id="20" name="Google Shape;20;p2"/>
          <p:cNvSpPr/>
          <p:nvPr/>
        </p:nvSpPr>
        <p:spPr>
          <a:xfrm>
            <a:off x="1445979" y="5443000"/>
            <a:ext cx="5881500" cy="313500"/>
          </a:xfrm>
          <a:prstGeom prst="chevron">
            <a:avLst>
              <a:gd fmla="val 50000" name="adj"/>
            </a:avLst>
          </a:prstGeom>
          <a:solidFill>
            <a:schemeClr val="lt2"/>
          </a:solidFill>
          <a:ln>
            <a:noFill/>
          </a:ln>
        </p:spPr>
        <p:txBody>
          <a:bodyPr anchorCtr="0" anchor="ctr" bIns="79750" lIns="79750" spcFirstLastPara="1" rIns="79750" wrap="square" tIns="79750">
            <a:noAutofit/>
          </a:bodyPr>
          <a:lstStyle/>
          <a:p>
            <a:pPr indent="0" lvl="0" marL="0" rtl="0" algn="l">
              <a:spcBef>
                <a:spcPts val="0"/>
              </a:spcBef>
              <a:spcAft>
                <a:spcPts val="0"/>
              </a:spcAft>
              <a:buNone/>
            </a:pPr>
            <a:r>
              <a:t/>
            </a:r>
            <a:endParaRPr/>
          </a:p>
        </p:txBody>
      </p:sp>
      <p:sp>
        <p:nvSpPr>
          <p:cNvPr id="21" name="Google Shape;21;p2"/>
          <p:cNvSpPr txBox="1"/>
          <p:nvPr/>
        </p:nvSpPr>
        <p:spPr>
          <a:xfrm>
            <a:off x="1584841" y="5401365"/>
            <a:ext cx="1274100" cy="421500"/>
          </a:xfrm>
          <a:prstGeom prst="rect">
            <a:avLst/>
          </a:prstGeom>
          <a:noFill/>
          <a:ln>
            <a:noFill/>
          </a:ln>
        </p:spPr>
        <p:txBody>
          <a:bodyPr anchorCtr="0" anchor="t" bIns="79750" lIns="79750" spcFirstLastPara="1" rIns="79750" wrap="square" tIns="79750">
            <a:noAutofit/>
          </a:bodyPr>
          <a:lstStyle/>
          <a:p>
            <a:pPr indent="0" lvl="0" marL="0" rtl="0" algn="l">
              <a:spcBef>
                <a:spcPts val="0"/>
              </a:spcBef>
              <a:spcAft>
                <a:spcPts val="0"/>
              </a:spcAft>
              <a:buNone/>
            </a:pPr>
            <a:r>
              <a:rPr b="1" lang="en" sz="1200">
                <a:solidFill>
                  <a:schemeClr val="accent5"/>
                </a:solidFill>
                <a:latin typeface="Karla"/>
                <a:ea typeface="Karla"/>
                <a:cs typeface="Karla"/>
                <a:sym typeface="Karla"/>
              </a:rPr>
              <a:t>⬩ Important</a:t>
            </a:r>
            <a:endParaRPr b="1" sz="1200">
              <a:solidFill>
                <a:schemeClr val="accent5"/>
              </a:solidFill>
              <a:latin typeface="Karla"/>
              <a:ea typeface="Karla"/>
              <a:cs typeface="Karla"/>
              <a:sym typeface="Karla"/>
            </a:endParaRPr>
          </a:p>
        </p:txBody>
      </p:sp>
      <p:sp>
        <p:nvSpPr>
          <p:cNvPr id="22" name="Google Shape;22;p2"/>
          <p:cNvSpPr txBox="1"/>
          <p:nvPr/>
        </p:nvSpPr>
        <p:spPr>
          <a:xfrm>
            <a:off x="2647825" y="5407925"/>
            <a:ext cx="1492800" cy="421500"/>
          </a:xfrm>
          <a:prstGeom prst="rect">
            <a:avLst/>
          </a:prstGeom>
          <a:noFill/>
          <a:ln>
            <a:noFill/>
          </a:ln>
        </p:spPr>
        <p:txBody>
          <a:bodyPr anchorCtr="0" anchor="t" bIns="79750" lIns="79750" spcFirstLastPara="1" rIns="79750" wrap="square" tIns="79750">
            <a:noAutofit/>
          </a:bodyPr>
          <a:lstStyle/>
          <a:p>
            <a:pPr indent="0" lvl="0" marL="0" rtl="0" algn="l">
              <a:spcBef>
                <a:spcPts val="0"/>
              </a:spcBef>
              <a:spcAft>
                <a:spcPts val="0"/>
              </a:spcAft>
              <a:buNone/>
            </a:pPr>
            <a:r>
              <a:rPr b="1" lang="en" sz="1200">
                <a:solidFill>
                  <a:schemeClr val="accent4"/>
                </a:solidFill>
                <a:latin typeface="Karla"/>
                <a:ea typeface="Karla"/>
                <a:cs typeface="Karla"/>
                <a:sym typeface="Karla"/>
              </a:rPr>
              <a:t>⬩</a:t>
            </a:r>
            <a:r>
              <a:rPr b="1" lang="en" sz="1200">
                <a:solidFill>
                  <a:schemeClr val="accent4"/>
                </a:solidFill>
                <a:latin typeface="Karla"/>
                <a:ea typeface="Karla"/>
                <a:cs typeface="Karla"/>
                <a:sym typeface="Karla"/>
              </a:rPr>
              <a:t> Doctor’s </a:t>
            </a:r>
            <a:r>
              <a:rPr b="1" lang="en" sz="1200">
                <a:solidFill>
                  <a:schemeClr val="accent4"/>
                </a:solidFill>
                <a:latin typeface="Karla"/>
                <a:ea typeface="Karla"/>
                <a:cs typeface="Karla"/>
                <a:sym typeface="Karla"/>
              </a:rPr>
              <a:t>Notes</a:t>
            </a:r>
            <a:endParaRPr b="1" sz="1200">
              <a:solidFill>
                <a:schemeClr val="accent4"/>
              </a:solidFill>
              <a:latin typeface="Karla"/>
              <a:ea typeface="Karla"/>
              <a:cs typeface="Karla"/>
              <a:sym typeface="Karla"/>
            </a:endParaRPr>
          </a:p>
        </p:txBody>
      </p:sp>
      <p:sp>
        <p:nvSpPr>
          <p:cNvPr id="23" name="Google Shape;23;p2"/>
          <p:cNvSpPr txBox="1"/>
          <p:nvPr/>
        </p:nvSpPr>
        <p:spPr>
          <a:xfrm>
            <a:off x="4009978" y="5401375"/>
            <a:ext cx="803700" cy="421500"/>
          </a:xfrm>
          <a:prstGeom prst="rect">
            <a:avLst/>
          </a:prstGeom>
          <a:noFill/>
          <a:ln>
            <a:noFill/>
          </a:ln>
        </p:spPr>
        <p:txBody>
          <a:bodyPr anchorCtr="0" anchor="t" bIns="79750" lIns="79750" spcFirstLastPara="1" rIns="79750" wrap="square" tIns="79750">
            <a:noAutofit/>
          </a:bodyPr>
          <a:lstStyle/>
          <a:p>
            <a:pPr indent="0" lvl="0" marL="0" rtl="0" algn="l">
              <a:spcBef>
                <a:spcPts val="0"/>
              </a:spcBef>
              <a:spcAft>
                <a:spcPts val="0"/>
              </a:spcAft>
              <a:buNone/>
            </a:pPr>
            <a:r>
              <a:rPr b="1" lang="en" sz="1200">
                <a:solidFill>
                  <a:srgbClr val="999999"/>
                </a:solidFill>
                <a:latin typeface="Karla"/>
                <a:ea typeface="Karla"/>
                <a:cs typeface="Karla"/>
                <a:sym typeface="Karla"/>
              </a:rPr>
              <a:t>⬩</a:t>
            </a:r>
            <a:r>
              <a:rPr b="1" lang="en" sz="1200">
                <a:solidFill>
                  <a:srgbClr val="999999"/>
                </a:solidFill>
                <a:latin typeface="Karla"/>
                <a:ea typeface="Karla"/>
                <a:cs typeface="Karla"/>
                <a:sym typeface="Karla"/>
              </a:rPr>
              <a:t> </a:t>
            </a:r>
            <a:r>
              <a:rPr b="1" lang="en" sz="1200">
                <a:solidFill>
                  <a:srgbClr val="999999"/>
                </a:solidFill>
                <a:latin typeface="Karla"/>
                <a:ea typeface="Karla"/>
                <a:cs typeface="Karla"/>
                <a:sym typeface="Karla"/>
              </a:rPr>
              <a:t>Extra</a:t>
            </a:r>
            <a:endParaRPr b="1" sz="1200">
              <a:solidFill>
                <a:srgbClr val="999999"/>
              </a:solidFill>
              <a:latin typeface="Karla"/>
              <a:ea typeface="Karla"/>
              <a:cs typeface="Karla"/>
              <a:sym typeface="Karla"/>
            </a:endParaRPr>
          </a:p>
        </p:txBody>
      </p:sp>
      <p:sp>
        <p:nvSpPr>
          <p:cNvPr id="24" name="Google Shape;24;p2"/>
          <p:cNvSpPr/>
          <p:nvPr/>
        </p:nvSpPr>
        <p:spPr>
          <a:xfrm>
            <a:off x="-10200" y="10710375"/>
            <a:ext cx="7792500" cy="313500"/>
          </a:xfrm>
          <a:prstGeom prst="rect">
            <a:avLst/>
          </a:prstGeom>
          <a:solidFill>
            <a:srgbClr val="005E68"/>
          </a:solidFill>
          <a:ln>
            <a:noFill/>
          </a:ln>
        </p:spPr>
        <p:txBody>
          <a:bodyPr anchorCtr="0" anchor="ctr" bIns="79750" lIns="79750" spcFirstLastPara="1" rIns="79750" wrap="square" tIns="79750">
            <a:noAutofit/>
          </a:bodyPr>
          <a:lstStyle/>
          <a:p>
            <a:pPr indent="0" lvl="0" marL="0" rtl="0" algn="l">
              <a:spcBef>
                <a:spcPts val="0"/>
              </a:spcBef>
              <a:spcAft>
                <a:spcPts val="0"/>
              </a:spcAft>
              <a:buNone/>
            </a:pPr>
            <a:r>
              <a:t/>
            </a:r>
            <a:endParaRPr/>
          </a:p>
        </p:txBody>
      </p:sp>
      <p:sp>
        <p:nvSpPr>
          <p:cNvPr id="25" name="Google Shape;25;p2"/>
          <p:cNvSpPr txBox="1"/>
          <p:nvPr/>
        </p:nvSpPr>
        <p:spPr>
          <a:xfrm>
            <a:off x="-778469" y="8557675"/>
            <a:ext cx="5299500" cy="5292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100">
                <a:solidFill>
                  <a:srgbClr val="005E68"/>
                </a:solidFill>
                <a:latin typeface="Karla"/>
                <a:ea typeface="Karla"/>
                <a:cs typeface="Karla"/>
                <a:sym typeface="Karla"/>
              </a:rPr>
              <a:t>Done by:</a:t>
            </a:r>
            <a:endParaRPr b="1" sz="100">
              <a:solidFill>
                <a:srgbClr val="005E68"/>
              </a:solidFill>
              <a:latin typeface="Karla"/>
              <a:ea typeface="Karla"/>
              <a:cs typeface="Karla"/>
              <a:sym typeface="Karla"/>
            </a:endParaRPr>
          </a:p>
        </p:txBody>
      </p:sp>
      <p:sp>
        <p:nvSpPr>
          <p:cNvPr id="26" name="Google Shape;26;p2"/>
          <p:cNvSpPr txBox="1"/>
          <p:nvPr/>
        </p:nvSpPr>
        <p:spPr>
          <a:xfrm>
            <a:off x="3215784" y="8532763"/>
            <a:ext cx="5299500" cy="5292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100">
                <a:solidFill>
                  <a:srgbClr val="005E68"/>
                </a:solidFill>
                <a:latin typeface="Karla"/>
                <a:ea typeface="Karla"/>
                <a:cs typeface="Karla"/>
                <a:sym typeface="Karla"/>
              </a:rPr>
              <a:t>Notes</a:t>
            </a:r>
            <a:endParaRPr b="1" sz="100">
              <a:solidFill>
                <a:srgbClr val="005E68"/>
              </a:solidFill>
              <a:latin typeface="Karla"/>
              <a:ea typeface="Karla"/>
              <a:cs typeface="Karla"/>
              <a:sym typeface="Karla"/>
            </a:endParaRPr>
          </a:p>
        </p:txBody>
      </p:sp>
      <p:sp>
        <p:nvSpPr>
          <p:cNvPr id="27" name="Google Shape;27;p2"/>
          <p:cNvSpPr/>
          <p:nvPr/>
        </p:nvSpPr>
        <p:spPr>
          <a:xfrm>
            <a:off x="103225" y="9089750"/>
            <a:ext cx="3536100" cy="552600"/>
          </a:xfrm>
          <a:prstGeom prst="snip2DiagRect">
            <a:avLst>
              <a:gd fmla="val 20212" name="adj1"/>
              <a:gd fmla="val 16667" name="adj2"/>
            </a:avLst>
          </a:prstGeom>
          <a:solidFill>
            <a:srgbClr val="005E68">
              <a:alpha val="20110"/>
            </a:srgbClr>
          </a:solidFill>
          <a:ln>
            <a:noFill/>
          </a:ln>
        </p:spPr>
        <p:txBody>
          <a:bodyPr anchorCtr="0" anchor="ctr" bIns="79750" lIns="79750" spcFirstLastPara="1" rIns="79750" wrap="square" tIns="79750">
            <a:noAutofit/>
          </a:bodyPr>
          <a:lstStyle/>
          <a:p>
            <a:pPr indent="0" lvl="0" marL="0" rtl="0" algn="l">
              <a:spcBef>
                <a:spcPts val="0"/>
              </a:spcBef>
              <a:spcAft>
                <a:spcPts val="0"/>
              </a:spcAft>
              <a:buNone/>
            </a:pPr>
            <a:r>
              <a:t/>
            </a:r>
            <a:endParaRPr/>
          </a:p>
        </p:txBody>
      </p:sp>
      <p:sp>
        <p:nvSpPr>
          <p:cNvPr id="28" name="Google Shape;28;p2"/>
          <p:cNvSpPr/>
          <p:nvPr/>
        </p:nvSpPr>
        <p:spPr>
          <a:xfrm>
            <a:off x="3986525" y="9080500"/>
            <a:ext cx="3536100" cy="552600"/>
          </a:xfrm>
          <a:prstGeom prst="snip2DiagRect">
            <a:avLst>
              <a:gd fmla="val 20212" name="adj1"/>
              <a:gd fmla="val 16667" name="adj2"/>
            </a:avLst>
          </a:prstGeom>
          <a:solidFill>
            <a:srgbClr val="005E68">
              <a:alpha val="20110"/>
            </a:srgbClr>
          </a:solidFill>
          <a:ln>
            <a:noFill/>
          </a:ln>
        </p:spPr>
        <p:txBody>
          <a:bodyPr anchorCtr="0" anchor="ctr" bIns="79750" lIns="79750" spcFirstLastPara="1" rIns="79750" wrap="square" tIns="79750">
            <a:noAutofit/>
          </a:bodyPr>
          <a:lstStyle/>
          <a:p>
            <a:pPr indent="0" lvl="0" marL="0" rtl="0" algn="ctr">
              <a:spcBef>
                <a:spcPts val="0"/>
              </a:spcBef>
              <a:spcAft>
                <a:spcPts val="0"/>
              </a:spcAft>
              <a:buClr>
                <a:schemeClr val="dk1"/>
              </a:buClr>
              <a:buSzPts val="1100"/>
              <a:buFont typeface="Arial"/>
              <a:buNone/>
            </a:pPr>
            <a:r>
              <a:rPr lang="en" sz="2000">
                <a:solidFill>
                  <a:schemeClr val="dk1"/>
                </a:solidFill>
                <a:latin typeface="Karla"/>
                <a:ea typeface="Karla"/>
                <a:cs typeface="Karla"/>
                <a:sym typeface="Karla"/>
              </a:rPr>
              <a:t>Amirah Alzahrani</a:t>
            </a:r>
            <a:endParaRPr/>
          </a:p>
        </p:txBody>
      </p:sp>
      <p:sp>
        <p:nvSpPr>
          <p:cNvPr id="29" name="Google Shape;29;p2"/>
          <p:cNvSpPr txBox="1"/>
          <p:nvPr/>
        </p:nvSpPr>
        <p:spPr>
          <a:xfrm>
            <a:off x="1236443" y="6019238"/>
            <a:ext cx="5299500" cy="5292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100">
                <a:solidFill>
                  <a:srgbClr val="005E68"/>
                </a:solidFill>
                <a:latin typeface="Spectral"/>
                <a:ea typeface="Spectral"/>
                <a:cs typeface="Spectral"/>
                <a:sym typeface="Spectral"/>
              </a:rPr>
              <a:t>Team Leaders</a:t>
            </a:r>
            <a:endParaRPr b="1" sz="100">
              <a:solidFill>
                <a:srgbClr val="005E68"/>
              </a:solidFill>
              <a:latin typeface="Spectral"/>
              <a:ea typeface="Spectral"/>
              <a:cs typeface="Spectral"/>
              <a:sym typeface="Spectral"/>
            </a:endParaRPr>
          </a:p>
        </p:txBody>
      </p:sp>
      <p:sp>
        <p:nvSpPr>
          <p:cNvPr id="30" name="Google Shape;30;p2"/>
          <p:cNvSpPr/>
          <p:nvPr/>
        </p:nvSpPr>
        <p:spPr>
          <a:xfrm>
            <a:off x="2118150" y="6588525"/>
            <a:ext cx="3536100" cy="552600"/>
          </a:xfrm>
          <a:prstGeom prst="snip2DiagRect">
            <a:avLst>
              <a:gd fmla="val 20212" name="adj1"/>
              <a:gd fmla="val 16667" name="adj2"/>
            </a:avLst>
          </a:prstGeom>
          <a:solidFill>
            <a:srgbClr val="005E68">
              <a:alpha val="20110"/>
            </a:srgbClr>
          </a:solidFill>
          <a:ln>
            <a:noFill/>
          </a:ln>
        </p:spPr>
        <p:txBody>
          <a:bodyPr anchorCtr="0" anchor="ctr" bIns="79750" lIns="79750" spcFirstLastPara="1" rIns="79750" wrap="square" tIns="79750">
            <a:noAutofit/>
          </a:bodyPr>
          <a:lstStyle/>
          <a:p>
            <a:pPr indent="0" lvl="0" marL="0" rtl="0" algn="ctr">
              <a:spcBef>
                <a:spcPts val="0"/>
              </a:spcBef>
              <a:spcAft>
                <a:spcPts val="0"/>
              </a:spcAft>
              <a:buClr>
                <a:schemeClr val="dk1"/>
              </a:buClr>
              <a:buSzPts val="1100"/>
              <a:buFont typeface="Arial"/>
              <a:buNone/>
            </a:pPr>
            <a:r>
              <a:rPr lang="en" sz="2000">
                <a:solidFill>
                  <a:schemeClr val="dk1"/>
                </a:solidFill>
                <a:latin typeface="Karla"/>
                <a:ea typeface="Karla"/>
                <a:cs typeface="Karla"/>
                <a:sym typeface="Karla"/>
              </a:rPr>
              <a:t>Omar Aldosari</a:t>
            </a:r>
            <a:endParaRPr sz="2000">
              <a:latin typeface="Karla"/>
              <a:ea typeface="Karla"/>
              <a:cs typeface="Karla"/>
              <a:sym typeface="Karla"/>
            </a:endParaRPr>
          </a:p>
        </p:txBody>
      </p:sp>
      <p:sp>
        <p:nvSpPr>
          <p:cNvPr id="31" name="Google Shape;31;p2"/>
          <p:cNvSpPr/>
          <p:nvPr/>
        </p:nvSpPr>
        <p:spPr>
          <a:xfrm>
            <a:off x="2118150" y="7233450"/>
            <a:ext cx="3536100" cy="552600"/>
          </a:xfrm>
          <a:prstGeom prst="snip2DiagRect">
            <a:avLst>
              <a:gd fmla="val 20212" name="adj1"/>
              <a:gd fmla="val 16667" name="adj2"/>
            </a:avLst>
          </a:prstGeom>
          <a:solidFill>
            <a:srgbClr val="005E68">
              <a:alpha val="20110"/>
            </a:srgbClr>
          </a:solidFill>
          <a:ln>
            <a:noFill/>
          </a:ln>
        </p:spPr>
        <p:txBody>
          <a:bodyPr anchorCtr="0" anchor="ctr" bIns="79750" lIns="79750" spcFirstLastPara="1" rIns="79750" wrap="square" tIns="79750">
            <a:noAutofit/>
          </a:bodyPr>
          <a:lstStyle/>
          <a:p>
            <a:pPr indent="0" lvl="0" marL="0" rtl="0" algn="ctr">
              <a:spcBef>
                <a:spcPts val="0"/>
              </a:spcBef>
              <a:spcAft>
                <a:spcPts val="0"/>
              </a:spcAft>
              <a:buNone/>
            </a:pPr>
            <a:r>
              <a:rPr lang="en" sz="2000">
                <a:latin typeface="Karla"/>
                <a:ea typeface="Karla"/>
                <a:cs typeface="Karla"/>
                <a:sym typeface="Karla"/>
              </a:rPr>
              <a:t>Leena Alnassar</a:t>
            </a:r>
            <a:endParaRPr sz="2000">
              <a:latin typeface="Karla"/>
              <a:ea typeface="Karla"/>
              <a:cs typeface="Karla"/>
              <a:sym typeface="Karla"/>
            </a:endParaRPr>
          </a:p>
        </p:txBody>
      </p:sp>
      <p:sp>
        <p:nvSpPr>
          <p:cNvPr id="32" name="Google Shape;32;p2"/>
          <p:cNvSpPr/>
          <p:nvPr/>
        </p:nvSpPr>
        <p:spPr>
          <a:xfrm>
            <a:off x="2118150" y="7878363"/>
            <a:ext cx="3536100" cy="552600"/>
          </a:xfrm>
          <a:prstGeom prst="snip2DiagRect">
            <a:avLst>
              <a:gd fmla="val 20212" name="adj1"/>
              <a:gd fmla="val 16667" name="adj2"/>
            </a:avLst>
          </a:prstGeom>
          <a:solidFill>
            <a:srgbClr val="005E68">
              <a:alpha val="20110"/>
            </a:srgbClr>
          </a:solidFill>
          <a:ln>
            <a:noFill/>
          </a:ln>
        </p:spPr>
        <p:txBody>
          <a:bodyPr anchorCtr="0" anchor="ctr" bIns="79750" lIns="79750" spcFirstLastPara="1" rIns="79750" wrap="square" tIns="79750">
            <a:noAutofit/>
          </a:bodyPr>
          <a:lstStyle/>
          <a:p>
            <a:pPr indent="0" lvl="0" marL="0" rtl="0" algn="ctr">
              <a:spcBef>
                <a:spcPts val="0"/>
              </a:spcBef>
              <a:spcAft>
                <a:spcPts val="0"/>
              </a:spcAft>
              <a:buNone/>
            </a:pPr>
            <a:r>
              <a:rPr lang="en" sz="2000">
                <a:latin typeface="Karla"/>
                <a:ea typeface="Karla"/>
                <a:cs typeface="Karla"/>
                <a:sym typeface="Karla"/>
              </a:rPr>
              <a:t>Shahd Alsalamh</a:t>
            </a:r>
            <a:endParaRPr sz="2000">
              <a:latin typeface="Karla"/>
              <a:ea typeface="Karla"/>
              <a:cs typeface="Karla"/>
              <a:sym typeface="Karla"/>
            </a:endParaRPr>
          </a:p>
        </p:txBody>
      </p:sp>
      <p:sp>
        <p:nvSpPr>
          <p:cNvPr id="33" name="Google Shape;33;p2"/>
          <p:cNvSpPr txBox="1"/>
          <p:nvPr/>
        </p:nvSpPr>
        <p:spPr>
          <a:xfrm>
            <a:off x="4723204" y="5407925"/>
            <a:ext cx="1361100" cy="421500"/>
          </a:xfrm>
          <a:prstGeom prst="rect">
            <a:avLst/>
          </a:prstGeom>
          <a:noFill/>
          <a:ln>
            <a:noFill/>
          </a:ln>
        </p:spPr>
        <p:txBody>
          <a:bodyPr anchorCtr="0" anchor="t" bIns="79750" lIns="79750" spcFirstLastPara="1" rIns="79750" wrap="square" tIns="79750">
            <a:noAutofit/>
          </a:bodyPr>
          <a:lstStyle/>
          <a:p>
            <a:pPr indent="0" lvl="0" marL="0" rtl="0" algn="l">
              <a:spcBef>
                <a:spcPts val="0"/>
              </a:spcBef>
              <a:spcAft>
                <a:spcPts val="0"/>
              </a:spcAft>
              <a:buNone/>
            </a:pPr>
            <a:r>
              <a:rPr b="1" lang="en" sz="1200">
                <a:solidFill>
                  <a:schemeClr val="accent2"/>
                </a:solidFill>
                <a:latin typeface="Karla"/>
                <a:ea typeface="Karla"/>
                <a:cs typeface="Karla"/>
                <a:sym typeface="Karla"/>
              </a:rPr>
              <a:t>⬩ </a:t>
            </a:r>
            <a:r>
              <a:rPr b="1" lang="en" sz="1200">
                <a:solidFill>
                  <a:schemeClr val="accent2"/>
                </a:solidFill>
                <a:latin typeface="Karla"/>
                <a:ea typeface="Karla"/>
                <a:cs typeface="Karla"/>
                <a:sym typeface="Karla"/>
              </a:rPr>
              <a:t>Female slides </a:t>
            </a:r>
            <a:endParaRPr b="1" sz="1200">
              <a:solidFill>
                <a:schemeClr val="accent2"/>
              </a:solidFill>
              <a:latin typeface="Karla"/>
              <a:ea typeface="Karla"/>
              <a:cs typeface="Karla"/>
              <a:sym typeface="Karla"/>
            </a:endParaRPr>
          </a:p>
        </p:txBody>
      </p:sp>
      <p:sp>
        <p:nvSpPr>
          <p:cNvPr id="34" name="Google Shape;34;p2"/>
          <p:cNvSpPr txBox="1"/>
          <p:nvPr/>
        </p:nvSpPr>
        <p:spPr>
          <a:xfrm>
            <a:off x="5966375" y="5407925"/>
            <a:ext cx="1361100" cy="421500"/>
          </a:xfrm>
          <a:prstGeom prst="rect">
            <a:avLst/>
          </a:prstGeom>
          <a:noFill/>
          <a:ln>
            <a:noFill/>
          </a:ln>
        </p:spPr>
        <p:txBody>
          <a:bodyPr anchorCtr="0" anchor="t" bIns="79750" lIns="79750" spcFirstLastPara="1" rIns="79750" wrap="square" tIns="79750">
            <a:noAutofit/>
          </a:bodyPr>
          <a:lstStyle/>
          <a:p>
            <a:pPr indent="0" lvl="0" marL="0" rtl="0" algn="l">
              <a:spcBef>
                <a:spcPts val="0"/>
              </a:spcBef>
              <a:spcAft>
                <a:spcPts val="0"/>
              </a:spcAft>
              <a:buNone/>
            </a:pPr>
            <a:r>
              <a:rPr b="1" lang="en" sz="1200">
                <a:solidFill>
                  <a:schemeClr val="accent3"/>
                </a:solidFill>
                <a:latin typeface="Karla"/>
                <a:ea typeface="Karla"/>
                <a:cs typeface="Karla"/>
                <a:sym typeface="Karla"/>
              </a:rPr>
              <a:t>⬩ </a:t>
            </a:r>
            <a:r>
              <a:rPr b="1" lang="en" sz="1200">
                <a:solidFill>
                  <a:schemeClr val="accent3"/>
                </a:solidFill>
                <a:latin typeface="Karla"/>
                <a:ea typeface="Karla"/>
                <a:cs typeface="Karla"/>
                <a:sym typeface="Karla"/>
              </a:rPr>
              <a:t>male slides </a:t>
            </a:r>
            <a:endParaRPr b="1" sz="1200">
              <a:solidFill>
                <a:schemeClr val="accent3"/>
              </a:solidFill>
              <a:latin typeface="Karla"/>
              <a:ea typeface="Karla"/>
              <a:cs typeface="Karla"/>
              <a:sym typeface="Karla"/>
            </a:endParaRPr>
          </a:p>
        </p:txBody>
      </p:sp>
      <p:pic>
        <p:nvPicPr>
          <p:cNvPr id="35" name="Google Shape;35;p2"/>
          <p:cNvPicPr preferRelativeResize="0"/>
          <p:nvPr/>
        </p:nvPicPr>
        <p:blipFill rotWithShape="1">
          <a:blip r:embed="rId3">
            <a:alphaModFix/>
          </a:blip>
          <a:srcRect b="33962" l="59769" r="23115" t="30470"/>
          <a:stretch/>
        </p:blipFill>
        <p:spPr>
          <a:xfrm>
            <a:off x="2418325" y="6590338"/>
            <a:ext cx="455726" cy="550150"/>
          </a:xfrm>
          <a:prstGeom prst="rect">
            <a:avLst/>
          </a:prstGeom>
          <a:noFill/>
          <a:ln>
            <a:noFill/>
          </a:ln>
        </p:spPr>
      </p:pic>
      <p:pic>
        <p:nvPicPr>
          <p:cNvPr id="36" name="Google Shape;36;p2"/>
          <p:cNvPicPr preferRelativeResize="0"/>
          <p:nvPr/>
        </p:nvPicPr>
        <p:blipFill rotWithShape="1">
          <a:blip r:embed="rId4">
            <a:alphaModFix/>
          </a:blip>
          <a:srcRect b="33127" l="26007" r="58832" t="31812"/>
          <a:stretch/>
        </p:blipFill>
        <p:spPr>
          <a:xfrm>
            <a:off x="2418800" y="7922025"/>
            <a:ext cx="454774" cy="508951"/>
          </a:xfrm>
          <a:prstGeom prst="rect">
            <a:avLst/>
          </a:prstGeom>
          <a:noFill/>
          <a:ln>
            <a:noFill/>
          </a:ln>
        </p:spPr>
      </p:pic>
      <p:pic>
        <p:nvPicPr>
          <p:cNvPr id="37" name="Google Shape;37;p2"/>
          <p:cNvPicPr preferRelativeResize="0"/>
          <p:nvPr/>
        </p:nvPicPr>
        <p:blipFill rotWithShape="1">
          <a:blip r:embed="rId5">
            <a:alphaModFix/>
          </a:blip>
          <a:srcRect b="33131" l="26009" r="58830" t="31809"/>
          <a:stretch/>
        </p:blipFill>
        <p:spPr>
          <a:xfrm>
            <a:off x="2418800" y="7277100"/>
            <a:ext cx="454774" cy="5089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7" name="Shape 67"/>
        <p:cNvGrpSpPr/>
        <p:nvPr/>
      </p:nvGrpSpPr>
      <p:grpSpPr>
        <a:xfrm>
          <a:off x="0" y="0"/>
          <a:ext cx="0" cy="0"/>
          <a:chOff x="0" y="0"/>
          <a:chExt cx="0" cy="0"/>
        </a:xfrm>
      </p:grpSpPr>
      <p:sp>
        <p:nvSpPr>
          <p:cNvPr id="68" name="Google Shape;68;p11"/>
          <p:cNvSpPr txBox="1"/>
          <p:nvPr>
            <p:ph idx="1" type="body"/>
          </p:nvPr>
        </p:nvSpPr>
        <p:spPr>
          <a:xfrm>
            <a:off x="264945" y="9025227"/>
            <a:ext cx="5099100" cy="1290900"/>
          </a:xfrm>
          <a:prstGeom prst="rect">
            <a:avLst/>
          </a:prstGeom>
        </p:spPr>
        <p:txBody>
          <a:bodyPr anchorCtr="0" anchor="ctr" bIns="79750" lIns="79750" spcFirstLastPara="1" rIns="79750" wrap="square" tIns="79750">
            <a:noAutofit/>
          </a:bodyPr>
          <a:lstStyle>
            <a:lvl1pPr indent="-228600" lvl="0" marL="457200">
              <a:lnSpc>
                <a:spcPct val="100000"/>
              </a:lnSpc>
              <a:spcBef>
                <a:spcPts val="0"/>
              </a:spcBef>
              <a:spcAft>
                <a:spcPts val="0"/>
              </a:spcAft>
              <a:buSzPts val="1600"/>
              <a:buNone/>
              <a:defRPr/>
            </a:lvl1pPr>
          </a:lstStyle>
          <a:p/>
        </p:txBody>
      </p:sp>
      <p:sp>
        <p:nvSpPr>
          <p:cNvPr id="69" name="Google Shape;69;p11"/>
          <p:cNvSpPr txBox="1"/>
          <p:nvPr>
            <p:ph idx="12" type="sldNum"/>
          </p:nvPr>
        </p:nvSpPr>
        <p:spPr>
          <a:xfrm>
            <a:off x="7201589" y="9948196"/>
            <a:ext cx="466500" cy="839700"/>
          </a:xfrm>
          <a:prstGeom prst="rect">
            <a:avLst/>
          </a:prstGeom>
        </p:spPr>
        <p:txBody>
          <a:bodyPr anchorCtr="0" anchor="ctr" bIns="79750" lIns="79750" spcFirstLastPara="1" rIns="79750" wrap="square" tIns="797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0" name="Shape 70"/>
        <p:cNvGrpSpPr/>
        <p:nvPr/>
      </p:nvGrpSpPr>
      <p:grpSpPr>
        <a:xfrm>
          <a:off x="0" y="0"/>
          <a:ext cx="0" cy="0"/>
          <a:chOff x="0" y="0"/>
          <a:chExt cx="0" cy="0"/>
        </a:xfrm>
      </p:grpSpPr>
      <p:sp>
        <p:nvSpPr>
          <p:cNvPr id="71" name="Google Shape;71;p12"/>
          <p:cNvSpPr txBox="1"/>
          <p:nvPr>
            <p:ph hasCustomPrompt="1" type="title"/>
          </p:nvPr>
        </p:nvSpPr>
        <p:spPr>
          <a:xfrm>
            <a:off x="264945" y="2359733"/>
            <a:ext cx="7242600" cy="4188900"/>
          </a:xfrm>
          <a:prstGeom prst="rect">
            <a:avLst/>
          </a:prstGeom>
        </p:spPr>
        <p:txBody>
          <a:bodyPr anchorCtr="0" anchor="b" bIns="79750" lIns="79750" spcFirstLastPara="1" rIns="79750" wrap="square" tIns="79750">
            <a:noAutofit/>
          </a:bodyPr>
          <a:lstStyle>
            <a:lvl1pPr lvl="0" algn="ctr">
              <a:spcBef>
                <a:spcPts val="0"/>
              </a:spcBef>
              <a:spcAft>
                <a:spcPts val="0"/>
              </a:spcAft>
              <a:buSzPts val="10500"/>
              <a:buNone/>
              <a:defRPr sz="10500"/>
            </a:lvl1pPr>
            <a:lvl2pPr lvl="1" algn="ctr">
              <a:spcBef>
                <a:spcPts val="0"/>
              </a:spcBef>
              <a:spcAft>
                <a:spcPts val="0"/>
              </a:spcAft>
              <a:buSzPts val="10500"/>
              <a:buNone/>
              <a:defRPr sz="10500"/>
            </a:lvl2pPr>
            <a:lvl3pPr lvl="2" algn="ctr">
              <a:spcBef>
                <a:spcPts val="0"/>
              </a:spcBef>
              <a:spcAft>
                <a:spcPts val="0"/>
              </a:spcAft>
              <a:buSzPts val="10500"/>
              <a:buNone/>
              <a:defRPr sz="10500"/>
            </a:lvl3pPr>
            <a:lvl4pPr lvl="3" algn="ctr">
              <a:spcBef>
                <a:spcPts val="0"/>
              </a:spcBef>
              <a:spcAft>
                <a:spcPts val="0"/>
              </a:spcAft>
              <a:buSzPts val="10500"/>
              <a:buNone/>
              <a:defRPr sz="10500"/>
            </a:lvl4pPr>
            <a:lvl5pPr lvl="4" algn="ctr">
              <a:spcBef>
                <a:spcPts val="0"/>
              </a:spcBef>
              <a:spcAft>
                <a:spcPts val="0"/>
              </a:spcAft>
              <a:buSzPts val="10500"/>
              <a:buNone/>
              <a:defRPr sz="10500"/>
            </a:lvl5pPr>
            <a:lvl6pPr lvl="5" algn="ctr">
              <a:spcBef>
                <a:spcPts val="0"/>
              </a:spcBef>
              <a:spcAft>
                <a:spcPts val="0"/>
              </a:spcAft>
              <a:buSzPts val="10500"/>
              <a:buNone/>
              <a:defRPr sz="10500"/>
            </a:lvl6pPr>
            <a:lvl7pPr lvl="6" algn="ctr">
              <a:spcBef>
                <a:spcPts val="0"/>
              </a:spcBef>
              <a:spcAft>
                <a:spcPts val="0"/>
              </a:spcAft>
              <a:buSzPts val="10500"/>
              <a:buNone/>
              <a:defRPr sz="10500"/>
            </a:lvl7pPr>
            <a:lvl8pPr lvl="7" algn="ctr">
              <a:spcBef>
                <a:spcPts val="0"/>
              </a:spcBef>
              <a:spcAft>
                <a:spcPts val="0"/>
              </a:spcAft>
              <a:buSzPts val="10500"/>
              <a:buNone/>
              <a:defRPr sz="10500"/>
            </a:lvl8pPr>
            <a:lvl9pPr lvl="8" algn="ctr">
              <a:spcBef>
                <a:spcPts val="0"/>
              </a:spcBef>
              <a:spcAft>
                <a:spcPts val="0"/>
              </a:spcAft>
              <a:buSzPts val="10500"/>
              <a:buNone/>
              <a:defRPr sz="10500"/>
            </a:lvl9pPr>
          </a:lstStyle>
          <a:p>
            <a:r>
              <a:t>xx%</a:t>
            </a:r>
          </a:p>
        </p:txBody>
      </p:sp>
      <p:sp>
        <p:nvSpPr>
          <p:cNvPr id="72" name="Google Shape;72;p12"/>
          <p:cNvSpPr txBox="1"/>
          <p:nvPr>
            <p:ph idx="1" type="body"/>
          </p:nvPr>
        </p:nvSpPr>
        <p:spPr>
          <a:xfrm>
            <a:off x="264945" y="6724747"/>
            <a:ext cx="7242600" cy="2775000"/>
          </a:xfrm>
          <a:prstGeom prst="rect">
            <a:avLst/>
          </a:prstGeom>
        </p:spPr>
        <p:txBody>
          <a:bodyPr anchorCtr="0" anchor="t" bIns="79750" lIns="79750" spcFirstLastPara="1" rIns="79750" wrap="square" tIns="79750">
            <a:noAutofit/>
          </a:bodyPr>
          <a:lstStyle>
            <a:lvl1pPr indent="-330200" lvl="0" marL="457200" algn="ctr">
              <a:spcBef>
                <a:spcPts val="0"/>
              </a:spcBef>
              <a:spcAft>
                <a:spcPts val="0"/>
              </a:spcAft>
              <a:buSzPts val="1600"/>
              <a:buChar char="●"/>
              <a:defRPr/>
            </a:lvl1pPr>
            <a:lvl2pPr indent="-304800" lvl="1" marL="914400" algn="ctr">
              <a:spcBef>
                <a:spcPts val="1400"/>
              </a:spcBef>
              <a:spcAft>
                <a:spcPts val="0"/>
              </a:spcAft>
              <a:buSzPts val="1200"/>
              <a:buChar char="○"/>
              <a:defRPr/>
            </a:lvl2pPr>
            <a:lvl3pPr indent="-304800" lvl="2" marL="1371600" algn="ctr">
              <a:spcBef>
                <a:spcPts val="1400"/>
              </a:spcBef>
              <a:spcAft>
                <a:spcPts val="0"/>
              </a:spcAft>
              <a:buSzPts val="1200"/>
              <a:buChar char="■"/>
              <a:defRPr/>
            </a:lvl3pPr>
            <a:lvl4pPr indent="-304800" lvl="3" marL="1828800" algn="ctr">
              <a:spcBef>
                <a:spcPts val="1400"/>
              </a:spcBef>
              <a:spcAft>
                <a:spcPts val="0"/>
              </a:spcAft>
              <a:buSzPts val="1200"/>
              <a:buChar char="●"/>
              <a:defRPr/>
            </a:lvl4pPr>
            <a:lvl5pPr indent="-304800" lvl="4" marL="2286000" algn="ctr">
              <a:spcBef>
                <a:spcPts val="1400"/>
              </a:spcBef>
              <a:spcAft>
                <a:spcPts val="0"/>
              </a:spcAft>
              <a:buSzPts val="1200"/>
              <a:buChar char="○"/>
              <a:defRPr/>
            </a:lvl5pPr>
            <a:lvl6pPr indent="-304800" lvl="5" marL="2743200" algn="ctr">
              <a:spcBef>
                <a:spcPts val="1400"/>
              </a:spcBef>
              <a:spcAft>
                <a:spcPts val="0"/>
              </a:spcAft>
              <a:buSzPts val="1200"/>
              <a:buChar char="■"/>
              <a:defRPr/>
            </a:lvl6pPr>
            <a:lvl7pPr indent="-304800" lvl="6" marL="3200400" algn="ctr">
              <a:spcBef>
                <a:spcPts val="1400"/>
              </a:spcBef>
              <a:spcAft>
                <a:spcPts val="0"/>
              </a:spcAft>
              <a:buSzPts val="1200"/>
              <a:buChar char="●"/>
              <a:defRPr/>
            </a:lvl7pPr>
            <a:lvl8pPr indent="-304800" lvl="7" marL="3657600" algn="ctr">
              <a:spcBef>
                <a:spcPts val="1400"/>
              </a:spcBef>
              <a:spcAft>
                <a:spcPts val="0"/>
              </a:spcAft>
              <a:buSzPts val="1200"/>
              <a:buChar char="○"/>
              <a:defRPr/>
            </a:lvl8pPr>
            <a:lvl9pPr indent="-304800" lvl="8" marL="4114800" algn="ctr">
              <a:spcBef>
                <a:spcPts val="1400"/>
              </a:spcBef>
              <a:spcAft>
                <a:spcPts val="1400"/>
              </a:spcAft>
              <a:buSzPts val="1200"/>
              <a:buChar char="■"/>
              <a:defRPr/>
            </a:lvl9pPr>
          </a:lstStyle>
          <a:p/>
        </p:txBody>
      </p:sp>
      <p:sp>
        <p:nvSpPr>
          <p:cNvPr id="73" name="Google Shape;73;p12"/>
          <p:cNvSpPr txBox="1"/>
          <p:nvPr>
            <p:ph idx="12" type="sldNum"/>
          </p:nvPr>
        </p:nvSpPr>
        <p:spPr>
          <a:xfrm>
            <a:off x="7201589" y="9948196"/>
            <a:ext cx="466500" cy="839700"/>
          </a:xfrm>
          <a:prstGeom prst="rect">
            <a:avLst/>
          </a:prstGeom>
        </p:spPr>
        <p:txBody>
          <a:bodyPr anchorCtr="0" anchor="ctr" bIns="79750" lIns="79750" spcFirstLastPara="1" rIns="79750" wrap="square" tIns="797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 name="Shape 74"/>
        <p:cNvGrpSpPr/>
        <p:nvPr/>
      </p:nvGrpSpPr>
      <p:grpSpPr>
        <a:xfrm>
          <a:off x="0" y="0"/>
          <a:ext cx="0" cy="0"/>
          <a:chOff x="0" y="0"/>
          <a:chExt cx="0" cy="0"/>
        </a:xfrm>
      </p:grpSpPr>
      <p:sp>
        <p:nvSpPr>
          <p:cNvPr id="75" name="Google Shape;75;p13"/>
          <p:cNvSpPr txBox="1"/>
          <p:nvPr>
            <p:ph idx="12" type="sldNum"/>
          </p:nvPr>
        </p:nvSpPr>
        <p:spPr>
          <a:xfrm>
            <a:off x="7201589" y="9948196"/>
            <a:ext cx="466500" cy="839700"/>
          </a:xfrm>
          <a:prstGeom prst="rect">
            <a:avLst/>
          </a:prstGeom>
        </p:spPr>
        <p:txBody>
          <a:bodyPr anchorCtr="0" anchor="ctr" bIns="79750" lIns="79750" spcFirstLastPara="1" rIns="79750" wrap="square" tIns="797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38" name="Shape 3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4"/>
          <p:cNvSpPr txBox="1"/>
          <p:nvPr>
            <p:ph type="title"/>
          </p:nvPr>
        </p:nvSpPr>
        <p:spPr>
          <a:xfrm>
            <a:off x="264945" y="4588480"/>
            <a:ext cx="7242600" cy="1795800"/>
          </a:xfrm>
          <a:prstGeom prst="rect">
            <a:avLst/>
          </a:prstGeom>
        </p:spPr>
        <p:txBody>
          <a:bodyPr anchorCtr="0" anchor="ctr" bIns="79750" lIns="79750" spcFirstLastPara="1" rIns="79750" wrap="square" tIns="79750">
            <a:noAutofit/>
          </a:bodyPr>
          <a:lstStyle>
            <a:lvl1pPr lvl="0" algn="ctr">
              <a:spcBef>
                <a:spcPts val="0"/>
              </a:spcBef>
              <a:spcAft>
                <a:spcPts val="0"/>
              </a:spcAft>
              <a:buSzPts val="3100"/>
              <a:buNone/>
              <a:defRPr sz="3100"/>
            </a:lvl1pPr>
            <a:lvl2pPr lvl="1" algn="ctr">
              <a:spcBef>
                <a:spcPts val="0"/>
              </a:spcBef>
              <a:spcAft>
                <a:spcPts val="0"/>
              </a:spcAft>
              <a:buSzPts val="3100"/>
              <a:buNone/>
              <a:defRPr sz="3100"/>
            </a:lvl2pPr>
            <a:lvl3pPr lvl="2" algn="ctr">
              <a:spcBef>
                <a:spcPts val="0"/>
              </a:spcBef>
              <a:spcAft>
                <a:spcPts val="0"/>
              </a:spcAft>
              <a:buSzPts val="3100"/>
              <a:buNone/>
              <a:defRPr sz="3100"/>
            </a:lvl3pPr>
            <a:lvl4pPr lvl="3" algn="ctr">
              <a:spcBef>
                <a:spcPts val="0"/>
              </a:spcBef>
              <a:spcAft>
                <a:spcPts val="0"/>
              </a:spcAft>
              <a:buSzPts val="3100"/>
              <a:buNone/>
              <a:defRPr sz="3100"/>
            </a:lvl4pPr>
            <a:lvl5pPr lvl="4" algn="ctr">
              <a:spcBef>
                <a:spcPts val="0"/>
              </a:spcBef>
              <a:spcAft>
                <a:spcPts val="0"/>
              </a:spcAft>
              <a:buSzPts val="3100"/>
              <a:buNone/>
              <a:defRPr sz="3100"/>
            </a:lvl5pPr>
            <a:lvl6pPr lvl="5" algn="ctr">
              <a:spcBef>
                <a:spcPts val="0"/>
              </a:spcBef>
              <a:spcAft>
                <a:spcPts val="0"/>
              </a:spcAft>
              <a:buSzPts val="3100"/>
              <a:buNone/>
              <a:defRPr sz="3100"/>
            </a:lvl6pPr>
            <a:lvl7pPr lvl="6" algn="ctr">
              <a:spcBef>
                <a:spcPts val="0"/>
              </a:spcBef>
              <a:spcAft>
                <a:spcPts val="0"/>
              </a:spcAft>
              <a:buSzPts val="3100"/>
              <a:buNone/>
              <a:defRPr sz="3100"/>
            </a:lvl7pPr>
            <a:lvl8pPr lvl="7" algn="ctr">
              <a:spcBef>
                <a:spcPts val="0"/>
              </a:spcBef>
              <a:spcAft>
                <a:spcPts val="0"/>
              </a:spcAft>
              <a:buSzPts val="3100"/>
              <a:buNone/>
              <a:defRPr sz="3100"/>
            </a:lvl8pPr>
            <a:lvl9pPr lvl="8" algn="ctr">
              <a:spcBef>
                <a:spcPts val="0"/>
              </a:spcBef>
              <a:spcAft>
                <a:spcPts val="0"/>
              </a:spcAft>
              <a:buSzPts val="3100"/>
              <a:buNone/>
              <a:defRPr sz="3100"/>
            </a:lvl9pPr>
          </a:lstStyle>
          <a:p/>
        </p:txBody>
      </p:sp>
      <p:sp>
        <p:nvSpPr>
          <p:cNvPr id="41" name="Google Shape;41;p4"/>
          <p:cNvSpPr txBox="1"/>
          <p:nvPr>
            <p:ph idx="12" type="sldNum"/>
          </p:nvPr>
        </p:nvSpPr>
        <p:spPr>
          <a:xfrm>
            <a:off x="7201589" y="9948196"/>
            <a:ext cx="466500" cy="839700"/>
          </a:xfrm>
          <a:prstGeom prst="rect">
            <a:avLst/>
          </a:prstGeom>
        </p:spPr>
        <p:txBody>
          <a:bodyPr anchorCtr="0" anchor="ctr" bIns="79750" lIns="79750" spcFirstLastPara="1" rIns="79750" wrap="square" tIns="797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2" name="Shape 42"/>
        <p:cNvGrpSpPr/>
        <p:nvPr/>
      </p:nvGrpSpPr>
      <p:grpSpPr>
        <a:xfrm>
          <a:off x="0" y="0"/>
          <a:ext cx="0" cy="0"/>
          <a:chOff x="0" y="0"/>
          <a:chExt cx="0" cy="0"/>
        </a:xfrm>
      </p:grpSpPr>
      <p:sp>
        <p:nvSpPr>
          <p:cNvPr id="43" name="Google Shape;43;p5"/>
          <p:cNvSpPr txBox="1"/>
          <p:nvPr>
            <p:ph idx="12" type="sldNum"/>
          </p:nvPr>
        </p:nvSpPr>
        <p:spPr>
          <a:xfrm>
            <a:off x="7201589" y="9948196"/>
            <a:ext cx="466500" cy="839700"/>
          </a:xfrm>
          <a:prstGeom prst="rect">
            <a:avLst/>
          </a:prstGeom>
        </p:spPr>
        <p:txBody>
          <a:bodyPr anchorCtr="0" anchor="ctr" bIns="79750" lIns="79750" spcFirstLastPara="1" rIns="79750" wrap="square" tIns="797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4" name="Google Shape;44;p5"/>
          <p:cNvSpPr/>
          <p:nvPr/>
        </p:nvSpPr>
        <p:spPr>
          <a:xfrm>
            <a:off x="75" y="10739100"/>
            <a:ext cx="7772400" cy="233700"/>
          </a:xfrm>
          <a:prstGeom prst="rect">
            <a:avLst/>
          </a:prstGeom>
          <a:solidFill>
            <a:srgbClr val="005E68"/>
          </a:solidFill>
          <a:ln>
            <a:noFill/>
          </a:ln>
        </p:spPr>
        <p:txBody>
          <a:bodyPr anchorCtr="0" anchor="ctr" bIns="79750" lIns="79750" spcFirstLastPara="1" rIns="79750" wrap="square" tIns="79750">
            <a:noAutofit/>
          </a:bodyPr>
          <a:lstStyle/>
          <a:p>
            <a:pPr indent="0" lvl="0" marL="0" rtl="0" algn="l">
              <a:spcBef>
                <a:spcPts val="0"/>
              </a:spcBef>
              <a:spcAft>
                <a:spcPts val="0"/>
              </a:spcAft>
              <a:buNone/>
            </a:pPr>
            <a:r>
              <a:t/>
            </a:r>
            <a:endParaRPr/>
          </a:p>
        </p:txBody>
      </p:sp>
      <p:sp>
        <p:nvSpPr>
          <p:cNvPr id="45" name="Google Shape;45;p5"/>
          <p:cNvSpPr/>
          <p:nvPr/>
        </p:nvSpPr>
        <p:spPr>
          <a:xfrm>
            <a:off x="3653001" y="10645938"/>
            <a:ext cx="466398" cy="327024"/>
          </a:xfrm>
          <a:prstGeom prst="flowChartTerminator">
            <a:avLst/>
          </a:prstGeom>
          <a:solidFill>
            <a:srgbClr val="FFFFFF"/>
          </a:solidFill>
          <a:ln>
            <a:noFill/>
          </a:ln>
        </p:spPr>
        <p:txBody>
          <a:bodyPr anchorCtr="0" anchor="ctr" bIns="79750" lIns="79750" spcFirstLastPara="1" rIns="79750" wrap="square" tIns="797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6" name="Shape 46"/>
        <p:cNvGrpSpPr/>
        <p:nvPr/>
      </p:nvGrpSpPr>
      <p:grpSpPr>
        <a:xfrm>
          <a:off x="0" y="0"/>
          <a:ext cx="0" cy="0"/>
          <a:chOff x="0" y="0"/>
          <a:chExt cx="0" cy="0"/>
        </a:xfrm>
      </p:grpSpPr>
      <p:sp>
        <p:nvSpPr>
          <p:cNvPr id="47" name="Google Shape;47;p6"/>
          <p:cNvSpPr txBox="1"/>
          <p:nvPr>
            <p:ph type="title"/>
          </p:nvPr>
        </p:nvSpPr>
        <p:spPr>
          <a:xfrm>
            <a:off x="264945" y="949387"/>
            <a:ext cx="7242600" cy="1221900"/>
          </a:xfrm>
          <a:prstGeom prst="rect">
            <a:avLst/>
          </a:prstGeom>
        </p:spPr>
        <p:txBody>
          <a:bodyPr anchorCtr="0" anchor="t" bIns="79750" lIns="79750" spcFirstLastPara="1" rIns="79750" wrap="square" tIns="7975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48" name="Google Shape;48;p6"/>
          <p:cNvSpPr txBox="1"/>
          <p:nvPr>
            <p:ph idx="1" type="body"/>
          </p:nvPr>
        </p:nvSpPr>
        <p:spPr>
          <a:xfrm>
            <a:off x="264945" y="2458613"/>
            <a:ext cx="3399900" cy="7287900"/>
          </a:xfrm>
          <a:prstGeom prst="rect">
            <a:avLst/>
          </a:prstGeom>
        </p:spPr>
        <p:txBody>
          <a:bodyPr anchorCtr="0" anchor="t" bIns="79750" lIns="79750" spcFirstLastPara="1" rIns="79750" wrap="square" tIns="79750">
            <a:noAutofit/>
          </a:bodyPr>
          <a:lstStyle>
            <a:lvl1pPr indent="-304800" lvl="0" marL="457200">
              <a:spcBef>
                <a:spcPts val="0"/>
              </a:spcBef>
              <a:spcAft>
                <a:spcPts val="0"/>
              </a:spcAft>
              <a:buSzPts val="1200"/>
              <a:buChar char="●"/>
              <a:defRPr sz="1200"/>
            </a:lvl1pPr>
            <a:lvl2pPr indent="-292100" lvl="1" marL="914400">
              <a:spcBef>
                <a:spcPts val="1400"/>
              </a:spcBef>
              <a:spcAft>
                <a:spcPts val="0"/>
              </a:spcAft>
              <a:buSzPts val="1000"/>
              <a:buChar char="○"/>
              <a:defRPr sz="1000"/>
            </a:lvl2pPr>
            <a:lvl3pPr indent="-292100" lvl="2" marL="1371600">
              <a:spcBef>
                <a:spcPts val="1400"/>
              </a:spcBef>
              <a:spcAft>
                <a:spcPts val="0"/>
              </a:spcAft>
              <a:buSzPts val="1000"/>
              <a:buChar char="■"/>
              <a:defRPr sz="1000"/>
            </a:lvl3pPr>
            <a:lvl4pPr indent="-292100" lvl="3" marL="1828800">
              <a:spcBef>
                <a:spcPts val="1400"/>
              </a:spcBef>
              <a:spcAft>
                <a:spcPts val="0"/>
              </a:spcAft>
              <a:buSzPts val="1000"/>
              <a:buChar char="●"/>
              <a:defRPr sz="1000"/>
            </a:lvl4pPr>
            <a:lvl5pPr indent="-292100" lvl="4" marL="2286000">
              <a:spcBef>
                <a:spcPts val="1400"/>
              </a:spcBef>
              <a:spcAft>
                <a:spcPts val="0"/>
              </a:spcAft>
              <a:buSzPts val="1000"/>
              <a:buChar char="○"/>
              <a:defRPr sz="1000"/>
            </a:lvl5pPr>
            <a:lvl6pPr indent="-292100" lvl="5" marL="2743200">
              <a:spcBef>
                <a:spcPts val="1400"/>
              </a:spcBef>
              <a:spcAft>
                <a:spcPts val="0"/>
              </a:spcAft>
              <a:buSzPts val="1000"/>
              <a:buChar char="■"/>
              <a:defRPr sz="1000"/>
            </a:lvl6pPr>
            <a:lvl7pPr indent="-292100" lvl="6" marL="3200400">
              <a:spcBef>
                <a:spcPts val="1400"/>
              </a:spcBef>
              <a:spcAft>
                <a:spcPts val="0"/>
              </a:spcAft>
              <a:buSzPts val="1000"/>
              <a:buChar char="●"/>
              <a:defRPr sz="1000"/>
            </a:lvl7pPr>
            <a:lvl8pPr indent="-292100" lvl="7" marL="3657600">
              <a:spcBef>
                <a:spcPts val="1400"/>
              </a:spcBef>
              <a:spcAft>
                <a:spcPts val="0"/>
              </a:spcAft>
              <a:buSzPts val="1000"/>
              <a:buChar char="○"/>
              <a:defRPr sz="1000"/>
            </a:lvl8pPr>
            <a:lvl9pPr indent="-292100" lvl="8" marL="4114800">
              <a:spcBef>
                <a:spcPts val="1400"/>
              </a:spcBef>
              <a:spcAft>
                <a:spcPts val="1400"/>
              </a:spcAft>
              <a:buSzPts val="1000"/>
              <a:buChar char="■"/>
              <a:defRPr sz="1000"/>
            </a:lvl9pPr>
          </a:lstStyle>
          <a:p/>
        </p:txBody>
      </p:sp>
      <p:sp>
        <p:nvSpPr>
          <p:cNvPr id="49" name="Google Shape;49;p6"/>
          <p:cNvSpPr txBox="1"/>
          <p:nvPr>
            <p:ph idx="2" type="body"/>
          </p:nvPr>
        </p:nvSpPr>
        <p:spPr>
          <a:xfrm>
            <a:off x="4107540" y="2458613"/>
            <a:ext cx="3399900" cy="7287900"/>
          </a:xfrm>
          <a:prstGeom prst="rect">
            <a:avLst/>
          </a:prstGeom>
        </p:spPr>
        <p:txBody>
          <a:bodyPr anchorCtr="0" anchor="t" bIns="79750" lIns="79750" spcFirstLastPara="1" rIns="79750" wrap="square" tIns="79750">
            <a:noAutofit/>
          </a:bodyPr>
          <a:lstStyle>
            <a:lvl1pPr indent="-304800" lvl="0" marL="457200">
              <a:spcBef>
                <a:spcPts val="0"/>
              </a:spcBef>
              <a:spcAft>
                <a:spcPts val="0"/>
              </a:spcAft>
              <a:buSzPts val="1200"/>
              <a:buChar char="●"/>
              <a:defRPr sz="1200"/>
            </a:lvl1pPr>
            <a:lvl2pPr indent="-292100" lvl="1" marL="914400">
              <a:spcBef>
                <a:spcPts val="1400"/>
              </a:spcBef>
              <a:spcAft>
                <a:spcPts val="0"/>
              </a:spcAft>
              <a:buSzPts val="1000"/>
              <a:buChar char="○"/>
              <a:defRPr sz="1000"/>
            </a:lvl2pPr>
            <a:lvl3pPr indent="-292100" lvl="2" marL="1371600">
              <a:spcBef>
                <a:spcPts val="1400"/>
              </a:spcBef>
              <a:spcAft>
                <a:spcPts val="0"/>
              </a:spcAft>
              <a:buSzPts val="1000"/>
              <a:buChar char="■"/>
              <a:defRPr sz="1000"/>
            </a:lvl3pPr>
            <a:lvl4pPr indent="-292100" lvl="3" marL="1828800">
              <a:spcBef>
                <a:spcPts val="1400"/>
              </a:spcBef>
              <a:spcAft>
                <a:spcPts val="0"/>
              </a:spcAft>
              <a:buSzPts val="1000"/>
              <a:buChar char="●"/>
              <a:defRPr sz="1000"/>
            </a:lvl4pPr>
            <a:lvl5pPr indent="-292100" lvl="4" marL="2286000">
              <a:spcBef>
                <a:spcPts val="1400"/>
              </a:spcBef>
              <a:spcAft>
                <a:spcPts val="0"/>
              </a:spcAft>
              <a:buSzPts val="1000"/>
              <a:buChar char="○"/>
              <a:defRPr sz="1000"/>
            </a:lvl5pPr>
            <a:lvl6pPr indent="-292100" lvl="5" marL="2743200">
              <a:spcBef>
                <a:spcPts val="1400"/>
              </a:spcBef>
              <a:spcAft>
                <a:spcPts val="0"/>
              </a:spcAft>
              <a:buSzPts val="1000"/>
              <a:buChar char="■"/>
              <a:defRPr sz="1000"/>
            </a:lvl6pPr>
            <a:lvl7pPr indent="-292100" lvl="6" marL="3200400">
              <a:spcBef>
                <a:spcPts val="1400"/>
              </a:spcBef>
              <a:spcAft>
                <a:spcPts val="0"/>
              </a:spcAft>
              <a:buSzPts val="1000"/>
              <a:buChar char="●"/>
              <a:defRPr sz="1000"/>
            </a:lvl7pPr>
            <a:lvl8pPr indent="-292100" lvl="7" marL="3657600">
              <a:spcBef>
                <a:spcPts val="1400"/>
              </a:spcBef>
              <a:spcAft>
                <a:spcPts val="0"/>
              </a:spcAft>
              <a:buSzPts val="1000"/>
              <a:buChar char="○"/>
              <a:defRPr sz="1000"/>
            </a:lvl8pPr>
            <a:lvl9pPr indent="-292100" lvl="8" marL="4114800">
              <a:spcBef>
                <a:spcPts val="1400"/>
              </a:spcBef>
              <a:spcAft>
                <a:spcPts val="1400"/>
              </a:spcAft>
              <a:buSzPts val="1000"/>
              <a:buChar char="■"/>
              <a:defRPr sz="1000"/>
            </a:lvl9pPr>
          </a:lstStyle>
          <a:p/>
        </p:txBody>
      </p:sp>
      <p:sp>
        <p:nvSpPr>
          <p:cNvPr id="50" name="Google Shape;50;p6"/>
          <p:cNvSpPr txBox="1"/>
          <p:nvPr>
            <p:ph idx="12" type="sldNum"/>
          </p:nvPr>
        </p:nvSpPr>
        <p:spPr>
          <a:xfrm>
            <a:off x="7201589" y="9948196"/>
            <a:ext cx="466500" cy="839700"/>
          </a:xfrm>
          <a:prstGeom prst="rect">
            <a:avLst/>
          </a:prstGeom>
        </p:spPr>
        <p:txBody>
          <a:bodyPr anchorCtr="0" anchor="ctr" bIns="79750" lIns="79750" spcFirstLastPara="1" rIns="79750" wrap="square" tIns="797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7"/>
          <p:cNvSpPr txBox="1"/>
          <p:nvPr>
            <p:ph type="title"/>
          </p:nvPr>
        </p:nvSpPr>
        <p:spPr>
          <a:xfrm>
            <a:off x="264945" y="949387"/>
            <a:ext cx="7242600" cy="1221900"/>
          </a:xfrm>
          <a:prstGeom prst="rect">
            <a:avLst/>
          </a:prstGeom>
        </p:spPr>
        <p:txBody>
          <a:bodyPr anchorCtr="0" anchor="t" bIns="79750" lIns="79750" spcFirstLastPara="1" rIns="79750" wrap="square" tIns="7975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53" name="Google Shape;53;p7"/>
          <p:cNvSpPr txBox="1"/>
          <p:nvPr>
            <p:ph idx="12" type="sldNum"/>
          </p:nvPr>
        </p:nvSpPr>
        <p:spPr>
          <a:xfrm>
            <a:off x="7201589" y="9948196"/>
            <a:ext cx="466500" cy="839700"/>
          </a:xfrm>
          <a:prstGeom prst="rect">
            <a:avLst/>
          </a:prstGeom>
        </p:spPr>
        <p:txBody>
          <a:bodyPr anchorCtr="0" anchor="ctr" bIns="79750" lIns="79750" spcFirstLastPara="1" rIns="79750" wrap="square" tIns="797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4" name="Shape 54"/>
        <p:cNvGrpSpPr/>
        <p:nvPr/>
      </p:nvGrpSpPr>
      <p:grpSpPr>
        <a:xfrm>
          <a:off x="0" y="0"/>
          <a:ext cx="0" cy="0"/>
          <a:chOff x="0" y="0"/>
          <a:chExt cx="0" cy="0"/>
        </a:xfrm>
      </p:grpSpPr>
      <p:sp>
        <p:nvSpPr>
          <p:cNvPr id="55" name="Google Shape;55;p8"/>
          <p:cNvSpPr txBox="1"/>
          <p:nvPr>
            <p:ph type="title"/>
          </p:nvPr>
        </p:nvSpPr>
        <p:spPr>
          <a:xfrm>
            <a:off x="264945" y="1185280"/>
            <a:ext cx="2386800" cy="1612200"/>
          </a:xfrm>
          <a:prstGeom prst="rect">
            <a:avLst/>
          </a:prstGeom>
        </p:spPr>
        <p:txBody>
          <a:bodyPr anchorCtr="0" anchor="b" bIns="79750" lIns="79750" spcFirstLastPara="1" rIns="79750" wrap="square" tIns="79750">
            <a:noAutofit/>
          </a:bodyPr>
          <a:lstStyle>
            <a:lvl1pPr lvl="0">
              <a:spcBef>
                <a:spcPts val="0"/>
              </a:spcBef>
              <a:spcAft>
                <a:spcPts val="0"/>
              </a:spcAft>
              <a:buSzPts val="2100"/>
              <a:buNone/>
              <a:defRPr sz="2100"/>
            </a:lvl1pPr>
            <a:lvl2pPr lvl="1">
              <a:spcBef>
                <a:spcPts val="0"/>
              </a:spcBef>
              <a:spcAft>
                <a:spcPts val="0"/>
              </a:spcAft>
              <a:buSzPts val="2100"/>
              <a:buNone/>
              <a:defRPr sz="2100"/>
            </a:lvl2pPr>
            <a:lvl3pPr lvl="2">
              <a:spcBef>
                <a:spcPts val="0"/>
              </a:spcBef>
              <a:spcAft>
                <a:spcPts val="0"/>
              </a:spcAft>
              <a:buSzPts val="2100"/>
              <a:buNone/>
              <a:defRPr sz="2100"/>
            </a:lvl3pPr>
            <a:lvl4pPr lvl="3">
              <a:spcBef>
                <a:spcPts val="0"/>
              </a:spcBef>
              <a:spcAft>
                <a:spcPts val="0"/>
              </a:spcAft>
              <a:buSzPts val="2100"/>
              <a:buNone/>
              <a:defRPr sz="2100"/>
            </a:lvl4pPr>
            <a:lvl5pPr lvl="4">
              <a:spcBef>
                <a:spcPts val="0"/>
              </a:spcBef>
              <a:spcAft>
                <a:spcPts val="0"/>
              </a:spcAft>
              <a:buSzPts val="2100"/>
              <a:buNone/>
              <a:defRPr sz="2100"/>
            </a:lvl5pPr>
            <a:lvl6pPr lvl="5">
              <a:spcBef>
                <a:spcPts val="0"/>
              </a:spcBef>
              <a:spcAft>
                <a:spcPts val="0"/>
              </a:spcAft>
              <a:buSzPts val="2100"/>
              <a:buNone/>
              <a:defRPr sz="2100"/>
            </a:lvl6pPr>
            <a:lvl7pPr lvl="6">
              <a:spcBef>
                <a:spcPts val="0"/>
              </a:spcBef>
              <a:spcAft>
                <a:spcPts val="0"/>
              </a:spcAft>
              <a:buSzPts val="2100"/>
              <a:buNone/>
              <a:defRPr sz="2100"/>
            </a:lvl7pPr>
            <a:lvl8pPr lvl="7">
              <a:spcBef>
                <a:spcPts val="0"/>
              </a:spcBef>
              <a:spcAft>
                <a:spcPts val="0"/>
              </a:spcAft>
              <a:buSzPts val="2100"/>
              <a:buNone/>
              <a:defRPr sz="2100"/>
            </a:lvl8pPr>
            <a:lvl9pPr lvl="8">
              <a:spcBef>
                <a:spcPts val="0"/>
              </a:spcBef>
              <a:spcAft>
                <a:spcPts val="0"/>
              </a:spcAft>
              <a:buSzPts val="2100"/>
              <a:buNone/>
              <a:defRPr sz="2100"/>
            </a:lvl9pPr>
          </a:lstStyle>
          <a:p/>
        </p:txBody>
      </p:sp>
      <p:sp>
        <p:nvSpPr>
          <p:cNvPr id="56" name="Google Shape;56;p8"/>
          <p:cNvSpPr txBox="1"/>
          <p:nvPr>
            <p:ph idx="1" type="body"/>
          </p:nvPr>
        </p:nvSpPr>
        <p:spPr>
          <a:xfrm>
            <a:off x="264945" y="2964480"/>
            <a:ext cx="2386800" cy="6782700"/>
          </a:xfrm>
          <a:prstGeom prst="rect">
            <a:avLst/>
          </a:prstGeom>
        </p:spPr>
        <p:txBody>
          <a:bodyPr anchorCtr="0" anchor="t" bIns="79750" lIns="79750" spcFirstLastPara="1" rIns="79750" wrap="square" tIns="79750">
            <a:noAutofit/>
          </a:bodyPr>
          <a:lstStyle>
            <a:lvl1pPr indent="-292100" lvl="0" marL="457200">
              <a:spcBef>
                <a:spcPts val="0"/>
              </a:spcBef>
              <a:spcAft>
                <a:spcPts val="0"/>
              </a:spcAft>
              <a:buSzPts val="1000"/>
              <a:buChar char="●"/>
              <a:defRPr sz="1000"/>
            </a:lvl1pPr>
            <a:lvl2pPr indent="-292100" lvl="1" marL="914400">
              <a:spcBef>
                <a:spcPts val="1400"/>
              </a:spcBef>
              <a:spcAft>
                <a:spcPts val="0"/>
              </a:spcAft>
              <a:buSzPts val="1000"/>
              <a:buChar char="○"/>
              <a:defRPr sz="1000"/>
            </a:lvl2pPr>
            <a:lvl3pPr indent="-292100" lvl="2" marL="1371600">
              <a:spcBef>
                <a:spcPts val="1400"/>
              </a:spcBef>
              <a:spcAft>
                <a:spcPts val="0"/>
              </a:spcAft>
              <a:buSzPts val="1000"/>
              <a:buChar char="■"/>
              <a:defRPr sz="1000"/>
            </a:lvl3pPr>
            <a:lvl4pPr indent="-292100" lvl="3" marL="1828800">
              <a:spcBef>
                <a:spcPts val="1400"/>
              </a:spcBef>
              <a:spcAft>
                <a:spcPts val="0"/>
              </a:spcAft>
              <a:buSzPts val="1000"/>
              <a:buChar char="●"/>
              <a:defRPr sz="1000"/>
            </a:lvl4pPr>
            <a:lvl5pPr indent="-292100" lvl="4" marL="2286000">
              <a:spcBef>
                <a:spcPts val="1400"/>
              </a:spcBef>
              <a:spcAft>
                <a:spcPts val="0"/>
              </a:spcAft>
              <a:buSzPts val="1000"/>
              <a:buChar char="○"/>
              <a:defRPr sz="1000"/>
            </a:lvl5pPr>
            <a:lvl6pPr indent="-292100" lvl="5" marL="2743200">
              <a:spcBef>
                <a:spcPts val="1400"/>
              </a:spcBef>
              <a:spcAft>
                <a:spcPts val="0"/>
              </a:spcAft>
              <a:buSzPts val="1000"/>
              <a:buChar char="■"/>
              <a:defRPr sz="1000"/>
            </a:lvl6pPr>
            <a:lvl7pPr indent="-292100" lvl="6" marL="3200400">
              <a:spcBef>
                <a:spcPts val="1400"/>
              </a:spcBef>
              <a:spcAft>
                <a:spcPts val="0"/>
              </a:spcAft>
              <a:buSzPts val="1000"/>
              <a:buChar char="●"/>
              <a:defRPr sz="1000"/>
            </a:lvl7pPr>
            <a:lvl8pPr indent="-292100" lvl="7" marL="3657600">
              <a:spcBef>
                <a:spcPts val="1400"/>
              </a:spcBef>
              <a:spcAft>
                <a:spcPts val="0"/>
              </a:spcAft>
              <a:buSzPts val="1000"/>
              <a:buChar char="○"/>
              <a:defRPr sz="1000"/>
            </a:lvl8pPr>
            <a:lvl9pPr indent="-292100" lvl="8" marL="4114800">
              <a:spcBef>
                <a:spcPts val="1400"/>
              </a:spcBef>
              <a:spcAft>
                <a:spcPts val="1400"/>
              </a:spcAft>
              <a:buSzPts val="1000"/>
              <a:buChar char="■"/>
              <a:defRPr sz="1000"/>
            </a:lvl9pPr>
          </a:lstStyle>
          <a:p/>
        </p:txBody>
      </p:sp>
      <p:sp>
        <p:nvSpPr>
          <p:cNvPr id="57" name="Google Shape;57;p8"/>
          <p:cNvSpPr txBox="1"/>
          <p:nvPr>
            <p:ph idx="12" type="sldNum"/>
          </p:nvPr>
        </p:nvSpPr>
        <p:spPr>
          <a:xfrm>
            <a:off x="7201589" y="9948196"/>
            <a:ext cx="466500" cy="839700"/>
          </a:xfrm>
          <a:prstGeom prst="rect">
            <a:avLst/>
          </a:prstGeom>
        </p:spPr>
        <p:txBody>
          <a:bodyPr anchorCtr="0" anchor="ctr" bIns="79750" lIns="79750" spcFirstLastPara="1" rIns="79750" wrap="square" tIns="797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8" name="Shape 58"/>
        <p:cNvGrpSpPr/>
        <p:nvPr/>
      </p:nvGrpSpPr>
      <p:grpSpPr>
        <a:xfrm>
          <a:off x="0" y="0"/>
          <a:ext cx="0" cy="0"/>
          <a:chOff x="0" y="0"/>
          <a:chExt cx="0" cy="0"/>
        </a:xfrm>
      </p:grpSpPr>
      <p:sp>
        <p:nvSpPr>
          <p:cNvPr id="59" name="Google Shape;59;p9"/>
          <p:cNvSpPr txBox="1"/>
          <p:nvPr>
            <p:ph type="title"/>
          </p:nvPr>
        </p:nvSpPr>
        <p:spPr>
          <a:xfrm>
            <a:off x="416713" y="960320"/>
            <a:ext cx="5412600" cy="8727000"/>
          </a:xfrm>
          <a:prstGeom prst="rect">
            <a:avLst/>
          </a:prstGeom>
        </p:spPr>
        <p:txBody>
          <a:bodyPr anchorCtr="0" anchor="ctr" bIns="79750" lIns="79750" spcFirstLastPara="1" rIns="79750" wrap="square" tIns="7975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60" name="Google Shape;60;p9"/>
          <p:cNvSpPr txBox="1"/>
          <p:nvPr>
            <p:ph idx="12" type="sldNum"/>
          </p:nvPr>
        </p:nvSpPr>
        <p:spPr>
          <a:xfrm>
            <a:off x="7201589" y="9948196"/>
            <a:ext cx="466500" cy="839700"/>
          </a:xfrm>
          <a:prstGeom prst="rect">
            <a:avLst/>
          </a:prstGeom>
        </p:spPr>
        <p:txBody>
          <a:bodyPr anchorCtr="0" anchor="ctr" bIns="79750" lIns="79750" spcFirstLastPara="1" rIns="79750" wrap="square" tIns="797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10"/>
          <p:cNvSpPr/>
          <p:nvPr/>
        </p:nvSpPr>
        <p:spPr>
          <a:xfrm>
            <a:off x="3886200" y="-267"/>
            <a:ext cx="3886200" cy="10972800"/>
          </a:xfrm>
          <a:prstGeom prst="rect">
            <a:avLst/>
          </a:prstGeom>
          <a:solidFill>
            <a:schemeClr val="lt2"/>
          </a:solidFill>
          <a:ln>
            <a:noFill/>
          </a:ln>
        </p:spPr>
        <p:txBody>
          <a:bodyPr anchorCtr="0" anchor="ctr" bIns="79750" lIns="79750" spcFirstLastPara="1" rIns="79750" wrap="square" tIns="79750">
            <a:noAutofit/>
          </a:bodyPr>
          <a:lstStyle/>
          <a:p>
            <a:pPr indent="0" lvl="0" marL="0" rtl="0" algn="l">
              <a:spcBef>
                <a:spcPts val="0"/>
              </a:spcBef>
              <a:spcAft>
                <a:spcPts val="0"/>
              </a:spcAft>
              <a:buNone/>
            </a:pPr>
            <a:r>
              <a:t/>
            </a:r>
            <a:endParaRPr/>
          </a:p>
        </p:txBody>
      </p:sp>
      <p:sp>
        <p:nvSpPr>
          <p:cNvPr id="63" name="Google Shape;63;p10"/>
          <p:cNvSpPr txBox="1"/>
          <p:nvPr>
            <p:ph type="title"/>
          </p:nvPr>
        </p:nvSpPr>
        <p:spPr>
          <a:xfrm>
            <a:off x="225675" y="2630773"/>
            <a:ext cx="3438300" cy="3162300"/>
          </a:xfrm>
          <a:prstGeom prst="rect">
            <a:avLst/>
          </a:prstGeom>
        </p:spPr>
        <p:txBody>
          <a:bodyPr anchorCtr="0" anchor="b" bIns="79750" lIns="79750" spcFirstLastPara="1" rIns="79750" wrap="square" tIns="79750">
            <a:noAutofit/>
          </a:bodyPr>
          <a:lstStyle>
            <a:lvl1pPr lvl="0" algn="ctr">
              <a:spcBef>
                <a:spcPts val="0"/>
              </a:spcBef>
              <a:spcAft>
                <a:spcPts val="0"/>
              </a:spcAft>
              <a:buSzPts val="3700"/>
              <a:buNone/>
              <a:defRPr sz="3700"/>
            </a:lvl1pPr>
            <a:lvl2pPr lvl="1" algn="ctr">
              <a:spcBef>
                <a:spcPts val="0"/>
              </a:spcBef>
              <a:spcAft>
                <a:spcPts val="0"/>
              </a:spcAft>
              <a:buSzPts val="3700"/>
              <a:buNone/>
              <a:defRPr sz="3700"/>
            </a:lvl2pPr>
            <a:lvl3pPr lvl="2" algn="ctr">
              <a:spcBef>
                <a:spcPts val="0"/>
              </a:spcBef>
              <a:spcAft>
                <a:spcPts val="0"/>
              </a:spcAft>
              <a:buSzPts val="3700"/>
              <a:buNone/>
              <a:defRPr sz="3700"/>
            </a:lvl3pPr>
            <a:lvl4pPr lvl="3" algn="ctr">
              <a:spcBef>
                <a:spcPts val="0"/>
              </a:spcBef>
              <a:spcAft>
                <a:spcPts val="0"/>
              </a:spcAft>
              <a:buSzPts val="3700"/>
              <a:buNone/>
              <a:defRPr sz="3700"/>
            </a:lvl4pPr>
            <a:lvl5pPr lvl="4" algn="ctr">
              <a:spcBef>
                <a:spcPts val="0"/>
              </a:spcBef>
              <a:spcAft>
                <a:spcPts val="0"/>
              </a:spcAft>
              <a:buSzPts val="3700"/>
              <a:buNone/>
              <a:defRPr sz="3700"/>
            </a:lvl5pPr>
            <a:lvl6pPr lvl="5" algn="ctr">
              <a:spcBef>
                <a:spcPts val="0"/>
              </a:spcBef>
              <a:spcAft>
                <a:spcPts val="0"/>
              </a:spcAft>
              <a:buSzPts val="3700"/>
              <a:buNone/>
              <a:defRPr sz="3700"/>
            </a:lvl6pPr>
            <a:lvl7pPr lvl="6" algn="ctr">
              <a:spcBef>
                <a:spcPts val="0"/>
              </a:spcBef>
              <a:spcAft>
                <a:spcPts val="0"/>
              </a:spcAft>
              <a:buSzPts val="3700"/>
              <a:buNone/>
              <a:defRPr sz="3700"/>
            </a:lvl7pPr>
            <a:lvl8pPr lvl="7" algn="ctr">
              <a:spcBef>
                <a:spcPts val="0"/>
              </a:spcBef>
              <a:spcAft>
                <a:spcPts val="0"/>
              </a:spcAft>
              <a:buSzPts val="3700"/>
              <a:buNone/>
              <a:defRPr sz="3700"/>
            </a:lvl8pPr>
            <a:lvl9pPr lvl="8" algn="ctr">
              <a:spcBef>
                <a:spcPts val="0"/>
              </a:spcBef>
              <a:spcAft>
                <a:spcPts val="0"/>
              </a:spcAft>
              <a:buSzPts val="3700"/>
              <a:buNone/>
              <a:defRPr sz="3700"/>
            </a:lvl9pPr>
          </a:lstStyle>
          <a:p/>
        </p:txBody>
      </p:sp>
      <p:sp>
        <p:nvSpPr>
          <p:cNvPr id="64" name="Google Shape;64;p10"/>
          <p:cNvSpPr txBox="1"/>
          <p:nvPr>
            <p:ph idx="1" type="subTitle"/>
          </p:nvPr>
        </p:nvSpPr>
        <p:spPr>
          <a:xfrm>
            <a:off x="225675" y="5979893"/>
            <a:ext cx="3438300" cy="2634900"/>
          </a:xfrm>
          <a:prstGeom prst="rect">
            <a:avLst/>
          </a:prstGeom>
        </p:spPr>
        <p:txBody>
          <a:bodyPr anchorCtr="0" anchor="t" bIns="79750" lIns="79750" spcFirstLastPara="1" rIns="79750" wrap="square" tIns="7975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65" name="Google Shape;65;p10"/>
          <p:cNvSpPr txBox="1"/>
          <p:nvPr>
            <p:ph idx="2" type="body"/>
          </p:nvPr>
        </p:nvSpPr>
        <p:spPr>
          <a:xfrm>
            <a:off x="4198575" y="1544693"/>
            <a:ext cx="3261300" cy="7882800"/>
          </a:xfrm>
          <a:prstGeom prst="rect">
            <a:avLst/>
          </a:prstGeom>
        </p:spPr>
        <p:txBody>
          <a:bodyPr anchorCtr="0" anchor="ctr" bIns="79750" lIns="79750" spcFirstLastPara="1" rIns="79750" wrap="square" tIns="79750">
            <a:noAutofit/>
          </a:bodyPr>
          <a:lstStyle>
            <a:lvl1pPr indent="-330200" lvl="0" marL="457200">
              <a:spcBef>
                <a:spcPts val="0"/>
              </a:spcBef>
              <a:spcAft>
                <a:spcPts val="0"/>
              </a:spcAft>
              <a:buSzPts val="1600"/>
              <a:buChar char="●"/>
              <a:defRPr/>
            </a:lvl1pPr>
            <a:lvl2pPr indent="-304800" lvl="1" marL="914400">
              <a:spcBef>
                <a:spcPts val="1400"/>
              </a:spcBef>
              <a:spcAft>
                <a:spcPts val="0"/>
              </a:spcAft>
              <a:buSzPts val="1200"/>
              <a:buChar char="○"/>
              <a:defRPr/>
            </a:lvl2pPr>
            <a:lvl3pPr indent="-304800" lvl="2" marL="1371600">
              <a:spcBef>
                <a:spcPts val="1400"/>
              </a:spcBef>
              <a:spcAft>
                <a:spcPts val="0"/>
              </a:spcAft>
              <a:buSzPts val="1200"/>
              <a:buChar char="■"/>
              <a:defRPr/>
            </a:lvl3pPr>
            <a:lvl4pPr indent="-304800" lvl="3" marL="1828800">
              <a:spcBef>
                <a:spcPts val="1400"/>
              </a:spcBef>
              <a:spcAft>
                <a:spcPts val="0"/>
              </a:spcAft>
              <a:buSzPts val="1200"/>
              <a:buChar char="●"/>
              <a:defRPr/>
            </a:lvl4pPr>
            <a:lvl5pPr indent="-304800" lvl="4" marL="2286000">
              <a:spcBef>
                <a:spcPts val="1400"/>
              </a:spcBef>
              <a:spcAft>
                <a:spcPts val="0"/>
              </a:spcAft>
              <a:buSzPts val="1200"/>
              <a:buChar char="○"/>
              <a:defRPr/>
            </a:lvl5pPr>
            <a:lvl6pPr indent="-304800" lvl="5" marL="2743200">
              <a:spcBef>
                <a:spcPts val="1400"/>
              </a:spcBef>
              <a:spcAft>
                <a:spcPts val="0"/>
              </a:spcAft>
              <a:buSzPts val="1200"/>
              <a:buChar char="■"/>
              <a:defRPr/>
            </a:lvl6pPr>
            <a:lvl7pPr indent="-304800" lvl="6" marL="3200400">
              <a:spcBef>
                <a:spcPts val="1400"/>
              </a:spcBef>
              <a:spcAft>
                <a:spcPts val="0"/>
              </a:spcAft>
              <a:buSzPts val="1200"/>
              <a:buChar char="●"/>
              <a:defRPr/>
            </a:lvl7pPr>
            <a:lvl8pPr indent="-304800" lvl="7" marL="3657600">
              <a:spcBef>
                <a:spcPts val="1400"/>
              </a:spcBef>
              <a:spcAft>
                <a:spcPts val="0"/>
              </a:spcAft>
              <a:buSzPts val="1200"/>
              <a:buChar char="○"/>
              <a:defRPr/>
            </a:lvl8pPr>
            <a:lvl9pPr indent="-304800" lvl="8" marL="4114800">
              <a:spcBef>
                <a:spcPts val="1400"/>
              </a:spcBef>
              <a:spcAft>
                <a:spcPts val="1400"/>
              </a:spcAft>
              <a:buSzPts val="1200"/>
              <a:buChar char="■"/>
              <a:defRPr/>
            </a:lvl9pPr>
          </a:lstStyle>
          <a:p/>
        </p:txBody>
      </p:sp>
      <p:sp>
        <p:nvSpPr>
          <p:cNvPr id="66" name="Google Shape;66;p10"/>
          <p:cNvSpPr txBox="1"/>
          <p:nvPr>
            <p:ph idx="12" type="sldNum"/>
          </p:nvPr>
        </p:nvSpPr>
        <p:spPr>
          <a:xfrm>
            <a:off x="7201589" y="9948196"/>
            <a:ext cx="466500" cy="839700"/>
          </a:xfrm>
          <a:prstGeom prst="rect">
            <a:avLst/>
          </a:prstGeom>
        </p:spPr>
        <p:txBody>
          <a:bodyPr anchorCtr="0" anchor="ctr" bIns="79750" lIns="79750" spcFirstLastPara="1" rIns="79750" wrap="square" tIns="797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949387"/>
            <a:ext cx="7242600" cy="1221900"/>
          </a:xfrm>
          <a:prstGeom prst="rect">
            <a:avLst/>
          </a:prstGeom>
          <a:noFill/>
          <a:ln>
            <a:noFill/>
          </a:ln>
        </p:spPr>
        <p:txBody>
          <a:bodyPr anchorCtr="0" anchor="t" bIns="79750" lIns="79750" spcFirstLastPara="1" rIns="79750" wrap="square" tIns="79750">
            <a:noAutofit/>
          </a:bodyPr>
          <a:lstStyle>
            <a:lvl1pPr lvl="0">
              <a:spcBef>
                <a:spcPts val="0"/>
              </a:spcBef>
              <a:spcAft>
                <a:spcPts val="0"/>
              </a:spcAft>
              <a:buClr>
                <a:schemeClr val="dk1"/>
              </a:buClr>
              <a:buSzPts val="2400"/>
              <a:buNone/>
              <a:defRPr sz="2400">
                <a:solidFill>
                  <a:schemeClr val="dk1"/>
                </a:solidFill>
              </a:defRPr>
            </a:lvl1pPr>
            <a:lvl2pPr lvl="1">
              <a:spcBef>
                <a:spcPts val="0"/>
              </a:spcBef>
              <a:spcAft>
                <a:spcPts val="0"/>
              </a:spcAft>
              <a:buClr>
                <a:schemeClr val="dk1"/>
              </a:buClr>
              <a:buSzPts val="2400"/>
              <a:buNone/>
              <a:defRPr sz="2400">
                <a:solidFill>
                  <a:schemeClr val="dk1"/>
                </a:solidFill>
              </a:defRPr>
            </a:lvl2pPr>
            <a:lvl3pPr lvl="2">
              <a:spcBef>
                <a:spcPts val="0"/>
              </a:spcBef>
              <a:spcAft>
                <a:spcPts val="0"/>
              </a:spcAft>
              <a:buClr>
                <a:schemeClr val="dk1"/>
              </a:buClr>
              <a:buSzPts val="2400"/>
              <a:buNone/>
              <a:defRPr sz="2400">
                <a:solidFill>
                  <a:schemeClr val="dk1"/>
                </a:solidFill>
              </a:defRPr>
            </a:lvl3pPr>
            <a:lvl4pPr lvl="3">
              <a:spcBef>
                <a:spcPts val="0"/>
              </a:spcBef>
              <a:spcAft>
                <a:spcPts val="0"/>
              </a:spcAft>
              <a:buClr>
                <a:schemeClr val="dk1"/>
              </a:buClr>
              <a:buSzPts val="2400"/>
              <a:buNone/>
              <a:defRPr sz="2400">
                <a:solidFill>
                  <a:schemeClr val="dk1"/>
                </a:solidFill>
              </a:defRPr>
            </a:lvl4pPr>
            <a:lvl5pPr lvl="4">
              <a:spcBef>
                <a:spcPts val="0"/>
              </a:spcBef>
              <a:spcAft>
                <a:spcPts val="0"/>
              </a:spcAft>
              <a:buClr>
                <a:schemeClr val="dk1"/>
              </a:buClr>
              <a:buSzPts val="2400"/>
              <a:buNone/>
              <a:defRPr sz="2400">
                <a:solidFill>
                  <a:schemeClr val="dk1"/>
                </a:solidFill>
              </a:defRPr>
            </a:lvl5pPr>
            <a:lvl6pPr lvl="5">
              <a:spcBef>
                <a:spcPts val="0"/>
              </a:spcBef>
              <a:spcAft>
                <a:spcPts val="0"/>
              </a:spcAft>
              <a:buClr>
                <a:schemeClr val="dk1"/>
              </a:buClr>
              <a:buSzPts val="2400"/>
              <a:buNone/>
              <a:defRPr sz="2400">
                <a:solidFill>
                  <a:schemeClr val="dk1"/>
                </a:solidFill>
              </a:defRPr>
            </a:lvl6pPr>
            <a:lvl7pPr lvl="6">
              <a:spcBef>
                <a:spcPts val="0"/>
              </a:spcBef>
              <a:spcAft>
                <a:spcPts val="0"/>
              </a:spcAft>
              <a:buClr>
                <a:schemeClr val="dk1"/>
              </a:buClr>
              <a:buSzPts val="2400"/>
              <a:buNone/>
              <a:defRPr sz="2400">
                <a:solidFill>
                  <a:schemeClr val="dk1"/>
                </a:solidFill>
              </a:defRPr>
            </a:lvl7pPr>
            <a:lvl8pPr lvl="7">
              <a:spcBef>
                <a:spcPts val="0"/>
              </a:spcBef>
              <a:spcAft>
                <a:spcPts val="0"/>
              </a:spcAft>
              <a:buClr>
                <a:schemeClr val="dk1"/>
              </a:buClr>
              <a:buSzPts val="2400"/>
              <a:buNone/>
              <a:defRPr sz="2400">
                <a:solidFill>
                  <a:schemeClr val="dk1"/>
                </a:solidFill>
              </a:defRPr>
            </a:lvl8pPr>
            <a:lvl9pPr lvl="8">
              <a:spcBef>
                <a:spcPts val="0"/>
              </a:spcBef>
              <a:spcAft>
                <a:spcPts val="0"/>
              </a:spcAft>
              <a:buClr>
                <a:schemeClr val="dk1"/>
              </a:buClr>
              <a:buSzPts val="2400"/>
              <a:buNone/>
              <a:defRPr sz="2400">
                <a:solidFill>
                  <a:schemeClr val="dk1"/>
                </a:solidFill>
              </a:defRPr>
            </a:lvl9pPr>
          </a:lstStyle>
          <a:p/>
        </p:txBody>
      </p:sp>
      <p:sp>
        <p:nvSpPr>
          <p:cNvPr id="7" name="Google Shape;7;p1"/>
          <p:cNvSpPr txBox="1"/>
          <p:nvPr>
            <p:ph idx="1" type="body"/>
          </p:nvPr>
        </p:nvSpPr>
        <p:spPr>
          <a:xfrm>
            <a:off x="264945" y="2458613"/>
            <a:ext cx="7242600" cy="7287900"/>
          </a:xfrm>
          <a:prstGeom prst="rect">
            <a:avLst/>
          </a:prstGeom>
          <a:noFill/>
          <a:ln>
            <a:noFill/>
          </a:ln>
        </p:spPr>
        <p:txBody>
          <a:bodyPr anchorCtr="0" anchor="t" bIns="79750" lIns="79750" spcFirstLastPara="1" rIns="79750" wrap="square" tIns="79750">
            <a:noAutofit/>
          </a:bodyPr>
          <a:lstStyle>
            <a:lvl1pPr indent="-330200" lvl="0" marL="457200">
              <a:lnSpc>
                <a:spcPct val="115000"/>
              </a:lnSpc>
              <a:spcBef>
                <a:spcPts val="0"/>
              </a:spcBef>
              <a:spcAft>
                <a:spcPts val="0"/>
              </a:spcAft>
              <a:buClr>
                <a:schemeClr val="dk2"/>
              </a:buClr>
              <a:buSzPts val="1600"/>
              <a:buChar char="●"/>
              <a:defRPr sz="1600">
                <a:solidFill>
                  <a:schemeClr val="dk2"/>
                </a:solidFill>
              </a:defRPr>
            </a:lvl1pPr>
            <a:lvl2pPr indent="-304800" lvl="1" marL="914400">
              <a:lnSpc>
                <a:spcPct val="115000"/>
              </a:lnSpc>
              <a:spcBef>
                <a:spcPts val="1400"/>
              </a:spcBef>
              <a:spcAft>
                <a:spcPts val="0"/>
              </a:spcAft>
              <a:buClr>
                <a:schemeClr val="dk2"/>
              </a:buClr>
              <a:buSzPts val="1200"/>
              <a:buChar char="○"/>
              <a:defRPr sz="1200">
                <a:solidFill>
                  <a:schemeClr val="dk2"/>
                </a:solidFill>
              </a:defRPr>
            </a:lvl2pPr>
            <a:lvl3pPr indent="-304800" lvl="2" marL="1371600">
              <a:lnSpc>
                <a:spcPct val="115000"/>
              </a:lnSpc>
              <a:spcBef>
                <a:spcPts val="1400"/>
              </a:spcBef>
              <a:spcAft>
                <a:spcPts val="0"/>
              </a:spcAft>
              <a:buClr>
                <a:schemeClr val="dk2"/>
              </a:buClr>
              <a:buSzPts val="1200"/>
              <a:buChar char="■"/>
              <a:defRPr sz="1200">
                <a:solidFill>
                  <a:schemeClr val="dk2"/>
                </a:solidFill>
              </a:defRPr>
            </a:lvl3pPr>
            <a:lvl4pPr indent="-304800" lvl="3" marL="1828800">
              <a:lnSpc>
                <a:spcPct val="115000"/>
              </a:lnSpc>
              <a:spcBef>
                <a:spcPts val="1400"/>
              </a:spcBef>
              <a:spcAft>
                <a:spcPts val="0"/>
              </a:spcAft>
              <a:buClr>
                <a:schemeClr val="dk2"/>
              </a:buClr>
              <a:buSzPts val="1200"/>
              <a:buChar char="●"/>
              <a:defRPr sz="1200">
                <a:solidFill>
                  <a:schemeClr val="dk2"/>
                </a:solidFill>
              </a:defRPr>
            </a:lvl4pPr>
            <a:lvl5pPr indent="-304800" lvl="4" marL="2286000">
              <a:lnSpc>
                <a:spcPct val="115000"/>
              </a:lnSpc>
              <a:spcBef>
                <a:spcPts val="1400"/>
              </a:spcBef>
              <a:spcAft>
                <a:spcPts val="0"/>
              </a:spcAft>
              <a:buClr>
                <a:schemeClr val="dk2"/>
              </a:buClr>
              <a:buSzPts val="1200"/>
              <a:buChar char="○"/>
              <a:defRPr sz="1200">
                <a:solidFill>
                  <a:schemeClr val="dk2"/>
                </a:solidFill>
              </a:defRPr>
            </a:lvl5pPr>
            <a:lvl6pPr indent="-304800" lvl="5" marL="2743200">
              <a:lnSpc>
                <a:spcPct val="115000"/>
              </a:lnSpc>
              <a:spcBef>
                <a:spcPts val="1400"/>
              </a:spcBef>
              <a:spcAft>
                <a:spcPts val="0"/>
              </a:spcAft>
              <a:buClr>
                <a:schemeClr val="dk2"/>
              </a:buClr>
              <a:buSzPts val="1200"/>
              <a:buChar char="■"/>
              <a:defRPr sz="1200">
                <a:solidFill>
                  <a:schemeClr val="dk2"/>
                </a:solidFill>
              </a:defRPr>
            </a:lvl6pPr>
            <a:lvl7pPr indent="-304800" lvl="6" marL="3200400">
              <a:lnSpc>
                <a:spcPct val="115000"/>
              </a:lnSpc>
              <a:spcBef>
                <a:spcPts val="1400"/>
              </a:spcBef>
              <a:spcAft>
                <a:spcPts val="0"/>
              </a:spcAft>
              <a:buClr>
                <a:schemeClr val="dk2"/>
              </a:buClr>
              <a:buSzPts val="1200"/>
              <a:buChar char="●"/>
              <a:defRPr sz="1200">
                <a:solidFill>
                  <a:schemeClr val="dk2"/>
                </a:solidFill>
              </a:defRPr>
            </a:lvl7pPr>
            <a:lvl8pPr indent="-304800" lvl="7" marL="3657600">
              <a:lnSpc>
                <a:spcPct val="115000"/>
              </a:lnSpc>
              <a:spcBef>
                <a:spcPts val="1400"/>
              </a:spcBef>
              <a:spcAft>
                <a:spcPts val="0"/>
              </a:spcAft>
              <a:buClr>
                <a:schemeClr val="dk2"/>
              </a:buClr>
              <a:buSzPts val="1200"/>
              <a:buChar char="○"/>
              <a:defRPr sz="1200">
                <a:solidFill>
                  <a:schemeClr val="dk2"/>
                </a:solidFill>
              </a:defRPr>
            </a:lvl8pPr>
            <a:lvl9pPr indent="-304800" lvl="8" marL="4114800">
              <a:lnSpc>
                <a:spcPct val="115000"/>
              </a:lnSpc>
              <a:spcBef>
                <a:spcPts val="1400"/>
              </a:spcBef>
              <a:spcAft>
                <a:spcPts val="1400"/>
              </a:spcAft>
              <a:buClr>
                <a:schemeClr val="dk2"/>
              </a:buClr>
              <a:buSzPts val="1200"/>
              <a:buChar char="■"/>
              <a:defRPr sz="1200">
                <a:solidFill>
                  <a:schemeClr val="dk2"/>
                </a:solidFill>
              </a:defRPr>
            </a:lvl9pPr>
          </a:lstStyle>
          <a:p/>
        </p:txBody>
      </p:sp>
      <p:sp>
        <p:nvSpPr>
          <p:cNvPr id="8" name="Google Shape;8;p1"/>
          <p:cNvSpPr txBox="1"/>
          <p:nvPr>
            <p:ph idx="12" type="sldNum"/>
          </p:nvPr>
        </p:nvSpPr>
        <p:spPr>
          <a:xfrm>
            <a:off x="7201589" y="9948196"/>
            <a:ext cx="466500" cy="839700"/>
          </a:xfrm>
          <a:prstGeom prst="rect">
            <a:avLst/>
          </a:prstGeom>
          <a:noFill/>
          <a:ln>
            <a:noFill/>
          </a:ln>
        </p:spPr>
        <p:txBody>
          <a:bodyPr anchorCtr="0" anchor="ctr" bIns="79750" lIns="79750" spcFirstLastPara="1" rIns="79750" wrap="square" tIns="79750">
            <a:noAutofit/>
          </a:bodyPr>
          <a:lstStyle>
            <a:lvl1pPr lvl="0" algn="r">
              <a:buNone/>
              <a:defRPr sz="900">
                <a:solidFill>
                  <a:schemeClr val="dk2"/>
                </a:solidFill>
              </a:defRPr>
            </a:lvl1pPr>
            <a:lvl2pPr lvl="1" algn="r">
              <a:buNone/>
              <a:defRPr sz="900">
                <a:solidFill>
                  <a:schemeClr val="dk2"/>
                </a:solidFill>
              </a:defRPr>
            </a:lvl2pPr>
            <a:lvl3pPr lvl="2" algn="r">
              <a:buNone/>
              <a:defRPr sz="900">
                <a:solidFill>
                  <a:schemeClr val="dk2"/>
                </a:solidFill>
              </a:defRPr>
            </a:lvl3pPr>
            <a:lvl4pPr lvl="3" algn="r">
              <a:buNone/>
              <a:defRPr sz="900">
                <a:solidFill>
                  <a:schemeClr val="dk2"/>
                </a:solidFill>
              </a:defRPr>
            </a:lvl4pPr>
            <a:lvl5pPr lvl="4" algn="r">
              <a:buNone/>
              <a:defRPr sz="900">
                <a:solidFill>
                  <a:schemeClr val="dk2"/>
                </a:solidFill>
              </a:defRPr>
            </a:lvl5pPr>
            <a:lvl6pPr lvl="5" algn="r">
              <a:buNone/>
              <a:defRPr sz="900">
                <a:solidFill>
                  <a:schemeClr val="dk2"/>
                </a:solidFill>
              </a:defRPr>
            </a:lvl6pPr>
            <a:lvl7pPr lvl="6" algn="r">
              <a:buNone/>
              <a:defRPr sz="900">
                <a:solidFill>
                  <a:schemeClr val="dk2"/>
                </a:solidFill>
              </a:defRPr>
            </a:lvl7pPr>
            <a:lvl8pPr lvl="7" algn="r">
              <a:buNone/>
              <a:defRPr sz="900">
                <a:solidFill>
                  <a:schemeClr val="dk2"/>
                </a:solidFill>
              </a:defRPr>
            </a:lvl8pPr>
            <a:lvl9pPr lvl="8" algn="r">
              <a:buNone/>
              <a:defRPr sz="9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ocs.google.com/presentation/d/1TKjgKmuF8-7aGjiAgt-2f6dUWPkTI7rnH1d3RF0xuIw/edit?usp=sharing"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9.png"/><Relationship Id="rId4" Type="http://schemas.openxmlformats.org/officeDocument/2006/relationships/image" Target="../media/image5.png"/><Relationship Id="rId5"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image" Target="../media/image20.png"/><Relationship Id="rId6"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4"/>
          <p:cNvSpPr/>
          <p:nvPr/>
        </p:nvSpPr>
        <p:spPr>
          <a:xfrm>
            <a:off x="3456398" y="10649775"/>
            <a:ext cx="859500" cy="251400"/>
          </a:xfrm>
          <a:prstGeom prst="flowChartAlternateProcess">
            <a:avLst/>
          </a:prstGeom>
          <a:solidFill>
            <a:srgbClr val="FFFFFF"/>
          </a:solidFill>
          <a:ln>
            <a:noFill/>
          </a:ln>
        </p:spPr>
        <p:txBody>
          <a:bodyPr anchorCtr="0" anchor="ctr" bIns="79750" lIns="79750" spcFirstLastPara="1" rIns="79750" wrap="square" tIns="79750">
            <a:noAutofit/>
          </a:bodyPr>
          <a:lstStyle/>
          <a:p>
            <a:pPr indent="0" lvl="0" marL="0" rtl="0" algn="ctr">
              <a:spcBef>
                <a:spcPts val="0"/>
              </a:spcBef>
              <a:spcAft>
                <a:spcPts val="0"/>
              </a:spcAft>
              <a:buClr>
                <a:schemeClr val="dk1"/>
              </a:buClr>
              <a:buSzPts val="1000"/>
              <a:buFont typeface="Arial"/>
              <a:buNone/>
            </a:pPr>
            <a:r>
              <a:rPr lang="en" sz="1000" u="sng">
                <a:solidFill>
                  <a:schemeClr val="hlink"/>
                </a:solidFill>
                <a:latin typeface="Spectral"/>
                <a:ea typeface="Spectral"/>
                <a:cs typeface="Spectral"/>
                <a:sym typeface="Spectral"/>
                <a:hlinkClick r:id="rId3"/>
              </a:rPr>
              <a:t>Editing file</a:t>
            </a:r>
            <a:endParaRPr sz="1000"/>
          </a:p>
        </p:txBody>
      </p:sp>
      <p:sp>
        <p:nvSpPr>
          <p:cNvPr id="81" name="Google Shape;81;p14"/>
          <p:cNvSpPr txBox="1"/>
          <p:nvPr/>
        </p:nvSpPr>
        <p:spPr>
          <a:xfrm>
            <a:off x="945450" y="3136600"/>
            <a:ext cx="5881500" cy="2154000"/>
          </a:xfrm>
          <a:prstGeom prst="rect">
            <a:avLst/>
          </a:prstGeom>
          <a:noFill/>
          <a:ln>
            <a:noFill/>
          </a:ln>
        </p:spPr>
        <p:txBody>
          <a:bodyPr anchorCtr="0" anchor="t" bIns="79750" lIns="79750" spcFirstLastPara="1" rIns="79750" wrap="square" tIns="79750">
            <a:noAutofit/>
          </a:bodyPr>
          <a:lstStyle/>
          <a:p>
            <a:pPr indent="-311150" lvl="0" marL="393700" rtl="0" algn="l">
              <a:spcBef>
                <a:spcPts val="0"/>
              </a:spcBef>
              <a:spcAft>
                <a:spcPts val="0"/>
              </a:spcAft>
              <a:buClr>
                <a:srgbClr val="005E68"/>
              </a:buClr>
              <a:buSzPts val="1900"/>
              <a:buFont typeface="Karla"/>
              <a:buChar char="❖"/>
            </a:pPr>
            <a:r>
              <a:rPr lang="en" sz="1900">
                <a:solidFill>
                  <a:srgbClr val="005E68"/>
                </a:solidFill>
                <a:latin typeface="Karla"/>
                <a:ea typeface="Karla"/>
                <a:cs typeface="Karla"/>
                <a:sym typeface="Karla"/>
              </a:rPr>
              <a:t>What is hepatobiliary system HBS? </a:t>
            </a:r>
            <a:r>
              <a:rPr lang="en" sz="1900">
                <a:solidFill>
                  <a:srgbClr val="005E68"/>
                </a:solidFill>
                <a:latin typeface="Karla"/>
                <a:ea typeface="Karla"/>
                <a:cs typeface="Karla"/>
                <a:sym typeface="Karla"/>
              </a:rPr>
              <a:t>  </a:t>
            </a:r>
            <a:endParaRPr sz="1900">
              <a:solidFill>
                <a:srgbClr val="005E68"/>
              </a:solidFill>
              <a:latin typeface="Karla"/>
              <a:ea typeface="Karla"/>
              <a:cs typeface="Karla"/>
              <a:sym typeface="Karla"/>
            </a:endParaRPr>
          </a:p>
          <a:p>
            <a:pPr indent="-311150" lvl="0" marL="393700" rtl="0" algn="l">
              <a:spcBef>
                <a:spcPts val="0"/>
              </a:spcBef>
              <a:spcAft>
                <a:spcPts val="0"/>
              </a:spcAft>
              <a:buClr>
                <a:srgbClr val="005E68"/>
              </a:buClr>
              <a:buSzPts val="1900"/>
              <a:buFont typeface="Karla"/>
              <a:buChar char="❖"/>
            </a:pPr>
            <a:r>
              <a:rPr lang="en" sz="1900">
                <a:solidFill>
                  <a:srgbClr val="005E68"/>
                </a:solidFill>
                <a:latin typeface="Karla"/>
                <a:ea typeface="Karla"/>
                <a:cs typeface="Karla"/>
                <a:sym typeface="Karla"/>
              </a:rPr>
              <a:t>Radiological modalities used in imaging HBS. </a:t>
            </a:r>
            <a:r>
              <a:rPr lang="en" sz="1900">
                <a:solidFill>
                  <a:srgbClr val="005E68"/>
                </a:solidFill>
                <a:latin typeface="Karla"/>
                <a:ea typeface="Karla"/>
                <a:cs typeface="Karla"/>
                <a:sym typeface="Karla"/>
              </a:rPr>
              <a:t>  </a:t>
            </a:r>
            <a:endParaRPr sz="1900">
              <a:solidFill>
                <a:srgbClr val="005E68"/>
              </a:solidFill>
              <a:latin typeface="Karla"/>
              <a:ea typeface="Karla"/>
              <a:cs typeface="Karla"/>
              <a:sym typeface="Karla"/>
            </a:endParaRPr>
          </a:p>
          <a:p>
            <a:pPr indent="-311150" lvl="0" marL="393700" rtl="0" algn="l">
              <a:spcBef>
                <a:spcPts val="0"/>
              </a:spcBef>
              <a:spcAft>
                <a:spcPts val="0"/>
              </a:spcAft>
              <a:buClr>
                <a:srgbClr val="005E68"/>
              </a:buClr>
              <a:buSzPts val="1900"/>
              <a:buFont typeface="Karla"/>
              <a:buChar char="❖"/>
            </a:pPr>
            <a:r>
              <a:rPr lang="en" sz="1900">
                <a:solidFill>
                  <a:srgbClr val="005E68"/>
                </a:solidFill>
                <a:latin typeface="Karla"/>
                <a:ea typeface="Karla"/>
                <a:cs typeface="Karla"/>
                <a:sym typeface="Karla"/>
              </a:rPr>
              <a:t>Advantages and disadvantages of each  radiology modality.</a:t>
            </a:r>
            <a:endParaRPr sz="1900">
              <a:solidFill>
                <a:srgbClr val="005E68"/>
              </a:solidFill>
              <a:latin typeface="Karla"/>
              <a:ea typeface="Karla"/>
              <a:cs typeface="Karla"/>
              <a:sym typeface="Karla"/>
            </a:endParaRPr>
          </a:p>
          <a:p>
            <a:pPr indent="-311150" lvl="0" marL="393700" rtl="0" algn="l">
              <a:spcBef>
                <a:spcPts val="0"/>
              </a:spcBef>
              <a:spcAft>
                <a:spcPts val="0"/>
              </a:spcAft>
              <a:buClr>
                <a:srgbClr val="005E68"/>
              </a:buClr>
              <a:buSzPts val="1900"/>
              <a:buFont typeface="Karla"/>
              <a:buChar char="❖"/>
            </a:pPr>
            <a:r>
              <a:rPr lang="en" sz="1900">
                <a:solidFill>
                  <a:srgbClr val="005E68"/>
                </a:solidFill>
                <a:latin typeface="Karla"/>
                <a:ea typeface="Karla"/>
                <a:cs typeface="Karla"/>
                <a:sym typeface="Karla"/>
              </a:rPr>
              <a:t>Indications of imaging HBS.</a:t>
            </a:r>
            <a:endParaRPr sz="1900">
              <a:solidFill>
                <a:srgbClr val="005E68"/>
              </a:solidFill>
              <a:latin typeface="Karla"/>
              <a:ea typeface="Karla"/>
              <a:cs typeface="Karla"/>
              <a:sym typeface="Karla"/>
            </a:endParaRPr>
          </a:p>
          <a:p>
            <a:pPr indent="0" lvl="0" marL="393700" rtl="0" algn="l">
              <a:spcBef>
                <a:spcPts val="0"/>
              </a:spcBef>
              <a:spcAft>
                <a:spcPts val="0"/>
              </a:spcAft>
              <a:buNone/>
            </a:pPr>
            <a:r>
              <a:t/>
            </a:r>
            <a:endParaRPr sz="1900">
              <a:solidFill>
                <a:srgbClr val="005E68"/>
              </a:solidFill>
              <a:latin typeface="Karla"/>
              <a:ea typeface="Karla"/>
              <a:cs typeface="Karla"/>
              <a:sym typeface="Karla"/>
            </a:endParaRPr>
          </a:p>
        </p:txBody>
      </p:sp>
      <p:sp>
        <p:nvSpPr>
          <p:cNvPr id="82" name="Google Shape;82;p14"/>
          <p:cNvSpPr txBox="1"/>
          <p:nvPr/>
        </p:nvSpPr>
        <p:spPr>
          <a:xfrm>
            <a:off x="-544350" y="9133075"/>
            <a:ext cx="4624800" cy="665700"/>
          </a:xfrm>
          <a:prstGeom prst="rect">
            <a:avLst/>
          </a:prstGeom>
          <a:noFill/>
          <a:ln>
            <a:noFill/>
          </a:ln>
        </p:spPr>
        <p:txBody>
          <a:bodyPr anchorCtr="0" anchor="t" bIns="79750" lIns="79750" spcFirstLastPara="1" rIns="79750" wrap="square" tIns="79750">
            <a:noAutofit/>
          </a:bodyPr>
          <a:lstStyle/>
          <a:p>
            <a:pPr indent="0" lvl="0" marL="393700" rtl="0" algn="ctr">
              <a:spcBef>
                <a:spcPts val="0"/>
              </a:spcBef>
              <a:spcAft>
                <a:spcPts val="0"/>
              </a:spcAft>
              <a:buNone/>
            </a:pPr>
            <a:r>
              <a:rPr lang="en" sz="1900">
                <a:latin typeface="Karla"/>
                <a:ea typeface="Karla"/>
                <a:cs typeface="Karla"/>
                <a:sym typeface="Karla"/>
              </a:rPr>
              <a:t>Mohammed Ajarem </a:t>
            </a:r>
            <a:endParaRPr sz="1900">
              <a:latin typeface="Karla"/>
              <a:ea typeface="Karla"/>
              <a:cs typeface="Karla"/>
              <a:sym typeface="Karla"/>
            </a:endParaRPr>
          </a:p>
        </p:txBody>
      </p:sp>
      <p:sp>
        <p:nvSpPr>
          <p:cNvPr id="83" name="Google Shape;83;p14"/>
          <p:cNvSpPr txBox="1"/>
          <p:nvPr/>
        </p:nvSpPr>
        <p:spPr>
          <a:xfrm>
            <a:off x="3232475" y="9133075"/>
            <a:ext cx="4624800" cy="665700"/>
          </a:xfrm>
          <a:prstGeom prst="rect">
            <a:avLst/>
          </a:prstGeom>
          <a:noFill/>
          <a:ln>
            <a:noFill/>
          </a:ln>
        </p:spPr>
        <p:txBody>
          <a:bodyPr anchorCtr="0" anchor="t" bIns="79750" lIns="79750" spcFirstLastPara="1" rIns="79750" wrap="square" tIns="79750">
            <a:noAutofit/>
          </a:bodyPr>
          <a:lstStyle/>
          <a:p>
            <a:pPr indent="0" lvl="0" marL="393700" rtl="0" algn="ctr">
              <a:spcBef>
                <a:spcPts val="0"/>
              </a:spcBef>
              <a:spcAft>
                <a:spcPts val="0"/>
              </a:spcAft>
              <a:buNone/>
            </a:pPr>
            <a:r>
              <a:t/>
            </a:r>
            <a:endParaRPr b="1" sz="1900">
              <a:solidFill>
                <a:srgbClr val="005E68"/>
              </a:solidFill>
              <a:latin typeface="Karla"/>
              <a:ea typeface="Karla"/>
              <a:cs typeface="Karla"/>
              <a:sym typeface="Karla"/>
            </a:endParaRPr>
          </a:p>
        </p:txBody>
      </p:sp>
      <p:pic>
        <p:nvPicPr>
          <p:cNvPr id="84" name="Google Shape;84;p14"/>
          <p:cNvPicPr preferRelativeResize="0"/>
          <p:nvPr/>
        </p:nvPicPr>
        <p:blipFill>
          <a:blip r:embed="rId4">
            <a:alphaModFix/>
          </a:blip>
          <a:stretch>
            <a:fillRect/>
          </a:stretch>
        </p:blipFill>
        <p:spPr>
          <a:xfrm>
            <a:off x="6765875" y="2559100"/>
            <a:ext cx="1006526" cy="10065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3"/>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9</a:t>
            </a:r>
            <a:endParaRPr sz="1800">
              <a:solidFill>
                <a:srgbClr val="005E68"/>
              </a:solidFill>
              <a:latin typeface="Spectral"/>
              <a:ea typeface="Spectral"/>
              <a:cs typeface="Spectral"/>
              <a:sym typeface="Spectral"/>
            </a:endParaRPr>
          </a:p>
        </p:txBody>
      </p:sp>
      <p:sp>
        <p:nvSpPr>
          <p:cNvPr id="321" name="Google Shape;321;p23"/>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3"/>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rgbClr val="005E68"/>
                </a:solidFill>
                <a:latin typeface="Arvo"/>
                <a:ea typeface="Arvo"/>
                <a:cs typeface="Arvo"/>
                <a:sym typeface="Arvo"/>
              </a:rPr>
              <a:t>quiz</a:t>
            </a:r>
            <a:endParaRPr/>
          </a:p>
        </p:txBody>
      </p:sp>
      <p:sp>
        <p:nvSpPr>
          <p:cNvPr id="323" name="Google Shape;323;p23"/>
          <p:cNvSpPr/>
          <p:nvPr/>
        </p:nvSpPr>
        <p:spPr>
          <a:xfrm>
            <a:off x="279200" y="877650"/>
            <a:ext cx="7239900" cy="1633200"/>
          </a:xfrm>
          <a:prstGeom prst="roundRect">
            <a:avLst>
              <a:gd fmla="val 16667" name="adj"/>
            </a:avLst>
          </a:prstGeom>
          <a:solidFill>
            <a:srgbClr val="9DBD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latin typeface="Karla"/>
                <a:ea typeface="Karla"/>
                <a:cs typeface="Karla"/>
                <a:sym typeface="Karla"/>
              </a:rPr>
              <a:t>1-</a:t>
            </a:r>
            <a:r>
              <a:rPr lang="en" sz="1600">
                <a:latin typeface="Karla"/>
                <a:ea typeface="Karla"/>
                <a:cs typeface="Karla"/>
                <a:sym typeface="Karla"/>
              </a:rPr>
              <a:t> which one of the following modalities you think </a:t>
            </a:r>
            <a:endParaRPr sz="1600">
              <a:latin typeface="Karla"/>
              <a:ea typeface="Karla"/>
              <a:cs typeface="Karla"/>
              <a:sym typeface="Karla"/>
            </a:endParaRPr>
          </a:p>
          <a:p>
            <a:pPr indent="0" lvl="0" marL="0" rtl="0" algn="l">
              <a:spcBef>
                <a:spcPts val="0"/>
              </a:spcBef>
              <a:spcAft>
                <a:spcPts val="0"/>
              </a:spcAft>
              <a:buNone/>
            </a:pPr>
            <a:r>
              <a:rPr lang="en" sz="1600">
                <a:latin typeface="Karla"/>
                <a:ea typeface="Karla"/>
                <a:cs typeface="Karla"/>
                <a:sym typeface="Karla"/>
              </a:rPr>
              <a:t>had been taken?</a:t>
            </a:r>
            <a:endParaRPr sz="1600">
              <a:latin typeface="Karla"/>
              <a:ea typeface="Karla"/>
              <a:cs typeface="Karla"/>
              <a:sym typeface="Karla"/>
            </a:endParaRPr>
          </a:p>
          <a:p>
            <a:pPr indent="-330200" lvl="0" marL="457200" rtl="0" algn="l">
              <a:spcBef>
                <a:spcPts val="0"/>
              </a:spcBef>
              <a:spcAft>
                <a:spcPts val="0"/>
              </a:spcAft>
              <a:buSzPts val="1600"/>
              <a:buFont typeface="Karla"/>
              <a:buAutoNum type="alphaLcPeriod"/>
            </a:pPr>
            <a:r>
              <a:rPr lang="en" sz="1600">
                <a:latin typeface="Karla"/>
                <a:ea typeface="Karla"/>
                <a:cs typeface="Karla"/>
                <a:sym typeface="Karla"/>
              </a:rPr>
              <a:t>CT </a:t>
            </a:r>
            <a:endParaRPr sz="1600">
              <a:latin typeface="Karla"/>
              <a:ea typeface="Karla"/>
              <a:cs typeface="Karla"/>
              <a:sym typeface="Karla"/>
            </a:endParaRPr>
          </a:p>
          <a:p>
            <a:pPr indent="-330200" lvl="0" marL="457200" rtl="0" algn="l">
              <a:spcBef>
                <a:spcPts val="0"/>
              </a:spcBef>
              <a:spcAft>
                <a:spcPts val="0"/>
              </a:spcAft>
              <a:buSzPts val="1600"/>
              <a:buFont typeface="Karla"/>
              <a:buAutoNum type="alphaLcPeriod"/>
            </a:pPr>
            <a:r>
              <a:rPr lang="en" sz="1600">
                <a:latin typeface="Karla"/>
                <a:ea typeface="Karla"/>
                <a:cs typeface="Karla"/>
                <a:sym typeface="Karla"/>
              </a:rPr>
              <a:t>MRI </a:t>
            </a:r>
            <a:endParaRPr sz="1600">
              <a:latin typeface="Karla"/>
              <a:ea typeface="Karla"/>
              <a:cs typeface="Karla"/>
              <a:sym typeface="Karla"/>
            </a:endParaRPr>
          </a:p>
          <a:p>
            <a:pPr indent="-330200" lvl="0" marL="457200" rtl="0" algn="l">
              <a:spcBef>
                <a:spcPts val="0"/>
              </a:spcBef>
              <a:spcAft>
                <a:spcPts val="0"/>
              </a:spcAft>
              <a:buSzPts val="1600"/>
              <a:buFont typeface="Karla"/>
              <a:buAutoNum type="alphaLcPeriod"/>
            </a:pPr>
            <a:r>
              <a:rPr lang="en" sz="1600">
                <a:latin typeface="Karla"/>
                <a:ea typeface="Karla"/>
                <a:cs typeface="Karla"/>
                <a:sym typeface="Karla"/>
              </a:rPr>
              <a:t>X-Ray</a:t>
            </a:r>
            <a:endParaRPr sz="1600">
              <a:latin typeface="Karla"/>
              <a:ea typeface="Karla"/>
              <a:cs typeface="Karla"/>
              <a:sym typeface="Karla"/>
            </a:endParaRPr>
          </a:p>
          <a:p>
            <a:pPr indent="-330200" lvl="0" marL="457200" rtl="0" algn="l">
              <a:spcBef>
                <a:spcPts val="0"/>
              </a:spcBef>
              <a:spcAft>
                <a:spcPts val="0"/>
              </a:spcAft>
              <a:buSzPts val="1600"/>
              <a:buFont typeface="Karla"/>
              <a:buAutoNum type="alphaLcPeriod"/>
            </a:pPr>
            <a:r>
              <a:rPr lang="en" sz="1600">
                <a:latin typeface="Karla"/>
                <a:ea typeface="Karla"/>
                <a:cs typeface="Karla"/>
                <a:sym typeface="Karla"/>
              </a:rPr>
              <a:t>Ultrasound B. Mode </a:t>
            </a:r>
            <a:endParaRPr sz="1600">
              <a:latin typeface="Karla"/>
              <a:ea typeface="Karla"/>
              <a:cs typeface="Karla"/>
              <a:sym typeface="Karla"/>
            </a:endParaRPr>
          </a:p>
        </p:txBody>
      </p:sp>
      <p:sp>
        <p:nvSpPr>
          <p:cNvPr id="324" name="Google Shape;324;p23"/>
          <p:cNvSpPr/>
          <p:nvPr/>
        </p:nvSpPr>
        <p:spPr>
          <a:xfrm>
            <a:off x="220625" y="4791825"/>
            <a:ext cx="3552600" cy="2031600"/>
          </a:xfrm>
          <a:prstGeom prst="roundRect">
            <a:avLst>
              <a:gd fmla="val 16667" name="adj"/>
            </a:avLst>
          </a:prstGeom>
          <a:solidFill>
            <a:srgbClr val="9DBDC1"/>
          </a:solid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2000">
                <a:solidFill>
                  <a:srgbClr val="000000"/>
                </a:solidFill>
                <a:latin typeface="Karla"/>
                <a:ea typeface="Karla"/>
                <a:cs typeface="Karla"/>
                <a:sym typeface="Karla"/>
              </a:rPr>
              <a:t>3- </a:t>
            </a:r>
            <a:r>
              <a:rPr lang="en" sz="1600">
                <a:latin typeface="Karla"/>
                <a:ea typeface="Karla"/>
                <a:cs typeface="Karla"/>
                <a:sym typeface="Karla"/>
              </a:rPr>
              <a:t>Patient presented to ER with Right upper quadrant  pain aggravated by fatty food, what is the first choice modality</a:t>
            </a:r>
            <a:endParaRPr sz="1600">
              <a:solidFill>
                <a:srgbClr val="000000"/>
              </a:solidFill>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sz="1600">
                <a:latin typeface="Karla"/>
                <a:ea typeface="Karla"/>
                <a:cs typeface="Karla"/>
                <a:sym typeface="Karla"/>
              </a:rPr>
              <a:t>MRI</a:t>
            </a:r>
            <a:endParaRPr sz="1600">
              <a:solidFill>
                <a:srgbClr val="000000"/>
              </a:solidFill>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sz="1600">
                <a:latin typeface="Karla"/>
                <a:ea typeface="Karla"/>
                <a:cs typeface="Karla"/>
                <a:sym typeface="Karla"/>
              </a:rPr>
              <a:t>CT</a:t>
            </a:r>
            <a:r>
              <a:rPr lang="en" sz="1600">
                <a:solidFill>
                  <a:srgbClr val="000000"/>
                </a:solidFill>
                <a:latin typeface="Karla"/>
                <a:ea typeface="Karla"/>
                <a:cs typeface="Karla"/>
                <a:sym typeface="Karla"/>
              </a:rPr>
              <a:t> </a:t>
            </a:r>
            <a:endParaRPr sz="1600">
              <a:solidFill>
                <a:srgbClr val="000000"/>
              </a:solidFill>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sz="1600">
                <a:solidFill>
                  <a:srgbClr val="000000"/>
                </a:solidFill>
                <a:latin typeface="Karla"/>
                <a:ea typeface="Karla"/>
                <a:cs typeface="Karla"/>
                <a:sym typeface="Karla"/>
              </a:rPr>
              <a:t>Ultrasound</a:t>
            </a:r>
            <a:endParaRPr sz="1600">
              <a:solidFill>
                <a:srgbClr val="000000"/>
              </a:solidFill>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sz="1600">
                <a:solidFill>
                  <a:srgbClr val="000000"/>
                </a:solidFill>
                <a:latin typeface="Karla"/>
                <a:ea typeface="Karla"/>
                <a:cs typeface="Karla"/>
                <a:sym typeface="Karla"/>
              </a:rPr>
              <a:t>Nuclear </a:t>
            </a:r>
            <a:r>
              <a:rPr lang="en" sz="1600">
                <a:latin typeface="Karla"/>
                <a:ea typeface="Karla"/>
                <a:cs typeface="Karla"/>
                <a:sym typeface="Karla"/>
              </a:rPr>
              <a:t>m</a:t>
            </a:r>
            <a:r>
              <a:rPr lang="en" sz="1600">
                <a:solidFill>
                  <a:srgbClr val="000000"/>
                </a:solidFill>
                <a:latin typeface="Karla"/>
                <a:ea typeface="Karla"/>
                <a:cs typeface="Karla"/>
                <a:sym typeface="Karla"/>
              </a:rPr>
              <a:t>edi</a:t>
            </a:r>
            <a:r>
              <a:rPr lang="en" sz="1600">
                <a:latin typeface="Karla"/>
                <a:ea typeface="Karla"/>
                <a:cs typeface="Karla"/>
                <a:sym typeface="Karla"/>
              </a:rPr>
              <a:t>cine</a:t>
            </a:r>
            <a:endParaRPr sz="1600">
              <a:solidFill>
                <a:srgbClr val="000000"/>
              </a:solidFill>
              <a:latin typeface="Karla"/>
              <a:ea typeface="Karla"/>
              <a:cs typeface="Karla"/>
              <a:sym typeface="Karla"/>
            </a:endParaRPr>
          </a:p>
        </p:txBody>
      </p:sp>
      <p:sp>
        <p:nvSpPr>
          <p:cNvPr id="325" name="Google Shape;325;p23"/>
          <p:cNvSpPr/>
          <p:nvPr/>
        </p:nvSpPr>
        <p:spPr>
          <a:xfrm>
            <a:off x="220625" y="6966625"/>
            <a:ext cx="3552600" cy="2387100"/>
          </a:xfrm>
          <a:prstGeom prst="roundRect">
            <a:avLst>
              <a:gd fmla="val 16667" name="adj"/>
            </a:avLst>
          </a:prstGeom>
          <a:solidFill>
            <a:srgbClr val="9DBDC1"/>
          </a:solid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2000">
                <a:solidFill>
                  <a:srgbClr val="000000"/>
                </a:solidFill>
                <a:latin typeface="Karla"/>
                <a:ea typeface="Karla"/>
                <a:cs typeface="Karla"/>
                <a:sym typeface="Karla"/>
              </a:rPr>
              <a:t>5- </a:t>
            </a:r>
            <a:r>
              <a:rPr lang="en" sz="1600">
                <a:solidFill>
                  <a:schemeClr val="dk1"/>
                </a:solidFill>
                <a:latin typeface="Karla"/>
                <a:ea typeface="Karla"/>
                <a:cs typeface="Karla"/>
                <a:sym typeface="Karla"/>
              </a:rPr>
              <a:t>Which one of the following has no radiation </a:t>
            </a:r>
            <a:endParaRPr sz="1600">
              <a:solidFill>
                <a:srgbClr val="000000"/>
              </a:solidFill>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sz="1600">
                <a:latin typeface="Karla"/>
                <a:ea typeface="Karla"/>
                <a:cs typeface="Karla"/>
                <a:sym typeface="Karla"/>
              </a:rPr>
              <a:t>CT</a:t>
            </a:r>
            <a:endParaRPr sz="1600">
              <a:solidFill>
                <a:srgbClr val="000000"/>
              </a:solidFill>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sz="1600">
                <a:solidFill>
                  <a:srgbClr val="000000"/>
                </a:solidFill>
                <a:latin typeface="Karla"/>
                <a:ea typeface="Karla"/>
                <a:cs typeface="Karla"/>
                <a:sym typeface="Karla"/>
              </a:rPr>
              <a:t>X-Ray</a:t>
            </a:r>
            <a:endParaRPr sz="1600">
              <a:solidFill>
                <a:srgbClr val="000000"/>
              </a:solidFill>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sz="1600">
                <a:latin typeface="Karla"/>
                <a:ea typeface="Karla"/>
                <a:cs typeface="Karla"/>
                <a:sym typeface="Karla"/>
              </a:rPr>
              <a:t>Nuclear medicine</a:t>
            </a:r>
            <a:endParaRPr sz="1600">
              <a:solidFill>
                <a:srgbClr val="000000"/>
              </a:solidFill>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sz="1600">
                <a:solidFill>
                  <a:srgbClr val="000000"/>
                </a:solidFill>
                <a:latin typeface="Karla"/>
                <a:ea typeface="Karla"/>
                <a:cs typeface="Karla"/>
                <a:sym typeface="Karla"/>
              </a:rPr>
              <a:t>Ultrasound</a:t>
            </a:r>
            <a:endParaRPr/>
          </a:p>
        </p:txBody>
      </p:sp>
      <p:sp>
        <p:nvSpPr>
          <p:cNvPr id="326" name="Google Shape;326;p23"/>
          <p:cNvSpPr/>
          <p:nvPr/>
        </p:nvSpPr>
        <p:spPr>
          <a:xfrm>
            <a:off x="208200" y="2834748"/>
            <a:ext cx="7356000" cy="1633200"/>
          </a:xfrm>
          <a:prstGeom prst="roundRect">
            <a:avLst>
              <a:gd fmla="val 16667" name="adj"/>
            </a:avLst>
          </a:prstGeom>
          <a:solidFill>
            <a:srgbClr val="9DBDC1"/>
          </a:solid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2000">
                <a:solidFill>
                  <a:srgbClr val="000000"/>
                </a:solidFill>
                <a:latin typeface="Karla"/>
                <a:ea typeface="Karla"/>
                <a:cs typeface="Karla"/>
                <a:sym typeface="Karla"/>
              </a:rPr>
              <a:t>2-</a:t>
            </a:r>
            <a:r>
              <a:rPr lang="en" sz="1600">
                <a:solidFill>
                  <a:schemeClr val="dk1"/>
                </a:solidFill>
                <a:latin typeface="Karla"/>
                <a:ea typeface="Karla"/>
                <a:cs typeface="Karla"/>
                <a:sym typeface="Karla"/>
              </a:rPr>
              <a:t>which one of the following modalities you think </a:t>
            </a:r>
            <a:endParaRPr sz="1600">
              <a:solidFill>
                <a:schemeClr val="dk1"/>
              </a:solidFill>
              <a:latin typeface="Karla"/>
              <a:ea typeface="Karla"/>
              <a:cs typeface="Karla"/>
              <a:sym typeface="Karla"/>
            </a:endParaRPr>
          </a:p>
          <a:p>
            <a:pPr indent="0" lvl="0" marL="0" rtl="0" algn="l">
              <a:spcBef>
                <a:spcPts val="0"/>
              </a:spcBef>
              <a:spcAft>
                <a:spcPts val="0"/>
              </a:spcAft>
              <a:buNone/>
            </a:pPr>
            <a:r>
              <a:rPr lang="en" sz="1600">
                <a:solidFill>
                  <a:schemeClr val="dk1"/>
                </a:solidFill>
                <a:latin typeface="Karla"/>
                <a:ea typeface="Karla"/>
                <a:cs typeface="Karla"/>
                <a:sym typeface="Karla"/>
              </a:rPr>
              <a:t>had been taken?</a:t>
            </a:r>
            <a:endParaRPr sz="2000">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sz="1600">
                <a:solidFill>
                  <a:schemeClr val="dk1"/>
                </a:solidFill>
                <a:latin typeface="Karla"/>
                <a:ea typeface="Karla"/>
                <a:cs typeface="Karla"/>
                <a:sym typeface="Karla"/>
              </a:rPr>
              <a:t>Ultrasound Dúplex</a:t>
            </a:r>
            <a:endParaRPr sz="1600">
              <a:solidFill>
                <a:schemeClr val="dk1"/>
              </a:solidFill>
              <a:latin typeface="Karla"/>
              <a:ea typeface="Karla"/>
              <a:cs typeface="Karla"/>
              <a:sym typeface="Karla"/>
            </a:endParaRPr>
          </a:p>
          <a:p>
            <a:pPr indent="-330200" lvl="0" marL="457200" rtl="0" algn="l">
              <a:spcBef>
                <a:spcPts val="0"/>
              </a:spcBef>
              <a:spcAft>
                <a:spcPts val="0"/>
              </a:spcAft>
              <a:buClr>
                <a:schemeClr val="dk1"/>
              </a:buClr>
              <a:buSzPts val="1600"/>
              <a:buFont typeface="Karla"/>
              <a:buAutoNum type="alphaLcPeriod"/>
            </a:pPr>
            <a:r>
              <a:rPr lang="en" sz="1600">
                <a:solidFill>
                  <a:schemeClr val="dk1"/>
                </a:solidFill>
                <a:latin typeface="Karla"/>
                <a:ea typeface="Karla"/>
                <a:cs typeface="Karla"/>
                <a:sym typeface="Karla"/>
              </a:rPr>
              <a:t>Ultrasound B. Mode </a:t>
            </a:r>
            <a:endParaRPr sz="1600">
              <a:solidFill>
                <a:schemeClr val="dk1"/>
              </a:solidFill>
              <a:latin typeface="Karla"/>
              <a:ea typeface="Karla"/>
              <a:cs typeface="Karla"/>
              <a:sym typeface="Karla"/>
            </a:endParaRPr>
          </a:p>
          <a:p>
            <a:pPr indent="-330200" lvl="0" marL="457200" rtl="0" algn="l">
              <a:spcBef>
                <a:spcPts val="0"/>
              </a:spcBef>
              <a:spcAft>
                <a:spcPts val="0"/>
              </a:spcAft>
              <a:buClr>
                <a:schemeClr val="dk1"/>
              </a:buClr>
              <a:buSzPts val="1600"/>
              <a:buFont typeface="Karla"/>
              <a:buAutoNum type="alphaLcPeriod"/>
            </a:pPr>
            <a:r>
              <a:rPr lang="en" sz="1600">
                <a:solidFill>
                  <a:schemeClr val="dk1"/>
                </a:solidFill>
                <a:latin typeface="Karla"/>
                <a:ea typeface="Karla"/>
                <a:cs typeface="Karla"/>
                <a:sym typeface="Karla"/>
              </a:rPr>
              <a:t>CT</a:t>
            </a:r>
            <a:endParaRPr sz="900">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sz="1600">
                <a:latin typeface="Karla"/>
                <a:ea typeface="Karla"/>
                <a:cs typeface="Karla"/>
                <a:sym typeface="Karla"/>
              </a:rPr>
              <a:t>Ultrasound</a:t>
            </a:r>
            <a:r>
              <a:rPr lang="en" sz="1600">
                <a:solidFill>
                  <a:srgbClr val="000000"/>
                </a:solidFill>
                <a:latin typeface="Karla"/>
                <a:ea typeface="Karla"/>
                <a:cs typeface="Karla"/>
                <a:sym typeface="Karla"/>
              </a:rPr>
              <a:t> Color Doppler </a:t>
            </a:r>
            <a:endParaRPr/>
          </a:p>
        </p:txBody>
      </p:sp>
      <p:sp>
        <p:nvSpPr>
          <p:cNvPr id="327" name="Google Shape;327;p23"/>
          <p:cNvSpPr/>
          <p:nvPr/>
        </p:nvSpPr>
        <p:spPr>
          <a:xfrm>
            <a:off x="4005925" y="4791825"/>
            <a:ext cx="3552600" cy="2031600"/>
          </a:xfrm>
          <a:prstGeom prst="roundRect">
            <a:avLst>
              <a:gd fmla="val 16667" name="adj"/>
            </a:avLst>
          </a:prstGeom>
          <a:solidFill>
            <a:srgbClr val="9DBDC1"/>
          </a:solid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2000">
                <a:solidFill>
                  <a:srgbClr val="000000"/>
                </a:solidFill>
                <a:latin typeface="Karla"/>
                <a:ea typeface="Karla"/>
                <a:cs typeface="Karla"/>
                <a:sym typeface="Karla"/>
              </a:rPr>
              <a:t>4- </a:t>
            </a:r>
            <a:r>
              <a:rPr lang="en" sz="1600">
                <a:solidFill>
                  <a:srgbClr val="000000"/>
                </a:solidFill>
                <a:latin typeface="Karla"/>
                <a:ea typeface="Karla"/>
                <a:cs typeface="Karla"/>
                <a:sym typeface="Karla"/>
              </a:rPr>
              <a:t>Which one of the following is the appropriate test to assess tumors</a:t>
            </a:r>
            <a:r>
              <a:rPr lang="en" sz="1600">
                <a:latin typeface="Karla"/>
                <a:ea typeface="Karla"/>
                <a:cs typeface="Karla"/>
                <a:sym typeface="Karla"/>
              </a:rPr>
              <a:t>?</a:t>
            </a:r>
            <a:endParaRPr sz="1600">
              <a:solidFill>
                <a:srgbClr val="000000"/>
              </a:solidFill>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sz="1600">
                <a:solidFill>
                  <a:srgbClr val="000000"/>
                </a:solidFill>
                <a:latin typeface="Karla"/>
                <a:ea typeface="Karla"/>
                <a:cs typeface="Karla"/>
                <a:sym typeface="Karla"/>
              </a:rPr>
              <a:t>Ultrasound</a:t>
            </a:r>
            <a:endParaRPr sz="1600">
              <a:solidFill>
                <a:srgbClr val="000000"/>
              </a:solidFill>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sz="1600">
                <a:solidFill>
                  <a:srgbClr val="000000"/>
                </a:solidFill>
                <a:latin typeface="Karla"/>
                <a:ea typeface="Karla"/>
                <a:cs typeface="Karla"/>
                <a:sym typeface="Karla"/>
              </a:rPr>
              <a:t>C</a:t>
            </a:r>
            <a:r>
              <a:rPr lang="en" sz="1600">
                <a:latin typeface="Karla"/>
                <a:ea typeface="Karla"/>
                <a:cs typeface="Karla"/>
                <a:sym typeface="Karla"/>
              </a:rPr>
              <a:t>T</a:t>
            </a:r>
            <a:endParaRPr sz="1600">
              <a:solidFill>
                <a:srgbClr val="000000"/>
              </a:solidFill>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sz="1600">
                <a:latin typeface="Karla"/>
                <a:ea typeface="Karla"/>
                <a:cs typeface="Karla"/>
                <a:sym typeface="Karla"/>
              </a:rPr>
              <a:t>MRI</a:t>
            </a:r>
            <a:r>
              <a:rPr lang="en" sz="1600">
                <a:solidFill>
                  <a:srgbClr val="000000"/>
                </a:solidFill>
                <a:latin typeface="Karla"/>
                <a:ea typeface="Karla"/>
                <a:cs typeface="Karla"/>
                <a:sym typeface="Karla"/>
              </a:rPr>
              <a:t> </a:t>
            </a:r>
            <a:endParaRPr sz="1600">
              <a:solidFill>
                <a:srgbClr val="000000"/>
              </a:solidFill>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sz="1600">
                <a:latin typeface="Karla"/>
                <a:ea typeface="Karla"/>
                <a:cs typeface="Karla"/>
                <a:sym typeface="Karla"/>
              </a:rPr>
              <a:t>Nuclear medicine</a:t>
            </a:r>
            <a:endParaRPr/>
          </a:p>
        </p:txBody>
      </p:sp>
      <p:sp>
        <p:nvSpPr>
          <p:cNvPr id="328" name="Google Shape;328;p23"/>
          <p:cNvSpPr/>
          <p:nvPr/>
        </p:nvSpPr>
        <p:spPr>
          <a:xfrm>
            <a:off x="4005925" y="6973484"/>
            <a:ext cx="3552600" cy="2387100"/>
          </a:xfrm>
          <a:prstGeom prst="roundRect">
            <a:avLst>
              <a:gd fmla="val 16667" name="adj"/>
            </a:avLst>
          </a:prstGeom>
          <a:solidFill>
            <a:srgbClr val="9DBDC1"/>
          </a:solid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2000">
                <a:solidFill>
                  <a:srgbClr val="000000"/>
                </a:solidFill>
                <a:latin typeface="Karla"/>
                <a:ea typeface="Karla"/>
                <a:cs typeface="Karla"/>
                <a:sym typeface="Karla"/>
              </a:rPr>
              <a:t>6- </a:t>
            </a:r>
            <a:r>
              <a:rPr lang="en" sz="1600">
                <a:solidFill>
                  <a:schemeClr val="dk1"/>
                </a:solidFill>
                <a:latin typeface="Karla"/>
                <a:ea typeface="Karla"/>
                <a:cs typeface="Karla"/>
                <a:sym typeface="Karla"/>
              </a:rPr>
              <a:t>Which one of the following </a:t>
            </a:r>
            <a:r>
              <a:rPr lang="en" sz="1600">
                <a:latin typeface="Karla"/>
                <a:ea typeface="Karla"/>
                <a:cs typeface="Karla"/>
                <a:sym typeface="Karla"/>
              </a:rPr>
              <a:t>gives a far more great detail of information when compared to a CT scan?</a:t>
            </a:r>
            <a:endParaRPr sz="1800">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sz="1600">
                <a:latin typeface="Karla"/>
                <a:ea typeface="Karla"/>
                <a:cs typeface="Karla"/>
                <a:sym typeface="Karla"/>
              </a:rPr>
              <a:t>MRI</a:t>
            </a:r>
            <a:r>
              <a:rPr lang="en" sz="1600">
                <a:solidFill>
                  <a:srgbClr val="000000"/>
                </a:solidFill>
                <a:latin typeface="Karla"/>
                <a:ea typeface="Karla"/>
                <a:cs typeface="Karla"/>
                <a:sym typeface="Karla"/>
              </a:rPr>
              <a:t> </a:t>
            </a:r>
            <a:endParaRPr sz="1600">
              <a:solidFill>
                <a:srgbClr val="000000"/>
              </a:solidFill>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sz="1600">
                <a:latin typeface="Karla"/>
                <a:ea typeface="Karla"/>
                <a:cs typeface="Karla"/>
                <a:sym typeface="Karla"/>
              </a:rPr>
              <a:t>Nuclear medicine</a:t>
            </a:r>
            <a:r>
              <a:rPr lang="en" sz="1600">
                <a:solidFill>
                  <a:srgbClr val="000000"/>
                </a:solidFill>
                <a:latin typeface="Karla"/>
                <a:ea typeface="Karla"/>
                <a:cs typeface="Karla"/>
                <a:sym typeface="Karla"/>
              </a:rPr>
              <a:t> </a:t>
            </a:r>
            <a:endParaRPr sz="1600">
              <a:solidFill>
                <a:srgbClr val="000000"/>
              </a:solidFill>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sz="1600">
                <a:latin typeface="Karla"/>
                <a:ea typeface="Karla"/>
                <a:cs typeface="Karla"/>
                <a:sym typeface="Karla"/>
              </a:rPr>
              <a:t>Ultrasound </a:t>
            </a:r>
            <a:endParaRPr sz="1600">
              <a:solidFill>
                <a:srgbClr val="000000"/>
              </a:solidFill>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sz="1600">
                <a:latin typeface="Karla"/>
                <a:ea typeface="Karla"/>
                <a:cs typeface="Karla"/>
                <a:sym typeface="Karla"/>
              </a:rPr>
              <a:t>X-Ray</a:t>
            </a:r>
            <a:endParaRPr/>
          </a:p>
        </p:txBody>
      </p:sp>
      <p:sp>
        <p:nvSpPr>
          <p:cNvPr id="329" name="Google Shape;329;p23"/>
          <p:cNvSpPr/>
          <p:nvPr/>
        </p:nvSpPr>
        <p:spPr>
          <a:xfrm rot="5400000">
            <a:off x="6054050" y="9037392"/>
            <a:ext cx="884100" cy="1989600"/>
          </a:xfrm>
          <a:prstGeom prst="roundRect">
            <a:avLst>
              <a:gd fmla="val 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Karla"/>
                <a:ea typeface="Karla"/>
                <a:cs typeface="Karla"/>
                <a:sym typeface="Karla"/>
              </a:rPr>
              <a:t>Answers</a:t>
            </a:r>
            <a:endParaRPr>
              <a:latin typeface="Karla"/>
              <a:ea typeface="Karla"/>
              <a:cs typeface="Karla"/>
              <a:sym typeface="Karla"/>
            </a:endParaRPr>
          </a:p>
          <a:p>
            <a:pPr indent="0" lvl="0" marL="0" rtl="0" algn="l">
              <a:spcBef>
                <a:spcPts val="0"/>
              </a:spcBef>
              <a:spcAft>
                <a:spcPts val="0"/>
              </a:spcAft>
              <a:buNone/>
            </a:pPr>
            <a:r>
              <a:rPr lang="en">
                <a:latin typeface="Karla"/>
                <a:ea typeface="Karla"/>
                <a:cs typeface="Karla"/>
                <a:sym typeface="Karla"/>
              </a:rPr>
              <a:t>1) </a:t>
            </a:r>
            <a:r>
              <a:rPr lang="en">
                <a:latin typeface="Karla"/>
                <a:ea typeface="Karla"/>
                <a:cs typeface="Karla"/>
                <a:sym typeface="Karla"/>
              </a:rPr>
              <a:t>b</a:t>
            </a:r>
            <a:endParaRPr>
              <a:latin typeface="Karla"/>
              <a:ea typeface="Karla"/>
              <a:cs typeface="Karla"/>
              <a:sym typeface="Karla"/>
            </a:endParaRPr>
          </a:p>
          <a:p>
            <a:pPr indent="0" lvl="0" marL="0" rtl="0" algn="l">
              <a:spcBef>
                <a:spcPts val="0"/>
              </a:spcBef>
              <a:spcAft>
                <a:spcPts val="0"/>
              </a:spcAft>
              <a:buNone/>
            </a:pPr>
            <a:r>
              <a:rPr lang="en">
                <a:latin typeface="Karla"/>
                <a:ea typeface="Karla"/>
                <a:cs typeface="Karla"/>
                <a:sym typeface="Karla"/>
              </a:rPr>
              <a:t>2)a</a:t>
            </a:r>
            <a:endParaRPr>
              <a:latin typeface="Karla"/>
              <a:ea typeface="Karla"/>
              <a:cs typeface="Karla"/>
              <a:sym typeface="Karla"/>
            </a:endParaRPr>
          </a:p>
          <a:p>
            <a:pPr indent="0" lvl="0" marL="0" rtl="0" algn="l">
              <a:spcBef>
                <a:spcPts val="0"/>
              </a:spcBef>
              <a:spcAft>
                <a:spcPts val="0"/>
              </a:spcAft>
              <a:buNone/>
            </a:pPr>
            <a:r>
              <a:rPr lang="en">
                <a:latin typeface="Karla"/>
                <a:ea typeface="Karla"/>
                <a:cs typeface="Karla"/>
                <a:sym typeface="Karla"/>
              </a:rPr>
              <a:t>3)c</a:t>
            </a:r>
            <a:endParaRPr>
              <a:latin typeface="Karla"/>
              <a:ea typeface="Karla"/>
              <a:cs typeface="Karla"/>
              <a:sym typeface="Karla"/>
            </a:endParaRPr>
          </a:p>
          <a:p>
            <a:pPr indent="0" lvl="0" marL="0" rtl="0" algn="l">
              <a:spcBef>
                <a:spcPts val="0"/>
              </a:spcBef>
              <a:spcAft>
                <a:spcPts val="0"/>
              </a:spcAft>
              <a:buNone/>
            </a:pPr>
            <a:r>
              <a:rPr lang="en">
                <a:latin typeface="Karla"/>
                <a:ea typeface="Karla"/>
                <a:cs typeface="Karla"/>
                <a:sym typeface="Karla"/>
              </a:rPr>
              <a:t>4)b</a:t>
            </a:r>
            <a:endParaRPr>
              <a:latin typeface="Karla"/>
              <a:ea typeface="Karla"/>
              <a:cs typeface="Karla"/>
              <a:sym typeface="Karla"/>
            </a:endParaRPr>
          </a:p>
          <a:p>
            <a:pPr indent="0" lvl="0" marL="0" rtl="0" algn="l">
              <a:spcBef>
                <a:spcPts val="0"/>
              </a:spcBef>
              <a:spcAft>
                <a:spcPts val="0"/>
              </a:spcAft>
              <a:buNone/>
            </a:pPr>
            <a:r>
              <a:rPr lang="en">
                <a:latin typeface="Karla"/>
                <a:ea typeface="Karla"/>
                <a:cs typeface="Karla"/>
                <a:sym typeface="Karla"/>
              </a:rPr>
              <a:t>5)d</a:t>
            </a:r>
            <a:endParaRPr>
              <a:latin typeface="Karla"/>
              <a:ea typeface="Karla"/>
              <a:cs typeface="Karla"/>
              <a:sym typeface="Karla"/>
            </a:endParaRPr>
          </a:p>
          <a:p>
            <a:pPr indent="0" lvl="0" marL="0" rtl="0" algn="l">
              <a:spcBef>
                <a:spcPts val="0"/>
              </a:spcBef>
              <a:spcAft>
                <a:spcPts val="0"/>
              </a:spcAft>
              <a:buNone/>
            </a:pPr>
            <a:r>
              <a:rPr lang="en">
                <a:latin typeface="Karla"/>
                <a:ea typeface="Karla"/>
                <a:cs typeface="Karla"/>
                <a:sym typeface="Karla"/>
              </a:rPr>
              <a:t>6)a</a:t>
            </a:r>
            <a:endParaRPr>
              <a:latin typeface="Karla"/>
              <a:ea typeface="Karla"/>
              <a:cs typeface="Karla"/>
              <a:sym typeface="Karla"/>
            </a:endParaRPr>
          </a:p>
          <a:p>
            <a:pPr indent="0" lvl="0" marL="0" rtl="0" algn="l">
              <a:spcBef>
                <a:spcPts val="0"/>
              </a:spcBef>
              <a:spcAft>
                <a:spcPts val="0"/>
              </a:spcAft>
              <a:buNone/>
            </a:pPr>
            <a:r>
              <a:t/>
            </a:r>
            <a:endParaRPr>
              <a:latin typeface="Karla"/>
              <a:ea typeface="Karla"/>
              <a:cs typeface="Karla"/>
              <a:sym typeface="Karla"/>
            </a:endParaRPr>
          </a:p>
        </p:txBody>
      </p:sp>
      <p:sp>
        <p:nvSpPr>
          <p:cNvPr id="330" name="Google Shape;330;p23"/>
          <p:cNvSpPr/>
          <p:nvPr/>
        </p:nvSpPr>
        <p:spPr>
          <a:xfrm>
            <a:off x="5501298" y="1009201"/>
            <a:ext cx="1644000" cy="1370100"/>
          </a:xfrm>
          <a:prstGeom prst="roundRect">
            <a:avLst>
              <a:gd fmla="val 16667" name="adj"/>
            </a:avLst>
          </a:prstGeom>
          <a:solidFill>
            <a:srgbClr val="F3F3F3"/>
          </a:solidFill>
          <a:ln cap="flat" cmpd="sng" w="9525">
            <a:solidFill>
              <a:srgbClr val="005E68"/>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Insert picture if needed</a:t>
            </a:r>
            <a:endParaRPr sz="900"/>
          </a:p>
        </p:txBody>
      </p:sp>
      <p:sp>
        <p:nvSpPr>
          <p:cNvPr id="331" name="Google Shape;331;p23"/>
          <p:cNvSpPr/>
          <p:nvPr/>
        </p:nvSpPr>
        <p:spPr>
          <a:xfrm>
            <a:off x="5501298" y="2966288"/>
            <a:ext cx="1644000" cy="1370100"/>
          </a:xfrm>
          <a:prstGeom prst="roundRect">
            <a:avLst>
              <a:gd fmla="val 16667" name="adj"/>
            </a:avLst>
          </a:prstGeom>
          <a:solidFill>
            <a:srgbClr val="F3F3F3"/>
          </a:solidFill>
          <a:ln cap="flat" cmpd="sng" w="9525">
            <a:solidFill>
              <a:srgbClr val="005E68"/>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Insert picture if needed</a:t>
            </a:r>
            <a:endParaRPr sz="900"/>
          </a:p>
        </p:txBody>
      </p:sp>
      <p:pic>
        <p:nvPicPr>
          <p:cNvPr id="332" name="Google Shape;332;p23"/>
          <p:cNvPicPr preferRelativeResize="0"/>
          <p:nvPr/>
        </p:nvPicPr>
        <p:blipFill>
          <a:blip r:embed="rId3">
            <a:alphaModFix/>
          </a:blip>
          <a:stretch>
            <a:fillRect/>
          </a:stretch>
        </p:blipFill>
        <p:spPr>
          <a:xfrm>
            <a:off x="5501300" y="961436"/>
            <a:ext cx="1805576" cy="1426701"/>
          </a:xfrm>
          <a:prstGeom prst="rect">
            <a:avLst/>
          </a:prstGeom>
          <a:noFill/>
          <a:ln>
            <a:noFill/>
          </a:ln>
        </p:spPr>
      </p:pic>
      <p:pic>
        <p:nvPicPr>
          <p:cNvPr id="333" name="Google Shape;333;p23"/>
          <p:cNvPicPr preferRelativeResize="0"/>
          <p:nvPr/>
        </p:nvPicPr>
        <p:blipFill>
          <a:blip r:embed="rId4">
            <a:alphaModFix/>
          </a:blip>
          <a:stretch>
            <a:fillRect/>
          </a:stretch>
        </p:blipFill>
        <p:spPr>
          <a:xfrm>
            <a:off x="5512525" y="2938000"/>
            <a:ext cx="1805575" cy="1426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5"/>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5"/>
          <p:cNvSpPr/>
          <p:nvPr/>
        </p:nvSpPr>
        <p:spPr>
          <a:xfrm>
            <a:off x="1531800" y="-75425"/>
            <a:ext cx="4708800" cy="4587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1" name="Google Shape;91;p15"/>
          <p:cNvSpPr txBox="1"/>
          <p:nvPr/>
        </p:nvSpPr>
        <p:spPr>
          <a:xfrm>
            <a:off x="2265450" y="-75425"/>
            <a:ext cx="3241500" cy="6297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300">
                <a:solidFill>
                  <a:srgbClr val="005E68"/>
                </a:solidFill>
                <a:latin typeface="Arvo"/>
                <a:ea typeface="Arvo"/>
                <a:cs typeface="Arvo"/>
                <a:sym typeface="Arvo"/>
              </a:rPr>
              <a:t>Introduction</a:t>
            </a:r>
            <a:endParaRPr b="1" sz="2300">
              <a:solidFill>
                <a:srgbClr val="005E68"/>
              </a:solidFill>
              <a:latin typeface="Arvo"/>
              <a:ea typeface="Arvo"/>
              <a:cs typeface="Arvo"/>
              <a:sym typeface="Arvo"/>
            </a:endParaRPr>
          </a:p>
        </p:txBody>
      </p:sp>
      <p:sp>
        <p:nvSpPr>
          <p:cNvPr id="92" name="Google Shape;92;p15"/>
          <p:cNvSpPr txBox="1"/>
          <p:nvPr/>
        </p:nvSpPr>
        <p:spPr>
          <a:xfrm>
            <a:off x="349500" y="450838"/>
            <a:ext cx="5819700" cy="70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chemeClr val="lt2"/>
                </a:solidFill>
                <a:latin typeface="Karla"/>
                <a:ea typeface="Karla"/>
                <a:cs typeface="Karla"/>
                <a:sym typeface="Karla"/>
              </a:rPr>
              <a:t>What is hepatobiliary system (HBS)? </a:t>
            </a:r>
            <a:endParaRPr b="1" sz="2300">
              <a:solidFill>
                <a:schemeClr val="lt2"/>
              </a:solidFill>
              <a:latin typeface="Karla"/>
              <a:ea typeface="Karla"/>
              <a:cs typeface="Karla"/>
              <a:sym typeface="Karla"/>
            </a:endParaRPr>
          </a:p>
        </p:txBody>
      </p:sp>
      <p:sp>
        <p:nvSpPr>
          <p:cNvPr id="93" name="Google Shape;93;p15"/>
          <p:cNvSpPr txBox="1"/>
          <p:nvPr/>
        </p:nvSpPr>
        <p:spPr>
          <a:xfrm>
            <a:off x="314438" y="1484038"/>
            <a:ext cx="72183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chemeClr val="lt2"/>
                </a:solidFill>
                <a:latin typeface="Karla"/>
                <a:ea typeface="Karla"/>
                <a:cs typeface="Karla"/>
                <a:sym typeface="Karla"/>
              </a:rPr>
              <a:t>what are the</a:t>
            </a:r>
            <a:r>
              <a:rPr b="1" lang="en" sz="2300">
                <a:solidFill>
                  <a:schemeClr val="lt2"/>
                </a:solidFill>
                <a:latin typeface="Karla"/>
                <a:ea typeface="Karla"/>
                <a:cs typeface="Karla"/>
                <a:sym typeface="Karla"/>
              </a:rPr>
              <a:t> </a:t>
            </a:r>
            <a:r>
              <a:rPr b="1" lang="en" sz="2300">
                <a:solidFill>
                  <a:schemeClr val="lt2"/>
                </a:solidFill>
                <a:latin typeface="Karla"/>
                <a:ea typeface="Karla"/>
                <a:cs typeface="Karla"/>
                <a:sym typeface="Karla"/>
              </a:rPr>
              <a:t>modalities used in imaging (HBS)?</a:t>
            </a:r>
            <a:endParaRPr b="1" sz="2300">
              <a:solidFill>
                <a:schemeClr val="lt2"/>
              </a:solidFill>
              <a:latin typeface="Karla"/>
              <a:ea typeface="Karla"/>
              <a:cs typeface="Karla"/>
              <a:sym typeface="Karla"/>
            </a:endParaRPr>
          </a:p>
        </p:txBody>
      </p:sp>
      <p:sp>
        <p:nvSpPr>
          <p:cNvPr id="94" name="Google Shape;94;p15"/>
          <p:cNvSpPr txBox="1"/>
          <p:nvPr/>
        </p:nvSpPr>
        <p:spPr>
          <a:xfrm>
            <a:off x="43075" y="951400"/>
            <a:ext cx="7218300" cy="702000"/>
          </a:xfrm>
          <a:prstGeom prst="rect">
            <a:avLst/>
          </a:prstGeom>
          <a:noFill/>
          <a:ln>
            <a:noFill/>
          </a:ln>
        </p:spPr>
        <p:txBody>
          <a:bodyPr anchorCtr="0" anchor="t" bIns="91425" lIns="91425" spcFirstLastPara="1" rIns="91425" wrap="square" tIns="91425">
            <a:noAutofit/>
          </a:bodyPr>
          <a:lstStyle/>
          <a:p>
            <a:pPr indent="-279400" lvl="0" marL="393700" rtl="0" algn="l">
              <a:spcBef>
                <a:spcPts val="0"/>
              </a:spcBef>
              <a:spcAft>
                <a:spcPts val="0"/>
              </a:spcAft>
              <a:buClr>
                <a:srgbClr val="000000"/>
              </a:buClr>
              <a:buSzPts val="1400"/>
              <a:buFont typeface="Karla"/>
              <a:buChar char="❖"/>
            </a:pPr>
            <a:r>
              <a:rPr lang="en">
                <a:latin typeface="Karla"/>
                <a:ea typeface="Karla"/>
                <a:cs typeface="Karla"/>
                <a:sym typeface="Karla"/>
              </a:rPr>
              <a:t>It includes </a:t>
            </a:r>
            <a:r>
              <a:rPr b="1" lang="en">
                <a:latin typeface="Karla"/>
                <a:ea typeface="Karla"/>
                <a:cs typeface="Karla"/>
                <a:sym typeface="Karla"/>
              </a:rPr>
              <a:t>liver </a:t>
            </a:r>
            <a:r>
              <a:rPr lang="en">
                <a:latin typeface="Karla"/>
                <a:ea typeface="Karla"/>
                <a:cs typeface="Karla"/>
                <a:sym typeface="Karla"/>
              </a:rPr>
              <a:t>, </a:t>
            </a:r>
            <a:r>
              <a:rPr b="1" lang="en">
                <a:latin typeface="Karla"/>
                <a:ea typeface="Karla"/>
                <a:cs typeface="Karla"/>
                <a:sym typeface="Karla"/>
              </a:rPr>
              <a:t>gallbladder </a:t>
            </a:r>
            <a:r>
              <a:rPr lang="en">
                <a:latin typeface="Karla"/>
                <a:ea typeface="Karla"/>
                <a:cs typeface="Karla"/>
                <a:sym typeface="Karla"/>
              </a:rPr>
              <a:t>and </a:t>
            </a:r>
            <a:r>
              <a:rPr b="1" lang="en">
                <a:latin typeface="Karla"/>
                <a:ea typeface="Karla"/>
                <a:cs typeface="Karla"/>
                <a:sym typeface="Karla"/>
              </a:rPr>
              <a:t>biliary ducts</a:t>
            </a:r>
            <a:r>
              <a:rPr lang="en">
                <a:latin typeface="Karla"/>
                <a:ea typeface="Karla"/>
                <a:cs typeface="Karla"/>
                <a:sym typeface="Karla"/>
              </a:rPr>
              <a:t>.</a:t>
            </a:r>
            <a:endParaRPr/>
          </a:p>
        </p:txBody>
      </p:sp>
      <p:sp>
        <p:nvSpPr>
          <p:cNvPr id="95" name="Google Shape;95;p15"/>
          <p:cNvSpPr/>
          <p:nvPr/>
        </p:nvSpPr>
        <p:spPr>
          <a:xfrm>
            <a:off x="7379835" y="2290300"/>
            <a:ext cx="349500" cy="629700"/>
          </a:xfrm>
          <a:prstGeom prst="rect">
            <a:avLst/>
          </a:prstGeom>
          <a:solidFill>
            <a:srgbClr val="70AEB5"/>
          </a:solidFill>
          <a:ln>
            <a:noFill/>
          </a:ln>
        </p:spPr>
        <p:txBody>
          <a:bodyPr anchorCtr="0" anchor="ctr" bIns="79750" lIns="79750" spcFirstLastPara="1" rIns="79750" wrap="square" tIns="79750">
            <a:noAutofit/>
          </a:bodyPr>
          <a:lstStyle/>
          <a:p>
            <a:pPr indent="0" lvl="0" marL="0" rtl="0" algn="l">
              <a:spcBef>
                <a:spcPts val="0"/>
              </a:spcBef>
              <a:spcAft>
                <a:spcPts val="0"/>
              </a:spcAft>
              <a:buNone/>
            </a:pPr>
            <a:r>
              <a:t/>
            </a:r>
            <a:endParaRPr/>
          </a:p>
        </p:txBody>
      </p:sp>
      <p:sp>
        <p:nvSpPr>
          <p:cNvPr id="96" name="Google Shape;96;p15"/>
          <p:cNvSpPr/>
          <p:nvPr/>
        </p:nvSpPr>
        <p:spPr>
          <a:xfrm>
            <a:off x="208225" y="2290300"/>
            <a:ext cx="1326900" cy="629700"/>
          </a:xfrm>
          <a:prstGeom prst="homePlate">
            <a:avLst>
              <a:gd fmla="val 50000" name="adj"/>
            </a:avLst>
          </a:prstGeom>
          <a:solidFill>
            <a:srgbClr val="005E68"/>
          </a:solidFill>
          <a:ln>
            <a:noFill/>
          </a:ln>
        </p:spPr>
        <p:txBody>
          <a:bodyPr anchorCtr="0" anchor="ctr" bIns="79750" lIns="79750" spcFirstLastPara="1" rIns="79750" wrap="square" tIns="79750">
            <a:noAutofit/>
          </a:bodyPr>
          <a:lstStyle/>
          <a:p>
            <a:pPr indent="0" lvl="0" marL="0" rtl="0" algn="ctr">
              <a:spcBef>
                <a:spcPts val="0"/>
              </a:spcBef>
              <a:spcAft>
                <a:spcPts val="0"/>
              </a:spcAft>
              <a:buNone/>
            </a:pPr>
            <a:r>
              <a:rPr lang="en" sz="1200">
                <a:solidFill>
                  <a:srgbClr val="FFFFFF"/>
                </a:solidFill>
                <a:latin typeface="Karla"/>
                <a:ea typeface="Karla"/>
                <a:cs typeface="Karla"/>
                <a:sym typeface="Karla"/>
              </a:rPr>
              <a:t>X-Ray</a:t>
            </a:r>
            <a:endParaRPr sz="1200">
              <a:solidFill>
                <a:srgbClr val="FFFFFF"/>
              </a:solidFill>
              <a:latin typeface="Karla"/>
              <a:ea typeface="Karla"/>
              <a:cs typeface="Karla"/>
              <a:sym typeface="Karla"/>
            </a:endParaRPr>
          </a:p>
        </p:txBody>
      </p:sp>
      <p:sp>
        <p:nvSpPr>
          <p:cNvPr id="97" name="Google Shape;97;p15"/>
          <p:cNvSpPr/>
          <p:nvPr/>
        </p:nvSpPr>
        <p:spPr>
          <a:xfrm>
            <a:off x="1288942" y="2290300"/>
            <a:ext cx="1723800" cy="629700"/>
          </a:xfrm>
          <a:prstGeom prst="chevron">
            <a:avLst>
              <a:gd fmla="val 50000" name="adj"/>
            </a:avLst>
          </a:prstGeom>
          <a:solidFill>
            <a:srgbClr val="005E68">
              <a:alpha val="84310"/>
            </a:srgbClr>
          </a:solidFill>
          <a:ln>
            <a:noFill/>
          </a:ln>
        </p:spPr>
        <p:txBody>
          <a:bodyPr anchorCtr="0" anchor="ctr" bIns="79750" lIns="79750" spcFirstLastPara="1" rIns="79750" wrap="square" tIns="79750">
            <a:noAutofit/>
          </a:bodyPr>
          <a:lstStyle/>
          <a:p>
            <a:pPr indent="0" lvl="0" marL="0" rtl="0" algn="ctr">
              <a:spcBef>
                <a:spcPts val="0"/>
              </a:spcBef>
              <a:spcAft>
                <a:spcPts val="0"/>
              </a:spcAft>
              <a:buNone/>
            </a:pPr>
            <a:r>
              <a:rPr lang="en" sz="1200">
                <a:solidFill>
                  <a:srgbClr val="FFFFFF"/>
                </a:solidFill>
                <a:latin typeface="Karla"/>
                <a:ea typeface="Karla"/>
                <a:cs typeface="Karla"/>
                <a:sym typeface="Karla"/>
              </a:rPr>
              <a:t>Computed Tomography (CT)</a:t>
            </a:r>
            <a:endParaRPr sz="1200">
              <a:solidFill>
                <a:srgbClr val="FFFFFF"/>
              </a:solidFill>
              <a:latin typeface="Karla"/>
              <a:ea typeface="Karla"/>
              <a:cs typeface="Karla"/>
              <a:sym typeface="Karla"/>
            </a:endParaRPr>
          </a:p>
        </p:txBody>
      </p:sp>
      <p:sp>
        <p:nvSpPr>
          <p:cNvPr id="98" name="Google Shape;98;p15"/>
          <p:cNvSpPr/>
          <p:nvPr/>
        </p:nvSpPr>
        <p:spPr>
          <a:xfrm>
            <a:off x="2813991" y="2290300"/>
            <a:ext cx="1966500" cy="629700"/>
          </a:xfrm>
          <a:prstGeom prst="chevron">
            <a:avLst>
              <a:gd fmla="val 50000" name="adj"/>
            </a:avLst>
          </a:prstGeom>
          <a:solidFill>
            <a:srgbClr val="037A87">
              <a:alpha val="79890"/>
            </a:srgbClr>
          </a:solidFill>
          <a:ln>
            <a:noFill/>
          </a:ln>
        </p:spPr>
        <p:txBody>
          <a:bodyPr anchorCtr="0" anchor="ctr" bIns="79750" lIns="79750" spcFirstLastPara="1" rIns="79750" wrap="square" tIns="79750">
            <a:noAutofit/>
          </a:bodyPr>
          <a:lstStyle/>
          <a:p>
            <a:pPr indent="0" lvl="0" marL="0" rtl="0" algn="ctr">
              <a:spcBef>
                <a:spcPts val="0"/>
              </a:spcBef>
              <a:spcAft>
                <a:spcPts val="0"/>
              </a:spcAft>
              <a:buNone/>
            </a:pPr>
            <a:r>
              <a:rPr lang="en" sz="1200">
                <a:solidFill>
                  <a:srgbClr val="FFFFFF"/>
                </a:solidFill>
                <a:latin typeface="Karla"/>
                <a:ea typeface="Karla"/>
                <a:cs typeface="Karla"/>
                <a:sym typeface="Karla"/>
              </a:rPr>
              <a:t>Magnetic Resonance Imaging (MRI)</a:t>
            </a:r>
            <a:endParaRPr sz="1200">
              <a:solidFill>
                <a:srgbClr val="FFFFFF"/>
              </a:solidFill>
              <a:latin typeface="Karla"/>
              <a:ea typeface="Karla"/>
              <a:cs typeface="Karla"/>
              <a:sym typeface="Karla"/>
            </a:endParaRPr>
          </a:p>
        </p:txBody>
      </p:sp>
      <p:sp>
        <p:nvSpPr>
          <p:cNvPr id="99" name="Google Shape;99;p15"/>
          <p:cNvSpPr/>
          <p:nvPr/>
        </p:nvSpPr>
        <p:spPr>
          <a:xfrm>
            <a:off x="4549459" y="2290300"/>
            <a:ext cx="1620300" cy="629700"/>
          </a:xfrm>
          <a:prstGeom prst="chevron">
            <a:avLst>
              <a:gd fmla="val 50000" name="adj"/>
            </a:avLst>
          </a:prstGeom>
          <a:solidFill>
            <a:srgbClr val="29949F"/>
          </a:solidFill>
          <a:ln>
            <a:noFill/>
          </a:ln>
        </p:spPr>
        <p:txBody>
          <a:bodyPr anchorCtr="0" anchor="ctr" bIns="79750" lIns="79750" spcFirstLastPara="1" rIns="79750" wrap="square" tIns="79750">
            <a:noAutofit/>
          </a:bodyPr>
          <a:lstStyle/>
          <a:p>
            <a:pPr indent="0" lvl="0" marL="0" rtl="0" algn="ctr">
              <a:spcBef>
                <a:spcPts val="0"/>
              </a:spcBef>
              <a:spcAft>
                <a:spcPts val="0"/>
              </a:spcAft>
              <a:buNone/>
            </a:pPr>
            <a:r>
              <a:rPr lang="en" sz="1200">
                <a:solidFill>
                  <a:srgbClr val="FFFFFF"/>
                </a:solidFill>
                <a:latin typeface="Karla"/>
                <a:ea typeface="Karla"/>
                <a:cs typeface="Karla"/>
                <a:sym typeface="Karla"/>
              </a:rPr>
              <a:t>Ultrasound (US)</a:t>
            </a:r>
            <a:endParaRPr sz="1200">
              <a:solidFill>
                <a:srgbClr val="FFFFFF"/>
              </a:solidFill>
              <a:latin typeface="Karla"/>
              <a:ea typeface="Karla"/>
              <a:cs typeface="Karla"/>
              <a:sym typeface="Karla"/>
            </a:endParaRPr>
          </a:p>
        </p:txBody>
      </p:sp>
      <p:sp>
        <p:nvSpPr>
          <p:cNvPr id="100" name="Google Shape;100;p15"/>
          <p:cNvSpPr/>
          <p:nvPr/>
        </p:nvSpPr>
        <p:spPr>
          <a:xfrm>
            <a:off x="5926372" y="2290300"/>
            <a:ext cx="1762200" cy="629700"/>
          </a:xfrm>
          <a:prstGeom prst="chevron">
            <a:avLst>
              <a:gd fmla="val 50000" name="adj"/>
            </a:avLst>
          </a:prstGeom>
          <a:solidFill>
            <a:srgbClr val="70AEB5"/>
          </a:solidFill>
          <a:ln>
            <a:noFill/>
          </a:ln>
        </p:spPr>
        <p:txBody>
          <a:bodyPr anchorCtr="0" anchor="ctr" bIns="79750" lIns="79750" spcFirstLastPara="1" rIns="79750" wrap="square" tIns="79750">
            <a:noAutofit/>
          </a:bodyPr>
          <a:lstStyle/>
          <a:p>
            <a:pPr indent="0" lvl="0" marL="0" rtl="0" algn="ctr">
              <a:spcBef>
                <a:spcPts val="0"/>
              </a:spcBef>
              <a:spcAft>
                <a:spcPts val="0"/>
              </a:spcAft>
              <a:buNone/>
            </a:pPr>
            <a:r>
              <a:rPr lang="en" sz="1200">
                <a:solidFill>
                  <a:srgbClr val="FFFFFF"/>
                </a:solidFill>
                <a:latin typeface="Karla"/>
                <a:ea typeface="Karla"/>
                <a:cs typeface="Karla"/>
                <a:sym typeface="Karla"/>
              </a:rPr>
              <a:t>Nuclear Scan</a:t>
            </a:r>
            <a:endParaRPr sz="1200">
              <a:solidFill>
                <a:srgbClr val="FFFFFF"/>
              </a:solidFill>
              <a:latin typeface="Karla"/>
              <a:ea typeface="Karla"/>
              <a:cs typeface="Karla"/>
              <a:sym typeface="Karla"/>
            </a:endParaRPr>
          </a:p>
        </p:txBody>
      </p:sp>
      <p:grpSp>
        <p:nvGrpSpPr>
          <p:cNvPr id="101" name="Google Shape;101;p15"/>
          <p:cNvGrpSpPr/>
          <p:nvPr/>
        </p:nvGrpSpPr>
        <p:grpSpPr>
          <a:xfrm flipH="1">
            <a:off x="2120229" y="2992553"/>
            <a:ext cx="395182" cy="1176642"/>
            <a:chOff x="4818146" y="3203323"/>
            <a:chExt cx="77845" cy="395165"/>
          </a:xfrm>
        </p:grpSpPr>
        <p:sp>
          <p:nvSpPr>
            <p:cNvPr id="102" name="Google Shape;102;p15"/>
            <p:cNvSpPr/>
            <p:nvPr/>
          </p:nvSpPr>
          <p:spPr>
            <a:xfrm>
              <a:off x="4818146" y="3203376"/>
              <a:ext cx="77845" cy="395112"/>
            </a:xfrm>
            <a:custGeom>
              <a:rect b="b" l="l" r="r" t="t"/>
              <a:pathLst>
                <a:path extrusionOk="0" h="15039" w="2963">
                  <a:moveTo>
                    <a:pt x="1481" y="1"/>
                  </a:moveTo>
                  <a:cubicBezTo>
                    <a:pt x="1441" y="1"/>
                    <a:pt x="1402" y="21"/>
                    <a:pt x="1381" y="63"/>
                  </a:cubicBezTo>
                  <a:lnTo>
                    <a:pt x="833" y="1097"/>
                  </a:lnTo>
                  <a:lnTo>
                    <a:pt x="146" y="2394"/>
                  </a:lnTo>
                  <a:cubicBezTo>
                    <a:pt x="49" y="2574"/>
                    <a:pt x="0" y="2775"/>
                    <a:pt x="0" y="2983"/>
                  </a:cubicBezTo>
                  <a:lnTo>
                    <a:pt x="0" y="13561"/>
                  </a:lnTo>
                  <a:cubicBezTo>
                    <a:pt x="0" y="14378"/>
                    <a:pt x="666" y="15039"/>
                    <a:pt x="1480" y="15039"/>
                  </a:cubicBezTo>
                  <a:cubicBezTo>
                    <a:pt x="1489" y="15039"/>
                    <a:pt x="1497" y="15038"/>
                    <a:pt x="1506" y="15038"/>
                  </a:cubicBezTo>
                  <a:cubicBezTo>
                    <a:pt x="1707" y="15038"/>
                    <a:pt x="1901" y="14990"/>
                    <a:pt x="2081" y="14913"/>
                  </a:cubicBezTo>
                  <a:cubicBezTo>
                    <a:pt x="2608" y="14671"/>
                    <a:pt x="2955" y="14144"/>
                    <a:pt x="2962" y="13561"/>
                  </a:cubicBezTo>
                  <a:lnTo>
                    <a:pt x="2962" y="13533"/>
                  </a:lnTo>
                  <a:lnTo>
                    <a:pt x="2962" y="2983"/>
                  </a:lnTo>
                  <a:cubicBezTo>
                    <a:pt x="2962" y="2893"/>
                    <a:pt x="2955" y="2810"/>
                    <a:pt x="2934" y="2720"/>
                  </a:cubicBezTo>
                  <a:lnTo>
                    <a:pt x="2928" y="2706"/>
                  </a:lnTo>
                  <a:cubicBezTo>
                    <a:pt x="2907" y="2595"/>
                    <a:pt x="2865" y="2498"/>
                    <a:pt x="2817" y="2401"/>
                  </a:cubicBezTo>
                  <a:lnTo>
                    <a:pt x="2130" y="1104"/>
                  </a:lnTo>
                  <a:lnTo>
                    <a:pt x="1582" y="63"/>
                  </a:lnTo>
                  <a:cubicBezTo>
                    <a:pt x="1561" y="21"/>
                    <a:pt x="1521" y="1"/>
                    <a:pt x="148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5"/>
            <p:cNvSpPr/>
            <p:nvPr/>
          </p:nvSpPr>
          <p:spPr>
            <a:xfrm>
              <a:off x="4818146" y="3523927"/>
              <a:ext cx="77845" cy="35731"/>
            </a:xfrm>
            <a:custGeom>
              <a:rect b="b" l="l" r="r" t="t"/>
              <a:pathLst>
                <a:path extrusionOk="0" h="1360" w="2963">
                  <a:moveTo>
                    <a:pt x="0" y="0"/>
                  </a:moveTo>
                  <a:lnTo>
                    <a:pt x="0" y="1360"/>
                  </a:lnTo>
                  <a:lnTo>
                    <a:pt x="2962" y="1360"/>
                  </a:lnTo>
                  <a:lnTo>
                    <a:pt x="2962" y="1332"/>
                  </a:lnTo>
                  <a:lnTo>
                    <a:pt x="2962" y="0"/>
                  </a:lnTo>
                  <a:close/>
                </a:path>
              </a:pathLst>
            </a:custGeom>
            <a:solidFill>
              <a:srgbClr val="21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5"/>
            <p:cNvSpPr/>
            <p:nvPr/>
          </p:nvSpPr>
          <p:spPr>
            <a:xfrm>
              <a:off x="4839821" y="3203323"/>
              <a:ext cx="34286" cy="35310"/>
            </a:xfrm>
            <a:custGeom>
              <a:rect b="b" l="l" r="r" t="t"/>
              <a:pathLst>
                <a:path extrusionOk="0" h="1344" w="1305">
                  <a:moveTo>
                    <a:pt x="652" y="1"/>
                  </a:moveTo>
                  <a:cubicBezTo>
                    <a:pt x="613" y="1"/>
                    <a:pt x="573" y="20"/>
                    <a:pt x="549" y="58"/>
                  </a:cubicBezTo>
                  <a:lnTo>
                    <a:pt x="1" y="1099"/>
                  </a:lnTo>
                  <a:cubicBezTo>
                    <a:pt x="188" y="1262"/>
                    <a:pt x="420" y="1343"/>
                    <a:pt x="653" y="1343"/>
                  </a:cubicBezTo>
                  <a:cubicBezTo>
                    <a:pt x="885" y="1343"/>
                    <a:pt x="1118" y="1262"/>
                    <a:pt x="1305" y="1099"/>
                  </a:cubicBezTo>
                  <a:lnTo>
                    <a:pt x="750" y="58"/>
                  </a:lnTo>
                  <a:cubicBezTo>
                    <a:pt x="729" y="20"/>
                    <a:pt x="691" y="1"/>
                    <a:pt x="652"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5"/>
            <p:cNvSpPr/>
            <p:nvPr/>
          </p:nvSpPr>
          <p:spPr>
            <a:xfrm>
              <a:off x="4818146" y="3559631"/>
              <a:ext cx="77845" cy="38857"/>
            </a:xfrm>
            <a:custGeom>
              <a:rect b="b" l="l" r="r" t="t"/>
              <a:pathLst>
                <a:path extrusionOk="0" h="1479" w="2963">
                  <a:moveTo>
                    <a:pt x="0" y="1"/>
                  </a:moveTo>
                  <a:cubicBezTo>
                    <a:pt x="0" y="818"/>
                    <a:pt x="666" y="1479"/>
                    <a:pt x="1480" y="1479"/>
                  </a:cubicBezTo>
                  <a:cubicBezTo>
                    <a:pt x="1489" y="1479"/>
                    <a:pt x="1497" y="1478"/>
                    <a:pt x="1506" y="1478"/>
                  </a:cubicBezTo>
                  <a:cubicBezTo>
                    <a:pt x="1707" y="1478"/>
                    <a:pt x="1901" y="1430"/>
                    <a:pt x="2081" y="1353"/>
                  </a:cubicBezTo>
                  <a:cubicBezTo>
                    <a:pt x="2608" y="1111"/>
                    <a:pt x="2955" y="584"/>
                    <a:pt x="2962"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5"/>
            <p:cNvSpPr/>
            <p:nvPr/>
          </p:nvSpPr>
          <p:spPr>
            <a:xfrm>
              <a:off x="4849857" y="3523927"/>
              <a:ext cx="46135" cy="35731"/>
            </a:xfrm>
            <a:custGeom>
              <a:rect b="b" l="l" r="r" t="t"/>
              <a:pathLst>
                <a:path extrusionOk="0" h="1360" w="1756">
                  <a:moveTo>
                    <a:pt x="0" y="0"/>
                  </a:moveTo>
                  <a:lnTo>
                    <a:pt x="0" y="1360"/>
                  </a:lnTo>
                  <a:lnTo>
                    <a:pt x="1755" y="1360"/>
                  </a:lnTo>
                  <a:lnTo>
                    <a:pt x="1755" y="1332"/>
                  </a:lnTo>
                  <a:lnTo>
                    <a:pt x="1755" y="0"/>
                  </a:ln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5"/>
            <p:cNvSpPr/>
            <p:nvPr/>
          </p:nvSpPr>
          <p:spPr>
            <a:xfrm>
              <a:off x="4849857" y="3559631"/>
              <a:ext cx="46135" cy="35573"/>
            </a:xfrm>
            <a:custGeom>
              <a:rect b="b" l="l" r="r" t="t"/>
              <a:pathLst>
                <a:path extrusionOk="0" h="1354" w="1756">
                  <a:moveTo>
                    <a:pt x="0" y="1"/>
                  </a:moveTo>
                  <a:cubicBezTo>
                    <a:pt x="0" y="584"/>
                    <a:pt x="340" y="1111"/>
                    <a:pt x="874" y="1353"/>
                  </a:cubicBezTo>
                  <a:cubicBezTo>
                    <a:pt x="1401" y="1111"/>
                    <a:pt x="1748" y="584"/>
                    <a:pt x="1755" y="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5"/>
            <p:cNvSpPr/>
            <p:nvPr/>
          </p:nvSpPr>
          <p:spPr>
            <a:xfrm>
              <a:off x="4818146" y="3274259"/>
              <a:ext cx="77845" cy="249694"/>
            </a:xfrm>
            <a:custGeom>
              <a:rect b="b" l="l" r="r" t="t"/>
              <a:pathLst>
                <a:path extrusionOk="0" h="9504" w="2963">
                  <a:moveTo>
                    <a:pt x="35" y="1"/>
                  </a:moveTo>
                  <a:cubicBezTo>
                    <a:pt x="14" y="91"/>
                    <a:pt x="0" y="188"/>
                    <a:pt x="0" y="285"/>
                  </a:cubicBezTo>
                  <a:lnTo>
                    <a:pt x="0" y="9503"/>
                  </a:lnTo>
                  <a:lnTo>
                    <a:pt x="2962" y="9503"/>
                  </a:lnTo>
                  <a:lnTo>
                    <a:pt x="2962" y="285"/>
                  </a:lnTo>
                  <a:cubicBezTo>
                    <a:pt x="2962" y="195"/>
                    <a:pt x="2955" y="105"/>
                    <a:pt x="2934" y="15"/>
                  </a:cubicBezTo>
                  <a:lnTo>
                    <a:pt x="2928" y="1"/>
                  </a:ln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5"/>
            <p:cNvSpPr/>
            <p:nvPr/>
          </p:nvSpPr>
          <p:spPr>
            <a:xfrm>
              <a:off x="4849857" y="3274259"/>
              <a:ext cx="46135" cy="249694"/>
            </a:xfrm>
            <a:custGeom>
              <a:rect b="b" l="l" r="r" t="t"/>
              <a:pathLst>
                <a:path extrusionOk="0" h="9504" w="1756">
                  <a:moveTo>
                    <a:pt x="0" y="1"/>
                  </a:moveTo>
                  <a:lnTo>
                    <a:pt x="0" y="9503"/>
                  </a:lnTo>
                  <a:lnTo>
                    <a:pt x="1755" y="9503"/>
                  </a:lnTo>
                  <a:lnTo>
                    <a:pt x="1755" y="285"/>
                  </a:lnTo>
                  <a:cubicBezTo>
                    <a:pt x="1755" y="195"/>
                    <a:pt x="1748" y="105"/>
                    <a:pt x="1727" y="15"/>
                  </a:cubicBezTo>
                  <a:lnTo>
                    <a:pt x="1721" y="1"/>
                  </a:ln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 name="Google Shape;110;p15"/>
          <p:cNvSpPr/>
          <p:nvPr/>
        </p:nvSpPr>
        <p:spPr>
          <a:xfrm>
            <a:off x="2581375" y="3003725"/>
            <a:ext cx="3140100" cy="447900"/>
          </a:xfrm>
          <a:prstGeom prst="roundRect">
            <a:avLst>
              <a:gd fmla="val 16667" name="adj"/>
            </a:avLst>
          </a:prstGeom>
          <a:solidFill>
            <a:srgbClr val="9DBDC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Karla"/>
                <a:ea typeface="Karla"/>
                <a:cs typeface="Karla"/>
                <a:sym typeface="Karla"/>
              </a:rPr>
              <a:t>we can use them all</a:t>
            </a:r>
            <a:endParaRPr b="1">
              <a:latin typeface="Karla"/>
              <a:ea typeface="Karla"/>
              <a:cs typeface="Karla"/>
              <a:sym typeface="Karla"/>
            </a:endParaRPr>
          </a:p>
        </p:txBody>
      </p:sp>
      <p:sp>
        <p:nvSpPr>
          <p:cNvPr id="111" name="Google Shape;111;p15"/>
          <p:cNvSpPr txBox="1"/>
          <p:nvPr/>
        </p:nvSpPr>
        <p:spPr>
          <a:xfrm>
            <a:off x="2610775" y="3463150"/>
            <a:ext cx="3081300" cy="70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AA84F"/>
                </a:solidFill>
                <a:latin typeface="Karla"/>
                <a:ea typeface="Karla"/>
                <a:cs typeface="Karla"/>
                <a:sym typeface="Karla"/>
              </a:rPr>
              <a:t>each one has different indications and uses depend on what we are looking for</a:t>
            </a:r>
            <a:endParaRPr>
              <a:solidFill>
                <a:srgbClr val="6AA84F"/>
              </a:solidFill>
              <a:latin typeface="Karla"/>
              <a:ea typeface="Karla"/>
              <a:cs typeface="Karla"/>
              <a:sym typeface="Karla"/>
            </a:endParaRPr>
          </a:p>
        </p:txBody>
      </p:sp>
      <p:sp>
        <p:nvSpPr>
          <p:cNvPr id="112" name="Google Shape;112;p15"/>
          <p:cNvSpPr txBox="1"/>
          <p:nvPr/>
        </p:nvSpPr>
        <p:spPr>
          <a:xfrm>
            <a:off x="252250" y="4282888"/>
            <a:ext cx="72183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rgbClr val="0D8F9D"/>
                </a:solidFill>
                <a:latin typeface="Karla"/>
                <a:ea typeface="Karla"/>
                <a:cs typeface="Karla"/>
                <a:sym typeface="Karla"/>
              </a:rPr>
              <a:t> 1. X-Ray</a:t>
            </a:r>
            <a:endParaRPr b="1" sz="2300">
              <a:solidFill>
                <a:srgbClr val="0D8F9D"/>
              </a:solidFill>
              <a:latin typeface="Karla"/>
              <a:ea typeface="Karla"/>
              <a:cs typeface="Karla"/>
              <a:sym typeface="Karla"/>
            </a:endParaRPr>
          </a:p>
        </p:txBody>
      </p:sp>
      <p:sp>
        <p:nvSpPr>
          <p:cNvPr id="113" name="Google Shape;113;p15"/>
          <p:cNvSpPr txBox="1"/>
          <p:nvPr/>
        </p:nvSpPr>
        <p:spPr>
          <a:xfrm>
            <a:off x="-45800" y="4860700"/>
            <a:ext cx="7686300" cy="1485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Karla"/>
              <a:buChar char="❖"/>
            </a:pPr>
            <a:r>
              <a:rPr lang="en">
                <a:latin typeface="Karla"/>
                <a:ea typeface="Karla"/>
                <a:cs typeface="Karla"/>
                <a:sym typeface="Karla"/>
              </a:rPr>
              <a:t>what is X ray? It is energetic form of electromagnetic and ionizing radiation that can penetrate solid objects and used to take images of the human body.</a:t>
            </a:r>
            <a:endParaRPr>
              <a:solidFill>
                <a:srgbClr val="999999"/>
              </a:solidFill>
              <a:latin typeface="Karla"/>
              <a:ea typeface="Karla"/>
              <a:cs typeface="Karla"/>
              <a:sym typeface="Karla"/>
            </a:endParaRPr>
          </a:p>
          <a:p>
            <a:pPr indent="-317500" lvl="0" marL="457200" rtl="0" algn="l">
              <a:spcBef>
                <a:spcPts val="0"/>
              </a:spcBef>
              <a:spcAft>
                <a:spcPts val="0"/>
              </a:spcAft>
              <a:buClr>
                <a:srgbClr val="999999"/>
              </a:buClr>
              <a:buSzPts val="1400"/>
              <a:buFont typeface="Karla"/>
              <a:buChar char="❖"/>
            </a:pPr>
            <a:r>
              <a:rPr b="1" lang="en">
                <a:solidFill>
                  <a:srgbClr val="999999"/>
                </a:solidFill>
                <a:latin typeface="Karla"/>
                <a:ea typeface="Karla"/>
                <a:cs typeface="Karla"/>
                <a:sym typeface="Karla"/>
              </a:rPr>
              <a:t>Uses:</a:t>
            </a:r>
            <a:r>
              <a:rPr lang="en">
                <a:solidFill>
                  <a:srgbClr val="999999"/>
                </a:solidFill>
                <a:latin typeface="Karla"/>
                <a:ea typeface="Karla"/>
                <a:cs typeface="Karla"/>
                <a:sym typeface="Karla"/>
              </a:rPr>
              <a:t> it can detect </a:t>
            </a:r>
            <a:r>
              <a:rPr b="1" lang="en">
                <a:solidFill>
                  <a:srgbClr val="999999"/>
                </a:solidFill>
                <a:latin typeface="Karla"/>
                <a:ea typeface="Karla"/>
                <a:cs typeface="Karla"/>
                <a:sym typeface="Karla"/>
              </a:rPr>
              <a:t>radiopaque stones</a:t>
            </a:r>
            <a:r>
              <a:rPr lang="en">
                <a:solidFill>
                  <a:srgbClr val="999999"/>
                </a:solidFill>
                <a:latin typeface="Karla"/>
                <a:ea typeface="Karla"/>
                <a:cs typeface="Karla"/>
                <a:sym typeface="Karla"/>
              </a:rPr>
              <a:t> depending on its composition size and location and it also can detect </a:t>
            </a:r>
            <a:r>
              <a:rPr b="1" lang="en">
                <a:solidFill>
                  <a:srgbClr val="999999"/>
                </a:solidFill>
                <a:latin typeface="Karla"/>
                <a:ea typeface="Karla"/>
                <a:cs typeface="Karla"/>
                <a:sym typeface="Karla"/>
              </a:rPr>
              <a:t>enlargement </a:t>
            </a:r>
            <a:r>
              <a:rPr lang="en">
                <a:solidFill>
                  <a:srgbClr val="999999"/>
                </a:solidFill>
                <a:latin typeface="Karla"/>
                <a:ea typeface="Karla"/>
                <a:cs typeface="Karla"/>
                <a:sym typeface="Karla"/>
              </a:rPr>
              <a:t>in the liver and </a:t>
            </a:r>
            <a:r>
              <a:rPr b="1" lang="en">
                <a:solidFill>
                  <a:srgbClr val="999999"/>
                </a:solidFill>
                <a:latin typeface="Karla"/>
                <a:ea typeface="Karla"/>
                <a:cs typeface="Karla"/>
                <a:sym typeface="Karla"/>
              </a:rPr>
              <a:t>calcifications </a:t>
            </a:r>
            <a:r>
              <a:rPr lang="en">
                <a:solidFill>
                  <a:srgbClr val="999999"/>
                </a:solidFill>
                <a:latin typeface="Karla"/>
                <a:ea typeface="Karla"/>
                <a:cs typeface="Karla"/>
                <a:sym typeface="Karla"/>
              </a:rPr>
              <a:t>in the </a:t>
            </a:r>
            <a:r>
              <a:rPr b="1" lang="en">
                <a:solidFill>
                  <a:srgbClr val="999999"/>
                </a:solidFill>
                <a:latin typeface="Karla"/>
                <a:ea typeface="Karla"/>
                <a:cs typeface="Karla"/>
                <a:sym typeface="Karla"/>
              </a:rPr>
              <a:t>gallbladder wall. </a:t>
            </a:r>
            <a:endParaRPr b="1">
              <a:solidFill>
                <a:srgbClr val="999999"/>
              </a:solidFill>
              <a:latin typeface="Karla"/>
              <a:ea typeface="Karla"/>
              <a:cs typeface="Karla"/>
              <a:sym typeface="Karla"/>
            </a:endParaRPr>
          </a:p>
          <a:p>
            <a:pPr indent="0" lvl="0" marL="0" rtl="0" algn="l">
              <a:spcBef>
                <a:spcPts val="0"/>
              </a:spcBef>
              <a:spcAft>
                <a:spcPts val="0"/>
              </a:spcAft>
              <a:buNone/>
            </a:pPr>
            <a:r>
              <a:t/>
            </a:r>
            <a:endParaRPr>
              <a:solidFill>
                <a:srgbClr val="6AA84F"/>
              </a:solidFill>
              <a:latin typeface="Karla"/>
              <a:ea typeface="Karla"/>
              <a:cs typeface="Karla"/>
              <a:sym typeface="Karla"/>
            </a:endParaRPr>
          </a:p>
        </p:txBody>
      </p:sp>
      <p:sp>
        <p:nvSpPr>
          <p:cNvPr id="114" name="Google Shape;114;p15"/>
          <p:cNvSpPr/>
          <p:nvPr/>
        </p:nvSpPr>
        <p:spPr>
          <a:xfrm>
            <a:off x="483900" y="7633300"/>
            <a:ext cx="2594400" cy="506100"/>
          </a:xfrm>
          <a:prstGeom prst="round2SameRect">
            <a:avLst>
              <a:gd fmla="val 50000" name="adj1"/>
              <a:gd fmla="val 0" name="adj2"/>
            </a:avLst>
          </a:prstGeom>
          <a:solidFill>
            <a:srgbClr val="85B2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Karla"/>
                <a:ea typeface="Karla"/>
                <a:cs typeface="Karla"/>
                <a:sym typeface="Karla"/>
              </a:rPr>
              <a:t>Advantages </a:t>
            </a:r>
            <a:endParaRPr b="1" sz="2600">
              <a:solidFill>
                <a:srgbClr val="FFFFFF"/>
              </a:solidFill>
              <a:latin typeface="Karla"/>
              <a:ea typeface="Karla"/>
              <a:cs typeface="Karla"/>
              <a:sym typeface="Karla"/>
            </a:endParaRPr>
          </a:p>
        </p:txBody>
      </p:sp>
      <p:sp>
        <p:nvSpPr>
          <p:cNvPr id="115" name="Google Shape;115;p15"/>
          <p:cNvSpPr txBox="1"/>
          <p:nvPr/>
        </p:nvSpPr>
        <p:spPr>
          <a:xfrm>
            <a:off x="260775" y="8199225"/>
            <a:ext cx="3255600" cy="1485300"/>
          </a:xfrm>
          <a:prstGeom prst="rect">
            <a:avLst/>
          </a:prstGeom>
          <a:noFill/>
          <a:ln>
            <a:noFill/>
          </a:ln>
        </p:spPr>
        <p:txBody>
          <a:bodyPr anchorCtr="0" anchor="t" bIns="79750" lIns="79750" spcFirstLastPara="1" rIns="79750" wrap="square" tIns="79750">
            <a:noAutofit/>
          </a:bodyPr>
          <a:lstStyle/>
          <a:p>
            <a:pPr indent="-279400" lvl="0" marL="393700" rtl="0" algn="l">
              <a:spcBef>
                <a:spcPts val="0"/>
              </a:spcBef>
              <a:spcAft>
                <a:spcPts val="0"/>
              </a:spcAft>
              <a:buSzPts val="1400"/>
              <a:buFont typeface="Karla"/>
              <a:buChar char="●"/>
            </a:pPr>
            <a:r>
              <a:rPr lang="en">
                <a:latin typeface="Karla"/>
                <a:ea typeface="Karla"/>
                <a:cs typeface="Karla"/>
                <a:sym typeface="Karla"/>
              </a:rPr>
              <a:t>Cheap. </a:t>
            </a:r>
            <a:endParaRPr>
              <a:latin typeface="Karla"/>
              <a:ea typeface="Karla"/>
              <a:cs typeface="Karla"/>
              <a:sym typeface="Karla"/>
            </a:endParaRPr>
          </a:p>
          <a:p>
            <a:pPr indent="-279400" lvl="0" marL="393700" rtl="0" algn="l">
              <a:spcBef>
                <a:spcPts val="0"/>
              </a:spcBef>
              <a:spcAft>
                <a:spcPts val="0"/>
              </a:spcAft>
              <a:buSzPts val="1400"/>
              <a:buFont typeface="Karla"/>
              <a:buChar char="●"/>
            </a:pPr>
            <a:r>
              <a:rPr lang="en">
                <a:latin typeface="Karla"/>
                <a:ea typeface="Karla"/>
                <a:cs typeface="Karla"/>
                <a:sym typeface="Karla"/>
              </a:rPr>
              <a:t>Quick and widely available.</a:t>
            </a:r>
            <a:endParaRPr>
              <a:latin typeface="Karla"/>
              <a:ea typeface="Karla"/>
              <a:cs typeface="Karla"/>
              <a:sym typeface="Karla"/>
            </a:endParaRPr>
          </a:p>
          <a:p>
            <a:pPr indent="-279400" lvl="0" marL="393700" rtl="0" algn="l">
              <a:spcBef>
                <a:spcPts val="0"/>
              </a:spcBef>
              <a:spcAft>
                <a:spcPts val="0"/>
              </a:spcAft>
              <a:buSzPts val="1400"/>
              <a:buFont typeface="Karla"/>
              <a:buChar char="●"/>
            </a:pPr>
            <a:r>
              <a:rPr lang="en">
                <a:latin typeface="Karla"/>
                <a:ea typeface="Karla"/>
                <a:cs typeface="Karla"/>
                <a:sym typeface="Karla"/>
              </a:rPr>
              <a:t>Can be done bedside (portable) </a:t>
            </a:r>
            <a:r>
              <a:rPr lang="en">
                <a:solidFill>
                  <a:srgbClr val="6AA84F"/>
                </a:solidFill>
                <a:latin typeface="Karla"/>
                <a:ea typeface="Karla"/>
                <a:cs typeface="Karla"/>
                <a:sym typeface="Karla"/>
              </a:rPr>
              <a:t>for sick patients like patients in ICU</a:t>
            </a:r>
            <a:r>
              <a:rPr lang="en">
                <a:latin typeface="Karla"/>
                <a:ea typeface="Karla"/>
                <a:cs typeface="Karla"/>
                <a:sym typeface="Karla"/>
              </a:rPr>
              <a:t>.</a:t>
            </a:r>
            <a:endParaRPr>
              <a:latin typeface="Karla"/>
              <a:ea typeface="Karla"/>
              <a:cs typeface="Karla"/>
              <a:sym typeface="Karla"/>
            </a:endParaRPr>
          </a:p>
          <a:p>
            <a:pPr indent="-279400" lvl="0" marL="393700" rtl="0" algn="l">
              <a:spcBef>
                <a:spcPts val="0"/>
              </a:spcBef>
              <a:spcAft>
                <a:spcPts val="0"/>
              </a:spcAft>
              <a:buClr>
                <a:srgbClr val="999999"/>
              </a:buClr>
              <a:buSzPts val="1400"/>
              <a:buFont typeface="Karla"/>
              <a:buChar char="●"/>
            </a:pPr>
            <a:r>
              <a:rPr lang="en">
                <a:solidFill>
                  <a:srgbClr val="999999"/>
                </a:solidFill>
                <a:latin typeface="Karla"/>
                <a:ea typeface="Karla"/>
                <a:cs typeface="Karla"/>
                <a:sym typeface="Karla"/>
              </a:rPr>
              <a:t>Not</a:t>
            </a:r>
            <a:r>
              <a:rPr lang="en">
                <a:solidFill>
                  <a:srgbClr val="999999"/>
                </a:solidFill>
                <a:latin typeface="Karla"/>
                <a:ea typeface="Karla"/>
                <a:cs typeface="Karla"/>
                <a:sym typeface="Karla"/>
              </a:rPr>
              <a:t> skill based</a:t>
            </a:r>
            <a:endParaRPr>
              <a:solidFill>
                <a:srgbClr val="999999"/>
              </a:solidFill>
              <a:latin typeface="Karla"/>
              <a:ea typeface="Karla"/>
              <a:cs typeface="Karla"/>
              <a:sym typeface="Karla"/>
            </a:endParaRPr>
          </a:p>
          <a:p>
            <a:pPr indent="0" lvl="0" marL="0" rtl="0" algn="l">
              <a:spcBef>
                <a:spcPts val="0"/>
              </a:spcBef>
              <a:spcAft>
                <a:spcPts val="0"/>
              </a:spcAft>
              <a:buNone/>
            </a:pPr>
            <a:r>
              <a:t/>
            </a:r>
            <a:endParaRPr>
              <a:latin typeface="Karla"/>
              <a:ea typeface="Karla"/>
              <a:cs typeface="Karla"/>
              <a:sym typeface="Karla"/>
            </a:endParaRPr>
          </a:p>
        </p:txBody>
      </p:sp>
      <p:sp>
        <p:nvSpPr>
          <p:cNvPr id="116" name="Google Shape;116;p15"/>
          <p:cNvSpPr/>
          <p:nvPr/>
        </p:nvSpPr>
        <p:spPr>
          <a:xfrm>
            <a:off x="4607250" y="7633300"/>
            <a:ext cx="2594400" cy="506100"/>
          </a:xfrm>
          <a:prstGeom prst="round2SameRect">
            <a:avLst>
              <a:gd fmla="val 50000" name="adj1"/>
              <a:gd fmla="val 0" name="adj2"/>
            </a:avLst>
          </a:prstGeom>
          <a:solidFill>
            <a:srgbClr val="BA646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Karla"/>
                <a:ea typeface="Karla"/>
                <a:cs typeface="Karla"/>
                <a:sym typeface="Karla"/>
              </a:rPr>
              <a:t>Disadvantages </a:t>
            </a:r>
            <a:endParaRPr b="1" sz="2000">
              <a:solidFill>
                <a:srgbClr val="FFFFFF"/>
              </a:solidFill>
              <a:latin typeface="Karla"/>
              <a:ea typeface="Karla"/>
              <a:cs typeface="Karla"/>
              <a:sym typeface="Karla"/>
            </a:endParaRPr>
          </a:p>
        </p:txBody>
      </p:sp>
      <p:sp>
        <p:nvSpPr>
          <p:cNvPr id="117" name="Google Shape;117;p15"/>
          <p:cNvSpPr txBox="1"/>
          <p:nvPr/>
        </p:nvSpPr>
        <p:spPr>
          <a:xfrm>
            <a:off x="3583325" y="8209750"/>
            <a:ext cx="4157700" cy="1892100"/>
          </a:xfrm>
          <a:prstGeom prst="rect">
            <a:avLst/>
          </a:prstGeom>
          <a:noFill/>
          <a:ln>
            <a:noFill/>
          </a:ln>
        </p:spPr>
        <p:txBody>
          <a:bodyPr anchorCtr="0" anchor="t" bIns="79750" lIns="79750" spcFirstLastPara="1" rIns="79750" wrap="square" tIns="79750">
            <a:noAutofit/>
          </a:bodyPr>
          <a:lstStyle/>
          <a:p>
            <a:pPr indent="-279400" lvl="0" marL="393700" rtl="0" algn="l">
              <a:spcBef>
                <a:spcPts val="0"/>
              </a:spcBef>
              <a:spcAft>
                <a:spcPts val="0"/>
              </a:spcAft>
              <a:buSzPts val="1400"/>
              <a:buFont typeface="Karla"/>
              <a:buChar char="●"/>
            </a:pPr>
            <a:r>
              <a:rPr b="1" lang="en">
                <a:latin typeface="Karla"/>
                <a:ea typeface="Karla"/>
                <a:cs typeface="Karla"/>
                <a:sym typeface="Karla"/>
              </a:rPr>
              <a:t>Use ionizing </a:t>
            </a:r>
            <a:r>
              <a:rPr b="1" lang="en">
                <a:solidFill>
                  <a:schemeClr val="accent5"/>
                </a:solidFill>
                <a:latin typeface="Karla"/>
                <a:ea typeface="Karla"/>
                <a:cs typeface="Karla"/>
                <a:sym typeface="Karla"/>
              </a:rPr>
              <a:t>radiation </a:t>
            </a:r>
            <a:r>
              <a:rPr b="1" lang="en">
                <a:latin typeface="Karla"/>
                <a:ea typeface="Karla"/>
                <a:cs typeface="Karla"/>
                <a:sym typeface="Karla"/>
              </a:rPr>
              <a:t>&gt; </a:t>
            </a:r>
            <a:r>
              <a:rPr lang="en">
                <a:solidFill>
                  <a:srgbClr val="6AA84F"/>
                </a:solidFill>
                <a:latin typeface="Karla"/>
                <a:ea typeface="Karla"/>
                <a:cs typeface="Karla"/>
                <a:sym typeface="Karla"/>
              </a:rPr>
              <a:t>avoid in pregnant</a:t>
            </a:r>
            <a:r>
              <a:rPr lang="en">
                <a:solidFill>
                  <a:srgbClr val="999999"/>
                </a:solidFill>
                <a:latin typeface="Karla"/>
                <a:ea typeface="Karla"/>
                <a:cs typeface="Karla"/>
                <a:sym typeface="Karla"/>
              </a:rPr>
              <a:t> &amp; pediatric</a:t>
            </a:r>
            <a:r>
              <a:rPr lang="en">
                <a:latin typeface="Karla"/>
                <a:ea typeface="Karla"/>
                <a:cs typeface="Karla"/>
                <a:sym typeface="Karla"/>
              </a:rPr>
              <a:t>.</a:t>
            </a:r>
            <a:endParaRPr>
              <a:latin typeface="Karla"/>
              <a:ea typeface="Karla"/>
              <a:cs typeface="Karla"/>
              <a:sym typeface="Karla"/>
            </a:endParaRPr>
          </a:p>
          <a:p>
            <a:pPr indent="-279400" lvl="0" marL="393700" rtl="0" algn="l">
              <a:spcBef>
                <a:spcPts val="0"/>
              </a:spcBef>
              <a:spcAft>
                <a:spcPts val="0"/>
              </a:spcAft>
              <a:buSzPts val="1400"/>
              <a:buFont typeface="Karla"/>
              <a:buChar char="●"/>
            </a:pPr>
            <a:r>
              <a:rPr lang="en">
                <a:latin typeface="Karla"/>
                <a:ea typeface="Karla"/>
                <a:cs typeface="Karla"/>
                <a:sym typeface="Karla"/>
              </a:rPr>
              <a:t>Very poor in tissue details including hepatobiliary system.</a:t>
            </a:r>
            <a:endParaRPr>
              <a:latin typeface="Karla"/>
              <a:ea typeface="Karla"/>
              <a:cs typeface="Karla"/>
              <a:sym typeface="Karla"/>
            </a:endParaRPr>
          </a:p>
          <a:p>
            <a:pPr indent="-266700" lvl="0" marL="393700" rtl="0" algn="l">
              <a:spcBef>
                <a:spcPts val="0"/>
              </a:spcBef>
              <a:spcAft>
                <a:spcPts val="0"/>
              </a:spcAft>
              <a:buClr>
                <a:schemeClr val="accent5"/>
              </a:buClr>
              <a:buSzPts val="1200"/>
              <a:buFont typeface="Karla"/>
              <a:buChar char="●"/>
            </a:pPr>
            <a:r>
              <a:rPr lang="en">
                <a:solidFill>
                  <a:schemeClr val="accent5"/>
                </a:solidFill>
                <a:latin typeface="Karla"/>
                <a:ea typeface="Karla"/>
                <a:cs typeface="Karla"/>
                <a:sym typeface="Karla"/>
              </a:rPr>
              <a:t>Very limiting in detecting gallbladder stones</a:t>
            </a:r>
            <a:r>
              <a:rPr lang="en">
                <a:solidFill>
                  <a:srgbClr val="6AA84F"/>
                </a:solidFill>
                <a:latin typeface="Karla"/>
                <a:ea typeface="Karla"/>
                <a:cs typeface="Karla"/>
                <a:sym typeface="Karla"/>
              </a:rPr>
              <a:t> b/c they’re </a:t>
            </a:r>
            <a:r>
              <a:rPr lang="en">
                <a:solidFill>
                  <a:srgbClr val="6AA84F"/>
                </a:solidFill>
                <a:latin typeface="Karla"/>
                <a:ea typeface="Karla"/>
                <a:cs typeface="Karla"/>
                <a:sym typeface="Karla"/>
              </a:rPr>
              <a:t>usually</a:t>
            </a:r>
            <a:r>
              <a:rPr lang="en">
                <a:solidFill>
                  <a:srgbClr val="6AA84F"/>
                </a:solidFill>
                <a:latin typeface="Karla"/>
                <a:ea typeface="Karla"/>
                <a:cs typeface="Karla"/>
                <a:sym typeface="Karla"/>
              </a:rPr>
              <a:t> </a:t>
            </a:r>
            <a:r>
              <a:rPr lang="en">
                <a:solidFill>
                  <a:srgbClr val="6AA84F"/>
                </a:solidFill>
                <a:latin typeface="Karla"/>
                <a:ea typeface="Karla"/>
                <a:cs typeface="Karla"/>
                <a:sym typeface="Karla"/>
              </a:rPr>
              <a:t>radiolucent due to their composition of fat, bile secretions, cholesterol. We only start seeing gallbladder stones when they start containing calcium</a:t>
            </a:r>
            <a:endParaRPr>
              <a:solidFill>
                <a:schemeClr val="accent5"/>
              </a:solidFill>
              <a:latin typeface="Karla"/>
              <a:ea typeface="Karla"/>
              <a:cs typeface="Karla"/>
              <a:sym typeface="Karla"/>
            </a:endParaRPr>
          </a:p>
          <a:p>
            <a:pPr indent="-266700" lvl="0" marL="393700" rtl="0" algn="l">
              <a:spcBef>
                <a:spcPts val="0"/>
              </a:spcBef>
              <a:spcAft>
                <a:spcPts val="0"/>
              </a:spcAft>
              <a:buClr>
                <a:srgbClr val="999999"/>
              </a:buClr>
              <a:buSzPts val="1200"/>
              <a:buFont typeface="Karla"/>
              <a:buChar char="●"/>
            </a:pPr>
            <a:r>
              <a:rPr lang="en">
                <a:solidFill>
                  <a:srgbClr val="999999"/>
                </a:solidFill>
                <a:latin typeface="Karla"/>
                <a:ea typeface="Karla"/>
                <a:cs typeface="Karla"/>
                <a:sym typeface="Karla"/>
              </a:rPr>
              <a:t>Won’t show bile duct dilatation.</a:t>
            </a:r>
            <a:endParaRPr>
              <a:solidFill>
                <a:srgbClr val="999999"/>
              </a:solidFill>
              <a:latin typeface="Karla"/>
              <a:ea typeface="Karla"/>
              <a:cs typeface="Karla"/>
              <a:sym typeface="Karla"/>
            </a:endParaRPr>
          </a:p>
          <a:p>
            <a:pPr indent="0" lvl="0" marL="393700" rtl="0" algn="l">
              <a:spcBef>
                <a:spcPts val="0"/>
              </a:spcBef>
              <a:spcAft>
                <a:spcPts val="0"/>
              </a:spcAft>
              <a:buNone/>
            </a:pPr>
            <a:r>
              <a:t/>
            </a:r>
            <a:endParaRPr>
              <a:solidFill>
                <a:srgbClr val="6AA84F"/>
              </a:solidFill>
              <a:latin typeface="Karla"/>
              <a:ea typeface="Karla"/>
              <a:cs typeface="Karla"/>
              <a:sym typeface="Karla"/>
            </a:endParaRPr>
          </a:p>
        </p:txBody>
      </p:sp>
      <p:sp>
        <p:nvSpPr>
          <p:cNvPr id="118" name="Google Shape;118;p15"/>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1</a:t>
            </a:r>
            <a:endParaRPr sz="1800">
              <a:solidFill>
                <a:srgbClr val="005E68"/>
              </a:solidFill>
              <a:latin typeface="Spectral"/>
              <a:ea typeface="Spectral"/>
              <a:cs typeface="Spectral"/>
              <a:sym typeface="Spectral"/>
            </a:endParaRPr>
          </a:p>
        </p:txBody>
      </p:sp>
      <p:sp>
        <p:nvSpPr>
          <p:cNvPr id="119" name="Google Shape;119;p15"/>
          <p:cNvSpPr txBox="1"/>
          <p:nvPr/>
        </p:nvSpPr>
        <p:spPr>
          <a:xfrm>
            <a:off x="314450" y="6345988"/>
            <a:ext cx="72183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chemeClr val="accent1"/>
                </a:solidFill>
                <a:latin typeface="Karla"/>
                <a:ea typeface="Karla"/>
                <a:cs typeface="Karla"/>
                <a:sym typeface="Karla"/>
              </a:rPr>
              <a:t>X-ray language</a:t>
            </a:r>
            <a:endParaRPr b="1" sz="2300">
              <a:solidFill>
                <a:schemeClr val="accent1"/>
              </a:solidFill>
              <a:latin typeface="Karla"/>
              <a:ea typeface="Karla"/>
              <a:cs typeface="Karla"/>
              <a:sym typeface="Karla"/>
            </a:endParaRPr>
          </a:p>
        </p:txBody>
      </p:sp>
      <p:sp>
        <p:nvSpPr>
          <p:cNvPr id="120" name="Google Shape;120;p15"/>
          <p:cNvSpPr/>
          <p:nvPr/>
        </p:nvSpPr>
        <p:spPr>
          <a:xfrm>
            <a:off x="4334400" y="6943291"/>
            <a:ext cx="3140100" cy="447900"/>
          </a:xfrm>
          <a:prstGeom prst="roundRect">
            <a:avLst>
              <a:gd fmla="val 16667" name="adj"/>
            </a:avLst>
          </a:prstGeom>
          <a:solidFill>
            <a:srgbClr val="9DBDC1"/>
          </a:solidFill>
          <a:ln>
            <a:noFill/>
          </a:ln>
        </p:spPr>
        <p:txBody>
          <a:bodyPr anchorCtr="0" anchor="ctr" bIns="91425" lIns="91425" spcFirstLastPara="1" rIns="91425" wrap="square" tIns="91425">
            <a:noAutofit/>
          </a:bodyPr>
          <a:lstStyle/>
          <a:p>
            <a:pPr indent="-317500" lvl="0" marL="457200" rtl="0" algn="l">
              <a:spcBef>
                <a:spcPts val="0"/>
              </a:spcBef>
              <a:spcAft>
                <a:spcPts val="0"/>
              </a:spcAft>
              <a:buClr>
                <a:schemeClr val="dk1"/>
              </a:buClr>
              <a:buSzPts val="1400"/>
              <a:buFont typeface="Karla"/>
              <a:buChar char="❖"/>
            </a:pPr>
            <a:r>
              <a:rPr b="1" lang="en">
                <a:solidFill>
                  <a:schemeClr val="lt1"/>
                </a:solidFill>
                <a:latin typeface="Karla"/>
                <a:ea typeface="Karla"/>
                <a:cs typeface="Karla"/>
                <a:sym typeface="Karla"/>
              </a:rPr>
              <a:t>Radio-opaque = white =</a:t>
            </a:r>
            <a:r>
              <a:rPr lang="en">
                <a:solidFill>
                  <a:schemeClr val="accent4"/>
                </a:solidFill>
                <a:latin typeface="Karla"/>
                <a:ea typeface="Karla"/>
                <a:cs typeface="Karla"/>
                <a:sym typeface="Karla"/>
              </a:rPr>
              <a:t> </a:t>
            </a:r>
            <a:r>
              <a:rPr b="1" lang="en">
                <a:solidFill>
                  <a:schemeClr val="accent4"/>
                </a:solidFill>
                <a:latin typeface="Karla"/>
                <a:ea typeface="Karla"/>
                <a:cs typeface="Karla"/>
                <a:sym typeface="Karla"/>
              </a:rPr>
              <a:t>bone</a:t>
            </a:r>
            <a:endParaRPr b="1"/>
          </a:p>
        </p:txBody>
      </p:sp>
      <p:sp>
        <p:nvSpPr>
          <p:cNvPr id="121" name="Google Shape;121;p15"/>
          <p:cNvSpPr/>
          <p:nvPr/>
        </p:nvSpPr>
        <p:spPr>
          <a:xfrm>
            <a:off x="318513" y="6943291"/>
            <a:ext cx="3140100" cy="447900"/>
          </a:xfrm>
          <a:prstGeom prst="roundRect">
            <a:avLst>
              <a:gd fmla="val 16667" name="adj"/>
            </a:avLst>
          </a:prstGeom>
          <a:solidFill>
            <a:srgbClr val="9DBDC1"/>
          </a:solidFill>
          <a:ln>
            <a:noFill/>
          </a:ln>
        </p:spPr>
        <p:txBody>
          <a:bodyPr anchorCtr="0" anchor="ctr" bIns="91425" lIns="91425" spcFirstLastPara="1" rIns="91425" wrap="square" tIns="91425">
            <a:noAutofit/>
          </a:bodyPr>
          <a:lstStyle/>
          <a:p>
            <a:pPr indent="-317500" lvl="0" marL="457200" rtl="0" algn="l">
              <a:spcBef>
                <a:spcPts val="0"/>
              </a:spcBef>
              <a:spcAft>
                <a:spcPts val="0"/>
              </a:spcAft>
              <a:buClr>
                <a:schemeClr val="dk1"/>
              </a:buClr>
              <a:buSzPts val="1400"/>
              <a:buFont typeface="Karla"/>
              <a:buChar char="❖"/>
            </a:pPr>
            <a:r>
              <a:rPr b="1" lang="en">
                <a:solidFill>
                  <a:schemeClr val="lt1"/>
                </a:solidFill>
                <a:latin typeface="Karla"/>
                <a:ea typeface="Karla"/>
                <a:cs typeface="Karla"/>
                <a:sym typeface="Karla"/>
              </a:rPr>
              <a:t>Radio-lucent = black =</a:t>
            </a:r>
            <a:r>
              <a:rPr lang="en">
                <a:solidFill>
                  <a:schemeClr val="dk1"/>
                </a:solidFill>
                <a:latin typeface="Karla"/>
                <a:ea typeface="Karla"/>
                <a:cs typeface="Karla"/>
                <a:sym typeface="Karla"/>
              </a:rPr>
              <a:t> </a:t>
            </a:r>
            <a:r>
              <a:rPr b="1" lang="en">
                <a:solidFill>
                  <a:schemeClr val="accent4"/>
                </a:solidFill>
                <a:latin typeface="Karla"/>
                <a:ea typeface="Karla"/>
                <a:cs typeface="Karla"/>
                <a:sym typeface="Karla"/>
              </a:rPr>
              <a:t>air </a:t>
            </a:r>
            <a:r>
              <a:rPr lang="en">
                <a:solidFill>
                  <a:schemeClr val="accent4"/>
                </a:solidFill>
                <a:latin typeface="Karla"/>
                <a:ea typeface="Karla"/>
                <a:cs typeface="Karla"/>
                <a:sym typeface="Karla"/>
              </a:rPr>
              <a:t> </a:t>
            </a:r>
            <a:endParaRPr b="1"/>
          </a:p>
        </p:txBody>
      </p:sp>
      <p:grpSp>
        <p:nvGrpSpPr>
          <p:cNvPr id="122" name="Google Shape;122;p15"/>
          <p:cNvGrpSpPr/>
          <p:nvPr/>
        </p:nvGrpSpPr>
        <p:grpSpPr>
          <a:xfrm>
            <a:off x="76193" y="554365"/>
            <a:ext cx="274864" cy="316972"/>
            <a:chOff x="304245" y="1858207"/>
            <a:chExt cx="319386" cy="406165"/>
          </a:xfrm>
        </p:grpSpPr>
        <p:sp>
          <p:nvSpPr>
            <p:cNvPr id="123" name="Google Shape;123;p15"/>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15"/>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5" name="Google Shape;125;p15"/>
          <p:cNvGrpSpPr/>
          <p:nvPr/>
        </p:nvGrpSpPr>
        <p:grpSpPr>
          <a:xfrm>
            <a:off x="76193" y="1621165"/>
            <a:ext cx="274864" cy="316972"/>
            <a:chOff x="304245" y="1858207"/>
            <a:chExt cx="319386" cy="406165"/>
          </a:xfrm>
        </p:grpSpPr>
        <p:sp>
          <p:nvSpPr>
            <p:cNvPr id="126" name="Google Shape;126;p15"/>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5"/>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8" name="Google Shape;128;p15"/>
          <p:cNvGrpSpPr/>
          <p:nvPr/>
        </p:nvGrpSpPr>
        <p:grpSpPr>
          <a:xfrm>
            <a:off x="76193" y="4393740"/>
            <a:ext cx="274864" cy="316972"/>
            <a:chOff x="304245" y="1858207"/>
            <a:chExt cx="319386" cy="406165"/>
          </a:xfrm>
        </p:grpSpPr>
        <p:sp>
          <p:nvSpPr>
            <p:cNvPr id="129" name="Google Shape;129;p15"/>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5"/>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1" name="Google Shape;131;p15"/>
          <p:cNvGrpSpPr/>
          <p:nvPr/>
        </p:nvGrpSpPr>
        <p:grpSpPr>
          <a:xfrm>
            <a:off x="76193" y="6445895"/>
            <a:ext cx="274864" cy="316972"/>
            <a:chOff x="304245" y="1858207"/>
            <a:chExt cx="319386" cy="406165"/>
          </a:xfrm>
        </p:grpSpPr>
        <p:sp>
          <p:nvSpPr>
            <p:cNvPr id="132" name="Google Shape;132;p15"/>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15"/>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6"/>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6"/>
          <p:cNvSpPr/>
          <p:nvPr/>
        </p:nvSpPr>
        <p:spPr>
          <a:xfrm>
            <a:off x="1531800" y="-75425"/>
            <a:ext cx="4708800" cy="4587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0" name="Google Shape;140;p16"/>
          <p:cNvSpPr txBox="1"/>
          <p:nvPr/>
        </p:nvSpPr>
        <p:spPr>
          <a:xfrm>
            <a:off x="1982425" y="-119325"/>
            <a:ext cx="3796200" cy="6297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300">
                <a:solidFill>
                  <a:schemeClr val="dk2"/>
                </a:solidFill>
                <a:latin typeface="Arvo"/>
                <a:ea typeface="Arvo"/>
                <a:cs typeface="Arvo"/>
                <a:sym typeface="Arvo"/>
              </a:rPr>
              <a:t>X-Ray and Ultrasound</a:t>
            </a:r>
            <a:endParaRPr b="1" sz="2300">
              <a:solidFill>
                <a:schemeClr val="dk2"/>
              </a:solidFill>
              <a:latin typeface="Arvo"/>
              <a:ea typeface="Arvo"/>
              <a:cs typeface="Arvo"/>
              <a:sym typeface="Arvo"/>
            </a:endParaRPr>
          </a:p>
        </p:txBody>
      </p:sp>
      <p:sp>
        <p:nvSpPr>
          <p:cNvPr id="141" name="Google Shape;141;p16"/>
          <p:cNvSpPr txBox="1"/>
          <p:nvPr/>
        </p:nvSpPr>
        <p:spPr>
          <a:xfrm>
            <a:off x="20125" y="3209350"/>
            <a:ext cx="7646400" cy="2421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Karla"/>
              <a:buChar char="❖"/>
            </a:pPr>
            <a:r>
              <a:rPr lang="en">
                <a:latin typeface="Karla"/>
                <a:ea typeface="Karla"/>
                <a:cs typeface="Karla"/>
                <a:sym typeface="Karla"/>
              </a:rPr>
              <a:t>what is US? A diagnostic technique in which high-frequency sound waves penetrate the body and produce multiple echo patterns. </a:t>
            </a:r>
            <a:endParaRPr>
              <a:latin typeface="Karla"/>
              <a:ea typeface="Karla"/>
              <a:cs typeface="Karla"/>
              <a:sym typeface="Karla"/>
            </a:endParaRPr>
          </a:p>
          <a:p>
            <a:pPr indent="-317500" lvl="0" marL="457200" rtl="0" algn="l">
              <a:spcBef>
                <a:spcPts val="0"/>
              </a:spcBef>
              <a:spcAft>
                <a:spcPts val="0"/>
              </a:spcAft>
              <a:buSzPts val="1400"/>
              <a:buFont typeface="Karla"/>
              <a:buChar char="❖"/>
            </a:pPr>
            <a:r>
              <a:rPr lang="en">
                <a:latin typeface="Karla"/>
                <a:ea typeface="Karla"/>
                <a:cs typeface="Karla"/>
                <a:sym typeface="Karla"/>
              </a:rPr>
              <a:t>It is diagnostic Medical applications in use since late 1950’s. </a:t>
            </a:r>
            <a:endParaRPr>
              <a:latin typeface="Karla"/>
              <a:ea typeface="Karla"/>
              <a:cs typeface="Karla"/>
              <a:sym typeface="Karla"/>
            </a:endParaRPr>
          </a:p>
          <a:p>
            <a:pPr indent="0" lvl="0" marL="0" rtl="0" algn="l">
              <a:spcBef>
                <a:spcPts val="0"/>
              </a:spcBef>
              <a:spcAft>
                <a:spcPts val="0"/>
              </a:spcAft>
              <a:buNone/>
            </a:pPr>
            <a:r>
              <a:rPr lang="en">
                <a:solidFill>
                  <a:srgbClr val="999999"/>
                </a:solidFill>
                <a:latin typeface="Karla"/>
                <a:ea typeface="Karla"/>
                <a:cs typeface="Karla"/>
                <a:sym typeface="Karla"/>
              </a:rPr>
              <a:t>- The High frequency sound waves will pass through the body, and will be reflected according to the density of the structure. </a:t>
            </a:r>
            <a:endParaRPr>
              <a:solidFill>
                <a:srgbClr val="999999"/>
              </a:solidFill>
              <a:latin typeface="Karla"/>
              <a:ea typeface="Karla"/>
              <a:cs typeface="Karla"/>
              <a:sym typeface="Karla"/>
            </a:endParaRPr>
          </a:p>
          <a:p>
            <a:pPr indent="0" lvl="0" marL="0" rtl="0" algn="l">
              <a:spcBef>
                <a:spcPts val="0"/>
              </a:spcBef>
              <a:spcAft>
                <a:spcPts val="0"/>
              </a:spcAft>
              <a:buNone/>
            </a:pPr>
            <a:r>
              <a:rPr lang="en">
                <a:solidFill>
                  <a:srgbClr val="999999"/>
                </a:solidFill>
                <a:latin typeface="Karla"/>
                <a:ea typeface="Karla"/>
                <a:cs typeface="Karla"/>
                <a:sym typeface="Karla"/>
              </a:rPr>
              <a:t>- Dense structure e.g. bones, calcifications will reflect all sound waves (giving white color on the image). </a:t>
            </a:r>
            <a:endParaRPr>
              <a:solidFill>
                <a:srgbClr val="999999"/>
              </a:solidFill>
              <a:latin typeface="Karla"/>
              <a:ea typeface="Karla"/>
              <a:cs typeface="Karla"/>
              <a:sym typeface="Karla"/>
            </a:endParaRPr>
          </a:p>
          <a:p>
            <a:pPr indent="0" lvl="0" marL="0" rtl="0" algn="l">
              <a:spcBef>
                <a:spcPts val="0"/>
              </a:spcBef>
              <a:spcAft>
                <a:spcPts val="0"/>
              </a:spcAft>
              <a:buNone/>
            </a:pPr>
            <a:r>
              <a:rPr lang="en">
                <a:solidFill>
                  <a:srgbClr val="999999"/>
                </a:solidFill>
                <a:latin typeface="Karla"/>
                <a:ea typeface="Karla"/>
                <a:cs typeface="Karla"/>
                <a:sym typeface="Karla"/>
              </a:rPr>
              <a:t>- Fluid will pass without reflection (giving black color). </a:t>
            </a:r>
            <a:endParaRPr>
              <a:solidFill>
                <a:srgbClr val="999999"/>
              </a:solidFill>
              <a:latin typeface="Karla"/>
              <a:ea typeface="Karla"/>
              <a:cs typeface="Karla"/>
              <a:sym typeface="Karla"/>
            </a:endParaRPr>
          </a:p>
          <a:p>
            <a:pPr indent="0" lvl="0" marL="0" rtl="0" algn="l">
              <a:spcBef>
                <a:spcPts val="0"/>
              </a:spcBef>
              <a:spcAft>
                <a:spcPts val="0"/>
              </a:spcAft>
              <a:buNone/>
            </a:pPr>
            <a:r>
              <a:rPr lang="en">
                <a:solidFill>
                  <a:srgbClr val="999999"/>
                </a:solidFill>
                <a:latin typeface="Karla"/>
                <a:ea typeface="Karla"/>
                <a:cs typeface="Karla"/>
                <a:sym typeface="Karla"/>
              </a:rPr>
              <a:t>- Anything in between such as abdominal organs (as it’s dense as it reflects more waves).</a:t>
            </a:r>
            <a:endParaRPr>
              <a:solidFill>
                <a:srgbClr val="999999"/>
              </a:solidFill>
              <a:latin typeface="Karla"/>
              <a:ea typeface="Karla"/>
              <a:cs typeface="Karla"/>
              <a:sym typeface="Karla"/>
            </a:endParaRPr>
          </a:p>
          <a:p>
            <a:pPr indent="0" lvl="0" marL="457200" rtl="0" algn="l">
              <a:spcBef>
                <a:spcPts val="0"/>
              </a:spcBef>
              <a:spcAft>
                <a:spcPts val="0"/>
              </a:spcAft>
              <a:buNone/>
            </a:pPr>
            <a:r>
              <a:t/>
            </a:r>
            <a:endParaRPr>
              <a:solidFill>
                <a:srgbClr val="6AA84F"/>
              </a:solidFill>
              <a:latin typeface="Karla"/>
              <a:ea typeface="Karla"/>
              <a:cs typeface="Karla"/>
              <a:sym typeface="Karla"/>
            </a:endParaRPr>
          </a:p>
        </p:txBody>
      </p:sp>
      <p:pic>
        <p:nvPicPr>
          <p:cNvPr id="142" name="Google Shape;142;p16"/>
          <p:cNvPicPr preferRelativeResize="0"/>
          <p:nvPr/>
        </p:nvPicPr>
        <p:blipFill>
          <a:blip r:embed="rId3">
            <a:alphaModFix/>
          </a:blip>
          <a:stretch>
            <a:fillRect/>
          </a:stretch>
        </p:blipFill>
        <p:spPr>
          <a:xfrm>
            <a:off x="4147600" y="8329325"/>
            <a:ext cx="3408900" cy="1895700"/>
          </a:xfrm>
          <a:prstGeom prst="roundRect">
            <a:avLst>
              <a:gd fmla="val 16667" name="adj"/>
            </a:avLst>
          </a:prstGeom>
          <a:noFill/>
          <a:ln>
            <a:noFill/>
          </a:ln>
        </p:spPr>
      </p:pic>
      <p:sp>
        <p:nvSpPr>
          <p:cNvPr id="143" name="Google Shape;143;p16"/>
          <p:cNvSpPr txBox="1"/>
          <p:nvPr/>
        </p:nvSpPr>
        <p:spPr>
          <a:xfrm>
            <a:off x="4083550" y="10224925"/>
            <a:ext cx="3537000" cy="3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AA84F"/>
                </a:solidFill>
                <a:latin typeface="Karla"/>
                <a:ea typeface="Karla"/>
                <a:cs typeface="Karla"/>
                <a:sym typeface="Karla"/>
              </a:rPr>
              <a:t>Green Arrow: this is the liver (part of it) </a:t>
            </a:r>
            <a:endParaRPr b="1">
              <a:solidFill>
                <a:srgbClr val="6AA84F"/>
              </a:solidFill>
            </a:endParaRPr>
          </a:p>
        </p:txBody>
      </p:sp>
      <p:sp>
        <p:nvSpPr>
          <p:cNvPr id="144" name="Google Shape;144;p16"/>
          <p:cNvSpPr/>
          <p:nvPr/>
        </p:nvSpPr>
        <p:spPr>
          <a:xfrm>
            <a:off x="178200" y="8329325"/>
            <a:ext cx="3328800" cy="1968000"/>
          </a:xfrm>
          <a:prstGeom prst="roundRect">
            <a:avLst>
              <a:gd fmla="val 16667" name="adj"/>
            </a:avLst>
          </a:prstGeom>
          <a:solidFill>
            <a:srgbClr val="9DBDC1">
              <a:alpha val="36870"/>
            </a:srgbClr>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6AA84F"/>
                </a:solidFill>
                <a:latin typeface="Karla"/>
                <a:ea typeface="Karla"/>
                <a:cs typeface="Karla"/>
                <a:sym typeface="Karla"/>
              </a:rPr>
              <a:t>All organs/structures are not </a:t>
            </a:r>
            <a:r>
              <a:rPr b="1" lang="en">
                <a:solidFill>
                  <a:srgbClr val="6AA84F"/>
                </a:solidFill>
                <a:latin typeface="Karla"/>
                <a:ea typeface="Karla"/>
                <a:cs typeface="Karla"/>
                <a:sym typeface="Karla"/>
              </a:rPr>
              <a:t>hyper</a:t>
            </a:r>
            <a:r>
              <a:rPr lang="en">
                <a:solidFill>
                  <a:srgbClr val="6AA84F"/>
                </a:solidFill>
                <a:latin typeface="Karla"/>
                <a:ea typeface="Karla"/>
                <a:cs typeface="Karla"/>
                <a:sym typeface="Karla"/>
              </a:rPr>
              <a:t>echoic</a:t>
            </a:r>
            <a:r>
              <a:rPr lang="en">
                <a:solidFill>
                  <a:srgbClr val="6AA84F"/>
                </a:solidFill>
                <a:latin typeface="Karla"/>
                <a:ea typeface="Karla"/>
                <a:cs typeface="Karla"/>
                <a:sym typeface="Karla"/>
              </a:rPr>
              <a:t>/</a:t>
            </a:r>
            <a:r>
              <a:rPr b="1" lang="en">
                <a:solidFill>
                  <a:srgbClr val="6AA84F"/>
                </a:solidFill>
                <a:latin typeface="Karla"/>
                <a:ea typeface="Karla"/>
                <a:cs typeface="Karla"/>
                <a:sym typeface="Karla"/>
              </a:rPr>
              <a:t>hypo</a:t>
            </a:r>
            <a:r>
              <a:rPr lang="en">
                <a:solidFill>
                  <a:srgbClr val="6AA84F"/>
                </a:solidFill>
                <a:latin typeface="Karla"/>
                <a:ea typeface="Karla"/>
                <a:cs typeface="Karla"/>
                <a:sym typeface="Karla"/>
              </a:rPr>
              <a:t>echoic</a:t>
            </a:r>
            <a:r>
              <a:rPr lang="en">
                <a:solidFill>
                  <a:srgbClr val="6AA84F"/>
                </a:solidFill>
                <a:latin typeface="Karla"/>
                <a:ea typeface="Karla"/>
                <a:cs typeface="Karla"/>
                <a:sym typeface="Karla"/>
              </a:rPr>
              <a:t> all the time.</a:t>
            </a:r>
            <a:endParaRPr>
              <a:solidFill>
                <a:srgbClr val="6AA84F"/>
              </a:solidFill>
              <a:latin typeface="Karla"/>
              <a:ea typeface="Karla"/>
              <a:cs typeface="Karla"/>
              <a:sym typeface="Karla"/>
            </a:endParaRPr>
          </a:p>
          <a:p>
            <a:pPr indent="0" lvl="0" marL="0" rtl="0" algn="l">
              <a:spcBef>
                <a:spcPts val="0"/>
              </a:spcBef>
              <a:spcAft>
                <a:spcPts val="0"/>
              </a:spcAft>
              <a:buNone/>
            </a:pPr>
            <a:r>
              <a:rPr lang="en">
                <a:solidFill>
                  <a:srgbClr val="6AA84F"/>
                </a:solidFill>
                <a:latin typeface="Karla"/>
                <a:ea typeface="Karla"/>
                <a:cs typeface="Karla"/>
                <a:sym typeface="Karla"/>
              </a:rPr>
              <a:t>For ex: Fat is </a:t>
            </a:r>
            <a:r>
              <a:rPr b="1" lang="en">
                <a:solidFill>
                  <a:srgbClr val="6AA84F"/>
                </a:solidFill>
                <a:latin typeface="Karla"/>
                <a:ea typeface="Karla"/>
                <a:cs typeface="Karla"/>
                <a:sym typeface="Karla"/>
              </a:rPr>
              <a:t>hyper</a:t>
            </a:r>
            <a:r>
              <a:rPr lang="en">
                <a:solidFill>
                  <a:srgbClr val="6AA84F"/>
                </a:solidFill>
                <a:latin typeface="Karla"/>
                <a:ea typeface="Karla"/>
                <a:cs typeface="Karla"/>
                <a:sym typeface="Karla"/>
              </a:rPr>
              <a:t>echoic in relation to the liver but it is </a:t>
            </a:r>
            <a:r>
              <a:rPr b="1" lang="en">
                <a:solidFill>
                  <a:srgbClr val="6AA84F"/>
                </a:solidFill>
                <a:latin typeface="Karla"/>
                <a:ea typeface="Karla"/>
                <a:cs typeface="Karla"/>
                <a:sym typeface="Karla"/>
              </a:rPr>
              <a:t>hypo</a:t>
            </a:r>
            <a:r>
              <a:rPr lang="en">
                <a:solidFill>
                  <a:srgbClr val="6AA84F"/>
                </a:solidFill>
                <a:latin typeface="Karla"/>
                <a:ea typeface="Karla"/>
                <a:cs typeface="Karla"/>
                <a:sym typeface="Karla"/>
              </a:rPr>
              <a:t>echoic in relation to stone.</a:t>
            </a:r>
            <a:endParaRPr>
              <a:solidFill>
                <a:srgbClr val="6AA84F"/>
              </a:solidFill>
              <a:latin typeface="Karla"/>
              <a:ea typeface="Karla"/>
              <a:cs typeface="Karla"/>
              <a:sym typeface="Karla"/>
            </a:endParaRPr>
          </a:p>
          <a:p>
            <a:pPr indent="0" lvl="0" marL="0" rtl="0" algn="l">
              <a:spcBef>
                <a:spcPts val="0"/>
              </a:spcBef>
              <a:spcAft>
                <a:spcPts val="0"/>
              </a:spcAft>
              <a:buNone/>
            </a:pPr>
            <a:r>
              <a:rPr b="1" lang="en">
                <a:solidFill>
                  <a:srgbClr val="6AA84F"/>
                </a:solidFill>
                <a:latin typeface="Karla"/>
                <a:ea typeface="Karla"/>
                <a:cs typeface="Karla"/>
                <a:sym typeface="Karla"/>
              </a:rPr>
              <a:t>Acoustic shadow</a:t>
            </a:r>
            <a:r>
              <a:rPr lang="en">
                <a:solidFill>
                  <a:srgbClr val="6AA84F"/>
                </a:solidFill>
                <a:latin typeface="Karla"/>
                <a:ea typeface="Karla"/>
                <a:cs typeface="Karla"/>
                <a:sym typeface="Karla"/>
              </a:rPr>
              <a:t> is very important to diagnose stones.</a:t>
            </a:r>
            <a:endParaRPr>
              <a:solidFill>
                <a:srgbClr val="6AA84F"/>
              </a:solidFill>
              <a:latin typeface="Karla"/>
              <a:ea typeface="Karla"/>
              <a:cs typeface="Karla"/>
              <a:sym typeface="Karla"/>
            </a:endParaRPr>
          </a:p>
        </p:txBody>
      </p:sp>
      <p:sp>
        <p:nvSpPr>
          <p:cNvPr id="145" name="Google Shape;145;p16"/>
          <p:cNvSpPr txBox="1"/>
          <p:nvPr/>
        </p:nvSpPr>
        <p:spPr>
          <a:xfrm>
            <a:off x="285613" y="2708325"/>
            <a:ext cx="7218300" cy="47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chemeClr val="lt2"/>
                </a:solidFill>
                <a:latin typeface="Karla"/>
                <a:ea typeface="Karla"/>
                <a:cs typeface="Karla"/>
                <a:sym typeface="Karla"/>
              </a:rPr>
              <a:t> </a:t>
            </a:r>
            <a:r>
              <a:rPr b="1" lang="en" sz="2300">
                <a:solidFill>
                  <a:schemeClr val="lt2"/>
                </a:solidFill>
                <a:latin typeface="Karla"/>
                <a:ea typeface="Karla"/>
                <a:cs typeface="Karla"/>
                <a:sym typeface="Karla"/>
              </a:rPr>
              <a:t>2. </a:t>
            </a:r>
            <a:r>
              <a:rPr b="1" lang="en" sz="2300">
                <a:solidFill>
                  <a:schemeClr val="lt2"/>
                </a:solidFill>
                <a:latin typeface="Karla"/>
                <a:ea typeface="Karla"/>
                <a:cs typeface="Karla"/>
                <a:sym typeface="Karla"/>
              </a:rPr>
              <a:t>Ultrasound</a:t>
            </a:r>
            <a:r>
              <a:rPr b="1" lang="en" sz="2300">
                <a:solidFill>
                  <a:schemeClr val="lt2"/>
                </a:solidFill>
                <a:latin typeface="Karla"/>
                <a:ea typeface="Karla"/>
                <a:cs typeface="Karla"/>
                <a:sym typeface="Karla"/>
              </a:rPr>
              <a:t> </a:t>
            </a:r>
            <a:endParaRPr b="1" sz="2300">
              <a:solidFill>
                <a:schemeClr val="lt2"/>
              </a:solidFill>
              <a:latin typeface="Karla"/>
              <a:ea typeface="Karla"/>
              <a:cs typeface="Karla"/>
              <a:sym typeface="Karla"/>
            </a:endParaRPr>
          </a:p>
        </p:txBody>
      </p:sp>
      <p:sp>
        <p:nvSpPr>
          <p:cNvPr id="146" name="Google Shape;146;p16"/>
          <p:cNvSpPr txBox="1"/>
          <p:nvPr/>
        </p:nvSpPr>
        <p:spPr>
          <a:xfrm>
            <a:off x="3253050" y="10557475"/>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2</a:t>
            </a:r>
            <a:endParaRPr sz="1800">
              <a:solidFill>
                <a:srgbClr val="005E68"/>
              </a:solidFill>
              <a:latin typeface="Spectral"/>
              <a:ea typeface="Spectral"/>
              <a:cs typeface="Spectral"/>
              <a:sym typeface="Spectral"/>
            </a:endParaRPr>
          </a:p>
        </p:txBody>
      </p:sp>
      <p:sp>
        <p:nvSpPr>
          <p:cNvPr id="147" name="Google Shape;147;p16"/>
          <p:cNvSpPr txBox="1"/>
          <p:nvPr/>
        </p:nvSpPr>
        <p:spPr>
          <a:xfrm>
            <a:off x="708863" y="2077075"/>
            <a:ext cx="2322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Karla"/>
              <a:ea typeface="Karla"/>
              <a:cs typeface="Karla"/>
              <a:sym typeface="Karla"/>
            </a:endParaRPr>
          </a:p>
        </p:txBody>
      </p:sp>
      <p:pic>
        <p:nvPicPr>
          <p:cNvPr id="148" name="Google Shape;148;p16"/>
          <p:cNvPicPr preferRelativeResize="0"/>
          <p:nvPr/>
        </p:nvPicPr>
        <p:blipFill>
          <a:blip r:embed="rId4">
            <a:alphaModFix/>
          </a:blip>
          <a:stretch>
            <a:fillRect/>
          </a:stretch>
        </p:blipFill>
        <p:spPr>
          <a:xfrm>
            <a:off x="5956462" y="484850"/>
            <a:ext cx="1772100" cy="2121900"/>
          </a:xfrm>
          <a:prstGeom prst="roundRect">
            <a:avLst>
              <a:gd fmla="val 16667" name="adj"/>
            </a:avLst>
          </a:prstGeom>
          <a:noFill/>
          <a:ln>
            <a:noFill/>
          </a:ln>
        </p:spPr>
      </p:pic>
      <p:pic>
        <p:nvPicPr>
          <p:cNvPr id="149" name="Google Shape;149;p16"/>
          <p:cNvPicPr preferRelativeResize="0"/>
          <p:nvPr/>
        </p:nvPicPr>
        <p:blipFill>
          <a:blip r:embed="rId5">
            <a:alphaModFix/>
          </a:blip>
          <a:stretch>
            <a:fillRect/>
          </a:stretch>
        </p:blipFill>
        <p:spPr>
          <a:xfrm>
            <a:off x="2088700" y="548400"/>
            <a:ext cx="1831800" cy="2121900"/>
          </a:xfrm>
          <a:prstGeom prst="roundRect">
            <a:avLst>
              <a:gd fmla="val 16667" name="adj"/>
            </a:avLst>
          </a:prstGeom>
          <a:noFill/>
          <a:ln>
            <a:noFill/>
          </a:ln>
        </p:spPr>
      </p:pic>
      <p:sp>
        <p:nvSpPr>
          <p:cNvPr id="150" name="Google Shape;150;p16"/>
          <p:cNvSpPr/>
          <p:nvPr/>
        </p:nvSpPr>
        <p:spPr>
          <a:xfrm>
            <a:off x="4022575" y="524000"/>
            <a:ext cx="1831800" cy="2121900"/>
          </a:xfrm>
          <a:prstGeom prst="roundRect">
            <a:avLst>
              <a:gd fmla="val 16667" name="adj"/>
            </a:avLst>
          </a:prstGeom>
          <a:solidFill>
            <a:srgbClr val="9DBDC1">
              <a:alpha val="36870"/>
            </a:srgbClr>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latin typeface="Karla"/>
                <a:ea typeface="Karla"/>
                <a:cs typeface="Karla"/>
                <a:sym typeface="Karla"/>
              </a:rPr>
              <a:t> what is this?</a:t>
            </a:r>
            <a:endParaRPr sz="1300">
              <a:latin typeface="Karla"/>
              <a:ea typeface="Karla"/>
              <a:cs typeface="Karla"/>
              <a:sym typeface="Karla"/>
            </a:endParaRPr>
          </a:p>
          <a:p>
            <a:pPr indent="0" lvl="0" marL="0" rtl="0" algn="l">
              <a:spcBef>
                <a:spcPts val="0"/>
              </a:spcBef>
              <a:spcAft>
                <a:spcPts val="0"/>
              </a:spcAft>
              <a:buNone/>
            </a:pPr>
            <a:r>
              <a:rPr lang="en" sz="1300">
                <a:latin typeface="Karla"/>
                <a:ea typeface="Karla"/>
                <a:cs typeface="Karla"/>
                <a:sym typeface="Karla"/>
              </a:rPr>
              <a:t>X-ray was first observed and documented in 1895 by Wilhelm Conrad Roentgen, </a:t>
            </a:r>
            <a:r>
              <a:rPr lang="en" sz="1300">
                <a:solidFill>
                  <a:schemeClr val="accent4"/>
                </a:solidFill>
                <a:latin typeface="Karla"/>
                <a:ea typeface="Karla"/>
                <a:cs typeface="Karla"/>
                <a:sym typeface="Karla"/>
              </a:rPr>
              <a:t>and this is </a:t>
            </a:r>
            <a:r>
              <a:rPr lang="en" sz="1300">
                <a:solidFill>
                  <a:schemeClr val="accent4"/>
                </a:solidFill>
                <a:latin typeface="Karla"/>
                <a:ea typeface="Karla"/>
                <a:cs typeface="Karla"/>
                <a:sym typeface="Karla"/>
              </a:rPr>
              <a:t>The First x ray taken in history</a:t>
            </a:r>
            <a:r>
              <a:rPr lang="en" sz="1300">
                <a:solidFill>
                  <a:schemeClr val="dk1"/>
                </a:solidFill>
                <a:latin typeface="Karla"/>
                <a:ea typeface="Karla"/>
                <a:cs typeface="Karla"/>
                <a:sym typeface="Karla"/>
              </a:rPr>
              <a:t> </a:t>
            </a:r>
            <a:endParaRPr sz="1300">
              <a:latin typeface="Karla"/>
              <a:ea typeface="Karla"/>
              <a:cs typeface="Karla"/>
              <a:sym typeface="Karla"/>
            </a:endParaRPr>
          </a:p>
        </p:txBody>
      </p:sp>
      <p:sp>
        <p:nvSpPr>
          <p:cNvPr id="151" name="Google Shape;151;p16"/>
          <p:cNvSpPr/>
          <p:nvPr/>
        </p:nvSpPr>
        <p:spPr>
          <a:xfrm>
            <a:off x="68313" y="548400"/>
            <a:ext cx="1966500" cy="2121900"/>
          </a:xfrm>
          <a:prstGeom prst="roundRect">
            <a:avLst>
              <a:gd fmla="val 16667" name="adj"/>
            </a:avLst>
          </a:prstGeom>
          <a:solidFill>
            <a:srgbClr val="9DBDC1">
              <a:alpha val="36870"/>
            </a:srgbClr>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latin typeface="Karla"/>
                <a:ea typeface="Karla"/>
                <a:cs typeface="Karla"/>
                <a:sym typeface="Karla"/>
              </a:rPr>
              <a:t>What	is this?</a:t>
            </a:r>
            <a:endParaRPr sz="1300">
              <a:latin typeface="Karla"/>
              <a:ea typeface="Karla"/>
              <a:cs typeface="Karla"/>
              <a:sym typeface="Karla"/>
            </a:endParaRPr>
          </a:p>
          <a:p>
            <a:pPr indent="0" lvl="0" marL="0" rtl="0" algn="l">
              <a:spcBef>
                <a:spcPts val="0"/>
              </a:spcBef>
              <a:spcAft>
                <a:spcPts val="0"/>
              </a:spcAft>
              <a:buNone/>
            </a:pPr>
            <a:r>
              <a:rPr lang="en" sz="1300">
                <a:latin typeface="Karla"/>
                <a:ea typeface="Karla"/>
                <a:cs typeface="Karla"/>
                <a:sym typeface="Karla"/>
              </a:rPr>
              <a:t>This is an Abdominal x-ray’’ or ‘’Abdominal radiography’’ </a:t>
            </a:r>
            <a:endParaRPr sz="1300">
              <a:latin typeface="Karla"/>
              <a:ea typeface="Karla"/>
              <a:cs typeface="Karla"/>
              <a:sym typeface="Karla"/>
            </a:endParaRPr>
          </a:p>
          <a:p>
            <a:pPr indent="0" lvl="0" marL="0" rtl="0" algn="l">
              <a:spcBef>
                <a:spcPts val="0"/>
              </a:spcBef>
              <a:spcAft>
                <a:spcPts val="0"/>
              </a:spcAft>
              <a:buNone/>
            </a:pPr>
            <a:r>
              <a:rPr lang="en" sz="1300">
                <a:solidFill>
                  <a:srgbClr val="999999"/>
                </a:solidFill>
                <a:latin typeface="Karla"/>
                <a:ea typeface="Karla"/>
                <a:cs typeface="Karla"/>
                <a:sym typeface="Karla"/>
              </a:rPr>
              <a:t>We can see the edge of the liver here. (not always visible)</a:t>
            </a:r>
            <a:endParaRPr sz="1300">
              <a:solidFill>
                <a:srgbClr val="999999"/>
              </a:solidFill>
              <a:latin typeface="Karla"/>
              <a:ea typeface="Karla"/>
              <a:cs typeface="Karla"/>
              <a:sym typeface="Karla"/>
            </a:endParaRPr>
          </a:p>
          <a:p>
            <a:pPr indent="0" lvl="0" marL="0" rtl="0" algn="l">
              <a:spcBef>
                <a:spcPts val="0"/>
              </a:spcBef>
              <a:spcAft>
                <a:spcPts val="0"/>
              </a:spcAft>
              <a:buNone/>
            </a:pPr>
            <a:r>
              <a:rPr lang="en" sz="1300">
                <a:solidFill>
                  <a:srgbClr val="6AA84F"/>
                </a:solidFill>
                <a:latin typeface="Karla"/>
                <a:ea typeface="Karla"/>
                <a:cs typeface="Karla"/>
                <a:sym typeface="Karla"/>
              </a:rPr>
              <a:t>Gas inside the bowel “radiolucent”</a:t>
            </a:r>
            <a:endParaRPr sz="1300">
              <a:solidFill>
                <a:srgbClr val="6AA84F"/>
              </a:solidFill>
              <a:latin typeface="Karla"/>
              <a:ea typeface="Karla"/>
              <a:cs typeface="Karla"/>
              <a:sym typeface="Karla"/>
            </a:endParaRPr>
          </a:p>
        </p:txBody>
      </p:sp>
      <p:sp>
        <p:nvSpPr>
          <p:cNvPr id="152" name="Google Shape;152;p16"/>
          <p:cNvSpPr txBox="1"/>
          <p:nvPr/>
        </p:nvSpPr>
        <p:spPr>
          <a:xfrm>
            <a:off x="349488" y="5436175"/>
            <a:ext cx="66270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300">
                <a:solidFill>
                  <a:schemeClr val="accent1"/>
                </a:solidFill>
                <a:latin typeface="Karla"/>
                <a:ea typeface="Karla"/>
                <a:cs typeface="Karla"/>
                <a:sym typeface="Karla"/>
              </a:rPr>
              <a:t>Echo patterns</a:t>
            </a:r>
            <a:r>
              <a:rPr lang="en" sz="2300">
                <a:solidFill>
                  <a:srgbClr val="0D8F9D"/>
                </a:solidFill>
                <a:latin typeface="Karla"/>
                <a:ea typeface="Karla"/>
                <a:cs typeface="Karla"/>
                <a:sym typeface="Karla"/>
              </a:rPr>
              <a:t> </a:t>
            </a:r>
            <a:r>
              <a:rPr b="1" lang="en">
                <a:solidFill>
                  <a:schemeClr val="accent4"/>
                </a:solidFill>
                <a:latin typeface="Karla"/>
                <a:ea typeface="Karla"/>
                <a:cs typeface="Karla"/>
                <a:sym typeface="Karla"/>
              </a:rPr>
              <a:t>we use it to describe the organs </a:t>
            </a:r>
            <a:endParaRPr sz="2300">
              <a:solidFill>
                <a:srgbClr val="0D8F9D"/>
              </a:solidFill>
              <a:latin typeface="Karla"/>
              <a:ea typeface="Karla"/>
              <a:cs typeface="Karla"/>
              <a:sym typeface="Karla"/>
            </a:endParaRPr>
          </a:p>
          <a:p>
            <a:pPr indent="0" lvl="0" marL="0" rtl="0" algn="l">
              <a:spcBef>
                <a:spcPts val="0"/>
              </a:spcBef>
              <a:spcAft>
                <a:spcPts val="0"/>
              </a:spcAft>
              <a:buNone/>
            </a:pPr>
            <a:r>
              <a:t/>
            </a:r>
            <a:endParaRPr b="1">
              <a:solidFill>
                <a:schemeClr val="dk1"/>
              </a:solidFill>
              <a:latin typeface="Karla"/>
              <a:ea typeface="Karla"/>
              <a:cs typeface="Karla"/>
              <a:sym typeface="Karla"/>
            </a:endParaRPr>
          </a:p>
        </p:txBody>
      </p:sp>
      <p:sp>
        <p:nvSpPr>
          <p:cNvPr id="153" name="Google Shape;153;p16"/>
          <p:cNvSpPr/>
          <p:nvPr/>
        </p:nvSpPr>
        <p:spPr>
          <a:xfrm>
            <a:off x="4337688" y="6878178"/>
            <a:ext cx="3140100" cy="447900"/>
          </a:xfrm>
          <a:prstGeom prst="roundRect">
            <a:avLst>
              <a:gd fmla="val 16667" name="adj"/>
            </a:avLst>
          </a:prstGeom>
          <a:solidFill>
            <a:srgbClr val="9DBDC1"/>
          </a:solidFill>
          <a:ln>
            <a:noFill/>
          </a:ln>
        </p:spPr>
        <p:txBody>
          <a:bodyPr anchorCtr="0" anchor="ctr" bIns="91425" lIns="91425" spcFirstLastPara="1" rIns="91425" wrap="square" tIns="91425">
            <a:noAutofit/>
          </a:bodyPr>
          <a:lstStyle/>
          <a:p>
            <a:pPr indent="-317500" lvl="0" marL="457200" rtl="0" algn="l">
              <a:spcBef>
                <a:spcPts val="0"/>
              </a:spcBef>
              <a:spcAft>
                <a:spcPts val="0"/>
              </a:spcAft>
              <a:buClr>
                <a:schemeClr val="dk1"/>
              </a:buClr>
              <a:buSzPts val="1400"/>
              <a:buFont typeface="Karla"/>
              <a:buChar char="❖"/>
            </a:pPr>
            <a:r>
              <a:rPr b="1" lang="en">
                <a:solidFill>
                  <a:schemeClr val="accent5"/>
                </a:solidFill>
                <a:latin typeface="Karla"/>
                <a:ea typeface="Karla"/>
                <a:cs typeface="Karla"/>
                <a:sym typeface="Karla"/>
              </a:rPr>
              <a:t>Acoustic shadow: </a:t>
            </a:r>
            <a:r>
              <a:rPr lang="en">
                <a:solidFill>
                  <a:schemeClr val="dk1"/>
                </a:solidFill>
                <a:latin typeface="Karla"/>
                <a:ea typeface="Karla"/>
                <a:cs typeface="Karla"/>
                <a:sym typeface="Karla"/>
              </a:rPr>
              <a:t>black band behind dense object</a:t>
            </a:r>
            <a:endParaRPr b="1"/>
          </a:p>
        </p:txBody>
      </p:sp>
      <p:sp>
        <p:nvSpPr>
          <p:cNvPr id="154" name="Google Shape;154;p16"/>
          <p:cNvSpPr/>
          <p:nvPr/>
        </p:nvSpPr>
        <p:spPr>
          <a:xfrm>
            <a:off x="286763" y="6878178"/>
            <a:ext cx="3140100" cy="447900"/>
          </a:xfrm>
          <a:prstGeom prst="roundRect">
            <a:avLst>
              <a:gd fmla="val 16667" name="adj"/>
            </a:avLst>
          </a:prstGeom>
          <a:solidFill>
            <a:srgbClr val="9DBDC1"/>
          </a:solidFill>
          <a:ln>
            <a:noFill/>
          </a:ln>
        </p:spPr>
        <p:txBody>
          <a:bodyPr anchorCtr="0" anchor="ctr" bIns="91425" lIns="91425" spcFirstLastPara="1" rIns="91425" wrap="square" tIns="91425">
            <a:noAutofit/>
          </a:bodyPr>
          <a:lstStyle/>
          <a:p>
            <a:pPr indent="-317500" lvl="0" marL="457200" rtl="0" algn="l">
              <a:spcBef>
                <a:spcPts val="0"/>
              </a:spcBef>
              <a:spcAft>
                <a:spcPts val="0"/>
              </a:spcAft>
              <a:buClr>
                <a:schemeClr val="lt1"/>
              </a:buClr>
              <a:buSzPts val="1400"/>
              <a:buFont typeface="Karla"/>
              <a:buChar char="❖"/>
            </a:pPr>
            <a:r>
              <a:rPr b="1" lang="en">
                <a:solidFill>
                  <a:schemeClr val="lt1"/>
                </a:solidFill>
                <a:latin typeface="Karla"/>
                <a:ea typeface="Karla"/>
                <a:cs typeface="Karla"/>
                <a:sym typeface="Karla"/>
              </a:rPr>
              <a:t>An-echoic = </a:t>
            </a:r>
            <a:r>
              <a:rPr b="1" lang="en">
                <a:solidFill>
                  <a:schemeClr val="dk1"/>
                </a:solidFill>
                <a:latin typeface="Karla"/>
                <a:ea typeface="Karla"/>
                <a:cs typeface="Karla"/>
                <a:sym typeface="Karla"/>
              </a:rPr>
              <a:t>Black</a:t>
            </a:r>
            <a:endParaRPr b="1">
              <a:solidFill>
                <a:schemeClr val="dk1"/>
              </a:solidFill>
            </a:endParaRPr>
          </a:p>
        </p:txBody>
      </p:sp>
      <p:sp>
        <p:nvSpPr>
          <p:cNvPr id="155" name="Google Shape;155;p16"/>
          <p:cNvSpPr/>
          <p:nvPr/>
        </p:nvSpPr>
        <p:spPr>
          <a:xfrm>
            <a:off x="4337688" y="6076428"/>
            <a:ext cx="3140100" cy="447900"/>
          </a:xfrm>
          <a:prstGeom prst="roundRect">
            <a:avLst>
              <a:gd fmla="val 16667" name="adj"/>
            </a:avLst>
          </a:prstGeom>
          <a:solidFill>
            <a:srgbClr val="9DBDC1"/>
          </a:solidFill>
          <a:ln>
            <a:noFill/>
          </a:ln>
        </p:spPr>
        <p:txBody>
          <a:bodyPr anchorCtr="0" anchor="ctr" bIns="91425" lIns="91425" spcFirstLastPara="1" rIns="91425" wrap="square" tIns="91425">
            <a:noAutofit/>
          </a:bodyPr>
          <a:lstStyle/>
          <a:p>
            <a:pPr indent="-317500" lvl="0" marL="457200" rtl="0" algn="l">
              <a:spcBef>
                <a:spcPts val="0"/>
              </a:spcBef>
              <a:spcAft>
                <a:spcPts val="0"/>
              </a:spcAft>
              <a:buClr>
                <a:schemeClr val="lt1"/>
              </a:buClr>
              <a:buSzPts val="1400"/>
              <a:buFont typeface="Karla"/>
              <a:buChar char="❖"/>
            </a:pPr>
            <a:r>
              <a:rPr b="1" lang="en">
                <a:solidFill>
                  <a:schemeClr val="lt1"/>
                </a:solidFill>
                <a:latin typeface="Karla"/>
                <a:ea typeface="Karla"/>
                <a:cs typeface="Karla"/>
                <a:sym typeface="Karla"/>
              </a:rPr>
              <a:t>Hypo-echoic = </a:t>
            </a:r>
            <a:r>
              <a:rPr b="1" lang="en">
                <a:solidFill>
                  <a:schemeClr val="dk1"/>
                </a:solidFill>
                <a:latin typeface="Karla"/>
                <a:ea typeface="Karla"/>
                <a:cs typeface="Karla"/>
                <a:sym typeface="Karla"/>
              </a:rPr>
              <a:t>Light Grey </a:t>
            </a:r>
            <a:endParaRPr b="1">
              <a:solidFill>
                <a:schemeClr val="dk1"/>
              </a:solidFill>
            </a:endParaRPr>
          </a:p>
        </p:txBody>
      </p:sp>
      <p:sp>
        <p:nvSpPr>
          <p:cNvPr id="156" name="Google Shape;156;p16"/>
          <p:cNvSpPr/>
          <p:nvPr/>
        </p:nvSpPr>
        <p:spPr>
          <a:xfrm>
            <a:off x="314063" y="6076428"/>
            <a:ext cx="3140100" cy="447900"/>
          </a:xfrm>
          <a:prstGeom prst="roundRect">
            <a:avLst>
              <a:gd fmla="val 16667" name="adj"/>
            </a:avLst>
          </a:prstGeom>
          <a:solidFill>
            <a:srgbClr val="9DBDC1"/>
          </a:solidFill>
          <a:ln>
            <a:noFill/>
          </a:ln>
        </p:spPr>
        <p:txBody>
          <a:bodyPr anchorCtr="0" anchor="ctr" bIns="91425" lIns="91425" spcFirstLastPara="1" rIns="91425" wrap="square" tIns="91425">
            <a:noAutofit/>
          </a:bodyPr>
          <a:lstStyle/>
          <a:p>
            <a:pPr indent="-317500" lvl="0" marL="457200" rtl="0" algn="l">
              <a:spcBef>
                <a:spcPts val="0"/>
              </a:spcBef>
              <a:spcAft>
                <a:spcPts val="0"/>
              </a:spcAft>
              <a:buClr>
                <a:schemeClr val="lt1"/>
              </a:buClr>
              <a:buSzPts val="1400"/>
              <a:buFont typeface="Karla"/>
              <a:buChar char="❖"/>
            </a:pPr>
            <a:r>
              <a:rPr b="1" lang="en">
                <a:solidFill>
                  <a:schemeClr val="lt1"/>
                </a:solidFill>
                <a:latin typeface="Karla"/>
                <a:ea typeface="Karla"/>
                <a:cs typeface="Karla"/>
                <a:sym typeface="Karla"/>
              </a:rPr>
              <a:t>Hyper-echoic = </a:t>
            </a:r>
            <a:r>
              <a:rPr b="1" lang="en">
                <a:solidFill>
                  <a:schemeClr val="dk1"/>
                </a:solidFill>
                <a:latin typeface="Karla"/>
                <a:ea typeface="Karla"/>
                <a:cs typeface="Karla"/>
                <a:sym typeface="Karla"/>
              </a:rPr>
              <a:t>White </a:t>
            </a:r>
            <a:endParaRPr b="1">
              <a:solidFill>
                <a:schemeClr val="dk1"/>
              </a:solidFill>
            </a:endParaRPr>
          </a:p>
        </p:txBody>
      </p:sp>
      <p:sp>
        <p:nvSpPr>
          <p:cNvPr id="157" name="Google Shape;157;p16"/>
          <p:cNvSpPr txBox="1"/>
          <p:nvPr/>
        </p:nvSpPr>
        <p:spPr>
          <a:xfrm>
            <a:off x="356825" y="6501363"/>
            <a:ext cx="3000000" cy="37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4"/>
                </a:solidFill>
                <a:latin typeface="Karla"/>
                <a:ea typeface="Karla"/>
                <a:cs typeface="Karla"/>
                <a:sym typeface="Karla"/>
              </a:rPr>
              <a:t>(bones for example)</a:t>
            </a:r>
            <a:endParaRPr/>
          </a:p>
        </p:txBody>
      </p:sp>
      <p:sp>
        <p:nvSpPr>
          <p:cNvPr id="158" name="Google Shape;158;p16"/>
          <p:cNvSpPr txBox="1"/>
          <p:nvPr/>
        </p:nvSpPr>
        <p:spPr>
          <a:xfrm>
            <a:off x="4410875" y="6560775"/>
            <a:ext cx="3388800" cy="27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accent4"/>
                </a:solidFill>
                <a:latin typeface="Karla"/>
                <a:ea typeface="Karla"/>
                <a:cs typeface="Karla"/>
                <a:sym typeface="Karla"/>
              </a:rPr>
              <a:t>(</a:t>
            </a:r>
            <a:r>
              <a:rPr lang="en">
                <a:solidFill>
                  <a:schemeClr val="accent4"/>
                </a:solidFill>
                <a:latin typeface="Karla"/>
                <a:ea typeface="Karla"/>
                <a:cs typeface="Karla"/>
                <a:sym typeface="Karla"/>
              </a:rPr>
              <a:t>in between hyper and anechoic) </a:t>
            </a:r>
            <a:endParaRPr>
              <a:solidFill>
                <a:schemeClr val="accent4"/>
              </a:solidFill>
              <a:latin typeface="Karla"/>
              <a:ea typeface="Karla"/>
              <a:cs typeface="Karla"/>
              <a:sym typeface="Karla"/>
            </a:endParaRPr>
          </a:p>
        </p:txBody>
      </p:sp>
      <p:sp>
        <p:nvSpPr>
          <p:cNvPr id="159" name="Google Shape;159;p16"/>
          <p:cNvSpPr txBox="1"/>
          <p:nvPr/>
        </p:nvSpPr>
        <p:spPr>
          <a:xfrm>
            <a:off x="339050" y="7326100"/>
            <a:ext cx="3000000" cy="44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4"/>
                </a:solidFill>
                <a:latin typeface="Karla"/>
                <a:ea typeface="Karla"/>
                <a:cs typeface="Karla"/>
                <a:sym typeface="Karla"/>
              </a:rPr>
              <a:t>No echoes are reflected from that area (</a:t>
            </a:r>
            <a:r>
              <a:rPr lang="en">
                <a:solidFill>
                  <a:schemeClr val="accent4"/>
                </a:solidFill>
                <a:latin typeface="Karla"/>
                <a:ea typeface="Karla"/>
                <a:cs typeface="Karla"/>
                <a:sym typeface="Karla"/>
              </a:rPr>
              <a:t>fluid for example)</a:t>
            </a:r>
            <a:endParaRPr/>
          </a:p>
        </p:txBody>
      </p:sp>
      <p:sp>
        <p:nvSpPr>
          <p:cNvPr id="160" name="Google Shape;160;p16"/>
          <p:cNvSpPr txBox="1"/>
          <p:nvPr/>
        </p:nvSpPr>
        <p:spPr>
          <a:xfrm>
            <a:off x="4337700" y="7326088"/>
            <a:ext cx="3328800" cy="70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Karla"/>
                <a:ea typeface="Karla"/>
                <a:cs typeface="Karla"/>
                <a:sym typeface="Karla"/>
              </a:rPr>
              <a:t>(e.g. stone) </a:t>
            </a:r>
            <a:r>
              <a:rPr lang="en">
                <a:solidFill>
                  <a:schemeClr val="accent4"/>
                </a:solidFill>
                <a:latin typeface="Karla"/>
                <a:ea typeface="Karla"/>
                <a:cs typeface="Karla"/>
                <a:sym typeface="Karla"/>
              </a:rPr>
              <a:t>(acoustic shadow occurs                 because all/most sound waves that will travel &amp; hit the stone will be reflected)</a:t>
            </a:r>
            <a:endParaRPr/>
          </a:p>
        </p:txBody>
      </p:sp>
      <p:grpSp>
        <p:nvGrpSpPr>
          <p:cNvPr id="161" name="Google Shape;161;p16"/>
          <p:cNvGrpSpPr/>
          <p:nvPr/>
        </p:nvGrpSpPr>
        <p:grpSpPr>
          <a:xfrm>
            <a:off x="68318" y="2811353"/>
            <a:ext cx="274864" cy="316972"/>
            <a:chOff x="304245" y="1858207"/>
            <a:chExt cx="319386" cy="406165"/>
          </a:xfrm>
        </p:grpSpPr>
        <p:sp>
          <p:nvSpPr>
            <p:cNvPr id="162" name="Google Shape;162;p16"/>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16"/>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4" name="Google Shape;164;p16"/>
          <p:cNvGrpSpPr/>
          <p:nvPr/>
        </p:nvGrpSpPr>
        <p:grpSpPr>
          <a:xfrm>
            <a:off x="68318" y="5535503"/>
            <a:ext cx="274864" cy="316972"/>
            <a:chOff x="304245" y="1858207"/>
            <a:chExt cx="319386" cy="406165"/>
          </a:xfrm>
        </p:grpSpPr>
        <p:sp>
          <p:nvSpPr>
            <p:cNvPr id="165" name="Google Shape;165;p16"/>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16"/>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67" name="Google Shape;167;p16"/>
          <p:cNvCxnSpPr/>
          <p:nvPr/>
        </p:nvCxnSpPr>
        <p:spPr>
          <a:xfrm flipH="1">
            <a:off x="3356813" y="1025948"/>
            <a:ext cx="202800" cy="270900"/>
          </a:xfrm>
          <a:prstGeom prst="straightConnector1">
            <a:avLst/>
          </a:prstGeom>
          <a:noFill/>
          <a:ln cap="flat" cmpd="sng" w="9525">
            <a:solidFill>
              <a:srgbClr val="6AA84F"/>
            </a:solidFill>
            <a:prstDash val="solid"/>
            <a:round/>
            <a:headEnd len="med" w="med" type="none"/>
            <a:tailEnd len="med" w="med" type="stealth"/>
          </a:ln>
        </p:spPr>
      </p:cxnSp>
      <p:sp>
        <p:nvSpPr>
          <p:cNvPr id="168" name="Google Shape;168;p16"/>
          <p:cNvSpPr txBox="1"/>
          <p:nvPr/>
        </p:nvSpPr>
        <p:spPr>
          <a:xfrm>
            <a:off x="4229071" y="9521516"/>
            <a:ext cx="768600" cy="37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FF9900"/>
                </a:solidFill>
                <a:latin typeface="Karla"/>
                <a:ea typeface="Karla"/>
                <a:cs typeface="Karla"/>
                <a:sym typeface="Karla"/>
              </a:rPr>
              <a:t>Gallbladder stone</a:t>
            </a:r>
            <a:endParaRPr sz="800">
              <a:solidFill>
                <a:srgbClr val="FF9900"/>
              </a:solidFill>
            </a:endParaRPr>
          </a:p>
        </p:txBody>
      </p:sp>
      <p:sp>
        <p:nvSpPr>
          <p:cNvPr id="169" name="Google Shape;169;p16"/>
          <p:cNvSpPr/>
          <p:nvPr/>
        </p:nvSpPr>
        <p:spPr>
          <a:xfrm rot="-1629500">
            <a:off x="6506499" y="8390032"/>
            <a:ext cx="90700" cy="205275"/>
          </a:xfrm>
          <a:prstGeom prst="rightBracket">
            <a:avLst>
              <a:gd fmla="val 8333" name="adj"/>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6"/>
          <p:cNvSpPr txBox="1"/>
          <p:nvPr/>
        </p:nvSpPr>
        <p:spPr>
          <a:xfrm rot="-1582444">
            <a:off x="6518878" y="8239616"/>
            <a:ext cx="402494" cy="310726"/>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FF9900"/>
                </a:solidFill>
                <a:latin typeface="Karla"/>
                <a:ea typeface="Karla"/>
                <a:cs typeface="Karla"/>
                <a:sym typeface="Karla"/>
              </a:rPr>
              <a:t>Fat</a:t>
            </a:r>
            <a:endParaRPr sz="800">
              <a:solidFill>
                <a:srgbClr val="FF99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7"/>
          <p:cNvSpPr txBox="1"/>
          <p:nvPr/>
        </p:nvSpPr>
        <p:spPr>
          <a:xfrm>
            <a:off x="11110075" y="10446725"/>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t/>
            </a:r>
            <a:endParaRPr sz="1800">
              <a:solidFill>
                <a:srgbClr val="005E68"/>
              </a:solidFill>
              <a:latin typeface="Spectral"/>
              <a:ea typeface="Spectral"/>
              <a:cs typeface="Spectral"/>
              <a:sym typeface="Spectral"/>
            </a:endParaRPr>
          </a:p>
        </p:txBody>
      </p:sp>
      <p:sp>
        <p:nvSpPr>
          <p:cNvPr id="176" name="Google Shape;176;p17"/>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7"/>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8" name="Google Shape;178;p17"/>
          <p:cNvSpPr txBox="1"/>
          <p:nvPr/>
        </p:nvSpPr>
        <p:spPr>
          <a:xfrm>
            <a:off x="2265450" y="-75425"/>
            <a:ext cx="3241500" cy="6297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Clr>
                <a:schemeClr val="dk1"/>
              </a:buClr>
              <a:buSzPts val="1100"/>
              <a:buFont typeface="Arial"/>
              <a:buNone/>
            </a:pPr>
            <a:r>
              <a:rPr b="1" lang="en" sz="2300">
                <a:solidFill>
                  <a:schemeClr val="dk2"/>
                </a:solidFill>
                <a:latin typeface="Arvo"/>
                <a:ea typeface="Arvo"/>
                <a:cs typeface="Arvo"/>
                <a:sym typeface="Arvo"/>
              </a:rPr>
              <a:t>2. Ultrasound</a:t>
            </a:r>
            <a:endParaRPr b="1" sz="2300">
              <a:solidFill>
                <a:schemeClr val="dk2"/>
              </a:solidFill>
              <a:latin typeface="Arvo"/>
              <a:ea typeface="Arvo"/>
              <a:cs typeface="Arvo"/>
              <a:sym typeface="Arvo"/>
            </a:endParaRPr>
          </a:p>
          <a:p>
            <a:pPr indent="0" lvl="0" marL="0" rtl="0" algn="ctr">
              <a:spcBef>
                <a:spcPts val="0"/>
              </a:spcBef>
              <a:spcAft>
                <a:spcPts val="0"/>
              </a:spcAft>
              <a:buNone/>
            </a:pPr>
            <a:r>
              <a:t/>
            </a:r>
            <a:endParaRPr b="1" sz="2300">
              <a:solidFill>
                <a:schemeClr val="dk2"/>
              </a:solidFill>
              <a:latin typeface="Arvo"/>
              <a:ea typeface="Arvo"/>
              <a:cs typeface="Arvo"/>
              <a:sym typeface="Arvo"/>
            </a:endParaRPr>
          </a:p>
        </p:txBody>
      </p:sp>
      <p:sp>
        <p:nvSpPr>
          <p:cNvPr id="179" name="Google Shape;179;p17"/>
          <p:cNvSpPr/>
          <p:nvPr/>
        </p:nvSpPr>
        <p:spPr>
          <a:xfrm>
            <a:off x="221688" y="8667900"/>
            <a:ext cx="4519500" cy="1909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99999"/>
              </a:solidFill>
              <a:latin typeface="Karla"/>
              <a:ea typeface="Karla"/>
              <a:cs typeface="Karla"/>
              <a:sym typeface="Karla"/>
            </a:endParaRPr>
          </a:p>
        </p:txBody>
      </p:sp>
      <p:sp>
        <p:nvSpPr>
          <p:cNvPr id="180" name="Google Shape;180;p17"/>
          <p:cNvSpPr/>
          <p:nvPr/>
        </p:nvSpPr>
        <p:spPr>
          <a:xfrm>
            <a:off x="221700" y="8849626"/>
            <a:ext cx="4519500" cy="1421700"/>
          </a:xfrm>
          <a:prstGeom prst="roundRect">
            <a:avLst>
              <a:gd fmla="val 16667" name="adj"/>
            </a:avLst>
          </a:prstGeom>
          <a:solidFill>
            <a:srgbClr val="9DBDC1">
              <a:alpha val="36870"/>
            </a:srgbClr>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accent4"/>
                </a:solidFill>
                <a:latin typeface="Karla"/>
                <a:ea typeface="Karla"/>
                <a:cs typeface="Karla"/>
                <a:sym typeface="Karla"/>
              </a:rPr>
              <a:t>This is a normal patent vein going toward the liver b/c it’s red.</a:t>
            </a:r>
            <a:endParaRPr>
              <a:solidFill>
                <a:schemeClr val="accent4"/>
              </a:solidFill>
              <a:latin typeface="Karla"/>
              <a:ea typeface="Karla"/>
              <a:cs typeface="Karla"/>
              <a:sym typeface="Karla"/>
            </a:endParaRPr>
          </a:p>
          <a:p>
            <a:pPr indent="0" lvl="0" marL="0" rtl="0" algn="l">
              <a:spcBef>
                <a:spcPts val="0"/>
              </a:spcBef>
              <a:spcAft>
                <a:spcPts val="0"/>
              </a:spcAft>
              <a:buClr>
                <a:schemeClr val="dk1"/>
              </a:buClr>
              <a:buSzPts val="1100"/>
              <a:buFont typeface="Arial"/>
              <a:buNone/>
            </a:pPr>
            <a:r>
              <a:rPr lang="en">
                <a:solidFill>
                  <a:schemeClr val="accent4"/>
                </a:solidFill>
                <a:latin typeface="Karla"/>
                <a:ea typeface="Karla"/>
                <a:cs typeface="Karla"/>
                <a:sym typeface="Karla"/>
              </a:rPr>
              <a:t>Since this is a large vein entering the liver then most likely it’s </a:t>
            </a:r>
            <a:r>
              <a:rPr b="1" lang="en">
                <a:solidFill>
                  <a:schemeClr val="accent4"/>
                </a:solidFill>
                <a:latin typeface="Karla"/>
                <a:ea typeface="Karla"/>
                <a:cs typeface="Karla"/>
                <a:sym typeface="Karla"/>
              </a:rPr>
              <a:t>portal vein </a:t>
            </a:r>
            <a:endParaRPr b="1">
              <a:solidFill>
                <a:schemeClr val="accent4"/>
              </a:solidFill>
              <a:latin typeface="Karla"/>
              <a:ea typeface="Karla"/>
              <a:cs typeface="Karla"/>
              <a:sym typeface="Karla"/>
            </a:endParaRPr>
          </a:p>
          <a:p>
            <a:pPr indent="0" lvl="0" marL="0" rtl="0" algn="l">
              <a:spcBef>
                <a:spcPts val="0"/>
              </a:spcBef>
              <a:spcAft>
                <a:spcPts val="0"/>
              </a:spcAft>
              <a:buClr>
                <a:schemeClr val="dk1"/>
              </a:buClr>
              <a:buSzPts val="1100"/>
              <a:buFont typeface="Arial"/>
              <a:buNone/>
            </a:pPr>
            <a:r>
              <a:rPr lang="en">
                <a:solidFill>
                  <a:srgbClr val="999999"/>
                </a:solidFill>
                <a:latin typeface="Karla"/>
                <a:ea typeface="Karla"/>
                <a:cs typeface="Karla"/>
                <a:sym typeface="Karla"/>
              </a:rPr>
              <a:t>(Notice that the wave here is continuous because we are looking at a vein)</a:t>
            </a:r>
            <a:endParaRPr>
              <a:solidFill>
                <a:schemeClr val="accent4"/>
              </a:solidFill>
              <a:latin typeface="Karla"/>
              <a:ea typeface="Karla"/>
              <a:cs typeface="Karla"/>
              <a:sym typeface="Karla"/>
            </a:endParaRPr>
          </a:p>
        </p:txBody>
      </p:sp>
      <p:sp>
        <p:nvSpPr>
          <p:cNvPr id="181" name="Google Shape;181;p17"/>
          <p:cNvSpPr txBox="1"/>
          <p:nvPr/>
        </p:nvSpPr>
        <p:spPr>
          <a:xfrm>
            <a:off x="349488" y="4786350"/>
            <a:ext cx="72183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300">
                <a:solidFill>
                  <a:schemeClr val="accent1"/>
                </a:solidFill>
                <a:latin typeface="Karla"/>
                <a:ea typeface="Karla"/>
                <a:cs typeface="Karla"/>
                <a:sym typeface="Karla"/>
              </a:rPr>
              <a:t>Dúplex: </a:t>
            </a:r>
            <a:endParaRPr b="1" sz="2300">
              <a:solidFill>
                <a:schemeClr val="accent1"/>
              </a:solidFill>
              <a:latin typeface="Arvo"/>
              <a:ea typeface="Arvo"/>
              <a:cs typeface="Arvo"/>
              <a:sym typeface="Arvo"/>
            </a:endParaRPr>
          </a:p>
        </p:txBody>
      </p:sp>
      <p:pic>
        <p:nvPicPr>
          <p:cNvPr id="182" name="Google Shape;182;p17"/>
          <p:cNvPicPr preferRelativeResize="0"/>
          <p:nvPr/>
        </p:nvPicPr>
        <p:blipFill>
          <a:blip r:embed="rId3">
            <a:alphaModFix/>
          </a:blip>
          <a:stretch>
            <a:fillRect/>
          </a:stretch>
        </p:blipFill>
        <p:spPr>
          <a:xfrm>
            <a:off x="4899575" y="5851700"/>
            <a:ext cx="2731800" cy="1970100"/>
          </a:xfrm>
          <a:prstGeom prst="roundRect">
            <a:avLst>
              <a:gd fmla="val 16667" name="adj"/>
            </a:avLst>
          </a:prstGeom>
          <a:noFill/>
          <a:ln>
            <a:noFill/>
          </a:ln>
        </p:spPr>
      </p:pic>
      <p:pic>
        <p:nvPicPr>
          <p:cNvPr id="183" name="Google Shape;183;p17"/>
          <p:cNvPicPr preferRelativeResize="0"/>
          <p:nvPr/>
        </p:nvPicPr>
        <p:blipFill>
          <a:blip r:embed="rId4">
            <a:alphaModFix/>
          </a:blip>
          <a:stretch>
            <a:fillRect/>
          </a:stretch>
        </p:blipFill>
        <p:spPr>
          <a:xfrm>
            <a:off x="4899575" y="8605575"/>
            <a:ext cx="2731800" cy="1909800"/>
          </a:xfrm>
          <a:prstGeom prst="roundRect">
            <a:avLst>
              <a:gd fmla="val 16667" name="adj"/>
            </a:avLst>
          </a:prstGeom>
          <a:noFill/>
          <a:ln>
            <a:noFill/>
          </a:ln>
        </p:spPr>
      </p:pic>
      <p:sp>
        <p:nvSpPr>
          <p:cNvPr id="184" name="Google Shape;184;p17"/>
          <p:cNvSpPr txBox="1"/>
          <p:nvPr/>
        </p:nvSpPr>
        <p:spPr>
          <a:xfrm>
            <a:off x="3247375" y="105809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3</a:t>
            </a:r>
            <a:endParaRPr sz="1800">
              <a:solidFill>
                <a:srgbClr val="005E68"/>
              </a:solidFill>
              <a:latin typeface="Spectral"/>
              <a:ea typeface="Spectral"/>
              <a:cs typeface="Spectral"/>
              <a:sym typeface="Spectral"/>
            </a:endParaRPr>
          </a:p>
        </p:txBody>
      </p:sp>
      <p:sp>
        <p:nvSpPr>
          <p:cNvPr id="185" name="Google Shape;185;p17"/>
          <p:cNvSpPr/>
          <p:nvPr/>
        </p:nvSpPr>
        <p:spPr>
          <a:xfrm>
            <a:off x="522363" y="553663"/>
            <a:ext cx="3091800" cy="458700"/>
          </a:xfrm>
          <a:prstGeom prst="round2SameRect">
            <a:avLst>
              <a:gd fmla="val 50000" name="adj1"/>
              <a:gd fmla="val 0" name="adj2"/>
            </a:avLst>
          </a:prstGeom>
          <a:solidFill>
            <a:srgbClr val="85B2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Karla"/>
                <a:ea typeface="Karla"/>
                <a:cs typeface="Karla"/>
                <a:sym typeface="Karla"/>
              </a:rPr>
              <a:t>Advantages </a:t>
            </a:r>
            <a:endParaRPr b="1" sz="2600">
              <a:solidFill>
                <a:srgbClr val="FFFFFF"/>
              </a:solidFill>
              <a:latin typeface="Karla"/>
              <a:ea typeface="Karla"/>
              <a:cs typeface="Karla"/>
              <a:sym typeface="Karla"/>
            </a:endParaRPr>
          </a:p>
        </p:txBody>
      </p:sp>
      <p:sp>
        <p:nvSpPr>
          <p:cNvPr id="186" name="Google Shape;186;p17"/>
          <p:cNvSpPr/>
          <p:nvPr/>
        </p:nvSpPr>
        <p:spPr>
          <a:xfrm>
            <a:off x="4491263" y="553663"/>
            <a:ext cx="3140100" cy="458700"/>
          </a:xfrm>
          <a:prstGeom prst="round2SameRect">
            <a:avLst>
              <a:gd fmla="val 50000" name="adj1"/>
              <a:gd fmla="val 0" name="adj2"/>
            </a:avLst>
          </a:prstGeom>
          <a:solidFill>
            <a:srgbClr val="BA646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Karla"/>
                <a:ea typeface="Karla"/>
                <a:cs typeface="Karla"/>
                <a:sym typeface="Karla"/>
              </a:rPr>
              <a:t>Disadvantages </a:t>
            </a:r>
            <a:endParaRPr b="1" sz="2000">
              <a:solidFill>
                <a:srgbClr val="FFFFFF"/>
              </a:solidFill>
              <a:latin typeface="Karla"/>
              <a:ea typeface="Karla"/>
              <a:cs typeface="Karla"/>
              <a:sym typeface="Karla"/>
            </a:endParaRPr>
          </a:p>
        </p:txBody>
      </p:sp>
      <p:sp>
        <p:nvSpPr>
          <p:cNvPr id="187" name="Google Shape;187;p17"/>
          <p:cNvSpPr txBox="1"/>
          <p:nvPr/>
        </p:nvSpPr>
        <p:spPr>
          <a:xfrm>
            <a:off x="28625" y="1161700"/>
            <a:ext cx="4089300" cy="3560700"/>
          </a:xfrm>
          <a:prstGeom prst="rect">
            <a:avLst/>
          </a:prstGeom>
          <a:noFill/>
          <a:ln>
            <a:noFill/>
          </a:ln>
        </p:spPr>
        <p:txBody>
          <a:bodyPr anchorCtr="0" anchor="t" bIns="79750" lIns="79750" spcFirstLastPara="1" rIns="79750" wrap="square" tIns="79750">
            <a:noAutofit/>
          </a:bodyPr>
          <a:lstStyle/>
          <a:p>
            <a:pPr indent="-279400" lvl="0" marL="393700" rtl="0" algn="l">
              <a:spcBef>
                <a:spcPts val="0"/>
              </a:spcBef>
              <a:spcAft>
                <a:spcPts val="0"/>
              </a:spcAft>
              <a:buSzPts val="1400"/>
              <a:buFont typeface="Karla"/>
              <a:buChar char="●"/>
            </a:pPr>
            <a:r>
              <a:rPr lang="en">
                <a:solidFill>
                  <a:schemeClr val="accent5"/>
                </a:solidFill>
                <a:latin typeface="Karla"/>
                <a:ea typeface="Karla"/>
                <a:cs typeface="Karla"/>
                <a:sym typeface="Karla"/>
              </a:rPr>
              <a:t>No radiation</a:t>
            </a:r>
            <a:r>
              <a:rPr lang="en">
                <a:latin typeface="Karla"/>
                <a:ea typeface="Karla"/>
                <a:cs typeface="Karla"/>
                <a:sym typeface="Karla"/>
              </a:rPr>
              <a:t> &gt; </a:t>
            </a:r>
            <a:r>
              <a:rPr lang="en">
                <a:solidFill>
                  <a:srgbClr val="6AA84F"/>
                </a:solidFill>
                <a:latin typeface="Karla"/>
                <a:ea typeface="Karla"/>
                <a:cs typeface="Karla"/>
                <a:sym typeface="Karla"/>
              </a:rPr>
              <a:t>used in pregnant &amp; Pediatric </a:t>
            </a:r>
            <a:endParaRPr>
              <a:solidFill>
                <a:srgbClr val="6AA84F"/>
              </a:solidFill>
              <a:latin typeface="Karla"/>
              <a:ea typeface="Karla"/>
              <a:cs typeface="Karla"/>
              <a:sym typeface="Karla"/>
            </a:endParaRPr>
          </a:p>
          <a:p>
            <a:pPr indent="-279400" lvl="0" marL="393700" rtl="0" algn="l">
              <a:spcBef>
                <a:spcPts val="0"/>
              </a:spcBef>
              <a:spcAft>
                <a:spcPts val="0"/>
              </a:spcAft>
              <a:buSzPts val="1400"/>
              <a:buFont typeface="Karla"/>
              <a:buChar char="●"/>
            </a:pPr>
            <a:r>
              <a:rPr lang="en">
                <a:latin typeface="Karla"/>
                <a:ea typeface="Karla"/>
                <a:cs typeface="Karla"/>
                <a:sym typeface="Karla"/>
              </a:rPr>
              <a:t>Widely available. </a:t>
            </a:r>
            <a:endParaRPr>
              <a:latin typeface="Karla"/>
              <a:ea typeface="Karla"/>
              <a:cs typeface="Karla"/>
              <a:sym typeface="Karla"/>
            </a:endParaRPr>
          </a:p>
          <a:p>
            <a:pPr indent="-279400" lvl="0" marL="393700" rtl="0" algn="l">
              <a:spcBef>
                <a:spcPts val="0"/>
              </a:spcBef>
              <a:spcAft>
                <a:spcPts val="0"/>
              </a:spcAft>
              <a:buSzPts val="1400"/>
              <a:buFont typeface="Karla"/>
              <a:buChar char="●"/>
            </a:pPr>
            <a:r>
              <a:rPr lang="en">
                <a:latin typeface="Karla"/>
                <a:ea typeface="Karla"/>
                <a:cs typeface="Karla"/>
                <a:sym typeface="Karla"/>
              </a:rPr>
              <a:t>Relatively cheap. </a:t>
            </a:r>
            <a:r>
              <a:rPr lang="en">
                <a:solidFill>
                  <a:srgbClr val="6AA84F"/>
                </a:solidFill>
                <a:latin typeface="Karla"/>
                <a:ea typeface="Karla"/>
                <a:cs typeface="Karla"/>
                <a:sym typeface="Karla"/>
              </a:rPr>
              <a:t>Cheaper than MRI and CT. </a:t>
            </a:r>
            <a:endParaRPr>
              <a:solidFill>
                <a:srgbClr val="6AA84F"/>
              </a:solidFill>
              <a:latin typeface="Karla"/>
              <a:ea typeface="Karla"/>
              <a:cs typeface="Karla"/>
              <a:sym typeface="Karla"/>
            </a:endParaRPr>
          </a:p>
          <a:p>
            <a:pPr indent="-279400" lvl="0" marL="393700" rtl="0" algn="l">
              <a:spcBef>
                <a:spcPts val="0"/>
              </a:spcBef>
              <a:spcAft>
                <a:spcPts val="0"/>
              </a:spcAft>
              <a:buSzPts val="1400"/>
              <a:buFont typeface="Karla"/>
              <a:buChar char="●"/>
            </a:pPr>
            <a:r>
              <a:rPr lang="en">
                <a:latin typeface="Karla"/>
                <a:ea typeface="Karla"/>
                <a:cs typeface="Karla"/>
                <a:sym typeface="Karla"/>
              </a:rPr>
              <a:t>Very good in evaluating abdomen solid organs. </a:t>
            </a:r>
            <a:endParaRPr>
              <a:latin typeface="Karla"/>
              <a:ea typeface="Karla"/>
              <a:cs typeface="Karla"/>
              <a:sym typeface="Karla"/>
            </a:endParaRPr>
          </a:p>
          <a:p>
            <a:pPr indent="-279400" lvl="0" marL="393700" rtl="0" algn="l">
              <a:spcBef>
                <a:spcPts val="0"/>
              </a:spcBef>
              <a:spcAft>
                <a:spcPts val="0"/>
              </a:spcAft>
              <a:buSzPts val="1400"/>
              <a:buFont typeface="Karla"/>
              <a:buChar char="●"/>
            </a:pPr>
            <a:r>
              <a:rPr lang="en">
                <a:latin typeface="Karla"/>
                <a:ea typeface="Karla"/>
                <a:cs typeface="Karla"/>
                <a:sym typeface="Karla"/>
              </a:rPr>
              <a:t>Can be done bedside (portable).</a:t>
            </a:r>
            <a:endParaRPr>
              <a:latin typeface="Karla"/>
              <a:ea typeface="Karla"/>
              <a:cs typeface="Karla"/>
              <a:sym typeface="Karla"/>
            </a:endParaRPr>
          </a:p>
          <a:p>
            <a:pPr indent="-279400" lvl="0" marL="393700" rtl="0" algn="l">
              <a:spcBef>
                <a:spcPts val="0"/>
              </a:spcBef>
              <a:spcAft>
                <a:spcPts val="0"/>
              </a:spcAft>
              <a:buClr>
                <a:srgbClr val="999999"/>
              </a:buClr>
              <a:buSzPts val="1400"/>
              <a:buFont typeface="Karla"/>
              <a:buChar char="●"/>
            </a:pPr>
            <a:r>
              <a:rPr lang="en">
                <a:solidFill>
                  <a:srgbClr val="999999"/>
                </a:solidFill>
                <a:latin typeface="Karla"/>
                <a:ea typeface="Karla"/>
                <a:cs typeface="Karla"/>
                <a:sym typeface="Karla"/>
              </a:rPr>
              <a:t>Real time scan e.g. when scanning a pregnant lady, you will be able to see the fetus moving. </a:t>
            </a:r>
            <a:endParaRPr>
              <a:solidFill>
                <a:srgbClr val="999999"/>
              </a:solidFill>
              <a:latin typeface="Karla"/>
              <a:ea typeface="Karla"/>
              <a:cs typeface="Karla"/>
              <a:sym typeface="Karla"/>
            </a:endParaRPr>
          </a:p>
          <a:p>
            <a:pPr indent="-279400" lvl="0" marL="393700" rtl="0" algn="l">
              <a:spcBef>
                <a:spcPts val="0"/>
              </a:spcBef>
              <a:spcAft>
                <a:spcPts val="0"/>
              </a:spcAft>
              <a:buClr>
                <a:srgbClr val="999999"/>
              </a:buClr>
              <a:buSzPts val="1400"/>
              <a:buFont typeface="Karla"/>
              <a:buChar char="●"/>
            </a:pPr>
            <a:r>
              <a:rPr lang="en">
                <a:solidFill>
                  <a:srgbClr val="999999"/>
                </a:solidFill>
                <a:latin typeface="Karla"/>
                <a:ea typeface="Karla"/>
                <a:cs typeface="Karla"/>
                <a:sym typeface="Karla"/>
              </a:rPr>
              <a:t>Good in assessing soft tissue compared to X-ray. ex, gallbladder inflammation. </a:t>
            </a:r>
            <a:endParaRPr>
              <a:solidFill>
                <a:srgbClr val="999999"/>
              </a:solidFill>
              <a:latin typeface="Karla"/>
              <a:ea typeface="Karla"/>
              <a:cs typeface="Karla"/>
              <a:sym typeface="Karla"/>
            </a:endParaRPr>
          </a:p>
          <a:p>
            <a:pPr indent="-279400" lvl="0" marL="393700" rtl="0" algn="l">
              <a:spcBef>
                <a:spcPts val="0"/>
              </a:spcBef>
              <a:spcAft>
                <a:spcPts val="0"/>
              </a:spcAft>
              <a:buClr>
                <a:srgbClr val="999999"/>
              </a:buClr>
              <a:buSzPts val="1400"/>
              <a:buFont typeface="Karla"/>
              <a:buChar char="●"/>
            </a:pPr>
            <a:r>
              <a:rPr lang="en">
                <a:solidFill>
                  <a:srgbClr val="999999"/>
                </a:solidFill>
                <a:latin typeface="Karla"/>
                <a:ea typeface="Karla"/>
                <a:cs typeface="Karla"/>
                <a:sym typeface="Karla"/>
              </a:rPr>
              <a:t>Excellent in picking up stones.</a:t>
            </a:r>
            <a:endParaRPr>
              <a:solidFill>
                <a:srgbClr val="999999"/>
              </a:solidFill>
              <a:latin typeface="Karla"/>
              <a:ea typeface="Karla"/>
              <a:cs typeface="Karla"/>
              <a:sym typeface="Karla"/>
            </a:endParaRPr>
          </a:p>
          <a:p>
            <a:pPr indent="-279400" lvl="0" marL="393700" rtl="0" algn="l">
              <a:spcBef>
                <a:spcPts val="0"/>
              </a:spcBef>
              <a:spcAft>
                <a:spcPts val="0"/>
              </a:spcAft>
              <a:buClr>
                <a:schemeClr val="accent6"/>
              </a:buClr>
              <a:buSzPts val="1400"/>
              <a:buFont typeface="Karla"/>
              <a:buChar char="●"/>
            </a:pPr>
            <a:r>
              <a:rPr b="1" lang="en">
                <a:solidFill>
                  <a:schemeClr val="accent6"/>
                </a:solidFill>
                <a:latin typeface="Karla"/>
                <a:ea typeface="Karla"/>
                <a:cs typeface="Karla"/>
                <a:sym typeface="Karla"/>
              </a:rPr>
              <a:t>The modality of choice to start with in HBS</a:t>
            </a:r>
            <a:endParaRPr b="1">
              <a:solidFill>
                <a:schemeClr val="accent6"/>
              </a:solidFill>
              <a:latin typeface="Karla"/>
              <a:ea typeface="Karla"/>
              <a:cs typeface="Karla"/>
              <a:sym typeface="Karla"/>
            </a:endParaRPr>
          </a:p>
        </p:txBody>
      </p:sp>
      <p:sp>
        <p:nvSpPr>
          <p:cNvPr id="188" name="Google Shape;188;p17"/>
          <p:cNvSpPr txBox="1"/>
          <p:nvPr/>
        </p:nvSpPr>
        <p:spPr>
          <a:xfrm>
            <a:off x="4039250" y="1147275"/>
            <a:ext cx="3772500" cy="3398700"/>
          </a:xfrm>
          <a:prstGeom prst="rect">
            <a:avLst/>
          </a:prstGeom>
          <a:noFill/>
          <a:ln>
            <a:noFill/>
          </a:ln>
        </p:spPr>
        <p:txBody>
          <a:bodyPr anchorCtr="0" anchor="t" bIns="79750" lIns="79750" spcFirstLastPara="1" rIns="79750" wrap="square" tIns="79750">
            <a:noAutofit/>
          </a:bodyPr>
          <a:lstStyle/>
          <a:p>
            <a:pPr indent="-279400" lvl="0" marL="393700" rtl="0" algn="l">
              <a:spcBef>
                <a:spcPts val="0"/>
              </a:spcBef>
              <a:spcAft>
                <a:spcPts val="0"/>
              </a:spcAft>
              <a:buClr>
                <a:schemeClr val="accent5"/>
              </a:buClr>
              <a:buSzPts val="1400"/>
              <a:buFont typeface="Karla"/>
              <a:buChar char="●"/>
            </a:pPr>
            <a:r>
              <a:rPr lang="en">
                <a:solidFill>
                  <a:schemeClr val="accent5"/>
                </a:solidFill>
                <a:latin typeface="Karla"/>
                <a:ea typeface="Karla"/>
                <a:cs typeface="Karla"/>
                <a:sym typeface="Karla"/>
              </a:rPr>
              <a:t>Operator dependent </a:t>
            </a:r>
            <a:r>
              <a:rPr lang="en">
                <a:solidFill>
                  <a:srgbClr val="6AA84F"/>
                </a:solidFill>
                <a:latin typeface="Karla"/>
                <a:ea typeface="Karla"/>
                <a:cs typeface="Karla"/>
                <a:sym typeface="Karla"/>
              </a:rPr>
              <a:t>means that if you have an expert in doing US he will give you a good image but if not you may not get a good study &amp; may miss some </a:t>
            </a:r>
            <a:r>
              <a:rPr lang="en">
                <a:solidFill>
                  <a:srgbClr val="6AA84F"/>
                </a:solidFill>
                <a:latin typeface="Karla"/>
                <a:ea typeface="Karla"/>
                <a:cs typeface="Karla"/>
                <a:sym typeface="Karla"/>
              </a:rPr>
              <a:t>important findings</a:t>
            </a:r>
            <a:endParaRPr>
              <a:solidFill>
                <a:srgbClr val="6AA84F"/>
              </a:solidFill>
              <a:latin typeface="Karla"/>
              <a:ea typeface="Karla"/>
              <a:cs typeface="Karla"/>
              <a:sym typeface="Karla"/>
            </a:endParaRPr>
          </a:p>
          <a:p>
            <a:pPr indent="-279400" lvl="0" marL="393700" rtl="0" algn="l">
              <a:spcBef>
                <a:spcPts val="0"/>
              </a:spcBef>
              <a:spcAft>
                <a:spcPts val="0"/>
              </a:spcAft>
              <a:buSzPts val="1400"/>
              <a:buFont typeface="Karla"/>
              <a:buChar char="●"/>
            </a:pPr>
            <a:r>
              <a:rPr lang="en">
                <a:latin typeface="Karla"/>
                <a:ea typeface="Karla"/>
                <a:cs typeface="Karla"/>
                <a:sym typeface="Karla"/>
              </a:rPr>
              <a:t>Very limited in evaluating structures with air (e.g. bowel, </a:t>
            </a:r>
            <a:r>
              <a:rPr lang="en">
                <a:solidFill>
                  <a:srgbClr val="6AA84F"/>
                </a:solidFill>
                <a:latin typeface="Karla"/>
                <a:ea typeface="Karla"/>
                <a:cs typeface="Karla"/>
                <a:sym typeface="Karla"/>
              </a:rPr>
              <a:t>lung</a:t>
            </a:r>
            <a:r>
              <a:rPr lang="en">
                <a:latin typeface="Karla"/>
                <a:ea typeface="Karla"/>
                <a:cs typeface="Karla"/>
                <a:sym typeface="Karla"/>
              </a:rPr>
              <a:t>) or calcification (e.g. bone </a:t>
            </a:r>
            <a:r>
              <a:rPr lang="en">
                <a:solidFill>
                  <a:srgbClr val="6AA84F"/>
                </a:solidFill>
                <a:latin typeface="Karla"/>
                <a:ea typeface="Karla"/>
                <a:cs typeface="Karla"/>
                <a:sym typeface="Karla"/>
              </a:rPr>
              <a:t>like skull which makes it difficult to look at the brain except in newborns b/c they have sutures/fontanelles that you can </a:t>
            </a:r>
            <a:r>
              <a:rPr lang="en">
                <a:solidFill>
                  <a:srgbClr val="6AA84F"/>
                </a:solidFill>
                <a:latin typeface="Karla"/>
                <a:ea typeface="Karla"/>
                <a:cs typeface="Karla"/>
                <a:sym typeface="Karla"/>
              </a:rPr>
              <a:t>penetrate &amp; see the brain</a:t>
            </a:r>
            <a:r>
              <a:rPr lang="en">
                <a:latin typeface="Karla"/>
                <a:ea typeface="Karla"/>
                <a:cs typeface="Karla"/>
                <a:sym typeface="Karla"/>
              </a:rPr>
              <a:t>) </a:t>
            </a:r>
            <a:r>
              <a:rPr lang="en">
                <a:solidFill>
                  <a:srgbClr val="6AA84F"/>
                </a:solidFill>
                <a:latin typeface="Karla"/>
                <a:ea typeface="Karla"/>
                <a:cs typeface="Karla"/>
                <a:sym typeface="Karla"/>
              </a:rPr>
              <a:t>why? B/c US waves won’t pass through air or calcifications</a:t>
            </a:r>
            <a:endParaRPr>
              <a:solidFill>
                <a:srgbClr val="6AA84F"/>
              </a:solidFill>
              <a:latin typeface="Karla"/>
              <a:ea typeface="Karla"/>
              <a:cs typeface="Karla"/>
              <a:sym typeface="Karla"/>
            </a:endParaRPr>
          </a:p>
          <a:p>
            <a:pPr indent="0" lvl="0" marL="0" rtl="0" algn="l">
              <a:spcBef>
                <a:spcPts val="0"/>
              </a:spcBef>
              <a:spcAft>
                <a:spcPts val="0"/>
              </a:spcAft>
              <a:buNone/>
            </a:pPr>
            <a:r>
              <a:t/>
            </a:r>
            <a:endParaRPr>
              <a:latin typeface="Karla"/>
              <a:ea typeface="Karla"/>
              <a:cs typeface="Karla"/>
              <a:sym typeface="Karla"/>
            </a:endParaRPr>
          </a:p>
        </p:txBody>
      </p:sp>
      <p:grpSp>
        <p:nvGrpSpPr>
          <p:cNvPr id="189" name="Google Shape;189;p17"/>
          <p:cNvGrpSpPr/>
          <p:nvPr/>
        </p:nvGrpSpPr>
        <p:grpSpPr>
          <a:xfrm>
            <a:off x="74643" y="4902356"/>
            <a:ext cx="274864" cy="316972"/>
            <a:chOff x="304245" y="1858207"/>
            <a:chExt cx="319386" cy="406165"/>
          </a:xfrm>
        </p:grpSpPr>
        <p:sp>
          <p:nvSpPr>
            <p:cNvPr id="190" name="Google Shape;190;p17"/>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17"/>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2" name="Google Shape;192;p17"/>
          <p:cNvSpPr/>
          <p:nvPr/>
        </p:nvSpPr>
        <p:spPr>
          <a:xfrm>
            <a:off x="221700" y="5522450"/>
            <a:ext cx="4519500" cy="3145500"/>
          </a:xfrm>
          <a:prstGeom prst="roundRect">
            <a:avLst>
              <a:gd fmla="val 16667" name="adj"/>
            </a:avLst>
          </a:prstGeom>
          <a:solidFill>
            <a:srgbClr val="9DBDC1">
              <a:alpha val="36870"/>
            </a:srgbClr>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Clr>
                <a:schemeClr val="accent4"/>
              </a:buClr>
              <a:buSzPts val="1400"/>
              <a:buFont typeface="Karla"/>
              <a:buChar char="●"/>
            </a:pPr>
            <a:r>
              <a:rPr lang="en">
                <a:solidFill>
                  <a:schemeClr val="accent4"/>
                </a:solidFill>
                <a:latin typeface="Karla"/>
                <a:ea typeface="Karla"/>
                <a:cs typeface="Karla"/>
                <a:sym typeface="Karla"/>
              </a:rPr>
              <a:t>When it’s difficult to know by a doppler whether it’s an artery or a vein we use duplex</a:t>
            </a:r>
            <a:endParaRPr>
              <a:solidFill>
                <a:schemeClr val="accent4"/>
              </a:solidFill>
              <a:latin typeface="Karla"/>
              <a:ea typeface="Karla"/>
              <a:cs typeface="Karla"/>
              <a:sym typeface="Karla"/>
            </a:endParaRPr>
          </a:p>
          <a:p>
            <a:pPr indent="-317500" lvl="0" marL="457200" rtl="0" algn="l">
              <a:spcBef>
                <a:spcPts val="0"/>
              </a:spcBef>
              <a:spcAft>
                <a:spcPts val="0"/>
              </a:spcAft>
              <a:buClr>
                <a:schemeClr val="accent4"/>
              </a:buClr>
              <a:buSzPts val="1400"/>
              <a:buFont typeface="Karla"/>
              <a:buChar char="●"/>
            </a:pPr>
            <a:r>
              <a:rPr lang="en">
                <a:solidFill>
                  <a:schemeClr val="accent4"/>
                </a:solidFill>
                <a:latin typeface="Karla"/>
                <a:ea typeface="Karla"/>
                <a:cs typeface="Karla"/>
                <a:sym typeface="Karla"/>
              </a:rPr>
              <a:t>Shows waves that differentiate between arteries and veins. </a:t>
            </a:r>
            <a:endParaRPr>
              <a:solidFill>
                <a:schemeClr val="accent4"/>
              </a:solidFill>
              <a:latin typeface="Karla"/>
              <a:ea typeface="Karla"/>
              <a:cs typeface="Karla"/>
              <a:sym typeface="Karla"/>
            </a:endParaRPr>
          </a:p>
          <a:p>
            <a:pPr indent="-317500" lvl="0" marL="457200" rtl="0" algn="l">
              <a:spcBef>
                <a:spcPts val="0"/>
              </a:spcBef>
              <a:spcAft>
                <a:spcPts val="0"/>
              </a:spcAft>
              <a:buClr>
                <a:schemeClr val="accent4"/>
              </a:buClr>
              <a:buSzPts val="1400"/>
              <a:buFont typeface="Karla"/>
              <a:buChar char="●"/>
            </a:pPr>
            <a:r>
              <a:rPr lang="en">
                <a:solidFill>
                  <a:schemeClr val="accent4"/>
                </a:solidFill>
                <a:latin typeface="Karla"/>
                <a:ea typeface="Karla"/>
                <a:cs typeface="Karla"/>
                <a:sym typeface="Karla"/>
              </a:rPr>
              <a:t>An artery wave usually contain systolic &amp; diastolic while a vein is usually monophasic wave</a:t>
            </a:r>
            <a:endParaRPr>
              <a:solidFill>
                <a:schemeClr val="accent4"/>
              </a:solidFill>
              <a:latin typeface="Karla"/>
              <a:ea typeface="Karla"/>
              <a:cs typeface="Karla"/>
              <a:sym typeface="Karla"/>
            </a:endParaRPr>
          </a:p>
          <a:p>
            <a:pPr indent="-317500" lvl="0" marL="457200" rtl="0" algn="l">
              <a:spcBef>
                <a:spcPts val="0"/>
              </a:spcBef>
              <a:spcAft>
                <a:spcPts val="0"/>
              </a:spcAft>
              <a:buClr>
                <a:srgbClr val="999999"/>
              </a:buClr>
              <a:buSzPts val="1400"/>
              <a:buFont typeface="Karla"/>
              <a:buChar char="●"/>
            </a:pPr>
            <a:r>
              <a:rPr lang="en">
                <a:solidFill>
                  <a:srgbClr val="999999"/>
                </a:solidFill>
                <a:latin typeface="Karla"/>
                <a:ea typeface="Karla"/>
                <a:cs typeface="Karla"/>
                <a:sym typeface="Karla"/>
              </a:rPr>
              <a:t>One of duplex techniques is the ability to use the probe that allows to hear the sound but not seeing the image. </a:t>
            </a:r>
            <a:endParaRPr>
              <a:solidFill>
                <a:srgbClr val="999999"/>
              </a:solidFill>
              <a:latin typeface="Karla"/>
              <a:ea typeface="Karla"/>
              <a:cs typeface="Karla"/>
              <a:sym typeface="Karla"/>
            </a:endParaRPr>
          </a:p>
          <a:p>
            <a:pPr indent="-317500" lvl="0" marL="457200" rtl="0" algn="l">
              <a:spcBef>
                <a:spcPts val="0"/>
              </a:spcBef>
              <a:spcAft>
                <a:spcPts val="0"/>
              </a:spcAft>
              <a:buClr>
                <a:srgbClr val="999999"/>
              </a:buClr>
              <a:buSzPts val="1400"/>
              <a:buFont typeface="Karla"/>
              <a:buChar char="●"/>
            </a:pPr>
            <a:r>
              <a:rPr lang="en">
                <a:solidFill>
                  <a:srgbClr val="999999"/>
                </a:solidFill>
                <a:latin typeface="Karla"/>
                <a:ea typeface="Karla"/>
                <a:cs typeface="Karla"/>
                <a:sym typeface="Karla"/>
              </a:rPr>
              <a:t>Here we see the pulse of an artery (notice the upstroke &amp; downstroke waves in the graph).</a:t>
            </a:r>
            <a:endParaRPr>
              <a:solidFill>
                <a:schemeClr val="accent4"/>
              </a:solidFill>
              <a:latin typeface="Karla"/>
              <a:ea typeface="Karla"/>
              <a:cs typeface="Karla"/>
              <a:sym typeface="Karl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8"/>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t/>
            </a:r>
            <a:endParaRPr sz="1800">
              <a:solidFill>
                <a:srgbClr val="005E68"/>
              </a:solidFill>
              <a:latin typeface="Spectral"/>
              <a:ea typeface="Spectral"/>
              <a:cs typeface="Spectral"/>
              <a:sym typeface="Spectral"/>
            </a:endParaRPr>
          </a:p>
        </p:txBody>
      </p:sp>
      <p:sp>
        <p:nvSpPr>
          <p:cNvPr id="198" name="Google Shape;198;p18"/>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8"/>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0" name="Google Shape;200;p18"/>
          <p:cNvSpPr txBox="1"/>
          <p:nvPr/>
        </p:nvSpPr>
        <p:spPr>
          <a:xfrm>
            <a:off x="1838625" y="-75425"/>
            <a:ext cx="4100100" cy="6297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300">
                <a:solidFill>
                  <a:schemeClr val="dk2"/>
                </a:solidFill>
                <a:latin typeface="Arvo"/>
                <a:ea typeface="Arvo"/>
                <a:cs typeface="Arvo"/>
                <a:sym typeface="Arvo"/>
              </a:rPr>
              <a:t>CT </a:t>
            </a:r>
            <a:r>
              <a:rPr b="1" lang="en" sz="2300">
                <a:solidFill>
                  <a:schemeClr val="dk2"/>
                </a:solidFill>
                <a:latin typeface="Arvo"/>
                <a:ea typeface="Arvo"/>
                <a:cs typeface="Arvo"/>
                <a:sym typeface="Arvo"/>
              </a:rPr>
              <a:t>scan and Ultrasound</a:t>
            </a:r>
            <a:endParaRPr b="1" sz="2300">
              <a:solidFill>
                <a:schemeClr val="dk2"/>
              </a:solidFill>
              <a:latin typeface="Arvo"/>
              <a:ea typeface="Arvo"/>
              <a:cs typeface="Arvo"/>
              <a:sym typeface="Arvo"/>
            </a:endParaRPr>
          </a:p>
        </p:txBody>
      </p:sp>
      <p:sp>
        <p:nvSpPr>
          <p:cNvPr id="201" name="Google Shape;201;p18"/>
          <p:cNvSpPr txBox="1"/>
          <p:nvPr/>
        </p:nvSpPr>
        <p:spPr>
          <a:xfrm>
            <a:off x="260400" y="7593750"/>
            <a:ext cx="7218300" cy="47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rgbClr val="0D8F9D"/>
                </a:solidFill>
                <a:latin typeface="Karla"/>
                <a:ea typeface="Karla"/>
                <a:cs typeface="Karla"/>
                <a:sym typeface="Karla"/>
              </a:rPr>
              <a:t> 3. CT scan</a:t>
            </a:r>
            <a:endParaRPr b="1" sz="2300">
              <a:solidFill>
                <a:srgbClr val="0D8F9D"/>
              </a:solidFill>
              <a:latin typeface="Karla"/>
              <a:ea typeface="Karla"/>
              <a:cs typeface="Karla"/>
              <a:sym typeface="Karla"/>
            </a:endParaRPr>
          </a:p>
        </p:txBody>
      </p:sp>
      <p:sp>
        <p:nvSpPr>
          <p:cNvPr id="202" name="Google Shape;202;p18"/>
          <p:cNvSpPr txBox="1"/>
          <p:nvPr/>
        </p:nvSpPr>
        <p:spPr>
          <a:xfrm>
            <a:off x="3725" y="8106575"/>
            <a:ext cx="7772400" cy="2247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Karla"/>
              <a:buChar char="❖"/>
            </a:pPr>
            <a:r>
              <a:rPr lang="en">
                <a:latin typeface="Karla"/>
                <a:ea typeface="Karla"/>
                <a:cs typeface="Karla"/>
                <a:sym typeface="Karla"/>
              </a:rPr>
              <a:t>what is a CT scan? </a:t>
            </a:r>
            <a:r>
              <a:rPr lang="en">
                <a:latin typeface="Karla"/>
                <a:ea typeface="Karla"/>
                <a:cs typeface="Karla"/>
                <a:sym typeface="Karla"/>
              </a:rPr>
              <a:t>A CT scan </a:t>
            </a:r>
            <a:r>
              <a:rPr lang="en">
                <a:solidFill>
                  <a:srgbClr val="999999"/>
                </a:solidFill>
                <a:latin typeface="Karla"/>
                <a:ea typeface="Karla"/>
                <a:cs typeface="Karla"/>
                <a:sym typeface="Karla"/>
              </a:rPr>
              <a:t>(Advanced technique of x-ray)</a:t>
            </a:r>
            <a:r>
              <a:rPr lang="en">
                <a:latin typeface="Karla"/>
                <a:ea typeface="Karla"/>
                <a:cs typeface="Karla"/>
                <a:sym typeface="Karla"/>
              </a:rPr>
              <a:t> makes use of computer-processed of many </a:t>
            </a:r>
            <a:r>
              <a:rPr lang="en">
                <a:solidFill>
                  <a:schemeClr val="accent5"/>
                </a:solidFill>
                <a:latin typeface="Karla"/>
                <a:ea typeface="Karla"/>
                <a:cs typeface="Karla"/>
                <a:sym typeface="Karla"/>
              </a:rPr>
              <a:t>x-ray images</a:t>
            </a:r>
            <a:r>
              <a:rPr lang="en">
                <a:latin typeface="Karla"/>
                <a:ea typeface="Karla"/>
                <a:cs typeface="Karla"/>
                <a:sym typeface="Karla"/>
              </a:rPr>
              <a:t> taken from different angles to produce cross-sectional </a:t>
            </a:r>
            <a:r>
              <a:rPr lang="en">
                <a:solidFill>
                  <a:srgbClr val="999999"/>
                </a:solidFill>
                <a:latin typeface="Karla"/>
                <a:ea typeface="Karla"/>
                <a:cs typeface="Karla"/>
                <a:sym typeface="Karla"/>
              </a:rPr>
              <a:t>tomographic</a:t>
            </a:r>
            <a:r>
              <a:rPr lang="en">
                <a:latin typeface="Karla"/>
                <a:ea typeface="Karla"/>
                <a:cs typeface="Karla"/>
                <a:sym typeface="Karla"/>
              </a:rPr>
              <a:t> images = </a:t>
            </a:r>
            <a:r>
              <a:rPr lang="en">
                <a:solidFill>
                  <a:srgbClr val="999999"/>
                </a:solidFill>
                <a:latin typeface="Karla"/>
                <a:ea typeface="Karla"/>
                <a:cs typeface="Karla"/>
                <a:sym typeface="Karla"/>
              </a:rPr>
              <a:t>Create 3D image of specific areas of a scanned object.</a:t>
            </a:r>
            <a:r>
              <a:rPr lang="en">
                <a:latin typeface="Karla"/>
                <a:ea typeface="Karla"/>
                <a:cs typeface="Karla"/>
                <a:sym typeface="Karla"/>
              </a:rPr>
              <a:t> </a:t>
            </a:r>
            <a:endParaRPr>
              <a:latin typeface="Karla"/>
              <a:ea typeface="Karla"/>
              <a:cs typeface="Karla"/>
              <a:sym typeface="Karla"/>
            </a:endParaRPr>
          </a:p>
          <a:p>
            <a:pPr indent="-317500" lvl="0" marL="457200" rtl="0" algn="l">
              <a:spcBef>
                <a:spcPts val="0"/>
              </a:spcBef>
              <a:spcAft>
                <a:spcPts val="0"/>
              </a:spcAft>
              <a:buSzPts val="1400"/>
              <a:buFont typeface="Karla"/>
              <a:buChar char="❖"/>
            </a:pPr>
            <a:r>
              <a:rPr lang="en">
                <a:latin typeface="Karla"/>
                <a:ea typeface="Karla"/>
                <a:cs typeface="Karla"/>
                <a:sym typeface="Karla"/>
              </a:rPr>
              <a:t>CT scan can be done with and without intravenous IV contrast. </a:t>
            </a:r>
            <a:endParaRPr>
              <a:latin typeface="Karla"/>
              <a:ea typeface="Karla"/>
              <a:cs typeface="Karla"/>
              <a:sym typeface="Karla"/>
            </a:endParaRPr>
          </a:p>
          <a:p>
            <a:pPr indent="-317500" lvl="0" marL="457200" rtl="0" algn="l">
              <a:spcBef>
                <a:spcPts val="0"/>
              </a:spcBef>
              <a:spcAft>
                <a:spcPts val="0"/>
              </a:spcAft>
              <a:buClr>
                <a:schemeClr val="accent5"/>
              </a:buClr>
              <a:buSzPts val="1400"/>
              <a:buFont typeface="Karla"/>
              <a:buChar char="❖"/>
            </a:pPr>
            <a:r>
              <a:rPr lang="en">
                <a:solidFill>
                  <a:schemeClr val="accent5"/>
                </a:solidFill>
                <a:latin typeface="Karla"/>
                <a:ea typeface="Karla"/>
                <a:cs typeface="Karla"/>
                <a:sym typeface="Karla"/>
              </a:rPr>
              <a:t>CT scan is </a:t>
            </a:r>
            <a:r>
              <a:rPr b="1" lang="en">
                <a:solidFill>
                  <a:schemeClr val="accent5"/>
                </a:solidFill>
                <a:latin typeface="Karla"/>
                <a:ea typeface="Karla"/>
                <a:cs typeface="Karla"/>
                <a:sym typeface="Karla"/>
              </a:rPr>
              <a:t>limited</a:t>
            </a:r>
            <a:r>
              <a:rPr lang="en">
                <a:solidFill>
                  <a:schemeClr val="accent5"/>
                </a:solidFill>
                <a:latin typeface="Karla"/>
                <a:ea typeface="Karla"/>
                <a:cs typeface="Karla"/>
                <a:sym typeface="Karla"/>
              </a:rPr>
              <a:t> in evaluating gallstones, Why?(1) </a:t>
            </a:r>
            <a:r>
              <a:rPr b="1" lang="en">
                <a:solidFill>
                  <a:schemeClr val="accent5"/>
                </a:solidFill>
                <a:latin typeface="Karla"/>
                <a:ea typeface="Karla"/>
                <a:cs typeface="Karla"/>
                <a:sym typeface="Karla"/>
              </a:rPr>
              <a:t>(Important)</a:t>
            </a:r>
            <a:r>
              <a:rPr lang="en">
                <a:solidFill>
                  <a:schemeClr val="accent5"/>
                </a:solidFill>
                <a:latin typeface="Karla"/>
                <a:ea typeface="Karla"/>
                <a:cs typeface="Karla"/>
                <a:sym typeface="Karla"/>
              </a:rPr>
              <a:t> </a:t>
            </a:r>
            <a:endParaRPr>
              <a:solidFill>
                <a:schemeClr val="accent5"/>
              </a:solidFill>
              <a:latin typeface="Karla"/>
              <a:ea typeface="Karla"/>
              <a:cs typeface="Karla"/>
              <a:sym typeface="Karla"/>
            </a:endParaRPr>
          </a:p>
          <a:p>
            <a:pPr indent="-317500" lvl="0" marL="914400" rtl="0" algn="l">
              <a:spcBef>
                <a:spcPts val="0"/>
              </a:spcBef>
              <a:spcAft>
                <a:spcPts val="0"/>
              </a:spcAft>
              <a:buClr>
                <a:srgbClr val="6AA84F"/>
              </a:buClr>
              <a:buSzPts val="1400"/>
              <a:buFont typeface="Karla"/>
              <a:buChar char="➢"/>
            </a:pPr>
            <a:r>
              <a:rPr lang="en">
                <a:solidFill>
                  <a:srgbClr val="6AA84F"/>
                </a:solidFill>
                <a:latin typeface="Karla"/>
                <a:ea typeface="Karla"/>
                <a:cs typeface="Karla"/>
                <a:sym typeface="Karla"/>
              </a:rPr>
              <a:t>1-The composition of gallbladder is cholesterol which is fat which is black in CT, also fluid will be black “ gallbladder also filled with fluid”. And most of the stones are black or grey so you can’t see it. The same problem occurs with X-Ray. So you have to use US rather than exposing the patient to radiation for nothing.</a:t>
            </a:r>
            <a:r>
              <a:rPr lang="en">
                <a:solidFill>
                  <a:srgbClr val="6AA84F"/>
                </a:solidFill>
                <a:latin typeface="Karla"/>
                <a:ea typeface="Karla"/>
                <a:cs typeface="Karla"/>
                <a:sym typeface="Karla"/>
              </a:rPr>
              <a:t> </a:t>
            </a:r>
            <a:endParaRPr>
              <a:solidFill>
                <a:srgbClr val="6AA84F"/>
              </a:solidFill>
              <a:latin typeface="Karla"/>
              <a:ea typeface="Karla"/>
              <a:cs typeface="Karla"/>
              <a:sym typeface="Karla"/>
            </a:endParaRPr>
          </a:p>
          <a:p>
            <a:pPr indent="0" lvl="0" marL="0" rtl="0" algn="l">
              <a:spcBef>
                <a:spcPts val="0"/>
              </a:spcBef>
              <a:spcAft>
                <a:spcPts val="0"/>
              </a:spcAft>
              <a:buNone/>
            </a:pPr>
            <a:r>
              <a:t/>
            </a:r>
            <a:endParaRPr>
              <a:latin typeface="Karla"/>
              <a:ea typeface="Karla"/>
              <a:cs typeface="Karla"/>
              <a:sym typeface="Karla"/>
            </a:endParaRPr>
          </a:p>
        </p:txBody>
      </p:sp>
      <p:sp>
        <p:nvSpPr>
          <p:cNvPr id="203" name="Google Shape;203;p18"/>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4</a:t>
            </a:r>
            <a:endParaRPr sz="1800">
              <a:solidFill>
                <a:srgbClr val="005E68"/>
              </a:solidFill>
              <a:latin typeface="Spectral"/>
              <a:ea typeface="Spectral"/>
              <a:cs typeface="Spectral"/>
              <a:sym typeface="Spectral"/>
            </a:endParaRPr>
          </a:p>
        </p:txBody>
      </p:sp>
      <p:sp>
        <p:nvSpPr>
          <p:cNvPr id="204" name="Google Shape;204;p18"/>
          <p:cNvSpPr txBox="1"/>
          <p:nvPr/>
        </p:nvSpPr>
        <p:spPr>
          <a:xfrm>
            <a:off x="338513" y="406325"/>
            <a:ext cx="72183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300">
                <a:solidFill>
                  <a:schemeClr val="accent1"/>
                </a:solidFill>
                <a:latin typeface="Karla"/>
                <a:ea typeface="Karla"/>
                <a:cs typeface="Karla"/>
                <a:sym typeface="Karla"/>
              </a:rPr>
              <a:t>B-Mode</a:t>
            </a:r>
            <a:endParaRPr b="1" sz="2300">
              <a:solidFill>
                <a:schemeClr val="accent1"/>
              </a:solidFill>
              <a:latin typeface="Arvo"/>
              <a:ea typeface="Arvo"/>
              <a:cs typeface="Arvo"/>
              <a:sym typeface="Arvo"/>
            </a:endParaRPr>
          </a:p>
        </p:txBody>
      </p:sp>
      <p:pic>
        <p:nvPicPr>
          <p:cNvPr id="205" name="Google Shape;205;p18"/>
          <p:cNvPicPr preferRelativeResize="0"/>
          <p:nvPr/>
        </p:nvPicPr>
        <p:blipFill>
          <a:blip r:embed="rId3">
            <a:alphaModFix/>
          </a:blip>
          <a:stretch>
            <a:fillRect/>
          </a:stretch>
        </p:blipFill>
        <p:spPr>
          <a:xfrm>
            <a:off x="65200" y="1065225"/>
            <a:ext cx="2492400" cy="1830300"/>
          </a:xfrm>
          <a:prstGeom prst="roundRect">
            <a:avLst>
              <a:gd fmla="val 16667" name="adj"/>
            </a:avLst>
          </a:prstGeom>
          <a:noFill/>
          <a:ln>
            <a:noFill/>
          </a:ln>
        </p:spPr>
      </p:pic>
      <p:pic>
        <p:nvPicPr>
          <p:cNvPr id="206" name="Google Shape;206;p18"/>
          <p:cNvPicPr preferRelativeResize="0"/>
          <p:nvPr/>
        </p:nvPicPr>
        <p:blipFill>
          <a:blip r:embed="rId4">
            <a:alphaModFix/>
          </a:blip>
          <a:stretch>
            <a:fillRect/>
          </a:stretch>
        </p:blipFill>
        <p:spPr>
          <a:xfrm>
            <a:off x="2665825" y="1062725"/>
            <a:ext cx="2492400" cy="1830300"/>
          </a:xfrm>
          <a:prstGeom prst="roundRect">
            <a:avLst>
              <a:gd fmla="val 16667" name="adj"/>
            </a:avLst>
          </a:prstGeom>
          <a:noFill/>
          <a:ln>
            <a:noFill/>
          </a:ln>
        </p:spPr>
      </p:pic>
      <p:pic>
        <p:nvPicPr>
          <p:cNvPr id="207" name="Google Shape;207;p18"/>
          <p:cNvPicPr preferRelativeResize="0"/>
          <p:nvPr/>
        </p:nvPicPr>
        <p:blipFill>
          <a:blip r:embed="rId5">
            <a:alphaModFix/>
          </a:blip>
          <a:stretch>
            <a:fillRect/>
          </a:stretch>
        </p:blipFill>
        <p:spPr>
          <a:xfrm>
            <a:off x="5266450" y="1062725"/>
            <a:ext cx="2464200" cy="1830300"/>
          </a:xfrm>
          <a:prstGeom prst="roundRect">
            <a:avLst>
              <a:gd fmla="val 16667" name="adj"/>
            </a:avLst>
          </a:prstGeom>
          <a:noFill/>
          <a:ln>
            <a:noFill/>
          </a:ln>
        </p:spPr>
      </p:pic>
      <p:sp>
        <p:nvSpPr>
          <p:cNvPr id="208" name="Google Shape;208;p18"/>
          <p:cNvSpPr/>
          <p:nvPr/>
        </p:nvSpPr>
        <p:spPr>
          <a:xfrm>
            <a:off x="2606500" y="3086988"/>
            <a:ext cx="2492400" cy="882000"/>
          </a:xfrm>
          <a:prstGeom prst="roundRect">
            <a:avLst>
              <a:gd fmla="val 16667" name="adj"/>
            </a:avLst>
          </a:prstGeom>
          <a:solidFill>
            <a:srgbClr val="9DBDC1">
              <a:alpha val="36870"/>
            </a:srgbClr>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rgbClr val="6AA84F"/>
                </a:solidFill>
                <a:latin typeface="Karla"/>
                <a:ea typeface="Karla"/>
                <a:cs typeface="Karla"/>
                <a:sym typeface="Karla"/>
              </a:rPr>
              <a:t>This is </a:t>
            </a:r>
            <a:r>
              <a:rPr b="1" lang="en">
                <a:solidFill>
                  <a:srgbClr val="6AA84F"/>
                </a:solidFill>
                <a:latin typeface="Karla"/>
                <a:ea typeface="Karla"/>
                <a:cs typeface="Karla"/>
                <a:sym typeface="Karla"/>
              </a:rPr>
              <a:t>portal vein </a:t>
            </a:r>
            <a:r>
              <a:rPr lang="en">
                <a:solidFill>
                  <a:srgbClr val="6AA84F"/>
                </a:solidFill>
                <a:latin typeface="Karla"/>
                <a:ea typeface="Karla"/>
                <a:cs typeface="Karla"/>
                <a:sym typeface="Karla"/>
              </a:rPr>
              <a:t>without flow known as B-MODE or greyscale</a:t>
            </a:r>
            <a:endParaRPr b="1">
              <a:solidFill>
                <a:srgbClr val="6AA84F"/>
              </a:solidFill>
              <a:latin typeface="Karla"/>
              <a:ea typeface="Karla"/>
              <a:cs typeface="Karla"/>
              <a:sym typeface="Karla"/>
            </a:endParaRPr>
          </a:p>
        </p:txBody>
      </p:sp>
      <p:sp>
        <p:nvSpPr>
          <p:cNvPr id="209" name="Google Shape;209;p18"/>
          <p:cNvSpPr/>
          <p:nvPr/>
        </p:nvSpPr>
        <p:spPr>
          <a:xfrm>
            <a:off x="119038" y="3088238"/>
            <a:ext cx="2340600" cy="882000"/>
          </a:xfrm>
          <a:prstGeom prst="roundRect">
            <a:avLst>
              <a:gd fmla="val 16667" name="adj"/>
            </a:avLst>
          </a:prstGeom>
          <a:solidFill>
            <a:srgbClr val="9DBDC1">
              <a:alpha val="36870"/>
            </a:srgbClr>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4"/>
                </a:solidFill>
                <a:latin typeface="Karla"/>
                <a:ea typeface="Karla"/>
                <a:cs typeface="Karla"/>
                <a:sym typeface="Karla"/>
              </a:rPr>
              <a:t>Normal gallbladder (anechoic </a:t>
            </a:r>
            <a:r>
              <a:rPr lang="en">
                <a:solidFill>
                  <a:schemeClr val="accent4"/>
                </a:solidFill>
                <a:latin typeface="Karla"/>
                <a:ea typeface="Karla"/>
                <a:cs typeface="Karla"/>
                <a:sym typeface="Karla"/>
              </a:rPr>
              <a:t>gallbladder lumen</a:t>
            </a:r>
            <a:r>
              <a:rPr lang="en">
                <a:solidFill>
                  <a:schemeClr val="accent4"/>
                </a:solidFill>
                <a:latin typeface="Karla"/>
                <a:ea typeface="Karla"/>
                <a:cs typeface="Karla"/>
                <a:sym typeface="Karla"/>
              </a:rPr>
              <a:t>)</a:t>
            </a:r>
            <a:endParaRPr>
              <a:solidFill>
                <a:schemeClr val="accent4"/>
              </a:solidFill>
              <a:latin typeface="Karla"/>
              <a:ea typeface="Karla"/>
              <a:cs typeface="Karla"/>
              <a:sym typeface="Karla"/>
            </a:endParaRPr>
          </a:p>
        </p:txBody>
      </p:sp>
      <p:sp>
        <p:nvSpPr>
          <p:cNvPr id="210" name="Google Shape;210;p18"/>
          <p:cNvSpPr/>
          <p:nvPr/>
        </p:nvSpPr>
        <p:spPr>
          <a:xfrm>
            <a:off x="5245738" y="3123425"/>
            <a:ext cx="2492400" cy="882000"/>
          </a:xfrm>
          <a:prstGeom prst="roundRect">
            <a:avLst>
              <a:gd fmla="val 16667" name="adj"/>
            </a:avLst>
          </a:prstGeom>
          <a:solidFill>
            <a:srgbClr val="9DBDC1">
              <a:alpha val="36870"/>
            </a:srgbClr>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accent4"/>
                </a:solidFill>
                <a:latin typeface="Karla"/>
                <a:ea typeface="Karla"/>
                <a:cs typeface="Karla"/>
                <a:sym typeface="Karla"/>
              </a:rPr>
              <a:t>Another example of B-Mode </a:t>
            </a:r>
            <a:endParaRPr b="1">
              <a:solidFill>
                <a:srgbClr val="6AA84F"/>
              </a:solidFill>
              <a:latin typeface="Karla"/>
              <a:ea typeface="Karla"/>
              <a:cs typeface="Karla"/>
              <a:sym typeface="Karla"/>
            </a:endParaRPr>
          </a:p>
        </p:txBody>
      </p:sp>
      <p:sp>
        <p:nvSpPr>
          <p:cNvPr id="211" name="Google Shape;211;p18"/>
          <p:cNvSpPr/>
          <p:nvPr/>
        </p:nvSpPr>
        <p:spPr>
          <a:xfrm>
            <a:off x="19850" y="4624350"/>
            <a:ext cx="5226000" cy="3037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6AA84F"/>
                </a:solidFill>
                <a:latin typeface="Karla"/>
                <a:ea typeface="Karla"/>
                <a:cs typeface="Karla"/>
                <a:sym typeface="Karla"/>
              </a:rPr>
              <a:t>Doppler allows us to see vessels, blood flow, and its direction. </a:t>
            </a:r>
            <a:r>
              <a:rPr b="1" lang="en">
                <a:solidFill>
                  <a:srgbClr val="6AA84F"/>
                </a:solidFill>
                <a:latin typeface="Karla"/>
                <a:ea typeface="Karla"/>
                <a:cs typeface="Karla"/>
                <a:sym typeface="Karla"/>
              </a:rPr>
              <a:t>what does these colors indicate?</a:t>
            </a:r>
            <a:r>
              <a:rPr lang="en">
                <a:solidFill>
                  <a:srgbClr val="6AA84F"/>
                </a:solidFill>
                <a:latin typeface="Karla"/>
                <a:ea typeface="Karla"/>
                <a:cs typeface="Karla"/>
                <a:sym typeface="Karla"/>
              </a:rPr>
              <a:t> </a:t>
            </a:r>
            <a:endParaRPr>
              <a:solidFill>
                <a:srgbClr val="6AA84F"/>
              </a:solidFill>
              <a:latin typeface="Karla"/>
              <a:ea typeface="Karla"/>
              <a:cs typeface="Karla"/>
              <a:sym typeface="Karla"/>
            </a:endParaRPr>
          </a:p>
          <a:p>
            <a:pPr indent="-317500" lvl="0" marL="457200" rtl="0" algn="l">
              <a:spcBef>
                <a:spcPts val="0"/>
              </a:spcBef>
              <a:spcAft>
                <a:spcPts val="0"/>
              </a:spcAft>
              <a:buClr>
                <a:srgbClr val="6AA84F"/>
              </a:buClr>
              <a:buSzPts val="1400"/>
              <a:buFont typeface="Karla"/>
              <a:buChar char="●"/>
            </a:pPr>
            <a:r>
              <a:rPr lang="en">
                <a:solidFill>
                  <a:srgbClr val="6AA84F"/>
                </a:solidFill>
                <a:latin typeface="Karla"/>
                <a:ea typeface="Karla"/>
                <a:cs typeface="Karla"/>
                <a:sym typeface="Karla"/>
              </a:rPr>
              <a:t>they represent vessels. If the direction of the flow is toward the probe it will be red “artery”; if it’s moving away from the probe it will be blue “vein”.</a:t>
            </a:r>
            <a:endParaRPr>
              <a:solidFill>
                <a:srgbClr val="6AA84F"/>
              </a:solidFill>
              <a:latin typeface="Karla"/>
              <a:ea typeface="Karla"/>
              <a:cs typeface="Karla"/>
              <a:sym typeface="Karla"/>
            </a:endParaRPr>
          </a:p>
          <a:p>
            <a:pPr indent="-317500" lvl="0" marL="457200" rtl="0" algn="l">
              <a:spcBef>
                <a:spcPts val="0"/>
              </a:spcBef>
              <a:spcAft>
                <a:spcPts val="0"/>
              </a:spcAft>
              <a:buClr>
                <a:srgbClr val="6AA84F"/>
              </a:buClr>
              <a:buSzPts val="1400"/>
              <a:buFont typeface="Karla"/>
              <a:buChar char="●"/>
            </a:pPr>
            <a:r>
              <a:rPr lang="en">
                <a:solidFill>
                  <a:srgbClr val="6AA84F"/>
                </a:solidFill>
                <a:latin typeface="Karla"/>
                <a:ea typeface="Karla"/>
                <a:cs typeface="Karla"/>
                <a:sym typeface="Karla"/>
              </a:rPr>
              <a:t>In liver for example, the portal vein is going into liver so it will be red and hepatic veins is going away from liver so it will be blue. </a:t>
            </a:r>
            <a:endParaRPr>
              <a:solidFill>
                <a:srgbClr val="6AA84F"/>
              </a:solidFill>
              <a:latin typeface="Karla"/>
              <a:ea typeface="Karla"/>
              <a:cs typeface="Karla"/>
              <a:sym typeface="Karla"/>
            </a:endParaRPr>
          </a:p>
          <a:p>
            <a:pPr indent="-317500" lvl="0" marL="457200" rtl="0" algn="l">
              <a:spcBef>
                <a:spcPts val="0"/>
              </a:spcBef>
              <a:spcAft>
                <a:spcPts val="0"/>
              </a:spcAft>
              <a:buClr>
                <a:srgbClr val="999999"/>
              </a:buClr>
              <a:buSzPts val="1400"/>
              <a:buFont typeface="Karla"/>
              <a:buChar char="●"/>
            </a:pPr>
            <a:r>
              <a:rPr lang="en">
                <a:solidFill>
                  <a:srgbClr val="999999"/>
                </a:solidFill>
                <a:latin typeface="Karla"/>
                <a:ea typeface="Karla"/>
                <a:cs typeface="Karla"/>
                <a:sym typeface="Karla"/>
              </a:rPr>
              <a:t>In liver cirrhosis blood will flow to the opposite direction.</a:t>
            </a:r>
            <a:endParaRPr>
              <a:solidFill>
                <a:srgbClr val="999999"/>
              </a:solidFill>
              <a:latin typeface="Karla"/>
              <a:ea typeface="Karla"/>
              <a:cs typeface="Karla"/>
              <a:sym typeface="Karla"/>
            </a:endParaRPr>
          </a:p>
          <a:p>
            <a:pPr indent="0" lvl="0" marL="0" rtl="0" algn="l">
              <a:spcBef>
                <a:spcPts val="0"/>
              </a:spcBef>
              <a:spcAft>
                <a:spcPts val="0"/>
              </a:spcAft>
              <a:buNone/>
            </a:pPr>
            <a:r>
              <a:rPr lang="en">
                <a:solidFill>
                  <a:srgbClr val="999999"/>
                </a:solidFill>
                <a:latin typeface="Karla"/>
                <a:ea typeface="Karla"/>
                <a:cs typeface="Karla"/>
                <a:sym typeface="Karla"/>
              </a:rPr>
              <a:t>- Color Doppler is not of that help in biliary tree because the bile flow normally is slow to the degree that it won't be detectable; Doppler only shows faster flow </a:t>
            </a:r>
            <a:endParaRPr>
              <a:solidFill>
                <a:srgbClr val="999999"/>
              </a:solidFill>
              <a:latin typeface="Karla"/>
              <a:ea typeface="Karla"/>
              <a:cs typeface="Karla"/>
              <a:sym typeface="Karla"/>
            </a:endParaRPr>
          </a:p>
        </p:txBody>
      </p:sp>
      <p:sp>
        <p:nvSpPr>
          <p:cNvPr id="212" name="Google Shape;212;p18"/>
          <p:cNvSpPr txBox="1"/>
          <p:nvPr/>
        </p:nvSpPr>
        <p:spPr>
          <a:xfrm>
            <a:off x="338513" y="4083450"/>
            <a:ext cx="72183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300">
                <a:solidFill>
                  <a:schemeClr val="accent1"/>
                </a:solidFill>
                <a:latin typeface="Karla"/>
                <a:ea typeface="Karla"/>
                <a:cs typeface="Karla"/>
                <a:sym typeface="Karla"/>
              </a:rPr>
              <a:t>Color Doppler</a:t>
            </a:r>
            <a:endParaRPr b="1" sz="2300">
              <a:solidFill>
                <a:schemeClr val="accent1"/>
              </a:solidFill>
              <a:latin typeface="Arvo"/>
              <a:ea typeface="Arvo"/>
              <a:cs typeface="Arvo"/>
              <a:sym typeface="Arvo"/>
            </a:endParaRPr>
          </a:p>
        </p:txBody>
      </p:sp>
      <p:pic>
        <p:nvPicPr>
          <p:cNvPr id="213" name="Google Shape;213;p18"/>
          <p:cNvPicPr preferRelativeResize="0"/>
          <p:nvPr/>
        </p:nvPicPr>
        <p:blipFill>
          <a:blip r:embed="rId6">
            <a:alphaModFix/>
          </a:blip>
          <a:stretch>
            <a:fillRect/>
          </a:stretch>
        </p:blipFill>
        <p:spPr>
          <a:xfrm>
            <a:off x="5328250" y="5037924"/>
            <a:ext cx="2340600" cy="2264751"/>
          </a:xfrm>
          <a:prstGeom prst="rect">
            <a:avLst/>
          </a:prstGeom>
          <a:noFill/>
          <a:ln>
            <a:noFill/>
          </a:ln>
        </p:spPr>
      </p:pic>
      <p:grpSp>
        <p:nvGrpSpPr>
          <p:cNvPr id="214" name="Google Shape;214;p18"/>
          <p:cNvGrpSpPr/>
          <p:nvPr/>
        </p:nvGrpSpPr>
        <p:grpSpPr>
          <a:xfrm>
            <a:off x="65193" y="4211841"/>
            <a:ext cx="274864" cy="316972"/>
            <a:chOff x="304245" y="1858207"/>
            <a:chExt cx="319386" cy="406165"/>
          </a:xfrm>
        </p:grpSpPr>
        <p:sp>
          <p:nvSpPr>
            <p:cNvPr id="215" name="Google Shape;215;p18"/>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18"/>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7" name="Google Shape;217;p18"/>
          <p:cNvGrpSpPr/>
          <p:nvPr/>
        </p:nvGrpSpPr>
        <p:grpSpPr>
          <a:xfrm>
            <a:off x="65193" y="542154"/>
            <a:ext cx="274864" cy="316972"/>
            <a:chOff x="304245" y="1858207"/>
            <a:chExt cx="319386" cy="406165"/>
          </a:xfrm>
        </p:grpSpPr>
        <p:sp>
          <p:nvSpPr>
            <p:cNvPr id="218" name="Google Shape;218;p18"/>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18"/>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0" name="Google Shape;220;p18"/>
          <p:cNvGrpSpPr/>
          <p:nvPr/>
        </p:nvGrpSpPr>
        <p:grpSpPr>
          <a:xfrm>
            <a:off x="65193" y="7697480"/>
            <a:ext cx="274864" cy="316972"/>
            <a:chOff x="304245" y="1858207"/>
            <a:chExt cx="319386" cy="406165"/>
          </a:xfrm>
        </p:grpSpPr>
        <p:sp>
          <p:nvSpPr>
            <p:cNvPr id="221" name="Google Shape;221;p18"/>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18"/>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9"/>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5</a:t>
            </a:r>
            <a:endParaRPr sz="1800">
              <a:solidFill>
                <a:srgbClr val="005E68"/>
              </a:solidFill>
              <a:latin typeface="Spectral"/>
              <a:ea typeface="Spectral"/>
              <a:cs typeface="Spectral"/>
              <a:sym typeface="Spectral"/>
            </a:endParaRPr>
          </a:p>
        </p:txBody>
      </p:sp>
      <p:sp>
        <p:nvSpPr>
          <p:cNvPr id="228" name="Google Shape;228;p19"/>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9"/>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9"/>
          <p:cNvSpPr txBox="1"/>
          <p:nvPr/>
        </p:nvSpPr>
        <p:spPr>
          <a:xfrm>
            <a:off x="1838625" y="-75425"/>
            <a:ext cx="4100100" cy="6297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300">
                <a:solidFill>
                  <a:schemeClr val="dk2"/>
                </a:solidFill>
                <a:latin typeface="Arvo"/>
                <a:ea typeface="Arvo"/>
                <a:cs typeface="Arvo"/>
                <a:sym typeface="Arvo"/>
              </a:rPr>
              <a:t>3. </a:t>
            </a:r>
            <a:r>
              <a:rPr b="1" lang="en" sz="2300">
                <a:solidFill>
                  <a:schemeClr val="dk2"/>
                </a:solidFill>
                <a:latin typeface="Arvo"/>
                <a:ea typeface="Arvo"/>
                <a:cs typeface="Arvo"/>
                <a:sym typeface="Arvo"/>
              </a:rPr>
              <a:t>CT scan </a:t>
            </a:r>
            <a:endParaRPr b="1" sz="2300">
              <a:solidFill>
                <a:schemeClr val="dk2"/>
              </a:solidFill>
              <a:latin typeface="Arvo"/>
              <a:ea typeface="Arvo"/>
              <a:cs typeface="Arvo"/>
              <a:sym typeface="Arvo"/>
            </a:endParaRPr>
          </a:p>
        </p:txBody>
      </p:sp>
      <p:sp>
        <p:nvSpPr>
          <p:cNvPr id="231" name="Google Shape;231;p19"/>
          <p:cNvSpPr txBox="1"/>
          <p:nvPr/>
        </p:nvSpPr>
        <p:spPr>
          <a:xfrm>
            <a:off x="314450" y="554263"/>
            <a:ext cx="72183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chemeClr val="accent1"/>
                </a:solidFill>
                <a:latin typeface="Karla"/>
                <a:ea typeface="Karla"/>
                <a:cs typeface="Karla"/>
                <a:sym typeface="Karla"/>
              </a:rPr>
              <a:t>CT </a:t>
            </a:r>
            <a:r>
              <a:rPr b="1" lang="en" sz="2300">
                <a:solidFill>
                  <a:schemeClr val="accent1"/>
                </a:solidFill>
                <a:latin typeface="Karla"/>
                <a:ea typeface="Karla"/>
                <a:cs typeface="Karla"/>
                <a:sym typeface="Karla"/>
              </a:rPr>
              <a:t>language: </a:t>
            </a:r>
            <a:endParaRPr b="1" sz="2300">
              <a:solidFill>
                <a:schemeClr val="accent1"/>
              </a:solidFill>
              <a:latin typeface="Karla"/>
              <a:ea typeface="Karla"/>
              <a:cs typeface="Karla"/>
              <a:sym typeface="Karla"/>
            </a:endParaRPr>
          </a:p>
        </p:txBody>
      </p:sp>
      <p:sp>
        <p:nvSpPr>
          <p:cNvPr id="232" name="Google Shape;232;p19"/>
          <p:cNvSpPr/>
          <p:nvPr/>
        </p:nvSpPr>
        <p:spPr>
          <a:xfrm>
            <a:off x="4361488" y="1203141"/>
            <a:ext cx="3140100" cy="447900"/>
          </a:xfrm>
          <a:prstGeom prst="roundRect">
            <a:avLst>
              <a:gd fmla="val 16667" name="adj"/>
            </a:avLst>
          </a:prstGeom>
          <a:solidFill>
            <a:srgbClr val="9DBDC1"/>
          </a:solidFill>
          <a:ln>
            <a:noFill/>
          </a:ln>
        </p:spPr>
        <p:txBody>
          <a:bodyPr anchorCtr="0" anchor="ctr" bIns="91425" lIns="91425" spcFirstLastPara="1" rIns="91425" wrap="square" tIns="91425">
            <a:noAutofit/>
          </a:bodyPr>
          <a:lstStyle/>
          <a:p>
            <a:pPr indent="-317500" lvl="0" marL="457200" rtl="0" algn="l">
              <a:spcBef>
                <a:spcPts val="0"/>
              </a:spcBef>
              <a:spcAft>
                <a:spcPts val="0"/>
              </a:spcAft>
              <a:buClr>
                <a:schemeClr val="dk1"/>
              </a:buClr>
              <a:buSzPts val="1400"/>
              <a:buFont typeface="Karla"/>
              <a:buChar char="❖"/>
            </a:pPr>
            <a:r>
              <a:rPr lang="en">
                <a:solidFill>
                  <a:schemeClr val="dk1"/>
                </a:solidFill>
                <a:latin typeface="Karla"/>
                <a:ea typeface="Karla"/>
                <a:cs typeface="Karla"/>
                <a:sym typeface="Karla"/>
              </a:rPr>
              <a:t> </a:t>
            </a:r>
            <a:r>
              <a:rPr b="1" lang="en">
                <a:solidFill>
                  <a:schemeClr val="dk1"/>
                </a:solidFill>
                <a:latin typeface="Karla"/>
                <a:ea typeface="Karla"/>
                <a:cs typeface="Karla"/>
                <a:sym typeface="Karla"/>
              </a:rPr>
              <a:t>Hyper-dense </a:t>
            </a:r>
            <a:r>
              <a:rPr lang="en">
                <a:solidFill>
                  <a:schemeClr val="dk1"/>
                </a:solidFill>
                <a:latin typeface="Karla"/>
                <a:ea typeface="Karla"/>
                <a:cs typeface="Karla"/>
                <a:sym typeface="Karla"/>
              </a:rPr>
              <a:t>= white</a:t>
            </a:r>
            <a:endParaRPr b="1"/>
          </a:p>
        </p:txBody>
      </p:sp>
      <p:sp>
        <p:nvSpPr>
          <p:cNvPr id="233" name="Google Shape;233;p19"/>
          <p:cNvSpPr/>
          <p:nvPr/>
        </p:nvSpPr>
        <p:spPr>
          <a:xfrm>
            <a:off x="345600" y="1203141"/>
            <a:ext cx="3140100" cy="447900"/>
          </a:xfrm>
          <a:prstGeom prst="roundRect">
            <a:avLst>
              <a:gd fmla="val 16667" name="adj"/>
            </a:avLst>
          </a:prstGeom>
          <a:solidFill>
            <a:srgbClr val="9DBDC1"/>
          </a:solidFill>
          <a:ln>
            <a:noFill/>
          </a:ln>
        </p:spPr>
        <p:txBody>
          <a:bodyPr anchorCtr="0" anchor="ctr" bIns="91425" lIns="91425" spcFirstLastPara="1" rIns="91425" wrap="square" tIns="91425">
            <a:noAutofit/>
          </a:bodyPr>
          <a:lstStyle/>
          <a:p>
            <a:pPr indent="-317500" lvl="0" marL="457200" rtl="0" algn="l">
              <a:spcBef>
                <a:spcPts val="0"/>
              </a:spcBef>
              <a:spcAft>
                <a:spcPts val="0"/>
              </a:spcAft>
              <a:buClr>
                <a:schemeClr val="dk1"/>
              </a:buClr>
              <a:buSzPts val="1400"/>
              <a:buFont typeface="Karla"/>
              <a:buChar char="❖"/>
            </a:pPr>
            <a:r>
              <a:rPr b="1" lang="en">
                <a:solidFill>
                  <a:schemeClr val="dk1"/>
                </a:solidFill>
                <a:latin typeface="Karla"/>
                <a:ea typeface="Karla"/>
                <a:cs typeface="Karla"/>
                <a:sym typeface="Karla"/>
              </a:rPr>
              <a:t>Hypo-dense </a:t>
            </a:r>
            <a:r>
              <a:rPr lang="en">
                <a:solidFill>
                  <a:schemeClr val="dk1"/>
                </a:solidFill>
                <a:latin typeface="Karla"/>
                <a:ea typeface="Karla"/>
                <a:cs typeface="Karla"/>
                <a:sym typeface="Karla"/>
              </a:rPr>
              <a:t>= black to grey </a:t>
            </a:r>
            <a:endParaRPr b="1"/>
          </a:p>
        </p:txBody>
      </p:sp>
      <p:pic>
        <p:nvPicPr>
          <p:cNvPr id="234" name="Google Shape;234;p19"/>
          <p:cNvPicPr preferRelativeResize="0"/>
          <p:nvPr/>
        </p:nvPicPr>
        <p:blipFill>
          <a:blip r:embed="rId3">
            <a:alphaModFix/>
          </a:blip>
          <a:stretch>
            <a:fillRect/>
          </a:stretch>
        </p:blipFill>
        <p:spPr>
          <a:xfrm>
            <a:off x="5179000" y="1874450"/>
            <a:ext cx="2322600" cy="1679400"/>
          </a:xfrm>
          <a:prstGeom prst="roundRect">
            <a:avLst>
              <a:gd fmla="val 16667" name="adj"/>
            </a:avLst>
          </a:prstGeom>
          <a:noFill/>
          <a:ln>
            <a:noFill/>
          </a:ln>
        </p:spPr>
      </p:pic>
      <p:sp>
        <p:nvSpPr>
          <p:cNvPr id="235" name="Google Shape;235;p19"/>
          <p:cNvSpPr/>
          <p:nvPr/>
        </p:nvSpPr>
        <p:spPr>
          <a:xfrm>
            <a:off x="150850" y="1960525"/>
            <a:ext cx="4519500" cy="1679400"/>
          </a:xfrm>
          <a:prstGeom prst="roundRect">
            <a:avLst>
              <a:gd fmla="val 16667" name="adj"/>
            </a:avLst>
          </a:prstGeom>
          <a:solidFill>
            <a:srgbClr val="9DBDC1">
              <a:alpha val="36870"/>
            </a:srgbClr>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6AA84F"/>
                </a:solidFill>
                <a:latin typeface="Karla"/>
                <a:ea typeface="Karla"/>
                <a:cs typeface="Karla"/>
                <a:sym typeface="Karla"/>
              </a:rPr>
              <a:t>e.g. Aorta is </a:t>
            </a:r>
            <a:r>
              <a:rPr b="1" lang="en">
                <a:solidFill>
                  <a:srgbClr val="6AA84F"/>
                </a:solidFill>
                <a:latin typeface="Karla"/>
                <a:ea typeface="Karla"/>
                <a:cs typeface="Karla"/>
                <a:sym typeface="Karla"/>
              </a:rPr>
              <a:t>hyper</a:t>
            </a:r>
            <a:r>
              <a:rPr lang="en">
                <a:solidFill>
                  <a:srgbClr val="6AA84F"/>
                </a:solidFill>
                <a:latin typeface="Karla"/>
                <a:ea typeface="Karla"/>
                <a:cs typeface="Karla"/>
                <a:sym typeface="Karla"/>
              </a:rPr>
              <a:t>-dense in comparison to the fat but </a:t>
            </a:r>
            <a:r>
              <a:rPr b="1" lang="en">
                <a:solidFill>
                  <a:srgbClr val="6AA84F"/>
                </a:solidFill>
                <a:latin typeface="Karla"/>
                <a:ea typeface="Karla"/>
                <a:cs typeface="Karla"/>
                <a:sym typeface="Karla"/>
              </a:rPr>
              <a:t>hypo</a:t>
            </a:r>
            <a:r>
              <a:rPr lang="en">
                <a:solidFill>
                  <a:srgbClr val="6AA84F"/>
                </a:solidFill>
                <a:latin typeface="Karla"/>
                <a:ea typeface="Karla"/>
                <a:cs typeface="Karla"/>
                <a:sym typeface="Karla"/>
              </a:rPr>
              <a:t>-dense in </a:t>
            </a:r>
            <a:r>
              <a:rPr lang="en">
                <a:solidFill>
                  <a:srgbClr val="6AA84F"/>
                </a:solidFill>
                <a:latin typeface="Karla"/>
                <a:ea typeface="Karla"/>
                <a:cs typeface="Karla"/>
                <a:sym typeface="Karla"/>
              </a:rPr>
              <a:t>comparison to the bone or stomach</a:t>
            </a:r>
            <a:r>
              <a:rPr lang="en">
                <a:solidFill>
                  <a:srgbClr val="999999"/>
                </a:solidFill>
                <a:latin typeface="Karla"/>
                <a:ea typeface="Karla"/>
                <a:cs typeface="Karla"/>
                <a:sym typeface="Karla"/>
              </a:rPr>
              <a:t> </a:t>
            </a:r>
            <a:r>
              <a:rPr b="1" lang="en">
                <a:solidFill>
                  <a:srgbClr val="999999"/>
                </a:solidFill>
                <a:latin typeface="Karla"/>
                <a:ea typeface="Karla"/>
                <a:cs typeface="Karla"/>
                <a:sym typeface="Karla"/>
              </a:rPr>
              <a:t>(We compare organs with each other)</a:t>
            </a:r>
            <a:r>
              <a:rPr lang="en">
                <a:solidFill>
                  <a:srgbClr val="6AA84F"/>
                </a:solidFill>
                <a:latin typeface="Karla"/>
                <a:ea typeface="Karla"/>
                <a:cs typeface="Karla"/>
                <a:sym typeface="Karla"/>
              </a:rPr>
              <a:t>.</a:t>
            </a:r>
            <a:r>
              <a:rPr lang="en">
                <a:solidFill>
                  <a:srgbClr val="6AA84F"/>
                </a:solidFill>
                <a:latin typeface="Karla"/>
                <a:ea typeface="Karla"/>
                <a:cs typeface="Karla"/>
                <a:sym typeface="Karla"/>
              </a:rPr>
              <a:t> </a:t>
            </a:r>
            <a:r>
              <a:rPr lang="en">
                <a:solidFill>
                  <a:srgbClr val="999999"/>
                </a:solidFill>
                <a:latin typeface="Karla"/>
                <a:ea typeface="Karla"/>
                <a:cs typeface="Karla"/>
                <a:sym typeface="Karla"/>
              </a:rPr>
              <a:t>-How to differentiate between CT and MRI? Bone will appear dense white in CT. However in MRI it will be grey to black.</a:t>
            </a:r>
            <a:endParaRPr>
              <a:solidFill>
                <a:srgbClr val="999999"/>
              </a:solidFill>
              <a:latin typeface="Karla"/>
              <a:ea typeface="Karla"/>
              <a:cs typeface="Karla"/>
              <a:sym typeface="Karla"/>
            </a:endParaRPr>
          </a:p>
          <a:p>
            <a:pPr indent="0" lvl="0" marL="457200" rtl="0" algn="l">
              <a:spcBef>
                <a:spcPts val="0"/>
              </a:spcBef>
              <a:spcAft>
                <a:spcPts val="0"/>
              </a:spcAft>
              <a:buNone/>
            </a:pPr>
            <a:r>
              <a:t/>
            </a:r>
            <a:endParaRPr>
              <a:solidFill>
                <a:srgbClr val="6AA84F"/>
              </a:solidFill>
              <a:latin typeface="Karla"/>
              <a:ea typeface="Karla"/>
              <a:cs typeface="Karla"/>
              <a:sym typeface="Karla"/>
            </a:endParaRPr>
          </a:p>
        </p:txBody>
      </p:sp>
      <p:sp>
        <p:nvSpPr>
          <p:cNvPr id="236" name="Google Shape;236;p19"/>
          <p:cNvSpPr/>
          <p:nvPr/>
        </p:nvSpPr>
        <p:spPr>
          <a:xfrm>
            <a:off x="384950" y="3976150"/>
            <a:ext cx="2999700" cy="506100"/>
          </a:xfrm>
          <a:prstGeom prst="round2SameRect">
            <a:avLst>
              <a:gd fmla="val 50000" name="adj1"/>
              <a:gd fmla="val 0" name="adj2"/>
            </a:avLst>
          </a:prstGeom>
          <a:solidFill>
            <a:srgbClr val="85B2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Karla"/>
                <a:ea typeface="Karla"/>
                <a:cs typeface="Karla"/>
                <a:sym typeface="Karla"/>
              </a:rPr>
              <a:t>Advantages </a:t>
            </a:r>
            <a:endParaRPr b="1" sz="2600">
              <a:solidFill>
                <a:srgbClr val="FFFFFF"/>
              </a:solidFill>
              <a:latin typeface="Karla"/>
              <a:ea typeface="Karla"/>
              <a:cs typeface="Karla"/>
              <a:sym typeface="Karla"/>
            </a:endParaRPr>
          </a:p>
        </p:txBody>
      </p:sp>
      <p:sp>
        <p:nvSpPr>
          <p:cNvPr id="237" name="Google Shape;237;p19"/>
          <p:cNvSpPr/>
          <p:nvPr/>
        </p:nvSpPr>
        <p:spPr>
          <a:xfrm>
            <a:off x="4361488" y="3949388"/>
            <a:ext cx="2999700" cy="506100"/>
          </a:xfrm>
          <a:prstGeom prst="round2SameRect">
            <a:avLst>
              <a:gd fmla="val 50000" name="adj1"/>
              <a:gd fmla="val 0" name="adj2"/>
            </a:avLst>
          </a:prstGeom>
          <a:solidFill>
            <a:srgbClr val="BA646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Karla"/>
                <a:ea typeface="Karla"/>
                <a:cs typeface="Karla"/>
                <a:sym typeface="Karla"/>
              </a:rPr>
              <a:t>Disadvantages </a:t>
            </a:r>
            <a:endParaRPr b="1" sz="2000">
              <a:solidFill>
                <a:srgbClr val="FFFFFF"/>
              </a:solidFill>
              <a:latin typeface="Karla"/>
              <a:ea typeface="Karla"/>
              <a:cs typeface="Karla"/>
              <a:sym typeface="Karla"/>
            </a:endParaRPr>
          </a:p>
        </p:txBody>
      </p:sp>
      <p:sp>
        <p:nvSpPr>
          <p:cNvPr id="238" name="Google Shape;238;p19"/>
          <p:cNvSpPr txBox="1"/>
          <p:nvPr/>
        </p:nvSpPr>
        <p:spPr>
          <a:xfrm>
            <a:off x="35450" y="4566225"/>
            <a:ext cx="3408900" cy="1679400"/>
          </a:xfrm>
          <a:prstGeom prst="rect">
            <a:avLst/>
          </a:prstGeom>
          <a:noFill/>
          <a:ln>
            <a:noFill/>
          </a:ln>
        </p:spPr>
        <p:txBody>
          <a:bodyPr anchorCtr="0" anchor="t" bIns="79750" lIns="79750" spcFirstLastPara="1" rIns="79750" wrap="square" tIns="79750">
            <a:noAutofit/>
          </a:bodyPr>
          <a:lstStyle/>
          <a:p>
            <a:pPr indent="-279400" lvl="0" marL="393700" rtl="0" algn="l">
              <a:spcBef>
                <a:spcPts val="0"/>
              </a:spcBef>
              <a:spcAft>
                <a:spcPts val="0"/>
              </a:spcAft>
              <a:buSzPts val="1400"/>
              <a:buFont typeface="Karla"/>
              <a:buChar char="●"/>
            </a:pPr>
            <a:r>
              <a:rPr lang="en">
                <a:latin typeface="Karla"/>
                <a:ea typeface="Karla"/>
                <a:cs typeface="Karla"/>
                <a:sym typeface="Karla"/>
              </a:rPr>
              <a:t>It’s very good at evaluating solid organs </a:t>
            </a:r>
            <a:r>
              <a:rPr lang="en">
                <a:solidFill>
                  <a:srgbClr val="6AA84F"/>
                </a:solidFill>
                <a:latin typeface="Karla"/>
                <a:ea typeface="Karla"/>
                <a:cs typeface="Karla"/>
                <a:sym typeface="Karla"/>
              </a:rPr>
              <a:t>especially if we use IV contrast. </a:t>
            </a:r>
            <a:endParaRPr>
              <a:solidFill>
                <a:srgbClr val="6AA84F"/>
              </a:solidFill>
              <a:latin typeface="Karla"/>
              <a:ea typeface="Karla"/>
              <a:cs typeface="Karla"/>
              <a:sym typeface="Karla"/>
            </a:endParaRPr>
          </a:p>
          <a:p>
            <a:pPr indent="-279400" lvl="0" marL="393700" rtl="0" algn="l">
              <a:spcBef>
                <a:spcPts val="0"/>
              </a:spcBef>
              <a:spcAft>
                <a:spcPts val="0"/>
              </a:spcAft>
              <a:buSzPts val="1400"/>
              <a:buFont typeface="Karla"/>
              <a:buChar char="●"/>
            </a:pPr>
            <a:r>
              <a:rPr lang="en">
                <a:latin typeface="Karla"/>
                <a:ea typeface="Karla"/>
                <a:cs typeface="Karla"/>
                <a:sym typeface="Karla"/>
              </a:rPr>
              <a:t>Available more than MRI. </a:t>
            </a:r>
            <a:endParaRPr>
              <a:latin typeface="Karla"/>
              <a:ea typeface="Karla"/>
              <a:cs typeface="Karla"/>
              <a:sym typeface="Karla"/>
            </a:endParaRPr>
          </a:p>
          <a:p>
            <a:pPr indent="-279400" lvl="0" marL="393700" rtl="0" algn="l">
              <a:spcBef>
                <a:spcPts val="0"/>
              </a:spcBef>
              <a:spcAft>
                <a:spcPts val="0"/>
              </a:spcAft>
              <a:buSzPts val="1400"/>
              <a:buFont typeface="Karla"/>
              <a:buChar char="●"/>
            </a:pPr>
            <a:r>
              <a:rPr lang="en">
                <a:solidFill>
                  <a:srgbClr val="6AA84F"/>
                </a:solidFill>
                <a:latin typeface="Karla"/>
                <a:ea typeface="Karla"/>
                <a:cs typeface="Karla"/>
                <a:sym typeface="Karla"/>
              </a:rPr>
              <a:t>Cheaper</a:t>
            </a:r>
            <a:r>
              <a:rPr lang="en">
                <a:latin typeface="Karla"/>
                <a:ea typeface="Karla"/>
                <a:cs typeface="Karla"/>
                <a:sym typeface="Karla"/>
              </a:rPr>
              <a:t> </a:t>
            </a:r>
            <a:r>
              <a:rPr lang="en">
                <a:solidFill>
                  <a:srgbClr val="999999"/>
                </a:solidFill>
                <a:latin typeface="Karla"/>
                <a:ea typeface="Karla"/>
                <a:cs typeface="Karla"/>
                <a:sym typeface="Karla"/>
              </a:rPr>
              <a:t>&amp; faster than MRI and more readily used. </a:t>
            </a:r>
            <a:endParaRPr>
              <a:solidFill>
                <a:srgbClr val="999999"/>
              </a:solidFill>
              <a:latin typeface="Karla"/>
              <a:ea typeface="Karla"/>
              <a:cs typeface="Karla"/>
              <a:sym typeface="Karla"/>
            </a:endParaRPr>
          </a:p>
          <a:p>
            <a:pPr indent="-279400" lvl="0" marL="393700" rtl="0" algn="l">
              <a:spcBef>
                <a:spcPts val="0"/>
              </a:spcBef>
              <a:spcAft>
                <a:spcPts val="0"/>
              </a:spcAft>
              <a:buClr>
                <a:srgbClr val="999999"/>
              </a:buClr>
              <a:buSzPts val="1400"/>
              <a:buFont typeface="Karla"/>
              <a:buChar char="●"/>
            </a:pPr>
            <a:r>
              <a:rPr b="1" lang="en">
                <a:solidFill>
                  <a:srgbClr val="999999"/>
                </a:solidFill>
                <a:latin typeface="Karla"/>
                <a:ea typeface="Karla"/>
                <a:cs typeface="Karla"/>
                <a:sym typeface="Karla"/>
              </a:rPr>
              <a:t>Good assessing tumor.</a:t>
            </a:r>
            <a:endParaRPr b="1">
              <a:solidFill>
                <a:srgbClr val="999999"/>
              </a:solidFill>
              <a:latin typeface="Karla"/>
              <a:ea typeface="Karla"/>
              <a:cs typeface="Karla"/>
              <a:sym typeface="Karla"/>
            </a:endParaRPr>
          </a:p>
          <a:p>
            <a:pPr indent="0" lvl="0" marL="393700" rtl="0" algn="l">
              <a:spcBef>
                <a:spcPts val="0"/>
              </a:spcBef>
              <a:spcAft>
                <a:spcPts val="0"/>
              </a:spcAft>
              <a:buNone/>
            </a:pPr>
            <a:r>
              <a:t/>
            </a:r>
            <a:endParaRPr>
              <a:latin typeface="Karla"/>
              <a:ea typeface="Karla"/>
              <a:cs typeface="Karla"/>
              <a:sym typeface="Karla"/>
            </a:endParaRPr>
          </a:p>
        </p:txBody>
      </p:sp>
      <p:sp>
        <p:nvSpPr>
          <p:cNvPr id="239" name="Google Shape;239;p19"/>
          <p:cNvSpPr txBox="1"/>
          <p:nvPr/>
        </p:nvSpPr>
        <p:spPr>
          <a:xfrm>
            <a:off x="3886200" y="4546050"/>
            <a:ext cx="3765600" cy="1980900"/>
          </a:xfrm>
          <a:prstGeom prst="rect">
            <a:avLst/>
          </a:prstGeom>
          <a:noFill/>
          <a:ln>
            <a:noFill/>
          </a:ln>
        </p:spPr>
        <p:txBody>
          <a:bodyPr anchorCtr="0" anchor="t" bIns="79750" lIns="79750" spcFirstLastPara="1" rIns="79750" wrap="square" tIns="79750">
            <a:noAutofit/>
          </a:bodyPr>
          <a:lstStyle/>
          <a:p>
            <a:pPr indent="-279400" lvl="0" marL="393700" rtl="0" algn="l">
              <a:spcBef>
                <a:spcPts val="0"/>
              </a:spcBef>
              <a:spcAft>
                <a:spcPts val="0"/>
              </a:spcAft>
              <a:buSzPts val="1400"/>
              <a:buFont typeface="Karla"/>
              <a:buChar char="●"/>
            </a:pPr>
            <a:r>
              <a:rPr lang="en">
                <a:latin typeface="Karla"/>
                <a:ea typeface="Karla"/>
                <a:cs typeface="Karla"/>
                <a:sym typeface="Karla"/>
              </a:rPr>
              <a:t>It uses ionizing radiation </a:t>
            </a:r>
            <a:r>
              <a:rPr lang="en">
                <a:solidFill>
                  <a:srgbClr val="999999"/>
                </a:solidFill>
                <a:latin typeface="Karla"/>
                <a:ea typeface="Karla"/>
                <a:cs typeface="Karla"/>
                <a:sym typeface="Karla"/>
              </a:rPr>
              <a:t>(risk of cancer)</a:t>
            </a:r>
            <a:r>
              <a:rPr lang="en">
                <a:latin typeface="Karla"/>
                <a:ea typeface="Karla"/>
                <a:cs typeface="Karla"/>
                <a:sym typeface="Karla"/>
              </a:rPr>
              <a:t>. </a:t>
            </a:r>
            <a:endParaRPr>
              <a:latin typeface="Karla"/>
              <a:ea typeface="Karla"/>
              <a:cs typeface="Karla"/>
              <a:sym typeface="Karla"/>
            </a:endParaRPr>
          </a:p>
          <a:p>
            <a:pPr indent="-279400" lvl="0" marL="393700" rtl="0" algn="l">
              <a:spcBef>
                <a:spcPts val="0"/>
              </a:spcBef>
              <a:spcAft>
                <a:spcPts val="0"/>
              </a:spcAft>
              <a:buSzPts val="1400"/>
              <a:buFont typeface="Karla"/>
              <a:buChar char="●"/>
            </a:pPr>
            <a:r>
              <a:rPr lang="en">
                <a:latin typeface="Karla"/>
                <a:ea typeface="Karla"/>
                <a:cs typeface="Karla"/>
                <a:sym typeface="Karla"/>
              </a:rPr>
              <a:t>intravenous contrast maybe harmful in patient with impaired renal function </a:t>
            </a:r>
            <a:r>
              <a:rPr lang="en">
                <a:solidFill>
                  <a:srgbClr val="6AA84F"/>
                </a:solidFill>
                <a:latin typeface="Karla"/>
                <a:ea typeface="Karla"/>
                <a:cs typeface="Karla"/>
                <a:sym typeface="Karla"/>
              </a:rPr>
              <a:t>b/c contrast in normally cleared by the kidneys</a:t>
            </a:r>
            <a:r>
              <a:rPr lang="en">
                <a:latin typeface="Karla"/>
                <a:ea typeface="Karla"/>
                <a:cs typeface="Karla"/>
                <a:sym typeface="Karla"/>
              </a:rPr>
              <a:t>. </a:t>
            </a:r>
            <a:r>
              <a:rPr lang="en">
                <a:solidFill>
                  <a:srgbClr val="999999"/>
                </a:solidFill>
                <a:latin typeface="Karla"/>
                <a:ea typeface="Karla"/>
                <a:cs typeface="Karla"/>
                <a:sym typeface="Karla"/>
              </a:rPr>
              <a:t>or allergy. </a:t>
            </a:r>
            <a:endParaRPr>
              <a:solidFill>
                <a:srgbClr val="999999"/>
              </a:solidFill>
              <a:latin typeface="Karla"/>
              <a:ea typeface="Karla"/>
              <a:cs typeface="Karla"/>
              <a:sym typeface="Karla"/>
            </a:endParaRPr>
          </a:p>
          <a:p>
            <a:pPr indent="-279400" lvl="0" marL="393700" rtl="0" algn="l">
              <a:spcBef>
                <a:spcPts val="0"/>
              </a:spcBef>
              <a:spcAft>
                <a:spcPts val="0"/>
              </a:spcAft>
              <a:buSzPts val="1400"/>
              <a:buFont typeface="Karla"/>
              <a:buChar char="●"/>
            </a:pPr>
            <a:r>
              <a:rPr lang="en">
                <a:latin typeface="Karla"/>
                <a:ea typeface="Karla"/>
                <a:cs typeface="Karla"/>
                <a:sym typeface="Karla"/>
              </a:rPr>
              <a:t>It is not widely available as U/S or X-ray.</a:t>
            </a:r>
            <a:endParaRPr>
              <a:latin typeface="Karla"/>
              <a:ea typeface="Karla"/>
              <a:cs typeface="Karla"/>
              <a:sym typeface="Karla"/>
            </a:endParaRPr>
          </a:p>
          <a:p>
            <a:pPr indent="-279400" lvl="0" marL="393700" rtl="0" algn="l">
              <a:spcBef>
                <a:spcPts val="0"/>
              </a:spcBef>
              <a:spcAft>
                <a:spcPts val="0"/>
              </a:spcAft>
              <a:buSzPts val="1400"/>
              <a:buFont typeface="Karla"/>
              <a:buChar char="●"/>
            </a:pPr>
            <a:r>
              <a:rPr lang="en">
                <a:latin typeface="Karla"/>
                <a:ea typeface="Karla"/>
                <a:cs typeface="Karla"/>
                <a:sym typeface="Karla"/>
              </a:rPr>
              <a:t>It’s relatively expensive.</a:t>
            </a:r>
            <a:endParaRPr>
              <a:latin typeface="Karla"/>
              <a:ea typeface="Karla"/>
              <a:cs typeface="Karla"/>
              <a:sym typeface="Karla"/>
            </a:endParaRPr>
          </a:p>
          <a:p>
            <a:pPr indent="0" lvl="0" marL="393700" rtl="0" algn="l">
              <a:spcBef>
                <a:spcPts val="0"/>
              </a:spcBef>
              <a:spcAft>
                <a:spcPts val="0"/>
              </a:spcAft>
              <a:buNone/>
            </a:pPr>
            <a:r>
              <a:t/>
            </a:r>
            <a:endParaRPr>
              <a:latin typeface="Karla"/>
              <a:ea typeface="Karla"/>
              <a:cs typeface="Karla"/>
              <a:sym typeface="Karla"/>
            </a:endParaRPr>
          </a:p>
        </p:txBody>
      </p:sp>
      <p:pic>
        <p:nvPicPr>
          <p:cNvPr id="240" name="Google Shape;240;p19"/>
          <p:cNvPicPr preferRelativeResize="0"/>
          <p:nvPr/>
        </p:nvPicPr>
        <p:blipFill>
          <a:blip r:embed="rId4">
            <a:alphaModFix/>
          </a:blip>
          <a:stretch>
            <a:fillRect/>
          </a:stretch>
        </p:blipFill>
        <p:spPr>
          <a:xfrm>
            <a:off x="1488100" y="7103502"/>
            <a:ext cx="2199900" cy="1679400"/>
          </a:xfrm>
          <a:prstGeom prst="roundRect">
            <a:avLst>
              <a:gd fmla="val 16667" name="adj"/>
            </a:avLst>
          </a:prstGeom>
          <a:noFill/>
          <a:ln>
            <a:noFill/>
          </a:ln>
        </p:spPr>
      </p:pic>
      <p:pic>
        <p:nvPicPr>
          <p:cNvPr id="241" name="Google Shape;241;p19"/>
          <p:cNvPicPr preferRelativeResize="0"/>
          <p:nvPr/>
        </p:nvPicPr>
        <p:blipFill>
          <a:blip r:embed="rId5">
            <a:alphaModFix/>
          </a:blip>
          <a:stretch>
            <a:fillRect/>
          </a:stretch>
        </p:blipFill>
        <p:spPr>
          <a:xfrm>
            <a:off x="3886200" y="7103498"/>
            <a:ext cx="2199900" cy="1679400"/>
          </a:xfrm>
          <a:prstGeom prst="roundRect">
            <a:avLst>
              <a:gd fmla="val 16667" name="adj"/>
            </a:avLst>
          </a:prstGeom>
          <a:noFill/>
          <a:ln>
            <a:noFill/>
          </a:ln>
        </p:spPr>
      </p:pic>
      <p:sp>
        <p:nvSpPr>
          <p:cNvPr id="242" name="Google Shape;242;p19"/>
          <p:cNvSpPr txBox="1"/>
          <p:nvPr/>
        </p:nvSpPr>
        <p:spPr>
          <a:xfrm>
            <a:off x="361400" y="7519150"/>
            <a:ext cx="1080900" cy="88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Karla"/>
                <a:ea typeface="Karla"/>
                <a:cs typeface="Karla"/>
                <a:sym typeface="Karla"/>
              </a:rPr>
              <a:t>CT </a:t>
            </a:r>
            <a:r>
              <a:rPr b="1" lang="en">
                <a:latin typeface="Karla"/>
                <a:ea typeface="Karla"/>
                <a:cs typeface="Karla"/>
                <a:sym typeface="Karla"/>
              </a:rPr>
              <a:t>with </a:t>
            </a:r>
            <a:r>
              <a:rPr lang="en">
                <a:latin typeface="Karla"/>
                <a:ea typeface="Karla"/>
                <a:cs typeface="Karla"/>
                <a:sym typeface="Karla"/>
              </a:rPr>
              <a:t>IV contrast</a:t>
            </a:r>
            <a:endParaRPr>
              <a:latin typeface="Karla"/>
              <a:ea typeface="Karla"/>
              <a:cs typeface="Karla"/>
              <a:sym typeface="Karla"/>
            </a:endParaRPr>
          </a:p>
        </p:txBody>
      </p:sp>
      <p:sp>
        <p:nvSpPr>
          <p:cNvPr id="243" name="Google Shape;243;p19"/>
          <p:cNvSpPr txBox="1"/>
          <p:nvPr/>
        </p:nvSpPr>
        <p:spPr>
          <a:xfrm>
            <a:off x="6183350" y="7519150"/>
            <a:ext cx="1080900" cy="88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Karla"/>
                <a:ea typeface="Karla"/>
                <a:cs typeface="Karla"/>
                <a:sym typeface="Karla"/>
              </a:rPr>
              <a:t>CT </a:t>
            </a:r>
            <a:r>
              <a:rPr b="1" lang="en">
                <a:latin typeface="Karla"/>
                <a:ea typeface="Karla"/>
                <a:cs typeface="Karla"/>
                <a:sym typeface="Karla"/>
              </a:rPr>
              <a:t>without </a:t>
            </a:r>
            <a:r>
              <a:rPr lang="en">
                <a:latin typeface="Karla"/>
                <a:ea typeface="Karla"/>
                <a:cs typeface="Karla"/>
                <a:sym typeface="Karla"/>
              </a:rPr>
              <a:t>IV contrast</a:t>
            </a:r>
            <a:endParaRPr>
              <a:latin typeface="Karla"/>
              <a:ea typeface="Karla"/>
              <a:cs typeface="Karla"/>
              <a:sym typeface="Karla"/>
            </a:endParaRPr>
          </a:p>
        </p:txBody>
      </p:sp>
      <p:sp>
        <p:nvSpPr>
          <p:cNvPr id="244" name="Google Shape;244;p19"/>
          <p:cNvSpPr/>
          <p:nvPr/>
        </p:nvSpPr>
        <p:spPr>
          <a:xfrm>
            <a:off x="73375" y="8879650"/>
            <a:ext cx="7614300" cy="1679400"/>
          </a:xfrm>
          <a:prstGeom prst="roundRect">
            <a:avLst>
              <a:gd fmla="val 16667" name="adj"/>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rgbClr val="6AA84F"/>
              </a:buClr>
              <a:buSzPts val="1400"/>
              <a:buFont typeface="Karla"/>
              <a:buChar char="●"/>
            </a:pPr>
            <a:r>
              <a:rPr b="1" lang="en">
                <a:solidFill>
                  <a:srgbClr val="6AA84F"/>
                </a:solidFill>
                <a:latin typeface="Karla"/>
                <a:ea typeface="Karla"/>
                <a:cs typeface="Karla"/>
                <a:sym typeface="Karla"/>
              </a:rPr>
              <a:t>How you know if there is contrast?</a:t>
            </a:r>
            <a:r>
              <a:rPr lang="en">
                <a:solidFill>
                  <a:srgbClr val="6AA84F"/>
                </a:solidFill>
                <a:latin typeface="Karla"/>
                <a:ea typeface="Karla"/>
                <a:cs typeface="Karla"/>
                <a:sym typeface="Karla"/>
              </a:rPr>
              <a:t> You see more details and vessels. </a:t>
            </a:r>
            <a:endParaRPr>
              <a:solidFill>
                <a:srgbClr val="6AA84F"/>
              </a:solidFill>
              <a:latin typeface="Karla"/>
              <a:ea typeface="Karla"/>
              <a:cs typeface="Karla"/>
              <a:sym typeface="Karla"/>
            </a:endParaRPr>
          </a:p>
          <a:p>
            <a:pPr indent="-317500" lvl="0" marL="457200" rtl="0" algn="l">
              <a:spcBef>
                <a:spcPts val="0"/>
              </a:spcBef>
              <a:spcAft>
                <a:spcPts val="0"/>
              </a:spcAft>
              <a:buClr>
                <a:srgbClr val="6AA84F"/>
              </a:buClr>
              <a:buSzPts val="1400"/>
              <a:buFont typeface="Karla"/>
              <a:buChar char="●"/>
            </a:pPr>
            <a:r>
              <a:rPr lang="en">
                <a:solidFill>
                  <a:srgbClr val="6AA84F"/>
                </a:solidFill>
                <a:latin typeface="Karla"/>
                <a:ea typeface="Karla"/>
                <a:cs typeface="Karla"/>
                <a:sym typeface="Karla"/>
              </a:rPr>
              <a:t>It shows how good the image with contrast, which circulates in the body then into the vessels. </a:t>
            </a:r>
            <a:endParaRPr>
              <a:solidFill>
                <a:srgbClr val="6AA84F"/>
              </a:solidFill>
              <a:latin typeface="Karla"/>
              <a:ea typeface="Karla"/>
              <a:cs typeface="Karla"/>
              <a:sym typeface="Karla"/>
            </a:endParaRPr>
          </a:p>
          <a:p>
            <a:pPr indent="-317500" lvl="0" marL="457200" rtl="0" algn="l">
              <a:spcBef>
                <a:spcPts val="0"/>
              </a:spcBef>
              <a:spcAft>
                <a:spcPts val="0"/>
              </a:spcAft>
              <a:buClr>
                <a:srgbClr val="999999"/>
              </a:buClr>
              <a:buSzPts val="1400"/>
              <a:buFont typeface="Karla"/>
              <a:buChar char="●"/>
            </a:pPr>
            <a:r>
              <a:rPr lang="en">
                <a:solidFill>
                  <a:srgbClr val="999999"/>
                </a:solidFill>
                <a:latin typeface="Karla"/>
                <a:ea typeface="Karla"/>
                <a:cs typeface="Karla"/>
                <a:sym typeface="Karla"/>
              </a:rPr>
              <a:t>Contrast is also taken up by the liver so you can easily see details and this helps in case of mass in liver, which can be missed as it has a similar density to liver. But with contrast, liver will take it up in different way from the mass. </a:t>
            </a:r>
            <a:endParaRPr>
              <a:solidFill>
                <a:srgbClr val="999999"/>
              </a:solidFill>
              <a:latin typeface="Karla"/>
              <a:ea typeface="Karla"/>
              <a:cs typeface="Karla"/>
              <a:sym typeface="Karla"/>
            </a:endParaRPr>
          </a:p>
          <a:p>
            <a:pPr indent="0" lvl="0" marL="0" rtl="0" algn="l">
              <a:spcBef>
                <a:spcPts val="0"/>
              </a:spcBef>
              <a:spcAft>
                <a:spcPts val="0"/>
              </a:spcAft>
              <a:buNone/>
            </a:pPr>
            <a:r>
              <a:rPr lang="en">
                <a:solidFill>
                  <a:srgbClr val="6AA84F"/>
                </a:solidFill>
                <a:latin typeface="Karla"/>
                <a:ea typeface="Karla"/>
                <a:cs typeface="Karla"/>
                <a:sym typeface="Karla"/>
              </a:rPr>
              <a:t>*these are vessels. before the contrast we weren’t able to see them clearly. (the arrow) </a:t>
            </a:r>
            <a:endParaRPr>
              <a:solidFill>
                <a:srgbClr val="6AA84F"/>
              </a:solidFill>
              <a:latin typeface="Karla"/>
              <a:ea typeface="Karla"/>
              <a:cs typeface="Karla"/>
              <a:sym typeface="Karla"/>
            </a:endParaRPr>
          </a:p>
        </p:txBody>
      </p:sp>
      <p:sp>
        <p:nvSpPr>
          <p:cNvPr id="245" name="Google Shape;245;p19"/>
          <p:cNvSpPr txBox="1"/>
          <p:nvPr/>
        </p:nvSpPr>
        <p:spPr>
          <a:xfrm>
            <a:off x="115055" y="6409898"/>
            <a:ext cx="7218300" cy="64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300">
                <a:solidFill>
                  <a:schemeClr val="accent1"/>
                </a:solidFill>
                <a:latin typeface="Karla"/>
                <a:ea typeface="Karla"/>
                <a:cs typeface="Karla"/>
                <a:sym typeface="Karla"/>
              </a:rPr>
              <a:t>What is the difference between the two images?</a:t>
            </a:r>
            <a:endParaRPr b="1" sz="2300">
              <a:solidFill>
                <a:schemeClr val="accent1"/>
              </a:solidFill>
              <a:latin typeface="Karla"/>
              <a:ea typeface="Karla"/>
              <a:cs typeface="Karla"/>
              <a:sym typeface="Karla"/>
            </a:endParaRPr>
          </a:p>
        </p:txBody>
      </p:sp>
      <p:grpSp>
        <p:nvGrpSpPr>
          <p:cNvPr id="246" name="Google Shape;246;p19"/>
          <p:cNvGrpSpPr/>
          <p:nvPr/>
        </p:nvGrpSpPr>
        <p:grpSpPr>
          <a:xfrm>
            <a:off x="73368" y="666614"/>
            <a:ext cx="274864" cy="316972"/>
            <a:chOff x="304245" y="1858207"/>
            <a:chExt cx="319386" cy="406165"/>
          </a:xfrm>
        </p:grpSpPr>
        <p:sp>
          <p:nvSpPr>
            <p:cNvPr id="247" name="Google Shape;247;p19"/>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19"/>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9" name="Google Shape;249;p19"/>
          <p:cNvGrpSpPr/>
          <p:nvPr/>
        </p:nvGrpSpPr>
        <p:grpSpPr>
          <a:xfrm>
            <a:off x="73368" y="6517563"/>
            <a:ext cx="274864" cy="316972"/>
            <a:chOff x="304245" y="1858207"/>
            <a:chExt cx="319386" cy="406165"/>
          </a:xfrm>
        </p:grpSpPr>
        <p:sp>
          <p:nvSpPr>
            <p:cNvPr id="250" name="Google Shape;250;p19"/>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19"/>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52" name="Google Shape;252;p19"/>
          <p:cNvCxnSpPr/>
          <p:nvPr/>
        </p:nvCxnSpPr>
        <p:spPr>
          <a:xfrm flipH="1">
            <a:off x="6965493" y="2237691"/>
            <a:ext cx="202800" cy="270900"/>
          </a:xfrm>
          <a:prstGeom prst="straightConnector1">
            <a:avLst/>
          </a:prstGeom>
          <a:noFill/>
          <a:ln cap="flat" cmpd="sng" w="9525">
            <a:solidFill>
              <a:srgbClr val="6AA84F"/>
            </a:solidFill>
            <a:prstDash val="solid"/>
            <a:round/>
            <a:headEnd len="med" w="med" type="none"/>
            <a:tailEnd len="med" w="med" type="stealth"/>
          </a:ln>
        </p:spPr>
      </p:cxnSp>
      <p:cxnSp>
        <p:nvCxnSpPr>
          <p:cNvPr id="253" name="Google Shape;253;p19"/>
          <p:cNvCxnSpPr/>
          <p:nvPr/>
        </p:nvCxnSpPr>
        <p:spPr>
          <a:xfrm>
            <a:off x="6183350" y="2567329"/>
            <a:ext cx="182700" cy="199500"/>
          </a:xfrm>
          <a:prstGeom prst="straightConnector1">
            <a:avLst/>
          </a:prstGeom>
          <a:noFill/>
          <a:ln cap="flat" cmpd="sng" w="9525">
            <a:solidFill>
              <a:srgbClr val="6AA84F"/>
            </a:solidFill>
            <a:prstDash val="solid"/>
            <a:round/>
            <a:headEnd len="med" w="med" type="none"/>
            <a:tailEnd len="med" w="med" type="stealth"/>
          </a:ln>
        </p:spPr>
      </p:cxnSp>
      <p:sp>
        <p:nvSpPr>
          <p:cNvPr id="254" name="Google Shape;254;p19"/>
          <p:cNvSpPr txBox="1"/>
          <p:nvPr/>
        </p:nvSpPr>
        <p:spPr>
          <a:xfrm>
            <a:off x="6779100" y="1917750"/>
            <a:ext cx="9087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6AA84F"/>
                </a:solidFill>
                <a:highlight>
                  <a:srgbClr val="FFFFFF"/>
                </a:highlight>
                <a:latin typeface="Karla"/>
                <a:ea typeface="Karla"/>
                <a:cs typeface="Karla"/>
                <a:sym typeface="Karla"/>
              </a:rPr>
              <a:t>Stomach</a:t>
            </a:r>
            <a:endParaRPr sz="1000">
              <a:solidFill>
                <a:srgbClr val="6AA84F"/>
              </a:solidFill>
              <a:highlight>
                <a:srgbClr val="FFFFFF"/>
              </a:highlight>
              <a:latin typeface="Karla"/>
              <a:ea typeface="Karla"/>
              <a:cs typeface="Karla"/>
              <a:sym typeface="Karla"/>
            </a:endParaRPr>
          </a:p>
        </p:txBody>
      </p:sp>
      <p:sp>
        <p:nvSpPr>
          <p:cNvPr id="255" name="Google Shape;255;p19"/>
          <p:cNvSpPr txBox="1"/>
          <p:nvPr/>
        </p:nvSpPr>
        <p:spPr>
          <a:xfrm>
            <a:off x="5663150" y="2364913"/>
            <a:ext cx="702900" cy="19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6AA84F"/>
                </a:solidFill>
                <a:highlight>
                  <a:srgbClr val="FFFFFF"/>
                </a:highlight>
                <a:latin typeface="Karla"/>
                <a:ea typeface="Karla"/>
                <a:cs typeface="Karla"/>
                <a:sym typeface="Karla"/>
              </a:rPr>
              <a:t>Aorta</a:t>
            </a:r>
            <a:endParaRPr sz="1000">
              <a:solidFill>
                <a:srgbClr val="6AA84F"/>
              </a:solidFill>
              <a:highlight>
                <a:srgbClr val="FFFFFF"/>
              </a:highlight>
              <a:latin typeface="Karla"/>
              <a:ea typeface="Karla"/>
              <a:cs typeface="Karla"/>
              <a:sym typeface="Karla"/>
            </a:endParaRPr>
          </a:p>
        </p:txBody>
      </p:sp>
      <p:cxnSp>
        <p:nvCxnSpPr>
          <p:cNvPr id="256" name="Google Shape;256;p19"/>
          <p:cNvCxnSpPr>
            <a:stCxn id="257" idx="0"/>
          </p:cNvCxnSpPr>
          <p:nvPr/>
        </p:nvCxnSpPr>
        <p:spPr>
          <a:xfrm flipH="1" rot="10800000">
            <a:off x="6340300" y="3034675"/>
            <a:ext cx="204000" cy="318900"/>
          </a:xfrm>
          <a:prstGeom prst="straightConnector1">
            <a:avLst/>
          </a:prstGeom>
          <a:noFill/>
          <a:ln cap="flat" cmpd="sng" w="9525">
            <a:solidFill>
              <a:srgbClr val="6AA84F"/>
            </a:solidFill>
            <a:prstDash val="solid"/>
            <a:round/>
            <a:headEnd len="med" w="med" type="none"/>
            <a:tailEnd len="med" w="med" type="stealth"/>
          </a:ln>
        </p:spPr>
      </p:cxnSp>
      <p:sp>
        <p:nvSpPr>
          <p:cNvPr id="257" name="Google Shape;257;p19"/>
          <p:cNvSpPr txBox="1"/>
          <p:nvPr/>
        </p:nvSpPr>
        <p:spPr>
          <a:xfrm>
            <a:off x="5988850" y="3353575"/>
            <a:ext cx="702900" cy="14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6AA84F"/>
                </a:solidFill>
                <a:highlight>
                  <a:srgbClr val="FFFFFF"/>
                </a:highlight>
                <a:latin typeface="Karla"/>
                <a:ea typeface="Karla"/>
                <a:cs typeface="Karla"/>
                <a:sym typeface="Karla"/>
              </a:rPr>
              <a:t>Fat</a:t>
            </a:r>
            <a:endParaRPr sz="1000">
              <a:solidFill>
                <a:srgbClr val="6AA84F"/>
              </a:solidFill>
              <a:highlight>
                <a:srgbClr val="FFFFFF"/>
              </a:highlight>
              <a:latin typeface="Karla"/>
              <a:ea typeface="Karla"/>
              <a:cs typeface="Karla"/>
              <a:sym typeface="Karl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0"/>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6</a:t>
            </a:r>
            <a:endParaRPr sz="1800">
              <a:solidFill>
                <a:srgbClr val="005E68"/>
              </a:solidFill>
              <a:latin typeface="Spectral"/>
              <a:ea typeface="Spectral"/>
              <a:cs typeface="Spectral"/>
              <a:sym typeface="Spectral"/>
            </a:endParaRPr>
          </a:p>
        </p:txBody>
      </p:sp>
      <p:sp>
        <p:nvSpPr>
          <p:cNvPr id="263" name="Google Shape;263;p20"/>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0"/>
          <p:cNvSpPr/>
          <p:nvPr/>
        </p:nvSpPr>
        <p:spPr>
          <a:xfrm>
            <a:off x="1531800" y="-75425"/>
            <a:ext cx="4708800" cy="458700"/>
          </a:xfrm>
          <a:prstGeom prst="roundRect">
            <a:avLst>
              <a:gd fmla="val 16404"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rgbClr val="005E68"/>
                </a:solidFill>
                <a:latin typeface="Arvo"/>
                <a:ea typeface="Arvo"/>
                <a:cs typeface="Arvo"/>
                <a:sym typeface="Arvo"/>
              </a:rPr>
              <a:t>4. MRI</a:t>
            </a:r>
            <a:endParaRPr/>
          </a:p>
        </p:txBody>
      </p:sp>
      <p:sp>
        <p:nvSpPr>
          <p:cNvPr id="265" name="Google Shape;265;p20"/>
          <p:cNvSpPr txBox="1"/>
          <p:nvPr/>
        </p:nvSpPr>
        <p:spPr>
          <a:xfrm>
            <a:off x="341900" y="513325"/>
            <a:ext cx="7218300" cy="47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rgbClr val="0D8F9D"/>
                </a:solidFill>
                <a:latin typeface="Karla"/>
                <a:ea typeface="Karla"/>
                <a:cs typeface="Karla"/>
                <a:sym typeface="Karla"/>
              </a:rPr>
              <a:t>What is MRI? </a:t>
            </a:r>
            <a:endParaRPr b="1" sz="2300">
              <a:solidFill>
                <a:srgbClr val="0D8F9D"/>
              </a:solidFill>
              <a:latin typeface="Karla"/>
              <a:ea typeface="Karla"/>
              <a:cs typeface="Karla"/>
              <a:sym typeface="Karla"/>
            </a:endParaRPr>
          </a:p>
        </p:txBody>
      </p:sp>
      <p:sp>
        <p:nvSpPr>
          <p:cNvPr id="266" name="Google Shape;266;p20"/>
          <p:cNvSpPr txBox="1"/>
          <p:nvPr/>
        </p:nvSpPr>
        <p:spPr>
          <a:xfrm>
            <a:off x="-11350" y="1118275"/>
            <a:ext cx="7772400" cy="1757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Karla"/>
              <a:buChar char="❖"/>
            </a:pPr>
            <a:r>
              <a:rPr lang="en">
                <a:latin typeface="Karla"/>
                <a:ea typeface="Karla"/>
                <a:cs typeface="Karla"/>
                <a:sym typeface="Karla"/>
              </a:rPr>
              <a:t>A medical imaging technique using strong magnetic field and radio waves to form pictures of the anatomy.</a:t>
            </a:r>
            <a:endParaRPr>
              <a:latin typeface="Karla"/>
              <a:ea typeface="Karla"/>
              <a:cs typeface="Karla"/>
              <a:sym typeface="Karla"/>
            </a:endParaRPr>
          </a:p>
          <a:p>
            <a:pPr indent="-317500" lvl="0" marL="457200" rtl="0" algn="l">
              <a:spcBef>
                <a:spcPts val="0"/>
              </a:spcBef>
              <a:spcAft>
                <a:spcPts val="0"/>
              </a:spcAft>
              <a:buSzPts val="1400"/>
              <a:buFont typeface="Karla"/>
              <a:buChar char="❖"/>
            </a:pPr>
            <a:r>
              <a:rPr lang="en">
                <a:latin typeface="Karla"/>
                <a:ea typeface="Karla"/>
                <a:cs typeface="Karla"/>
                <a:sym typeface="Karla"/>
              </a:rPr>
              <a:t>It has </a:t>
            </a:r>
            <a:r>
              <a:rPr lang="en">
                <a:solidFill>
                  <a:schemeClr val="accent5"/>
                </a:solidFill>
                <a:latin typeface="Karla"/>
                <a:ea typeface="Karla"/>
                <a:cs typeface="Karla"/>
                <a:sym typeface="Karla"/>
              </a:rPr>
              <a:t>no radiation.</a:t>
            </a:r>
            <a:endParaRPr>
              <a:solidFill>
                <a:schemeClr val="accent5"/>
              </a:solidFill>
              <a:latin typeface="Karla"/>
              <a:ea typeface="Karla"/>
              <a:cs typeface="Karla"/>
              <a:sym typeface="Karla"/>
            </a:endParaRPr>
          </a:p>
          <a:p>
            <a:pPr indent="-317500" lvl="0" marL="457200" rtl="0" algn="l">
              <a:spcBef>
                <a:spcPts val="0"/>
              </a:spcBef>
              <a:spcAft>
                <a:spcPts val="0"/>
              </a:spcAft>
              <a:buClr>
                <a:srgbClr val="999999"/>
              </a:buClr>
              <a:buSzPts val="1400"/>
              <a:buFont typeface="Karla"/>
              <a:buChar char="❖"/>
            </a:pPr>
            <a:r>
              <a:rPr lang="en">
                <a:solidFill>
                  <a:srgbClr val="999999"/>
                </a:solidFill>
                <a:latin typeface="Karla"/>
                <a:ea typeface="Karla"/>
                <a:cs typeface="Karla"/>
                <a:sym typeface="Karla"/>
              </a:rPr>
              <a:t>It is more complex than CT scan and produces different images (or what called sequences), that can be taken like T1 and T2 etc.</a:t>
            </a:r>
            <a:endParaRPr>
              <a:solidFill>
                <a:srgbClr val="999999"/>
              </a:solidFill>
              <a:latin typeface="Karla"/>
              <a:ea typeface="Karla"/>
              <a:cs typeface="Karla"/>
              <a:sym typeface="Karla"/>
            </a:endParaRPr>
          </a:p>
          <a:p>
            <a:pPr indent="-317500" lvl="0" marL="457200" rtl="0" algn="l">
              <a:spcBef>
                <a:spcPts val="0"/>
              </a:spcBef>
              <a:spcAft>
                <a:spcPts val="0"/>
              </a:spcAft>
              <a:buSzPts val="1400"/>
              <a:buFont typeface="Karla"/>
              <a:buChar char="❖"/>
            </a:pPr>
            <a:r>
              <a:rPr lang="en">
                <a:solidFill>
                  <a:srgbClr val="6AA84F"/>
                </a:solidFill>
                <a:latin typeface="Karla"/>
                <a:ea typeface="Karla"/>
                <a:cs typeface="Karla"/>
                <a:sym typeface="Karla"/>
              </a:rPr>
              <a:t>It gives a far more great detail of information when compared to a CT scan</a:t>
            </a:r>
            <a:r>
              <a:rPr lang="en">
                <a:latin typeface="Karla"/>
                <a:ea typeface="Karla"/>
                <a:cs typeface="Karla"/>
                <a:sym typeface="Karla"/>
              </a:rPr>
              <a:t> </a:t>
            </a:r>
            <a:r>
              <a:rPr lang="en">
                <a:solidFill>
                  <a:srgbClr val="999999"/>
                </a:solidFill>
                <a:latin typeface="Karla"/>
                <a:ea typeface="Karla"/>
                <a:cs typeface="Karla"/>
                <a:sym typeface="Karla"/>
              </a:rPr>
              <a:t>as it uses a sequence system. </a:t>
            </a:r>
            <a:endParaRPr>
              <a:solidFill>
                <a:srgbClr val="999999"/>
              </a:solidFill>
              <a:latin typeface="Karla"/>
              <a:ea typeface="Karla"/>
              <a:cs typeface="Karla"/>
              <a:sym typeface="Karla"/>
            </a:endParaRPr>
          </a:p>
        </p:txBody>
      </p:sp>
      <p:sp>
        <p:nvSpPr>
          <p:cNvPr id="267" name="Google Shape;267;p20"/>
          <p:cNvSpPr txBox="1"/>
          <p:nvPr/>
        </p:nvSpPr>
        <p:spPr>
          <a:xfrm>
            <a:off x="304850" y="2768946"/>
            <a:ext cx="72183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chemeClr val="accent1"/>
                </a:solidFill>
                <a:latin typeface="Karla"/>
                <a:ea typeface="Karla"/>
                <a:cs typeface="Karla"/>
                <a:sym typeface="Karla"/>
              </a:rPr>
              <a:t>MRI</a:t>
            </a:r>
            <a:r>
              <a:rPr b="1" lang="en" sz="2300">
                <a:solidFill>
                  <a:schemeClr val="accent1"/>
                </a:solidFill>
                <a:latin typeface="Karla"/>
                <a:ea typeface="Karla"/>
                <a:cs typeface="Karla"/>
                <a:sym typeface="Karla"/>
              </a:rPr>
              <a:t> language: </a:t>
            </a:r>
            <a:endParaRPr b="1" sz="2300">
              <a:solidFill>
                <a:schemeClr val="accent1"/>
              </a:solidFill>
              <a:latin typeface="Karla"/>
              <a:ea typeface="Karla"/>
              <a:cs typeface="Karla"/>
              <a:sym typeface="Karla"/>
            </a:endParaRPr>
          </a:p>
        </p:txBody>
      </p:sp>
      <p:sp>
        <p:nvSpPr>
          <p:cNvPr id="268" name="Google Shape;268;p20"/>
          <p:cNvSpPr/>
          <p:nvPr/>
        </p:nvSpPr>
        <p:spPr>
          <a:xfrm>
            <a:off x="3805375" y="3494400"/>
            <a:ext cx="3945900" cy="447900"/>
          </a:xfrm>
          <a:prstGeom prst="roundRect">
            <a:avLst>
              <a:gd fmla="val 16667" name="adj"/>
            </a:avLst>
          </a:prstGeom>
          <a:solidFill>
            <a:srgbClr val="9DBDC1"/>
          </a:solidFill>
          <a:ln>
            <a:noFill/>
          </a:ln>
        </p:spPr>
        <p:txBody>
          <a:bodyPr anchorCtr="0" anchor="ctr" bIns="91425" lIns="91425" spcFirstLastPara="1" rIns="91425" wrap="square" tIns="91425">
            <a:noAutofit/>
          </a:bodyPr>
          <a:lstStyle/>
          <a:p>
            <a:pPr indent="-317500" lvl="0" marL="457200" rtl="0" algn="l">
              <a:spcBef>
                <a:spcPts val="0"/>
              </a:spcBef>
              <a:spcAft>
                <a:spcPts val="0"/>
              </a:spcAft>
              <a:buClr>
                <a:schemeClr val="dk1"/>
              </a:buClr>
              <a:buSzPts val="1400"/>
              <a:buFont typeface="Karla"/>
              <a:buChar char="❖"/>
            </a:pPr>
            <a:r>
              <a:rPr b="1" lang="en">
                <a:solidFill>
                  <a:schemeClr val="dk1"/>
                </a:solidFill>
                <a:latin typeface="Karla"/>
                <a:ea typeface="Karla"/>
                <a:cs typeface="Karla"/>
                <a:sym typeface="Karla"/>
              </a:rPr>
              <a:t>Hypo-intense signal</a:t>
            </a:r>
            <a:r>
              <a:rPr lang="en">
                <a:solidFill>
                  <a:schemeClr val="dk1"/>
                </a:solidFill>
                <a:latin typeface="Karla"/>
                <a:ea typeface="Karla"/>
                <a:cs typeface="Karla"/>
                <a:sym typeface="Karla"/>
              </a:rPr>
              <a:t> = more grey/black </a:t>
            </a:r>
            <a:endParaRPr b="1"/>
          </a:p>
        </p:txBody>
      </p:sp>
      <p:sp>
        <p:nvSpPr>
          <p:cNvPr id="269" name="Google Shape;269;p20"/>
          <p:cNvSpPr/>
          <p:nvPr/>
        </p:nvSpPr>
        <p:spPr>
          <a:xfrm>
            <a:off x="114600" y="3494400"/>
            <a:ext cx="3483300" cy="447900"/>
          </a:xfrm>
          <a:prstGeom prst="roundRect">
            <a:avLst>
              <a:gd fmla="val 16667" name="adj"/>
            </a:avLst>
          </a:prstGeom>
          <a:solidFill>
            <a:srgbClr val="9DBDC1"/>
          </a:solidFill>
          <a:ln>
            <a:noFill/>
          </a:ln>
        </p:spPr>
        <p:txBody>
          <a:bodyPr anchorCtr="0" anchor="ctr" bIns="91425" lIns="91425" spcFirstLastPara="1" rIns="91425" wrap="square" tIns="91425">
            <a:noAutofit/>
          </a:bodyPr>
          <a:lstStyle/>
          <a:p>
            <a:pPr indent="-317500" lvl="0" marL="457200" rtl="0" algn="l">
              <a:spcBef>
                <a:spcPts val="0"/>
              </a:spcBef>
              <a:spcAft>
                <a:spcPts val="0"/>
              </a:spcAft>
              <a:buClr>
                <a:schemeClr val="dk1"/>
              </a:buClr>
              <a:buSzPts val="1400"/>
              <a:buFont typeface="Karla"/>
              <a:buChar char="❖"/>
            </a:pPr>
            <a:r>
              <a:rPr b="1" lang="en">
                <a:solidFill>
                  <a:schemeClr val="dk1"/>
                </a:solidFill>
                <a:latin typeface="Karla"/>
                <a:ea typeface="Karla"/>
                <a:cs typeface="Karla"/>
                <a:sym typeface="Karla"/>
              </a:rPr>
              <a:t>Hyperintense signal</a:t>
            </a:r>
            <a:r>
              <a:rPr lang="en">
                <a:solidFill>
                  <a:schemeClr val="dk1"/>
                </a:solidFill>
                <a:latin typeface="Karla"/>
                <a:ea typeface="Karla"/>
                <a:cs typeface="Karla"/>
                <a:sym typeface="Karla"/>
              </a:rPr>
              <a:t>= more white </a:t>
            </a:r>
            <a:endParaRPr/>
          </a:p>
        </p:txBody>
      </p:sp>
      <p:pic>
        <p:nvPicPr>
          <p:cNvPr id="270" name="Google Shape;270;p20"/>
          <p:cNvPicPr preferRelativeResize="0"/>
          <p:nvPr/>
        </p:nvPicPr>
        <p:blipFill>
          <a:blip r:embed="rId3">
            <a:alphaModFix/>
          </a:blip>
          <a:stretch>
            <a:fillRect/>
          </a:stretch>
        </p:blipFill>
        <p:spPr>
          <a:xfrm>
            <a:off x="304800" y="4288700"/>
            <a:ext cx="3293100" cy="2602200"/>
          </a:xfrm>
          <a:prstGeom prst="roundRect">
            <a:avLst>
              <a:gd fmla="val 16667" name="adj"/>
            </a:avLst>
          </a:prstGeom>
          <a:noFill/>
          <a:ln>
            <a:noFill/>
          </a:ln>
        </p:spPr>
      </p:pic>
      <p:pic>
        <p:nvPicPr>
          <p:cNvPr id="271" name="Google Shape;271;p20"/>
          <p:cNvPicPr preferRelativeResize="0"/>
          <p:nvPr/>
        </p:nvPicPr>
        <p:blipFill>
          <a:blip r:embed="rId4">
            <a:alphaModFix/>
          </a:blip>
          <a:stretch>
            <a:fillRect/>
          </a:stretch>
        </p:blipFill>
        <p:spPr>
          <a:xfrm>
            <a:off x="4239250" y="4288700"/>
            <a:ext cx="3293100" cy="2602200"/>
          </a:xfrm>
          <a:prstGeom prst="roundRect">
            <a:avLst>
              <a:gd fmla="val 16667" name="adj"/>
            </a:avLst>
          </a:prstGeom>
          <a:noFill/>
          <a:ln>
            <a:noFill/>
          </a:ln>
        </p:spPr>
      </p:pic>
      <p:sp>
        <p:nvSpPr>
          <p:cNvPr id="272" name="Google Shape;272;p20"/>
          <p:cNvSpPr/>
          <p:nvPr/>
        </p:nvSpPr>
        <p:spPr>
          <a:xfrm>
            <a:off x="4239300" y="6935825"/>
            <a:ext cx="3293100" cy="629700"/>
          </a:xfrm>
          <a:prstGeom prst="roundRect">
            <a:avLst>
              <a:gd fmla="val 16667" name="adj"/>
            </a:avLst>
          </a:prstGeom>
          <a:solidFill>
            <a:srgbClr val="9DBDC1">
              <a:alpha val="36870"/>
            </a:srgbClr>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Karla"/>
                <a:ea typeface="Karla"/>
                <a:cs typeface="Karla"/>
                <a:sym typeface="Karla"/>
              </a:rPr>
              <a:t>     T2</a:t>
            </a:r>
            <a:r>
              <a:rPr b="1" lang="en">
                <a:latin typeface="Karla"/>
                <a:ea typeface="Karla"/>
                <a:cs typeface="Karla"/>
                <a:sym typeface="Karla"/>
              </a:rPr>
              <a:t>:</a:t>
            </a:r>
            <a:r>
              <a:rPr b="1" lang="en">
                <a:latin typeface="Karla"/>
                <a:ea typeface="Karla"/>
                <a:cs typeface="Karla"/>
                <a:sym typeface="Karla"/>
              </a:rPr>
              <a:t> </a:t>
            </a:r>
            <a:r>
              <a:rPr b="1" lang="en">
                <a:solidFill>
                  <a:srgbClr val="6AA84F"/>
                </a:solidFill>
                <a:latin typeface="Karla"/>
                <a:ea typeface="Karla"/>
                <a:cs typeface="Karla"/>
                <a:sym typeface="Karla"/>
              </a:rPr>
              <a:t>The fluid will appear white </a:t>
            </a:r>
            <a:endParaRPr b="1">
              <a:solidFill>
                <a:srgbClr val="6AA84F"/>
              </a:solidFill>
              <a:latin typeface="Karla"/>
              <a:ea typeface="Karla"/>
              <a:cs typeface="Karla"/>
              <a:sym typeface="Karla"/>
            </a:endParaRPr>
          </a:p>
        </p:txBody>
      </p:sp>
      <p:sp>
        <p:nvSpPr>
          <p:cNvPr id="273" name="Google Shape;273;p20"/>
          <p:cNvSpPr/>
          <p:nvPr/>
        </p:nvSpPr>
        <p:spPr>
          <a:xfrm>
            <a:off x="304850" y="6935825"/>
            <a:ext cx="3293100" cy="629700"/>
          </a:xfrm>
          <a:prstGeom prst="roundRect">
            <a:avLst>
              <a:gd fmla="val 16667" name="adj"/>
            </a:avLst>
          </a:prstGeom>
          <a:solidFill>
            <a:srgbClr val="9DBDC1">
              <a:alpha val="36870"/>
            </a:srgbClr>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Karla"/>
                <a:ea typeface="Karla"/>
                <a:cs typeface="Karla"/>
                <a:sym typeface="Karla"/>
              </a:rPr>
              <a:t>    T1: </a:t>
            </a:r>
            <a:r>
              <a:rPr b="1" lang="en">
                <a:solidFill>
                  <a:srgbClr val="6AA84F"/>
                </a:solidFill>
                <a:latin typeface="Karla"/>
                <a:ea typeface="Karla"/>
                <a:cs typeface="Karla"/>
                <a:sym typeface="Karla"/>
              </a:rPr>
              <a:t>The fluid will appear black</a:t>
            </a:r>
            <a:endParaRPr b="1">
              <a:solidFill>
                <a:srgbClr val="6AA84F"/>
              </a:solidFill>
              <a:latin typeface="Karla"/>
              <a:ea typeface="Karla"/>
              <a:cs typeface="Karla"/>
              <a:sym typeface="Karla"/>
            </a:endParaRPr>
          </a:p>
        </p:txBody>
      </p:sp>
      <p:sp>
        <p:nvSpPr>
          <p:cNvPr id="274" name="Google Shape;274;p20"/>
          <p:cNvSpPr/>
          <p:nvPr/>
        </p:nvSpPr>
        <p:spPr>
          <a:xfrm>
            <a:off x="357763" y="7805538"/>
            <a:ext cx="2594400" cy="506100"/>
          </a:xfrm>
          <a:prstGeom prst="round2SameRect">
            <a:avLst>
              <a:gd fmla="val 50000" name="adj1"/>
              <a:gd fmla="val 0" name="adj2"/>
            </a:avLst>
          </a:prstGeom>
          <a:solidFill>
            <a:srgbClr val="85B2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Karla"/>
                <a:ea typeface="Karla"/>
                <a:cs typeface="Karla"/>
                <a:sym typeface="Karla"/>
              </a:rPr>
              <a:t>Advantages </a:t>
            </a:r>
            <a:endParaRPr b="1" sz="2600">
              <a:solidFill>
                <a:srgbClr val="FFFFFF"/>
              </a:solidFill>
              <a:latin typeface="Karla"/>
              <a:ea typeface="Karla"/>
              <a:cs typeface="Karla"/>
              <a:sym typeface="Karla"/>
            </a:endParaRPr>
          </a:p>
        </p:txBody>
      </p:sp>
      <p:sp>
        <p:nvSpPr>
          <p:cNvPr id="275" name="Google Shape;275;p20"/>
          <p:cNvSpPr txBox="1"/>
          <p:nvPr/>
        </p:nvSpPr>
        <p:spPr>
          <a:xfrm>
            <a:off x="134625" y="8371486"/>
            <a:ext cx="3255600" cy="2187600"/>
          </a:xfrm>
          <a:prstGeom prst="rect">
            <a:avLst/>
          </a:prstGeom>
          <a:noFill/>
          <a:ln>
            <a:noFill/>
          </a:ln>
        </p:spPr>
        <p:txBody>
          <a:bodyPr anchorCtr="0" anchor="t" bIns="79750" lIns="79750" spcFirstLastPara="1" rIns="79750" wrap="square" tIns="79750">
            <a:noAutofit/>
          </a:bodyPr>
          <a:lstStyle/>
          <a:p>
            <a:pPr indent="-279400" lvl="0" marL="393700" rtl="0" algn="l">
              <a:spcBef>
                <a:spcPts val="0"/>
              </a:spcBef>
              <a:spcAft>
                <a:spcPts val="0"/>
              </a:spcAft>
              <a:buSzPts val="1400"/>
              <a:buFont typeface="Karla"/>
              <a:buChar char="●"/>
            </a:pPr>
            <a:r>
              <a:rPr lang="en">
                <a:latin typeface="Karla"/>
                <a:ea typeface="Karla"/>
                <a:cs typeface="Karla"/>
                <a:sym typeface="Karla"/>
              </a:rPr>
              <a:t>Excellent in tissue details.</a:t>
            </a:r>
            <a:endParaRPr>
              <a:latin typeface="Karla"/>
              <a:ea typeface="Karla"/>
              <a:cs typeface="Karla"/>
              <a:sym typeface="Karla"/>
            </a:endParaRPr>
          </a:p>
          <a:p>
            <a:pPr indent="-279400" lvl="0" marL="393700" rtl="0" algn="l">
              <a:spcBef>
                <a:spcPts val="0"/>
              </a:spcBef>
              <a:spcAft>
                <a:spcPts val="0"/>
              </a:spcAft>
              <a:buClr>
                <a:schemeClr val="accent5"/>
              </a:buClr>
              <a:buSzPts val="1400"/>
              <a:buFont typeface="Karla"/>
              <a:buChar char="●"/>
            </a:pPr>
            <a:r>
              <a:rPr lang="en">
                <a:solidFill>
                  <a:schemeClr val="accent5"/>
                </a:solidFill>
                <a:latin typeface="Karla"/>
                <a:ea typeface="Karla"/>
                <a:cs typeface="Karla"/>
                <a:sym typeface="Karla"/>
              </a:rPr>
              <a:t>No ionizing radiation. </a:t>
            </a:r>
            <a:endParaRPr>
              <a:solidFill>
                <a:schemeClr val="accent5"/>
              </a:solidFill>
              <a:latin typeface="Karla"/>
              <a:ea typeface="Karla"/>
              <a:cs typeface="Karla"/>
              <a:sym typeface="Karla"/>
            </a:endParaRPr>
          </a:p>
          <a:p>
            <a:pPr indent="-279400" lvl="0" marL="393700" rtl="0" algn="l">
              <a:spcBef>
                <a:spcPts val="0"/>
              </a:spcBef>
              <a:spcAft>
                <a:spcPts val="0"/>
              </a:spcAft>
              <a:buClr>
                <a:srgbClr val="999999"/>
              </a:buClr>
              <a:buSzPts val="1400"/>
              <a:buFont typeface="Karla"/>
              <a:buChar char="●"/>
            </a:pPr>
            <a:r>
              <a:rPr lang="en">
                <a:solidFill>
                  <a:srgbClr val="999999"/>
                </a:solidFill>
                <a:latin typeface="Karla"/>
                <a:ea typeface="Karla"/>
                <a:cs typeface="Karla"/>
                <a:sym typeface="Karla"/>
              </a:rPr>
              <a:t>Better than CT</a:t>
            </a:r>
            <a:endParaRPr>
              <a:solidFill>
                <a:srgbClr val="999999"/>
              </a:solidFill>
              <a:latin typeface="Karla"/>
              <a:ea typeface="Karla"/>
              <a:cs typeface="Karla"/>
              <a:sym typeface="Karla"/>
            </a:endParaRPr>
          </a:p>
          <a:p>
            <a:pPr indent="-279400" lvl="0" marL="393700" rtl="0" algn="l">
              <a:spcBef>
                <a:spcPts val="0"/>
              </a:spcBef>
              <a:spcAft>
                <a:spcPts val="0"/>
              </a:spcAft>
              <a:buClr>
                <a:srgbClr val="999999"/>
              </a:buClr>
              <a:buSzPts val="1400"/>
              <a:buFont typeface="Karla"/>
              <a:buChar char="●"/>
            </a:pPr>
            <a:r>
              <a:rPr lang="en">
                <a:solidFill>
                  <a:srgbClr val="999999"/>
                </a:solidFill>
                <a:latin typeface="Karla"/>
                <a:ea typeface="Karla"/>
                <a:cs typeface="Karla"/>
                <a:sym typeface="Karla"/>
              </a:rPr>
              <a:t>Can pick up almost all stones, but US requires less time and money. </a:t>
            </a:r>
            <a:endParaRPr>
              <a:solidFill>
                <a:srgbClr val="999999"/>
              </a:solidFill>
              <a:latin typeface="Karla"/>
              <a:ea typeface="Karla"/>
              <a:cs typeface="Karla"/>
              <a:sym typeface="Karla"/>
            </a:endParaRPr>
          </a:p>
          <a:p>
            <a:pPr indent="-279400" lvl="0" marL="393700" rtl="0" algn="l">
              <a:spcBef>
                <a:spcPts val="0"/>
              </a:spcBef>
              <a:spcAft>
                <a:spcPts val="0"/>
              </a:spcAft>
              <a:buClr>
                <a:srgbClr val="999999"/>
              </a:buClr>
              <a:buSzPts val="1400"/>
              <a:buFont typeface="Karla"/>
              <a:buChar char="●"/>
            </a:pPr>
            <a:r>
              <a:rPr lang="en">
                <a:solidFill>
                  <a:srgbClr val="999999"/>
                </a:solidFill>
                <a:latin typeface="Karla"/>
                <a:ea typeface="Karla"/>
                <a:cs typeface="Karla"/>
                <a:sym typeface="Karla"/>
              </a:rPr>
              <a:t>Good option for pregnant ladies but it is not used in the first weeks of pregnancy</a:t>
            </a:r>
            <a:endParaRPr>
              <a:solidFill>
                <a:srgbClr val="999999"/>
              </a:solidFill>
              <a:latin typeface="Karla"/>
              <a:ea typeface="Karla"/>
              <a:cs typeface="Karla"/>
              <a:sym typeface="Karla"/>
            </a:endParaRPr>
          </a:p>
        </p:txBody>
      </p:sp>
      <p:sp>
        <p:nvSpPr>
          <p:cNvPr id="276" name="Google Shape;276;p20"/>
          <p:cNvSpPr/>
          <p:nvPr/>
        </p:nvSpPr>
        <p:spPr>
          <a:xfrm>
            <a:off x="4481113" y="7805538"/>
            <a:ext cx="2594400" cy="506100"/>
          </a:xfrm>
          <a:prstGeom prst="round2SameRect">
            <a:avLst>
              <a:gd fmla="val 50000" name="adj1"/>
              <a:gd fmla="val 0" name="adj2"/>
            </a:avLst>
          </a:prstGeom>
          <a:solidFill>
            <a:srgbClr val="BA646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Karla"/>
                <a:ea typeface="Karla"/>
                <a:cs typeface="Karla"/>
                <a:sym typeface="Karla"/>
              </a:rPr>
              <a:t>Disadvantages </a:t>
            </a:r>
            <a:endParaRPr b="1" sz="2000">
              <a:solidFill>
                <a:srgbClr val="FFFFFF"/>
              </a:solidFill>
              <a:latin typeface="Karla"/>
              <a:ea typeface="Karla"/>
              <a:cs typeface="Karla"/>
              <a:sym typeface="Karla"/>
            </a:endParaRPr>
          </a:p>
        </p:txBody>
      </p:sp>
      <p:sp>
        <p:nvSpPr>
          <p:cNvPr id="277" name="Google Shape;277;p20"/>
          <p:cNvSpPr txBox="1"/>
          <p:nvPr/>
        </p:nvSpPr>
        <p:spPr>
          <a:xfrm>
            <a:off x="3941563" y="8381988"/>
            <a:ext cx="3673500" cy="1892100"/>
          </a:xfrm>
          <a:prstGeom prst="rect">
            <a:avLst/>
          </a:prstGeom>
          <a:noFill/>
          <a:ln>
            <a:noFill/>
          </a:ln>
        </p:spPr>
        <p:txBody>
          <a:bodyPr anchorCtr="0" anchor="t" bIns="79750" lIns="79750" spcFirstLastPara="1" rIns="79750" wrap="square" tIns="79750">
            <a:noAutofit/>
          </a:bodyPr>
          <a:lstStyle/>
          <a:p>
            <a:pPr indent="-279400" lvl="0" marL="393700" rtl="0" algn="l">
              <a:spcBef>
                <a:spcPts val="0"/>
              </a:spcBef>
              <a:spcAft>
                <a:spcPts val="0"/>
              </a:spcAft>
              <a:buSzPts val="1400"/>
              <a:buFont typeface="Karla"/>
              <a:buChar char="●"/>
            </a:pPr>
            <a:r>
              <a:rPr lang="en">
                <a:latin typeface="Karla"/>
                <a:ea typeface="Karla"/>
                <a:cs typeface="Karla"/>
                <a:sym typeface="Karla"/>
              </a:rPr>
              <a:t>Expensive.</a:t>
            </a:r>
            <a:endParaRPr>
              <a:latin typeface="Karla"/>
              <a:ea typeface="Karla"/>
              <a:cs typeface="Karla"/>
              <a:sym typeface="Karla"/>
            </a:endParaRPr>
          </a:p>
          <a:p>
            <a:pPr indent="-279400" lvl="0" marL="393700" rtl="0" algn="l">
              <a:spcBef>
                <a:spcPts val="0"/>
              </a:spcBef>
              <a:spcAft>
                <a:spcPts val="0"/>
              </a:spcAft>
              <a:buSzPts val="1400"/>
              <a:buFont typeface="Karla"/>
              <a:buChar char="●"/>
            </a:pPr>
            <a:r>
              <a:rPr lang="en">
                <a:latin typeface="Karla"/>
                <a:ea typeface="Karla"/>
                <a:cs typeface="Karla"/>
                <a:sym typeface="Karla"/>
              </a:rPr>
              <a:t>Long scan time. </a:t>
            </a:r>
            <a:r>
              <a:rPr lang="en">
                <a:solidFill>
                  <a:srgbClr val="999999"/>
                </a:solidFill>
                <a:latin typeface="Karla"/>
                <a:ea typeface="Karla"/>
                <a:cs typeface="Karla"/>
                <a:sym typeface="Karla"/>
              </a:rPr>
              <a:t>Takes 25-45 minutes CT is shorter (5 - 10 minutes) </a:t>
            </a:r>
            <a:endParaRPr>
              <a:solidFill>
                <a:srgbClr val="999999"/>
              </a:solidFill>
              <a:latin typeface="Karla"/>
              <a:ea typeface="Karla"/>
              <a:cs typeface="Karla"/>
              <a:sym typeface="Karla"/>
            </a:endParaRPr>
          </a:p>
          <a:p>
            <a:pPr indent="-279400" lvl="0" marL="393700" rtl="0" algn="l">
              <a:spcBef>
                <a:spcPts val="0"/>
              </a:spcBef>
              <a:spcAft>
                <a:spcPts val="0"/>
              </a:spcAft>
              <a:buSzPts val="1400"/>
              <a:buFont typeface="Karla"/>
              <a:buChar char="●"/>
            </a:pPr>
            <a:r>
              <a:rPr lang="en">
                <a:latin typeface="Karla"/>
                <a:ea typeface="Karla"/>
                <a:cs typeface="Karla"/>
                <a:sym typeface="Karla"/>
              </a:rPr>
              <a:t>Less available than other modalities.</a:t>
            </a:r>
            <a:endParaRPr>
              <a:latin typeface="Karla"/>
              <a:ea typeface="Karla"/>
              <a:cs typeface="Karla"/>
              <a:sym typeface="Karla"/>
            </a:endParaRPr>
          </a:p>
          <a:p>
            <a:pPr indent="-279400" lvl="0" marL="393700" rtl="0" algn="l">
              <a:spcBef>
                <a:spcPts val="0"/>
              </a:spcBef>
              <a:spcAft>
                <a:spcPts val="0"/>
              </a:spcAft>
              <a:buSzPts val="1400"/>
              <a:buFont typeface="Karla"/>
              <a:buChar char="●"/>
            </a:pPr>
            <a:r>
              <a:rPr lang="en">
                <a:latin typeface="Karla"/>
                <a:ea typeface="Karla"/>
                <a:cs typeface="Karla"/>
                <a:sym typeface="Karla"/>
              </a:rPr>
              <a:t>Intravenous contrast is not safe with poor renal function. </a:t>
            </a:r>
            <a:endParaRPr>
              <a:latin typeface="Karla"/>
              <a:ea typeface="Karla"/>
              <a:cs typeface="Karla"/>
              <a:sym typeface="Karla"/>
            </a:endParaRPr>
          </a:p>
          <a:p>
            <a:pPr indent="-279400" lvl="0" marL="393700" rtl="0" algn="l">
              <a:spcBef>
                <a:spcPts val="0"/>
              </a:spcBef>
              <a:spcAft>
                <a:spcPts val="0"/>
              </a:spcAft>
              <a:buClr>
                <a:srgbClr val="999999"/>
              </a:buClr>
              <a:buSzPts val="1400"/>
              <a:buFont typeface="Karla"/>
              <a:buChar char="●"/>
            </a:pPr>
            <a:r>
              <a:rPr lang="en">
                <a:solidFill>
                  <a:srgbClr val="999999"/>
                </a:solidFill>
                <a:latin typeface="Karla"/>
                <a:ea typeface="Karla"/>
                <a:cs typeface="Karla"/>
                <a:sym typeface="Karla"/>
              </a:rPr>
              <a:t>Not for all patient (such as: patients with pacemaker, claustrophobia etc).</a:t>
            </a:r>
            <a:endParaRPr>
              <a:solidFill>
                <a:srgbClr val="999999"/>
              </a:solidFill>
              <a:latin typeface="Karla"/>
              <a:ea typeface="Karla"/>
              <a:cs typeface="Karla"/>
              <a:sym typeface="Karla"/>
            </a:endParaRPr>
          </a:p>
          <a:p>
            <a:pPr indent="0" lvl="0" marL="393700" rtl="0" algn="l">
              <a:spcBef>
                <a:spcPts val="0"/>
              </a:spcBef>
              <a:spcAft>
                <a:spcPts val="0"/>
              </a:spcAft>
              <a:buNone/>
            </a:pPr>
            <a:r>
              <a:t/>
            </a:r>
            <a:endParaRPr>
              <a:solidFill>
                <a:srgbClr val="6AA84F"/>
              </a:solidFill>
              <a:latin typeface="Karla"/>
              <a:ea typeface="Karla"/>
              <a:cs typeface="Karla"/>
              <a:sym typeface="Karla"/>
            </a:endParaRPr>
          </a:p>
        </p:txBody>
      </p:sp>
      <p:grpSp>
        <p:nvGrpSpPr>
          <p:cNvPr id="278" name="Google Shape;278;p20"/>
          <p:cNvGrpSpPr/>
          <p:nvPr/>
        </p:nvGrpSpPr>
        <p:grpSpPr>
          <a:xfrm>
            <a:off x="67043" y="645024"/>
            <a:ext cx="274864" cy="316972"/>
            <a:chOff x="304245" y="1858207"/>
            <a:chExt cx="319386" cy="406165"/>
          </a:xfrm>
        </p:grpSpPr>
        <p:sp>
          <p:nvSpPr>
            <p:cNvPr id="279" name="Google Shape;279;p20"/>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20"/>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1" name="Google Shape;281;p20"/>
          <p:cNvGrpSpPr/>
          <p:nvPr/>
        </p:nvGrpSpPr>
        <p:grpSpPr>
          <a:xfrm>
            <a:off x="73368" y="2876414"/>
            <a:ext cx="274864" cy="316972"/>
            <a:chOff x="304245" y="1858207"/>
            <a:chExt cx="319386" cy="406165"/>
          </a:xfrm>
        </p:grpSpPr>
        <p:sp>
          <p:nvSpPr>
            <p:cNvPr id="282" name="Google Shape;282;p20"/>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20"/>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1"/>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7</a:t>
            </a:r>
            <a:endParaRPr sz="1800">
              <a:solidFill>
                <a:srgbClr val="005E68"/>
              </a:solidFill>
              <a:latin typeface="Spectral"/>
              <a:ea typeface="Spectral"/>
              <a:cs typeface="Spectral"/>
              <a:sym typeface="Spectral"/>
            </a:endParaRPr>
          </a:p>
        </p:txBody>
      </p:sp>
      <p:sp>
        <p:nvSpPr>
          <p:cNvPr id="289" name="Google Shape;289;p21"/>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1"/>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chemeClr val="dk2"/>
                </a:solidFill>
                <a:latin typeface="Arvo"/>
                <a:ea typeface="Arvo"/>
                <a:cs typeface="Arvo"/>
                <a:sym typeface="Arvo"/>
              </a:rPr>
              <a:t>MRI and Nuclear Scan</a:t>
            </a:r>
            <a:endParaRPr/>
          </a:p>
        </p:txBody>
      </p:sp>
      <p:pic>
        <p:nvPicPr>
          <p:cNvPr id="291" name="Google Shape;291;p21"/>
          <p:cNvPicPr preferRelativeResize="0"/>
          <p:nvPr/>
        </p:nvPicPr>
        <p:blipFill>
          <a:blip r:embed="rId3">
            <a:alphaModFix/>
          </a:blip>
          <a:stretch>
            <a:fillRect/>
          </a:stretch>
        </p:blipFill>
        <p:spPr>
          <a:xfrm>
            <a:off x="383850" y="1259500"/>
            <a:ext cx="3140100" cy="1680900"/>
          </a:xfrm>
          <a:prstGeom prst="roundRect">
            <a:avLst>
              <a:gd fmla="val 16667" name="adj"/>
            </a:avLst>
          </a:prstGeom>
          <a:noFill/>
          <a:ln>
            <a:noFill/>
          </a:ln>
        </p:spPr>
      </p:pic>
      <p:pic>
        <p:nvPicPr>
          <p:cNvPr id="292" name="Google Shape;292;p21"/>
          <p:cNvPicPr preferRelativeResize="0"/>
          <p:nvPr/>
        </p:nvPicPr>
        <p:blipFill>
          <a:blip r:embed="rId4">
            <a:alphaModFix/>
          </a:blip>
          <a:stretch>
            <a:fillRect/>
          </a:stretch>
        </p:blipFill>
        <p:spPr>
          <a:xfrm>
            <a:off x="4324650" y="1259500"/>
            <a:ext cx="3140100" cy="1688400"/>
          </a:xfrm>
          <a:prstGeom prst="roundRect">
            <a:avLst>
              <a:gd fmla="val 16667" name="adj"/>
            </a:avLst>
          </a:prstGeom>
          <a:noFill/>
          <a:ln>
            <a:noFill/>
          </a:ln>
        </p:spPr>
      </p:pic>
      <p:sp>
        <p:nvSpPr>
          <p:cNvPr id="293" name="Google Shape;293;p21"/>
          <p:cNvSpPr txBox="1"/>
          <p:nvPr/>
        </p:nvSpPr>
        <p:spPr>
          <a:xfrm>
            <a:off x="0" y="500613"/>
            <a:ext cx="7556100" cy="702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999999"/>
              </a:buClr>
              <a:buSzPts val="1400"/>
              <a:buFont typeface="Karla"/>
              <a:buChar char="❖"/>
            </a:pPr>
            <a:r>
              <a:rPr b="1" lang="en">
                <a:solidFill>
                  <a:srgbClr val="999999"/>
                </a:solidFill>
                <a:latin typeface="Karla"/>
                <a:ea typeface="Karla"/>
                <a:cs typeface="Karla"/>
                <a:sym typeface="Karla"/>
              </a:rPr>
              <a:t>How to differentiate between a CT and an MRI? </a:t>
            </a:r>
            <a:endParaRPr b="1">
              <a:solidFill>
                <a:srgbClr val="999999"/>
              </a:solidFill>
              <a:latin typeface="Karla"/>
              <a:ea typeface="Karla"/>
              <a:cs typeface="Karla"/>
              <a:sym typeface="Karla"/>
            </a:endParaRPr>
          </a:p>
          <a:p>
            <a:pPr indent="-317500" lvl="0" marL="457200" rtl="0" algn="l">
              <a:spcBef>
                <a:spcPts val="0"/>
              </a:spcBef>
              <a:spcAft>
                <a:spcPts val="0"/>
              </a:spcAft>
              <a:buClr>
                <a:srgbClr val="999999"/>
              </a:buClr>
              <a:buSzPts val="1400"/>
              <a:buFont typeface="Karla"/>
              <a:buChar char="❖"/>
            </a:pPr>
            <a:r>
              <a:rPr b="1" lang="en">
                <a:solidFill>
                  <a:srgbClr val="999999"/>
                </a:solidFill>
              </a:rPr>
              <a:t>Always look at bone:</a:t>
            </a:r>
            <a:endParaRPr b="1">
              <a:solidFill>
                <a:srgbClr val="999999"/>
              </a:solidFill>
              <a:latin typeface="Karla"/>
              <a:ea typeface="Karla"/>
              <a:cs typeface="Karla"/>
              <a:sym typeface="Karla"/>
            </a:endParaRPr>
          </a:p>
        </p:txBody>
      </p:sp>
      <p:sp>
        <p:nvSpPr>
          <p:cNvPr id="294" name="Google Shape;294;p21"/>
          <p:cNvSpPr/>
          <p:nvPr/>
        </p:nvSpPr>
        <p:spPr>
          <a:xfrm>
            <a:off x="383850" y="2973925"/>
            <a:ext cx="3140100" cy="629700"/>
          </a:xfrm>
          <a:prstGeom prst="roundRect">
            <a:avLst>
              <a:gd fmla="val 16667" name="adj"/>
            </a:avLst>
          </a:prstGeom>
          <a:solidFill>
            <a:srgbClr val="9DBDC1">
              <a:alpha val="36870"/>
            </a:srgbClr>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999999"/>
                </a:solidFill>
              </a:rPr>
              <a:t>                </a:t>
            </a:r>
            <a:r>
              <a:rPr b="1" lang="en">
                <a:solidFill>
                  <a:srgbClr val="999999"/>
                </a:solidFill>
              </a:rPr>
              <a:t>MRI:</a:t>
            </a:r>
            <a:r>
              <a:rPr lang="en">
                <a:solidFill>
                  <a:srgbClr val="999999"/>
                </a:solidFill>
              </a:rPr>
              <a:t> grey to black</a:t>
            </a:r>
            <a:endParaRPr b="1">
              <a:solidFill>
                <a:srgbClr val="999999"/>
              </a:solidFill>
              <a:latin typeface="Karla"/>
              <a:ea typeface="Karla"/>
              <a:cs typeface="Karla"/>
              <a:sym typeface="Karla"/>
            </a:endParaRPr>
          </a:p>
        </p:txBody>
      </p:sp>
      <p:sp>
        <p:nvSpPr>
          <p:cNvPr id="295" name="Google Shape;295;p21"/>
          <p:cNvSpPr/>
          <p:nvPr/>
        </p:nvSpPr>
        <p:spPr>
          <a:xfrm>
            <a:off x="4324650" y="3004700"/>
            <a:ext cx="3140100" cy="629700"/>
          </a:xfrm>
          <a:prstGeom prst="roundRect">
            <a:avLst>
              <a:gd fmla="val 16667" name="adj"/>
            </a:avLst>
          </a:prstGeom>
          <a:solidFill>
            <a:srgbClr val="9DBDC1">
              <a:alpha val="36870"/>
            </a:srgbClr>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999999"/>
                </a:solidFill>
              </a:rPr>
              <a:t>                </a:t>
            </a:r>
            <a:r>
              <a:rPr b="1" lang="en">
                <a:solidFill>
                  <a:srgbClr val="999999"/>
                </a:solidFill>
              </a:rPr>
              <a:t>CT: </a:t>
            </a:r>
            <a:r>
              <a:rPr lang="en">
                <a:solidFill>
                  <a:srgbClr val="999999"/>
                </a:solidFill>
              </a:rPr>
              <a:t>always white</a:t>
            </a:r>
            <a:endParaRPr b="1">
              <a:solidFill>
                <a:srgbClr val="999999"/>
              </a:solidFill>
              <a:latin typeface="Karla"/>
              <a:ea typeface="Karla"/>
              <a:cs typeface="Karla"/>
              <a:sym typeface="Karla"/>
            </a:endParaRPr>
          </a:p>
        </p:txBody>
      </p:sp>
      <p:sp>
        <p:nvSpPr>
          <p:cNvPr id="296" name="Google Shape;296;p21"/>
          <p:cNvSpPr txBox="1"/>
          <p:nvPr/>
        </p:nvSpPr>
        <p:spPr>
          <a:xfrm>
            <a:off x="277050" y="3816675"/>
            <a:ext cx="7218300" cy="47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rgbClr val="0D8F9D"/>
                </a:solidFill>
                <a:latin typeface="Karla"/>
                <a:ea typeface="Karla"/>
                <a:cs typeface="Karla"/>
                <a:sym typeface="Karla"/>
              </a:rPr>
              <a:t> 5. N</a:t>
            </a:r>
            <a:r>
              <a:rPr b="1" lang="en" sz="2300">
                <a:solidFill>
                  <a:srgbClr val="0D8F9D"/>
                </a:solidFill>
                <a:latin typeface="Karla"/>
                <a:ea typeface="Karla"/>
                <a:cs typeface="Karla"/>
                <a:sym typeface="Karla"/>
              </a:rPr>
              <a:t>uclear medicine</a:t>
            </a:r>
            <a:endParaRPr b="1" sz="2300">
              <a:solidFill>
                <a:srgbClr val="0D8F9D"/>
              </a:solidFill>
              <a:latin typeface="Karla"/>
              <a:ea typeface="Karla"/>
              <a:cs typeface="Karla"/>
              <a:sym typeface="Karla"/>
            </a:endParaRPr>
          </a:p>
        </p:txBody>
      </p:sp>
      <p:sp>
        <p:nvSpPr>
          <p:cNvPr id="297" name="Google Shape;297;p21"/>
          <p:cNvSpPr txBox="1"/>
          <p:nvPr/>
        </p:nvSpPr>
        <p:spPr>
          <a:xfrm>
            <a:off x="0" y="4291575"/>
            <a:ext cx="7772400" cy="863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Karla"/>
              <a:buChar char="❖"/>
            </a:pPr>
            <a:r>
              <a:rPr lang="en">
                <a:latin typeface="Karla"/>
                <a:ea typeface="Karla"/>
                <a:cs typeface="Karla"/>
                <a:sym typeface="Karla"/>
              </a:rPr>
              <a:t>It’s a Medical specialty involving the application of radioactive substances in the diagnosis and treatment of a disease. </a:t>
            </a:r>
            <a:endParaRPr>
              <a:solidFill>
                <a:srgbClr val="6AA84F"/>
              </a:solidFill>
              <a:latin typeface="Karla"/>
              <a:ea typeface="Karla"/>
              <a:cs typeface="Karla"/>
              <a:sym typeface="Karla"/>
            </a:endParaRPr>
          </a:p>
        </p:txBody>
      </p:sp>
      <p:pic>
        <p:nvPicPr>
          <p:cNvPr id="298" name="Google Shape;298;p21"/>
          <p:cNvPicPr preferRelativeResize="0"/>
          <p:nvPr/>
        </p:nvPicPr>
        <p:blipFill>
          <a:blip r:embed="rId5">
            <a:alphaModFix/>
          </a:blip>
          <a:stretch>
            <a:fillRect/>
          </a:stretch>
        </p:blipFill>
        <p:spPr>
          <a:xfrm>
            <a:off x="5256552" y="5483523"/>
            <a:ext cx="2385300" cy="1981500"/>
          </a:xfrm>
          <a:prstGeom prst="roundRect">
            <a:avLst>
              <a:gd fmla="val 16667" name="adj"/>
            </a:avLst>
          </a:prstGeom>
          <a:noFill/>
          <a:ln>
            <a:noFill/>
          </a:ln>
        </p:spPr>
      </p:pic>
      <p:sp>
        <p:nvSpPr>
          <p:cNvPr id="299" name="Google Shape;299;p21"/>
          <p:cNvSpPr/>
          <p:nvPr/>
        </p:nvSpPr>
        <p:spPr>
          <a:xfrm>
            <a:off x="130538" y="5120775"/>
            <a:ext cx="5053800" cy="2889000"/>
          </a:xfrm>
          <a:prstGeom prst="roundRect">
            <a:avLst>
              <a:gd fmla="val 16667" name="adj"/>
            </a:avLst>
          </a:prstGeom>
          <a:solidFill>
            <a:srgbClr val="9DBDC1">
              <a:alpha val="36870"/>
            </a:srgbClr>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6AA84F"/>
                </a:solidFill>
                <a:latin typeface="Karla"/>
                <a:ea typeface="Karla"/>
                <a:cs typeface="Karla"/>
                <a:sym typeface="Karla"/>
              </a:rPr>
              <a:t>How is this procedure carried out? </a:t>
            </a:r>
            <a:endParaRPr b="1">
              <a:solidFill>
                <a:srgbClr val="6AA84F"/>
              </a:solidFill>
              <a:latin typeface="Karla"/>
              <a:ea typeface="Karla"/>
              <a:cs typeface="Karla"/>
              <a:sym typeface="Karla"/>
            </a:endParaRPr>
          </a:p>
          <a:p>
            <a:pPr indent="-317500" lvl="0" marL="457200" rtl="0" algn="l">
              <a:spcBef>
                <a:spcPts val="0"/>
              </a:spcBef>
              <a:spcAft>
                <a:spcPts val="0"/>
              </a:spcAft>
              <a:buClr>
                <a:srgbClr val="6AA84F"/>
              </a:buClr>
              <a:buSzPts val="1400"/>
              <a:buFont typeface="Karla"/>
              <a:buChar char="●"/>
            </a:pPr>
            <a:r>
              <a:rPr lang="en">
                <a:solidFill>
                  <a:srgbClr val="6AA84F"/>
                </a:solidFill>
                <a:latin typeface="Karla"/>
                <a:ea typeface="Karla"/>
                <a:cs typeface="Karla"/>
                <a:sym typeface="Karla"/>
              </a:rPr>
              <a:t>Radioactive material given intravenously is labeled with a material that mimics normal physiology of the body e.g if we wanted to scan the liver or bile duct, to be sure this radioactive material reached the organ we label it with something like bilirubin “because it is metabolized in liver” so this will make all radioactive material directed to liver, then start to scan. But if we want to image the bone we will give a radioactive material that is labeled with phosphate so it will only target the bone.</a:t>
            </a:r>
            <a:endParaRPr>
              <a:solidFill>
                <a:srgbClr val="6AA84F"/>
              </a:solidFill>
              <a:latin typeface="Karla"/>
              <a:ea typeface="Karla"/>
              <a:cs typeface="Karla"/>
              <a:sym typeface="Karla"/>
            </a:endParaRPr>
          </a:p>
        </p:txBody>
      </p:sp>
      <p:sp>
        <p:nvSpPr>
          <p:cNvPr id="300" name="Google Shape;300;p21"/>
          <p:cNvSpPr txBox="1"/>
          <p:nvPr/>
        </p:nvSpPr>
        <p:spPr>
          <a:xfrm>
            <a:off x="365788" y="9005603"/>
            <a:ext cx="3501000" cy="1015500"/>
          </a:xfrm>
          <a:prstGeom prst="rect">
            <a:avLst/>
          </a:prstGeom>
          <a:noFill/>
          <a:ln>
            <a:noFill/>
          </a:ln>
        </p:spPr>
        <p:txBody>
          <a:bodyPr anchorCtr="0" anchor="t" bIns="79750" lIns="79750" spcFirstLastPara="1" rIns="79750" wrap="square" tIns="79750">
            <a:noAutofit/>
          </a:bodyPr>
          <a:lstStyle/>
          <a:p>
            <a:pPr indent="-279400" lvl="0" marL="393700" rtl="0" algn="l">
              <a:spcBef>
                <a:spcPts val="0"/>
              </a:spcBef>
              <a:spcAft>
                <a:spcPts val="0"/>
              </a:spcAft>
              <a:buClr>
                <a:schemeClr val="accent5"/>
              </a:buClr>
              <a:buSzPts val="1400"/>
              <a:buFont typeface="Karla"/>
              <a:buChar char="●"/>
            </a:pPr>
            <a:r>
              <a:rPr lang="en">
                <a:solidFill>
                  <a:schemeClr val="accent5"/>
                </a:solidFill>
                <a:latin typeface="Karla"/>
                <a:ea typeface="Karla"/>
                <a:cs typeface="Karla"/>
                <a:sym typeface="Karla"/>
              </a:rPr>
              <a:t>Excellent in evaluating organ function/physiology. </a:t>
            </a:r>
            <a:endParaRPr>
              <a:solidFill>
                <a:schemeClr val="accent5"/>
              </a:solidFill>
              <a:latin typeface="Karla"/>
              <a:ea typeface="Karla"/>
              <a:cs typeface="Karla"/>
              <a:sym typeface="Karla"/>
            </a:endParaRPr>
          </a:p>
          <a:p>
            <a:pPr indent="-279400" lvl="0" marL="393700" rtl="0" algn="l">
              <a:spcBef>
                <a:spcPts val="0"/>
              </a:spcBef>
              <a:spcAft>
                <a:spcPts val="0"/>
              </a:spcAft>
              <a:buClr>
                <a:srgbClr val="999999"/>
              </a:buClr>
              <a:buSzPts val="1400"/>
              <a:buFont typeface="Karla"/>
              <a:buChar char="●"/>
            </a:pPr>
            <a:r>
              <a:rPr lang="en">
                <a:solidFill>
                  <a:srgbClr val="999999"/>
                </a:solidFill>
                <a:latin typeface="Karla"/>
                <a:ea typeface="Karla"/>
                <a:cs typeface="Karla"/>
                <a:sym typeface="Karla"/>
              </a:rPr>
              <a:t>Assessing HBS obstructions. </a:t>
            </a:r>
            <a:endParaRPr>
              <a:solidFill>
                <a:srgbClr val="999999"/>
              </a:solidFill>
              <a:latin typeface="Karla"/>
              <a:ea typeface="Karla"/>
              <a:cs typeface="Karla"/>
              <a:sym typeface="Karla"/>
            </a:endParaRPr>
          </a:p>
        </p:txBody>
      </p:sp>
      <p:sp>
        <p:nvSpPr>
          <p:cNvPr id="301" name="Google Shape;301;p21"/>
          <p:cNvSpPr txBox="1"/>
          <p:nvPr/>
        </p:nvSpPr>
        <p:spPr>
          <a:xfrm>
            <a:off x="3653063" y="9005605"/>
            <a:ext cx="3742200" cy="1015500"/>
          </a:xfrm>
          <a:prstGeom prst="rect">
            <a:avLst/>
          </a:prstGeom>
          <a:noFill/>
          <a:ln>
            <a:noFill/>
          </a:ln>
        </p:spPr>
        <p:txBody>
          <a:bodyPr anchorCtr="0" anchor="t" bIns="79750" lIns="79750" spcFirstLastPara="1" rIns="79750" wrap="square" tIns="79750">
            <a:noAutofit/>
          </a:bodyPr>
          <a:lstStyle/>
          <a:p>
            <a:pPr indent="-279400" lvl="0" marL="393700" rtl="0" algn="l">
              <a:spcBef>
                <a:spcPts val="0"/>
              </a:spcBef>
              <a:spcAft>
                <a:spcPts val="0"/>
              </a:spcAft>
              <a:buSzPts val="1400"/>
              <a:buFont typeface="Karla"/>
              <a:buChar char="●"/>
            </a:pPr>
            <a:r>
              <a:rPr lang="en">
                <a:latin typeface="Karla"/>
                <a:ea typeface="Karla"/>
                <a:cs typeface="Karla"/>
                <a:sym typeface="Karla"/>
              </a:rPr>
              <a:t> Use ionizing radiation </a:t>
            </a:r>
            <a:r>
              <a:rPr lang="en">
                <a:solidFill>
                  <a:srgbClr val="999999"/>
                </a:solidFill>
                <a:latin typeface="Karla"/>
                <a:ea typeface="Karla"/>
                <a:cs typeface="Karla"/>
                <a:sym typeface="Karla"/>
              </a:rPr>
              <a:t>(gamma rays). </a:t>
            </a:r>
            <a:endParaRPr>
              <a:solidFill>
                <a:srgbClr val="999999"/>
              </a:solidFill>
              <a:latin typeface="Karla"/>
              <a:ea typeface="Karla"/>
              <a:cs typeface="Karla"/>
              <a:sym typeface="Karla"/>
            </a:endParaRPr>
          </a:p>
          <a:p>
            <a:pPr indent="-279400" lvl="0" marL="393700" rtl="0" algn="l">
              <a:spcBef>
                <a:spcPts val="0"/>
              </a:spcBef>
              <a:spcAft>
                <a:spcPts val="0"/>
              </a:spcAft>
              <a:buSzPts val="1400"/>
              <a:buFont typeface="Karla"/>
              <a:buChar char="●"/>
            </a:pPr>
            <a:r>
              <a:rPr lang="en">
                <a:latin typeface="Karla"/>
                <a:ea typeface="Karla"/>
                <a:cs typeface="Karla"/>
                <a:sym typeface="Karla"/>
              </a:rPr>
              <a:t>Not widely available</a:t>
            </a:r>
            <a:r>
              <a:rPr lang="en">
                <a:solidFill>
                  <a:srgbClr val="6AA84F"/>
                </a:solidFill>
                <a:latin typeface="Karla"/>
                <a:ea typeface="Karla"/>
                <a:cs typeface="Karla"/>
                <a:sym typeface="Karla"/>
              </a:rPr>
              <a:t> only big hospitals. </a:t>
            </a:r>
            <a:endParaRPr>
              <a:solidFill>
                <a:srgbClr val="6AA84F"/>
              </a:solidFill>
              <a:latin typeface="Karla"/>
              <a:ea typeface="Karla"/>
              <a:cs typeface="Karla"/>
              <a:sym typeface="Karla"/>
            </a:endParaRPr>
          </a:p>
          <a:p>
            <a:pPr indent="-279400" lvl="0" marL="393700" rtl="0" algn="l">
              <a:spcBef>
                <a:spcPts val="0"/>
              </a:spcBef>
              <a:spcAft>
                <a:spcPts val="0"/>
              </a:spcAft>
              <a:buSzPts val="1400"/>
              <a:buFont typeface="Karla"/>
              <a:buChar char="●"/>
            </a:pPr>
            <a:r>
              <a:rPr lang="en">
                <a:latin typeface="Karla"/>
                <a:ea typeface="Karla"/>
                <a:cs typeface="Karla"/>
                <a:sym typeface="Karla"/>
              </a:rPr>
              <a:t>Very poor in evaluating anatomy. </a:t>
            </a:r>
            <a:endParaRPr>
              <a:latin typeface="Karla"/>
              <a:ea typeface="Karla"/>
              <a:cs typeface="Karla"/>
              <a:sym typeface="Karla"/>
            </a:endParaRPr>
          </a:p>
          <a:p>
            <a:pPr indent="-279400" lvl="0" marL="393700" rtl="0" algn="l">
              <a:spcBef>
                <a:spcPts val="0"/>
              </a:spcBef>
              <a:spcAft>
                <a:spcPts val="0"/>
              </a:spcAft>
              <a:buClr>
                <a:srgbClr val="999999"/>
              </a:buClr>
              <a:buSzPts val="1400"/>
              <a:buFont typeface="Karla"/>
              <a:buChar char="●"/>
            </a:pPr>
            <a:r>
              <a:rPr lang="en">
                <a:solidFill>
                  <a:srgbClr val="999999"/>
                </a:solidFill>
                <a:latin typeface="Karla"/>
                <a:ea typeface="Karla"/>
                <a:cs typeface="Karla"/>
                <a:sym typeface="Karla"/>
              </a:rPr>
              <a:t>Expensive</a:t>
            </a:r>
            <a:endParaRPr>
              <a:solidFill>
                <a:srgbClr val="999999"/>
              </a:solidFill>
              <a:latin typeface="Karla"/>
              <a:ea typeface="Karla"/>
              <a:cs typeface="Karla"/>
              <a:sym typeface="Karla"/>
            </a:endParaRPr>
          </a:p>
        </p:txBody>
      </p:sp>
      <p:sp>
        <p:nvSpPr>
          <p:cNvPr id="302" name="Google Shape;302;p21"/>
          <p:cNvSpPr/>
          <p:nvPr/>
        </p:nvSpPr>
        <p:spPr>
          <a:xfrm>
            <a:off x="706588" y="8547708"/>
            <a:ext cx="2340300" cy="437400"/>
          </a:xfrm>
          <a:prstGeom prst="round2SameRect">
            <a:avLst>
              <a:gd fmla="val 50000" name="adj1"/>
              <a:gd fmla="val 0" name="adj2"/>
            </a:avLst>
          </a:prstGeom>
          <a:solidFill>
            <a:srgbClr val="85B2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Karla"/>
                <a:ea typeface="Karla"/>
                <a:cs typeface="Karla"/>
                <a:sym typeface="Karla"/>
              </a:rPr>
              <a:t>Advantages </a:t>
            </a:r>
            <a:endParaRPr b="1" sz="2600">
              <a:solidFill>
                <a:srgbClr val="FFFFFF"/>
              </a:solidFill>
              <a:latin typeface="Karla"/>
              <a:ea typeface="Karla"/>
              <a:cs typeface="Karla"/>
              <a:sym typeface="Karla"/>
            </a:endParaRPr>
          </a:p>
        </p:txBody>
      </p:sp>
      <p:sp>
        <p:nvSpPr>
          <p:cNvPr id="303" name="Google Shape;303;p21"/>
          <p:cNvSpPr/>
          <p:nvPr/>
        </p:nvSpPr>
        <p:spPr>
          <a:xfrm>
            <a:off x="4450163" y="8547705"/>
            <a:ext cx="2340300" cy="437400"/>
          </a:xfrm>
          <a:prstGeom prst="round2SameRect">
            <a:avLst>
              <a:gd fmla="val 50000" name="adj1"/>
              <a:gd fmla="val 0" name="adj2"/>
            </a:avLst>
          </a:prstGeom>
          <a:solidFill>
            <a:srgbClr val="BA646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Karla"/>
                <a:ea typeface="Karla"/>
                <a:cs typeface="Karla"/>
                <a:sym typeface="Karla"/>
              </a:rPr>
              <a:t>Disadvantages </a:t>
            </a:r>
            <a:endParaRPr b="1" sz="2000">
              <a:solidFill>
                <a:srgbClr val="FFFFFF"/>
              </a:solidFill>
              <a:latin typeface="Karla"/>
              <a:ea typeface="Karla"/>
              <a:cs typeface="Karla"/>
              <a:sym typeface="Karla"/>
            </a:endParaRPr>
          </a:p>
        </p:txBody>
      </p:sp>
      <p:grpSp>
        <p:nvGrpSpPr>
          <p:cNvPr id="304" name="Google Shape;304;p21"/>
          <p:cNvGrpSpPr/>
          <p:nvPr/>
        </p:nvGrpSpPr>
        <p:grpSpPr>
          <a:xfrm>
            <a:off x="74793" y="3926997"/>
            <a:ext cx="274864" cy="316972"/>
            <a:chOff x="304245" y="1858207"/>
            <a:chExt cx="319386" cy="406165"/>
          </a:xfrm>
        </p:grpSpPr>
        <p:sp>
          <p:nvSpPr>
            <p:cNvPr id="305" name="Google Shape;305;p21"/>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21"/>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2"/>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8</a:t>
            </a:r>
            <a:endParaRPr sz="1800">
              <a:solidFill>
                <a:srgbClr val="005E68"/>
              </a:solidFill>
              <a:latin typeface="Spectral"/>
              <a:ea typeface="Spectral"/>
              <a:cs typeface="Spectral"/>
              <a:sym typeface="Spectral"/>
            </a:endParaRPr>
          </a:p>
        </p:txBody>
      </p:sp>
      <p:sp>
        <p:nvSpPr>
          <p:cNvPr id="312" name="Google Shape;312;p22"/>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2"/>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rgbClr val="005E68"/>
                </a:solidFill>
                <a:latin typeface="Arvo"/>
                <a:ea typeface="Arvo"/>
                <a:cs typeface="Arvo"/>
                <a:sym typeface="Arvo"/>
              </a:rPr>
              <a:t>Summary</a:t>
            </a:r>
            <a:endParaRPr/>
          </a:p>
        </p:txBody>
      </p:sp>
      <p:graphicFrame>
        <p:nvGraphicFramePr>
          <p:cNvPr id="314" name="Google Shape;314;p22"/>
          <p:cNvGraphicFramePr/>
          <p:nvPr/>
        </p:nvGraphicFramePr>
        <p:xfrm>
          <a:off x="244110" y="1725258"/>
          <a:ext cx="3000000" cy="3000000"/>
        </p:xfrm>
        <a:graphic>
          <a:graphicData uri="http://schemas.openxmlformats.org/drawingml/2006/table">
            <a:tbl>
              <a:tblPr>
                <a:noFill/>
                <a:tableStyleId>{5956118E-8195-4166-BF3B-8B9F3FA236B0}</a:tableStyleId>
              </a:tblPr>
              <a:tblGrid>
                <a:gridCol w="1373325"/>
                <a:gridCol w="2629575"/>
                <a:gridCol w="3166925"/>
              </a:tblGrid>
              <a:tr h="505975">
                <a:tc>
                  <a:txBody>
                    <a:bodyPr/>
                    <a:lstStyle/>
                    <a:p>
                      <a:pPr indent="0" lvl="0" marL="0" rtl="0" algn="ctr">
                        <a:spcBef>
                          <a:spcPts val="0"/>
                        </a:spcBef>
                        <a:spcAft>
                          <a:spcPts val="0"/>
                        </a:spcAft>
                        <a:buNone/>
                      </a:pPr>
                      <a:r>
                        <a:rPr b="1" lang="en" sz="1500">
                          <a:solidFill>
                            <a:srgbClr val="434343"/>
                          </a:solidFill>
                          <a:latin typeface="Karla"/>
                          <a:ea typeface="Karla"/>
                          <a:cs typeface="Karla"/>
                          <a:sym typeface="Karla"/>
                        </a:rPr>
                        <a:t>Modalities</a:t>
                      </a:r>
                      <a:r>
                        <a:rPr b="1" lang="en">
                          <a:solidFill>
                            <a:srgbClr val="434343"/>
                          </a:solidFill>
                          <a:latin typeface="Karla"/>
                          <a:ea typeface="Karla"/>
                          <a:cs typeface="Karla"/>
                          <a:sym typeface="Karla"/>
                        </a:rPr>
                        <a:t> </a:t>
                      </a:r>
                      <a:endParaRPr b="1">
                        <a:solidFill>
                          <a:srgbClr val="434343"/>
                        </a:solidFill>
                        <a:latin typeface="Karla"/>
                        <a:ea typeface="Karla"/>
                        <a:cs typeface="Karla"/>
                        <a:sym typeface="Karla"/>
                      </a:endParaRPr>
                    </a:p>
                  </a:txBody>
                  <a:tcPr marT="190050" marB="190050" marR="75600" marL="756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5EBEF"/>
                    </a:solidFill>
                  </a:tcPr>
                </a:tc>
                <a:tc>
                  <a:txBody>
                    <a:bodyPr/>
                    <a:lstStyle/>
                    <a:p>
                      <a:pPr indent="0" lvl="0" marL="0" rtl="0" algn="ctr">
                        <a:spcBef>
                          <a:spcPts val="0"/>
                        </a:spcBef>
                        <a:spcAft>
                          <a:spcPts val="0"/>
                        </a:spcAft>
                        <a:buNone/>
                      </a:pPr>
                      <a:r>
                        <a:rPr b="1" lang="en">
                          <a:solidFill>
                            <a:srgbClr val="FFFFFF"/>
                          </a:solidFill>
                          <a:latin typeface="Karla"/>
                          <a:ea typeface="Karla"/>
                          <a:cs typeface="Karla"/>
                          <a:sym typeface="Karla"/>
                        </a:rPr>
                        <a:t>Advantages</a:t>
                      </a:r>
                      <a:endParaRPr b="1">
                        <a:solidFill>
                          <a:srgbClr val="FFFFFF"/>
                        </a:solidFill>
                        <a:latin typeface="Karla"/>
                        <a:ea typeface="Karla"/>
                        <a:cs typeface="Karla"/>
                        <a:sym typeface="Karla"/>
                      </a:endParaRPr>
                    </a:p>
                  </a:txBody>
                  <a:tcPr marT="190050" marB="190050" marR="75600" marL="75600" anchor="ctr">
                    <a:lnL cap="flat" cmpd="sng" w="9525">
                      <a:solidFill>
                        <a:srgbClr val="CCCCCC"/>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757F"/>
                    </a:solidFill>
                  </a:tcPr>
                </a:tc>
                <a:tc>
                  <a:txBody>
                    <a:bodyPr/>
                    <a:lstStyle/>
                    <a:p>
                      <a:pPr indent="0" lvl="0" marL="0" rtl="0" algn="ctr">
                        <a:spcBef>
                          <a:spcPts val="0"/>
                        </a:spcBef>
                        <a:spcAft>
                          <a:spcPts val="0"/>
                        </a:spcAft>
                        <a:buNone/>
                      </a:pPr>
                      <a:r>
                        <a:rPr b="1" lang="en">
                          <a:solidFill>
                            <a:srgbClr val="FFFFFF"/>
                          </a:solidFill>
                          <a:latin typeface="Karla"/>
                          <a:ea typeface="Karla"/>
                          <a:cs typeface="Karla"/>
                          <a:sym typeface="Karla"/>
                        </a:rPr>
                        <a:t>Disadvantages</a:t>
                      </a:r>
                      <a:endParaRPr b="1">
                        <a:solidFill>
                          <a:srgbClr val="FFFFFF"/>
                        </a:solidFill>
                        <a:latin typeface="Karla"/>
                        <a:ea typeface="Karla"/>
                        <a:cs typeface="Karla"/>
                        <a:sym typeface="Karla"/>
                      </a:endParaRPr>
                    </a:p>
                  </a:txBody>
                  <a:tcPr marT="190050" marB="190050" marR="75600" marL="756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17757F"/>
                    </a:solidFill>
                  </a:tcPr>
                </a:tc>
              </a:tr>
              <a:tr h="799200">
                <a:tc>
                  <a:txBody>
                    <a:bodyPr/>
                    <a:lstStyle/>
                    <a:p>
                      <a:pPr indent="0" lvl="0" marL="0" rtl="0" algn="l">
                        <a:spcBef>
                          <a:spcPts val="0"/>
                        </a:spcBef>
                        <a:spcAft>
                          <a:spcPts val="0"/>
                        </a:spcAft>
                        <a:buNone/>
                      </a:pPr>
                      <a:r>
                        <a:t/>
                      </a:r>
                      <a:endParaRPr b="1">
                        <a:solidFill>
                          <a:srgbClr val="FFFFFF"/>
                        </a:solidFill>
                        <a:latin typeface="Karla"/>
                        <a:ea typeface="Karla"/>
                        <a:cs typeface="Karla"/>
                        <a:sym typeface="Karla"/>
                      </a:endParaRPr>
                    </a:p>
                    <a:p>
                      <a:pPr indent="0" lvl="0" marL="0" rtl="0" algn="ctr">
                        <a:spcBef>
                          <a:spcPts val="0"/>
                        </a:spcBef>
                        <a:spcAft>
                          <a:spcPts val="0"/>
                        </a:spcAft>
                        <a:buNone/>
                      </a:pPr>
                      <a:r>
                        <a:rPr b="1" lang="en">
                          <a:solidFill>
                            <a:srgbClr val="FFFFFF"/>
                          </a:solidFill>
                          <a:latin typeface="Karla"/>
                          <a:ea typeface="Karla"/>
                          <a:cs typeface="Karla"/>
                          <a:sym typeface="Karla"/>
                        </a:rPr>
                        <a:t>X-RAY</a:t>
                      </a:r>
                      <a:endParaRPr b="1">
                        <a:solidFill>
                          <a:srgbClr val="FFFFFF"/>
                        </a:solidFill>
                        <a:latin typeface="Karla"/>
                        <a:ea typeface="Karla"/>
                        <a:cs typeface="Karla"/>
                        <a:sym typeface="Karla"/>
                      </a:endParaRPr>
                    </a:p>
                  </a:txBody>
                  <a:tcPr marT="190050" marB="190050" marR="75600" marL="756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9DBDC1"/>
                    </a:solidFill>
                  </a:tcPr>
                </a:tc>
                <a:tc>
                  <a:txBody>
                    <a:bodyPr/>
                    <a:lstStyle/>
                    <a:p>
                      <a:pPr indent="-317500" lvl="0" marL="457200" rtl="0" algn="l">
                        <a:spcBef>
                          <a:spcPts val="0"/>
                        </a:spcBef>
                        <a:spcAft>
                          <a:spcPts val="0"/>
                        </a:spcAft>
                        <a:buClr>
                          <a:srgbClr val="434343"/>
                        </a:buClr>
                        <a:buSzPts val="1400"/>
                        <a:buFont typeface="Karla"/>
                        <a:buChar char="●"/>
                      </a:pPr>
                      <a:r>
                        <a:rPr lang="en">
                          <a:solidFill>
                            <a:srgbClr val="434343"/>
                          </a:solidFill>
                          <a:latin typeface="Karla"/>
                          <a:ea typeface="Karla"/>
                          <a:cs typeface="Karla"/>
                          <a:sym typeface="Karla"/>
                        </a:rPr>
                        <a:t>Cheap. </a:t>
                      </a:r>
                      <a:endParaRPr>
                        <a:solidFill>
                          <a:srgbClr val="434343"/>
                        </a:solidFill>
                        <a:latin typeface="Karla"/>
                        <a:ea typeface="Karla"/>
                        <a:cs typeface="Karla"/>
                        <a:sym typeface="Karla"/>
                      </a:endParaRPr>
                    </a:p>
                    <a:p>
                      <a:pPr indent="-317500" lvl="0" marL="457200" rtl="0" algn="l">
                        <a:spcBef>
                          <a:spcPts val="0"/>
                        </a:spcBef>
                        <a:spcAft>
                          <a:spcPts val="0"/>
                        </a:spcAft>
                        <a:buClr>
                          <a:srgbClr val="434343"/>
                        </a:buClr>
                        <a:buSzPts val="1400"/>
                        <a:buFont typeface="Karla"/>
                        <a:buChar char="●"/>
                      </a:pPr>
                      <a:r>
                        <a:rPr lang="en">
                          <a:solidFill>
                            <a:srgbClr val="434343"/>
                          </a:solidFill>
                          <a:latin typeface="Karla"/>
                          <a:ea typeface="Karla"/>
                          <a:cs typeface="Karla"/>
                          <a:sym typeface="Karla"/>
                        </a:rPr>
                        <a:t>Widely available.</a:t>
                      </a:r>
                      <a:endParaRPr>
                        <a:solidFill>
                          <a:srgbClr val="434343"/>
                        </a:solidFill>
                        <a:latin typeface="Karla"/>
                        <a:ea typeface="Karla"/>
                        <a:cs typeface="Karla"/>
                        <a:sym typeface="Karla"/>
                      </a:endParaRPr>
                    </a:p>
                  </a:txBody>
                  <a:tcPr marT="190050" marB="190050" marR="75600" marL="756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l">
                        <a:spcBef>
                          <a:spcPts val="0"/>
                        </a:spcBef>
                        <a:spcAft>
                          <a:spcPts val="0"/>
                        </a:spcAft>
                        <a:buSzPts val="1400"/>
                        <a:buFont typeface="Karla"/>
                        <a:buChar char="●"/>
                      </a:pPr>
                      <a:r>
                        <a:rPr lang="en">
                          <a:latin typeface="Karla"/>
                          <a:ea typeface="Karla"/>
                          <a:cs typeface="Karla"/>
                          <a:sym typeface="Karla"/>
                        </a:rPr>
                        <a:t>Radiation. </a:t>
                      </a:r>
                      <a:endParaRPr>
                        <a:latin typeface="Karla"/>
                        <a:ea typeface="Karla"/>
                        <a:cs typeface="Karla"/>
                        <a:sym typeface="Karla"/>
                      </a:endParaRPr>
                    </a:p>
                    <a:p>
                      <a:pPr indent="-317500" lvl="0" marL="457200" rtl="0" algn="l">
                        <a:spcBef>
                          <a:spcPts val="0"/>
                        </a:spcBef>
                        <a:spcAft>
                          <a:spcPts val="0"/>
                        </a:spcAft>
                        <a:buSzPts val="1400"/>
                        <a:buFont typeface="Karla"/>
                        <a:buChar char="●"/>
                      </a:pPr>
                      <a:r>
                        <a:rPr lang="en">
                          <a:solidFill>
                            <a:schemeClr val="accent5"/>
                          </a:solidFill>
                          <a:latin typeface="Karla"/>
                          <a:ea typeface="Karla"/>
                          <a:cs typeface="Karla"/>
                          <a:sym typeface="Karla"/>
                        </a:rPr>
                        <a:t>Poor </a:t>
                      </a:r>
                      <a:r>
                        <a:rPr lang="en">
                          <a:latin typeface="Karla"/>
                          <a:ea typeface="Karla"/>
                          <a:cs typeface="Karla"/>
                          <a:sym typeface="Karla"/>
                        </a:rPr>
                        <a:t>soft tissue details.</a:t>
                      </a:r>
                      <a:endParaRPr>
                        <a:latin typeface="Karla"/>
                        <a:ea typeface="Karla"/>
                        <a:cs typeface="Karla"/>
                        <a:sym typeface="Karla"/>
                      </a:endParaRPr>
                    </a:p>
                  </a:txBody>
                  <a:tcPr marT="190050" marB="190050" marR="75600" marL="756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r>
              <a:tr h="1218300">
                <a:tc>
                  <a:txBody>
                    <a:bodyPr/>
                    <a:lstStyle/>
                    <a:p>
                      <a:pPr indent="0" lvl="0" marL="0" rtl="0" algn="ctr">
                        <a:spcBef>
                          <a:spcPts val="0"/>
                        </a:spcBef>
                        <a:spcAft>
                          <a:spcPts val="0"/>
                        </a:spcAft>
                        <a:buNone/>
                      </a:pPr>
                      <a:r>
                        <a:t/>
                      </a:r>
                      <a:endParaRPr b="1">
                        <a:solidFill>
                          <a:srgbClr val="FFFFFF"/>
                        </a:solidFill>
                        <a:latin typeface="Karla"/>
                        <a:ea typeface="Karla"/>
                        <a:cs typeface="Karla"/>
                        <a:sym typeface="Karla"/>
                      </a:endParaRPr>
                    </a:p>
                    <a:p>
                      <a:pPr indent="0" lvl="0" marL="0" rtl="0" algn="ctr">
                        <a:spcBef>
                          <a:spcPts val="0"/>
                        </a:spcBef>
                        <a:spcAft>
                          <a:spcPts val="0"/>
                        </a:spcAft>
                        <a:buNone/>
                      </a:pPr>
                      <a:r>
                        <a:rPr b="1" lang="en">
                          <a:solidFill>
                            <a:srgbClr val="FFFFFF"/>
                          </a:solidFill>
                          <a:latin typeface="Karla"/>
                          <a:ea typeface="Karla"/>
                          <a:cs typeface="Karla"/>
                          <a:sym typeface="Karla"/>
                        </a:rPr>
                        <a:t>COMPUTED TOMOGRAPHY (CT)</a:t>
                      </a:r>
                      <a:endParaRPr b="1">
                        <a:solidFill>
                          <a:srgbClr val="FFFFFF"/>
                        </a:solidFill>
                        <a:latin typeface="Karla"/>
                        <a:ea typeface="Karla"/>
                        <a:cs typeface="Karla"/>
                        <a:sym typeface="Karla"/>
                      </a:endParaRPr>
                    </a:p>
                  </a:txBody>
                  <a:tcPr marT="190050" marB="190050" marR="75600" marL="756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9DBDC1"/>
                    </a:solidFill>
                  </a:tcPr>
                </a:tc>
                <a:tc>
                  <a:txBody>
                    <a:bodyPr/>
                    <a:lstStyle/>
                    <a:p>
                      <a:pPr indent="-317500" lvl="0" marL="457200" rtl="0" algn="l">
                        <a:spcBef>
                          <a:spcPts val="0"/>
                        </a:spcBef>
                        <a:spcAft>
                          <a:spcPts val="0"/>
                        </a:spcAft>
                        <a:buClr>
                          <a:srgbClr val="434343"/>
                        </a:buClr>
                        <a:buSzPts val="1400"/>
                        <a:buFont typeface="Karla"/>
                        <a:buChar char="●"/>
                      </a:pPr>
                      <a:r>
                        <a:rPr lang="en">
                          <a:solidFill>
                            <a:schemeClr val="accent5"/>
                          </a:solidFill>
                          <a:latin typeface="Karla"/>
                          <a:ea typeface="Karla"/>
                          <a:cs typeface="Karla"/>
                          <a:sym typeface="Karla"/>
                        </a:rPr>
                        <a:t>Good </a:t>
                      </a:r>
                      <a:r>
                        <a:rPr lang="en">
                          <a:solidFill>
                            <a:srgbClr val="434343"/>
                          </a:solidFill>
                          <a:latin typeface="Karla"/>
                          <a:ea typeface="Karla"/>
                          <a:cs typeface="Karla"/>
                          <a:sym typeface="Karla"/>
                        </a:rPr>
                        <a:t>at evaluating abdominal solid organs.</a:t>
                      </a:r>
                      <a:endParaRPr>
                        <a:solidFill>
                          <a:srgbClr val="434343"/>
                        </a:solidFill>
                        <a:latin typeface="Karla"/>
                        <a:ea typeface="Karla"/>
                        <a:cs typeface="Karla"/>
                        <a:sym typeface="Karla"/>
                      </a:endParaRPr>
                    </a:p>
                  </a:txBody>
                  <a:tcPr marT="190050" marB="190050" marR="75600" marL="756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l">
                        <a:spcBef>
                          <a:spcPts val="0"/>
                        </a:spcBef>
                        <a:spcAft>
                          <a:spcPts val="0"/>
                        </a:spcAft>
                        <a:buClr>
                          <a:srgbClr val="434343"/>
                        </a:buClr>
                        <a:buSzPts val="1400"/>
                        <a:buFont typeface="Karla"/>
                        <a:buChar char="●"/>
                      </a:pPr>
                      <a:r>
                        <a:rPr lang="en">
                          <a:solidFill>
                            <a:srgbClr val="434343"/>
                          </a:solidFill>
                          <a:latin typeface="Karla"/>
                          <a:ea typeface="Karla"/>
                          <a:cs typeface="Karla"/>
                          <a:sym typeface="Karla"/>
                        </a:rPr>
                        <a:t>Contrast can be contraindicated. </a:t>
                      </a:r>
                      <a:endParaRPr>
                        <a:latin typeface="Karla"/>
                        <a:ea typeface="Karla"/>
                        <a:cs typeface="Karla"/>
                        <a:sym typeface="Karla"/>
                      </a:endParaRPr>
                    </a:p>
                  </a:txBody>
                  <a:tcPr marT="190050" marB="190050" marR="75600" marL="756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008750">
                <a:tc>
                  <a:txBody>
                    <a:bodyPr/>
                    <a:lstStyle/>
                    <a:p>
                      <a:pPr indent="0" lvl="0" marL="0" rtl="0" algn="l">
                        <a:spcBef>
                          <a:spcPts val="0"/>
                        </a:spcBef>
                        <a:spcAft>
                          <a:spcPts val="0"/>
                        </a:spcAft>
                        <a:buNone/>
                      </a:pPr>
                      <a:r>
                        <a:t/>
                      </a:r>
                      <a:endParaRPr b="1">
                        <a:solidFill>
                          <a:srgbClr val="FFFFFF"/>
                        </a:solidFill>
                        <a:latin typeface="Karla"/>
                        <a:ea typeface="Karla"/>
                        <a:cs typeface="Karla"/>
                        <a:sym typeface="Karla"/>
                      </a:endParaRPr>
                    </a:p>
                    <a:p>
                      <a:pPr indent="0" lvl="0" marL="0" rtl="0" algn="ctr">
                        <a:spcBef>
                          <a:spcPts val="0"/>
                        </a:spcBef>
                        <a:spcAft>
                          <a:spcPts val="0"/>
                        </a:spcAft>
                        <a:buNone/>
                      </a:pPr>
                      <a:r>
                        <a:rPr b="1" lang="en">
                          <a:solidFill>
                            <a:srgbClr val="FFFFFF"/>
                          </a:solidFill>
                          <a:latin typeface="Karla"/>
                          <a:ea typeface="Karla"/>
                          <a:cs typeface="Karla"/>
                          <a:sym typeface="Karla"/>
                        </a:rPr>
                        <a:t>MRI</a:t>
                      </a:r>
                      <a:endParaRPr b="1">
                        <a:solidFill>
                          <a:srgbClr val="FFFFFF"/>
                        </a:solidFill>
                        <a:latin typeface="Karla"/>
                        <a:ea typeface="Karla"/>
                        <a:cs typeface="Karla"/>
                        <a:sym typeface="Karla"/>
                      </a:endParaRPr>
                    </a:p>
                  </a:txBody>
                  <a:tcPr marT="190050" marB="190050" marR="75600" marL="756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9DBDC1"/>
                    </a:solidFill>
                  </a:tcPr>
                </a:tc>
                <a:tc>
                  <a:txBody>
                    <a:bodyPr/>
                    <a:lstStyle/>
                    <a:p>
                      <a:pPr indent="-317500" lvl="0" marL="457200" rtl="0" algn="l">
                        <a:spcBef>
                          <a:spcPts val="0"/>
                        </a:spcBef>
                        <a:spcAft>
                          <a:spcPts val="0"/>
                        </a:spcAft>
                        <a:buClr>
                          <a:srgbClr val="434343"/>
                        </a:buClr>
                        <a:buSzPts val="1400"/>
                        <a:buFont typeface="Karla"/>
                        <a:buChar char="●"/>
                      </a:pPr>
                      <a:r>
                        <a:rPr lang="en">
                          <a:solidFill>
                            <a:schemeClr val="accent5"/>
                          </a:solidFill>
                          <a:latin typeface="Karla"/>
                          <a:ea typeface="Karla"/>
                          <a:cs typeface="Karla"/>
                          <a:sym typeface="Karla"/>
                        </a:rPr>
                        <a:t>Good </a:t>
                      </a:r>
                      <a:r>
                        <a:rPr lang="en">
                          <a:solidFill>
                            <a:srgbClr val="434343"/>
                          </a:solidFill>
                          <a:latin typeface="Karla"/>
                          <a:ea typeface="Karla"/>
                          <a:cs typeface="Karla"/>
                          <a:sym typeface="Karla"/>
                        </a:rPr>
                        <a:t>at evaluating solid organs.</a:t>
                      </a:r>
                      <a:endParaRPr>
                        <a:solidFill>
                          <a:srgbClr val="434343"/>
                        </a:solidFill>
                        <a:latin typeface="Karla"/>
                        <a:ea typeface="Karla"/>
                        <a:cs typeface="Karla"/>
                        <a:sym typeface="Karla"/>
                      </a:endParaRPr>
                    </a:p>
                    <a:p>
                      <a:pPr indent="-317500" lvl="0" marL="457200" rtl="0" algn="l">
                        <a:spcBef>
                          <a:spcPts val="0"/>
                        </a:spcBef>
                        <a:spcAft>
                          <a:spcPts val="0"/>
                        </a:spcAft>
                        <a:buClr>
                          <a:srgbClr val="434343"/>
                        </a:buClr>
                        <a:buSzPts val="1400"/>
                        <a:buFont typeface="Karla"/>
                        <a:buChar char="●"/>
                      </a:pPr>
                      <a:r>
                        <a:rPr lang="en">
                          <a:solidFill>
                            <a:srgbClr val="434343"/>
                          </a:solidFill>
                          <a:latin typeface="Karla"/>
                          <a:ea typeface="Karla"/>
                          <a:cs typeface="Karla"/>
                          <a:sym typeface="Karla"/>
                        </a:rPr>
                        <a:t>No radiation </a:t>
                      </a:r>
                      <a:endParaRPr>
                        <a:solidFill>
                          <a:srgbClr val="434343"/>
                        </a:solidFill>
                        <a:latin typeface="Karla"/>
                        <a:ea typeface="Karla"/>
                        <a:cs typeface="Karla"/>
                        <a:sym typeface="Karla"/>
                      </a:endParaRPr>
                    </a:p>
                  </a:txBody>
                  <a:tcPr marT="190050" marB="190050" marR="75600" marL="756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l">
                        <a:spcBef>
                          <a:spcPts val="0"/>
                        </a:spcBef>
                        <a:spcAft>
                          <a:spcPts val="0"/>
                        </a:spcAft>
                        <a:buClr>
                          <a:schemeClr val="accent5"/>
                        </a:buClr>
                        <a:buSzPts val="1400"/>
                        <a:buFont typeface="Karla"/>
                        <a:buChar char="●"/>
                      </a:pPr>
                      <a:r>
                        <a:rPr lang="en">
                          <a:solidFill>
                            <a:schemeClr val="accent5"/>
                          </a:solidFill>
                          <a:latin typeface="Karla"/>
                          <a:ea typeface="Karla"/>
                          <a:cs typeface="Karla"/>
                          <a:sym typeface="Karla"/>
                        </a:rPr>
                        <a:t>Long scan time.</a:t>
                      </a:r>
                      <a:endParaRPr>
                        <a:solidFill>
                          <a:schemeClr val="accent5"/>
                        </a:solidFill>
                        <a:latin typeface="Karla"/>
                        <a:ea typeface="Karla"/>
                        <a:cs typeface="Karla"/>
                        <a:sym typeface="Karla"/>
                      </a:endParaRPr>
                    </a:p>
                    <a:p>
                      <a:pPr indent="-317500" lvl="0" marL="457200" rtl="0" algn="l">
                        <a:spcBef>
                          <a:spcPts val="0"/>
                        </a:spcBef>
                        <a:spcAft>
                          <a:spcPts val="0"/>
                        </a:spcAft>
                        <a:buClr>
                          <a:srgbClr val="434343"/>
                        </a:buClr>
                        <a:buSzPts val="1400"/>
                        <a:buFont typeface="Karla"/>
                        <a:buChar char="●"/>
                      </a:pPr>
                      <a:r>
                        <a:rPr lang="en">
                          <a:solidFill>
                            <a:srgbClr val="434343"/>
                          </a:solidFill>
                          <a:latin typeface="Karla"/>
                          <a:ea typeface="Karla"/>
                          <a:cs typeface="Karla"/>
                          <a:sym typeface="Karla"/>
                        </a:rPr>
                        <a:t>Less available than other modalities</a:t>
                      </a:r>
                      <a:endParaRPr>
                        <a:solidFill>
                          <a:srgbClr val="666666"/>
                        </a:solidFill>
                        <a:latin typeface="Karla"/>
                        <a:ea typeface="Karla"/>
                        <a:cs typeface="Karla"/>
                        <a:sym typeface="Karla"/>
                      </a:endParaRPr>
                    </a:p>
                  </a:txBody>
                  <a:tcPr marT="190050" marB="190050" marR="75600" marL="756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008750">
                <a:tc>
                  <a:txBody>
                    <a:bodyPr/>
                    <a:lstStyle/>
                    <a:p>
                      <a:pPr indent="0" lvl="0" marL="0" rtl="0" algn="ctr">
                        <a:spcBef>
                          <a:spcPts val="0"/>
                        </a:spcBef>
                        <a:spcAft>
                          <a:spcPts val="0"/>
                        </a:spcAft>
                        <a:buNone/>
                      </a:pPr>
                      <a:r>
                        <a:t/>
                      </a:r>
                      <a:endParaRPr b="1">
                        <a:solidFill>
                          <a:srgbClr val="FFFFFF"/>
                        </a:solidFill>
                        <a:latin typeface="Karla"/>
                        <a:ea typeface="Karla"/>
                        <a:cs typeface="Karla"/>
                        <a:sym typeface="Karla"/>
                      </a:endParaRPr>
                    </a:p>
                    <a:p>
                      <a:pPr indent="0" lvl="0" marL="0" rtl="0" algn="ctr">
                        <a:spcBef>
                          <a:spcPts val="0"/>
                        </a:spcBef>
                        <a:spcAft>
                          <a:spcPts val="0"/>
                        </a:spcAft>
                        <a:buNone/>
                      </a:pPr>
                      <a:r>
                        <a:rPr b="1" lang="en">
                          <a:solidFill>
                            <a:srgbClr val="FFFFFF"/>
                          </a:solidFill>
                          <a:latin typeface="Karla"/>
                          <a:ea typeface="Karla"/>
                          <a:cs typeface="Karla"/>
                          <a:sym typeface="Karla"/>
                        </a:rPr>
                        <a:t>ULTRASOUND</a:t>
                      </a:r>
                      <a:endParaRPr b="1">
                        <a:solidFill>
                          <a:srgbClr val="FFFFFF"/>
                        </a:solidFill>
                        <a:latin typeface="Karla"/>
                        <a:ea typeface="Karla"/>
                        <a:cs typeface="Karla"/>
                        <a:sym typeface="Karla"/>
                      </a:endParaRPr>
                    </a:p>
                  </a:txBody>
                  <a:tcPr marT="190050" marB="190050" marR="75600" marL="756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9DBDC1"/>
                    </a:solidFill>
                  </a:tcPr>
                </a:tc>
                <a:tc>
                  <a:txBody>
                    <a:bodyPr/>
                    <a:lstStyle/>
                    <a:p>
                      <a:pPr indent="-317500" lvl="0" marL="457200" rtl="0" algn="l">
                        <a:spcBef>
                          <a:spcPts val="0"/>
                        </a:spcBef>
                        <a:spcAft>
                          <a:spcPts val="0"/>
                        </a:spcAft>
                        <a:buClr>
                          <a:srgbClr val="434343"/>
                        </a:buClr>
                        <a:buSzPts val="1400"/>
                        <a:buFont typeface="Karla"/>
                        <a:buChar char="●"/>
                      </a:pPr>
                      <a:r>
                        <a:rPr lang="en">
                          <a:solidFill>
                            <a:srgbClr val="434343"/>
                          </a:solidFill>
                          <a:latin typeface="Karla"/>
                          <a:ea typeface="Karla"/>
                          <a:cs typeface="Karla"/>
                          <a:sym typeface="Karla"/>
                        </a:rPr>
                        <a:t>No radiation. </a:t>
                      </a:r>
                      <a:endParaRPr>
                        <a:solidFill>
                          <a:srgbClr val="434343"/>
                        </a:solidFill>
                        <a:latin typeface="Karla"/>
                        <a:ea typeface="Karla"/>
                        <a:cs typeface="Karla"/>
                        <a:sym typeface="Karla"/>
                      </a:endParaRPr>
                    </a:p>
                    <a:p>
                      <a:pPr indent="-317500" lvl="0" marL="457200" rtl="0" algn="l">
                        <a:spcBef>
                          <a:spcPts val="0"/>
                        </a:spcBef>
                        <a:spcAft>
                          <a:spcPts val="0"/>
                        </a:spcAft>
                        <a:buClr>
                          <a:srgbClr val="434343"/>
                        </a:buClr>
                        <a:buSzPts val="1400"/>
                        <a:buFont typeface="Karla"/>
                        <a:buChar char="●"/>
                      </a:pPr>
                      <a:r>
                        <a:rPr lang="en">
                          <a:solidFill>
                            <a:srgbClr val="434343"/>
                          </a:solidFill>
                          <a:latin typeface="Karla"/>
                          <a:ea typeface="Karla"/>
                          <a:cs typeface="Karla"/>
                          <a:sym typeface="Karla"/>
                        </a:rPr>
                        <a:t>Very </a:t>
                      </a:r>
                      <a:r>
                        <a:rPr lang="en">
                          <a:solidFill>
                            <a:schemeClr val="accent5"/>
                          </a:solidFill>
                          <a:latin typeface="Karla"/>
                          <a:ea typeface="Karla"/>
                          <a:cs typeface="Karla"/>
                          <a:sym typeface="Karla"/>
                        </a:rPr>
                        <a:t>good </a:t>
                      </a:r>
                      <a:r>
                        <a:rPr lang="en">
                          <a:solidFill>
                            <a:srgbClr val="434343"/>
                          </a:solidFill>
                          <a:latin typeface="Karla"/>
                          <a:ea typeface="Karla"/>
                          <a:cs typeface="Karla"/>
                          <a:sym typeface="Karla"/>
                        </a:rPr>
                        <a:t>soft tissue details. </a:t>
                      </a:r>
                      <a:endParaRPr>
                        <a:solidFill>
                          <a:srgbClr val="434343"/>
                        </a:solidFill>
                        <a:latin typeface="Karla"/>
                        <a:ea typeface="Karla"/>
                        <a:cs typeface="Karla"/>
                        <a:sym typeface="Karla"/>
                      </a:endParaRPr>
                    </a:p>
                  </a:txBody>
                  <a:tcPr marT="190050" marB="190050" marR="75600" marL="756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l">
                        <a:spcBef>
                          <a:spcPts val="0"/>
                        </a:spcBef>
                        <a:spcAft>
                          <a:spcPts val="0"/>
                        </a:spcAft>
                        <a:buClr>
                          <a:srgbClr val="434343"/>
                        </a:buClr>
                        <a:buSzPts val="1400"/>
                        <a:buFont typeface="Karla"/>
                        <a:buChar char="●"/>
                      </a:pPr>
                      <a:r>
                        <a:rPr lang="en">
                          <a:solidFill>
                            <a:srgbClr val="434343"/>
                          </a:solidFill>
                          <a:latin typeface="Karla"/>
                          <a:ea typeface="Karla"/>
                          <a:cs typeface="Karla"/>
                          <a:sym typeface="Karla"/>
                        </a:rPr>
                        <a:t>Operator dependant. </a:t>
                      </a:r>
                      <a:endParaRPr>
                        <a:solidFill>
                          <a:srgbClr val="434343"/>
                        </a:solidFill>
                        <a:latin typeface="Karla"/>
                        <a:ea typeface="Karla"/>
                        <a:cs typeface="Karla"/>
                        <a:sym typeface="Karla"/>
                      </a:endParaRPr>
                    </a:p>
                    <a:p>
                      <a:pPr indent="-317500" lvl="0" marL="457200" rtl="0" algn="l">
                        <a:spcBef>
                          <a:spcPts val="0"/>
                        </a:spcBef>
                        <a:spcAft>
                          <a:spcPts val="0"/>
                        </a:spcAft>
                        <a:buClr>
                          <a:srgbClr val="434343"/>
                        </a:buClr>
                        <a:buSzPts val="1400"/>
                        <a:buFont typeface="Karla"/>
                        <a:buChar char="●"/>
                      </a:pPr>
                      <a:r>
                        <a:rPr lang="en">
                          <a:solidFill>
                            <a:schemeClr val="accent5"/>
                          </a:solidFill>
                          <a:latin typeface="Karla"/>
                          <a:ea typeface="Karla"/>
                          <a:cs typeface="Karla"/>
                          <a:sym typeface="Karla"/>
                        </a:rPr>
                        <a:t>Limited </a:t>
                      </a:r>
                      <a:r>
                        <a:rPr lang="en">
                          <a:solidFill>
                            <a:srgbClr val="434343"/>
                          </a:solidFill>
                          <a:latin typeface="Karla"/>
                          <a:ea typeface="Karla"/>
                          <a:cs typeface="Karla"/>
                          <a:sym typeface="Karla"/>
                        </a:rPr>
                        <a:t>in evaluating bowel and calcification. </a:t>
                      </a:r>
                      <a:endParaRPr>
                        <a:solidFill>
                          <a:srgbClr val="434343"/>
                        </a:solidFill>
                        <a:latin typeface="Karla"/>
                        <a:ea typeface="Karla"/>
                        <a:cs typeface="Karla"/>
                        <a:sym typeface="Karla"/>
                      </a:endParaRPr>
                    </a:p>
                    <a:p>
                      <a:pPr indent="-317500" lvl="0" marL="457200" rtl="0" algn="l">
                        <a:spcBef>
                          <a:spcPts val="0"/>
                        </a:spcBef>
                        <a:spcAft>
                          <a:spcPts val="0"/>
                        </a:spcAft>
                        <a:buClr>
                          <a:srgbClr val="434343"/>
                        </a:buClr>
                        <a:buSzPts val="1400"/>
                        <a:buFont typeface="Karla"/>
                        <a:buChar char="●"/>
                      </a:pPr>
                      <a:r>
                        <a:rPr lang="en">
                          <a:solidFill>
                            <a:srgbClr val="434343"/>
                          </a:solidFill>
                          <a:latin typeface="Karla"/>
                          <a:ea typeface="Karla"/>
                          <a:cs typeface="Karla"/>
                          <a:sym typeface="Karla"/>
                        </a:rPr>
                        <a:t>Radiation</a:t>
                      </a:r>
                      <a:endParaRPr>
                        <a:solidFill>
                          <a:schemeClr val="accent5"/>
                        </a:solidFill>
                        <a:latin typeface="Karla"/>
                        <a:ea typeface="Karla"/>
                        <a:cs typeface="Karla"/>
                        <a:sym typeface="Karla"/>
                      </a:endParaRPr>
                    </a:p>
                  </a:txBody>
                  <a:tcPr marT="190050" marB="190050" marR="75600" marL="756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218300">
                <a:tc>
                  <a:txBody>
                    <a:bodyPr/>
                    <a:lstStyle/>
                    <a:p>
                      <a:pPr indent="0" lvl="0" marL="0" rtl="0" algn="ctr">
                        <a:spcBef>
                          <a:spcPts val="0"/>
                        </a:spcBef>
                        <a:spcAft>
                          <a:spcPts val="0"/>
                        </a:spcAft>
                        <a:buNone/>
                      </a:pPr>
                      <a:r>
                        <a:t/>
                      </a:r>
                      <a:endParaRPr b="1">
                        <a:solidFill>
                          <a:srgbClr val="FFFFFF"/>
                        </a:solidFill>
                        <a:latin typeface="Karla"/>
                        <a:ea typeface="Karla"/>
                        <a:cs typeface="Karla"/>
                        <a:sym typeface="Karla"/>
                      </a:endParaRPr>
                    </a:p>
                    <a:p>
                      <a:pPr indent="0" lvl="0" marL="0" rtl="0" algn="ctr">
                        <a:spcBef>
                          <a:spcPts val="0"/>
                        </a:spcBef>
                        <a:spcAft>
                          <a:spcPts val="0"/>
                        </a:spcAft>
                        <a:buNone/>
                      </a:pPr>
                      <a:r>
                        <a:rPr b="1" lang="en">
                          <a:solidFill>
                            <a:srgbClr val="FFFFFF"/>
                          </a:solidFill>
                          <a:latin typeface="Karla"/>
                          <a:ea typeface="Karla"/>
                          <a:cs typeface="Karla"/>
                          <a:sym typeface="Karla"/>
                        </a:rPr>
                        <a:t>NUCLEAR MEDICINE</a:t>
                      </a:r>
                      <a:endParaRPr b="1">
                        <a:solidFill>
                          <a:srgbClr val="FFFFFF"/>
                        </a:solidFill>
                        <a:latin typeface="Karla"/>
                        <a:ea typeface="Karla"/>
                        <a:cs typeface="Karla"/>
                        <a:sym typeface="Karla"/>
                      </a:endParaRPr>
                    </a:p>
                    <a:p>
                      <a:pPr indent="0" lvl="0" marL="0" rtl="0" algn="ctr">
                        <a:spcBef>
                          <a:spcPts val="0"/>
                        </a:spcBef>
                        <a:spcAft>
                          <a:spcPts val="0"/>
                        </a:spcAft>
                        <a:buNone/>
                      </a:pPr>
                      <a:r>
                        <a:t/>
                      </a:r>
                      <a:endParaRPr b="1">
                        <a:solidFill>
                          <a:srgbClr val="FFFFFF"/>
                        </a:solidFill>
                        <a:latin typeface="Karla"/>
                        <a:ea typeface="Karla"/>
                        <a:cs typeface="Karla"/>
                        <a:sym typeface="Karla"/>
                      </a:endParaRPr>
                    </a:p>
                  </a:txBody>
                  <a:tcPr marT="190050" marB="190050" marR="75600" marL="756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9DBDC1"/>
                    </a:solidFill>
                  </a:tcPr>
                </a:tc>
                <a:tc>
                  <a:txBody>
                    <a:bodyPr/>
                    <a:lstStyle/>
                    <a:p>
                      <a:pPr indent="-317500" lvl="0" marL="457200" rtl="0" algn="l">
                        <a:spcBef>
                          <a:spcPts val="0"/>
                        </a:spcBef>
                        <a:spcAft>
                          <a:spcPts val="0"/>
                        </a:spcAft>
                        <a:buClr>
                          <a:srgbClr val="434343"/>
                        </a:buClr>
                        <a:buSzPts val="1400"/>
                        <a:buFont typeface="Karla"/>
                        <a:buChar char="●"/>
                      </a:pPr>
                      <a:r>
                        <a:rPr lang="en">
                          <a:solidFill>
                            <a:schemeClr val="accent5"/>
                          </a:solidFill>
                          <a:latin typeface="Karla"/>
                          <a:ea typeface="Karla"/>
                          <a:cs typeface="Karla"/>
                          <a:sym typeface="Karla"/>
                        </a:rPr>
                        <a:t>Excellent </a:t>
                      </a:r>
                      <a:r>
                        <a:rPr lang="en">
                          <a:solidFill>
                            <a:srgbClr val="434343"/>
                          </a:solidFill>
                          <a:latin typeface="Karla"/>
                          <a:ea typeface="Karla"/>
                          <a:cs typeface="Karla"/>
                          <a:sym typeface="Karla"/>
                        </a:rPr>
                        <a:t>in evaluating organ function. </a:t>
                      </a:r>
                      <a:endParaRPr>
                        <a:solidFill>
                          <a:srgbClr val="434343"/>
                        </a:solidFill>
                        <a:latin typeface="Karla"/>
                        <a:ea typeface="Karla"/>
                        <a:cs typeface="Karla"/>
                        <a:sym typeface="Karla"/>
                      </a:endParaRPr>
                    </a:p>
                  </a:txBody>
                  <a:tcPr marT="190050" marB="190050" marR="75600" marL="756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l">
                        <a:spcBef>
                          <a:spcPts val="0"/>
                        </a:spcBef>
                        <a:spcAft>
                          <a:spcPts val="0"/>
                        </a:spcAft>
                        <a:buClr>
                          <a:srgbClr val="434343"/>
                        </a:buClr>
                        <a:buSzPts val="1400"/>
                        <a:buFont typeface="Karla"/>
                        <a:buChar char="●"/>
                      </a:pPr>
                      <a:r>
                        <a:rPr lang="en">
                          <a:solidFill>
                            <a:srgbClr val="434343"/>
                          </a:solidFill>
                          <a:latin typeface="Karla"/>
                          <a:ea typeface="Karla"/>
                          <a:cs typeface="Karla"/>
                          <a:sym typeface="Karla"/>
                        </a:rPr>
                        <a:t>Radiation. </a:t>
                      </a:r>
                      <a:endParaRPr>
                        <a:solidFill>
                          <a:srgbClr val="434343"/>
                        </a:solidFill>
                        <a:latin typeface="Karla"/>
                        <a:ea typeface="Karla"/>
                        <a:cs typeface="Karla"/>
                        <a:sym typeface="Karla"/>
                      </a:endParaRPr>
                    </a:p>
                    <a:p>
                      <a:pPr indent="-317500" lvl="0" marL="457200" rtl="0" algn="l">
                        <a:spcBef>
                          <a:spcPts val="0"/>
                        </a:spcBef>
                        <a:spcAft>
                          <a:spcPts val="0"/>
                        </a:spcAft>
                        <a:buClr>
                          <a:srgbClr val="434343"/>
                        </a:buClr>
                        <a:buSzPts val="1400"/>
                        <a:buFont typeface="Karla"/>
                        <a:buChar char="●"/>
                      </a:pPr>
                      <a:r>
                        <a:rPr lang="en">
                          <a:solidFill>
                            <a:srgbClr val="434343"/>
                          </a:solidFill>
                          <a:latin typeface="Karla"/>
                          <a:ea typeface="Karla"/>
                          <a:cs typeface="Karla"/>
                          <a:sym typeface="Karla"/>
                        </a:rPr>
                        <a:t>Very </a:t>
                      </a:r>
                      <a:r>
                        <a:rPr lang="en">
                          <a:solidFill>
                            <a:schemeClr val="accent5"/>
                          </a:solidFill>
                          <a:latin typeface="Karla"/>
                          <a:ea typeface="Karla"/>
                          <a:cs typeface="Karla"/>
                          <a:sym typeface="Karla"/>
                        </a:rPr>
                        <a:t>poor </a:t>
                      </a:r>
                      <a:r>
                        <a:rPr lang="en">
                          <a:solidFill>
                            <a:srgbClr val="434343"/>
                          </a:solidFill>
                          <a:latin typeface="Karla"/>
                          <a:ea typeface="Karla"/>
                          <a:cs typeface="Karla"/>
                          <a:sym typeface="Karla"/>
                        </a:rPr>
                        <a:t>in evaluating anatomy. </a:t>
                      </a:r>
                      <a:endParaRPr>
                        <a:solidFill>
                          <a:srgbClr val="434343"/>
                        </a:solidFill>
                        <a:latin typeface="Karla"/>
                        <a:ea typeface="Karla"/>
                        <a:cs typeface="Karla"/>
                        <a:sym typeface="Karla"/>
                      </a:endParaRPr>
                    </a:p>
                    <a:p>
                      <a:pPr indent="-317500" lvl="0" marL="457200" rtl="0" algn="l">
                        <a:spcBef>
                          <a:spcPts val="0"/>
                        </a:spcBef>
                        <a:spcAft>
                          <a:spcPts val="0"/>
                        </a:spcAft>
                        <a:buClr>
                          <a:srgbClr val="434343"/>
                        </a:buClr>
                        <a:buSzPts val="1400"/>
                        <a:buFont typeface="Karla"/>
                        <a:buChar char="●"/>
                      </a:pPr>
                      <a:r>
                        <a:rPr lang="en">
                          <a:solidFill>
                            <a:srgbClr val="434343"/>
                          </a:solidFill>
                          <a:latin typeface="Karla"/>
                          <a:ea typeface="Karla"/>
                          <a:cs typeface="Karla"/>
                          <a:sym typeface="Karla"/>
                        </a:rPr>
                        <a:t>Not widely available.</a:t>
                      </a:r>
                      <a:endParaRPr>
                        <a:solidFill>
                          <a:srgbClr val="6AA84F"/>
                        </a:solidFill>
                        <a:latin typeface="Karla"/>
                        <a:ea typeface="Karla"/>
                        <a:cs typeface="Karla"/>
                        <a:sym typeface="Karla"/>
                      </a:endParaRPr>
                    </a:p>
                  </a:txBody>
                  <a:tcPr marT="190050" marB="190050" marR="75600" marL="756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
        <p:nvSpPr>
          <p:cNvPr id="315" name="Google Shape;315;p22"/>
          <p:cNvSpPr txBox="1"/>
          <p:nvPr/>
        </p:nvSpPr>
        <p:spPr>
          <a:xfrm>
            <a:off x="1655875" y="661575"/>
            <a:ext cx="4449300" cy="64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300">
                <a:solidFill>
                  <a:srgbClr val="0D8F9D"/>
                </a:solidFill>
                <a:latin typeface="Karla"/>
                <a:ea typeface="Karla"/>
                <a:cs typeface="Karla"/>
                <a:sym typeface="Karla"/>
              </a:rPr>
              <a:t>Radiological modalities used in hepatobiliary system</a:t>
            </a:r>
            <a:endParaRPr b="1" sz="2300">
              <a:solidFill>
                <a:srgbClr val="0D8F9D"/>
              </a:solidFill>
              <a:latin typeface="Karla"/>
              <a:ea typeface="Karla"/>
              <a:cs typeface="Karla"/>
              <a:sym typeface="Karla"/>
            </a:endParaRPr>
          </a:p>
          <a:p>
            <a:pPr indent="0" lvl="0" marL="0" rtl="0" algn="l">
              <a:spcBef>
                <a:spcPts val="0"/>
              </a:spcBef>
              <a:spcAft>
                <a:spcPts val="0"/>
              </a:spcAft>
              <a:buNone/>
            </a:pPr>
            <a:r>
              <a:t/>
            </a:r>
            <a:endParaRPr b="1" sz="2300">
              <a:latin typeface="Karla"/>
              <a:ea typeface="Karla"/>
              <a:cs typeface="Karla"/>
              <a:sym typeface="Karl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005E68"/>
      </a:dk2>
      <a:lt2>
        <a:srgbClr val="0D8F9D"/>
      </a:lt2>
      <a:accent1>
        <a:srgbClr val="9DBDC1"/>
      </a:accent1>
      <a:accent2>
        <a:srgbClr val="A64D79"/>
      </a:accent2>
      <a:accent3>
        <a:srgbClr val="6C9EEC"/>
      </a:accent3>
      <a:accent4>
        <a:srgbClr val="6AA84F"/>
      </a:accent4>
      <a:accent5>
        <a:srgbClr val="CC0000"/>
      </a:accent5>
      <a:accent6>
        <a:srgbClr val="CEA320"/>
      </a:accent6>
      <a:hlink>
        <a:srgbClr val="9DBDC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