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972800" cx="7772400"/>
  <p:notesSz cx="6858000" cy="9144000"/>
  <p:embeddedFontLst>
    <p:embeddedFont>
      <p:font typeface="Arvo"/>
      <p:regular r:id="rId24"/>
      <p:bold r:id="rId25"/>
      <p:italic r:id="rId26"/>
      <p:boldItalic r:id="rId27"/>
    </p:embeddedFont>
    <p:embeddedFont>
      <p:font typeface="Spectral"/>
      <p:regular r:id="rId28"/>
      <p:bold r:id="rId29"/>
      <p:italic r:id="rId30"/>
      <p:boldItalic r:id="rId31"/>
    </p:embeddedFont>
    <p:embeddedFont>
      <p:font typeface="Karl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456">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CC6DF2-3075-4490-847D-7FFA7511D098}">
  <a:tblStyle styleId="{F0CC6DF2-3075-4490-847D-7FFA7511D0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56"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rvo-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vo-italic.fntdata"/><Relationship Id="rId25" Type="http://schemas.openxmlformats.org/officeDocument/2006/relationships/font" Target="fonts/Arvo-bold.fntdata"/><Relationship Id="rId28" Type="http://schemas.openxmlformats.org/officeDocument/2006/relationships/font" Target="fonts/Spectral-regular.fntdata"/><Relationship Id="rId27" Type="http://schemas.openxmlformats.org/officeDocument/2006/relationships/font" Target="fonts/Arv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pectral-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pectral-boldItalic.fntdata"/><Relationship Id="rId30" Type="http://schemas.openxmlformats.org/officeDocument/2006/relationships/font" Target="fonts/Spectral-italic.fntdata"/><Relationship Id="rId11" Type="http://schemas.openxmlformats.org/officeDocument/2006/relationships/slide" Target="slides/slide5.xml"/><Relationship Id="rId33" Type="http://schemas.openxmlformats.org/officeDocument/2006/relationships/font" Target="fonts/Karla-bold.fntdata"/><Relationship Id="rId10" Type="http://schemas.openxmlformats.org/officeDocument/2006/relationships/slide" Target="slides/slide4.xml"/><Relationship Id="rId32" Type="http://schemas.openxmlformats.org/officeDocument/2006/relationships/font" Target="fonts/Karla-regular.fntdata"/><Relationship Id="rId13" Type="http://schemas.openxmlformats.org/officeDocument/2006/relationships/slide" Target="slides/slide7.xml"/><Relationship Id="rId35" Type="http://schemas.openxmlformats.org/officeDocument/2006/relationships/font" Target="fonts/Karla-boldItalic.fntdata"/><Relationship Id="rId12" Type="http://schemas.openxmlformats.org/officeDocument/2006/relationships/slide" Target="slides/slide6.xml"/><Relationship Id="rId34" Type="http://schemas.openxmlformats.org/officeDocument/2006/relationships/font" Target="fonts/Karla-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88006a582_0_255: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988006a582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95b51d86c9_0_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95b51d86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780407e62b3538f1_6: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780407e62b3538f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95b51d86c9_0_49: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95b51d86c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95b51d86c9_0_85: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95b51d86c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820d0c5ea8_1_812: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820d0c5ea8_1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820d0c5ea8_1_828: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820d0c5ea8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7f0c422ed92012e_28: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7f0c422ed92012e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a2e3c9260_0_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a2e3c92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88006a582_0_24: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88006a58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88006a582_0_6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88006a58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4b083c02f3ed0cbc_3: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b083c02f3ed0cbc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88006a582_0_117: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88006a58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88006a582_0_16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88006a58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2d9e0946d_0_18: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2d9e0946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988006a582_0_207: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988006a58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304824" y="129150"/>
            <a:ext cx="1408500" cy="1408480"/>
          </a:xfrm>
          <a:prstGeom prst="rect">
            <a:avLst/>
          </a:prstGeom>
          <a:noFill/>
          <a:ln>
            <a:noFill/>
          </a:ln>
        </p:spPr>
      </p:pic>
      <p:sp>
        <p:nvSpPr>
          <p:cNvPr id="11" name="Google Shape;11;p2"/>
          <p:cNvSpPr txBox="1"/>
          <p:nvPr/>
        </p:nvSpPr>
        <p:spPr>
          <a:xfrm>
            <a:off x="-674520" y="1367363"/>
            <a:ext cx="3367200" cy="948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600">
                <a:solidFill>
                  <a:srgbClr val="384849"/>
                </a:solidFill>
                <a:latin typeface="Spectral"/>
                <a:ea typeface="Spectral"/>
                <a:cs typeface="Spectral"/>
                <a:sym typeface="Spectral"/>
              </a:rPr>
              <a:t>Radiology</a:t>
            </a:r>
            <a:r>
              <a:rPr lang="en" sz="400">
                <a:latin typeface="Spectral"/>
                <a:ea typeface="Spectral"/>
                <a:cs typeface="Spectral"/>
                <a:sym typeface="Spectral"/>
              </a:rPr>
              <a:t> </a:t>
            </a:r>
            <a:endParaRPr sz="400">
              <a:latin typeface="Spectral"/>
              <a:ea typeface="Spectral"/>
              <a:cs typeface="Spectral"/>
              <a:sym typeface="Spectral"/>
            </a:endParaRPr>
          </a:p>
        </p:txBody>
      </p:sp>
      <p:sp>
        <p:nvSpPr>
          <p:cNvPr id="12" name="Google Shape;12;p2"/>
          <p:cNvSpPr txBox="1"/>
          <p:nvPr/>
        </p:nvSpPr>
        <p:spPr>
          <a:xfrm>
            <a:off x="-426136" y="1743138"/>
            <a:ext cx="2870400" cy="948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500">
                <a:solidFill>
                  <a:srgbClr val="384849"/>
                </a:solidFill>
                <a:latin typeface="Spectral"/>
                <a:ea typeface="Spectral"/>
                <a:cs typeface="Spectral"/>
                <a:sym typeface="Spectral"/>
              </a:rPr>
              <a:t>Team 438</a:t>
            </a:r>
            <a:endParaRPr sz="100">
              <a:solidFill>
                <a:srgbClr val="384849"/>
              </a:solidFill>
              <a:latin typeface="Spectral"/>
              <a:ea typeface="Spectral"/>
              <a:cs typeface="Spectral"/>
              <a:sym typeface="Spectral"/>
            </a:endParaRPr>
          </a:p>
        </p:txBody>
      </p:sp>
      <p:sp>
        <p:nvSpPr>
          <p:cNvPr id="13" name="Google Shape;13;p2"/>
          <p:cNvSpPr/>
          <p:nvPr/>
        </p:nvSpPr>
        <p:spPr>
          <a:xfrm>
            <a:off x="-128" y="2494350"/>
            <a:ext cx="7772400" cy="3466200"/>
          </a:xfrm>
          <a:prstGeom prst="rect">
            <a:avLst/>
          </a:prstGeom>
          <a:solidFill>
            <a:srgbClr val="005E68">
              <a:alpha val="1788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14" name="Google Shape;14;p2"/>
          <p:cNvSpPr txBox="1"/>
          <p:nvPr/>
        </p:nvSpPr>
        <p:spPr>
          <a:xfrm>
            <a:off x="1713325" y="514175"/>
            <a:ext cx="6069000" cy="1344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3000">
                <a:solidFill>
                  <a:srgbClr val="005E68"/>
                </a:solidFill>
                <a:latin typeface="Arvo"/>
                <a:ea typeface="Arvo"/>
                <a:cs typeface="Arvo"/>
                <a:sym typeface="Arvo"/>
              </a:rPr>
              <a:t>Radiology of hepatobiliary Diseases</a:t>
            </a:r>
            <a:endParaRPr sz="3000">
              <a:solidFill>
                <a:srgbClr val="005E68"/>
              </a:solidFill>
              <a:latin typeface="Arvo"/>
              <a:ea typeface="Arvo"/>
              <a:cs typeface="Arvo"/>
              <a:sym typeface="Arvo"/>
            </a:endParaRPr>
          </a:p>
        </p:txBody>
      </p:sp>
      <p:sp>
        <p:nvSpPr>
          <p:cNvPr id="15" name="Google Shape;15;p2"/>
          <p:cNvSpPr/>
          <p:nvPr/>
        </p:nvSpPr>
        <p:spPr>
          <a:xfrm>
            <a:off x="2612518" y="1661375"/>
            <a:ext cx="4520700" cy="44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16" name="Google Shape;16;p2"/>
          <p:cNvSpPr txBox="1"/>
          <p:nvPr/>
        </p:nvSpPr>
        <p:spPr>
          <a:xfrm>
            <a:off x="2223132" y="1674975"/>
            <a:ext cx="5299500" cy="1344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Arvo"/>
                <a:ea typeface="Arvo"/>
                <a:cs typeface="Arvo"/>
                <a:sym typeface="Arvo"/>
              </a:rPr>
              <a:t>Lecture 13</a:t>
            </a:r>
            <a:endParaRPr b="1" sz="2100">
              <a:solidFill>
                <a:srgbClr val="005E68"/>
              </a:solidFill>
              <a:latin typeface="Arvo"/>
              <a:ea typeface="Arvo"/>
              <a:cs typeface="Arvo"/>
              <a:sym typeface="Arvo"/>
            </a:endParaRPr>
          </a:p>
          <a:p>
            <a:pPr indent="0" lvl="0" marL="0" rtl="0" algn="ctr">
              <a:spcBef>
                <a:spcPts val="0"/>
              </a:spcBef>
              <a:spcAft>
                <a:spcPts val="0"/>
              </a:spcAft>
              <a:buNone/>
            </a:pPr>
            <a:r>
              <a:t/>
            </a:r>
            <a:endParaRPr b="1" sz="2100">
              <a:solidFill>
                <a:srgbClr val="005E68"/>
              </a:solidFill>
              <a:latin typeface="Arvo"/>
              <a:ea typeface="Arvo"/>
              <a:cs typeface="Arvo"/>
              <a:sym typeface="Arvo"/>
            </a:endParaRPr>
          </a:p>
        </p:txBody>
      </p:sp>
      <p:sp>
        <p:nvSpPr>
          <p:cNvPr id="17" name="Google Shape;17;p2"/>
          <p:cNvSpPr txBox="1"/>
          <p:nvPr/>
        </p:nvSpPr>
        <p:spPr>
          <a:xfrm>
            <a:off x="-826094" y="2470800"/>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Objectives</a:t>
            </a:r>
            <a:endParaRPr b="1" sz="100">
              <a:solidFill>
                <a:srgbClr val="005E68"/>
              </a:solidFill>
              <a:latin typeface="Karla"/>
              <a:ea typeface="Karla"/>
              <a:cs typeface="Karla"/>
              <a:sym typeface="Karla"/>
            </a:endParaRPr>
          </a:p>
        </p:txBody>
      </p:sp>
      <p:sp>
        <p:nvSpPr>
          <p:cNvPr id="18" name="Google Shape;18;p2"/>
          <p:cNvSpPr/>
          <p:nvPr/>
        </p:nvSpPr>
        <p:spPr>
          <a:xfrm>
            <a:off x="1200264" y="3043775"/>
            <a:ext cx="1274100" cy="44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sz="1200">
              <a:solidFill>
                <a:srgbClr val="005E68"/>
              </a:solidFill>
            </a:endParaRPr>
          </a:p>
        </p:txBody>
      </p:sp>
      <p:sp>
        <p:nvSpPr>
          <p:cNvPr id="19" name="Google Shape;19;p2"/>
          <p:cNvSpPr/>
          <p:nvPr/>
        </p:nvSpPr>
        <p:spPr>
          <a:xfrm>
            <a:off x="176426" y="5443002"/>
            <a:ext cx="1408500" cy="313500"/>
          </a:xfrm>
          <a:prstGeom prst="homePlate">
            <a:avLst>
              <a:gd fmla="val 50000" name="adj"/>
            </a:avLst>
          </a:prstGeom>
          <a:solidFill>
            <a:srgbClr val="005E68"/>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Spectral"/>
                <a:ea typeface="Spectral"/>
                <a:cs typeface="Spectral"/>
                <a:sym typeface="Spectral"/>
              </a:rPr>
              <a:t>Color Index:</a:t>
            </a:r>
            <a:endParaRPr sz="1200">
              <a:solidFill>
                <a:srgbClr val="FFFFFF"/>
              </a:solidFill>
              <a:latin typeface="Spectral"/>
              <a:ea typeface="Spectral"/>
              <a:cs typeface="Spectral"/>
              <a:sym typeface="Spectral"/>
            </a:endParaRPr>
          </a:p>
        </p:txBody>
      </p:sp>
      <p:sp>
        <p:nvSpPr>
          <p:cNvPr id="20" name="Google Shape;20;p2"/>
          <p:cNvSpPr/>
          <p:nvPr/>
        </p:nvSpPr>
        <p:spPr>
          <a:xfrm>
            <a:off x="1445979" y="5443000"/>
            <a:ext cx="5881500" cy="313500"/>
          </a:xfrm>
          <a:prstGeom prst="chevron">
            <a:avLst>
              <a:gd fmla="val 50000" name="adj"/>
            </a:avLst>
          </a:prstGeom>
          <a:solidFill>
            <a:schemeClr val="lt2"/>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1" name="Google Shape;21;p2"/>
          <p:cNvSpPr txBox="1"/>
          <p:nvPr/>
        </p:nvSpPr>
        <p:spPr>
          <a:xfrm>
            <a:off x="1584841" y="5401365"/>
            <a:ext cx="1274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5"/>
                </a:solidFill>
                <a:latin typeface="Karla"/>
                <a:ea typeface="Karla"/>
                <a:cs typeface="Karla"/>
                <a:sym typeface="Karla"/>
              </a:rPr>
              <a:t>⬩ Important</a:t>
            </a:r>
            <a:endParaRPr b="1" sz="1200">
              <a:solidFill>
                <a:schemeClr val="accent5"/>
              </a:solidFill>
              <a:latin typeface="Karla"/>
              <a:ea typeface="Karla"/>
              <a:cs typeface="Karla"/>
              <a:sym typeface="Karla"/>
            </a:endParaRPr>
          </a:p>
        </p:txBody>
      </p:sp>
      <p:sp>
        <p:nvSpPr>
          <p:cNvPr id="22" name="Google Shape;22;p2"/>
          <p:cNvSpPr txBox="1"/>
          <p:nvPr/>
        </p:nvSpPr>
        <p:spPr>
          <a:xfrm>
            <a:off x="2647825" y="5407925"/>
            <a:ext cx="14928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4"/>
                </a:solidFill>
                <a:latin typeface="Karla"/>
                <a:ea typeface="Karla"/>
                <a:cs typeface="Karla"/>
                <a:sym typeface="Karla"/>
              </a:rPr>
              <a:t>⬩</a:t>
            </a:r>
            <a:r>
              <a:rPr b="1" lang="en" sz="1200">
                <a:solidFill>
                  <a:schemeClr val="accent4"/>
                </a:solidFill>
                <a:latin typeface="Karla"/>
                <a:ea typeface="Karla"/>
                <a:cs typeface="Karla"/>
                <a:sym typeface="Karla"/>
              </a:rPr>
              <a:t> Doctor’s </a:t>
            </a:r>
            <a:r>
              <a:rPr b="1" lang="en" sz="1200">
                <a:solidFill>
                  <a:schemeClr val="accent4"/>
                </a:solidFill>
                <a:latin typeface="Karla"/>
                <a:ea typeface="Karla"/>
                <a:cs typeface="Karla"/>
                <a:sym typeface="Karla"/>
              </a:rPr>
              <a:t>Notes</a:t>
            </a:r>
            <a:endParaRPr b="1" sz="1200">
              <a:solidFill>
                <a:schemeClr val="accent4"/>
              </a:solidFill>
              <a:latin typeface="Karla"/>
              <a:ea typeface="Karla"/>
              <a:cs typeface="Karla"/>
              <a:sym typeface="Karla"/>
            </a:endParaRPr>
          </a:p>
        </p:txBody>
      </p:sp>
      <p:sp>
        <p:nvSpPr>
          <p:cNvPr id="23" name="Google Shape;23;p2"/>
          <p:cNvSpPr txBox="1"/>
          <p:nvPr/>
        </p:nvSpPr>
        <p:spPr>
          <a:xfrm>
            <a:off x="4009978" y="5401375"/>
            <a:ext cx="8037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rgbClr val="999999"/>
                </a:solidFill>
                <a:latin typeface="Karla"/>
                <a:ea typeface="Karla"/>
                <a:cs typeface="Karla"/>
                <a:sym typeface="Karla"/>
              </a:rPr>
              <a:t>⬩</a:t>
            </a:r>
            <a:r>
              <a:rPr b="1" lang="en" sz="1200">
                <a:solidFill>
                  <a:srgbClr val="999999"/>
                </a:solidFill>
                <a:latin typeface="Karla"/>
                <a:ea typeface="Karla"/>
                <a:cs typeface="Karla"/>
                <a:sym typeface="Karla"/>
              </a:rPr>
              <a:t> </a:t>
            </a:r>
            <a:r>
              <a:rPr b="1" lang="en" sz="1200">
                <a:solidFill>
                  <a:srgbClr val="999999"/>
                </a:solidFill>
                <a:latin typeface="Karla"/>
                <a:ea typeface="Karla"/>
                <a:cs typeface="Karla"/>
                <a:sym typeface="Karla"/>
              </a:rPr>
              <a:t>Extra</a:t>
            </a:r>
            <a:endParaRPr b="1" sz="1200">
              <a:solidFill>
                <a:srgbClr val="999999"/>
              </a:solidFill>
              <a:latin typeface="Karla"/>
              <a:ea typeface="Karla"/>
              <a:cs typeface="Karla"/>
              <a:sym typeface="Karla"/>
            </a:endParaRPr>
          </a:p>
        </p:txBody>
      </p:sp>
      <p:sp>
        <p:nvSpPr>
          <p:cNvPr id="24" name="Google Shape;24;p2"/>
          <p:cNvSpPr/>
          <p:nvPr/>
        </p:nvSpPr>
        <p:spPr>
          <a:xfrm>
            <a:off x="-10200" y="10710375"/>
            <a:ext cx="7792500" cy="3135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5" name="Google Shape;25;p2"/>
          <p:cNvSpPr txBox="1"/>
          <p:nvPr/>
        </p:nvSpPr>
        <p:spPr>
          <a:xfrm>
            <a:off x="-778469" y="8557675"/>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Done by:</a:t>
            </a:r>
            <a:endParaRPr b="1" sz="100">
              <a:solidFill>
                <a:srgbClr val="005E68"/>
              </a:solidFill>
              <a:latin typeface="Karla"/>
              <a:ea typeface="Karla"/>
              <a:cs typeface="Karla"/>
              <a:sym typeface="Karla"/>
            </a:endParaRPr>
          </a:p>
        </p:txBody>
      </p:sp>
      <p:sp>
        <p:nvSpPr>
          <p:cNvPr id="26" name="Google Shape;26;p2"/>
          <p:cNvSpPr txBox="1"/>
          <p:nvPr/>
        </p:nvSpPr>
        <p:spPr>
          <a:xfrm>
            <a:off x="3215784" y="8532763"/>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Notes:</a:t>
            </a:r>
            <a:endParaRPr b="1" sz="100">
              <a:solidFill>
                <a:srgbClr val="005E68"/>
              </a:solidFill>
              <a:latin typeface="Karla"/>
              <a:ea typeface="Karla"/>
              <a:cs typeface="Karla"/>
              <a:sym typeface="Karla"/>
            </a:endParaRPr>
          </a:p>
        </p:txBody>
      </p:sp>
      <p:sp>
        <p:nvSpPr>
          <p:cNvPr id="27" name="Google Shape;27;p2"/>
          <p:cNvSpPr/>
          <p:nvPr/>
        </p:nvSpPr>
        <p:spPr>
          <a:xfrm>
            <a:off x="103225" y="908975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8" name="Google Shape;28;p2"/>
          <p:cNvSpPr/>
          <p:nvPr/>
        </p:nvSpPr>
        <p:spPr>
          <a:xfrm>
            <a:off x="3986525" y="908050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9" name="Google Shape;29;p2"/>
          <p:cNvSpPr txBox="1"/>
          <p:nvPr/>
        </p:nvSpPr>
        <p:spPr>
          <a:xfrm>
            <a:off x="1236443" y="6019238"/>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Spectral"/>
                <a:ea typeface="Spectral"/>
                <a:cs typeface="Spectral"/>
                <a:sym typeface="Spectral"/>
              </a:rPr>
              <a:t>Team Leaders</a:t>
            </a:r>
            <a:endParaRPr b="1" sz="100">
              <a:solidFill>
                <a:srgbClr val="005E68"/>
              </a:solidFill>
              <a:latin typeface="Spectral"/>
              <a:ea typeface="Spectral"/>
              <a:cs typeface="Spectral"/>
              <a:sym typeface="Spectral"/>
            </a:endParaRPr>
          </a:p>
        </p:txBody>
      </p:sp>
      <p:sp>
        <p:nvSpPr>
          <p:cNvPr id="30" name="Google Shape;30;p2"/>
          <p:cNvSpPr/>
          <p:nvPr/>
        </p:nvSpPr>
        <p:spPr>
          <a:xfrm>
            <a:off x="2118150" y="6588525"/>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Karla"/>
                <a:ea typeface="Karla"/>
                <a:cs typeface="Karla"/>
                <a:sym typeface="Karla"/>
              </a:rPr>
              <a:t>Omar Aldosari</a:t>
            </a:r>
            <a:endParaRPr sz="2000">
              <a:latin typeface="Karla"/>
              <a:ea typeface="Karla"/>
              <a:cs typeface="Karla"/>
              <a:sym typeface="Karla"/>
            </a:endParaRPr>
          </a:p>
        </p:txBody>
      </p:sp>
      <p:sp>
        <p:nvSpPr>
          <p:cNvPr id="31" name="Google Shape;31;p2"/>
          <p:cNvSpPr/>
          <p:nvPr/>
        </p:nvSpPr>
        <p:spPr>
          <a:xfrm>
            <a:off x="2118150" y="723345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2000">
                <a:latin typeface="Karla"/>
                <a:ea typeface="Karla"/>
                <a:cs typeface="Karla"/>
                <a:sym typeface="Karla"/>
              </a:rPr>
              <a:t>Leena Alnassar</a:t>
            </a:r>
            <a:endParaRPr sz="2000">
              <a:latin typeface="Karla"/>
              <a:ea typeface="Karla"/>
              <a:cs typeface="Karla"/>
              <a:sym typeface="Karla"/>
            </a:endParaRPr>
          </a:p>
        </p:txBody>
      </p:sp>
      <p:sp>
        <p:nvSpPr>
          <p:cNvPr id="32" name="Google Shape;32;p2"/>
          <p:cNvSpPr/>
          <p:nvPr/>
        </p:nvSpPr>
        <p:spPr>
          <a:xfrm>
            <a:off x="2118150" y="7878363"/>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2000">
                <a:latin typeface="Karla"/>
                <a:ea typeface="Karla"/>
                <a:cs typeface="Karla"/>
                <a:sym typeface="Karla"/>
              </a:rPr>
              <a:t>Shahd Alsalamh</a:t>
            </a:r>
            <a:endParaRPr sz="2000">
              <a:latin typeface="Karla"/>
              <a:ea typeface="Karla"/>
              <a:cs typeface="Karla"/>
              <a:sym typeface="Karla"/>
            </a:endParaRPr>
          </a:p>
        </p:txBody>
      </p:sp>
      <p:sp>
        <p:nvSpPr>
          <p:cNvPr id="33" name="Google Shape;33;p2"/>
          <p:cNvSpPr txBox="1"/>
          <p:nvPr/>
        </p:nvSpPr>
        <p:spPr>
          <a:xfrm>
            <a:off x="4723204" y="5407925"/>
            <a:ext cx="1361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2"/>
                </a:solidFill>
                <a:latin typeface="Karla"/>
                <a:ea typeface="Karla"/>
                <a:cs typeface="Karla"/>
                <a:sym typeface="Karla"/>
              </a:rPr>
              <a:t>⬩ </a:t>
            </a:r>
            <a:r>
              <a:rPr b="1" lang="en" sz="1200">
                <a:solidFill>
                  <a:schemeClr val="accent2"/>
                </a:solidFill>
                <a:latin typeface="Karla"/>
                <a:ea typeface="Karla"/>
                <a:cs typeface="Karla"/>
                <a:sym typeface="Karla"/>
              </a:rPr>
              <a:t>Female slides </a:t>
            </a:r>
            <a:endParaRPr b="1" sz="1200">
              <a:solidFill>
                <a:schemeClr val="accent2"/>
              </a:solidFill>
              <a:latin typeface="Karla"/>
              <a:ea typeface="Karla"/>
              <a:cs typeface="Karla"/>
              <a:sym typeface="Karla"/>
            </a:endParaRPr>
          </a:p>
        </p:txBody>
      </p:sp>
      <p:sp>
        <p:nvSpPr>
          <p:cNvPr id="34" name="Google Shape;34;p2"/>
          <p:cNvSpPr txBox="1"/>
          <p:nvPr/>
        </p:nvSpPr>
        <p:spPr>
          <a:xfrm>
            <a:off x="5966375" y="5407925"/>
            <a:ext cx="1361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3"/>
                </a:solidFill>
                <a:latin typeface="Karla"/>
                <a:ea typeface="Karla"/>
                <a:cs typeface="Karla"/>
                <a:sym typeface="Karla"/>
              </a:rPr>
              <a:t>⬩ </a:t>
            </a:r>
            <a:r>
              <a:rPr b="1" lang="en" sz="1200">
                <a:solidFill>
                  <a:schemeClr val="accent3"/>
                </a:solidFill>
                <a:latin typeface="Karla"/>
                <a:ea typeface="Karla"/>
                <a:cs typeface="Karla"/>
                <a:sym typeface="Karla"/>
              </a:rPr>
              <a:t>male slides </a:t>
            </a:r>
            <a:endParaRPr b="1" sz="1200">
              <a:solidFill>
                <a:schemeClr val="accent3"/>
              </a:solidFill>
              <a:latin typeface="Karla"/>
              <a:ea typeface="Karla"/>
              <a:cs typeface="Karla"/>
              <a:sym typeface="Karla"/>
            </a:endParaRPr>
          </a:p>
        </p:txBody>
      </p:sp>
      <p:pic>
        <p:nvPicPr>
          <p:cNvPr id="35" name="Google Shape;35;p2"/>
          <p:cNvPicPr preferRelativeResize="0"/>
          <p:nvPr/>
        </p:nvPicPr>
        <p:blipFill rotWithShape="1">
          <a:blip r:embed="rId3">
            <a:alphaModFix/>
          </a:blip>
          <a:srcRect b="33962" l="59769" r="23115" t="30470"/>
          <a:stretch/>
        </p:blipFill>
        <p:spPr>
          <a:xfrm>
            <a:off x="2418325" y="6590338"/>
            <a:ext cx="455726" cy="550150"/>
          </a:xfrm>
          <a:prstGeom prst="rect">
            <a:avLst/>
          </a:prstGeom>
          <a:noFill/>
          <a:ln>
            <a:noFill/>
          </a:ln>
        </p:spPr>
      </p:pic>
      <p:pic>
        <p:nvPicPr>
          <p:cNvPr id="36" name="Google Shape;36;p2"/>
          <p:cNvPicPr preferRelativeResize="0"/>
          <p:nvPr/>
        </p:nvPicPr>
        <p:blipFill rotWithShape="1">
          <a:blip r:embed="rId4">
            <a:alphaModFix/>
          </a:blip>
          <a:srcRect b="33127" l="26007" r="58832" t="31812"/>
          <a:stretch/>
        </p:blipFill>
        <p:spPr>
          <a:xfrm>
            <a:off x="2418800" y="7922025"/>
            <a:ext cx="454774" cy="508951"/>
          </a:xfrm>
          <a:prstGeom prst="rect">
            <a:avLst/>
          </a:prstGeom>
          <a:noFill/>
          <a:ln>
            <a:noFill/>
          </a:ln>
        </p:spPr>
      </p:pic>
      <p:pic>
        <p:nvPicPr>
          <p:cNvPr id="37" name="Google Shape;37;p2"/>
          <p:cNvPicPr preferRelativeResize="0"/>
          <p:nvPr/>
        </p:nvPicPr>
        <p:blipFill rotWithShape="1">
          <a:blip r:embed="rId5">
            <a:alphaModFix/>
          </a:blip>
          <a:srcRect b="33131" l="26009" r="58830" t="31809"/>
          <a:stretch/>
        </p:blipFill>
        <p:spPr>
          <a:xfrm>
            <a:off x="2418800" y="7277100"/>
            <a:ext cx="454774" cy="508951"/>
          </a:xfrm>
          <a:prstGeom prst="rect">
            <a:avLst/>
          </a:prstGeom>
          <a:noFill/>
          <a:ln>
            <a:noFill/>
          </a:ln>
        </p:spPr>
      </p:pic>
      <p:sp>
        <p:nvSpPr>
          <p:cNvPr id="38" name="Google Shape;38;p2"/>
          <p:cNvSpPr/>
          <p:nvPr/>
        </p:nvSpPr>
        <p:spPr>
          <a:xfrm>
            <a:off x="103225" y="9900063"/>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1"/>
          <p:cNvSpPr txBox="1"/>
          <p:nvPr>
            <p:ph idx="1" type="body"/>
          </p:nvPr>
        </p:nvSpPr>
        <p:spPr>
          <a:xfrm>
            <a:off x="264945" y="9025227"/>
            <a:ext cx="5099100" cy="1290900"/>
          </a:xfrm>
          <a:prstGeom prst="rect">
            <a:avLst/>
          </a:prstGeom>
        </p:spPr>
        <p:txBody>
          <a:bodyPr anchorCtr="0" anchor="ctr" bIns="79750" lIns="79750" spcFirstLastPara="1" rIns="79750" wrap="square" tIns="79750">
            <a:noAutofit/>
          </a:bodyPr>
          <a:lstStyle>
            <a:lvl1pPr indent="-228600" lvl="0" marL="457200">
              <a:lnSpc>
                <a:spcPct val="100000"/>
              </a:lnSpc>
              <a:spcBef>
                <a:spcPts val="0"/>
              </a:spcBef>
              <a:spcAft>
                <a:spcPts val="0"/>
              </a:spcAft>
              <a:buSzPts val="1600"/>
              <a:buNone/>
              <a:defRPr/>
            </a:lvl1pPr>
          </a:lstStyle>
          <a:p/>
        </p:txBody>
      </p:sp>
      <p:sp>
        <p:nvSpPr>
          <p:cNvPr id="70" name="Google Shape;70;p11"/>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2"/>
          <p:cNvSpPr txBox="1"/>
          <p:nvPr>
            <p:ph hasCustomPrompt="1" type="title"/>
          </p:nvPr>
        </p:nvSpPr>
        <p:spPr>
          <a:xfrm>
            <a:off x="264945" y="2359733"/>
            <a:ext cx="7242600" cy="4188900"/>
          </a:xfrm>
          <a:prstGeom prst="rect">
            <a:avLst/>
          </a:prstGeom>
        </p:spPr>
        <p:txBody>
          <a:bodyPr anchorCtr="0" anchor="b" bIns="79750" lIns="79750" spcFirstLastPara="1" rIns="79750" wrap="square" tIns="79750">
            <a:no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73" name="Google Shape;73;p12"/>
          <p:cNvSpPr txBox="1"/>
          <p:nvPr>
            <p:ph idx="1" type="body"/>
          </p:nvPr>
        </p:nvSpPr>
        <p:spPr>
          <a:xfrm>
            <a:off x="264945" y="6724747"/>
            <a:ext cx="7242600" cy="2775000"/>
          </a:xfrm>
          <a:prstGeom prst="rect">
            <a:avLst/>
          </a:prstGeom>
        </p:spPr>
        <p:txBody>
          <a:bodyPr anchorCtr="0" anchor="t" bIns="79750" lIns="79750" spcFirstLastPara="1" rIns="79750" wrap="square" tIns="79750">
            <a:noAutofit/>
          </a:bodyPr>
          <a:lstStyle>
            <a:lvl1pPr indent="-330200" lvl="0" marL="457200" algn="ctr">
              <a:spcBef>
                <a:spcPts val="0"/>
              </a:spcBef>
              <a:spcAft>
                <a:spcPts val="0"/>
              </a:spcAft>
              <a:buSzPts val="1600"/>
              <a:buChar char="●"/>
              <a:defRPr/>
            </a:lvl1pPr>
            <a:lvl2pPr indent="-304800" lvl="1" marL="914400" algn="ctr">
              <a:spcBef>
                <a:spcPts val="1400"/>
              </a:spcBef>
              <a:spcAft>
                <a:spcPts val="0"/>
              </a:spcAft>
              <a:buSzPts val="1200"/>
              <a:buChar char="○"/>
              <a:defRPr/>
            </a:lvl2pPr>
            <a:lvl3pPr indent="-304800" lvl="2" marL="1371600" algn="ctr">
              <a:spcBef>
                <a:spcPts val="1400"/>
              </a:spcBef>
              <a:spcAft>
                <a:spcPts val="0"/>
              </a:spcAft>
              <a:buSzPts val="1200"/>
              <a:buChar char="■"/>
              <a:defRPr/>
            </a:lvl3pPr>
            <a:lvl4pPr indent="-304800" lvl="3" marL="1828800" algn="ctr">
              <a:spcBef>
                <a:spcPts val="1400"/>
              </a:spcBef>
              <a:spcAft>
                <a:spcPts val="0"/>
              </a:spcAft>
              <a:buSzPts val="1200"/>
              <a:buChar char="●"/>
              <a:defRPr/>
            </a:lvl4pPr>
            <a:lvl5pPr indent="-304800" lvl="4" marL="2286000" algn="ctr">
              <a:spcBef>
                <a:spcPts val="1400"/>
              </a:spcBef>
              <a:spcAft>
                <a:spcPts val="0"/>
              </a:spcAft>
              <a:buSzPts val="1200"/>
              <a:buChar char="○"/>
              <a:defRPr/>
            </a:lvl5pPr>
            <a:lvl6pPr indent="-304800" lvl="5" marL="2743200" algn="ctr">
              <a:spcBef>
                <a:spcPts val="1400"/>
              </a:spcBef>
              <a:spcAft>
                <a:spcPts val="0"/>
              </a:spcAft>
              <a:buSzPts val="1200"/>
              <a:buChar char="■"/>
              <a:defRPr/>
            </a:lvl6pPr>
            <a:lvl7pPr indent="-304800" lvl="6" marL="3200400" algn="ctr">
              <a:spcBef>
                <a:spcPts val="1400"/>
              </a:spcBef>
              <a:spcAft>
                <a:spcPts val="0"/>
              </a:spcAft>
              <a:buSzPts val="1200"/>
              <a:buChar char="●"/>
              <a:defRPr/>
            </a:lvl7pPr>
            <a:lvl8pPr indent="-304800" lvl="7" marL="3657600" algn="ctr">
              <a:spcBef>
                <a:spcPts val="1400"/>
              </a:spcBef>
              <a:spcAft>
                <a:spcPts val="0"/>
              </a:spcAft>
              <a:buSzPts val="1200"/>
              <a:buChar char="○"/>
              <a:defRPr/>
            </a:lvl8pPr>
            <a:lvl9pPr indent="-304800" lvl="8" marL="4114800" algn="ctr">
              <a:spcBef>
                <a:spcPts val="1400"/>
              </a:spcBef>
              <a:spcAft>
                <a:spcPts val="1400"/>
              </a:spcAft>
              <a:buSzPts val="1200"/>
              <a:buChar char="■"/>
              <a:defRPr/>
            </a:lvl9pPr>
          </a:lstStyle>
          <a:p/>
        </p:txBody>
      </p:sp>
      <p:sp>
        <p:nvSpPr>
          <p:cNvPr id="74" name="Google Shape;74;p12"/>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3"/>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9" name="Shape 3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
          <p:cNvSpPr txBox="1"/>
          <p:nvPr>
            <p:ph type="title"/>
          </p:nvPr>
        </p:nvSpPr>
        <p:spPr>
          <a:xfrm>
            <a:off x="264945" y="4588480"/>
            <a:ext cx="7242600" cy="1795800"/>
          </a:xfrm>
          <a:prstGeom prst="rect">
            <a:avLst/>
          </a:prstGeom>
        </p:spPr>
        <p:txBody>
          <a:bodyPr anchorCtr="0" anchor="ctr" bIns="79750" lIns="79750" spcFirstLastPara="1" rIns="79750" wrap="square" tIns="79750">
            <a:noAutofit/>
          </a:bodyPr>
          <a:lstStyle>
            <a:lvl1pPr lvl="0" algn="ctr">
              <a:spcBef>
                <a:spcPts val="0"/>
              </a:spcBef>
              <a:spcAft>
                <a:spcPts val="0"/>
              </a:spcAft>
              <a:buSzPts val="3100"/>
              <a:buNone/>
              <a:defRPr sz="3100"/>
            </a:lvl1pPr>
            <a:lvl2pPr lvl="1" algn="ctr">
              <a:spcBef>
                <a:spcPts val="0"/>
              </a:spcBef>
              <a:spcAft>
                <a:spcPts val="0"/>
              </a:spcAft>
              <a:buSzPts val="3100"/>
              <a:buNone/>
              <a:defRPr sz="3100"/>
            </a:lvl2pPr>
            <a:lvl3pPr lvl="2" algn="ctr">
              <a:spcBef>
                <a:spcPts val="0"/>
              </a:spcBef>
              <a:spcAft>
                <a:spcPts val="0"/>
              </a:spcAft>
              <a:buSzPts val="3100"/>
              <a:buNone/>
              <a:defRPr sz="3100"/>
            </a:lvl3pPr>
            <a:lvl4pPr lvl="3" algn="ctr">
              <a:spcBef>
                <a:spcPts val="0"/>
              </a:spcBef>
              <a:spcAft>
                <a:spcPts val="0"/>
              </a:spcAft>
              <a:buSzPts val="3100"/>
              <a:buNone/>
              <a:defRPr sz="3100"/>
            </a:lvl4pPr>
            <a:lvl5pPr lvl="4" algn="ctr">
              <a:spcBef>
                <a:spcPts val="0"/>
              </a:spcBef>
              <a:spcAft>
                <a:spcPts val="0"/>
              </a:spcAft>
              <a:buSzPts val="3100"/>
              <a:buNone/>
              <a:defRPr sz="3100"/>
            </a:lvl5pPr>
            <a:lvl6pPr lvl="5" algn="ctr">
              <a:spcBef>
                <a:spcPts val="0"/>
              </a:spcBef>
              <a:spcAft>
                <a:spcPts val="0"/>
              </a:spcAft>
              <a:buSzPts val="3100"/>
              <a:buNone/>
              <a:defRPr sz="3100"/>
            </a:lvl6pPr>
            <a:lvl7pPr lvl="6" algn="ctr">
              <a:spcBef>
                <a:spcPts val="0"/>
              </a:spcBef>
              <a:spcAft>
                <a:spcPts val="0"/>
              </a:spcAft>
              <a:buSzPts val="3100"/>
              <a:buNone/>
              <a:defRPr sz="3100"/>
            </a:lvl7pPr>
            <a:lvl8pPr lvl="7" algn="ctr">
              <a:spcBef>
                <a:spcPts val="0"/>
              </a:spcBef>
              <a:spcAft>
                <a:spcPts val="0"/>
              </a:spcAft>
              <a:buSzPts val="3100"/>
              <a:buNone/>
              <a:defRPr sz="3100"/>
            </a:lvl8pPr>
            <a:lvl9pPr lvl="8" algn="ctr">
              <a:spcBef>
                <a:spcPts val="0"/>
              </a:spcBef>
              <a:spcAft>
                <a:spcPts val="0"/>
              </a:spcAft>
              <a:buSzPts val="3100"/>
              <a:buNone/>
              <a:defRPr sz="3100"/>
            </a:lvl9pPr>
          </a:lstStyle>
          <a:p/>
        </p:txBody>
      </p:sp>
      <p:sp>
        <p:nvSpPr>
          <p:cNvPr id="42" name="Google Shape;42;p4"/>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5"/>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5"/>
          <p:cNvSpPr/>
          <p:nvPr/>
        </p:nvSpPr>
        <p:spPr>
          <a:xfrm>
            <a:off x="75" y="10739100"/>
            <a:ext cx="7772400" cy="233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46" name="Google Shape;46;p5"/>
          <p:cNvSpPr/>
          <p:nvPr/>
        </p:nvSpPr>
        <p:spPr>
          <a:xfrm>
            <a:off x="3653001" y="10645938"/>
            <a:ext cx="466398" cy="327024"/>
          </a:xfrm>
          <a:prstGeom prst="flowChartTerminator">
            <a:avLst/>
          </a:prstGeom>
          <a:solidFill>
            <a:srgbClr val="FFFFFF"/>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6"/>
          <p:cNvSpPr txBox="1"/>
          <p:nvPr>
            <p:ph type="title"/>
          </p:nvPr>
        </p:nvSpPr>
        <p:spPr>
          <a:xfrm>
            <a:off x="264945" y="949387"/>
            <a:ext cx="7242600" cy="1221900"/>
          </a:xfrm>
          <a:prstGeom prst="rect">
            <a:avLst/>
          </a:prstGeom>
        </p:spPr>
        <p:txBody>
          <a:bodyPr anchorCtr="0" anchor="t" bIns="79750" lIns="79750" spcFirstLastPara="1" rIns="79750" wrap="square" tIns="7975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9" name="Google Shape;49;p6"/>
          <p:cNvSpPr txBox="1"/>
          <p:nvPr>
            <p:ph idx="1" type="body"/>
          </p:nvPr>
        </p:nvSpPr>
        <p:spPr>
          <a:xfrm>
            <a:off x="264945" y="2458613"/>
            <a:ext cx="3399900" cy="7287900"/>
          </a:xfrm>
          <a:prstGeom prst="rect">
            <a:avLst/>
          </a:prstGeom>
        </p:spPr>
        <p:txBody>
          <a:bodyPr anchorCtr="0" anchor="t" bIns="79750" lIns="79750" spcFirstLastPara="1" rIns="79750" wrap="square" tIns="79750">
            <a:noAutofit/>
          </a:bodyPr>
          <a:lstStyle>
            <a:lvl1pPr indent="-304800" lvl="0" marL="457200">
              <a:spcBef>
                <a:spcPts val="0"/>
              </a:spcBef>
              <a:spcAft>
                <a:spcPts val="0"/>
              </a:spcAft>
              <a:buSzPts val="1200"/>
              <a:buChar char="●"/>
              <a:defRPr sz="12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0" name="Google Shape;50;p6"/>
          <p:cNvSpPr txBox="1"/>
          <p:nvPr>
            <p:ph idx="2" type="body"/>
          </p:nvPr>
        </p:nvSpPr>
        <p:spPr>
          <a:xfrm>
            <a:off x="4107540" y="2458613"/>
            <a:ext cx="3399900" cy="7287900"/>
          </a:xfrm>
          <a:prstGeom prst="rect">
            <a:avLst/>
          </a:prstGeom>
        </p:spPr>
        <p:txBody>
          <a:bodyPr anchorCtr="0" anchor="t" bIns="79750" lIns="79750" spcFirstLastPara="1" rIns="79750" wrap="square" tIns="79750">
            <a:noAutofit/>
          </a:bodyPr>
          <a:lstStyle>
            <a:lvl1pPr indent="-304800" lvl="0" marL="457200">
              <a:spcBef>
                <a:spcPts val="0"/>
              </a:spcBef>
              <a:spcAft>
                <a:spcPts val="0"/>
              </a:spcAft>
              <a:buSzPts val="1200"/>
              <a:buChar char="●"/>
              <a:defRPr sz="12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1" name="Google Shape;51;p6"/>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7"/>
          <p:cNvSpPr txBox="1"/>
          <p:nvPr>
            <p:ph type="title"/>
          </p:nvPr>
        </p:nvSpPr>
        <p:spPr>
          <a:xfrm>
            <a:off x="264945" y="949387"/>
            <a:ext cx="7242600" cy="1221900"/>
          </a:xfrm>
          <a:prstGeom prst="rect">
            <a:avLst/>
          </a:prstGeom>
        </p:spPr>
        <p:txBody>
          <a:bodyPr anchorCtr="0" anchor="t" bIns="79750" lIns="79750" spcFirstLastPara="1" rIns="79750" wrap="square" tIns="7975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4" name="Google Shape;54;p7"/>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8"/>
          <p:cNvSpPr txBox="1"/>
          <p:nvPr>
            <p:ph type="title"/>
          </p:nvPr>
        </p:nvSpPr>
        <p:spPr>
          <a:xfrm>
            <a:off x="264945" y="1185280"/>
            <a:ext cx="2386800" cy="1612200"/>
          </a:xfrm>
          <a:prstGeom prst="rect">
            <a:avLst/>
          </a:prstGeom>
        </p:spPr>
        <p:txBody>
          <a:bodyPr anchorCtr="0" anchor="b" bIns="79750" lIns="79750" spcFirstLastPara="1" rIns="79750" wrap="square" tIns="79750">
            <a:noAutofit/>
          </a:bodyPr>
          <a:lstStyle>
            <a:lvl1pPr lvl="0">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p:txBody>
      </p:sp>
      <p:sp>
        <p:nvSpPr>
          <p:cNvPr id="57" name="Google Shape;57;p8"/>
          <p:cNvSpPr txBox="1"/>
          <p:nvPr>
            <p:ph idx="1" type="body"/>
          </p:nvPr>
        </p:nvSpPr>
        <p:spPr>
          <a:xfrm>
            <a:off x="264945" y="2964480"/>
            <a:ext cx="2386800" cy="6782700"/>
          </a:xfrm>
          <a:prstGeom prst="rect">
            <a:avLst/>
          </a:prstGeom>
        </p:spPr>
        <p:txBody>
          <a:bodyPr anchorCtr="0" anchor="t" bIns="79750" lIns="79750" spcFirstLastPara="1" rIns="79750" wrap="square" tIns="79750">
            <a:noAutofit/>
          </a:bodyPr>
          <a:lstStyle>
            <a:lvl1pPr indent="-292100" lvl="0" marL="457200">
              <a:spcBef>
                <a:spcPts val="0"/>
              </a:spcBef>
              <a:spcAft>
                <a:spcPts val="0"/>
              </a:spcAft>
              <a:buSzPts val="1000"/>
              <a:buChar char="●"/>
              <a:defRPr sz="10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8" name="Google Shape;58;p8"/>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9" name="Shape 59"/>
        <p:cNvGrpSpPr/>
        <p:nvPr/>
      </p:nvGrpSpPr>
      <p:grpSpPr>
        <a:xfrm>
          <a:off x="0" y="0"/>
          <a:ext cx="0" cy="0"/>
          <a:chOff x="0" y="0"/>
          <a:chExt cx="0" cy="0"/>
        </a:xfrm>
      </p:grpSpPr>
      <p:sp>
        <p:nvSpPr>
          <p:cNvPr id="60" name="Google Shape;60;p9"/>
          <p:cNvSpPr txBox="1"/>
          <p:nvPr>
            <p:ph type="title"/>
          </p:nvPr>
        </p:nvSpPr>
        <p:spPr>
          <a:xfrm>
            <a:off x="416713" y="960320"/>
            <a:ext cx="5412600" cy="8727000"/>
          </a:xfrm>
          <a:prstGeom prst="rect">
            <a:avLst/>
          </a:prstGeom>
        </p:spPr>
        <p:txBody>
          <a:bodyPr anchorCtr="0" anchor="ctr" bIns="79750" lIns="79750" spcFirstLastPara="1" rIns="79750" wrap="square" tIns="7975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61" name="Google Shape;61;p9"/>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10"/>
          <p:cNvSpPr/>
          <p:nvPr/>
        </p:nvSpPr>
        <p:spPr>
          <a:xfrm>
            <a:off x="3886200" y="-267"/>
            <a:ext cx="3886200" cy="10972800"/>
          </a:xfrm>
          <a:prstGeom prst="rect">
            <a:avLst/>
          </a:prstGeom>
          <a:solidFill>
            <a:schemeClr val="lt2"/>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64" name="Google Shape;64;p10"/>
          <p:cNvSpPr txBox="1"/>
          <p:nvPr>
            <p:ph type="title"/>
          </p:nvPr>
        </p:nvSpPr>
        <p:spPr>
          <a:xfrm>
            <a:off x="225675" y="2630773"/>
            <a:ext cx="3438300" cy="3162300"/>
          </a:xfrm>
          <a:prstGeom prst="rect">
            <a:avLst/>
          </a:prstGeom>
        </p:spPr>
        <p:txBody>
          <a:bodyPr anchorCtr="0" anchor="b" bIns="79750" lIns="79750" spcFirstLastPara="1" rIns="79750" wrap="square" tIns="7975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65" name="Google Shape;65;p10"/>
          <p:cNvSpPr txBox="1"/>
          <p:nvPr>
            <p:ph idx="1" type="subTitle"/>
          </p:nvPr>
        </p:nvSpPr>
        <p:spPr>
          <a:xfrm>
            <a:off x="225675" y="5979893"/>
            <a:ext cx="3438300" cy="2634900"/>
          </a:xfrm>
          <a:prstGeom prst="rect">
            <a:avLst/>
          </a:prstGeom>
        </p:spPr>
        <p:txBody>
          <a:bodyPr anchorCtr="0" anchor="t" bIns="79750" lIns="79750" spcFirstLastPara="1" rIns="79750" wrap="square" tIns="7975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6" name="Google Shape;66;p10"/>
          <p:cNvSpPr txBox="1"/>
          <p:nvPr>
            <p:ph idx="2" type="body"/>
          </p:nvPr>
        </p:nvSpPr>
        <p:spPr>
          <a:xfrm>
            <a:off x="4198575" y="1544693"/>
            <a:ext cx="3261300" cy="7882800"/>
          </a:xfrm>
          <a:prstGeom prst="rect">
            <a:avLst/>
          </a:prstGeom>
        </p:spPr>
        <p:txBody>
          <a:bodyPr anchorCtr="0" anchor="ctr" bIns="79750" lIns="79750" spcFirstLastPara="1" rIns="79750" wrap="square" tIns="79750">
            <a:noAutofit/>
          </a:bodyPr>
          <a:lstStyle>
            <a:lvl1pPr indent="-330200" lvl="0" marL="457200">
              <a:spcBef>
                <a:spcPts val="0"/>
              </a:spcBef>
              <a:spcAft>
                <a:spcPts val="0"/>
              </a:spcAft>
              <a:buSzPts val="1600"/>
              <a:buChar char="●"/>
              <a:defRPr/>
            </a:lvl1pPr>
            <a:lvl2pPr indent="-304800" lvl="1" marL="914400">
              <a:spcBef>
                <a:spcPts val="1400"/>
              </a:spcBef>
              <a:spcAft>
                <a:spcPts val="0"/>
              </a:spcAft>
              <a:buSzPts val="1200"/>
              <a:buChar char="○"/>
              <a:defRPr/>
            </a:lvl2pPr>
            <a:lvl3pPr indent="-304800" lvl="2" marL="1371600">
              <a:spcBef>
                <a:spcPts val="1400"/>
              </a:spcBef>
              <a:spcAft>
                <a:spcPts val="0"/>
              </a:spcAft>
              <a:buSzPts val="1200"/>
              <a:buChar char="■"/>
              <a:defRPr/>
            </a:lvl3pPr>
            <a:lvl4pPr indent="-304800" lvl="3" marL="1828800">
              <a:spcBef>
                <a:spcPts val="1400"/>
              </a:spcBef>
              <a:spcAft>
                <a:spcPts val="0"/>
              </a:spcAft>
              <a:buSzPts val="1200"/>
              <a:buChar char="●"/>
              <a:defRPr/>
            </a:lvl4pPr>
            <a:lvl5pPr indent="-304800" lvl="4" marL="2286000">
              <a:spcBef>
                <a:spcPts val="1400"/>
              </a:spcBef>
              <a:spcAft>
                <a:spcPts val="0"/>
              </a:spcAft>
              <a:buSzPts val="1200"/>
              <a:buChar char="○"/>
              <a:defRPr/>
            </a:lvl5pPr>
            <a:lvl6pPr indent="-304800" lvl="5" marL="2743200">
              <a:spcBef>
                <a:spcPts val="1400"/>
              </a:spcBef>
              <a:spcAft>
                <a:spcPts val="0"/>
              </a:spcAft>
              <a:buSzPts val="1200"/>
              <a:buChar char="■"/>
              <a:defRPr/>
            </a:lvl6pPr>
            <a:lvl7pPr indent="-304800" lvl="6" marL="3200400">
              <a:spcBef>
                <a:spcPts val="1400"/>
              </a:spcBef>
              <a:spcAft>
                <a:spcPts val="0"/>
              </a:spcAft>
              <a:buSzPts val="1200"/>
              <a:buChar char="●"/>
              <a:defRPr/>
            </a:lvl7pPr>
            <a:lvl8pPr indent="-304800" lvl="7" marL="3657600">
              <a:spcBef>
                <a:spcPts val="1400"/>
              </a:spcBef>
              <a:spcAft>
                <a:spcPts val="0"/>
              </a:spcAft>
              <a:buSzPts val="1200"/>
              <a:buChar char="○"/>
              <a:defRPr/>
            </a:lvl8pPr>
            <a:lvl9pPr indent="-304800" lvl="8" marL="4114800">
              <a:spcBef>
                <a:spcPts val="1400"/>
              </a:spcBef>
              <a:spcAft>
                <a:spcPts val="1400"/>
              </a:spcAft>
              <a:buSzPts val="1200"/>
              <a:buChar char="■"/>
              <a:defRPr/>
            </a:lvl9pPr>
          </a:lstStyle>
          <a:p/>
        </p:txBody>
      </p:sp>
      <p:sp>
        <p:nvSpPr>
          <p:cNvPr id="67" name="Google Shape;67;p10"/>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949387"/>
            <a:ext cx="7242600" cy="1221900"/>
          </a:xfrm>
          <a:prstGeom prst="rect">
            <a:avLst/>
          </a:prstGeom>
          <a:noFill/>
          <a:ln>
            <a:noFill/>
          </a:ln>
        </p:spPr>
        <p:txBody>
          <a:bodyPr anchorCtr="0" anchor="t" bIns="79750" lIns="79750" spcFirstLastPara="1" rIns="79750" wrap="square" tIns="79750">
            <a:noAutofit/>
          </a:bodyPr>
          <a:lstStyle>
            <a:lvl1pPr lvl="0">
              <a:spcBef>
                <a:spcPts val="0"/>
              </a:spcBef>
              <a:spcAft>
                <a:spcPts val="0"/>
              </a:spcAft>
              <a:buClr>
                <a:schemeClr val="dk1"/>
              </a:buClr>
              <a:buSzPts val="2400"/>
              <a:buNone/>
              <a:defRPr sz="2400">
                <a:solidFill>
                  <a:schemeClr val="dk1"/>
                </a:solidFill>
              </a:defRPr>
            </a:lvl1pPr>
            <a:lvl2pPr lvl="1">
              <a:spcBef>
                <a:spcPts val="0"/>
              </a:spcBef>
              <a:spcAft>
                <a:spcPts val="0"/>
              </a:spcAft>
              <a:buClr>
                <a:schemeClr val="dk1"/>
              </a:buClr>
              <a:buSzPts val="2400"/>
              <a:buNone/>
              <a:defRPr sz="2400">
                <a:solidFill>
                  <a:schemeClr val="dk1"/>
                </a:solidFill>
              </a:defRPr>
            </a:lvl2pPr>
            <a:lvl3pPr lvl="2">
              <a:spcBef>
                <a:spcPts val="0"/>
              </a:spcBef>
              <a:spcAft>
                <a:spcPts val="0"/>
              </a:spcAft>
              <a:buClr>
                <a:schemeClr val="dk1"/>
              </a:buClr>
              <a:buSzPts val="2400"/>
              <a:buNone/>
              <a:defRPr sz="2400">
                <a:solidFill>
                  <a:schemeClr val="dk1"/>
                </a:solidFill>
              </a:defRPr>
            </a:lvl3pPr>
            <a:lvl4pPr lvl="3">
              <a:spcBef>
                <a:spcPts val="0"/>
              </a:spcBef>
              <a:spcAft>
                <a:spcPts val="0"/>
              </a:spcAft>
              <a:buClr>
                <a:schemeClr val="dk1"/>
              </a:buClr>
              <a:buSzPts val="2400"/>
              <a:buNone/>
              <a:defRPr sz="2400">
                <a:solidFill>
                  <a:schemeClr val="dk1"/>
                </a:solidFill>
              </a:defRPr>
            </a:lvl4pPr>
            <a:lvl5pPr lvl="4">
              <a:spcBef>
                <a:spcPts val="0"/>
              </a:spcBef>
              <a:spcAft>
                <a:spcPts val="0"/>
              </a:spcAft>
              <a:buClr>
                <a:schemeClr val="dk1"/>
              </a:buClr>
              <a:buSzPts val="2400"/>
              <a:buNone/>
              <a:defRPr sz="2400">
                <a:solidFill>
                  <a:schemeClr val="dk1"/>
                </a:solidFill>
              </a:defRPr>
            </a:lvl5pPr>
            <a:lvl6pPr lvl="5">
              <a:spcBef>
                <a:spcPts val="0"/>
              </a:spcBef>
              <a:spcAft>
                <a:spcPts val="0"/>
              </a:spcAft>
              <a:buClr>
                <a:schemeClr val="dk1"/>
              </a:buClr>
              <a:buSzPts val="2400"/>
              <a:buNone/>
              <a:defRPr sz="2400">
                <a:solidFill>
                  <a:schemeClr val="dk1"/>
                </a:solidFill>
              </a:defRPr>
            </a:lvl6pPr>
            <a:lvl7pPr lvl="6">
              <a:spcBef>
                <a:spcPts val="0"/>
              </a:spcBef>
              <a:spcAft>
                <a:spcPts val="0"/>
              </a:spcAft>
              <a:buClr>
                <a:schemeClr val="dk1"/>
              </a:buClr>
              <a:buSzPts val="2400"/>
              <a:buNone/>
              <a:defRPr sz="2400">
                <a:solidFill>
                  <a:schemeClr val="dk1"/>
                </a:solidFill>
              </a:defRPr>
            </a:lvl7pPr>
            <a:lvl8pPr lvl="7">
              <a:spcBef>
                <a:spcPts val="0"/>
              </a:spcBef>
              <a:spcAft>
                <a:spcPts val="0"/>
              </a:spcAft>
              <a:buClr>
                <a:schemeClr val="dk1"/>
              </a:buClr>
              <a:buSzPts val="2400"/>
              <a:buNone/>
              <a:defRPr sz="2400">
                <a:solidFill>
                  <a:schemeClr val="dk1"/>
                </a:solidFill>
              </a:defRPr>
            </a:lvl8pPr>
            <a:lvl9pPr lvl="8">
              <a:spcBef>
                <a:spcPts val="0"/>
              </a:spcBef>
              <a:spcAft>
                <a:spcPts val="0"/>
              </a:spcAft>
              <a:buClr>
                <a:schemeClr val="dk1"/>
              </a:buClr>
              <a:buSzPts val="2400"/>
              <a:buNone/>
              <a:defRPr sz="2400">
                <a:solidFill>
                  <a:schemeClr val="dk1"/>
                </a:solidFill>
              </a:defRPr>
            </a:lvl9pPr>
          </a:lstStyle>
          <a:p/>
        </p:txBody>
      </p:sp>
      <p:sp>
        <p:nvSpPr>
          <p:cNvPr id="7" name="Google Shape;7;p1"/>
          <p:cNvSpPr txBox="1"/>
          <p:nvPr>
            <p:ph idx="1" type="body"/>
          </p:nvPr>
        </p:nvSpPr>
        <p:spPr>
          <a:xfrm>
            <a:off x="264945" y="2458613"/>
            <a:ext cx="7242600" cy="7287900"/>
          </a:xfrm>
          <a:prstGeom prst="rect">
            <a:avLst/>
          </a:prstGeom>
          <a:noFill/>
          <a:ln>
            <a:noFill/>
          </a:ln>
        </p:spPr>
        <p:txBody>
          <a:bodyPr anchorCtr="0" anchor="t" bIns="79750" lIns="79750" spcFirstLastPara="1" rIns="79750" wrap="square" tIns="79750">
            <a:noAutofit/>
          </a:bodyPr>
          <a:lstStyle>
            <a:lvl1pPr indent="-330200" lvl="0" marL="457200">
              <a:lnSpc>
                <a:spcPct val="115000"/>
              </a:lnSpc>
              <a:spcBef>
                <a:spcPts val="0"/>
              </a:spcBef>
              <a:spcAft>
                <a:spcPts val="0"/>
              </a:spcAft>
              <a:buClr>
                <a:schemeClr val="dk2"/>
              </a:buClr>
              <a:buSzPts val="1600"/>
              <a:buChar char="●"/>
              <a:defRPr sz="1600">
                <a:solidFill>
                  <a:schemeClr val="dk2"/>
                </a:solidFill>
              </a:defRPr>
            </a:lvl1pPr>
            <a:lvl2pPr indent="-304800" lvl="1" marL="914400">
              <a:lnSpc>
                <a:spcPct val="115000"/>
              </a:lnSpc>
              <a:spcBef>
                <a:spcPts val="1400"/>
              </a:spcBef>
              <a:spcAft>
                <a:spcPts val="0"/>
              </a:spcAft>
              <a:buClr>
                <a:schemeClr val="dk2"/>
              </a:buClr>
              <a:buSzPts val="1200"/>
              <a:buChar char="○"/>
              <a:defRPr sz="1200">
                <a:solidFill>
                  <a:schemeClr val="dk2"/>
                </a:solidFill>
              </a:defRPr>
            </a:lvl2pPr>
            <a:lvl3pPr indent="-304800" lvl="2" marL="1371600">
              <a:lnSpc>
                <a:spcPct val="115000"/>
              </a:lnSpc>
              <a:spcBef>
                <a:spcPts val="1400"/>
              </a:spcBef>
              <a:spcAft>
                <a:spcPts val="0"/>
              </a:spcAft>
              <a:buClr>
                <a:schemeClr val="dk2"/>
              </a:buClr>
              <a:buSzPts val="1200"/>
              <a:buChar char="■"/>
              <a:defRPr sz="1200">
                <a:solidFill>
                  <a:schemeClr val="dk2"/>
                </a:solidFill>
              </a:defRPr>
            </a:lvl3pPr>
            <a:lvl4pPr indent="-304800" lvl="3" marL="1828800">
              <a:lnSpc>
                <a:spcPct val="115000"/>
              </a:lnSpc>
              <a:spcBef>
                <a:spcPts val="1400"/>
              </a:spcBef>
              <a:spcAft>
                <a:spcPts val="0"/>
              </a:spcAft>
              <a:buClr>
                <a:schemeClr val="dk2"/>
              </a:buClr>
              <a:buSzPts val="1200"/>
              <a:buChar char="●"/>
              <a:defRPr sz="1200">
                <a:solidFill>
                  <a:schemeClr val="dk2"/>
                </a:solidFill>
              </a:defRPr>
            </a:lvl4pPr>
            <a:lvl5pPr indent="-304800" lvl="4" marL="2286000">
              <a:lnSpc>
                <a:spcPct val="115000"/>
              </a:lnSpc>
              <a:spcBef>
                <a:spcPts val="1400"/>
              </a:spcBef>
              <a:spcAft>
                <a:spcPts val="0"/>
              </a:spcAft>
              <a:buClr>
                <a:schemeClr val="dk2"/>
              </a:buClr>
              <a:buSzPts val="1200"/>
              <a:buChar char="○"/>
              <a:defRPr sz="1200">
                <a:solidFill>
                  <a:schemeClr val="dk2"/>
                </a:solidFill>
              </a:defRPr>
            </a:lvl5pPr>
            <a:lvl6pPr indent="-304800" lvl="5" marL="2743200">
              <a:lnSpc>
                <a:spcPct val="115000"/>
              </a:lnSpc>
              <a:spcBef>
                <a:spcPts val="1400"/>
              </a:spcBef>
              <a:spcAft>
                <a:spcPts val="0"/>
              </a:spcAft>
              <a:buClr>
                <a:schemeClr val="dk2"/>
              </a:buClr>
              <a:buSzPts val="1200"/>
              <a:buChar char="■"/>
              <a:defRPr sz="1200">
                <a:solidFill>
                  <a:schemeClr val="dk2"/>
                </a:solidFill>
              </a:defRPr>
            </a:lvl6pPr>
            <a:lvl7pPr indent="-304800" lvl="6" marL="3200400">
              <a:lnSpc>
                <a:spcPct val="115000"/>
              </a:lnSpc>
              <a:spcBef>
                <a:spcPts val="1400"/>
              </a:spcBef>
              <a:spcAft>
                <a:spcPts val="0"/>
              </a:spcAft>
              <a:buClr>
                <a:schemeClr val="dk2"/>
              </a:buClr>
              <a:buSzPts val="1200"/>
              <a:buChar char="●"/>
              <a:defRPr sz="1200">
                <a:solidFill>
                  <a:schemeClr val="dk2"/>
                </a:solidFill>
              </a:defRPr>
            </a:lvl7pPr>
            <a:lvl8pPr indent="-304800" lvl="7" marL="3657600">
              <a:lnSpc>
                <a:spcPct val="115000"/>
              </a:lnSpc>
              <a:spcBef>
                <a:spcPts val="1400"/>
              </a:spcBef>
              <a:spcAft>
                <a:spcPts val="0"/>
              </a:spcAft>
              <a:buClr>
                <a:schemeClr val="dk2"/>
              </a:buClr>
              <a:buSzPts val="1200"/>
              <a:buChar char="○"/>
              <a:defRPr sz="1200">
                <a:solidFill>
                  <a:schemeClr val="dk2"/>
                </a:solidFill>
              </a:defRPr>
            </a:lvl8pPr>
            <a:lvl9pPr indent="-304800" lvl="8" marL="4114800">
              <a:lnSpc>
                <a:spcPct val="115000"/>
              </a:lnSpc>
              <a:spcBef>
                <a:spcPts val="1400"/>
              </a:spcBef>
              <a:spcAft>
                <a:spcPts val="1400"/>
              </a:spcAft>
              <a:buClr>
                <a:schemeClr val="dk2"/>
              </a:buClr>
              <a:buSzPts val="1200"/>
              <a:buChar char="■"/>
              <a:defRPr sz="1200">
                <a:solidFill>
                  <a:schemeClr val="dk2"/>
                </a:solidFill>
              </a:defRPr>
            </a:lvl9pPr>
          </a:lstStyle>
          <a:p/>
        </p:txBody>
      </p:sp>
      <p:sp>
        <p:nvSpPr>
          <p:cNvPr id="8" name="Google Shape;8;p1"/>
          <p:cNvSpPr txBox="1"/>
          <p:nvPr>
            <p:ph idx="12" type="sldNum"/>
          </p:nvPr>
        </p:nvSpPr>
        <p:spPr>
          <a:xfrm>
            <a:off x="7201589" y="9948196"/>
            <a:ext cx="466500" cy="839700"/>
          </a:xfrm>
          <a:prstGeom prst="rect">
            <a:avLst/>
          </a:prstGeom>
          <a:noFill/>
          <a:ln>
            <a:noFill/>
          </a:ln>
        </p:spPr>
        <p:txBody>
          <a:bodyPr anchorCtr="0" anchor="ctr" bIns="79750" lIns="79750" spcFirstLastPara="1" rIns="79750" wrap="square" tIns="79750">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usp=sharing"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4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3.png"/><Relationship Id="rId4" Type="http://schemas.openxmlformats.org/officeDocument/2006/relationships/image" Target="../media/image25.png"/><Relationship Id="rId5" Type="http://schemas.openxmlformats.org/officeDocument/2006/relationships/image" Target="../media/image44.png"/><Relationship Id="rId6" Type="http://schemas.openxmlformats.org/officeDocument/2006/relationships/image" Target="../media/image35.png"/><Relationship Id="rId7"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3.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29.png"/><Relationship Id="rId6"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nvSpPr>
        <p:spPr>
          <a:xfrm>
            <a:off x="945450" y="3136600"/>
            <a:ext cx="6268500" cy="2154000"/>
          </a:xfrm>
          <a:prstGeom prst="rect">
            <a:avLst/>
          </a:prstGeom>
          <a:noFill/>
          <a:ln>
            <a:noFill/>
          </a:ln>
        </p:spPr>
        <p:txBody>
          <a:bodyPr anchorCtr="0" anchor="t" bIns="79750" lIns="79750" spcFirstLastPara="1" rIns="79750" wrap="square" tIns="79750">
            <a:noAutofit/>
          </a:bodyPr>
          <a:lstStyle/>
          <a:p>
            <a:pPr indent="-311150" lvl="0" marL="393700" rtl="0" algn="l">
              <a:spcBef>
                <a:spcPts val="0"/>
              </a:spcBef>
              <a:spcAft>
                <a:spcPts val="0"/>
              </a:spcAft>
              <a:buClr>
                <a:schemeClr val="dk2"/>
              </a:buClr>
              <a:buSzPts val="1900"/>
              <a:buFont typeface="Karla"/>
              <a:buChar char="❖"/>
            </a:pPr>
            <a:r>
              <a:rPr lang="en" sz="1900">
                <a:solidFill>
                  <a:schemeClr val="dk2"/>
                </a:solidFill>
                <a:latin typeface="Karla"/>
                <a:ea typeface="Karla"/>
                <a:cs typeface="Karla"/>
                <a:sym typeface="Karla"/>
              </a:rPr>
              <a:t>To Interpret plan x-ray radiograph of abdomen with common pathologies.</a:t>
            </a:r>
            <a:r>
              <a:rPr lang="en" sz="1900">
                <a:solidFill>
                  <a:schemeClr val="dk2"/>
                </a:solidFill>
                <a:latin typeface="Karla"/>
                <a:ea typeface="Karla"/>
                <a:cs typeface="Karla"/>
                <a:sym typeface="Karla"/>
              </a:rPr>
              <a:t>  </a:t>
            </a:r>
            <a:endParaRPr sz="1900">
              <a:solidFill>
                <a:schemeClr val="dk2"/>
              </a:solidFill>
              <a:latin typeface="Karla"/>
              <a:ea typeface="Karla"/>
              <a:cs typeface="Karla"/>
              <a:sym typeface="Karla"/>
            </a:endParaRPr>
          </a:p>
          <a:p>
            <a:pPr indent="-311150" lvl="0" marL="393700" rtl="0" algn="l">
              <a:spcBef>
                <a:spcPts val="0"/>
              </a:spcBef>
              <a:spcAft>
                <a:spcPts val="0"/>
              </a:spcAft>
              <a:buClr>
                <a:schemeClr val="dk2"/>
              </a:buClr>
              <a:buSzPts val="1900"/>
              <a:buFont typeface="Karla"/>
              <a:buChar char="❖"/>
            </a:pPr>
            <a:r>
              <a:rPr lang="en" sz="1900">
                <a:solidFill>
                  <a:schemeClr val="dk2"/>
                </a:solidFill>
                <a:latin typeface="Karla"/>
                <a:ea typeface="Karla"/>
                <a:cs typeface="Karla"/>
                <a:sym typeface="Karla"/>
              </a:rPr>
              <a:t> </a:t>
            </a:r>
            <a:r>
              <a:rPr lang="en" sz="1900">
                <a:solidFill>
                  <a:schemeClr val="dk2"/>
                </a:solidFill>
                <a:latin typeface="Karla"/>
                <a:ea typeface="Karla"/>
                <a:cs typeface="Karla"/>
                <a:sym typeface="Karla"/>
              </a:rPr>
              <a:t>To know the common pathologies presentation.</a:t>
            </a:r>
            <a:endParaRPr sz="1900">
              <a:solidFill>
                <a:schemeClr val="dk2"/>
              </a:solidFill>
              <a:latin typeface="Karla"/>
              <a:ea typeface="Karla"/>
              <a:cs typeface="Karla"/>
              <a:sym typeface="Karla"/>
            </a:endParaRPr>
          </a:p>
          <a:p>
            <a:pPr indent="-311150" lvl="0" marL="393700" rtl="0" algn="l">
              <a:spcBef>
                <a:spcPts val="0"/>
              </a:spcBef>
              <a:spcAft>
                <a:spcPts val="0"/>
              </a:spcAft>
              <a:buClr>
                <a:schemeClr val="dk2"/>
              </a:buClr>
              <a:buSzPts val="1900"/>
              <a:buFont typeface="Karla"/>
              <a:buChar char="❖"/>
            </a:pPr>
            <a:r>
              <a:rPr lang="en" sz="1900">
                <a:solidFill>
                  <a:schemeClr val="dk2"/>
                </a:solidFill>
                <a:latin typeface="Karla"/>
                <a:ea typeface="Karla"/>
                <a:cs typeface="Karla"/>
                <a:sym typeface="Karla"/>
              </a:rPr>
              <a:t> </a:t>
            </a:r>
            <a:r>
              <a:rPr lang="en" sz="1900">
                <a:solidFill>
                  <a:schemeClr val="dk2"/>
                </a:solidFill>
                <a:latin typeface="Karla"/>
                <a:ea typeface="Karla"/>
                <a:cs typeface="Karla"/>
                <a:sym typeface="Karla"/>
              </a:rPr>
              <a:t>To understand step wise approach in requesting hepatobiliary radiology investigations.</a:t>
            </a:r>
            <a:endParaRPr sz="1900">
              <a:solidFill>
                <a:schemeClr val="dk2"/>
              </a:solidFill>
              <a:latin typeface="Karla"/>
              <a:ea typeface="Karla"/>
              <a:cs typeface="Karla"/>
              <a:sym typeface="Karla"/>
            </a:endParaRPr>
          </a:p>
          <a:p>
            <a:pPr indent="-311150" lvl="0" marL="393700" rtl="0" algn="l">
              <a:spcBef>
                <a:spcPts val="0"/>
              </a:spcBef>
              <a:spcAft>
                <a:spcPts val="0"/>
              </a:spcAft>
              <a:buClr>
                <a:schemeClr val="dk2"/>
              </a:buClr>
              <a:buSzPts val="1900"/>
              <a:buFont typeface="Karla"/>
              <a:buChar char="❖"/>
            </a:pPr>
            <a:r>
              <a:rPr lang="en" sz="1900">
                <a:solidFill>
                  <a:schemeClr val="dk2"/>
                </a:solidFill>
                <a:latin typeface="Karla"/>
                <a:ea typeface="Karla"/>
                <a:cs typeface="Karla"/>
                <a:sym typeface="Karla"/>
              </a:rPr>
              <a:t> </a:t>
            </a:r>
            <a:r>
              <a:rPr lang="en" sz="1900">
                <a:solidFill>
                  <a:schemeClr val="dk2"/>
                </a:solidFill>
                <a:latin typeface="Karla"/>
                <a:ea typeface="Karla"/>
                <a:cs typeface="Karla"/>
                <a:sym typeface="Karla"/>
              </a:rPr>
              <a:t>To know common radiological pathologies in hepatobiliary system.</a:t>
            </a:r>
            <a:r>
              <a:rPr lang="en" sz="1900">
                <a:solidFill>
                  <a:schemeClr val="dk2"/>
                </a:solidFill>
                <a:latin typeface="Karla"/>
                <a:ea typeface="Karla"/>
                <a:cs typeface="Karla"/>
                <a:sym typeface="Karla"/>
              </a:rPr>
              <a:t> </a:t>
            </a:r>
            <a:endParaRPr sz="1900">
              <a:solidFill>
                <a:schemeClr val="dk2"/>
              </a:solidFill>
              <a:latin typeface="Karla"/>
              <a:ea typeface="Karla"/>
              <a:cs typeface="Karla"/>
              <a:sym typeface="Karla"/>
            </a:endParaRPr>
          </a:p>
        </p:txBody>
      </p:sp>
      <p:sp>
        <p:nvSpPr>
          <p:cNvPr id="82" name="Google Shape;82;p14"/>
          <p:cNvSpPr txBox="1"/>
          <p:nvPr/>
        </p:nvSpPr>
        <p:spPr>
          <a:xfrm>
            <a:off x="-544350" y="9133075"/>
            <a:ext cx="4624800" cy="665700"/>
          </a:xfrm>
          <a:prstGeom prst="rect">
            <a:avLst/>
          </a:prstGeom>
          <a:noFill/>
          <a:ln>
            <a:noFill/>
          </a:ln>
        </p:spPr>
        <p:txBody>
          <a:bodyPr anchorCtr="0" anchor="t" bIns="79750" lIns="79750" spcFirstLastPara="1" rIns="79750" wrap="square" tIns="79750">
            <a:noAutofit/>
          </a:bodyPr>
          <a:lstStyle/>
          <a:p>
            <a:pPr indent="0" lvl="0" marL="393700" rtl="0" algn="ctr">
              <a:spcBef>
                <a:spcPts val="0"/>
              </a:spcBef>
              <a:spcAft>
                <a:spcPts val="0"/>
              </a:spcAft>
              <a:buNone/>
            </a:pPr>
            <a:r>
              <a:t/>
            </a:r>
            <a:endParaRPr b="1" sz="1900">
              <a:solidFill>
                <a:srgbClr val="005E68"/>
              </a:solidFill>
              <a:latin typeface="Karla"/>
              <a:ea typeface="Karla"/>
              <a:cs typeface="Karla"/>
              <a:sym typeface="Karla"/>
            </a:endParaRPr>
          </a:p>
        </p:txBody>
      </p:sp>
      <p:sp>
        <p:nvSpPr>
          <p:cNvPr id="83" name="Google Shape;83;p14"/>
          <p:cNvSpPr txBox="1"/>
          <p:nvPr/>
        </p:nvSpPr>
        <p:spPr>
          <a:xfrm>
            <a:off x="121175" y="9103225"/>
            <a:ext cx="35073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Karla"/>
                <a:ea typeface="Karla"/>
                <a:cs typeface="Karla"/>
                <a:sym typeface="Karla"/>
              </a:rPr>
              <a:t>Norah Alharbi </a:t>
            </a:r>
            <a:endParaRPr sz="1900">
              <a:latin typeface="Karla"/>
              <a:ea typeface="Karla"/>
              <a:cs typeface="Karla"/>
              <a:sym typeface="Karla"/>
            </a:endParaRPr>
          </a:p>
          <a:p>
            <a:pPr indent="0" lvl="0" marL="0" rtl="0" algn="ctr">
              <a:spcBef>
                <a:spcPts val="0"/>
              </a:spcBef>
              <a:spcAft>
                <a:spcPts val="0"/>
              </a:spcAft>
              <a:buNone/>
            </a:pPr>
            <a:r>
              <a:t/>
            </a:r>
            <a:endParaRPr sz="1900">
              <a:latin typeface="Karla"/>
              <a:ea typeface="Karla"/>
              <a:cs typeface="Karla"/>
              <a:sym typeface="Karla"/>
            </a:endParaRPr>
          </a:p>
        </p:txBody>
      </p:sp>
      <p:sp>
        <p:nvSpPr>
          <p:cNvPr id="84" name="Google Shape;84;p14"/>
          <p:cNvSpPr txBox="1"/>
          <p:nvPr/>
        </p:nvSpPr>
        <p:spPr>
          <a:xfrm>
            <a:off x="4007375" y="9103225"/>
            <a:ext cx="35073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Karla"/>
                <a:ea typeface="Karla"/>
                <a:cs typeface="Karla"/>
                <a:sym typeface="Karla"/>
              </a:rPr>
              <a:t>Amirah Alzahrani</a:t>
            </a:r>
            <a:endParaRPr sz="1900">
              <a:latin typeface="Karla"/>
              <a:ea typeface="Karla"/>
              <a:cs typeface="Karla"/>
              <a:sym typeface="Karla"/>
            </a:endParaRPr>
          </a:p>
        </p:txBody>
      </p:sp>
      <p:sp>
        <p:nvSpPr>
          <p:cNvPr id="85" name="Google Shape;85;p14"/>
          <p:cNvSpPr/>
          <p:nvPr/>
        </p:nvSpPr>
        <p:spPr>
          <a:xfrm>
            <a:off x="3456398" y="10649775"/>
            <a:ext cx="859500" cy="251400"/>
          </a:xfrm>
          <a:prstGeom prst="flowChartAlternateProcess">
            <a:avLst/>
          </a:prstGeom>
          <a:solidFill>
            <a:srgbClr val="FFFFFF"/>
          </a:solidFill>
          <a:ln>
            <a:noFill/>
          </a:ln>
        </p:spPr>
        <p:txBody>
          <a:bodyPr anchorCtr="0" anchor="ctr" bIns="79750" lIns="79750" spcFirstLastPara="1" rIns="79750" wrap="square" tIns="79750">
            <a:noAutofit/>
          </a:bodyPr>
          <a:lstStyle/>
          <a:p>
            <a:pPr indent="0" lvl="0" marL="0" rtl="0" algn="ctr">
              <a:spcBef>
                <a:spcPts val="0"/>
              </a:spcBef>
              <a:spcAft>
                <a:spcPts val="0"/>
              </a:spcAft>
              <a:buClr>
                <a:srgbClr val="000000"/>
              </a:buClr>
              <a:buSzPts val="1000"/>
              <a:buFont typeface="Arial"/>
              <a:buNone/>
            </a:pPr>
            <a:r>
              <a:rPr lang="en" sz="1000" u="sng">
                <a:solidFill>
                  <a:srgbClr val="9DBDC1"/>
                </a:solidFill>
                <a:latin typeface="Spectral"/>
                <a:ea typeface="Spectral"/>
                <a:cs typeface="Spectral"/>
                <a:sym typeface="Spectral"/>
                <a:hlinkClick r:id="rId3">
                  <a:extLst>
                    <a:ext uri="{A12FA001-AC4F-418D-AE19-62706E023703}">
                      <ahyp:hlinkClr val="tx"/>
                    </a:ext>
                  </a:extLst>
                </a:hlinkClick>
              </a:rPr>
              <a:t>Editing file</a:t>
            </a:r>
            <a:endParaRPr sz="1000"/>
          </a:p>
        </p:txBody>
      </p:sp>
      <p:sp>
        <p:nvSpPr>
          <p:cNvPr id="86" name="Google Shape;86;p14"/>
          <p:cNvSpPr txBox="1"/>
          <p:nvPr/>
        </p:nvSpPr>
        <p:spPr>
          <a:xfrm>
            <a:off x="374825" y="9612825"/>
            <a:ext cx="300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900">
              <a:solidFill>
                <a:schemeClr val="dk1"/>
              </a:solidFill>
              <a:latin typeface="Karla"/>
              <a:ea typeface="Karla"/>
              <a:cs typeface="Karla"/>
              <a:sym typeface="Karla"/>
            </a:endParaRPr>
          </a:p>
          <a:p>
            <a:pPr indent="0" lvl="0" marL="0" rtl="0" algn="ctr">
              <a:spcBef>
                <a:spcPts val="0"/>
              </a:spcBef>
              <a:spcAft>
                <a:spcPts val="0"/>
              </a:spcAft>
              <a:buNone/>
            </a:pPr>
            <a:r>
              <a:rPr lang="en" sz="1900">
                <a:solidFill>
                  <a:schemeClr val="dk1"/>
                </a:solidFill>
                <a:latin typeface="Karla"/>
                <a:ea typeface="Karla"/>
                <a:cs typeface="Karla"/>
                <a:sym typeface="Karla"/>
              </a:rPr>
              <a:t>May Babaeer</a:t>
            </a:r>
            <a:endParaRPr sz="1900">
              <a:solidFill>
                <a:schemeClr val="dk1"/>
              </a:solidFill>
              <a:latin typeface="Karla"/>
              <a:ea typeface="Karla"/>
              <a:cs typeface="Karla"/>
              <a:sym typeface="Karla"/>
            </a:endParaRPr>
          </a:p>
        </p:txBody>
      </p:sp>
      <p:pic>
        <p:nvPicPr>
          <p:cNvPr id="87" name="Google Shape;87;p14"/>
          <p:cNvPicPr preferRelativeResize="0"/>
          <p:nvPr/>
        </p:nvPicPr>
        <p:blipFill>
          <a:blip r:embed="rId4">
            <a:alphaModFix/>
          </a:blip>
          <a:stretch>
            <a:fillRect/>
          </a:stretch>
        </p:blipFill>
        <p:spPr>
          <a:xfrm>
            <a:off x="6765875" y="2559100"/>
            <a:ext cx="1006526" cy="1006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3"/>
          <p:cNvSpPr txBox="1"/>
          <p:nvPr/>
        </p:nvSpPr>
        <p:spPr>
          <a:xfrm>
            <a:off x="308125" y="2291313"/>
            <a:ext cx="5637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t/>
            </a:r>
            <a:endParaRPr sz="1600">
              <a:latin typeface="Karla"/>
              <a:ea typeface="Karla"/>
              <a:cs typeface="Karla"/>
              <a:sym typeface="Karla"/>
            </a:endParaRPr>
          </a:p>
        </p:txBody>
      </p:sp>
      <p:sp>
        <p:nvSpPr>
          <p:cNvPr id="361" name="Google Shape;361;p23"/>
          <p:cNvSpPr txBox="1"/>
          <p:nvPr/>
        </p:nvSpPr>
        <p:spPr>
          <a:xfrm>
            <a:off x="343263" y="2706513"/>
            <a:ext cx="4481400" cy="16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b="1" lang="en" sz="2300">
                <a:solidFill>
                  <a:schemeClr val="accent1"/>
                </a:solidFill>
                <a:latin typeface="Karla"/>
                <a:ea typeface="Karla"/>
                <a:cs typeface="Karla"/>
                <a:sym typeface="Karla"/>
              </a:rPr>
              <a:t>How to confirm the diagnosis?</a:t>
            </a:r>
            <a:endParaRPr b="1" sz="2300">
              <a:solidFill>
                <a:schemeClr val="accent1"/>
              </a:solidFill>
              <a:latin typeface="Karla"/>
              <a:ea typeface="Karla"/>
              <a:cs typeface="Karla"/>
              <a:sym typeface="Karla"/>
            </a:endParaRPr>
          </a:p>
        </p:txBody>
      </p:sp>
      <p:sp>
        <p:nvSpPr>
          <p:cNvPr id="362" name="Google Shape;362;p23"/>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9</a:t>
            </a:r>
            <a:endParaRPr sz="1800">
              <a:solidFill>
                <a:srgbClr val="005E68"/>
              </a:solidFill>
              <a:latin typeface="Spectral"/>
              <a:ea typeface="Spectral"/>
              <a:cs typeface="Spectral"/>
              <a:sym typeface="Spectral"/>
            </a:endParaRPr>
          </a:p>
        </p:txBody>
      </p:sp>
      <p:sp>
        <p:nvSpPr>
          <p:cNvPr id="363" name="Google Shape;363;p23"/>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Case 4</a:t>
            </a:r>
            <a:endParaRPr b="1" sz="2300">
              <a:solidFill>
                <a:schemeClr val="dk2"/>
              </a:solidFill>
              <a:latin typeface="Arvo"/>
              <a:ea typeface="Arvo"/>
              <a:cs typeface="Arvo"/>
              <a:sym typeface="Arvo"/>
            </a:endParaRPr>
          </a:p>
        </p:txBody>
      </p:sp>
      <p:sp>
        <p:nvSpPr>
          <p:cNvPr id="365" name="Google Shape;365;p23"/>
          <p:cNvSpPr txBox="1"/>
          <p:nvPr/>
        </p:nvSpPr>
        <p:spPr>
          <a:xfrm>
            <a:off x="443425" y="549650"/>
            <a:ext cx="71856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500"/>
              </a:spcBef>
              <a:spcAft>
                <a:spcPts val="0"/>
              </a:spcAft>
              <a:buClr>
                <a:schemeClr val="dk1"/>
              </a:buClr>
              <a:buSzPts val="1200"/>
              <a:buFont typeface="Arial"/>
              <a:buNone/>
            </a:pPr>
            <a:r>
              <a:rPr b="1" lang="en" sz="2300">
                <a:solidFill>
                  <a:srgbClr val="0D8F9D"/>
                </a:solidFill>
                <a:latin typeface="Karla"/>
                <a:ea typeface="Karla"/>
                <a:cs typeface="Karla"/>
                <a:sym typeface="Karla"/>
              </a:rPr>
              <a:t>Male patient with chronic abdominal pain. </a:t>
            </a:r>
            <a:endParaRPr b="1" sz="2300">
              <a:solidFill>
                <a:srgbClr val="0D8F9D"/>
              </a:solidFill>
              <a:latin typeface="Karla"/>
              <a:ea typeface="Karla"/>
              <a:cs typeface="Karla"/>
              <a:sym typeface="Karla"/>
            </a:endParaRPr>
          </a:p>
          <a:p>
            <a:pPr indent="0" lvl="0" marL="0" rtl="0" algn="l">
              <a:lnSpc>
                <a:spcPct val="115000"/>
              </a:lnSpc>
              <a:spcBef>
                <a:spcPts val="500"/>
              </a:spcBef>
              <a:spcAft>
                <a:spcPts val="0"/>
              </a:spcAft>
              <a:buClr>
                <a:schemeClr val="dk1"/>
              </a:buClr>
              <a:buSzPts val="1200"/>
              <a:buFont typeface="Arial"/>
              <a:buNone/>
            </a:pPr>
            <a:r>
              <a:rPr lang="en">
                <a:solidFill>
                  <a:schemeClr val="dk1"/>
                </a:solidFill>
                <a:latin typeface="Karla"/>
                <a:ea typeface="Karla"/>
                <a:cs typeface="Karla"/>
                <a:sym typeface="Karla"/>
              </a:rPr>
              <a:t>What is abnormal? </a:t>
            </a:r>
            <a:endParaRPr>
              <a:solidFill>
                <a:schemeClr val="dk1"/>
              </a:solidFill>
              <a:latin typeface="Karla"/>
              <a:ea typeface="Karla"/>
              <a:cs typeface="Karla"/>
              <a:sym typeface="Karla"/>
            </a:endParaRPr>
          </a:p>
          <a:p>
            <a:pPr indent="0" lvl="0" marL="0" rtl="0" algn="l">
              <a:lnSpc>
                <a:spcPct val="130000"/>
              </a:lnSpc>
              <a:spcBef>
                <a:spcPts val="500"/>
              </a:spcBef>
              <a:spcAft>
                <a:spcPts val="0"/>
              </a:spcAft>
              <a:buNone/>
            </a:pPr>
            <a:r>
              <a:t/>
            </a:r>
            <a:endParaRPr b="1" sz="2300">
              <a:solidFill>
                <a:srgbClr val="0D8F9D"/>
              </a:solidFill>
              <a:latin typeface="Karla"/>
              <a:ea typeface="Karla"/>
              <a:cs typeface="Karla"/>
              <a:sym typeface="Karla"/>
            </a:endParaRPr>
          </a:p>
        </p:txBody>
      </p:sp>
      <p:sp>
        <p:nvSpPr>
          <p:cNvPr id="366" name="Google Shape;366;p23"/>
          <p:cNvSpPr txBox="1"/>
          <p:nvPr/>
        </p:nvSpPr>
        <p:spPr>
          <a:xfrm>
            <a:off x="445800" y="6712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367" name="Google Shape;367;p23"/>
          <p:cNvSpPr txBox="1"/>
          <p:nvPr/>
        </p:nvSpPr>
        <p:spPr>
          <a:xfrm>
            <a:off x="4035613" y="6468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368" name="Google Shape;368;p23"/>
          <p:cNvSpPr txBox="1"/>
          <p:nvPr/>
        </p:nvSpPr>
        <p:spPr>
          <a:xfrm>
            <a:off x="440125" y="8409475"/>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sz="2300">
              <a:solidFill>
                <a:srgbClr val="0D8F9D"/>
              </a:solidFill>
              <a:latin typeface="Karla"/>
              <a:ea typeface="Karla"/>
              <a:cs typeface="Karla"/>
              <a:sym typeface="Karla"/>
            </a:endParaRPr>
          </a:p>
        </p:txBody>
      </p:sp>
      <p:sp>
        <p:nvSpPr>
          <p:cNvPr id="369" name="Google Shape;369;p23"/>
          <p:cNvSpPr txBox="1"/>
          <p:nvPr/>
        </p:nvSpPr>
        <p:spPr>
          <a:xfrm>
            <a:off x="317425" y="6385450"/>
            <a:ext cx="3000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370" name="Google Shape;370;p23"/>
          <p:cNvSpPr txBox="1"/>
          <p:nvPr/>
        </p:nvSpPr>
        <p:spPr>
          <a:xfrm>
            <a:off x="6039225" y="8105000"/>
            <a:ext cx="1732500" cy="30000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100"/>
              </a:spcBef>
              <a:spcAft>
                <a:spcPts val="0"/>
              </a:spcAft>
              <a:buNone/>
            </a:pPr>
            <a:r>
              <a:t/>
            </a:r>
            <a:endParaRPr>
              <a:solidFill>
                <a:srgbClr val="999999"/>
              </a:solidFill>
              <a:latin typeface="Karla"/>
              <a:ea typeface="Karla"/>
              <a:cs typeface="Karla"/>
              <a:sym typeface="Karla"/>
            </a:endParaRPr>
          </a:p>
        </p:txBody>
      </p:sp>
      <p:sp>
        <p:nvSpPr>
          <p:cNvPr id="371" name="Google Shape;371;p23"/>
          <p:cNvSpPr txBox="1"/>
          <p:nvPr/>
        </p:nvSpPr>
        <p:spPr>
          <a:xfrm>
            <a:off x="384313" y="4194233"/>
            <a:ext cx="6853800" cy="565800"/>
          </a:xfrm>
          <a:prstGeom prst="rect">
            <a:avLst/>
          </a:prstGeom>
          <a:noFill/>
          <a:ln>
            <a:noFill/>
          </a:ln>
        </p:spPr>
        <p:txBody>
          <a:bodyPr anchorCtr="0" anchor="t" bIns="100075" lIns="100075" spcFirstLastPara="1" rIns="100075" wrap="square" tIns="100075">
            <a:noAutofit/>
          </a:bodyPr>
          <a:lstStyle/>
          <a:p>
            <a:pPr indent="0" lvl="0" marL="0" rtl="0" algn="l">
              <a:lnSpc>
                <a:spcPct val="115000"/>
              </a:lnSpc>
              <a:spcBef>
                <a:spcPts val="100"/>
              </a:spcBef>
              <a:spcAft>
                <a:spcPts val="0"/>
              </a:spcAft>
              <a:buClr>
                <a:schemeClr val="dk1"/>
              </a:buClr>
              <a:buSzPts val="1100"/>
              <a:buFont typeface="Arial"/>
              <a:buNone/>
            </a:pPr>
            <a:r>
              <a:rPr b="1" lang="en" sz="2300">
                <a:solidFill>
                  <a:schemeClr val="accent1"/>
                </a:solidFill>
                <a:latin typeface="Karla"/>
                <a:ea typeface="Karla"/>
                <a:cs typeface="Karla"/>
                <a:sym typeface="Karla"/>
              </a:rPr>
              <a:t>Which modality is better?</a:t>
            </a:r>
            <a:endParaRPr b="1" sz="2300">
              <a:solidFill>
                <a:schemeClr val="accent1"/>
              </a:solidFill>
              <a:latin typeface="Karla"/>
              <a:ea typeface="Karla"/>
              <a:cs typeface="Karla"/>
              <a:sym typeface="Karla"/>
            </a:endParaRPr>
          </a:p>
        </p:txBody>
      </p:sp>
      <p:sp>
        <p:nvSpPr>
          <p:cNvPr id="372" name="Google Shape;372;p23"/>
          <p:cNvSpPr txBox="1"/>
          <p:nvPr/>
        </p:nvSpPr>
        <p:spPr>
          <a:xfrm>
            <a:off x="229850" y="6750400"/>
            <a:ext cx="4708800" cy="3000000"/>
          </a:xfrm>
          <a:prstGeom prst="rect">
            <a:avLst/>
          </a:prstGeom>
          <a:noFill/>
          <a:ln>
            <a:noFill/>
          </a:ln>
        </p:spPr>
        <p:txBody>
          <a:bodyPr anchorCtr="0" anchor="t" bIns="91425" lIns="91425" spcFirstLastPara="1" rIns="91425" wrap="square" tIns="91425">
            <a:noAutofit/>
          </a:bodyPr>
          <a:lstStyle/>
          <a:p>
            <a:pPr indent="0" lvl="0" marL="0" rtl="0" algn="ctr">
              <a:lnSpc>
                <a:spcPct val="102000"/>
              </a:lnSpc>
              <a:spcBef>
                <a:spcPts val="100"/>
              </a:spcBef>
              <a:spcAft>
                <a:spcPts val="0"/>
              </a:spcAft>
              <a:buNone/>
            </a:pPr>
            <a:r>
              <a:t/>
            </a:r>
            <a:endParaRPr>
              <a:solidFill>
                <a:srgbClr val="6AA84F"/>
              </a:solidFill>
              <a:latin typeface="Karla"/>
              <a:ea typeface="Karla"/>
              <a:cs typeface="Karla"/>
              <a:sym typeface="Karla"/>
            </a:endParaRPr>
          </a:p>
        </p:txBody>
      </p:sp>
      <p:sp>
        <p:nvSpPr>
          <p:cNvPr id="373" name="Google Shape;373;p23"/>
          <p:cNvSpPr txBox="1"/>
          <p:nvPr/>
        </p:nvSpPr>
        <p:spPr>
          <a:xfrm>
            <a:off x="4257562" y="7120925"/>
            <a:ext cx="27834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BF9000"/>
                </a:solidFill>
                <a:latin typeface="Karla"/>
                <a:ea typeface="Karla"/>
                <a:cs typeface="Karla"/>
                <a:sym typeface="Karla"/>
              </a:rPr>
              <a:t>Porcelain gallbladder</a:t>
            </a:r>
            <a:endParaRPr b="1">
              <a:solidFill>
                <a:srgbClr val="BF9000"/>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lang="en">
                <a:solidFill>
                  <a:srgbClr val="6AA84F"/>
                </a:solidFill>
                <a:latin typeface="Karla"/>
                <a:ea typeface="Karla"/>
                <a:cs typeface="Karla"/>
                <a:sym typeface="Karla"/>
              </a:rPr>
              <a:t>In CT we can clearly see the calcification on the wall of gallbladder</a:t>
            </a:r>
            <a:endParaRPr>
              <a:solidFill>
                <a:srgbClr val="6AA84F"/>
              </a:solidFill>
              <a:latin typeface="Karla"/>
              <a:ea typeface="Karla"/>
              <a:cs typeface="Karla"/>
              <a:sym typeface="Karla"/>
            </a:endParaRPr>
          </a:p>
        </p:txBody>
      </p:sp>
      <p:sp>
        <p:nvSpPr>
          <p:cNvPr id="374" name="Google Shape;374;p23"/>
          <p:cNvSpPr txBox="1"/>
          <p:nvPr/>
        </p:nvSpPr>
        <p:spPr>
          <a:xfrm>
            <a:off x="389804" y="7191763"/>
            <a:ext cx="5823000" cy="565800"/>
          </a:xfrm>
          <a:prstGeom prst="rect">
            <a:avLst/>
          </a:prstGeom>
          <a:noFill/>
          <a:ln>
            <a:noFill/>
          </a:ln>
        </p:spPr>
        <p:txBody>
          <a:bodyPr anchorCtr="0" anchor="t" bIns="100075" lIns="100075" spcFirstLastPara="1" rIns="100075" wrap="square" tIns="100075">
            <a:noAutofit/>
          </a:bodyPr>
          <a:lstStyle/>
          <a:p>
            <a:pPr indent="0" lvl="0" marL="0" rtl="0" algn="l">
              <a:lnSpc>
                <a:spcPct val="115000"/>
              </a:lnSpc>
              <a:spcBef>
                <a:spcPts val="100"/>
              </a:spcBef>
              <a:spcAft>
                <a:spcPts val="0"/>
              </a:spcAft>
              <a:buClr>
                <a:srgbClr val="000000"/>
              </a:buClr>
              <a:buSzPts val="1200"/>
              <a:buFont typeface="Arial"/>
              <a:buNone/>
            </a:pPr>
            <a:r>
              <a:t/>
            </a:r>
            <a:endParaRPr>
              <a:solidFill>
                <a:srgbClr val="6AA84F"/>
              </a:solidFill>
              <a:latin typeface="Karla"/>
              <a:ea typeface="Karla"/>
              <a:cs typeface="Karla"/>
              <a:sym typeface="Karla"/>
            </a:endParaRPr>
          </a:p>
        </p:txBody>
      </p:sp>
      <p:sp>
        <p:nvSpPr>
          <p:cNvPr id="375" name="Google Shape;375;p23"/>
          <p:cNvSpPr txBox="1"/>
          <p:nvPr/>
        </p:nvSpPr>
        <p:spPr>
          <a:xfrm>
            <a:off x="77450" y="9590650"/>
            <a:ext cx="2478600" cy="219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t/>
            </a:r>
            <a:endParaRPr sz="1700">
              <a:solidFill>
                <a:srgbClr val="6AA84F"/>
              </a:solidFill>
              <a:latin typeface="Karla"/>
              <a:ea typeface="Karla"/>
              <a:cs typeface="Karla"/>
              <a:sym typeface="Karla"/>
            </a:endParaRPr>
          </a:p>
        </p:txBody>
      </p:sp>
      <p:sp>
        <p:nvSpPr>
          <p:cNvPr id="376" name="Google Shape;376;p23"/>
          <p:cNvSpPr txBox="1"/>
          <p:nvPr/>
        </p:nvSpPr>
        <p:spPr>
          <a:xfrm>
            <a:off x="2470150" y="9549150"/>
            <a:ext cx="3000000" cy="8952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t/>
            </a:r>
            <a:endParaRPr>
              <a:solidFill>
                <a:srgbClr val="6AA84F"/>
              </a:solidFill>
              <a:latin typeface="Karla"/>
              <a:ea typeface="Karla"/>
              <a:cs typeface="Karla"/>
              <a:sym typeface="Karla"/>
            </a:endParaRPr>
          </a:p>
        </p:txBody>
      </p:sp>
      <p:sp>
        <p:nvSpPr>
          <p:cNvPr id="377" name="Google Shape;377;p23"/>
          <p:cNvSpPr txBox="1"/>
          <p:nvPr/>
        </p:nvSpPr>
        <p:spPr>
          <a:xfrm>
            <a:off x="5388850" y="9536569"/>
            <a:ext cx="2136300" cy="818400"/>
          </a:xfrm>
          <a:prstGeom prst="rect">
            <a:avLst/>
          </a:prstGeom>
          <a:noFill/>
          <a:ln>
            <a:noFill/>
          </a:ln>
        </p:spPr>
        <p:txBody>
          <a:bodyPr anchorCtr="0" anchor="t" bIns="100075" lIns="100075" spcFirstLastPara="1" rIns="100075" wrap="square" tIns="100075">
            <a:noAutofit/>
          </a:bodyPr>
          <a:lstStyle/>
          <a:p>
            <a:pPr indent="0" lvl="0" marL="0" rtl="0" algn="l">
              <a:lnSpc>
                <a:spcPct val="115000"/>
              </a:lnSpc>
              <a:spcBef>
                <a:spcPts val="100"/>
              </a:spcBef>
              <a:spcAft>
                <a:spcPts val="0"/>
              </a:spcAft>
              <a:buClr>
                <a:srgbClr val="000000"/>
              </a:buClr>
              <a:buSzPts val="1200"/>
              <a:buFont typeface="Arial"/>
              <a:buNone/>
            </a:pPr>
            <a:r>
              <a:t/>
            </a:r>
            <a:endParaRPr>
              <a:solidFill>
                <a:srgbClr val="6AA84F"/>
              </a:solidFill>
              <a:latin typeface="Karla"/>
              <a:ea typeface="Karla"/>
              <a:cs typeface="Karla"/>
              <a:sym typeface="Karla"/>
            </a:endParaRPr>
          </a:p>
        </p:txBody>
      </p:sp>
      <p:pic>
        <p:nvPicPr>
          <p:cNvPr id="378" name="Google Shape;378;p23"/>
          <p:cNvPicPr preferRelativeResize="0"/>
          <p:nvPr/>
        </p:nvPicPr>
        <p:blipFill>
          <a:blip r:embed="rId3">
            <a:alphaModFix/>
          </a:blip>
          <a:stretch>
            <a:fillRect/>
          </a:stretch>
        </p:blipFill>
        <p:spPr>
          <a:xfrm>
            <a:off x="5268523" y="1270675"/>
            <a:ext cx="2376975" cy="2526000"/>
          </a:xfrm>
          <a:prstGeom prst="rect">
            <a:avLst/>
          </a:prstGeom>
          <a:noFill/>
          <a:ln>
            <a:noFill/>
          </a:ln>
        </p:spPr>
      </p:pic>
      <p:sp>
        <p:nvSpPr>
          <p:cNvPr id="379" name="Google Shape;379;p23"/>
          <p:cNvSpPr txBox="1"/>
          <p:nvPr/>
        </p:nvSpPr>
        <p:spPr>
          <a:xfrm>
            <a:off x="369600" y="1324475"/>
            <a:ext cx="4861200" cy="1545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SzPts val="1400"/>
              <a:buFont typeface="Karla"/>
              <a:buChar char="●"/>
            </a:pPr>
            <a:r>
              <a:rPr lang="en">
                <a:solidFill>
                  <a:schemeClr val="dk1"/>
                </a:solidFill>
                <a:latin typeface="Karla"/>
                <a:ea typeface="Karla"/>
                <a:cs typeface="Karla"/>
                <a:sym typeface="Karla"/>
              </a:rPr>
              <a:t>Gallbladder calcification </a:t>
            </a:r>
            <a:r>
              <a:rPr lang="en">
                <a:solidFill>
                  <a:srgbClr val="999999"/>
                </a:solidFill>
                <a:latin typeface="Karla"/>
                <a:ea typeface="Karla"/>
                <a:cs typeface="Karla"/>
                <a:sym typeface="Karla"/>
              </a:rPr>
              <a:t>(Radiopaque oval shaped opacity):</a:t>
            </a:r>
            <a:endParaRPr>
              <a:solidFill>
                <a:srgbClr val="999999"/>
              </a:solidFill>
              <a:latin typeface="Karla"/>
              <a:ea typeface="Karla"/>
              <a:cs typeface="Karla"/>
              <a:sym typeface="Karla"/>
            </a:endParaRPr>
          </a:p>
          <a:p>
            <a:pPr indent="0" lvl="0" marL="0" rtl="0" algn="l">
              <a:lnSpc>
                <a:spcPct val="115000"/>
              </a:lnSpc>
              <a:spcBef>
                <a:spcPts val="0"/>
              </a:spcBef>
              <a:spcAft>
                <a:spcPts val="0"/>
              </a:spcAft>
              <a:buNone/>
            </a:pPr>
            <a:r>
              <a:rPr lang="en">
                <a:solidFill>
                  <a:schemeClr val="dk1"/>
                </a:solidFill>
                <a:latin typeface="Karla"/>
                <a:ea typeface="Karla"/>
                <a:cs typeface="Karla"/>
                <a:sym typeface="Karla"/>
              </a:rPr>
              <a:t>• </a:t>
            </a:r>
            <a:r>
              <a:rPr b="1" lang="en">
                <a:solidFill>
                  <a:srgbClr val="BF9000"/>
                </a:solidFill>
                <a:latin typeface="Karla"/>
                <a:ea typeface="Karla"/>
                <a:cs typeface="Karla"/>
                <a:sym typeface="Karla"/>
              </a:rPr>
              <a:t>Porcelain gallbladder</a:t>
            </a:r>
            <a:r>
              <a:rPr lang="en">
                <a:solidFill>
                  <a:schemeClr val="dk1"/>
                </a:solidFill>
                <a:latin typeface="Karla"/>
                <a:ea typeface="Karla"/>
                <a:cs typeface="Karla"/>
                <a:sym typeface="Karla"/>
              </a:rPr>
              <a:t> (calcification in whole GB wall).</a:t>
            </a:r>
            <a:endParaRPr>
              <a:solidFill>
                <a:schemeClr val="dk1"/>
              </a:solidFill>
              <a:latin typeface="Karla"/>
              <a:ea typeface="Karla"/>
              <a:cs typeface="Karla"/>
              <a:sym typeface="Karla"/>
            </a:endParaRPr>
          </a:p>
          <a:p>
            <a:pPr indent="0" lvl="0" marL="0" rtl="0" algn="l">
              <a:lnSpc>
                <a:spcPct val="115000"/>
              </a:lnSpc>
              <a:spcBef>
                <a:spcPts val="0"/>
              </a:spcBef>
              <a:spcAft>
                <a:spcPts val="0"/>
              </a:spcAft>
              <a:buNone/>
            </a:pPr>
            <a:r>
              <a:rPr lang="en">
                <a:solidFill>
                  <a:schemeClr val="dk1"/>
                </a:solidFill>
                <a:latin typeface="Karla"/>
                <a:ea typeface="Karla"/>
                <a:cs typeface="Karla"/>
                <a:sym typeface="Karla"/>
              </a:rPr>
              <a:t>• Gallbladder stones (NOT common to see on X-ray).</a:t>
            </a:r>
            <a:endParaRPr>
              <a:solidFill>
                <a:schemeClr val="dk1"/>
              </a:solidFill>
              <a:latin typeface="Karla"/>
              <a:ea typeface="Karla"/>
              <a:cs typeface="Karla"/>
              <a:sym typeface="Karla"/>
            </a:endParaRPr>
          </a:p>
          <a:p>
            <a:pPr indent="0" lvl="0" marL="0" rtl="0" algn="l">
              <a:lnSpc>
                <a:spcPct val="115000"/>
              </a:lnSpc>
              <a:spcBef>
                <a:spcPts val="0"/>
              </a:spcBef>
              <a:spcAft>
                <a:spcPts val="0"/>
              </a:spcAft>
              <a:buNone/>
            </a:pPr>
            <a:r>
              <a:rPr lang="en">
                <a:solidFill>
                  <a:srgbClr val="999999"/>
                </a:solidFill>
                <a:latin typeface="Karla"/>
                <a:ea typeface="Karla"/>
                <a:cs typeface="Karla"/>
                <a:sym typeface="Karla"/>
              </a:rPr>
              <a:t>We can’t reach to the diagnosis by using x-ray. </a:t>
            </a:r>
            <a:endParaRPr>
              <a:solidFill>
                <a:srgbClr val="999999"/>
              </a:solidFill>
              <a:latin typeface="Karla"/>
              <a:ea typeface="Karla"/>
              <a:cs typeface="Karla"/>
              <a:sym typeface="Karla"/>
            </a:endParaRPr>
          </a:p>
        </p:txBody>
      </p:sp>
      <p:sp>
        <p:nvSpPr>
          <p:cNvPr id="380" name="Google Shape;380;p23"/>
          <p:cNvSpPr txBox="1"/>
          <p:nvPr/>
        </p:nvSpPr>
        <p:spPr>
          <a:xfrm>
            <a:off x="317425" y="4320300"/>
            <a:ext cx="3000000" cy="56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t/>
            </a:r>
            <a:endParaRPr>
              <a:solidFill>
                <a:schemeClr val="accent4"/>
              </a:solidFill>
              <a:latin typeface="Karla"/>
              <a:ea typeface="Karla"/>
              <a:cs typeface="Karla"/>
              <a:sym typeface="Karla"/>
            </a:endParaRPr>
          </a:p>
          <a:p>
            <a:pPr indent="-317500" lvl="0" marL="457200" rtl="0" algn="l">
              <a:lnSpc>
                <a:spcPct val="115000"/>
              </a:lnSpc>
              <a:spcBef>
                <a:spcPts val="100"/>
              </a:spcBef>
              <a:spcAft>
                <a:spcPts val="0"/>
              </a:spcAft>
              <a:buClr>
                <a:schemeClr val="accent4"/>
              </a:buClr>
              <a:buSzPts val="1400"/>
              <a:buFont typeface="Karla"/>
              <a:buChar char="●"/>
            </a:pPr>
            <a:r>
              <a:rPr lang="en">
                <a:solidFill>
                  <a:schemeClr val="accent4"/>
                </a:solidFill>
                <a:latin typeface="Karla"/>
                <a:ea typeface="Karla"/>
                <a:cs typeface="Karla"/>
                <a:sym typeface="Karla"/>
              </a:rPr>
              <a:t>CT</a:t>
            </a:r>
            <a:r>
              <a:rPr b="1" lang="en">
                <a:solidFill>
                  <a:schemeClr val="accent4"/>
                </a:solidFill>
                <a:latin typeface="Karla"/>
                <a:ea typeface="Karla"/>
                <a:cs typeface="Karla"/>
                <a:sym typeface="Karla"/>
              </a:rPr>
              <a:t> </a:t>
            </a:r>
            <a:r>
              <a:rPr lang="en">
                <a:solidFill>
                  <a:schemeClr val="accent4"/>
                </a:solidFill>
                <a:latin typeface="Karla"/>
                <a:ea typeface="Karla"/>
                <a:cs typeface="Karla"/>
                <a:sym typeface="Karla"/>
              </a:rPr>
              <a:t>without contrast</a:t>
            </a:r>
            <a:endParaRPr>
              <a:solidFill>
                <a:schemeClr val="accent4"/>
              </a:solidFill>
              <a:latin typeface="Karla"/>
              <a:ea typeface="Karla"/>
              <a:cs typeface="Karla"/>
              <a:sym typeface="Karla"/>
            </a:endParaRPr>
          </a:p>
        </p:txBody>
      </p:sp>
      <p:pic>
        <p:nvPicPr>
          <p:cNvPr id="381" name="Google Shape;381;p23"/>
          <p:cNvPicPr preferRelativeResize="0"/>
          <p:nvPr/>
        </p:nvPicPr>
        <p:blipFill>
          <a:blip r:embed="rId4">
            <a:alphaModFix/>
          </a:blip>
          <a:stretch>
            <a:fillRect/>
          </a:stretch>
        </p:blipFill>
        <p:spPr>
          <a:xfrm>
            <a:off x="609825" y="5131450"/>
            <a:ext cx="3276375" cy="1839975"/>
          </a:xfrm>
          <a:prstGeom prst="rect">
            <a:avLst/>
          </a:prstGeom>
          <a:noFill/>
          <a:ln>
            <a:noFill/>
          </a:ln>
        </p:spPr>
      </p:pic>
      <p:pic>
        <p:nvPicPr>
          <p:cNvPr id="382" name="Google Shape;382;p23"/>
          <p:cNvPicPr preferRelativeResize="0"/>
          <p:nvPr/>
        </p:nvPicPr>
        <p:blipFill>
          <a:blip r:embed="rId5">
            <a:alphaModFix/>
          </a:blip>
          <a:stretch>
            <a:fillRect/>
          </a:stretch>
        </p:blipFill>
        <p:spPr>
          <a:xfrm>
            <a:off x="4227975" y="5084796"/>
            <a:ext cx="2842575" cy="1850250"/>
          </a:xfrm>
          <a:prstGeom prst="rect">
            <a:avLst/>
          </a:prstGeom>
          <a:noFill/>
          <a:ln cap="flat" cmpd="sng" w="38100">
            <a:solidFill>
              <a:srgbClr val="DAB326"/>
            </a:solidFill>
            <a:prstDash val="solid"/>
            <a:round/>
            <a:headEnd len="sm" w="sm" type="none"/>
            <a:tailEnd len="sm" w="sm" type="none"/>
          </a:ln>
        </p:spPr>
      </p:pic>
      <p:sp>
        <p:nvSpPr>
          <p:cNvPr id="383" name="Google Shape;383;p23"/>
          <p:cNvSpPr txBox="1"/>
          <p:nvPr/>
        </p:nvSpPr>
        <p:spPr>
          <a:xfrm>
            <a:off x="609825" y="7120925"/>
            <a:ext cx="3276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lang="en">
                <a:solidFill>
                  <a:srgbClr val="6AA84F"/>
                </a:solidFill>
                <a:latin typeface="Karla"/>
                <a:ea typeface="Karla"/>
                <a:cs typeface="Karla"/>
                <a:sym typeface="Karla"/>
              </a:rPr>
              <a:t>Not beneficial for this case because the whole wall is calcified which appears as big area of shadow which will hide the gallbladder</a:t>
            </a:r>
            <a:r>
              <a:rPr lang="en">
                <a:solidFill>
                  <a:srgbClr val="448C79"/>
                </a:solidFill>
                <a:latin typeface="Karla"/>
                <a:ea typeface="Karla"/>
                <a:cs typeface="Karla"/>
                <a:sym typeface="Karla"/>
              </a:rPr>
              <a:t>,</a:t>
            </a:r>
            <a:r>
              <a:rPr lang="en">
                <a:solidFill>
                  <a:srgbClr val="999999"/>
                </a:solidFill>
                <a:latin typeface="Karla"/>
                <a:ea typeface="Karla"/>
                <a:cs typeface="Karla"/>
                <a:sym typeface="Karla"/>
              </a:rPr>
              <a:t> we can’t differentiate between a large stone with shadow OR calcification on the wall</a:t>
            </a:r>
            <a:endParaRPr>
              <a:solidFill>
                <a:srgbClr val="999999"/>
              </a:solidFill>
              <a:latin typeface="Karla"/>
              <a:ea typeface="Karla"/>
              <a:cs typeface="Karla"/>
              <a:sym typeface="Karla"/>
            </a:endParaRPr>
          </a:p>
        </p:txBody>
      </p:sp>
      <p:sp>
        <p:nvSpPr>
          <p:cNvPr id="384" name="Google Shape;384;p23"/>
          <p:cNvSpPr txBox="1"/>
          <p:nvPr/>
        </p:nvSpPr>
        <p:spPr>
          <a:xfrm>
            <a:off x="332850" y="8927250"/>
            <a:ext cx="7371900" cy="10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 sz="2300">
                <a:solidFill>
                  <a:schemeClr val="accent1"/>
                </a:solidFill>
                <a:latin typeface="Karla"/>
                <a:ea typeface="Karla"/>
                <a:cs typeface="Karla"/>
                <a:sym typeface="Karla"/>
              </a:rPr>
              <a:t>Porcelain gallbladder (calcification of GB wall):</a:t>
            </a:r>
            <a:endParaRPr b="1" sz="2300">
              <a:solidFill>
                <a:schemeClr val="accent1"/>
              </a:solidFill>
              <a:latin typeface="Karla"/>
              <a:ea typeface="Karla"/>
              <a:cs typeface="Karla"/>
              <a:sym typeface="Karla"/>
            </a:endParaRPr>
          </a:p>
          <a:p>
            <a:pPr indent="-317500" lvl="0" marL="457200" rtl="0" algn="l">
              <a:lnSpc>
                <a:spcPct val="130000"/>
              </a:lnSpc>
              <a:spcBef>
                <a:spcPts val="500"/>
              </a:spcBef>
              <a:spcAft>
                <a:spcPts val="0"/>
              </a:spcAft>
              <a:buClr>
                <a:schemeClr val="dk1"/>
              </a:buClr>
              <a:buSzPts val="1400"/>
              <a:buFont typeface="Karla"/>
              <a:buChar char="●"/>
            </a:pPr>
            <a:r>
              <a:rPr lang="en">
                <a:solidFill>
                  <a:schemeClr val="dk1"/>
                </a:solidFill>
                <a:latin typeface="Karla"/>
                <a:ea typeface="Karla"/>
                <a:cs typeface="Karla"/>
                <a:sym typeface="Karla"/>
              </a:rPr>
              <a:t>Complete or partial GB wall calcification </a:t>
            </a:r>
            <a:endParaRPr>
              <a:solidFill>
                <a:schemeClr val="dk1"/>
              </a:solidFill>
              <a:latin typeface="Karla"/>
              <a:ea typeface="Karla"/>
              <a:cs typeface="Karla"/>
              <a:sym typeface="Karla"/>
            </a:endParaRPr>
          </a:p>
          <a:p>
            <a:pPr indent="-317500" lvl="0" marL="457200" rtl="0" algn="l">
              <a:lnSpc>
                <a:spcPct val="13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Risk of developing cancer 5 -7%.</a:t>
            </a:r>
            <a:endParaRPr>
              <a:solidFill>
                <a:schemeClr val="dk1"/>
              </a:solidFill>
              <a:latin typeface="Karla"/>
              <a:ea typeface="Karla"/>
              <a:cs typeface="Karla"/>
              <a:sym typeface="Karla"/>
            </a:endParaRPr>
          </a:p>
          <a:p>
            <a:pPr indent="-317500" lvl="0" marL="457200" rtl="0" algn="l">
              <a:lnSpc>
                <a:spcPct val="13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 Needs follow every year or surgical resection.</a:t>
            </a:r>
            <a:endParaRPr>
              <a:solidFill>
                <a:schemeClr val="dk1"/>
              </a:solidFill>
              <a:latin typeface="Karla"/>
              <a:ea typeface="Karla"/>
              <a:cs typeface="Karla"/>
              <a:sym typeface="Karla"/>
            </a:endParaRPr>
          </a:p>
        </p:txBody>
      </p:sp>
      <p:sp>
        <p:nvSpPr>
          <p:cNvPr id="385" name="Google Shape;385;p23"/>
          <p:cNvSpPr txBox="1"/>
          <p:nvPr/>
        </p:nvSpPr>
        <p:spPr>
          <a:xfrm>
            <a:off x="267075" y="3163725"/>
            <a:ext cx="4708800" cy="1231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chemeClr val="dk1"/>
              </a:buClr>
              <a:buSzPts val="1400"/>
              <a:buFont typeface="Karla"/>
              <a:buChar char="●"/>
            </a:pPr>
            <a:r>
              <a:rPr lang="en">
                <a:solidFill>
                  <a:schemeClr val="dk1"/>
                </a:solidFill>
                <a:latin typeface="Karla"/>
                <a:ea typeface="Karla"/>
                <a:cs typeface="Karla"/>
                <a:sym typeface="Karla"/>
              </a:rPr>
              <a:t>CT scan or US? </a:t>
            </a:r>
            <a:r>
              <a:rPr lang="en">
                <a:solidFill>
                  <a:srgbClr val="6AA84F"/>
                </a:solidFill>
                <a:latin typeface="Karla"/>
                <a:ea typeface="Karla"/>
                <a:cs typeface="Karla"/>
                <a:sym typeface="Karla"/>
              </a:rPr>
              <a:t>CT scan because we don’t expect US to be helpful recall that one of US limitations is a calcified structure as US can’t see beyond the </a:t>
            </a:r>
            <a:r>
              <a:rPr lang="en">
                <a:solidFill>
                  <a:srgbClr val="6AA84F"/>
                </a:solidFill>
                <a:latin typeface="Karla"/>
                <a:ea typeface="Karla"/>
                <a:cs typeface="Karla"/>
                <a:sym typeface="Karla"/>
              </a:rPr>
              <a:t>calcification </a:t>
            </a:r>
            <a:endParaRPr>
              <a:solidFill>
                <a:srgbClr val="6AA84F"/>
              </a:solidFill>
            </a:endParaRPr>
          </a:p>
        </p:txBody>
      </p:sp>
      <p:grpSp>
        <p:nvGrpSpPr>
          <p:cNvPr id="386" name="Google Shape;386;p23"/>
          <p:cNvGrpSpPr/>
          <p:nvPr/>
        </p:nvGrpSpPr>
        <p:grpSpPr>
          <a:xfrm>
            <a:off x="77968" y="724670"/>
            <a:ext cx="274864" cy="316972"/>
            <a:chOff x="304245" y="1858207"/>
            <a:chExt cx="319386" cy="406165"/>
          </a:xfrm>
        </p:grpSpPr>
        <p:sp>
          <p:nvSpPr>
            <p:cNvPr id="387" name="Google Shape;387;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9" name="Google Shape;389;p23"/>
          <p:cNvGrpSpPr/>
          <p:nvPr/>
        </p:nvGrpSpPr>
        <p:grpSpPr>
          <a:xfrm>
            <a:off x="40231" y="2890208"/>
            <a:ext cx="274864" cy="316972"/>
            <a:chOff x="304245" y="1858207"/>
            <a:chExt cx="319386" cy="406165"/>
          </a:xfrm>
        </p:grpSpPr>
        <p:sp>
          <p:nvSpPr>
            <p:cNvPr id="390" name="Google Shape;390;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2" name="Google Shape;392;p23"/>
          <p:cNvGrpSpPr/>
          <p:nvPr/>
        </p:nvGrpSpPr>
        <p:grpSpPr>
          <a:xfrm>
            <a:off x="77968" y="4318633"/>
            <a:ext cx="274864" cy="316972"/>
            <a:chOff x="304245" y="1858207"/>
            <a:chExt cx="319386" cy="406165"/>
          </a:xfrm>
        </p:grpSpPr>
        <p:sp>
          <p:nvSpPr>
            <p:cNvPr id="393" name="Google Shape;393;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5" name="Google Shape;395;p23"/>
          <p:cNvGrpSpPr/>
          <p:nvPr/>
        </p:nvGrpSpPr>
        <p:grpSpPr>
          <a:xfrm>
            <a:off x="77968" y="9063813"/>
            <a:ext cx="274864" cy="316972"/>
            <a:chOff x="304245" y="1858207"/>
            <a:chExt cx="319386" cy="406165"/>
          </a:xfrm>
        </p:grpSpPr>
        <p:sp>
          <p:nvSpPr>
            <p:cNvPr id="396" name="Google Shape;396;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4"/>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10</a:t>
            </a:r>
            <a:endParaRPr sz="1800">
              <a:solidFill>
                <a:srgbClr val="005E68"/>
              </a:solidFill>
              <a:latin typeface="Spectral"/>
              <a:ea typeface="Spectral"/>
              <a:cs typeface="Spectral"/>
              <a:sym typeface="Spectral"/>
            </a:endParaRPr>
          </a:p>
        </p:txBody>
      </p:sp>
      <p:sp>
        <p:nvSpPr>
          <p:cNvPr id="403" name="Google Shape;403;p24"/>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24"/>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Case 5</a:t>
            </a:r>
            <a:endParaRPr b="1" sz="2300">
              <a:solidFill>
                <a:srgbClr val="005E68"/>
              </a:solidFill>
              <a:latin typeface="Arvo"/>
              <a:ea typeface="Arvo"/>
              <a:cs typeface="Arvo"/>
              <a:sym typeface="Arvo"/>
            </a:endParaRPr>
          </a:p>
        </p:txBody>
      </p:sp>
      <p:sp>
        <p:nvSpPr>
          <p:cNvPr id="406" name="Google Shape;406;p24"/>
          <p:cNvSpPr/>
          <p:nvPr/>
        </p:nvSpPr>
        <p:spPr>
          <a:xfrm>
            <a:off x="190500" y="609600"/>
            <a:ext cx="7381800" cy="5631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FFFFFF"/>
                </a:solidFill>
                <a:latin typeface="Karla"/>
                <a:ea typeface="Karla"/>
                <a:cs typeface="Karla"/>
                <a:sym typeface="Karla"/>
              </a:rPr>
              <a:t>50 year-old lady presented to the emergency with RUQ pain and yellow discoloration of sclera, pale stool and dark urine.</a:t>
            </a:r>
            <a:endParaRPr b="1">
              <a:solidFill>
                <a:srgbClr val="FFFFFF"/>
              </a:solidFill>
              <a:latin typeface="Karla"/>
              <a:ea typeface="Karla"/>
              <a:cs typeface="Karla"/>
              <a:sym typeface="Karla"/>
            </a:endParaRPr>
          </a:p>
        </p:txBody>
      </p:sp>
      <p:sp>
        <p:nvSpPr>
          <p:cNvPr id="407" name="Google Shape;407;p24"/>
          <p:cNvSpPr txBox="1"/>
          <p:nvPr/>
        </p:nvSpPr>
        <p:spPr>
          <a:xfrm>
            <a:off x="-450575" y="1511350"/>
            <a:ext cx="66324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D8F9D"/>
                </a:solidFill>
                <a:latin typeface="Karla"/>
                <a:ea typeface="Karla"/>
                <a:cs typeface="Karla"/>
                <a:sym typeface="Karla"/>
              </a:rPr>
              <a:t>What is the most likely diagnosis?</a:t>
            </a:r>
            <a:endParaRPr b="1" sz="2300">
              <a:solidFill>
                <a:srgbClr val="0D8F9D"/>
              </a:solidFill>
              <a:latin typeface="Karla"/>
              <a:ea typeface="Karla"/>
              <a:cs typeface="Karla"/>
              <a:sym typeface="Karla"/>
            </a:endParaRPr>
          </a:p>
        </p:txBody>
      </p:sp>
      <p:pic>
        <p:nvPicPr>
          <p:cNvPr id="408" name="Google Shape;408;p24"/>
          <p:cNvPicPr preferRelativeResize="0"/>
          <p:nvPr/>
        </p:nvPicPr>
        <p:blipFill rotWithShape="1">
          <a:blip r:embed="rId3">
            <a:alphaModFix/>
          </a:blip>
          <a:srcRect b="0" l="6428" r="3033" t="0"/>
          <a:stretch/>
        </p:blipFill>
        <p:spPr>
          <a:xfrm>
            <a:off x="4781550" y="2284375"/>
            <a:ext cx="2838450" cy="1773275"/>
          </a:xfrm>
          <a:prstGeom prst="rect">
            <a:avLst/>
          </a:prstGeom>
          <a:noFill/>
          <a:ln>
            <a:noFill/>
          </a:ln>
        </p:spPr>
      </p:pic>
      <p:sp>
        <p:nvSpPr>
          <p:cNvPr id="409" name="Google Shape;409;p24"/>
          <p:cNvSpPr txBox="1"/>
          <p:nvPr/>
        </p:nvSpPr>
        <p:spPr>
          <a:xfrm>
            <a:off x="5210175" y="1971700"/>
            <a:ext cx="2038200" cy="28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Normal Ultrasound</a:t>
            </a:r>
            <a:endParaRPr b="1">
              <a:latin typeface="Karla"/>
              <a:ea typeface="Karla"/>
              <a:cs typeface="Karla"/>
              <a:sym typeface="Karla"/>
            </a:endParaRPr>
          </a:p>
        </p:txBody>
      </p:sp>
      <p:cxnSp>
        <p:nvCxnSpPr>
          <p:cNvPr id="410" name="Google Shape;410;p24"/>
          <p:cNvCxnSpPr/>
          <p:nvPr/>
        </p:nvCxnSpPr>
        <p:spPr>
          <a:xfrm flipH="1">
            <a:off x="6943425" y="2657475"/>
            <a:ext cx="267000" cy="733500"/>
          </a:xfrm>
          <a:prstGeom prst="straightConnector1">
            <a:avLst/>
          </a:prstGeom>
          <a:noFill/>
          <a:ln cap="flat" cmpd="sng" w="9525">
            <a:solidFill>
              <a:srgbClr val="FFFFFF"/>
            </a:solidFill>
            <a:prstDash val="solid"/>
            <a:round/>
            <a:headEnd len="med" w="med" type="none"/>
            <a:tailEnd len="med" w="med" type="triangle"/>
          </a:ln>
        </p:spPr>
      </p:cxnSp>
      <p:sp>
        <p:nvSpPr>
          <p:cNvPr id="411" name="Google Shape;411;p24"/>
          <p:cNvSpPr txBox="1"/>
          <p:nvPr/>
        </p:nvSpPr>
        <p:spPr>
          <a:xfrm>
            <a:off x="6629400" y="2428875"/>
            <a:ext cx="1124100" cy="1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accent4"/>
                </a:solidFill>
                <a:highlight>
                  <a:srgbClr val="FFFFFF"/>
                </a:highlight>
                <a:latin typeface="Karla"/>
                <a:ea typeface="Karla"/>
                <a:cs typeface="Karla"/>
                <a:sym typeface="Karla"/>
              </a:rPr>
              <a:t>Red color = blood in vessel</a:t>
            </a:r>
            <a:endParaRPr sz="1000">
              <a:solidFill>
                <a:schemeClr val="accent4"/>
              </a:solidFill>
              <a:highlight>
                <a:srgbClr val="FFFFFF"/>
              </a:highlight>
              <a:latin typeface="Karla"/>
              <a:ea typeface="Karla"/>
              <a:cs typeface="Karla"/>
              <a:sym typeface="Karla"/>
            </a:endParaRPr>
          </a:p>
        </p:txBody>
      </p:sp>
      <p:sp>
        <p:nvSpPr>
          <p:cNvPr id="412" name="Google Shape;412;p24"/>
          <p:cNvSpPr txBox="1"/>
          <p:nvPr/>
        </p:nvSpPr>
        <p:spPr>
          <a:xfrm>
            <a:off x="54375" y="1962150"/>
            <a:ext cx="4527300" cy="1245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200"/>
              </a:spcBef>
              <a:spcAft>
                <a:spcPts val="0"/>
              </a:spcAft>
              <a:buClr>
                <a:schemeClr val="accent4"/>
              </a:buClr>
              <a:buSzPts val="1400"/>
              <a:buFont typeface="Karla"/>
              <a:buChar char="●"/>
            </a:pPr>
            <a:r>
              <a:rPr lang="en">
                <a:solidFill>
                  <a:schemeClr val="accent4"/>
                </a:solidFill>
                <a:latin typeface="Karla"/>
                <a:ea typeface="Karla"/>
                <a:cs typeface="Karla"/>
                <a:sym typeface="Karla"/>
              </a:rPr>
              <a:t>Obstructive Jaundice</a:t>
            </a:r>
            <a:endParaRPr>
              <a:solidFill>
                <a:schemeClr val="accent4"/>
              </a:solidFill>
              <a:latin typeface="Karla"/>
              <a:ea typeface="Karla"/>
              <a:cs typeface="Karla"/>
              <a:sym typeface="Karla"/>
            </a:endParaRPr>
          </a:p>
          <a:p>
            <a:pPr indent="-317500" lvl="0" marL="457200" rtl="0" algn="l">
              <a:lnSpc>
                <a:spcPct val="115000"/>
              </a:lnSpc>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Stone (because it’s painful)</a:t>
            </a:r>
            <a:endParaRPr>
              <a:solidFill>
                <a:schemeClr val="accent4"/>
              </a:solidFill>
              <a:latin typeface="Karla"/>
              <a:ea typeface="Karla"/>
              <a:cs typeface="Karla"/>
              <a:sym typeface="Karla"/>
            </a:endParaRPr>
          </a:p>
          <a:p>
            <a:pPr indent="-317500" lvl="0" marL="457200" rtl="0" algn="l">
              <a:lnSpc>
                <a:spcPct val="115000"/>
              </a:lnSpc>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If it was painless we think about tumor as malignancy usually a silent disease patients will present if they start to have obstruction </a:t>
            </a:r>
            <a:endParaRPr>
              <a:solidFill>
                <a:schemeClr val="accent4"/>
              </a:solidFill>
              <a:latin typeface="Karla"/>
              <a:ea typeface="Karla"/>
              <a:cs typeface="Karla"/>
              <a:sym typeface="Karla"/>
            </a:endParaRPr>
          </a:p>
        </p:txBody>
      </p:sp>
      <p:sp>
        <p:nvSpPr>
          <p:cNvPr id="413" name="Google Shape;413;p24"/>
          <p:cNvSpPr txBox="1"/>
          <p:nvPr/>
        </p:nvSpPr>
        <p:spPr>
          <a:xfrm>
            <a:off x="387625" y="3098825"/>
            <a:ext cx="4527300" cy="458700"/>
          </a:xfrm>
          <a:prstGeom prst="rect">
            <a:avLst/>
          </a:prstGeom>
          <a:noFill/>
          <a:ln>
            <a:noFill/>
          </a:ln>
        </p:spPr>
        <p:txBody>
          <a:bodyPr anchorCtr="0" anchor="t" bIns="79750" lIns="79750" spcFirstLastPara="1" rIns="79750" wrap="square" tIns="79750">
            <a:noAutofit/>
          </a:bodyPr>
          <a:lstStyle/>
          <a:p>
            <a:pPr indent="0" lvl="0" marL="0" rtl="0" algn="l">
              <a:lnSpc>
                <a:spcPct val="100000"/>
              </a:lnSpc>
              <a:spcBef>
                <a:spcPts val="100"/>
              </a:spcBef>
              <a:spcAft>
                <a:spcPts val="0"/>
              </a:spcAft>
              <a:buClr>
                <a:schemeClr val="dk1"/>
              </a:buClr>
              <a:buSzPts val="1200"/>
              <a:buFont typeface="Arial"/>
              <a:buNone/>
            </a:pPr>
            <a:r>
              <a:rPr b="1" lang="en" sz="2300">
                <a:solidFill>
                  <a:schemeClr val="accent1"/>
                </a:solidFill>
                <a:latin typeface="Karla"/>
                <a:ea typeface="Karla"/>
                <a:cs typeface="Karla"/>
                <a:sym typeface="Karla"/>
              </a:rPr>
              <a:t>Which radiology modality you prefer to start with? </a:t>
            </a:r>
            <a:endParaRPr>
              <a:solidFill>
                <a:schemeClr val="accent1"/>
              </a:solidFill>
              <a:latin typeface="Karla"/>
              <a:ea typeface="Karla"/>
              <a:cs typeface="Karla"/>
              <a:sym typeface="Karla"/>
            </a:endParaRPr>
          </a:p>
        </p:txBody>
      </p:sp>
      <p:pic>
        <p:nvPicPr>
          <p:cNvPr id="414" name="Google Shape;414;p24"/>
          <p:cNvPicPr preferRelativeResize="0"/>
          <p:nvPr/>
        </p:nvPicPr>
        <p:blipFill rotWithShape="1">
          <a:blip r:embed="rId4">
            <a:alphaModFix/>
          </a:blip>
          <a:srcRect b="0" l="6488" r="2120" t="0"/>
          <a:stretch/>
        </p:blipFill>
        <p:spPr>
          <a:xfrm>
            <a:off x="4781550" y="4429125"/>
            <a:ext cx="2838450" cy="3360425"/>
          </a:xfrm>
          <a:prstGeom prst="rect">
            <a:avLst/>
          </a:prstGeom>
          <a:noFill/>
          <a:ln>
            <a:noFill/>
          </a:ln>
        </p:spPr>
      </p:pic>
      <p:cxnSp>
        <p:nvCxnSpPr>
          <p:cNvPr id="415" name="Google Shape;415;p24"/>
          <p:cNvCxnSpPr/>
          <p:nvPr/>
        </p:nvCxnSpPr>
        <p:spPr>
          <a:xfrm rot="10800000">
            <a:off x="6013650" y="6962100"/>
            <a:ext cx="939600" cy="581700"/>
          </a:xfrm>
          <a:prstGeom prst="straightConnector1">
            <a:avLst/>
          </a:prstGeom>
          <a:noFill/>
          <a:ln cap="flat" cmpd="sng" w="9525">
            <a:solidFill>
              <a:srgbClr val="FFFFFF"/>
            </a:solidFill>
            <a:prstDash val="solid"/>
            <a:round/>
            <a:headEnd len="med" w="med" type="none"/>
            <a:tailEnd len="med" w="med" type="stealth"/>
          </a:ln>
        </p:spPr>
      </p:cxnSp>
      <p:sp>
        <p:nvSpPr>
          <p:cNvPr id="416" name="Google Shape;416;p24"/>
          <p:cNvSpPr txBox="1"/>
          <p:nvPr/>
        </p:nvSpPr>
        <p:spPr>
          <a:xfrm>
            <a:off x="6192401" y="7415995"/>
            <a:ext cx="1827600" cy="350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rPr lang="en" sz="1000">
                <a:solidFill>
                  <a:schemeClr val="accent4"/>
                </a:solidFill>
                <a:highlight>
                  <a:srgbClr val="FFFFFF"/>
                </a:highlight>
                <a:latin typeface="Karla"/>
                <a:ea typeface="Karla"/>
                <a:cs typeface="Karla"/>
                <a:sym typeface="Karla"/>
              </a:rPr>
              <a:t>Dilated bile duct</a:t>
            </a:r>
            <a:endParaRPr sz="1000">
              <a:solidFill>
                <a:schemeClr val="accent4"/>
              </a:solidFill>
              <a:highlight>
                <a:srgbClr val="FFFFFF"/>
              </a:highlight>
              <a:latin typeface="Karla"/>
              <a:ea typeface="Karla"/>
              <a:cs typeface="Karla"/>
              <a:sym typeface="Karla"/>
            </a:endParaRPr>
          </a:p>
        </p:txBody>
      </p:sp>
      <p:sp>
        <p:nvSpPr>
          <p:cNvPr id="417" name="Google Shape;417;p24"/>
          <p:cNvSpPr txBox="1"/>
          <p:nvPr/>
        </p:nvSpPr>
        <p:spPr>
          <a:xfrm>
            <a:off x="5319900" y="5811100"/>
            <a:ext cx="2438400" cy="350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rPr lang="en" sz="1000">
                <a:solidFill>
                  <a:schemeClr val="accent4"/>
                </a:solidFill>
                <a:highlight>
                  <a:srgbClr val="FFFFFF"/>
                </a:highlight>
                <a:latin typeface="Karla"/>
                <a:ea typeface="Karla"/>
                <a:cs typeface="Karla"/>
                <a:sym typeface="Karla"/>
              </a:rPr>
              <a:t>Multiple anechoic tubular structures</a:t>
            </a:r>
            <a:endParaRPr sz="1000">
              <a:solidFill>
                <a:schemeClr val="accent4"/>
              </a:solidFill>
              <a:highlight>
                <a:srgbClr val="FFFFFF"/>
              </a:highlight>
              <a:latin typeface="Karla"/>
              <a:ea typeface="Karla"/>
              <a:cs typeface="Karla"/>
              <a:sym typeface="Karla"/>
            </a:endParaRPr>
          </a:p>
        </p:txBody>
      </p:sp>
      <p:sp>
        <p:nvSpPr>
          <p:cNvPr id="418" name="Google Shape;418;p24"/>
          <p:cNvSpPr txBox="1"/>
          <p:nvPr/>
        </p:nvSpPr>
        <p:spPr>
          <a:xfrm>
            <a:off x="4962525" y="4143400"/>
            <a:ext cx="2438400" cy="28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Abnormal</a:t>
            </a:r>
            <a:r>
              <a:rPr b="1" lang="en">
                <a:latin typeface="Karla"/>
                <a:ea typeface="Karla"/>
                <a:cs typeface="Karla"/>
                <a:sym typeface="Karla"/>
              </a:rPr>
              <a:t> Ultrasound</a:t>
            </a:r>
            <a:endParaRPr b="1">
              <a:latin typeface="Karla"/>
              <a:ea typeface="Karla"/>
              <a:cs typeface="Karla"/>
              <a:sym typeface="Karla"/>
            </a:endParaRPr>
          </a:p>
        </p:txBody>
      </p:sp>
      <p:sp>
        <p:nvSpPr>
          <p:cNvPr id="419" name="Google Shape;419;p24"/>
          <p:cNvSpPr txBox="1"/>
          <p:nvPr/>
        </p:nvSpPr>
        <p:spPr>
          <a:xfrm>
            <a:off x="4676775" y="4419600"/>
            <a:ext cx="438300" cy="28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Karla"/>
                <a:ea typeface="Karla"/>
                <a:cs typeface="Karla"/>
                <a:sym typeface="Karla"/>
              </a:rPr>
              <a:t>A</a:t>
            </a:r>
            <a:endParaRPr>
              <a:solidFill>
                <a:srgbClr val="FFFFFF"/>
              </a:solidFill>
              <a:latin typeface="Karla"/>
              <a:ea typeface="Karla"/>
              <a:cs typeface="Karla"/>
              <a:sym typeface="Karla"/>
            </a:endParaRPr>
          </a:p>
        </p:txBody>
      </p:sp>
      <p:sp>
        <p:nvSpPr>
          <p:cNvPr id="420" name="Google Shape;420;p24"/>
          <p:cNvSpPr txBox="1"/>
          <p:nvPr/>
        </p:nvSpPr>
        <p:spPr>
          <a:xfrm>
            <a:off x="4676775" y="6134100"/>
            <a:ext cx="438300" cy="28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Karla"/>
                <a:ea typeface="Karla"/>
                <a:cs typeface="Karla"/>
                <a:sym typeface="Karla"/>
              </a:rPr>
              <a:t>B</a:t>
            </a:r>
            <a:endParaRPr>
              <a:solidFill>
                <a:srgbClr val="FFFFFF"/>
              </a:solidFill>
              <a:latin typeface="Karla"/>
              <a:ea typeface="Karla"/>
              <a:cs typeface="Karla"/>
              <a:sym typeface="Karla"/>
            </a:endParaRPr>
          </a:p>
        </p:txBody>
      </p:sp>
      <p:sp>
        <p:nvSpPr>
          <p:cNvPr id="421" name="Google Shape;421;p24"/>
          <p:cNvSpPr txBox="1"/>
          <p:nvPr/>
        </p:nvSpPr>
        <p:spPr>
          <a:xfrm>
            <a:off x="387625" y="4178350"/>
            <a:ext cx="4527300" cy="4587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rPr b="1" lang="en" sz="2300">
                <a:solidFill>
                  <a:schemeClr val="accent1"/>
                </a:solidFill>
                <a:latin typeface="Karla"/>
                <a:ea typeface="Karla"/>
                <a:cs typeface="Karla"/>
                <a:sym typeface="Karla"/>
              </a:rPr>
              <a:t>Interpretation</a:t>
            </a:r>
            <a:endParaRPr>
              <a:solidFill>
                <a:schemeClr val="accent1"/>
              </a:solidFill>
              <a:latin typeface="Karla"/>
              <a:ea typeface="Karla"/>
              <a:cs typeface="Karla"/>
              <a:sym typeface="Karla"/>
            </a:endParaRPr>
          </a:p>
        </p:txBody>
      </p:sp>
      <p:sp>
        <p:nvSpPr>
          <p:cNvPr id="422" name="Google Shape;422;p24"/>
          <p:cNvSpPr txBox="1"/>
          <p:nvPr/>
        </p:nvSpPr>
        <p:spPr>
          <a:xfrm>
            <a:off x="38100" y="4686300"/>
            <a:ext cx="4638600" cy="2617800"/>
          </a:xfrm>
          <a:prstGeom prst="rect">
            <a:avLst/>
          </a:prstGeom>
          <a:noFill/>
          <a:ln>
            <a:noFill/>
          </a:ln>
        </p:spPr>
        <p:txBody>
          <a:bodyPr anchorCtr="0" anchor="ctr" bIns="91425" lIns="91425" spcFirstLastPara="1" rIns="91425" wrap="square" tIns="91425">
            <a:noAutofit/>
          </a:bodyPr>
          <a:lstStyle/>
          <a:p>
            <a:pPr indent="0" lvl="0" marL="0" rtl="0" algn="l">
              <a:lnSpc>
                <a:spcPct val="102000"/>
              </a:lnSpc>
              <a:spcBef>
                <a:spcPts val="0"/>
              </a:spcBef>
              <a:spcAft>
                <a:spcPts val="0"/>
              </a:spcAft>
              <a:buNone/>
            </a:pPr>
            <a:r>
              <a:rPr b="1" lang="en">
                <a:solidFill>
                  <a:schemeClr val="accent4"/>
                </a:solidFill>
                <a:latin typeface="Karla"/>
                <a:ea typeface="Karla"/>
                <a:cs typeface="Karla"/>
                <a:sym typeface="Karla"/>
              </a:rPr>
              <a:t>Abnormally:</a:t>
            </a:r>
            <a:endParaRPr b="1">
              <a:solidFill>
                <a:schemeClr val="accent4"/>
              </a:solidFill>
              <a:latin typeface="Karla"/>
              <a:ea typeface="Karla"/>
              <a:cs typeface="Karla"/>
              <a:sym typeface="Karla"/>
            </a:endParaRPr>
          </a:p>
          <a:p>
            <a:pPr indent="-317500" lvl="0" marL="457200" rtl="0" algn="l">
              <a:lnSpc>
                <a:spcPct val="102000"/>
              </a:lnSpc>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On ultrasound we see a tubular structures. is it bile ducts or blood vessels? you need to do doppler.</a:t>
            </a:r>
            <a:endParaRPr>
              <a:solidFill>
                <a:schemeClr val="accent4"/>
              </a:solidFill>
              <a:latin typeface="Karla"/>
              <a:ea typeface="Karla"/>
              <a:cs typeface="Karla"/>
              <a:sym typeface="Karla"/>
            </a:endParaRPr>
          </a:p>
          <a:p>
            <a:pPr indent="-317500" lvl="0" marL="457200" rtl="0" algn="l">
              <a:lnSpc>
                <a:spcPct val="102000"/>
              </a:lnSpc>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On doppler, not all the tubular structures are blood vessels. so there is a </a:t>
            </a:r>
            <a:r>
              <a:rPr lang="en">
                <a:solidFill>
                  <a:schemeClr val="dk1"/>
                </a:solidFill>
                <a:latin typeface="Karla"/>
                <a:ea typeface="Karla"/>
                <a:cs typeface="Karla"/>
                <a:sym typeface="Karla"/>
              </a:rPr>
              <a:t>severe intrahepatic bile duct dilatation.</a:t>
            </a:r>
            <a:endParaRPr>
              <a:solidFill>
                <a:schemeClr val="dk1"/>
              </a:solidFill>
              <a:latin typeface="Karla"/>
              <a:ea typeface="Karla"/>
              <a:cs typeface="Karla"/>
              <a:sym typeface="Karla"/>
            </a:endParaRPr>
          </a:p>
          <a:p>
            <a:pPr indent="-317500" lvl="0" marL="457200" rtl="0" algn="l">
              <a:lnSpc>
                <a:spcPct val="102000"/>
              </a:lnSpc>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You can tell if its a bile duct or blood vessels by the flow (blood flow is continuous).</a:t>
            </a:r>
            <a:endParaRPr>
              <a:solidFill>
                <a:schemeClr val="accent4"/>
              </a:solidFill>
              <a:latin typeface="Karla"/>
              <a:ea typeface="Karla"/>
              <a:cs typeface="Karla"/>
              <a:sym typeface="Karla"/>
            </a:endParaRPr>
          </a:p>
          <a:p>
            <a:pPr indent="-317500" lvl="0" marL="457200" rtl="0" algn="l">
              <a:lnSpc>
                <a:spcPct val="102000"/>
              </a:lnSpc>
              <a:spcBef>
                <a:spcPts val="0"/>
              </a:spcBef>
              <a:spcAft>
                <a:spcPts val="0"/>
              </a:spcAft>
              <a:buClr>
                <a:schemeClr val="accent4"/>
              </a:buClr>
              <a:buSzPts val="1400"/>
              <a:buFont typeface="Karla"/>
              <a:buChar char="●"/>
            </a:pPr>
            <a:r>
              <a:rPr lang="en">
                <a:solidFill>
                  <a:schemeClr val="accent4"/>
                </a:solidFill>
                <a:latin typeface="Karla"/>
                <a:ea typeface="Karla"/>
                <a:cs typeface="Karla"/>
                <a:sym typeface="Karla"/>
              </a:rPr>
              <a:t>Doppler confirms the patient has post hepatic obstruction but we can’t tell what’s causing the obstruction</a:t>
            </a:r>
            <a:endParaRPr>
              <a:solidFill>
                <a:schemeClr val="accent4"/>
              </a:solidFill>
              <a:latin typeface="Karla"/>
              <a:ea typeface="Karla"/>
              <a:cs typeface="Karla"/>
              <a:sym typeface="Karla"/>
            </a:endParaRPr>
          </a:p>
        </p:txBody>
      </p:sp>
      <p:sp>
        <p:nvSpPr>
          <p:cNvPr id="423" name="Google Shape;423;p24"/>
          <p:cNvSpPr txBox="1"/>
          <p:nvPr/>
        </p:nvSpPr>
        <p:spPr>
          <a:xfrm>
            <a:off x="54375" y="3790950"/>
            <a:ext cx="4527300" cy="350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200"/>
              </a:spcBef>
              <a:spcAft>
                <a:spcPts val="0"/>
              </a:spcAft>
              <a:buSzPts val="1400"/>
              <a:buFont typeface="Karla"/>
              <a:buChar char="●"/>
            </a:pPr>
            <a:r>
              <a:rPr lang="en">
                <a:latin typeface="Karla"/>
                <a:ea typeface="Karla"/>
                <a:cs typeface="Karla"/>
                <a:sym typeface="Karla"/>
              </a:rPr>
              <a:t>Ultrasound</a:t>
            </a:r>
            <a:endParaRPr>
              <a:latin typeface="Karla"/>
              <a:ea typeface="Karla"/>
              <a:cs typeface="Karla"/>
              <a:sym typeface="Karla"/>
            </a:endParaRPr>
          </a:p>
        </p:txBody>
      </p:sp>
      <p:cxnSp>
        <p:nvCxnSpPr>
          <p:cNvPr id="424" name="Google Shape;424;p24"/>
          <p:cNvCxnSpPr/>
          <p:nvPr/>
        </p:nvCxnSpPr>
        <p:spPr>
          <a:xfrm flipH="1">
            <a:off x="5800473" y="9224859"/>
            <a:ext cx="336000" cy="420000"/>
          </a:xfrm>
          <a:prstGeom prst="straightConnector1">
            <a:avLst/>
          </a:prstGeom>
          <a:noFill/>
          <a:ln cap="flat" cmpd="sng" w="19050">
            <a:solidFill>
              <a:srgbClr val="FFFFFF"/>
            </a:solidFill>
            <a:prstDash val="solid"/>
            <a:round/>
            <a:headEnd len="med" w="med" type="none"/>
            <a:tailEnd len="med" w="med" type="triangle"/>
          </a:ln>
        </p:spPr>
      </p:cxnSp>
      <p:grpSp>
        <p:nvGrpSpPr>
          <p:cNvPr id="425" name="Google Shape;425;p24"/>
          <p:cNvGrpSpPr/>
          <p:nvPr/>
        </p:nvGrpSpPr>
        <p:grpSpPr>
          <a:xfrm>
            <a:off x="5446653" y="9703434"/>
            <a:ext cx="384050" cy="684300"/>
            <a:chOff x="4518366" y="9587504"/>
            <a:chExt cx="384050" cy="684300"/>
          </a:xfrm>
        </p:grpSpPr>
        <p:cxnSp>
          <p:nvCxnSpPr>
            <p:cNvPr id="426" name="Google Shape;426;p24"/>
            <p:cNvCxnSpPr/>
            <p:nvPr/>
          </p:nvCxnSpPr>
          <p:spPr>
            <a:xfrm rot="10800000">
              <a:off x="4518366" y="9587504"/>
              <a:ext cx="35100" cy="684300"/>
            </a:xfrm>
            <a:prstGeom prst="straightConnector1">
              <a:avLst/>
            </a:prstGeom>
            <a:noFill/>
            <a:ln cap="flat" cmpd="sng" w="19050">
              <a:solidFill>
                <a:srgbClr val="FFFFFF"/>
              </a:solidFill>
              <a:prstDash val="solid"/>
              <a:round/>
              <a:headEnd len="med" w="med" type="none"/>
              <a:tailEnd len="med" w="med" type="triangle"/>
            </a:ln>
          </p:spPr>
        </p:cxnSp>
        <p:cxnSp>
          <p:nvCxnSpPr>
            <p:cNvPr id="427" name="Google Shape;427;p24"/>
            <p:cNvCxnSpPr/>
            <p:nvPr/>
          </p:nvCxnSpPr>
          <p:spPr>
            <a:xfrm flipH="1" rot="10800000">
              <a:off x="4534615" y="9929116"/>
              <a:ext cx="367800" cy="250500"/>
            </a:xfrm>
            <a:prstGeom prst="straightConnector1">
              <a:avLst/>
            </a:prstGeom>
            <a:noFill/>
            <a:ln cap="flat" cmpd="sng" w="19050">
              <a:solidFill>
                <a:srgbClr val="FFFFFF"/>
              </a:solidFill>
              <a:prstDash val="solid"/>
              <a:round/>
              <a:headEnd len="med" w="med" type="none"/>
              <a:tailEnd len="med" w="med" type="triangle"/>
            </a:ln>
          </p:spPr>
        </p:cxnSp>
      </p:grpSp>
      <p:grpSp>
        <p:nvGrpSpPr>
          <p:cNvPr id="428" name="Google Shape;428;p24"/>
          <p:cNvGrpSpPr/>
          <p:nvPr/>
        </p:nvGrpSpPr>
        <p:grpSpPr>
          <a:xfrm>
            <a:off x="77968" y="1619870"/>
            <a:ext cx="274864" cy="316972"/>
            <a:chOff x="304245" y="1858207"/>
            <a:chExt cx="319386" cy="406165"/>
          </a:xfrm>
        </p:grpSpPr>
        <p:sp>
          <p:nvSpPr>
            <p:cNvPr id="429" name="Google Shape;429;p24"/>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4"/>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24"/>
          <p:cNvGrpSpPr/>
          <p:nvPr/>
        </p:nvGrpSpPr>
        <p:grpSpPr>
          <a:xfrm>
            <a:off x="77968" y="3207345"/>
            <a:ext cx="274864" cy="316972"/>
            <a:chOff x="304245" y="1858207"/>
            <a:chExt cx="319386" cy="406165"/>
          </a:xfrm>
        </p:grpSpPr>
        <p:sp>
          <p:nvSpPr>
            <p:cNvPr id="432" name="Google Shape;432;p24"/>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4"/>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4" name="Google Shape;434;p24"/>
          <p:cNvGrpSpPr/>
          <p:nvPr/>
        </p:nvGrpSpPr>
        <p:grpSpPr>
          <a:xfrm>
            <a:off x="77968" y="4286870"/>
            <a:ext cx="274864" cy="316972"/>
            <a:chOff x="304245" y="1858207"/>
            <a:chExt cx="319386" cy="406165"/>
          </a:xfrm>
        </p:grpSpPr>
        <p:sp>
          <p:nvSpPr>
            <p:cNvPr id="435" name="Google Shape;435;p24"/>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4"/>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7" name="Google Shape;437;p24"/>
          <p:cNvSpPr txBox="1"/>
          <p:nvPr/>
        </p:nvSpPr>
        <p:spPr>
          <a:xfrm>
            <a:off x="430600" y="7836824"/>
            <a:ext cx="4527300" cy="4587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rPr b="1" lang="en" sz="2300">
                <a:solidFill>
                  <a:schemeClr val="accent1"/>
                </a:solidFill>
                <a:latin typeface="Karla"/>
                <a:ea typeface="Karla"/>
                <a:cs typeface="Karla"/>
                <a:sym typeface="Karla"/>
              </a:rPr>
              <a:t>What to do next?</a:t>
            </a:r>
            <a:endParaRPr>
              <a:solidFill>
                <a:schemeClr val="accent1"/>
              </a:solidFill>
              <a:latin typeface="Karla"/>
              <a:ea typeface="Karla"/>
              <a:cs typeface="Karla"/>
              <a:sym typeface="Karla"/>
            </a:endParaRPr>
          </a:p>
        </p:txBody>
      </p:sp>
      <p:sp>
        <p:nvSpPr>
          <p:cNvPr id="438" name="Google Shape;438;p24"/>
          <p:cNvSpPr txBox="1"/>
          <p:nvPr/>
        </p:nvSpPr>
        <p:spPr>
          <a:xfrm>
            <a:off x="81075" y="8268575"/>
            <a:ext cx="7117800" cy="1187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solidFill>
                  <a:schemeClr val="dk1"/>
                </a:solidFill>
                <a:latin typeface="Karla"/>
                <a:ea typeface="Karla"/>
                <a:cs typeface="Karla"/>
                <a:sym typeface="Karla"/>
              </a:rPr>
              <a:t>MRCP </a:t>
            </a:r>
            <a:r>
              <a:rPr lang="en">
                <a:solidFill>
                  <a:schemeClr val="accent4"/>
                </a:solidFill>
                <a:latin typeface="Karla"/>
                <a:ea typeface="Karla"/>
                <a:cs typeface="Karla"/>
                <a:sym typeface="Karla"/>
              </a:rPr>
              <a:t>to first exclude stones as unfortunately US didn’t help &amp; sometimes common bile duct is deep &amp; a lot of bowel over it &amp; we can’t see the area of common bile clearly. Why not CT? Because CT will only help with calcified stones &amp; most of biliary stones are not, also if CT was negative we still can’t exclude stones</a:t>
            </a:r>
            <a:endParaRPr b="1">
              <a:solidFill>
                <a:schemeClr val="accent4"/>
              </a:solidFill>
              <a:latin typeface="Karla"/>
              <a:ea typeface="Karla"/>
              <a:cs typeface="Karla"/>
              <a:sym typeface="Karla"/>
            </a:endParaRPr>
          </a:p>
        </p:txBody>
      </p:sp>
      <p:grpSp>
        <p:nvGrpSpPr>
          <p:cNvPr id="439" name="Google Shape;439;p24"/>
          <p:cNvGrpSpPr/>
          <p:nvPr/>
        </p:nvGrpSpPr>
        <p:grpSpPr>
          <a:xfrm>
            <a:off x="120943" y="7945345"/>
            <a:ext cx="274864" cy="316972"/>
            <a:chOff x="304245" y="1858207"/>
            <a:chExt cx="319386" cy="406165"/>
          </a:xfrm>
        </p:grpSpPr>
        <p:sp>
          <p:nvSpPr>
            <p:cNvPr id="440" name="Google Shape;440;p24"/>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4"/>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5"/>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11</a:t>
            </a:r>
            <a:endParaRPr sz="1800">
              <a:solidFill>
                <a:srgbClr val="005E68"/>
              </a:solidFill>
              <a:latin typeface="Spectral"/>
              <a:ea typeface="Spectral"/>
              <a:cs typeface="Spectral"/>
              <a:sym typeface="Spectral"/>
            </a:endParaRPr>
          </a:p>
        </p:txBody>
      </p:sp>
      <p:sp>
        <p:nvSpPr>
          <p:cNvPr id="447" name="Google Shape;447;p25"/>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5"/>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49" name="Google Shape;449;p25"/>
          <p:cNvPicPr preferRelativeResize="0"/>
          <p:nvPr/>
        </p:nvPicPr>
        <p:blipFill rotWithShape="1">
          <a:blip r:embed="rId3">
            <a:alphaModFix/>
          </a:blip>
          <a:srcRect b="0" l="0" r="0" t="15110"/>
          <a:stretch/>
        </p:blipFill>
        <p:spPr>
          <a:xfrm>
            <a:off x="4717743" y="1135287"/>
            <a:ext cx="2838450" cy="2521975"/>
          </a:xfrm>
          <a:prstGeom prst="rect">
            <a:avLst/>
          </a:prstGeom>
          <a:noFill/>
          <a:ln>
            <a:noFill/>
          </a:ln>
        </p:spPr>
      </p:pic>
      <p:cxnSp>
        <p:nvCxnSpPr>
          <p:cNvPr id="450" name="Google Shape;450;p25"/>
          <p:cNvCxnSpPr/>
          <p:nvPr/>
        </p:nvCxnSpPr>
        <p:spPr>
          <a:xfrm flipH="1">
            <a:off x="5933191" y="1976071"/>
            <a:ext cx="138000" cy="525900"/>
          </a:xfrm>
          <a:prstGeom prst="straightConnector1">
            <a:avLst/>
          </a:prstGeom>
          <a:noFill/>
          <a:ln cap="flat" cmpd="sng" w="19050">
            <a:solidFill>
              <a:srgbClr val="FFFFFF"/>
            </a:solidFill>
            <a:prstDash val="solid"/>
            <a:round/>
            <a:headEnd len="med" w="med" type="none"/>
            <a:tailEnd len="med" w="med" type="triangle"/>
          </a:ln>
        </p:spPr>
      </p:cxnSp>
      <p:grpSp>
        <p:nvGrpSpPr>
          <p:cNvPr id="451" name="Google Shape;451;p25"/>
          <p:cNvGrpSpPr/>
          <p:nvPr/>
        </p:nvGrpSpPr>
        <p:grpSpPr>
          <a:xfrm>
            <a:off x="5381371" y="2454646"/>
            <a:ext cx="384050" cy="684300"/>
            <a:chOff x="4518366" y="9587504"/>
            <a:chExt cx="384050" cy="684300"/>
          </a:xfrm>
        </p:grpSpPr>
        <p:cxnSp>
          <p:nvCxnSpPr>
            <p:cNvPr id="452" name="Google Shape;452;p25"/>
            <p:cNvCxnSpPr/>
            <p:nvPr/>
          </p:nvCxnSpPr>
          <p:spPr>
            <a:xfrm rot="10800000">
              <a:off x="4518366" y="9587504"/>
              <a:ext cx="35100" cy="684300"/>
            </a:xfrm>
            <a:prstGeom prst="straightConnector1">
              <a:avLst/>
            </a:prstGeom>
            <a:noFill/>
            <a:ln cap="flat" cmpd="sng" w="19050">
              <a:solidFill>
                <a:srgbClr val="FFFFFF"/>
              </a:solidFill>
              <a:prstDash val="solid"/>
              <a:round/>
              <a:headEnd len="med" w="med" type="none"/>
              <a:tailEnd len="med" w="med" type="triangle"/>
            </a:ln>
          </p:spPr>
        </p:cxnSp>
        <p:cxnSp>
          <p:nvCxnSpPr>
            <p:cNvPr id="453" name="Google Shape;453;p25"/>
            <p:cNvCxnSpPr/>
            <p:nvPr/>
          </p:nvCxnSpPr>
          <p:spPr>
            <a:xfrm flipH="1" rot="10800000">
              <a:off x="4534615" y="9929116"/>
              <a:ext cx="367800" cy="250500"/>
            </a:xfrm>
            <a:prstGeom prst="straightConnector1">
              <a:avLst/>
            </a:prstGeom>
            <a:noFill/>
            <a:ln cap="flat" cmpd="sng" w="19050">
              <a:solidFill>
                <a:srgbClr val="FFFFFF"/>
              </a:solidFill>
              <a:prstDash val="solid"/>
              <a:round/>
              <a:headEnd len="med" w="med" type="none"/>
              <a:tailEnd len="med" w="med" type="triangle"/>
            </a:ln>
          </p:spPr>
        </p:cxnSp>
      </p:grpSp>
      <p:sp>
        <p:nvSpPr>
          <p:cNvPr id="454" name="Google Shape;454;p25"/>
          <p:cNvSpPr txBox="1"/>
          <p:nvPr/>
        </p:nvSpPr>
        <p:spPr>
          <a:xfrm>
            <a:off x="5903490" y="1769617"/>
            <a:ext cx="367800" cy="3984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chemeClr val="accent4"/>
                </a:solidFill>
                <a:highlight>
                  <a:srgbClr val="FFFFFF"/>
                </a:highlight>
                <a:latin typeface="Calibri"/>
                <a:ea typeface="Calibri"/>
                <a:cs typeface="Calibri"/>
                <a:sym typeface="Calibri"/>
              </a:rPr>
              <a:t>1</a:t>
            </a:r>
            <a:endParaRPr b="1" sz="1300">
              <a:solidFill>
                <a:schemeClr val="accent4"/>
              </a:solidFill>
              <a:highlight>
                <a:srgbClr val="FFFFFF"/>
              </a:highlight>
              <a:latin typeface="Calibri"/>
              <a:ea typeface="Calibri"/>
              <a:cs typeface="Calibri"/>
              <a:sym typeface="Calibri"/>
            </a:endParaRPr>
          </a:p>
        </p:txBody>
      </p:sp>
      <p:sp>
        <p:nvSpPr>
          <p:cNvPr id="455" name="Google Shape;455;p25"/>
          <p:cNvSpPr txBox="1"/>
          <p:nvPr/>
        </p:nvSpPr>
        <p:spPr>
          <a:xfrm>
            <a:off x="5264004" y="2921921"/>
            <a:ext cx="367800" cy="3984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chemeClr val="accent4"/>
                </a:solidFill>
                <a:highlight>
                  <a:srgbClr val="FFFFFF"/>
                </a:highlight>
                <a:latin typeface="Calibri"/>
                <a:ea typeface="Calibri"/>
                <a:cs typeface="Calibri"/>
                <a:sym typeface="Calibri"/>
              </a:rPr>
              <a:t>2</a:t>
            </a:r>
            <a:endParaRPr b="1" sz="1300">
              <a:solidFill>
                <a:schemeClr val="accent4"/>
              </a:solidFill>
              <a:highlight>
                <a:srgbClr val="FFFFFF"/>
              </a:highlight>
              <a:latin typeface="Calibri"/>
              <a:ea typeface="Calibri"/>
              <a:cs typeface="Calibri"/>
              <a:sym typeface="Calibri"/>
            </a:endParaRPr>
          </a:p>
        </p:txBody>
      </p:sp>
      <p:cxnSp>
        <p:nvCxnSpPr>
          <p:cNvPr id="456" name="Google Shape;456;p25"/>
          <p:cNvCxnSpPr/>
          <p:nvPr/>
        </p:nvCxnSpPr>
        <p:spPr>
          <a:xfrm flipH="1">
            <a:off x="5381367" y="1813052"/>
            <a:ext cx="219900" cy="458700"/>
          </a:xfrm>
          <a:prstGeom prst="straightConnector1">
            <a:avLst/>
          </a:prstGeom>
          <a:noFill/>
          <a:ln cap="flat" cmpd="sng" w="19050">
            <a:solidFill>
              <a:srgbClr val="FFFFFF"/>
            </a:solidFill>
            <a:prstDash val="solid"/>
            <a:round/>
            <a:headEnd len="med" w="med" type="none"/>
            <a:tailEnd len="med" w="med" type="triangle"/>
          </a:ln>
        </p:spPr>
      </p:cxnSp>
      <p:cxnSp>
        <p:nvCxnSpPr>
          <p:cNvPr id="457" name="Google Shape;457;p25"/>
          <p:cNvCxnSpPr/>
          <p:nvPr/>
        </p:nvCxnSpPr>
        <p:spPr>
          <a:xfrm flipH="1" rot="10800000">
            <a:off x="5471346" y="3197179"/>
            <a:ext cx="227400" cy="302100"/>
          </a:xfrm>
          <a:prstGeom prst="straightConnector1">
            <a:avLst/>
          </a:prstGeom>
          <a:noFill/>
          <a:ln cap="flat" cmpd="sng" w="19050">
            <a:solidFill>
              <a:srgbClr val="FFFFFF"/>
            </a:solidFill>
            <a:prstDash val="solid"/>
            <a:round/>
            <a:headEnd len="med" w="med" type="none"/>
            <a:tailEnd len="med" w="med" type="triangle"/>
          </a:ln>
        </p:spPr>
      </p:cxnSp>
      <p:sp>
        <p:nvSpPr>
          <p:cNvPr id="458" name="Google Shape;458;p25"/>
          <p:cNvSpPr txBox="1"/>
          <p:nvPr/>
        </p:nvSpPr>
        <p:spPr>
          <a:xfrm>
            <a:off x="5469154" y="1607001"/>
            <a:ext cx="367800" cy="3984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chemeClr val="accent4"/>
                </a:solidFill>
                <a:highlight>
                  <a:srgbClr val="FFFFFF"/>
                </a:highlight>
                <a:latin typeface="Calibri"/>
                <a:ea typeface="Calibri"/>
                <a:cs typeface="Calibri"/>
                <a:sym typeface="Calibri"/>
              </a:rPr>
              <a:t>3</a:t>
            </a:r>
            <a:endParaRPr b="1" sz="1300">
              <a:solidFill>
                <a:schemeClr val="accent4"/>
              </a:solidFill>
              <a:highlight>
                <a:srgbClr val="FFFFFF"/>
              </a:highlight>
              <a:latin typeface="Calibri"/>
              <a:ea typeface="Calibri"/>
              <a:cs typeface="Calibri"/>
              <a:sym typeface="Calibri"/>
            </a:endParaRPr>
          </a:p>
        </p:txBody>
      </p:sp>
      <p:sp>
        <p:nvSpPr>
          <p:cNvPr id="459" name="Google Shape;459;p25"/>
          <p:cNvSpPr txBox="1"/>
          <p:nvPr/>
        </p:nvSpPr>
        <p:spPr>
          <a:xfrm>
            <a:off x="5307429" y="3321804"/>
            <a:ext cx="367800" cy="3984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chemeClr val="accent4"/>
                </a:solidFill>
                <a:highlight>
                  <a:srgbClr val="FFFFFF"/>
                </a:highlight>
                <a:latin typeface="Calibri"/>
                <a:ea typeface="Calibri"/>
                <a:cs typeface="Calibri"/>
                <a:sym typeface="Calibri"/>
              </a:rPr>
              <a:t>4</a:t>
            </a:r>
            <a:endParaRPr b="1" sz="1300">
              <a:solidFill>
                <a:schemeClr val="accent4"/>
              </a:solidFill>
              <a:highlight>
                <a:srgbClr val="FFFFFF"/>
              </a:highlight>
              <a:latin typeface="Calibri"/>
              <a:ea typeface="Calibri"/>
              <a:cs typeface="Calibri"/>
              <a:sym typeface="Calibri"/>
            </a:endParaRPr>
          </a:p>
        </p:txBody>
      </p:sp>
      <p:cxnSp>
        <p:nvCxnSpPr>
          <p:cNvPr id="460" name="Google Shape;460;p25"/>
          <p:cNvCxnSpPr/>
          <p:nvPr/>
        </p:nvCxnSpPr>
        <p:spPr>
          <a:xfrm flipH="1">
            <a:off x="6337847" y="1409518"/>
            <a:ext cx="219900" cy="458700"/>
          </a:xfrm>
          <a:prstGeom prst="straightConnector1">
            <a:avLst/>
          </a:prstGeom>
          <a:noFill/>
          <a:ln cap="flat" cmpd="sng" w="19050">
            <a:solidFill>
              <a:srgbClr val="FFFFFF"/>
            </a:solidFill>
            <a:prstDash val="solid"/>
            <a:round/>
            <a:headEnd len="med" w="med" type="none"/>
            <a:tailEnd len="med" w="med" type="triangle"/>
          </a:ln>
        </p:spPr>
      </p:cxnSp>
      <p:sp>
        <p:nvSpPr>
          <p:cNvPr id="461" name="Google Shape;461;p25"/>
          <p:cNvSpPr txBox="1"/>
          <p:nvPr/>
        </p:nvSpPr>
        <p:spPr>
          <a:xfrm>
            <a:off x="6421264" y="1208616"/>
            <a:ext cx="367800" cy="3984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chemeClr val="accent4"/>
                </a:solidFill>
                <a:highlight>
                  <a:srgbClr val="FFFFFF"/>
                </a:highlight>
                <a:latin typeface="Calibri"/>
                <a:ea typeface="Calibri"/>
                <a:cs typeface="Calibri"/>
                <a:sym typeface="Calibri"/>
              </a:rPr>
              <a:t>5</a:t>
            </a:r>
            <a:endParaRPr b="1" sz="1300">
              <a:solidFill>
                <a:schemeClr val="accent4"/>
              </a:solidFill>
              <a:highlight>
                <a:srgbClr val="FFFFFF"/>
              </a:highlight>
              <a:latin typeface="Calibri"/>
              <a:ea typeface="Calibri"/>
              <a:cs typeface="Calibri"/>
              <a:sym typeface="Calibri"/>
            </a:endParaRPr>
          </a:p>
        </p:txBody>
      </p:sp>
      <p:sp>
        <p:nvSpPr>
          <p:cNvPr id="462" name="Google Shape;462;p25"/>
          <p:cNvSpPr txBox="1"/>
          <p:nvPr/>
        </p:nvSpPr>
        <p:spPr>
          <a:xfrm>
            <a:off x="4897243" y="828437"/>
            <a:ext cx="2438400" cy="28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MRI without contrast</a:t>
            </a:r>
            <a:endParaRPr b="1">
              <a:latin typeface="Karla"/>
              <a:ea typeface="Karla"/>
              <a:cs typeface="Karla"/>
              <a:sym typeface="Karla"/>
            </a:endParaRPr>
          </a:p>
        </p:txBody>
      </p:sp>
      <p:sp>
        <p:nvSpPr>
          <p:cNvPr id="463" name="Google Shape;463;p25"/>
          <p:cNvSpPr txBox="1"/>
          <p:nvPr/>
        </p:nvSpPr>
        <p:spPr>
          <a:xfrm>
            <a:off x="391388" y="521387"/>
            <a:ext cx="4480200" cy="452400"/>
          </a:xfrm>
          <a:prstGeom prst="rect">
            <a:avLst/>
          </a:prstGeom>
          <a:noFill/>
          <a:ln>
            <a:noFill/>
          </a:ln>
        </p:spPr>
        <p:txBody>
          <a:bodyPr anchorCtr="0" anchor="t" bIns="79750" lIns="79750" spcFirstLastPara="1" rIns="79750" wrap="square" tIns="79750">
            <a:noAutofit/>
          </a:bodyPr>
          <a:lstStyle/>
          <a:p>
            <a:pPr indent="0" lvl="0" marL="0" rtl="0" algn="l">
              <a:lnSpc>
                <a:spcPct val="100000"/>
              </a:lnSpc>
              <a:spcBef>
                <a:spcPts val="0"/>
              </a:spcBef>
              <a:spcAft>
                <a:spcPts val="0"/>
              </a:spcAft>
              <a:buNone/>
            </a:pPr>
            <a:r>
              <a:rPr b="1" lang="en" sz="2300">
                <a:solidFill>
                  <a:schemeClr val="accent1"/>
                </a:solidFill>
                <a:latin typeface="Karla"/>
                <a:ea typeface="Karla"/>
                <a:cs typeface="Karla"/>
                <a:sym typeface="Karla"/>
              </a:rPr>
              <a:t>Multiple gallstones in GB &amp; common bile duct (CBD)</a:t>
            </a:r>
            <a:endParaRPr b="1" sz="2300">
              <a:solidFill>
                <a:schemeClr val="accent1"/>
              </a:solidFill>
              <a:latin typeface="Karla"/>
              <a:ea typeface="Karla"/>
              <a:cs typeface="Karla"/>
              <a:sym typeface="Karla"/>
            </a:endParaRPr>
          </a:p>
          <a:p>
            <a:pPr indent="0" lvl="0" marL="0" rtl="0" algn="ctr">
              <a:lnSpc>
                <a:spcPct val="100000"/>
              </a:lnSpc>
              <a:spcBef>
                <a:spcPts val="0"/>
              </a:spcBef>
              <a:spcAft>
                <a:spcPts val="0"/>
              </a:spcAft>
              <a:buClr>
                <a:schemeClr val="dk1"/>
              </a:buClr>
              <a:buSzPts val="1100"/>
              <a:buFont typeface="Arial"/>
              <a:buNone/>
            </a:pPr>
            <a:r>
              <a:t/>
            </a:r>
            <a:endParaRPr b="1" sz="2300">
              <a:solidFill>
                <a:schemeClr val="accent1"/>
              </a:solidFill>
              <a:latin typeface="Karla"/>
              <a:ea typeface="Karla"/>
              <a:cs typeface="Karla"/>
              <a:sym typeface="Karla"/>
            </a:endParaRPr>
          </a:p>
        </p:txBody>
      </p:sp>
      <p:sp>
        <p:nvSpPr>
          <p:cNvPr id="464" name="Google Shape;464;p25"/>
          <p:cNvSpPr txBox="1"/>
          <p:nvPr/>
        </p:nvSpPr>
        <p:spPr>
          <a:xfrm>
            <a:off x="94525" y="1398025"/>
            <a:ext cx="4823100" cy="2932500"/>
          </a:xfrm>
          <a:prstGeom prst="rect">
            <a:avLst/>
          </a:prstGeom>
          <a:noFill/>
          <a:ln>
            <a:noFill/>
          </a:ln>
        </p:spPr>
        <p:txBody>
          <a:bodyPr anchorCtr="0" anchor="ctr" bIns="91425" lIns="91425" spcFirstLastPara="1" rIns="91425" wrap="square" tIns="91425">
            <a:noAutofit/>
          </a:bodyPr>
          <a:lstStyle/>
          <a:p>
            <a:pPr indent="-317500" lvl="0" marL="457200" rtl="0" algn="l">
              <a:lnSpc>
                <a:spcPct val="124545"/>
              </a:lnSpc>
              <a:spcBef>
                <a:spcPts val="0"/>
              </a:spcBef>
              <a:spcAft>
                <a:spcPts val="0"/>
              </a:spcAft>
              <a:buSzPts val="1400"/>
              <a:buFont typeface="Karla"/>
              <a:buChar char="●"/>
            </a:pPr>
            <a:r>
              <a:rPr b="1" lang="en">
                <a:latin typeface="Karla"/>
                <a:ea typeface="Karla"/>
                <a:cs typeface="Karla"/>
                <a:sym typeface="Karla"/>
              </a:rPr>
              <a:t>What is abnormal?</a:t>
            </a:r>
            <a:endParaRPr b="1">
              <a:latin typeface="Karla"/>
              <a:ea typeface="Karla"/>
              <a:cs typeface="Karla"/>
              <a:sym typeface="Karla"/>
            </a:endParaRPr>
          </a:p>
          <a:p>
            <a:pPr indent="0" lvl="0" marL="457200" rtl="0" algn="l">
              <a:lnSpc>
                <a:spcPct val="124545"/>
              </a:lnSpc>
              <a:spcBef>
                <a:spcPts val="0"/>
              </a:spcBef>
              <a:spcAft>
                <a:spcPts val="0"/>
              </a:spcAft>
              <a:buNone/>
            </a:pPr>
            <a:r>
              <a:rPr lang="en">
                <a:latin typeface="Karla"/>
                <a:ea typeface="Karla"/>
                <a:cs typeface="Karla"/>
                <a:sym typeface="Karla"/>
              </a:rPr>
              <a:t>Multiple </a:t>
            </a:r>
            <a:r>
              <a:rPr lang="en">
                <a:solidFill>
                  <a:srgbClr val="CC0000"/>
                </a:solidFill>
                <a:latin typeface="Karla"/>
                <a:ea typeface="Karla"/>
                <a:cs typeface="Karla"/>
                <a:sym typeface="Karla"/>
              </a:rPr>
              <a:t>gallstones</a:t>
            </a:r>
            <a:r>
              <a:rPr lang="en">
                <a:latin typeface="Karla"/>
                <a:ea typeface="Karla"/>
                <a:cs typeface="Karla"/>
                <a:sym typeface="Karla"/>
              </a:rPr>
              <a:t> in GB and common bile duct (</a:t>
            </a:r>
            <a:r>
              <a:rPr lang="en">
                <a:solidFill>
                  <a:srgbClr val="CC0000"/>
                </a:solidFill>
                <a:latin typeface="Karla"/>
                <a:ea typeface="Karla"/>
                <a:cs typeface="Karla"/>
                <a:sym typeface="Karla"/>
              </a:rPr>
              <a:t>CBD</a:t>
            </a:r>
            <a:r>
              <a:rPr lang="en">
                <a:latin typeface="Karla"/>
                <a:ea typeface="Karla"/>
                <a:cs typeface="Karla"/>
                <a:sym typeface="Karla"/>
              </a:rPr>
              <a:t>).</a:t>
            </a:r>
            <a:endParaRPr>
              <a:latin typeface="Karla"/>
              <a:ea typeface="Karla"/>
              <a:cs typeface="Karla"/>
              <a:sym typeface="Karla"/>
            </a:endParaRPr>
          </a:p>
          <a:p>
            <a:pPr indent="0" lvl="0" marL="457200" rtl="0" algn="l">
              <a:lnSpc>
                <a:spcPct val="124545"/>
              </a:lnSpc>
              <a:spcBef>
                <a:spcPts val="0"/>
              </a:spcBef>
              <a:spcAft>
                <a:spcPts val="0"/>
              </a:spcAft>
              <a:buNone/>
            </a:pPr>
            <a:r>
              <a:t/>
            </a:r>
            <a:endParaRPr sz="600">
              <a:solidFill>
                <a:schemeClr val="accent4"/>
              </a:solidFill>
              <a:latin typeface="Karla"/>
              <a:ea typeface="Karla"/>
              <a:cs typeface="Karla"/>
              <a:sym typeface="Karla"/>
            </a:endParaRPr>
          </a:p>
          <a:p>
            <a:pPr indent="-317500" lvl="0" marL="457200" rtl="0" algn="l">
              <a:lnSpc>
                <a:spcPct val="124545"/>
              </a:lnSpc>
              <a:spcBef>
                <a:spcPts val="0"/>
              </a:spcBef>
              <a:spcAft>
                <a:spcPts val="0"/>
              </a:spcAft>
              <a:buClr>
                <a:srgbClr val="999999"/>
              </a:buClr>
              <a:buSzPts val="1400"/>
              <a:buFont typeface="Karla"/>
              <a:buChar char="●"/>
            </a:pPr>
            <a:r>
              <a:rPr b="1" lang="en">
                <a:solidFill>
                  <a:srgbClr val="999999"/>
                </a:solidFill>
                <a:latin typeface="Karla"/>
                <a:ea typeface="Karla"/>
                <a:cs typeface="Karla"/>
                <a:sym typeface="Karla"/>
              </a:rPr>
              <a:t>Treatment: </a:t>
            </a:r>
            <a:r>
              <a:rPr lang="en">
                <a:solidFill>
                  <a:srgbClr val="999999"/>
                </a:solidFill>
                <a:latin typeface="Karla"/>
                <a:ea typeface="Karla"/>
                <a:cs typeface="Karla"/>
                <a:sym typeface="Karla"/>
              </a:rPr>
              <a:t>Remove the stones use (ERCP).</a:t>
            </a:r>
            <a:endParaRPr sz="600">
              <a:solidFill>
                <a:srgbClr val="999999"/>
              </a:solidFill>
              <a:latin typeface="Karla"/>
              <a:ea typeface="Karla"/>
              <a:cs typeface="Karla"/>
              <a:sym typeface="Karla"/>
            </a:endParaRPr>
          </a:p>
          <a:p>
            <a:pPr indent="0" lvl="0" marL="457200" rtl="0" algn="l">
              <a:lnSpc>
                <a:spcPct val="124545"/>
              </a:lnSpc>
              <a:spcBef>
                <a:spcPts val="0"/>
              </a:spcBef>
              <a:spcAft>
                <a:spcPts val="0"/>
              </a:spcAft>
              <a:buNone/>
            </a:pPr>
            <a:r>
              <a:t/>
            </a:r>
            <a:endParaRPr sz="600">
              <a:solidFill>
                <a:schemeClr val="accent4"/>
              </a:solidFill>
              <a:latin typeface="Karla"/>
              <a:ea typeface="Karla"/>
              <a:cs typeface="Karla"/>
              <a:sym typeface="Karla"/>
            </a:endParaRPr>
          </a:p>
          <a:p>
            <a:pPr indent="-317500" lvl="0" marL="457200" rtl="0" algn="l">
              <a:lnSpc>
                <a:spcPct val="124545"/>
              </a:lnSpc>
              <a:spcBef>
                <a:spcPts val="0"/>
              </a:spcBef>
              <a:spcAft>
                <a:spcPts val="0"/>
              </a:spcAft>
              <a:buClr>
                <a:schemeClr val="accent4"/>
              </a:buClr>
              <a:buSzPts val="1400"/>
              <a:buFont typeface="Karla"/>
              <a:buChar char="●"/>
            </a:pPr>
            <a:r>
              <a:rPr b="1" lang="en">
                <a:solidFill>
                  <a:schemeClr val="accent4"/>
                </a:solidFill>
                <a:latin typeface="Karla"/>
                <a:ea typeface="Karla"/>
                <a:cs typeface="Karla"/>
                <a:sym typeface="Karla"/>
              </a:rPr>
              <a:t>Labels:</a:t>
            </a:r>
            <a:endParaRPr b="1">
              <a:solidFill>
                <a:schemeClr val="accent4"/>
              </a:solidFill>
              <a:latin typeface="Karla"/>
              <a:ea typeface="Karla"/>
              <a:cs typeface="Karla"/>
              <a:sym typeface="Karla"/>
            </a:endParaRPr>
          </a:p>
          <a:p>
            <a:pPr indent="0" lvl="0" marL="457200" rtl="0" algn="l">
              <a:lnSpc>
                <a:spcPct val="124545"/>
              </a:lnSpc>
              <a:spcBef>
                <a:spcPts val="0"/>
              </a:spcBef>
              <a:spcAft>
                <a:spcPts val="0"/>
              </a:spcAft>
              <a:buNone/>
            </a:pPr>
            <a:r>
              <a:rPr lang="en">
                <a:solidFill>
                  <a:schemeClr val="accent4"/>
                </a:solidFill>
                <a:latin typeface="Karla"/>
                <a:ea typeface="Karla"/>
                <a:cs typeface="Karla"/>
                <a:sym typeface="Karla"/>
              </a:rPr>
              <a:t>1. Dilated common bile duct.        </a:t>
            </a:r>
            <a:endParaRPr>
              <a:solidFill>
                <a:schemeClr val="accent4"/>
              </a:solidFill>
              <a:latin typeface="Karla"/>
              <a:ea typeface="Karla"/>
              <a:cs typeface="Karla"/>
              <a:sym typeface="Karla"/>
            </a:endParaRPr>
          </a:p>
          <a:p>
            <a:pPr indent="0" lvl="0" marL="457200" rtl="0" algn="l">
              <a:lnSpc>
                <a:spcPct val="124545"/>
              </a:lnSpc>
              <a:spcBef>
                <a:spcPts val="0"/>
              </a:spcBef>
              <a:spcAft>
                <a:spcPts val="0"/>
              </a:spcAft>
              <a:buNone/>
            </a:pPr>
            <a:r>
              <a:rPr lang="en">
                <a:solidFill>
                  <a:schemeClr val="accent4"/>
                </a:solidFill>
                <a:latin typeface="Karla"/>
                <a:ea typeface="Karla"/>
                <a:cs typeface="Karla"/>
                <a:sym typeface="Karla"/>
              </a:rPr>
              <a:t>2. Stones.        </a:t>
            </a:r>
            <a:endParaRPr>
              <a:solidFill>
                <a:schemeClr val="accent4"/>
              </a:solidFill>
              <a:latin typeface="Karla"/>
              <a:ea typeface="Karla"/>
              <a:cs typeface="Karla"/>
              <a:sym typeface="Karla"/>
            </a:endParaRPr>
          </a:p>
          <a:p>
            <a:pPr indent="0" lvl="0" marL="457200" rtl="0" algn="l">
              <a:lnSpc>
                <a:spcPct val="124545"/>
              </a:lnSpc>
              <a:spcBef>
                <a:spcPts val="0"/>
              </a:spcBef>
              <a:spcAft>
                <a:spcPts val="0"/>
              </a:spcAft>
              <a:buNone/>
            </a:pPr>
            <a:r>
              <a:rPr lang="en">
                <a:solidFill>
                  <a:schemeClr val="accent4"/>
                </a:solidFill>
                <a:latin typeface="Karla"/>
                <a:ea typeface="Karla"/>
                <a:cs typeface="Karla"/>
                <a:sym typeface="Karla"/>
              </a:rPr>
              <a:t>3. Gallbladder.                 </a:t>
            </a:r>
            <a:endParaRPr>
              <a:solidFill>
                <a:schemeClr val="accent4"/>
              </a:solidFill>
              <a:latin typeface="Karla"/>
              <a:ea typeface="Karla"/>
              <a:cs typeface="Karla"/>
              <a:sym typeface="Karla"/>
            </a:endParaRPr>
          </a:p>
          <a:p>
            <a:pPr indent="0" lvl="0" marL="457200" rtl="0" algn="l">
              <a:lnSpc>
                <a:spcPct val="124545"/>
              </a:lnSpc>
              <a:spcBef>
                <a:spcPts val="0"/>
              </a:spcBef>
              <a:spcAft>
                <a:spcPts val="0"/>
              </a:spcAft>
              <a:buNone/>
            </a:pPr>
            <a:r>
              <a:rPr lang="en">
                <a:solidFill>
                  <a:schemeClr val="accent4"/>
                </a:solidFill>
                <a:latin typeface="Karla"/>
                <a:ea typeface="Karla"/>
                <a:cs typeface="Karla"/>
                <a:sym typeface="Karla"/>
              </a:rPr>
              <a:t>4. Duodenum.                 </a:t>
            </a:r>
            <a:endParaRPr>
              <a:solidFill>
                <a:schemeClr val="accent4"/>
              </a:solidFill>
              <a:latin typeface="Karla"/>
              <a:ea typeface="Karla"/>
              <a:cs typeface="Karla"/>
              <a:sym typeface="Karla"/>
            </a:endParaRPr>
          </a:p>
          <a:p>
            <a:pPr indent="0" lvl="0" marL="457200" rtl="0" algn="l">
              <a:lnSpc>
                <a:spcPct val="124545"/>
              </a:lnSpc>
              <a:spcBef>
                <a:spcPts val="0"/>
              </a:spcBef>
              <a:spcAft>
                <a:spcPts val="0"/>
              </a:spcAft>
              <a:buNone/>
            </a:pPr>
            <a:r>
              <a:rPr lang="en">
                <a:solidFill>
                  <a:schemeClr val="accent4"/>
                </a:solidFill>
                <a:latin typeface="Karla"/>
                <a:ea typeface="Karla"/>
                <a:cs typeface="Karla"/>
                <a:sym typeface="Karla"/>
              </a:rPr>
              <a:t>5. Dilated ducts within the liver.</a:t>
            </a:r>
            <a:endParaRPr>
              <a:solidFill>
                <a:schemeClr val="accent4"/>
              </a:solidFill>
              <a:latin typeface="Karla"/>
              <a:ea typeface="Karla"/>
              <a:cs typeface="Karla"/>
              <a:sym typeface="Karla"/>
            </a:endParaRPr>
          </a:p>
        </p:txBody>
      </p:sp>
      <p:grpSp>
        <p:nvGrpSpPr>
          <p:cNvPr id="465" name="Google Shape;465;p25"/>
          <p:cNvGrpSpPr/>
          <p:nvPr/>
        </p:nvGrpSpPr>
        <p:grpSpPr>
          <a:xfrm>
            <a:off x="134381" y="633070"/>
            <a:ext cx="274864" cy="316972"/>
            <a:chOff x="304245" y="1858207"/>
            <a:chExt cx="319386" cy="406165"/>
          </a:xfrm>
        </p:grpSpPr>
        <p:sp>
          <p:nvSpPr>
            <p:cNvPr id="466" name="Google Shape;466;p2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8" name="Google Shape;468;p25"/>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Case 5</a:t>
            </a:r>
            <a:endParaRPr b="1" sz="2300">
              <a:solidFill>
                <a:srgbClr val="005E68"/>
              </a:solidFill>
              <a:latin typeface="Arvo"/>
              <a:ea typeface="Arvo"/>
              <a:cs typeface="Arvo"/>
              <a:sym typeface="Arvo"/>
            </a:endParaRPr>
          </a:p>
        </p:txBody>
      </p:sp>
      <p:sp>
        <p:nvSpPr>
          <p:cNvPr id="469" name="Google Shape;469;p25"/>
          <p:cNvSpPr/>
          <p:nvPr/>
        </p:nvSpPr>
        <p:spPr>
          <a:xfrm>
            <a:off x="3294544" y="4921784"/>
            <a:ext cx="1096800" cy="1086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0" name="Google Shape;470;p25"/>
          <p:cNvCxnSpPr/>
          <p:nvPr/>
        </p:nvCxnSpPr>
        <p:spPr>
          <a:xfrm flipH="1" rot="10800000">
            <a:off x="-115140" y="4413138"/>
            <a:ext cx="7939200" cy="9000"/>
          </a:xfrm>
          <a:prstGeom prst="straightConnector1">
            <a:avLst/>
          </a:prstGeom>
          <a:noFill/>
          <a:ln cap="flat" cmpd="sng" w="9525">
            <a:solidFill>
              <a:srgbClr val="9DBDC1"/>
            </a:solidFill>
            <a:prstDash val="dot"/>
            <a:round/>
            <a:headEnd len="med" w="med" type="none"/>
            <a:tailEnd len="med" w="med" type="none"/>
          </a:ln>
        </p:spPr>
      </p:cxnSp>
      <p:pic>
        <p:nvPicPr>
          <p:cNvPr id="471" name="Google Shape;471;p25"/>
          <p:cNvPicPr preferRelativeResize="0"/>
          <p:nvPr/>
        </p:nvPicPr>
        <p:blipFill>
          <a:blip r:embed="rId4">
            <a:alphaModFix/>
          </a:blip>
          <a:stretch>
            <a:fillRect/>
          </a:stretch>
        </p:blipFill>
        <p:spPr>
          <a:xfrm>
            <a:off x="3455957" y="5075338"/>
            <a:ext cx="789079" cy="778971"/>
          </a:xfrm>
          <a:prstGeom prst="rect">
            <a:avLst/>
          </a:prstGeom>
          <a:noFill/>
          <a:ln>
            <a:noFill/>
          </a:ln>
        </p:spPr>
      </p:pic>
      <p:sp>
        <p:nvSpPr>
          <p:cNvPr id="472" name="Google Shape;472;p25"/>
          <p:cNvSpPr txBox="1"/>
          <p:nvPr/>
        </p:nvSpPr>
        <p:spPr>
          <a:xfrm>
            <a:off x="732809" y="5922840"/>
            <a:ext cx="6243300" cy="8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D9D9D9"/>
                </a:solidFill>
                <a:latin typeface="Karla"/>
                <a:ea typeface="Karla"/>
                <a:cs typeface="Karla"/>
                <a:sym typeface="Karla"/>
              </a:rPr>
              <a:t>Yes, this Lecture is full of emptiness</a:t>
            </a:r>
            <a:endParaRPr sz="11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6"/>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12</a:t>
            </a:r>
            <a:endParaRPr sz="1800">
              <a:solidFill>
                <a:srgbClr val="005E68"/>
              </a:solidFill>
              <a:latin typeface="Spectral"/>
              <a:ea typeface="Spectral"/>
              <a:cs typeface="Spectral"/>
              <a:sym typeface="Spectral"/>
            </a:endParaRPr>
          </a:p>
        </p:txBody>
      </p:sp>
      <p:sp>
        <p:nvSpPr>
          <p:cNvPr id="478" name="Google Shape;478;p26"/>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6"/>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 name="Google Shape;480;p26"/>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Case 6</a:t>
            </a:r>
            <a:endParaRPr b="1" sz="2300">
              <a:solidFill>
                <a:srgbClr val="005E68"/>
              </a:solidFill>
              <a:latin typeface="Arvo"/>
              <a:ea typeface="Arvo"/>
              <a:cs typeface="Arvo"/>
              <a:sym typeface="Arvo"/>
            </a:endParaRPr>
          </a:p>
        </p:txBody>
      </p:sp>
      <p:sp>
        <p:nvSpPr>
          <p:cNvPr id="481" name="Google Shape;481;p26"/>
          <p:cNvSpPr/>
          <p:nvPr/>
        </p:nvSpPr>
        <p:spPr>
          <a:xfrm>
            <a:off x="190500" y="609600"/>
            <a:ext cx="7381800" cy="5631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FFFFFF"/>
                </a:solidFill>
                <a:latin typeface="Karla"/>
                <a:ea typeface="Karla"/>
                <a:cs typeface="Karla"/>
                <a:sym typeface="Karla"/>
              </a:rPr>
              <a:t>20 year-old case of Thalassemia with repeated blood transfusion. </a:t>
            </a:r>
            <a:endParaRPr b="1">
              <a:solidFill>
                <a:srgbClr val="FFFFFF"/>
              </a:solidFill>
              <a:latin typeface="Karla"/>
              <a:ea typeface="Karla"/>
              <a:cs typeface="Karla"/>
              <a:sym typeface="Karla"/>
            </a:endParaRPr>
          </a:p>
        </p:txBody>
      </p:sp>
      <p:pic>
        <p:nvPicPr>
          <p:cNvPr id="482" name="Google Shape;482;p26"/>
          <p:cNvPicPr preferRelativeResize="0"/>
          <p:nvPr/>
        </p:nvPicPr>
        <p:blipFill>
          <a:blip r:embed="rId3">
            <a:alphaModFix/>
          </a:blip>
          <a:stretch>
            <a:fillRect/>
          </a:stretch>
        </p:blipFill>
        <p:spPr>
          <a:xfrm>
            <a:off x="4448525" y="1887425"/>
            <a:ext cx="3230125" cy="2025000"/>
          </a:xfrm>
          <a:prstGeom prst="rect">
            <a:avLst/>
          </a:prstGeom>
          <a:noFill/>
          <a:ln>
            <a:noFill/>
          </a:ln>
        </p:spPr>
      </p:pic>
      <p:sp>
        <p:nvSpPr>
          <p:cNvPr id="483" name="Google Shape;483;p26"/>
          <p:cNvSpPr txBox="1"/>
          <p:nvPr/>
        </p:nvSpPr>
        <p:spPr>
          <a:xfrm>
            <a:off x="4933948" y="1580600"/>
            <a:ext cx="2391300" cy="4245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b="1" lang="en">
                <a:latin typeface="Karla"/>
                <a:ea typeface="Karla"/>
                <a:cs typeface="Karla"/>
                <a:sym typeface="Karla"/>
              </a:rPr>
              <a:t>Normal MRI</a:t>
            </a:r>
            <a:endParaRPr b="1">
              <a:latin typeface="Karla"/>
              <a:ea typeface="Karla"/>
              <a:cs typeface="Karla"/>
              <a:sym typeface="Karla"/>
            </a:endParaRPr>
          </a:p>
        </p:txBody>
      </p:sp>
      <p:pic>
        <p:nvPicPr>
          <p:cNvPr id="484" name="Google Shape;484;p26"/>
          <p:cNvPicPr preferRelativeResize="0"/>
          <p:nvPr/>
        </p:nvPicPr>
        <p:blipFill>
          <a:blip r:embed="rId4">
            <a:alphaModFix/>
          </a:blip>
          <a:stretch>
            <a:fillRect/>
          </a:stretch>
        </p:blipFill>
        <p:spPr>
          <a:xfrm>
            <a:off x="4448525" y="4350025"/>
            <a:ext cx="3230125" cy="2014700"/>
          </a:xfrm>
          <a:prstGeom prst="rect">
            <a:avLst/>
          </a:prstGeom>
          <a:noFill/>
          <a:ln>
            <a:noFill/>
          </a:ln>
        </p:spPr>
      </p:pic>
      <p:sp>
        <p:nvSpPr>
          <p:cNvPr id="485" name="Google Shape;485;p26"/>
          <p:cNvSpPr txBox="1"/>
          <p:nvPr/>
        </p:nvSpPr>
        <p:spPr>
          <a:xfrm>
            <a:off x="4933948" y="3866600"/>
            <a:ext cx="2391300" cy="4245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b="1" lang="en">
                <a:latin typeface="Karla"/>
                <a:ea typeface="Karla"/>
                <a:cs typeface="Karla"/>
                <a:sym typeface="Karla"/>
              </a:rPr>
              <a:t>Abn</a:t>
            </a:r>
            <a:r>
              <a:rPr b="1" lang="en">
                <a:latin typeface="Karla"/>
                <a:ea typeface="Karla"/>
                <a:cs typeface="Karla"/>
                <a:sym typeface="Karla"/>
              </a:rPr>
              <a:t>ormal MRI</a:t>
            </a:r>
            <a:endParaRPr b="1">
              <a:latin typeface="Karla"/>
              <a:ea typeface="Karla"/>
              <a:cs typeface="Karla"/>
              <a:sym typeface="Karla"/>
            </a:endParaRPr>
          </a:p>
        </p:txBody>
      </p:sp>
      <p:sp>
        <p:nvSpPr>
          <p:cNvPr id="486" name="Google Shape;486;p26"/>
          <p:cNvSpPr txBox="1"/>
          <p:nvPr/>
        </p:nvSpPr>
        <p:spPr>
          <a:xfrm>
            <a:off x="-422000" y="1435150"/>
            <a:ext cx="52893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D8F9D"/>
                </a:solidFill>
                <a:latin typeface="Karla"/>
                <a:ea typeface="Karla"/>
                <a:cs typeface="Karla"/>
                <a:sym typeface="Karla"/>
              </a:rPr>
              <a:t>What is the Abnormality?</a:t>
            </a:r>
            <a:endParaRPr b="1" sz="2300">
              <a:solidFill>
                <a:srgbClr val="0D8F9D"/>
              </a:solidFill>
              <a:latin typeface="Karla"/>
              <a:ea typeface="Karla"/>
              <a:cs typeface="Karla"/>
              <a:sym typeface="Karla"/>
            </a:endParaRPr>
          </a:p>
        </p:txBody>
      </p:sp>
      <p:sp>
        <p:nvSpPr>
          <p:cNvPr id="487" name="Google Shape;487;p26"/>
          <p:cNvSpPr txBox="1"/>
          <p:nvPr/>
        </p:nvSpPr>
        <p:spPr>
          <a:xfrm>
            <a:off x="38100" y="1933575"/>
            <a:ext cx="4213200" cy="20250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100"/>
              </a:spcBef>
              <a:spcAft>
                <a:spcPts val="0"/>
              </a:spcAft>
              <a:buSzPts val="1400"/>
              <a:buFont typeface="Karla"/>
              <a:buChar char="●"/>
            </a:pPr>
            <a:r>
              <a:rPr lang="en">
                <a:solidFill>
                  <a:schemeClr val="dk1"/>
                </a:solidFill>
                <a:latin typeface="Karla"/>
                <a:ea typeface="Karla"/>
                <a:cs typeface="Karla"/>
                <a:sym typeface="Karla"/>
              </a:rPr>
              <a:t>The liver, spleen and </a:t>
            </a:r>
            <a:r>
              <a:rPr lang="en">
                <a:solidFill>
                  <a:srgbClr val="888888"/>
                </a:solidFill>
                <a:latin typeface="Karla"/>
                <a:ea typeface="Karla"/>
                <a:cs typeface="Karla"/>
                <a:sym typeface="Karla"/>
              </a:rPr>
              <a:t>bone marrow</a:t>
            </a:r>
            <a:r>
              <a:rPr lang="en">
                <a:solidFill>
                  <a:srgbClr val="0C2E3A"/>
                </a:solidFill>
                <a:latin typeface="Karla"/>
                <a:ea typeface="Karla"/>
                <a:cs typeface="Karla"/>
                <a:sym typeface="Karla"/>
              </a:rPr>
              <a:t> </a:t>
            </a:r>
            <a:r>
              <a:rPr lang="en">
                <a:solidFill>
                  <a:schemeClr val="dk1"/>
                </a:solidFill>
                <a:latin typeface="Karla"/>
                <a:ea typeface="Karla"/>
                <a:cs typeface="Karla"/>
                <a:sym typeface="Karla"/>
              </a:rPr>
              <a:t>are dark in signal (hypo-intense) because of iron overload </a:t>
            </a:r>
            <a:r>
              <a:rPr lang="en">
                <a:solidFill>
                  <a:schemeClr val="accent4"/>
                </a:solidFill>
                <a:latin typeface="Karla"/>
                <a:ea typeface="Karla"/>
                <a:cs typeface="Karla"/>
                <a:sym typeface="Karla"/>
              </a:rPr>
              <a:t>(Hemochromatosis)</a:t>
            </a:r>
            <a:r>
              <a:rPr lang="en">
                <a:solidFill>
                  <a:schemeClr val="dk1"/>
                </a:solidFill>
                <a:latin typeface="Karla"/>
                <a:ea typeface="Karla"/>
                <a:cs typeface="Karla"/>
                <a:sym typeface="Karla"/>
              </a:rPr>
              <a:t>, due to repeated blood transfusion.</a:t>
            </a:r>
            <a:endParaRPr>
              <a:solidFill>
                <a:schemeClr val="dk1"/>
              </a:solidFill>
              <a:latin typeface="Karla"/>
              <a:ea typeface="Karla"/>
              <a:cs typeface="Karla"/>
              <a:sym typeface="Karla"/>
            </a:endParaRPr>
          </a:p>
          <a:p>
            <a:pPr indent="-317500" lvl="0" marL="457200" rtl="0" algn="l">
              <a:lnSpc>
                <a:spcPct val="130000"/>
              </a:lnSpc>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There is splenomegaly.</a:t>
            </a:r>
            <a:endParaRPr>
              <a:solidFill>
                <a:srgbClr val="999999"/>
              </a:solidFill>
              <a:latin typeface="Karla"/>
              <a:ea typeface="Karla"/>
              <a:cs typeface="Karla"/>
              <a:sym typeface="Karla"/>
            </a:endParaRPr>
          </a:p>
          <a:p>
            <a:pPr indent="-317500" lvl="0" marL="457200" rtl="0" algn="l">
              <a:lnSpc>
                <a:spcPct val="130000"/>
              </a:lnSpc>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The abnormalities are present in iron stores.</a:t>
            </a:r>
            <a:endParaRPr>
              <a:solidFill>
                <a:srgbClr val="999999"/>
              </a:solidFill>
              <a:latin typeface="Karla"/>
              <a:ea typeface="Karla"/>
              <a:cs typeface="Karla"/>
              <a:sym typeface="Karla"/>
            </a:endParaRPr>
          </a:p>
        </p:txBody>
      </p:sp>
      <p:sp>
        <p:nvSpPr>
          <p:cNvPr id="488" name="Google Shape;488;p26"/>
          <p:cNvSpPr txBox="1"/>
          <p:nvPr/>
        </p:nvSpPr>
        <p:spPr>
          <a:xfrm>
            <a:off x="311425" y="4178350"/>
            <a:ext cx="4527300" cy="458700"/>
          </a:xfrm>
          <a:prstGeom prst="rect">
            <a:avLst/>
          </a:prstGeom>
          <a:noFill/>
          <a:ln>
            <a:noFill/>
          </a:ln>
        </p:spPr>
        <p:txBody>
          <a:bodyPr anchorCtr="0" anchor="t" bIns="79750" lIns="79750" spcFirstLastPara="1" rIns="79750" wrap="square" tIns="79750">
            <a:noAutofit/>
          </a:bodyPr>
          <a:lstStyle/>
          <a:p>
            <a:pPr indent="0" lvl="0" marL="0" rtl="0" algn="l">
              <a:lnSpc>
                <a:spcPct val="100000"/>
              </a:lnSpc>
              <a:spcBef>
                <a:spcPts val="100"/>
              </a:spcBef>
              <a:spcAft>
                <a:spcPts val="0"/>
              </a:spcAft>
              <a:buNone/>
            </a:pPr>
            <a:r>
              <a:rPr b="1" lang="en" sz="2300">
                <a:solidFill>
                  <a:schemeClr val="accent1"/>
                </a:solidFill>
                <a:latin typeface="Karla"/>
                <a:ea typeface="Karla"/>
                <a:cs typeface="Karla"/>
                <a:sym typeface="Karla"/>
              </a:rPr>
              <a:t>Which radiology modality is the choice?</a:t>
            </a:r>
            <a:endParaRPr b="1" sz="2300">
              <a:solidFill>
                <a:schemeClr val="accent1"/>
              </a:solidFill>
              <a:latin typeface="Karla"/>
              <a:ea typeface="Karla"/>
              <a:cs typeface="Karla"/>
              <a:sym typeface="Karla"/>
            </a:endParaRPr>
          </a:p>
        </p:txBody>
      </p:sp>
      <p:sp>
        <p:nvSpPr>
          <p:cNvPr id="489" name="Google Shape;489;p26"/>
          <p:cNvSpPr txBox="1"/>
          <p:nvPr/>
        </p:nvSpPr>
        <p:spPr>
          <a:xfrm>
            <a:off x="38100" y="4991100"/>
            <a:ext cx="4362600" cy="16041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100"/>
              </a:spcBef>
              <a:spcAft>
                <a:spcPts val="0"/>
              </a:spcAft>
              <a:buSzPts val="1400"/>
              <a:buFont typeface="Karla"/>
              <a:buChar char="●"/>
            </a:pPr>
            <a:r>
              <a:rPr lang="en">
                <a:solidFill>
                  <a:schemeClr val="dk1"/>
                </a:solidFill>
                <a:latin typeface="Karla"/>
                <a:ea typeface="Karla"/>
                <a:cs typeface="Karla"/>
                <a:sym typeface="Karla"/>
              </a:rPr>
              <a:t>MRI is the modality of choice to assess and quantify iron in solid organs, </a:t>
            </a:r>
            <a:r>
              <a:rPr lang="en">
                <a:solidFill>
                  <a:schemeClr val="accent4"/>
                </a:solidFill>
                <a:latin typeface="Karla"/>
                <a:ea typeface="Karla"/>
                <a:cs typeface="Karla"/>
                <a:sym typeface="Karla"/>
              </a:rPr>
              <a:t>and to follow up treatment &amp; dosing of chelation therapy (an agent that bind to iron and get rid of it)</a:t>
            </a:r>
            <a:endParaRPr>
              <a:solidFill>
                <a:schemeClr val="accent4"/>
              </a:solidFill>
              <a:latin typeface="Karla"/>
              <a:ea typeface="Karla"/>
              <a:cs typeface="Karla"/>
              <a:sym typeface="Karla"/>
            </a:endParaRPr>
          </a:p>
        </p:txBody>
      </p:sp>
      <p:sp>
        <p:nvSpPr>
          <p:cNvPr id="490" name="Google Shape;490;p26"/>
          <p:cNvSpPr txBox="1"/>
          <p:nvPr/>
        </p:nvSpPr>
        <p:spPr>
          <a:xfrm>
            <a:off x="348900" y="7009525"/>
            <a:ext cx="7147200" cy="452400"/>
          </a:xfrm>
          <a:prstGeom prst="rect">
            <a:avLst/>
          </a:prstGeom>
          <a:noFill/>
          <a:ln>
            <a:noFill/>
          </a:ln>
        </p:spPr>
        <p:txBody>
          <a:bodyPr anchorCtr="0" anchor="t" bIns="79750" lIns="79750" spcFirstLastPara="1" rIns="79750" wrap="square" tIns="79750">
            <a:noAutofit/>
          </a:bodyPr>
          <a:lstStyle/>
          <a:p>
            <a:pPr indent="0" lvl="0" marL="0" rtl="0" algn="l">
              <a:lnSpc>
                <a:spcPct val="100000"/>
              </a:lnSpc>
              <a:spcBef>
                <a:spcPts val="0"/>
              </a:spcBef>
              <a:spcAft>
                <a:spcPts val="0"/>
              </a:spcAft>
              <a:buNone/>
            </a:pPr>
            <a:r>
              <a:rPr b="1" lang="en" sz="2300">
                <a:solidFill>
                  <a:srgbClr val="999999"/>
                </a:solidFill>
                <a:latin typeface="Karla"/>
                <a:ea typeface="Karla"/>
                <a:cs typeface="Karla"/>
                <a:sym typeface="Karla"/>
              </a:rPr>
              <a:t>For better understanding</a:t>
            </a:r>
            <a:endParaRPr b="1" sz="2300">
              <a:solidFill>
                <a:srgbClr val="999999"/>
              </a:solidFill>
              <a:latin typeface="Karla"/>
              <a:ea typeface="Karla"/>
              <a:cs typeface="Karla"/>
              <a:sym typeface="Karla"/>
            </a:endParaRPr>
          </a:p>
          <a:p>
            <a:pPr indent="0" lvl="0" marL="0" rtl="0" algn="l">
              <a:lnSpc>
                <a:spcPct val="100000"/>
              </a:lnSpc>
              <a:spcBef>
                <a:spcPts val="0"/>
              </a:spcBef>
              <a:spcAft>
                <a:spcPts val="0"/>
              </a:spcAft>
              <a:buNone/>
            </a:pPr>
            <a:r>
              <a:rPr b="1" lang="en" sz="2300">
                <a:solidFill>
                  <a:srgbClr val="999999"/>
                </a:solidFill>
                <a:latin typeface="Karla"/>
                <a:ea typeface="Karla"/>
                <a:cs typeface="Karla"/>
                <a:sym typeface="Karla"/>
              </a:rPr>
              <a:t>(special thanks for team 436)</a:t>
            </a:r>
            <a:endParaRPr b="1" sz="2300">
              <a:solidFill>
                <a:srgbClr val="999999"/>
              </a:solidFill>
              <a:latin typeface="Karla"/>
              <a:ea typeface="Karla"/>
              <a:cs typeface="Karla"/>
              <a:sym typeface="Karla"/>
            </a:endParaRPr>
          </a:p>
        </p:txBody>
      </p:sp>
      <p:pic>
        <p:nvPicPr>
          <p:cNvPr id="491" name="Google Shape;491;p26"/>
          <p:cNvPicPr preferRelativeResize="0"/>
          <p:nvPr/>
        </p:nvPicPr>
        <p:blipFill rotWithShape="1">
          <a:blip r:embed="rId5">
            <a:alphaModFix/>
          </a:blip>
          <a:srcRect b="9752" l="51681" r="0" t="11408"/>
          <a:stretch/>
        </p:blipFill>
        <p:spPr>
          <a:xfrm>
            <a:off x="5287350" y="8705850"/>
            <a:ext cx="2391302" cy="1285875"/>
          </a:xfrm>
          <a:prstGeom prst="rect">
            <a:avLst/>
          </a:prstGeom>
          <a:noFill/>
          <a:ln>
            <a:noFill/>
          </a:ln>
        </p:spPr>
      </p:pic>
      <p:pic>
        <p:nvPicPr>
          <p:cNvPr id="492" name="Google Shape;492;p26"/>
          <p:cNvPicPr preferRelativeResize="0"/>
          <p:nvPr/>
        </p:nvPicPr>
        <p:blipFill rotWithShape="1">
          <a:blip r:embed="rId5">
            <a:alphaModFix/>
          </a:blip>
          <a:srcRect b="6706" l="0" r="51681" t="7308"/>
          <a:stretch/>
        </p:blipFill>
        <p:spPr>
          <a:xfrm>
            <a:off x="5287350" y="7189175"/>
            <a:ext cx="2391302" cy="1402376"/>
          </a:xfrm>
          <a:prstGeom prst="rect">
            <a:avLst/>
          </a:prstGeom>
          <a:noFill/>
          <a:ln>
            <a:noFill/>
          </a:ln>
        </p:spPr>
      </p:pic>
      <p:sp>
        <p:nvSpPr>
          <p:cNvPr id="493" name="Google Shape;493;p26"/>
          <p:cNvSpPr txBox="1"/>
          <p:nvPr/>
        </p:nvSpPr>
        <p:spPr>
          <a:xfrm>
            <a:off x="28575" y="7977575"/>
            <a:ext cx="4485900" cy="2025000"/>
          </a:xfrm>
          <a:prstGeom prst="rect">
            <a:avLst/>
          </a:prstGeom>
          <a:noFill/>
          <a:ln>
            <a:noFill/>
          </a:ln>
        </p:spPr>
        <p:txBody>
          <a:bodyPr anchorCtr="0" anchor="t" bIns="100075" lIns="100075" spcFirstLastPara="1" rIns="100075" wrap="square" tIns="100075">
            <a:noAutofit/>
          </a:bodyPr>
          <a:lstStyle/>
          <a:p>
            <a:pPr indent="-317500" lvl="0" marL="457200" rtl="0" algn="l">
              <a:spcBef>
                <a:spcPts val="0"/>
              </a:spcBef>
              <a:spcAft>
                <a:spcPts val="0"/>
              </a:spcAft>
              <a:buClr>
                <a:srgbClr val="7F7F7F"/>
              </a:buClr>
              <a:buSzPts val="1400"/>
              <a:buFont typeface="Karla"/>
              <a:buChar char="●"/>
            </a:pPr>
            <a:r>
              <a:rPr lang="en">
                <a:solidFill>
                  <a:srgbClr val="7F7F7F"/>
                </a:solidFill>
                <a:latin typeface="Karla"/>
                <a:ea typeface="Karla"/>
                <a:cs typeface="Karla"/>
                <a:sym typeface="Karla"/>
              </a:rPr>
              <a:t>The orange lining represents the liver edges.</a:t>
            </a:r>
            <a:endParaRPr>
              <a:solidFill>
                <a:srgbClr val="7F7F7F"/>
              </a:solidFill>
              <a:latin typeface="Karla"/>
              <a:ea typeface="Karla"/>
              <a:cs typeface="Karla"/>
              <a:sym typeface="Karla"/>
            </a:endParaRPr>
          </a:p>
          <a:p>
            <a:pPr indent="-317500" lvl="0" marL="457200" rtl="0" algn="l">
              <a:spcBef>
                <a:spcPts val="0"/>
              </a:spcBef>
              <a:spcAft>
                <a:spcPts val="0"/>
              </a:spcAft>
              <a:buClr>
                <a:srgbClr val="7F7F7F"/>
              </a:buClr>
              <a:buSzPts val="1400"/>
              <a:buFont typeface="Karla"/>
              <a:buChar char="●"/>
            </a:pPr>
            <a:r>
              <a:rPr lang="en">
                <a:solidFill>
                  <a:srgbClr val="7F7F7F"/>
                </a:solidFill>
                <a:latin typeface="Karla"/>
                <a:ea typeface="Karla"/>
                <a:cs typeface="Karla"/>
                <a:sym typeface="Karla"/>
              </a:rPr>
              <a:t>In MRI, the liver is hypointense in comparison to surrounding fat and fluid.</a:t>
            </a:r>
            <a:endParaRPr>
              <a:solidFill>
                <a:srgbClr val="7F7F7F"/>
              </a:solidFill>
              <a:latin typeface="Karla"/>
              <a:ea typeface="Karla"/>
              <a:cs typeface="Karla"/>
              <a:sym typeface="Karla"/>
            </a:endParaRPr>
          </a:p>
          <a:p>
            <a:pPr indent="-317500" lvl="0" marL="457200" rtl="0" algn="l">
              <a:spcBef>
                <a:spcPts val="0"/>
              </a:spcBef>
              <a:spcAft>
                <a:spcPts val="0"/>
              </a:spcAft>
              <a:buClr>
                <a:srgbClr val="7F7F7F"/>
              </a:buClr>
              <a:buSzPts val="1400"/>
              <a:buFont typeface="Karla"/>
              <a:buChar char="●"/>
            </a:pPr>
            <a:r>
              <a:rPr lang="en">
                <a:solidFill>
                  <a:srgbClr val="7F7F7F"/>
                </a:solidFill>
                <a:latin typeface="Karla"/>
                <a:ea typeface="Karla"/>
                <a:cs typeface="Karla"/>
                <a:sym typeface="Karla"/>
              </a:rPr>
              <a:t>In CT the liver is hypodense and shrunken with irregular edges and surrounded by fluid.</a:t>
            </a:r>
            <a:endParaRPr>
              <a:solidFill>
                <a:srgbClr val="7F7F7F"/>
              </a:solidFill>
              <a:latin typeface="Karla"/>
              <a:ea typeface="Karla"/>
              <a:cs typeface="Karla"/>
              <a:sym typeface="Karla"/>
            </a:endParaRPr>
          </a:p>
        </p:txBody>
      </p:sp>
      <p:sp>
        <p:nvSpPr>
          <p:cNvPr id="494" name="Google Shape;494;p26"/>
          <p:cNvSpPr txBox="1"/>
          <p:nvPr/>
        </p:nvSpPr>
        <p:spPr>
          <a:xfrm>
            <a:off x="4678650" y="4050800"/>
            <a:ext cx="3000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chemeClr val="dk1"/>
                </a:solidFill>
                <a:latin typeface="Karla"/>
                <a:ea typeface="Karla"/>
                <a:cs typeface="Karla"/>
                <a:sym typeface="Karla"/>
              </a:rPr>
              <a:t>What is abnormal here?</a:t>
            </a:r>
            <a:endParaRPr>
              <a:solidFill>
                <a:schemeClr val="dk1"/>
              </a:solidFill>
            </a:endParaRPr>
          </a:p>
        </p:txBody>
      </p:sp>
      <p:grpSp>
        <p:nvGrpSpPr>
          <p:cNvPr id="495" name="Google Shape;495;p26"/>
          <p:cNvGrpSpPr/>
          <p:nvPr/>
        </p:nvGrpSpPr>
        <p:grpSpPr>
          <a:xfrm>
            <a:off x="77968" y="1543670"/>
            <a:ext cx="274864" cy="316972"/>
            <a:chOff x="304245" y="1858207"/>
            <a:chExt cx="319386" cy="406165"/>
          </a:xfrm>
        </p:grpSpPr>
        <p:sp>
          <p:nvSpPr>
            <p:cNvPr id="496" name="Google Shape;496;p2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8" name="Google Shape;498;p26"/>
          <p:cNvGrpSpPr/>
          <p:nvPr/>
        </p:nvGrpSpPr>
        <p:grpSpPr>
          <a:xfrm>
            <a:off x="77968" y="4286870"/>
            <a:ext cx="274864" cy="316972"/>
            <a:chOff x="304245" y="1858207"/>
            <a:chExt cx="319386" cy="406165"/>
          </a:xfrm>
        </p:grpSpPr>
        <p:sp>
          <p:nvSpPr>
            <p:cNvPr id="499" name="Google Shape;499;p2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1" name="Google Shape;501;p26"/>
          <p:cNvGrpSpPr/>
          <p:nvPr/>
        </p:nvGrpSpPr>
        <p:grpSpPr>
          <a:xfrm>
            <a:off x="77968" y="7106270"/>
            <a:ext cx="274864" cy="316972"/>
            <a:chOff x="304245" y="1858207"/>
            <a:chExt cx="319386" cy="406165"/>
          </a:xfrm>
        </p:grpSpPr>
        <p:sp>
          <p:nvSpPr>
            <p:cNvPr id="502" name="Google Shape;502;p2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7"/>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13</a:t>
            </a:r>
            <a:endParaRPr sz="1800">
              <a:solidFill>
                <a:srgbClr val="005E68"/>
              </a:solidFill>
              <a:latin typeface="Spectral"/>
              <a:ea typeface="Spectral"/>
              <a:cs typeface="Spectral"/>
              <a:sym typeface="Spectral"/>
            </a:endParaRPr>
          </a:p>
        </p:txBody>
      </p:sp>
      <p:sp>
        <p:nvSpPr>
          <p:cNvPr id="509" name="Google Shape;509;p27"/>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 name="Google Shape;511;p27"/>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Case 7</a:t>
            </a:r>
            <a:endParaRPr b="1" sz="2300">
              <a:solidFill>
                <a:srgbClr val="005E68"/>
              </a:solidFill>
              <a:latin typeface="Arvo"/>
              <a:ea typeface="Arvo"/>
              <a:cs typeface="Arvo"/>
              <a:sym typeface="Arvo"/>
            </a:endParaRPr>
          </a:p>
        </p:txBody>
      </p:sp>
      <p:sp>
        <p:nvSpPr>
          <p:cNvPr id="512" name="Google Shape;512;p27"/>
          <p:cNvSpPr/>
          <p:nvPr/>
        </p:nvSpPr>
        <p:spPr>
          <a:xfrm>
            <a:off x="190500" y="609600"/>
            <a:ext cx="7381800" cy="496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FFFFFF"/>
                </a:solidFill>
                <a:latin typeface="Karla"/>
                <a:ea typeface="Karla"/>
                <a:cs typeface="Karla"/>
                <a:sym typeface="Karla"/>
              </a:rPr>
              <a:t>Patient with RUQ pain suspecting cholecystitis. US and MRI were not conclusive </a:t>
            </a:r>
            <a:endParaRPr b="1">
              <a:solidFill>
                <a:srgbClr val="FFFFFF"/>
              </a:solidFill>
              <a:latin typeface="Karla"/>
              <a:ea typeface="Karla"/>
              <a:cs typeface="Karla"/>
              <a:sym typeface="Karla"/>
            </a:endParaRPr>
          </a:p>
        </p:txBody>
      </p:sp>
      <p:sp>
        <p:nvSpPr>
          <p:cNvPr id="513" name="Google Shape;513;p27"/>
          <p:cNvSpPr txBox="1"/>
          <p:nvPr/>
        </p:nvSpPr>
        <p:spPr>
          <a:xfrm>
            <a:off x="-422000" y="1511350"/>
            <a:ext cx="42510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D8F9D"/>
                </a:solidFill>
                <a:latin typeface="Karla"/>
                <a:ea typeface="Karla"/>
                <a:cs typeface="Karla"/>
                <a:sym typeface="Karla"/>
              </a:rPr>
              <a:t>What to do next?</a:t>
            </a:r>
            <a:endParaRPr b="1" sz="2300">
              <a:solidFill>
                <a:srgbClr val="0D8F9D"/>
              </a:solidFill>
              <a:latin typeface="Karla"/>
              <a:ea typeface="Karla"/>
              <a:cs typeface="Karla"/>
              <a:sym typeface="Karla"/>
            </a:endParaRPr>
          </a:p>
        </p:txBody>
      </p:sp>
      <p:sp>
        <p:nvSpPr>
          <p:cNvPr id="514" name="Google Shape;514;p27"/>
          <p:cNvSpPr txBox="1"/>
          <p:nvPr/>
        </p:nvSpPr>
        <p:spPr>
          <a:xfrm>
            <a:off x="38100" y="1943100"/>
            <a:ext cx="4362600" cy="37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lang="en">
                <a:solidFill>
                  <a:schemeClr val="dk1"/>
                </a:solidFill>
                <a:latin typeface="Karla"/>
                <a:ea typeface="Karla"/>
                <a:cs typeface="Karla"/>
                <a:sym typeface="Karla"/>
              </a:rPr>
              <a:t>CT scan? MRI?  Nuclear scan?</a:t>
            </a:r>
            <a:endParaRPr>
              <a:solidFill>
                <a:schemeClr val="dk1"/>
              </a:solidFill>
              <a:latin typeface="Karla"/>
              <a:ea typeface="Karla"/>
              <a:cs typeface="Karla"/>
              <a:sym typeface="Karla"/>
            </a:endParaRPr>
          </a:p>
          <a:p>
            <a:pPr indent="-317500" lvl="0" marL="457200" rtl="0" algn="l">
              <a:lnSpc>
                <a:spcPct val="115000"/>
              </a:lnSpc>
              <a:spcBef>
                <a:spcPts val="100"/>
              </a:spcBef>
              <a:spcAft>
                <a:spcPts val="0"/>
              </a:spcAft>
              <a:buClr>
                <a:schemeClr val="dk1"/>
              </a:buClr>
              <a:buSzPts val="1400"/>
              <a:buFont typeface="Karla"/>
              <a:buChar char="●"/>
            </a:pPr>
            <a:r>
              <a:rPr lang="en">
                <a:solidFill>
                  <a:schemeClr val="dk1"/>
                </a:solidFill>
                <a:latin typeface="Karla"/>
                <a:ea typeface="Karla"/>
                <a:cs typeface="Karla"/>
                <a:sym typeface="Karla"/>
              </a:rPr>
              <a:t>Nuclear scan (HIDA scan)</a:t>
            </a:r>
            <a:endParaRPr>
              <a:solidFill>
                <a:schemeClr val="dk1"/>
              </a:solidFill>
              <a:latin typeface="Karla"/>
              <a:ea typeface="Karla"/>
              <a:cs typeface="Karla"/>
              <a:sym typeface="Karla"/>
            </a:endParaRPr>
          </a:p>
        </p:txBody>
      </p:sp>
      <p:pic>
        <p:nvPicPr>
          <p:cNvPr id="515" name="Google Shape;515;p27"/>
          <p:cNvPicPr preferRelativeResize="0"/>
          <p:nvPr/>
        </p:nvPicPr>
        <p:blipFill rotWithShape="1">
          <a:blip r:embed="rId3">
            <a:alphaModFix/>
          </a:blip>
          <a:srcRect b="0" l="0" r="0" t="4988"/>
          <a:stretch/>
        </p:blipFill>
        <p:spPr>
          <a:xfrm>
            <a:off x="4762525" y="1771650"/>
            <a:ext cx="2893125" cy="1914175"/>
          </a:xfrm>
          <a:prstGeom prst="rect">
            <a:avLst/>
          </a:prstGeom>
          <a:noFill/>
          <a:ln>
            <a:noFill/>
          </a:ln>
        </p:spPr>
      </p:pic>
      <p:pic>
        <p:nvPicPr>
          <p:cNvPr id="516" name="Google Shape;516;p27"/>
          <p:cNvPicPr preferRelativeResize="0"/>
          <p:nvPr/>
        </p:nvPicPr>
        <p:blipFill>
          <a:blip r:embed="rId4">
            <a:alphaModFix/>
          </a:blip>
          <a:stretch>
            <a:fillRect/>
          </a:stretch>
        </p:blipFill>
        <p:spPr>
          <a:xfrm>
            <a:off x="4762526" y="4369342"/>
            <a:ext cx="2893122" cy="2014711"/>
          </a:xfrm>
          <a:prstGeom prst="rect">
            <a:avLst/>
          </a:prstGeom>
          <a:noFill/>
          <a:ln>
            <a:noFill/>
          </a:ln>
        </p:spPr>
      </p:pic>
      <p:sp>
        <p:nvSpPr>
          <p:cNvPr id="517" name="Google Shape;517;p27"/>
          <p:cNvSpPr txBox="1"/>
          <p:nvPr/>
        </p:nvSpPr>
        <p:spPr>
          <a:xfrm>
            <a:off x="-193400" y="2654350"/>
            <a:ext cx="43626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accent1"/>
                </a:solidFill>
                <a:latin typeface="Karla"/>
                <a:ea typeface="Karla"/>
                <a:cs typeface="Karla"/>
                <a:sym typeface="Karla"/>
              </a:rPr>
              <a:t>What is the difference between the images</a:t>
            </a:r>
            <a:endParaRPr b="1" sz="2300">
              <a:solidFill>
                <a:schemeClr val="accent1"/>
              </a:solidFill>
              <a:latin typeface="Karla"/>
              <a:ea typeface="Karla"/>
              <a:cs typeface="Karla"/>
              <a:sym typeface="Karla"/>
            </a:endParaRPr>
          </a:p>
        </p:txBody>
      </p:sp>
      <p:sp>
        <p:nvSpPr>
          <p:cNvPr id="518" name="Google Shape;518;p27"/>
          <p:cNvSpPr txBox="1"/>
          <p:nvPr/>
        </p:nvSpPr>
        <p:spPr>
          <a:xfrm>
            <a:off x="5010148" y="1466300"/>
            <a:ext cx="2391300" cy="4245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b="1" lang="en">
                <a:latin typeface="Karla"/>
                <a:ea typeface="Karla"/>
                <a:cs typeface="Karla"/>
                <a:sym typeface="Karla"/>
              </a:rPr>
              <a:t>Normal HIDA scan</a:t>
            </a:r>
            <a:endParaRPr b="1">
              <a:latin typeface="Karla"/>
              <a:ea typeface="Karla"/>
              <a:cs typeface="Karla"/>
              <a:sym typeface="Karla"/>
            </a:endParaRPr>
          </a:p>
        </p:txBody>
      </p:sp>
      <p:sp>
        <p:nvSpPr>
          <p:cNvPr id="519" name="Google Shape;519;p27"/>
          <p:cNvSpPr txBox="1"/>
          <p:nvPr/>
        </p:nvSpPr>
        <p:spPr>
          <a:xfrm>
            <a:off x="5013436" y="3753330"/>
            <a:ext cx="2391300" cy="4245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b="1" lang="en">
                <a:latin typeface="Karla"/>
                <a:ea typeface="Karla"/>
                <a:cs typeface="Karla"/>
                <a:sym typeface="Karla"/>
              </a:rPr>
              <a:t>Abnormal HIDA scan</a:t>
            </a:r>
            <a:endParaRPr b="1">
              <a:latin typeface="Karla"/>
              <a:ea typeface="Karla"/>
              <a:cs typeface="Karla"/>
              <a:sym typeface="Karla"/>
            </a:endParaRPr>
          </a:p>
          <a:p>
            <a:pPr indent="0" lvl="0" marL="0" rtl="0" algn="ctr">
              <a:lnSpc>
                <a:spcPct val="115000"/>
              </a:lnSpc>
              <a:spcBef>
                <a:spcPts val="100"/>
              </a:spcBef>
              <a:spcAft>
                <a:spcPts val="0"/>
              </a:spcAft>
              <a:buClr>
                <a:srgbClr val="000000"/>
              </a:buClr>
              <a:buSzPts val="1200"/>
              <a:buFont typeface="Arial"/>
              <a:buNone/>
            </a:pPr>
            <a:r>
              <a:rPr b="1" lang="en">
                <a:latin typeface="Karla"/>
                <a:ea typeface="Karla"/>
                <a:cs typeface="Karla"/>
                <a:sym typeface="Karla"/>
              </a:rPr>
              <a:t>what is abnormal here?</a:t>
            </a:r>
            <a:endParaRPr b="1">
              <a:latin typeface="Karla"/>
              <a:ea typeface="Karla"/>
              <a:cs typeface="Karla"/>
              <a:sym typeface="Karla"/>
            </a:endParaRPr>
          </a:p>
        </p:txBody>
      </p:sp>
      <p:sp>
        <p:nvSpPr>
          <p:cNvPr id="520" name="Google Shape;520;p27"/>
          <p:cNvSpPr txBox="1"/>
          <p:nvPr/>
        </p:nvSpPr>
        <p:spPr>
          <a:xfrm>
            <a:off x="38100" y="3467100"/>
            <a:ext cx="4591200" cy="287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accent4"/>
                </a:solidFill>
                <a:latin typeface="Karla"/>
                <a:ea typeface="Karla"/>
                <a:cs typeface="Karla"/>
                <a:sym typeface="Karla"/>
              </a:rPr>
              <a:t>Normally</a:t>
            </a:r>
            <a:endParaRPr b="1">
              <a:solidFill>
                <a:schemeClr val="accent4"/>
              </a:solidFill>
              <a:latin typeface="Karla"/>
              <a:ea typeface="Karla"/>
              <a:cs typeface="Karla"/>
              <a:sym typeface="Karla"/>
            </a:endParaRPr>
          </a:p>
          <a:p>
            <a:pPr indent="-330200" lvl="0" marL="495300" rtl="0" algn="l">
              <a:lnSpc>
                <a:spcPct val="115000"/>
              </a:lnSpc>
              <a:spcBef>
                <a:spcPts val="0"/>
              </a:spcBef>
              <a:spcAft>
                <a:spcPts val="0"/>
              </a:spcAft>
              <a:buClr>
                <a:schemeClr val="accent4"/>
              </a:buClr>
              <a:buSzPts val="1400"/>
              <a:buFont typeface="Karla"/>
              <a:buAutoNum type="arabicPeriod"/>
            </a:pPr>
            <a:r>
              <a:rPr lang="en">
                <a:solidFill>
                  <a:schemeClr val="accent4"/>
                </a:solidFill>
                <a:latin typeface="Karla"/>
                <a:ea typeface="Karla"/>
                <a:cs typeface="Karla"/>
                <a:sym typeface="Karla"/>
              </a:rPr>
              <a:t>Liver start to uptakes radioactive material by hepatocyte.</a:t>
            </a:r>
            <a:endParaRPr>
              <a:solidFill>
                <a:schemeClr val="accent4"/>
              </a:solidFill>
              <a:latin typeface="Karla"/>
              <a:ea typeface="Karla"/>
              <a:cs typeface="Karla"/>
              <a:sym typeface="Karla"/>
            </a:endParaRPr>
          </a:p>
          <a:p>
            <a:pPr indent="-330200" lvl="0" marL="495300" rtl="0" algn="l">
              <a:lnSpc>
                <a:spcPct val="115000"/>
              </a:lnSpc>
              <a:spcBef>
                <a:spcPts val="0"/>
              </a:spcBef>
              <a:spcAft>
                <a:spcPts val="0"/>
              </a:spcAft>
              <a:buClr>
                <a:schemeClr val="accent4"/>
              </a:buClr>
              <a:buSzPts val="1400"/>
              <a:buFont typeface="Karla"/>
              <a:buAutoNum type="arabicPeriod"/>
            </a:pPr>
            <a:r>
              <a:rPr lang="en">
                <a:solidFill>
                  <a:schemeClr val="accent4"/>
                </a:solidFill>
                <a:latin typeface="Karla"/>
                <a:ea typeface="Karla"/>
                <a:cs typeface="Karla"/>
                <a:sym typeface="Karla"/>
              </a:rPr>
              <a:t>Slowly increase the uptake.</a:t>
            </a:r>
            <a:endParaRPr>
              <a:solidFill>
                <a:schemeClr val="accent4"/>
              </a:solidFill>
              <a:latin typeface="Karla"/>
              <a:ea typeface="Karla"/>
              <a:cs typeface="Karla"/>
              <a:sym typeface="Karla"/>
            </a:endParaRPr>
          </a:p>
          <a:p>
            <a:pPr indent="-330200" lvl="0" marL="495300" rtl="0" algn="l">
              <a:lnSpc>
                <a:spcPct val="115000"/>
              </a:lnSpc>
              <a:spcBef>
                <a:spcPts val="0"/>
              </a:spcBef>
              <a:spcAft>
                <a:spcPts val="0"/>
              </a:spcAft>
              <a:buClr>
                <a:schemeClr val="accent4"/>
              </a:buClr>
              <a:buSzPts val="1400"/>
              <a:buFont typeface="Karla"/>
              <a:buAutoNum type="arabicPeriod"/>
            </a:pPr>
            <a:r>
              <a:rPr lang="en">
                <a:solidFill>
                  <a:schemeClr val="accent4"/>
                </a:solidFill>
                <a:latin typeface="Karla"/>
                <a:ea typeface="Karla"/>
                <a:cs typeface="Karla"/>
                <a:sym typeface="Karla"/>
              </a:rPr>
              <a:t>Liver start to excrete it in the bile duct</a:t>
            </a:r>
            <a:endParaRPr>
              <a:solidFill>
                <a:schemeClr val="accent4"/>
              </a:solidFill>
              <a:latin typeface="Karla"/>
              <a:ea typeface="Karla"/>
              <a:cs typeface="Karla"/>
              <a:sym typeface="Karla"/>
            </a:endParaRPr>
          </a:p>
          <a:p>
            <a:pPr indent="-330200" lvl="0" marL="495300" rtl="0" algn="l">
              <a:lnSpc>
                <a:spcPct val="115000"/>
              </a:lnSpc>
              <a:spcBef>
                <a:spcPts val="0"/>
              </a:spcBef>
              <a:spcAft>
                <a:spcPts val="0"/>
              </a:spcAft>
              <a:buClr>
                <a:schemeClr val="accent4"/>
              </a:buClr>
              <a:buSzPts val="1400"/>
              <a:buFont typeface="Karla"/>
              <a:buAutoNum type="arabicPeriod"/>
            </a:pPr>
            <a:r>
              <a:rPr lang="en">
                <a:solidFill>
                  <a:schemeClr val="accent4"/>
                </a:solidFill>
                <a:latin typeface="Karla"/>
                <a:ea typeface="Karla"/>
                <a:cs typeface="Karla"/>
                <a:sym typeface="Karla"/>
              </a:rPr>
              <a:t>Slowly start to fill in gallbladder (black arrow).</a:t>
            </a:r>
            <a:endParaRPr>
              <a:solidFill>
                <a:schemeClr val="accent4"/>
              </a:solidFill>
              <a:latin typeface="Karla"/>
              <a:ea typeface="Karla"/>
              <a:cs typeface="Karla"/>
              <a:sym typeface="Karla"/>
            </a:endParaRPr>
          </a:p>
          <a:p>
            <a:pPr indent="0" lvl="0" marL="495300" rtl="0" algn="l">
              <a:lnSpc>
                <a:spcPct val="115000"/>
              </a:lnSpc>
              <a:spcBef>
                <a:spcPts val="0"/>
              </a:spcBef>
              <a:spcAft>
                <a:spcPts val="0"/>
              </a:spcAft>
              <a:buNone/>
            </a:pPr>
            <a:r>
              <a:t/>
            </a:r>
            <a:endParaRPr>
              <a:solidFill>
                <a:schemeClr val="accent4"/>
              </a:solidFill>
              <a:latin typeface="Karla"/>
              <a:ea typeface="Karla"/>
              <a:cs typeface="Karla"/>
              <a:sym typeface="Karl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Acute cholecystitis</a:t>
            </a:r>
            <a:endParaRPr>
              <a:solidFill>
                <a:schemeClr val="dk1"/>
              </a:solidFill>
              <a:latin typeface="Karla"/>
              <a:ea typeface="Karla"/>
              <a:cs typeface="Karla"/>
              <a:sym typeface="Karla"/>
            </a:endParaRPr>
          </a:p>
          <a:p>
            <a:pPr indent="0" lvl="0" marL="0" rtl="0" algn="l">
              <a:lnSpc>
                <a:spcPct val="115000"/>
              </a:lnSpc>
              <a:spcBef>
                <a:spcPts val="0"/>
              </a:spcBef>
              <a:spcAft>
                <a:spcPts val="0"/>
              </a:spcAft>
              <a:buNone/>
            </a:pPr>
            <a:r>
              <a:rPr lang="en" sz="1200">
                <a:solidFill>
                  <a:schemeClr val="dk1"/>
                </a:solidFill>
                <a:latin typeface="Arvo"/>
                <a:ea typeface="Arvo"/>
                <a:cs typeface="Arvo"/>
                <a:sym typeface="Arvo"/>
              </a:rPr>
              <a:t>there is no uptake in gallbladder,  </a:t>
            </a:r>
            <a:r>
              <a:rPr lang="en" sz="1200">
                <a:solidFill>
                  <a:srgbClr val="6AA84F"/>
                </a:solidFill>
                <a:latin typeface="Arvo"/>
                <a:ea typeface="Arvo"/>
                <a:cs typeface="Arvo"/>
                <a:sym typeface="Arvo"/>
              </a:rPr>
              <a:t>means there is an obstruction</a:t>
            </a:r>
            <a:r>
              <a:rPr lang="en" sz="1200">
                <a:solidFill>
                  <a:schemeClr val="dk1"/>
                </a:solidFill>
                <a:latin typeface="Arvo"/>
                <a:ea typeface="Arvo"/>
                <a:cs typeface="Arvo"/>
                <a:sym typeface="Arvo"/>
              </a:rPr>
              <a:t>.</a:t>
            </a:r>
            <a:endParaRPr>
              <a:solidFill>
                <a:schemeClr val="accent4"/>
              </a:solidFill>
              <a:latin typeface="Karla"/>
              <a:ea typeface="Karla"/>
              <a:cs typeface="Karla"/>
              <a:sym typeface="Karla"/>
            </a:endParaRPr>
          </a:p>
        </p:txBody>
      </p:sp>
      <p:sp>
        <p:nvSpPr>
          <p:cNvPr id="521" name="Google Shape;521;p27"/>
          <p:cNvSpPr txBox="1"/>
          <p:nvPr/>
        </p:nvSpPr>
        <p:spPr>
          <a:xfrm>
            <a:off x="-193400" y="6692950"/>
            <a:ext cx="57003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accent1"/>
                </a:solidFill>
                <a:latin typeface="Karla"/>
                <a:ea typeface="Karla"/>
                <a:cs typeface="Karla"/>
                <a:sym typeface="Karla"/>
              </a:rPr>
              <a:t>Other indications for HIDA scan</a:t>
            </a:r>
            <a:endParaRPr b="1" sz="2300">
              <a:solidFill>
                <a:schemeClr val="accent1"/>
              </a:solidFill>
              <a:latin typeface="Karla"/>
              <a:ea typeface="Karla"/>
              <a:cs typeface="Karla"/>
              <a:sym typeface="Karla"/>
            </a:endParaRPr>
          </a:p>
        </p:txBody>
      </p:sp>
      <p:sp>
        <p:nvSpPr>
          <p:cNvPr id="522" name="Google Shape;522;p27"/>
          <p:cNvSpPr txBox="1"/>
          <p:nvPr/>
        </p:nvSpPr>
        <p:spPr>
          <a:xfrm>
            <a:off x="38100" y="6972300"/>
            <a:ext cx="7381800" cy="1800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900"/>
              </a:spcBef>
              <a:spcAft>
                <a:spcPts val="0"/>
              </a:spcAft>
              <a:buClr>
                <a:schemeClr val="dk1"/>
              </a:buClr>
              <a:buSzPts val="1400"/>
              <a:buFont typeface="Karla"/>
              <a:buChar char="●"/>
            </a:pPr>
            <a:r>
              <a:rPr lang="en">
                <a:latin typeface="Karla"/>
                <a:ea typeface="Karla"/>
                <a:cs typeface="Karla"/>
                <a:sym typeface="Karla"/>
              </a:rPr>
              <a:t>Biliary atresia</a:t>
            </a:r>
            <a:r>
              <a:rPr lang="en">
                <a:latin typeface="Karla"/>
                <a:ea typeface="Karla"/>
                <a:cs typeface="Karla"/>
                <a:sym typeface="Karla"/>
              </a:rPr>
              <a:t> (children):</a:t>
            </a:r>
            <a:r>
              <a:rPr lang="en">
                <a:solidFill>
                  <a:srgbClr val="434343"/>
                </a:solidFill>
                <a:latin typeface="Karla"/>
                <a:ea typeface="Karla"/>
                <a:cs typeface="Karla"/>
                <a:sym typeface="Karla"/>
              </a:rPr>
              <a:t> </a:t>
            </a:r>
            <a:r>
              <a:rPr lang="en">
                <a:solidFill>
                  <a:srgbClr val="999999"/>
                </a:solidFill>
                <a:latin typeface="Karla"/>
                <a:ea typeface="Karla"/>
                <a:cs typeface="Karla"/>
                <a:sym typeface="Karla"/>
              </a:rPr>
              <a:t>everything accumulate in the liver</a:t>
            </a:r>
            <a:endParaRPr>
              <a:solidFill>
                <a:srgbClr val="999999"/>
              </a:solidFill>
              <a:latin typeface="Karla"/>
              <a:ea typeface="Karla"/>
              <a:cs typeface="Karla"/>
              <a:sym typeface="Karla"/>
            </a:endParaRPr>
          </a:p>
          <a:p>
            <a:pPr indent="-317500" lvl="0" marL="457200" rtl="0" algn="l">
              <a:lnSpc>
                <a:spcPct val="115000"/>
              </a:lnSpc>
              <a:spcBef>
                <a:spcPts val="0"/>
              </a:spcBef>
              <a:spcAft>
                <a:spcPts val="0"/>
              </a:spcAft>
              <a:buClr>
                <a:schemeClr val="dk1"/>
              </a:buClr>
              <a:buSzPts val="1400"/>
              <a:buFont typeface="Karla"/>
              <a:buChar char="●"/>
            </a:pPr>
            <a:r>
              <a:rPr lang="en">
                <a:latin typeface="Karla"/>
                <a:ea typeface="Karla"/>
                <a:cs typeface="Karla"/>
                <a:sym typeface="Karla"/>
              </a:rPr>
              <a:t>Bile injury post-surgery: </a:t>
            </a:r>
            <a:r>
              <a:rPr lang="en">
                <a:solidFill>
                  <a:schemeClr val="accent4"/>
                </a:solidFill>
                <a:latin typeface="Karla"/>
                <a:ea typeface="Karla"/>
                <a:cs typeface="Karla"/>
                <a:sym typeface="Karla"/>
              </a:rPr>
              <a:t>instead of going to the normal pathway from bile duct to the bowel, it will escape from the bile duct into the peritoneal space</a:t>
            </a:r>
            <a:endParaRPr>
              <a:solidFill>
                <a:schemeClr val="accent4"/>
              </a:solidFill>
              <a:latin typeface="Karla"/>
              <a:ea typeface="Karla"/>
              <a:cs typeface="Karla"/>
              <a:sym typeface="Karla"/>
            </a:endParaRPr>
          </a:p>
          <a:p>
            <a:pPr indent="-317500" lvl="0" marL="457200" rtl="0" algn="l">
              <a:lnSpc>
                <a:spcPct val="115000"/>
              </a:lnSpc>
              <a:spcBef>
                <a:spcPts val="0"/>
              </a:spcBef>
              <a:spcAft>
                <a:spcPts val="0"/>
              </a:spcAft>
              <a:buClr>
                <a:schemeClr val="dk1"/>
              </a:buClr>
              <a:buSzPts val="1400"/>
              <a:buFont typeface="Karla"/>
              <a:buChar char="●"/>
            </a:pPr>
            <a:r>
              <a:rPr lang="en">
                <a:latin typeface="Karla"/>
                <a:ea typeface="Karla"/>
                <a:cs typeface="Karla"/>
                <a:sym typeface="Karla"/>
              </a:rPr>
              <a:t>Bile obstruction: </a:t>
            </a:r>
            <a:r>
              <a:rPr lang="en">
                <a:solidFill>
                  <a:srgbClr val="999999"/>
                </a:solidFill>
                <a:latin typeface="Karla"/>
                <a:ea typeface="Karla"/>
                <a:cs typeface="Karla"/>
                <a:sym typeface="Karla"/>
              </a:rPr>
              <a:t>in functional obstruction (no contraction of gallbladder or no relaxation of the ampulla) it will accumulate in the gallbladder.</a:t>
            </a:r>
            <a:endParaRPr>
              <a:solidFill>
                <a:srgbClr val="999999"/>
              </a:solidFill>
              <a:latin typeface="Karla"/>
              <a:ea typeface="Karla"/>
              <a:cs typeface="Karla"/>
              <a:sym typeface="Karla"/>
            </a:endParaRPr>
          </a:p>
        </p:txBody>
      </p:sp>
      <p:grpSp>
        <p:nvGrpSpPr>
          <p:cNvPr id="523" name="Google Shape;523;p27"/>
          <p:cNvGrpSpPr/>
          <p:nvPr/>
        </p:nvGrpSpPr>
        <p:grpSpPr>
          <a:xfrm>
            <a:off x="77968" y="1543670"/>
            <a:ext cx="274864" cy="316972"/>
            <a:chOff x="304245" y="1858207"/>
            <a:chExt cx="319386" cy="406165"/>
          </a:xfrm>
        </p:grpSpPr>
        <p:sp>
          <p:nvSpPr>
            <p:cNvPr id="524" name="Google Shape;524;p2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6" name="Google Shape;526;p27"/>
          <p:cNvGrpSpPr/>
          <p:nvPr/>
        </p:nvGrpSpPr>
        <p:grpSpPr>
          <a:xfrm>
            <a:off x="77968" y="2762870"/>
            <a:ext cx="274864" cy="316972"/>
            <a:chOff x="304245" y="1858207"/>
            <a:chExt cx="319386" cy="406165"/>
          </a:xfrm>
        </p:grpSpPr>
        <p:sp>
          <p:nvSpPr>
            <p:cNvPr id="527" name="Google Shape;527;p2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9" name="Google Shape;529;p27"/>
          <p:cNvGrpSpPr/>
          <p:nvPr/>
        </p:nvGrpSpPr>
        <p:grpSpPr>
          <a:xfrm>
            <a:off x="77968" y="6791611"/>
            <a:ext cx="274864" cy="316972"/>
            <a:chOff x="304245" y="1858207"/>
            <a:chExt cx="319386" cy="406165"/>
          </a:xfrm>
        </p:grpSpPr>
        <p:sp>
          <p:nvSpPr>
            <p:cNvPr id="530" name="Google Shape;530;p2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8"/>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14</a:t>
            </a:r>
            <a:endParaRPr sz="1800">
              <a:solidFill>
                <a:srgbClr val="005E68"/>
              </a:solidFill>
              <a:latin typeface="Spectral"/>
              <a:ea typeface="Spectral"/>
              <a:cs typeface="Spectral"/>
              <a:sym typeface="Spectral"/>
            </a:endParaRPr>
          </a:p>
        </p:txBody>
      </p:sp>
      <p:sp>
        <p:nvSpPr>
          <p:cNvPr id="537" name="Google Shape;537;p28"/>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Summary</a:t>
            </a:r>
            <a:endParaRPr/>
          </a:p>
        </p:txBody>
      </p:sp>
      <p:graphicFrame>
        <p:nvGraphicFramePr>
          <p:cNvPr id="539" name="Google Shape;539;p28"/>
          <p:cNvGraphicFramePr/>
          <p:nvPr/>
        </p:nvGraphicFramePr>
        <p:xfrm>
          <a:off x="19460" y="459470"/>
          <a:ext cx="3000000" cy="3000000"/>
        </p:xfrm>
        <a:graphic>
          <a:graphicData uri="http://schemas.openxmlformats.org/drawingml/2006/table">
            <a:tbl>
              <a:tblPr>
                <a:noFill/>
                <a:tableStyleId>{F0CC6DF2-3075-4490-847D-7FFA7511D098}</a:tableStyleId>
              </a:tblPr>
              <a:tblGrid>
                <a:gridCol w="1363450"/>
                <a:gridCol w="2198800"/>
                <a:gridCol w="2082350"/>
                <a:gridCol w="2088875"/>
              </a:tblGrid>
              <a:tr h="558475">
                <a:tc>
                  <a:txBody>
                    <a:bodyPr/>
                    <a:lstStyle/>
                    <a:p>
                      <a:pPr indent="0" lvl="0" marL="0" rtl="0" algn="l">
                        <a:spcBef>
                          <a:spcPts val="0"/>
                        </a:spcBef>
                        <a:spcAft>
                          <a:spcPts val="0"/>
                        </a:spcAft>
                        <a:buNone/>
                      </a:pPr>
                      <a:r>
                        <a:t/>
                      </a:r>
                      <a:endParaRPr b="1">
                        <a:solidFill>
                          <a:srgbClr val="FFFFFF"/>
                        </a:solidFill>
                        <a:latin typeface="Karla"/>
                        <a:ea typeface="Karla"/>
                        <a:cs typeface="Karla"/>
                        <a:sym typeface="Karla"/>
                      </a:endParaRPr>
                    </a:p>
                  </a:txBody>
                  <a:tcPr marT="190050" marB="190050" marR="75600" marL="75600">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presentation </a:t>
                      </a:r>
                      <a:endParaRPr b="1">
                        <a:solidFill>
                          <a:srgbClr val="FFFFFF"/>
                        </a:solidFill>
                        <a:latin typeface="Karla"/>
                        <a:ea typeface="Karla"/>
                        <a:cs typeface="Karla"/>
                        <a:sym typeface="Karla"/>
                      </a:endParaRPr>
                    </a:p>
                  </a:txBody>
                  <a:tcPr marT="190050" marB="190050" marR="75600" marL="75600">
                    <a:lnL cap="flat" cmpd="sng" w="9525">
                      <a:solidFill>
                        <a:srgbClr val="CCCCCC">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modality</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information</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7757F"/>
                    </a:solidFill>
                  </a:tcPr>
                </a:tc>
              </a:tr>
              <a:tr h="1362625">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Gallstone</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Radiating right upper quadrant pain</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Aggravated by meals</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Vomiting </a:t>
                      </a:r>
                      <a:endParaRPr sz="1200">
                        <a:solidFill>
                          <a:srgbClr val="434343"/>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Ultrasound (acoustic shadow)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Can be with or without inflammation</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b="1" lang="en" sz="1200">
                          <a:solidFill>
                            <a:schemeClr val="dk1"/>
                          </a:solidFill>
                          <a:latin typeface="Karla"/>
                          <a:ea typeface="Karla"/>
                          <a:cs typeface="Karla"/>
                          <a:sym typeface="Karla"/>
                        </a:rPr>
                        <a:t>With</a:t>
                      </a:r>
                      <a:r>
                        <a:rPr lang="en" sz="1200">
                          <a:solidFill>
                            <a:schemeClr val="dk1"/>
                          </a:solidFill>
                          <a:latin typeface="Karla"/>
                          <a:ea typeface="Karla"/>
                          <a:cs typeface="Karla"/>
                          <a:sym typeface="Karla"/>
                        </a:rPr>
                        <a:t>(GB stones) or </a:t>
                      </a:r>
                      <a:r>
                        <a:rPr b="1" lang="en" sz="1200">
                          <a:solidFill>
                            <a:schemeClr val="dk1"/>
                          </a:solidFill>
                          <a:latin typeface="Karla"/>
                          <a:ea typeface="Karla"/>
                          <a:cs typeface="Karla"/>
                          <a:sym typeface="Karla"/>
                        </a:rPr>
                        <a:t>without</a:t>
                      </a:r>
                      <a:r>
                        <a:rPr lang="en" sz="1200">
                          <a:solidFill>
                            <a:schemeClr val="dk1"/>
                          </a:solidFill>
                          <a:latin typeface="Karla"/>
                          <a:ea typeface="Karla"/>
                          <a:cs typeface="Karla"/>
                          <a:sym typeface="Karla"/>
                        </a:rPr>
                        <a:t>(GB polyp) acoustic shadow</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85525">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Chronic liver disease</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 </a:t>
                      </a:r>
                      <a:r>
                        <a:rPr b="1" lang="en" sz="1000">
                          <a:solidFill>
                            <a:srgbClr val="FFFFFF"/>
                          </a:solidFill>
                          <a:latin typeface="Karla"/>
                          <a:ea typeface="Karla"/>
                          <a:cs typeface="Karla"/>
                          <a:sym typeface="Karla"/>
                        </a:rPr>
                        <a:t>(liver cirrhosis)</a:t>
                      </a:r>
                      <a:endParaRPr b="1" sz="1000">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Chronic alcohol consumptio</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Fatigue</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Disorientation</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Abdominal distention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Ultrasound</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04800" lvl="0" marL="457200" rtl="0" algn="l">
                        <a:spcBef>
                          <a:spcPts val="0"/>
                        </a:spcBef>
                        <a:spcAft>
                          <a:spcPts val="0"/>
                        </a:spcAft>
                        <a:buClr>
                          <a:srgbClr val="0C2E3A"/>
                        </a:buClr>
                        <a:buSzPts val="1200"/>
                        <a:buFont typeface="Karla"/>
                        <a:buChar char="●"/>
                      </a:pPr>
                      <a:r>
                        <a:rPr lang="en" sz="1200">
                          <a:solidFill>
                            <a:srgbClr val="0C2E3A"/>
                          </a:solidFill>
                          <a:latin typeface="Karla"/>
                          <a:ea typeface="Karla"/>
                          <a:cs typeface="Karla"/>
                          <a:sym typeface="Karla"/>
                        </a:rPr>
                        <a:t>Nodular and irregular liver surface. </a:t>
                      </a:r>
                      <a:endParaRPr sz="1200">
                        <a:solidFill>
                          <a:srgbClr val="0C2E3A"/>
                        </a:solidFill>
                        <a:latin typeface="Karla"/>
                        <a:ea typeface="Karla"/>
                        <a:cs typeface="Karla"/>
                        <a:sym typeface="Karla"/>
                      </a:endParaRPr>
                    </a:p>
                    <a:p>
                      <a:pPr indent="-304800" lvl="0" marL="457200" rtl="0" algn="l">
                        <a:spcBef>
                          <a:spcPts val="0"/>
                        </a:spcBef>
                        <a:spcAft>
                          <a:spcPts val="0"/>
                        </a:spcAft>
                        <a:buClr>
                          <a:srgbClr val="0C2E3A"/>
                        </a:buClr>
                        <a:buSzPts val="1200"/>
                        <a:buFont typeface="Karla"/>
                        <a:buChar char="●"/>
                      </a:pPr>
                      <a:r>
                        <a:rPr lang="en" sz="1200">
                          <a:solidFill>
                            <a:srgbClr val="0C2E3A"/>
                          </a:solidFill>
                          <a:latin typeface="Karla"/>
                          <a:ea typeface="Karla"/>
                          <a:cs typeface="Karla"/>
                          <a:sym typeface="Karla"/>
                        </a:rPr>
                        <a:t>Shrunken size.</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Hyperechoic parenchyma (fibrosis)</a:t>
                      </a:r>
                      <a:endParaRPr sz="1200">
                        <a:solidFill>
                          <a:schemeClr val="dk1"/>
                        </a:solidFill>
                        <a:latin typeface="Karla"/>
                        <a:ea typeface="Karla"/>
                        <a:cs typeface="Karla"/>
                        <a:sym typeface="Karla"/>
                      </a:endParaRPr>
                    </a:p>
                    <a:p>
                      <a:pPr indent="-304800" lvl="0" marL="457200" rtl="0" algn="l">
                        <a:spcBef>
                          <a:spcPts val="0"/>
                        </a:spcBef>
                        <a:spcAft>
                          <a:spcPts val="0"/>
                        </a:spcAft>
                        <a:buClr>
                          <a:srgbClr val="0C2E3A"/>
                        </a:buClr>
                        <a:buSzPts val="1200"/>
                        <a:buFont typeface="Karla"/>
                        <a:buChar char="●"/>
                      </a:pPr>
                      <a:r>
                        <a:rPr lang="en" sz="1200">
                          <a:solidFill>
                            <a:srgbClr val="0C2E3A"/>
                          </a:solidFill>
                          <a:latin typeface="Karla"/>
                          <a:ea typeface="Karla"/>
                          <a:cs typeface="Karla"/>
                          <a:sym typeface="Karla"/>
                        </a:rPr>
                        <a:t>+/- Ascites (fluid)</a:t>
                      </a:r>
                      <a:endParaRPr sz="1200">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39175">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None/>
                      </a:pPr>
                      <a:r>
                        <a:rPr b="1" lang="en">
                          <a:solidFill>
                            <a:srgbClr val="FFFFFF"/>
                          </a:solidFill>
                          <a:latin typeface="Karla"/>
                          <a:ea typeface="Karla"/>
                          <a:cs typeface="Karla"/>
                          <a:sym typeface="Karla"/>
                        </a:rPr>
                        <a:t>Mass</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0" lvl="0" marL="0" rtl="0" algn="l">
                        <a:spcBef>
                          <a:spcPts val="0"/>
                        </a:spcBef>
                        <a:spcAft>
                          <a:spcPts val="0"/>
                        </a:spcAft>
                        <a:buNone/>
                      </a:pPr>
                      <a:r>
                        <a:rPr lang="en" sz="1200"/>
                        <a:t>in our case:</a:t>
                      </a:r>
                      <a:endParaRPr sz="1200"/>
                    </a:p>
                    <a:p>
                      <a:pPr indent="-304800" lvl="0" marL="457200" rtl="0" algn="l">
                        <a:spcBef>
                          <a:spcPts val="0"/>
                        </a:spcBef>
                        <a:spcAft>
                          <a:spcPts val="0"/>
                        </a:spcAft>
                        <a:buSzPts val="1200"/>
                        <a:buChar char="●"/>
                      </a:pPr>
                      <a:r>
                        <a:rPr lang="en" sz="1200"/>
                        <a:t>US for chronic hepatitis B, a mass was noted</a:t>
                      </a:r>
                      <a:endParaRPr sz="1200"/>
                    </a:p>
                    <a:p>
                      <a:pPr indent="0" lvl="0" marL="0" rtl="0" algn="l">
                        <a:spcBef>
                          <a:spcPts val="0"/>
                        </a:spcBef>
                        <a:spcAft>
                          <a:spcPts val="0"/>
                        </a:spcAft>
                        <a:buNone/>
                      </a:pPr>
                      <a:r>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CT or MRI with contrast</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Triphasic scan help in differentiating benign from malignant masses</a:t>
                      </a:r>
                      <a:endParaRPr sz="1200">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5660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b="1" lang="en">
                          <a:solidFill>
                            <a:srgbClr val="FFFFFF"/>
                          </a:solidFill>
                          <a:latin typeface="Karla"/>
                          <a:ea typeface="Karla"/>
                          <a:cs typeface="Karla"/>
                          <a:sym typeface="Karla"/>
                        </a:rPr>
                        <a:t>Gall bladder calcification</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Abdominal pain</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Karla"/>
                          <a:ea typeface="Karla"/>
                          <a:cs typeface="Karla"/>
                          <a:sym typeface="Karla"/>
                        </a:rPr>
                        <a:t>Better:</a:t>
                      </a:r>
                      <a:endParaRPr sz="1200">
                        <a:solidFill>
                          <a:schemeClr val="dk1"/>
                        </a:solidFill>
                        <a:latin typeface="Karla"/>
                        <a:ea typeface="Karla"/>
                        <a:cs typeface="Karla"/>
                        <a:sym typeface="Karla"/>
                      </a:endParaRPr>
                    </a:p>
                    <a:p>
                      <a:pPr indent="0" lvl="0" marL="45720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CT (without contrast)</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or US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Complete or partial GB calcification need follow-up every year or surgical resection</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6315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b="1" lang="en">
                          <a:solidFill>
                            <a:srgbClr val="FFFFFF"/>
                          </a:solidFill>
                          <a:latin typeface="Karla"/>
                          <a:ea typeface="Karla"/>
                          <a:cs typeface="Karla"/>
                          <a:sym typeface="Karla"/>
                        </a:rPr>
                        <a:t>Obstructive jaundice</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RUQ pain</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Yellow discoloration of the sclera</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pale stool</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Dark urine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t>US</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What to do next?</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MRI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1290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b="1" lang="en">
                          <a:solidFill>
                            <a:srgbClr val="FFFFFF"/>
                          </a:solidFill>
                          <a:latin typeface="Karla"/>
                          <a:ea typeface="Karla"/>
                          <a:cs typeface="Karla"/>
                          <a:sym typeface="Karla"/>
                        </a:rPr>
                        <a:t>Iron overload</a:t>
                      </a:r>
                      <a:endParaRPr b="1">
                        <a:solidFill>
                          <a:srgbClr val="FFFFFF"/>
                        </a:solidFill>
                        <a:latin typeface="Karla"/>
                        <a:ea typeface="Karla"/>
                        <a:cs typeface="Karla"/>
                        <a:sym typeface="Karla"/>
                      </a:endParaRPr>
                    </a:p>
                    <a:p>
                      <a:pPr indent="0" lvl="0" marL="0" rtl="0" algn="ctr">
                        <a:spcBef>
                          <a:spcPts val="0"/>
                        </a:spcBef>
                        <a:spcAft>
                          <a:spcPts val="0"/>
                        </a:spcAft>
                        <a:buNone/>
                      </a:pPr>
                      <a:r>
                        <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0" lvl="0" marL="0" rtl="0" algn="l">
                        <a:spcBef>
                          <a:spcPts val="0"/>
                        </a:spcBef>
                        <a:spcAft>
                          <a:spcPts val="0"/>
                        </a:spcAft>
                        <a:buNone/>
                      </a:pPr>
                      <a:r>
                        <a:rPr lang="en" sz="1200"/>
                        <a:t>history of:</a:t>
                      </a:r>
                      <a:endParaRPr sz="1200"/>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Thalassemia</a:t>
                      </a:r>
                      <a:endParaRPr sz="1200">
                        <a:solidFill>
                          <a:schemeClr val="dk1"/>
                        </a:solidFill>
                        <a:latin typeface="Karla"/>
                        <a:ea typeface="Karla"/>
                        <a:cs typeface="Karla"/>
                        <a:sym typeface="Karla"/>
                      </a:endParaRPr>
                    </a:p>
                    <a:p>
                      <a:pPr indent="-304800" lvl="0" marL="457200" rtl="0" algn="l">
                        <a:spcBef>
                          <a:spcPts val="0"/>
                        </a:spcBef>
                        <a:spcAft>
                          <a:spcPts val="0"/>
                        </a:spcAft>
                        <a:buClr>
                          <a:schemeClr val="dk1"/>
                        </a:buClr>
                        <a:buSzPts val="1200"/>
                        <a:buFont typeface="Karla"/>
                        <a:buChar char="●"/>
                      </a:pPr>
                      <a:r>
                        <a:rPr lang="en" sz="1200">
                          <a:solidFill>
                            <a:schemeClr val="dk1"/>
                          </a:solidFill>
                          <a:latin typeface="Karla"/>
                          <a:ea typeface="Karla"/>
                          <a:cs typeface="Karla"/>
                          <a:sym typeface="Karla"/>
                        </a:rPr>
                        <a:t>Repeated blood transfusion</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MRI </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Karla"/>
                        <a:ea typeface="Karla"/>
                        <a:cs typeface="Karla"/>
                        <a:sym typeface="Karla"/>
                      </a:endParaRPr>
                    </a:p>
                    <a:p>
                      <a:pPr indent="0" lvl="0" marL="0" rtl="0" algn="l">
                        <a:spcBef>
                          <a:spcPts val="0"/>
                        </a:spcBef>
                        <a:spcAft>
                          <a:spcPts val="0"/>
                        </a:spcAft>
                        <a:buNone/>
                      </a:pPr>
                      <a:r>
                        <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t>present with </a:t>
                      </a:r>
                      <a:r>
                        <a:rPr lang="en" sz="1200">
                          <a:solidFill>
                            <a:schemeClr val="dk1"/>
                          </a:solidFill>
                          <a:latin typeface="Karla"/>
                          <a:ea typeface="Karla"/>
                          <a:cs typeface="Karla"/>
                          <a:sym typeface="Karla"/>
                        </a:rPr>
                        <a:t>Splenomegaly</a:t>
                      </a:r>
                      <a:endParaRPr sz="1200"/>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12900">
                <a:tc>
                  <a:txBody>
                    <a:bodyPr/>
                    <a:lstStyle/>
                    <a:p>
                      <a:pPr indent="0" lvl="0" marL="0" rtl="0" algn="ctr">
                        <a:spcBef>
                          <a:spcPts val="0"/>
                        </a:spcBef>
                        <a:spcAft>
                          <a:spcPts val="0"/>
                        </a:spcAft>
                        <a:buNone/>
                      </a:pPr>
                      <a:r>
                        <a:t/>
                      </a:r>
                      <a:endParaRPr b="1">
                        <a:solidFill>
                          <a:srgbClr val="FFFFFF"/>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b="1" lang="en">
                          <a:solidFill>
                            <a:srgbClr val="FFFFFF"/>
                          </a:solidFill>
                          <a:latin typeface="Karla"/>
                          <a:ea typeface="Karla"/>
                          <a:cs typeface="Karla"/>
                          <a:sym typeface="Karla"/>
                        </a:rPr>
                        <a:t>Acute cholecystitis</a:t>
                      </a:r>
                      <a:endParaRPr b="1">
                        <a:solidFill>
                          <a:srgbClr val="FFFFFF"/>
                        </a:solidFill>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DBDC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RUQ pain</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suspecting cholecystitis</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Inconclusive US and MRI </a:t>
                      </a:r>
                      <a:endParaRPr sz="1200">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Nuclear scan </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Karla"/>
                        <a:ea typeface="Karla"/>
                        <a:cs typeface="Karla"/>
                        <a:sym typeface="Karla"/>
                      </a:endParaRPr>
                    </a:p>
                    <a:p>
                      <a:pPr indent="0" lvl="0" marL="0" rtl="0" algn="l">
                        <a:spcBef>
                          <a:spcPts val="0"/>
                        </a:spcBef>
                        <a:spcAft>
                          <a:spcPts val="0"/>
                        </a:spcAft>
                        <a:buClr>
                          <a:schemeClr val="dk1"/>
                        </a:buClr>
                        <a:buSzPts val="1100"/>
                        <a:buFont typeface="Arial"/>
                        <a:buNone/>
                      </a:pPr>
                      <a:r>
                        <a:t/>
                      </a:r>
                      <a:endParaRPr sz="1200">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Karla"/>
                          <a:ea typeface="Karla"/>
                          <a:cs typeface="Karla"/>
                          <a:sym typeface="Karla"/>
                        </a:rPr>
                        <a:t>Nuclear: No uptake by the gallbladder</a:t>
                      </a:r>
                      <a:endParaRPr sz="1200">
                        <a:latin typeface="Karla"/>
                        <a:ea typeface="Karla"/>
                        <a:cs typeface="Karla"/>
                        <a:sym typeface="Karla"/>
                      </a:endParaRPr>
                    </a:p>
                  </a:txBody>
                  <a:tcPr marT="190050" marB="190050" marR="75600" marL="75600">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9"/>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15</a:t>
            </a:r>
            <a:endParaRPr sz="1800">
              <a:solidFill>
                <a:srgbClr val="005E68"/>
              </a:solidFill>
              <a:latin typeface="Spectral"/>
              <a:ea typeface="Spectral"/>
              <a:cs typeface="Spectral"/>
              <a:sym typeface="Spectral"/>
            </a:endParaRPr>
          </a:p>
        </p:txBody>
      </p:sp>
      <p:sp>
        <p:nvSpPr>
          <p:cNvPr id="545" name="Google Shape;545;p29"/>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quiz</a:t>
            </a:r>
            <a:endParaRPr/>
          </a:p>
        </p:txBody>
      </p:sp>
      <p:sp>
        <p:nvSpPr>
          <p:cNvPr id="547" name="Google Shape;547;p29"/>
          <p:cNvSpPr/>
          <p:nvPr/>
        </p:nvSpPr>
        <p:spPr>
          <a:xfrm>
            <a:off x="279200" y="572850"/>
            <a:ext cx="7239900" cy="17364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Karla"/>
                <a:ea typeface="Karla"/>
                <a:cs typeface="Karla"/>
                <a:sym typeface="Karla"/>
              </a:rPr>
              <a:t>1- what does the image show?</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latin typeface="Karla"/>
                <a:ea typeface="Karla"/>
                <a:cs typeface="Karla"/>
                <a:sym typeface="Karla"/>
              </a:rPr>
              <a:t> </a:t>
            </a:r>
            <a:r>
              <a:rPr lang="en" sz="1600">
                <a:solidFill>
                  <a:schemeClr val="dk1"/>
                </a:solidFill>
                <a:latin typeface="Karla"/>
                <a:ea typeface="Karla"/>
                <a:cs typeface="Karla"/>
                <a:sym typeface="Karla"/>
              </a:rPr>
              <a:t>Acalculous cholecystitis</a:t>
            </a:r>
            <a:endParaRPr sz="1600">
              <a:latin typeface="Karla"/>
              <a:ea typeface="Karla"/>
              <a:cs typeface="Karla"/>
              <a:sym typeface="Karla"/>
            </a:endParaRPr>
          </a:p>
          <a:p>
            <a:pPr indent="-330200" lvl="0" marL="457200" rtl="0" algn="l">
              <a:lnSpc>
                <a:spcPct val="115000"/>
              </a:lnSpc>
              <a:spcBef>
                <a:spcPts val="0"/>
              </a:spcBef>
              <a:spcAft>
                <a:spcPts val="0"/>
              </a:spcAft>
              <a:buClr>
                <a:schemeClr val="dk1"/>
              </a:buClr>
              <a:buSzPts val="1600"/>
              <a:buAutoNum type="alphaLcPeriod"/>
            </a:pPr>
            <a:r>
              <a:rPr lang="en" sz="1600">
                <a:solidFill>
                  <a:schemeClr val="dk1"/>
                </a:solidFill>
                <a:latin typeface="Karla"/>
                <a:ea typeface="Karla"/>
                <a:cs typeface="Karla"/>
                <a:sym typeface="Karla"/>
              </a:rPr>
              <a:t>Hepatocellular carcinoma </a:t>
            </a:r>
            <a:r>
              <a:rPr lang="en" sz="1600">
                <a:latin typeface="Karla"/>
                <a:ea typeface="Karla"/>
                <a:cs typeface="Karla"/>
                <a:sym typeface="Karla"/>
              </a:rPr>
              <a:t> </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solidFill>
                  <a:schemeClr val="dk1"/>
                </a:solidFill>
                <a:latin typeface="Karla"/>
                <a:ea typeface="Karla"/>
                <a:cs typeface="Karla"/>
                <a:sym typeface="Karla"/>
              </a:rPr>
              <a:t>Liver cirrhosis</a:t>
            </a:r>
            <a:endParaRPr sz="1600">
              <a:solidFill>
                <a:schemeClr val="dk1"/>
              </a:solidFill>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solidFill>
                  <a:schemeClr val="dk1"/>
                </a:solidFill>
                <a:latin typeface="Karla"/>
                <a:ea typeface="Karla"/>
                <a:cs typeface="Karla"/>
                <a:sym typeface="Karla"/>
              </a:rPr>
              <a:t>Hemangioma</a:t>
            </a:r>
            <a:endParaRPr sz="1600">
              <a:latin typeface="Karla"/>
              <a:ea typeface="Karla"/>
              <a:cs typeface="Karla"/>
              <a:sym typeface="Karla"/>
            </a:endParaRPr>
          </a:p>
          <a:p>
            <a:pPr indent="-330200" lvl="0" marL="457200" rtl="0" algn="l">
              <a:lnSpc>
                <a:spcPct val="130000"/>
              </a:lnSpc>
              <a:spcBef>
                <a:spcPts val="0"/>
              </a:spcBef>
              <a:spcAft>
                <a:spcPts val="0"/>
              </a:spcAft>
              <a:buSzPts val="1600"/>
              <a:buFont typeface="Karla"/>
              <a:buAutoNum type="alphaLcPeriod"/>
            </a:pPr>
            <a:r>
              <a:rPr lang="en" sz="1600">
                <a:solidFill>
                  <a:schemeClr val="dk1"/>
                </a:solidFill>
                <a:latin typeface="Karla"/>
                <a:ea typeface="Karla"/>
                <a:cs typeface="Karla"/>
                <a:sym typeface="Karla"/>
              </a:rPr>
              <a:t>focal nodular hyperplasia</a:t>
            </a:r>
            <a:endParaRPr sz="1600">
              <a:latin typeface="Karla"/>
              <a:ea typeface="Karla"/>
              <a:cs typeface="Karla"/>
              <a:sym typeface="Karla"/>
            </a:endParaRPr>
          </a:p>
        </p:txBody>
      </p:sp>
      <p:sp>
        <p:nvSpPr>
          <p:cNvPr id="548" name="Google Shape;548;p29"/>
          <p:cNvSpPr/>
          <p:nvPr/>
        </p:nvSpPr>
        <p:spPr>
          <a:xfrm>
            <a:off x="220625" y="4277517"/>
            <a:ext cx="3552600" cy="17364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solidFill>
                  <a:srgbClr val="000000"/>
                </a:solidFill>
                <a:latin typeface="Karla"/>
                <a:ea typeface="Karla"/>
                <a:cs typeface="Karla"/>
                <a:sym typeface="Karla"/>
              </a:rPr>
              <a:t>3- Which of the following </a:t>
            </a:r>
            <a:r>
              <a:rPr lang="en" sz="1600">
                <a:latin typeface="Karla"/>
                <a:ea typeface="Karla"/>
                <a:cs typeface="Karla"/>
                <a:sym typeface="Karla"/>
              </a:rPr>
              <a:t>not an indicator for HIDA scan ?</a:t>
            </a:r>
            <a:endParaRPr sz="1600">
              <a:solidFill>
                <a:srgbClr val="000000"/>
              </a:solidFill>
              <a:latin typeface="Karla"/>
              <a:ea typeface="Karla"/>
              <a:cs typeface="Karla"/>
              <a:sym typeface="Karla"/>
            </a:endParaRPr>
          </a:p>
          <a:p>
            <a:pPr indent="-330200" lvl="0" marL="457200" rtl="0" algn="l">
              <a:lnSpc>
                <a:spcPct val="115000"/>
              </a:lnSpc>
              <a:spcBef>
                <a:spcPts val="900"/>
              </a:spcBef>
              <a:spcAft>
                <a:spcPts val="0"/>
              </a:spcAft>
              <a:buClr>
                <a:srgbClr val="000000"/>
              </a:buClr>
              <a:buSzPts val="1600"/>
              <a:buFont typeface="Karla"/>
              <a:buAutoNum type="alphaLcPeriod"/>
            </a:pPr>
            <a:r>
              <a:rPr lang="en" sz="1600">
                <a:latin typeface="Karla"/>
                <a:ea typeface="Karla"/>
                <a:cs typeface="Karla"/>
                <a:sym typeface="Karla"/>
              </a:rPr>
              <a:t>Bile obstruction</a:t>
            </a:r>
            <a:endParaRPr sz="1600">
              <a:latin typeface="Karla"/>
              <a:ea typeface="Karla"/>
              <a:cs typeface="Karla"/>
              <a:sym typeface="Karla"/>
            </a:endParaRPr>
          </a:p>
          <a:p>
            <a:pPr indent="-330200" lvl="0" marL="457200" rtl="0" algn="l">
              <a:spcBef>
                <a:spcPts val="0"/>
              </a:spcBef>
              <a:spcAft>
                <a:spcPts val="0"/>
              </a:spcAft>
              <a:buClr>
                <a:schemeClr val="dk1"/>
              </a:buClr>
              <a:buSzPts val="1600"/>
              <a:buFont typeface="Karla"/>
              <a:buAutoNum type="alphaLcPeriod"/>
            </a:pPr>
            <a:r>
              <a:rPr lang="en" sz="1600">
                <a:solidFill>
                  <a:schemeClr val="dk1"/>
                </a:solidFill>
                <a:latin typeface="Karla"/>
                <a:ea typeface="Karla"/>
                <a:cs typeface="Karla"/>
                <a:sym typeface="Karla"/>
              </a:rPr>
              <a:t>Bile duct dilatation</a:t>
            </a:r>
            <a:endParaRPr sz="1600">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chemeClr val="dk1"/>
                </a:solidFill>
                <a:latin typeface="Karla"/>
                <a:ea typeface="Karla"/>
                <a:cs typeface="Karla"/>
                <a:sym typeface="Karla"/>
              </a:rPr>
              <a:t>Biliary atresia in children</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chemeClr val="dk1"/>
                </a:solidFill>
                <a:latin typeface="Karla"/>
                <a:ea typeface="Karla"/>
                <a:cs typeface="Karla"/>
                <a:sym typeface="Karla"/>
              </a:rPr>
              <a:t>Bile injury post-surgery</a:t>
            </a:r>
            <a:endParaRPr sz="1600">
              <a:solidFill>
                <a:srgbClr val="000000"/>
              </a:solidFill>
              <a:latin typeface="Karla"/>
              <a:ea typeface="Karla"/>
              <a:cs typeface="Karla"/>
              <a:sym typeface="Karla"/>
            </a:endParaRPr>
          </a:p>
        </p:txBody>
      </p:sp>
      <p:sp>
        <p:nvSpPr>
          <p:cNvPr id="549" name="Google Shape;549;p29"/>
          <p:cNvSpPr/>
          <p:nvPr/>
        </p:nvSpPr>
        <p:spPr>
          <a:xfrm>
            <a:off x="208200" y="2425194"/>
            <a:ext cx="7356000" cy="17364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solidFill>
                  <a:srgbClr val="000000"/>
                </a:solidFill>
                <a:latin typeface="Karla"/>
                <a:ea typeface="Karla"/>
                <a:cs typeface="Karla"/>
                <a:sym typeface="Karla"/>
              </a:rPr>
              <a:t>2-</a:t>
            </a:r>
            <a:r>
              <a:rPr lang="en" sz="1600">
                <a:latin typeface="Karla"/>
                <a:ea typeface="Karla"/>
                <a:cs typeface="Karla"/>
                <a:sym typeface="Karla"/>
              </a:rPr>
              <a:t> What does the arrow show?</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Gallbladder</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Dtones</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Dilated duct within the l</a:t>
            </a:r>
            <a:r>
              <a:rPr lang="en" sz="1600">
                <a:latin typeface="Karla"/>
                <a:ea typeface="Karla"/>
                <a:cs typeface="Karla"/>
                <a:sym typeface="Karla"/>
              </a:rPr>
              <a:t>iver</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Dilated cystic duc</a:t>
            </a:r>
            <a:r>
              <a:rPr lang="en" sz="1600">
                <a:latin typeface="Karla"/>
                <a:ea typeface="Karla"/>
                <a:cs typeface="Karla"/>
                <a:sym typeface="Karla"/>
              </a:rPr>
              <a:t>t</a:t>
            </a:r>
            <a:endParaRPr sz="1600"/>
          </a:p>
        </p:txBody>
      </p:sp>
      <p:sp>
        <p:nvSpPr>
          <p:cNvPr id="550" name="Google Shape;550;p29"/>
          <p:cNvSpPr/>
          <p:nvPr/>
        </p:nvSpPr>
        <p:spPr>
          <a:xfrm>
            <a:off x="4005925" y="4277527"/>
            <a:ext cx="3552600" cy="17364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solidFill>
                  <a:srgbClr val="000000"/>
                </a:solidFill>
                <a:latin typeface="Karla"/>
                <a:ea typeface="Karla"/>
                <a:cs typeface="Karla"/>
                <a:sym typeface="Karla"/>
              </a:rPr>
              <a:t>4- What is the mo</a:t>
            </a:r>
            <a:r>
              <a:rPr lang="en" sz="1600">
                <a:latin typeface="Karla"/>
                <a:ea typeface="Karla"/>
                <a:cs typeface="Karla"/>
                <a:sym typeface="Karla"/>
              </a:rPr>
              <a:t>dality of choice in case of thalassemia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a:t>
            </a:r>
            <a:r>
              <a:rPr lang="en" sz="1600">
                <a:latin typeface="Karla"/>
                <a:ea typeface="Karla"/>
                <a:cs typeface="Karla"/>
                <a:sym typeface="Karla"/>
              </a:rPr>
              <a:t>CT</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U</a:t>
            </a:r>
            <a:r>
              <a:rPr lang="en" sz="1600">
                <a:latin typeface="Karla"/>
                <a:ea typeface="Karla"/>
                <a:cs typeface="Karla"/>
                <a:sym typeface="Karla"/>
              </a:rPr>
              <a:t>ltrasound</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X-Ray</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MRI</a:t>
            </a:r>
            <a:endParaRPr sz="1600"/>
          </a:p>
        </p:txBody>
      </p:sp>
      <p:sp>
        <p:nvSpPr>
          <p:cNvPr id="551" name="Google Shape;551;p29"/>
          <p:cNvSpPr/>
          <p:nvPr/>
        </p:nvSpPr>
        <p:spPr>
          <a:xfrm rot="5400000">
            <a:off x="6054050" y="9265992"/>
            <a:ext cx="884100" cy="19896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Answers</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1)</a:t>
            </a:r>
            <a:r>
              <a:rPr lang="en" sz="1600">
                <a:latin typeface="Karla"/>
                <a:ea typeface="Karla"/>
                <a:cs typeface="Karla"/>
                <a:sym typeface="Karla"/>
              </a:rPr>
              <a:t>c</a:t>
            </a:r>
            <a:endParaRPr sz="1600">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2) C</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3) B</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4) D</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5) D</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6) B</a:t>
            </a:r>
            <a:endParaRPr>
              <a:latin typeface="Karla"/>
              <a:ea typeface="Karla"/>
              <a:cs typeface="Karla"/>
              <a:sym typeface="Karla"/>
            </a:endParaRPr>
          </a:p>
        </p:txBody>
      </p:sp>
      <p:pic>
        <p:nvPicPr>
          <p:cNvPr id="552" name="Google Shape;552;p29"/>
          <p:cNvPicPr preferRelativeResize="0"/>
          <p:nvPr/>
        </p:nvPicPr>
        <p:blipFill rotWithShape="1">
          <a:blip r:embed="rId3">
            <a:alphaModFix/>
          </a:blip>
          <a:srcRect b="0" l="0" r="0" t="15110"/>
          <a:stretch/>
        </p:blipFill>
        <p:spPr>
          <a:xfrm>
            <a:off x="5461399" y="2515563"/>
            <a:ext cx="1698900" cy="1509600"/>
          </a:xfrm>
          <a:prstGeom prst="roundRect">
            <a:avLst>
              <a:gd fmla="val 16667" name="adj"/>
            </a:avLst>
          </a:prstGeom>
          <a:noFill/>
          <a:ln>
            <a:noFill/>
          </a:ln>
        </p:spPr>
      </p:pic>
      <p:cxnSp>
        <p:nvCxnSpPr>
          <p:cNvPr id="553" name="Google Shape;553;p29"/>
          <p:cNvCxnSpPr/>
          <p:nvPr/>
        </p:nvCxnSpPr>
        <p:spPr>
          <a:xfrm flipH="1">
            <a:off x="6450387" y="2879731"/>
            <a:ext cx="131400" cy="274500"/>
          </a:xfrm>
          <a:prstGeom prst="straightConnector1">
            <a:avLst/>
          </a:prstGeom>
          <a:noFill/>
          <a:ln cap="flat" cmpd="sng" w="19050">
            <a:solidFill>
              <a:srgbClr val="FFFFFF"/>
            </a:solidFill>
            <a:prstDash val="solid"/>
            <a:round/>
            <a:headEnd len="med" w="med" type="none"/>
            <a:tailEnd len="med" w="med" type="triangle"/>
          </a:ln>
        </p:spPr>
      </p:cxnSp>
      <p:pic>
        <p:nvPicPr>
          <p:cNvPr id="554" name="Google Shape;554;p29"/>
          <p:cNvPicPr preferRelativeResize="0"/>
          <p:nvPr/>
        </p:nvPicPr>
        <p:blipFill>
          <a:blip r:embed="rId4">
            <a:alphaModFix/>
          </a:blip>
          <a:stretch>
            <a:fillRect/>
          </a:stretch>
        </p:blipFill>
        <p:spPr>
          <a:xfrm>
            <a:off x="5461400" y="717850"/>
            <a:ext cx="1698900" cy="1370100"/>
          </a:xfrm>
          <a:prstGeom prst="roundRect">
            <a:avLst>
              <a:gd fmla="val 16667" name="adj"/>
            </a:avLst>
          </a:prstGeom>
          <a:noFill/>
          <a:ln>
            <a:noFill/>
          </a:ln>
        </p:spPr>
      </p:pic>
      <p:sp>
        <p:nvSpPr>
          <p:cNvPr id="555" name="Google Shape;555;p29"/>
          <p:cNvSpPr txBox="1"/>
          <p:nvPr/>
        </p:nvSpPr>
        <p:spPr>
          <a:xfrm>
            <a:off x="-5108350" y="74742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lang="en">
                <a:solidFill>
                  <a:schemeClr val="dk1"/>
                </a:solidFill>
              </a:rPr>
            </a:br>
            <a:r>
              <a:rPr lang="en">
                <a:solidFill>
                  <a:schemeClr val="dk1"/>
                </a:solidFill>
              </a:rPr>
              <a:t>1- </a:t>
            </a:r>
            <a:endParaRPr>
              <a:solidFill>
                <a:schemeClr val="dk1"/>
              </a:solidFill>
            </a:endParaRPr>
          </a:p>
          <a:p>
            <a:pPr indent="0" lvl="0" marL="0" rtl="0" algn="l">
              <a:spcBef>
                <a:spcPts val="0"/>
              </a:spcBef>
              <a:spcAft>
                <a:spcPts val="0"/>
              </a:spcAft>
              <a:buNone/>
            </a:pPr>
            <a:r>
              <a:rPr lang="en">
                <a:solidFill>
                  <a:schemeClr val="dk1"/>
                </a:solidFill>
              </a:rPr>
              <a:t>2- </a:t>
            </a:r>
            <a:endParaRPr>
              <a:solidFill>
                <a:schemeClr val="dk1"/>
              </a:solidFill>
            </a:endParaRPr>
          </a:p>
          <a:p>
            <a:pPr indent="0" lvl="0" marL="0" rtl="0" algn="l">
              <a:spcBef>
                <a:spcPts val="0"/>
              </a:spcBef>
              <a:spcAft>
                <a:spcPts val="0"/>
              </a:spcAft>
              <a:buNone/>
            </a:pPr>
            <a:r>
              <a:rPr lang="en">
                <a:solidFill>
                  <a:schemeClr val="dk1"/>
                </a:solidFill>
              </a:rPr>
              <a:t>3- </a:t>
            </a:r>
            <a:endParaRPr>
              <a:solidFill>
                <a:schemeClr val="dk1"/>
              </a:solidFill>
            </a:endParaRPr>
          </a:p>
          <a:p>
            <a:pPr indent="0" lvl="0" marL="0" rtl="0" algn="l">
              <a:spcBef>
                <a:spcPts val="0"/>
              </a:spcBef>
              <a:spcAft>
                <a:spcPts val="0"/>
              </a:spcAft>
              <a:buNone/>
            </a:pPr>
            <a:r>
              <a:rPr lang="en">
                <a:solidFill>
                  <a:schemeClr val="dk1"/>
                </a:solidFill>
              </a:rPr>
              <a:t>4- </a:t>
            </a:r>
            <a:endParaRPr/>
          </a:p>
        </p:txBody>
      </p:sp>
      <p:sp>
        <p:nvSpPr>
          <p:cNvPr id="556" name="Google Shape;556;p29"/>
          <p:cNvSpPr txBox="1"/>
          <p:nvPr/>
        </p:nvSpPr>
        <p:spPr>
          <a:xfrm>
            <a:off x="-3365975" y="6444650"/>
            <a:ext cx="3000000" cy="2558100"/>
          </a:xfrm>
          <a:prstGeom prst="rect">
            <a:avLst/>
          </a:prstGeom>
          <a:noFill/>
          <a:ln>
            <a:noFill/>
          </a:ln>
        </p:spPr>
        <p:txBody>
          <a:bodyPr anchorCtr="0" anchor="t" bIns="91425" lIns="91425" spcFirstLastPara="1" rIns="91425" wrap="square" tIns="91425">
            <a:noAutofit/>
          </a:bodyPr>
          <a:lstStyle/>
          <a:p>
            <a:pPr indent="0" lvl="0" marL="457200" rtl="0" algn="l">
              <a:lnSpc>
                <a:spcPct val="130000"/>
              </a:lnSpc>
              <a:spcBef>
                <a:spcPts val="500"/>
              </a:spcBef>
              <a:spcAft>
                <a:spcPts val="0"/>
              </a:spcAft>
              <a:buNone/>
            </a:pPr>
            <a:r>
              <a:t/>
            </a:r>
            <a:endParaRPr>
              <a:solidFill>
                <a:schemeClr val="dk1"/>
              </a:solidFill>
              <a:latin typeface="Karla"/>
              <a:ea typeface="Karla"/>
              <a:cs typeface="Karla"/>
              <a:sym typeface="Karla"/>
            </a:endParaRPr>
          </a:p>
        </p:txBody>
      </p:sp>
      <p:sp>
        <p:nvSpPr>
          <p:cNvPr id="557" name="Google Shape;557;p29"/>
          <p:cNvSpPr/>
          <p:nvPr/>
        </p:nvSpPr>
        <p:spPr>
          <a:xfrm>
            <a:off x="220625" y="6174525"/>
            <a:ext cx="7239900" cy="1736400"/>
          </a:xfrm>
          <a:prstGeom prst="roundRect">
            <a:avLst>
              <a:gd fmla="val 16667" name="adj"/>
            </a:avLst>
          </a:prstGeom>
          <a:solidFill>
            <a:srgbClr val="9DBDC1"/>
          </a:solidFill>
          <a:ln cap="flat" cmpd="sng" w="3810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latin typeface="Karla"/>
                <a:ea typeface="Karla"/>
                <a:cs typeface="Karla"/>
                <a:sym typeface="Karla"/>
              </a:rPr>
              <a:t>5</a:t>
            </a:r>
            <a:r>
              <a:rPr lang="en" sz="1600">
                <a:solidFill>
                  <a:srgbClr val="000000"/>
                </a:solidFill>
                <a:latin typeface="Karla"/>
                <a:ea typeface="Karla"/>
                <a:cs typeface="Karla"/>
                <a:sym typeface="Karla"/>
              </a:rPr>
              <a:t>- </a:t>
            </a:r>
            <a:r>
              <a:rPr lang="en" sz="1600">
                <a:latin typeface="Karla"/>
                <a:ea typeface="Karla"/>
                <a:cs typeface="Karla"/>
                <a:sym typeface="Karla"/>
              </a:rPr>
              <a:t>What is the most likely diagnosis of the</a:t>
            </a:r>
            <a:endParaRPr sz="16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600">
                <a:latin typeface="Karla"/>
                <a:ea typeface="Karla"/>
                <a:cs typeface="Karla"/>
                <a:sym typeface="Karla"/>
              </a:rPr>
              <a:t> image given below ?</a:t>
            </a:r>
            <a:endParaRPr sz="1600">
              <a:solidFill>
                <a:srgbClr val="000000"/>
              </a:solidFill>
              <a:latin typeface="Karla"/>
              <a:ea typeface="Karla"/>
              <a:cs typeface="Karla"/>
              <a:sym typeface="Karla"/>
            </a:endParaRPr>
          </a:p>
          <a:p>
            <a:pPr indent="-330200" lvl="0" marL="457200" rtl="0" algn="l">
              <a:lnSpc>
                <a:spcPct val="115000"/>
              </a:lnSpc>
              <a:spcBef>
                <a:spcPts val="900"/>
              </a:spcBef>
              <a:spcAft>
                <a:spcPts val="0"/>
              </a:spcAft>
              <a:buClr>
                <a:srgbClr val="000000"/>
              </a:buClr>
              <a:buSzPts val="1600"/>
              <a:buFont typeface="Karla"/>
              <a:buAutoNum type="alphaLcPeriod"/>
            </a:pPr>
            <a:r>
              <a:rPr lang="en" sz="1600">
                <a:latin typeface="Karla"/>
                <a:ea typeface="Karla"/>
                <a:cs typeface="Karla"/>
                <a:sym typeface="Karla"/>
              </a:rPr>
              <a:t>Gallbladder mass</a:t>
            </a:r>
            <a:endParaRPr sz="1600">
              <a:latin typeface="Karla"/>
              <a:ea typeface="Karla"/>
              <a:cs typeface="Karla"/>
              <a:sym typeface="Karla"/>
            </a:endParaRPr>
          </a:p>
          <a:p>
            <a:pPr indent="-330200" lvl="0" marL="457200" rtl="0" algn="l">
              <a:spcBef>
                <a:spcPts val="0"/>
              </a:spcBef>
              <a:spcAft>
                <a:spcPts val="0"/>
              </a:spcAft>
              <a:buClr>
                <a:schemeClr val="dk1"/>
              </a:buClr>
              <a:buSzPts val="1600"/>
              <a:buFont typeface="Karla"/>
              <a:buAutoNum type="alphaLcPeriod"/>
            </a:pPr>
            <a:r>
              <a:rPr lang="en" sz="1600">
                <a:solidFill>
                  <a:schemeClr val="dk1"/>
                </a:solidFill>
                <a:latin typeface="Karla"/>
                <a:ea typeface="Karla"/>
                <a:cs typeface="Karla"/>
                <a:sym typeface="Karla"/>
              </a:rPr>
              <a:t>Liver mass</a:t>
            </a:r>
            <a:endParaRPr sz="1600">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chemeClr val="dk1"/>
                </a:solidFill>
                <a:latin typeface="Karla"/>
                <a:ea typeface="Karla"/>
                <a:cs typeface="Karla"/>
                <a:sym typeface="Karla"/>
              </a:rPr>
              <a:t>Common bile duct stone</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chemeClr val="dk1"/>
                </a:solidFill>
                <a:latin typeface="Karla"/>
                <a:ea typeface="Karla"/>
                <a:cs typeface="Karla"/>
                <a:sym typeface="Karla"/>
              </a:rPr>
              <a:t>Porcelain gallbladder</a:t>
            </a:r>
            <a:endParaRPr sz="1600">
              <a:solidFill>
                <a:srgbClr val="000000"/>
              </a:solidFill>
              <a:latin typeface="Karla"/>
              <a:ea typeface="Karla"/>
              <a:cs typeface="Karla"/>
              <a:sym typeface="Karla"/>
            </a:endParaRPr>
          </a:p>
        </p:txBody>
      </p:sp>
      <p:sp>
        <p:nvSpPr>
          <p:cNvPr id="558" name="Google Shape;558;p29"/>
          <p:cNvSpPr/>
          <p:nvPr/>
        </p:nvSpPr>
        <p:spPr>
          <a:xfrm>
            <a:off x="279200" y="8029850"/>
            <a:ext cx="7181400" cy="1736400"/>
          </a:xfrm>
          <a:prstGeom prst="roundRect">
            <a:avLst>
              <a:gd fmla="val 16667" name="adj"/>
            </a:avLst>
          </a:prstGeom>
          <a:solidFill>
            <a:srgbClr val="9DBDC1"/>
          </a:solidFill>
          <a:ln cap="flat" cmpd="sng" w="3810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latin typeface="Karla"/>
                <a:ea typeface="Karla"/>
                <a:cs typeface="Karla"/>
                <a:sym typeface="Karla"/>
              </a:rPr>
              <a:t>6</a:t>
            </a:r>
            <a:r>
              <a:rPr lang="en" sz="1600">
                <a:solidFill>
                  <a:srgbClr val="000000"/>
                </a:solidFill>
                <a:latin typeface="Karla"/>
                <a:ea typeface="Karla"/>
                <a:cs typeface="Karla"/>
                <a:sym typeface="Karla"/>
              </a:rPr>
              <a:t>- </a:t>
            </a:r>
            <a:r>
              <a:rPr lang="en" sz="1600">
                <a:latin typeface="Karla"/>
                <a:ea typeface="Karla"/>
                <a:cs typeface="Karla"/>
                <a:sym typeface="Karla"/>
              </a:rPr>
              <a:t>For the following triphasic liver CT.</a:t>
            </a:r>
            <a:endParaRPr sz="16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600">
                <a:latin typeface="Karla"/>
                <a:ea typeface="Karla"/>
                <a:cs typeface="Karla"/>
                <a:sym typeface="Karla"/>
              </a:rPr>
              <a:t>What is the most likely diagnosis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Liver cirrhosis with ascites</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latin typeface="Karla"/>
                <a:ea typeface="Karla"/>
                <a:cs typeface="Karla"/>
                <a:sym typeface="Karla"/>
              </a:rPr>
              <a:t>Hemangioma</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a:t>
            </a:r>
            <a:r>
              <a:rPr lang="en" sz="1600">
                <a:latin typeface="Karla"/>
                <a:ea typeface="Karla"/>
                <a:cs typeface="Karla"/>
                <a:sym typeface="Karla"/>
              </a:rPr>
              <a:t>Pancreatitis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a:t>
            </a:r>
            <a:r>
              <a:rPr lang="en" sz="1600">
                <a:latin typeface="Karla"/>
                <a:ea typeface="Karla"/>
                <a:cs typeface="Karla"/>
                <a:sym typeface="Karla"/>
              </a:rPr>
              <a:t>Hepatocellular carcinoma</a:t>
            </a:r>
            <a:endParaRPr sz="1600"/>
          </a:p>
        </p:txBody>
      </p:sp>
      <p:pic>
        <p:nvPicPr>
          <p:cNvPr id="559" name="Google Shape;559;p29"/>
          <p:cNvPicPr preferRelativeResize="0"/>
          <p:nvPr/>
        </p:nvPicPr>
        <p:blipFill>
          <a:blip r:embed="rId5">
            <a:alphaModFix/>
          </a:blip>
          <a:stretch>
            <a:fillRect/>
          </a:stretch>
        </p:blipFill>
        <p:spPr>
          <a:xfrm>
            <a:off x="4700045" y="6368450"/>
            <a:ext cx="2460255" cy="1327625"/>
          </a:xfrm>
          <a:prstGeom prst="rect">
            <a:avLst/>
          </a:prstGeom>
          <a:noFill/>
          <a:ln cap="flat" cmpd="sng" w="38100">
            <a:solidFill>
              <a:srgbClr val="BF9000"/>
            </a:solidFill>
            <a:prstDash val="solid"/>
            <a:round/>
            <a:headEnd len="sm" w="sm" type="none"/>
            <a:tailEnd len="sm" w="sm" type="none"/>
          </a:ln>
        </p:spPr>
      </p:pic>
      <p:pic>
        <p:nvPicPr>
          <p:cNvPr id="560" name="Google Shape;560;p29"/>
          <p:cNvPicPr preferRelativeResize="0"/>
          <p:nvPr/>
        </p:nvPicPr>
        <p:blipFill>
          <a:blip r:embed="rId6">
            <a:alphaModFix/>
          </a:blip>
          <a:stretch>
            <a:fillRect/>
          </a:stretch>
        </p:blipFill>
        <p:spPr>
          <a:xfrm>
            <a:off x="4448875" y="8179800"/>
            <a:ext cx="1358977" cy="1370100"/>
          </a:xfrm>
          <a:prstGeom prst="rect">
            <a:avLst/>
          </a:prstGeom>
          <a:noFill/>
          <a:ln cap="flat" cmpd="sng" w="38100">
            <a:solidFill>
              <a:srgbClr val="BF9000"/>
            </a:solidFill>
            <a:prstDash val="solid"/>
            <a:round/>
            <a:headEnd len="sm" w="sm" type="none"/>
            <a:tailEnd len="sm" w="sm" type="none"/>
          </a:ln>
        </p:spPr>
      </p:pic>
      <p:pic>
        <p:nvPicPr>
          <p:cNvPr id="561" name="Google Shape;561;p29"/>
          <p:cNvPicPr preferRelativeResize="0"/>
          <p:nvPr/>
        </p:nvPicPr>
        <p:blipFill>
          <a:blip r:embed="rId7">
            <a:alphaModFix/>
          </a:blip>
          <a:stretch>
            <a:fillRect/>
          </a:stretch>
        </p:blipFill>
        <p:spPr>
          <a:xfrm>
            <a:off x="5969205" y="8179800"/>
            <a:ext cx="1358995" cy="1370100"/>
          </a:xfrm>
          <a:prstGeom prst="rect">
            <a:avLst/>
          </a:prstGeom>
          <a:noFill/>
          <a:ln cap="flat" cmpd="sng" w="38100">
            <a:solidFill>
              <a:srgbClr val="BF9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0"/>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16</a:t>
            </a:r>
            <a:endParaRPr sz="1800">
              <a:solidFill>
                <a:srgbClr val="005E68"/>
              </a:solidFill>
              <a:latin typeface="Spectral"/>
              <a:ea typeface="Spectral"/>
              <a:cs typeface="Spectral"/>
              <a:sym typeface="Spectral"/>
            </a:endParaRPr>
          </a:p>
        </p:txBody>
      </p:sp>
      <p:sp>
        <p:nvSpPr>
          <p:cNvPr id="567" name="Google Shape;567;p30"/>
          <p:cNvSpPr/>
          <p:nvPr/>
        </p:nvSpPr>
        <p:spPr>
          <a:xfrm rot="1050255">
            <a:off x="14996" y="-1527547"/>
            <a:ext cx="9952242" cy="4066027"/>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0"/>
          <p:cNvSpPr txBox="1"/>
          <p:nvPr/>
        </p:nvSpPr>
        <p:spPr>
          <a:xfrm>
            <a:off x="-5108350" y="74742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lang="en">
                <a:solidFill>
                  <a:schemeClr val="dk1"/>
                </a:solidFill>
              </a:rPr>
            </a:br>
            <a:r>
              <a:rPr lang="en">
                <a:solidFill>
                  <a:schemeClr val="dk1"/>
                </a:solidFill>
              </a:rPr>
              <a:t>1- </a:t>
            </a:r>
            <a:endParaRPr>
              <a:solidFill>
                <a:schemeClr val="dk1"/>
              </a:solidFill>
            </a:endParaRPr>
          </a:p>
          <a:p>
            <a:pPr indent="0" lvl="0" marL="0" rtl="0" algn="l">
              <a:spcBef>
                <a:spcPts val="0"/>
              </a:spcBef>
              <a:spcAft>
                <a:spcPts val="0"/>
              </a:spcAft>
              <a:buNone/>
            </a:pPr>
            <a:r>
              <a:rPr lang="en">
                <a:solidFill>
                  <a:schemeClr val="dk1"/>
                </a:solidFill>
              </a:rPr>
              <a:t>2- </a:t>
            </a:r>
            <a:endParaRPr>
              <a:solidFill>
                <a:schemeClr val="dk1"/>
              </a:solidFill>
            </a:endParaRPr>
          </a:p>
          <a:p>
            <a:pPr indent="0" lvl="0" marL="0" rtl="0" algn="l">
              <a:spcBef>
                <a:spcPts val="0"/>
              </a:spcBef>
              <a:spcAft>
                <a:spcPts val="0"/>
              </a:spcAft>
              <a:buNone/>
            </a:pPr>
            <a:r>
              <a:rPr lang="en">
                <a:solidFill>
                  <a:schemeClr val="dk1"/>
                </a:solidFill>
              </a:rPr>
              <a:t>3- </a:t>
            </a:r>
            <a:endParaRPr>
              <a:solidFill>
                <a:schemeClr val="dk1"/>
              </a:solidFill>
            </a:endParaRPr>
          </a:p>
          <a:p>
            <a:pPr indent="0" lvl="0" marL="0" rtl="0" algn="l">
              <a:spcBef>
                <a:spcPts val="0"/>
              </a:spcBef>
              <a:spcAft>
                <a:spcPts val="0"/>
              </a:spcAft>
              <a:buNone/>
            </a:pPr>
            <a:r>
              <a:rPr lang="en">
                <a:solidFill>
                  <a:schemeClr val="dk1"/>
                </a:solidFill>
              </a:rPr>
              <a:t>4- </a:t>
            </a:r>
            <a:endParaRPr/>
          </a:p>
        </p:txBody>
      </p:sp>
      <p:sp>
        <p:nvSpPr>
          <p:cNvPr id="569" name="Google Shape;569;p30"/>
          <p:cNvSpPr txBox="1"/>
          <p:nvPr/>
        </p:nvSpPr>
        <p:spPr>
          <a:xfrm>
            <a:off x="-3365975" y="6444650"/>
            <a:ext cx="3000000" cy="2558100"/>
          </a:xfrm>
          <a:prstGeom prst="rect">
            <a:avLst/>
          </a:prstGeom>
          <a:noFill/>
          <a:ln>
            <a:noFill/>
          </a:ln>
        </p:spPr>
        <p:txBody>
          <a:bodyPr anchorCtr="0" anchor="t" bIns="91425" lIns="91425" spcFirstLastPara="1" rIns="91425" wrap="square" tIns="91425">
            <a:noAutofit/>
          </a:bodyPr>
          <a:lstStyle/>
          <a:p>
            <a:pPr indent="0" lvl="0" marL="457200" rtl="0" algn="l">
              <a:lnSpc>
                <a:spcPct val="130000"/>
              </a:lnSpc>
              <a:spcBef>
                <a:spcPts val="500"/>
              </a:spcBef>
              <a:spcAft>
                <a:spcPts val="0"/>
              </a:spcAft>
              <a:buNone/>
            </a:pPr>
            <a:r>
              <a:t/>
            </a:r>
            <a:endParaRPr>
              <a:solidFill>
                <a:schemeClr val="dk1"/>
              </a:solidFill>
              <a:latin typeface="Karla"/>
              <a:ea typeface="Karla"/>
              <a:cs typeface="Karla"/>
              <a:sym typeface="Karla"/>
            </a:endParaRPr>
          </a:p>
        </p:txBody>
      </p:sp>
      <p:sp>
        <p:nvSpPr>
          <p:cNvPr id="570" name="Google Shape;570;p30"/>
          <p:cNvSpPr/>
          <p:nvPr/>
        </p:nvSpPr>
        <p:spPr>
          <a:xfrm rot="1050255">
            <a:off x="-1959710" y="9295770"/>
            <a:ext cx="9952242" cy="4066027"/>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txBox="1"/>
          <p:nvPr/>
        </p:nvSpPr>
        <p:spPr>
          <a:xfrm>
            <a:off x="779425" y="5097521"/>
            <a:ext cx="6217800" cy="23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2"/>
                </a:solidFill>
              </a:rPr>
              <a:t>مي بابعير</a:t>
            </a:r>
            <a:endParaRPr sz="2400">
              <a:solidFill>
                <a:schemeClr val="dk2"/>
              </a:solidFill>
            </a:endParaRPr>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اللهم ارحمها و اغفر لها و انظر اليها بعين لطفك و كرمك يا أرحم الراحمين</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اللهمّ املأ قبرها بالرّضا، والنّور، والفسحة، والسّرور واجمعنا بها في جنتك يارب ياكريم</a:t>
            </a:r>
            <a:endParaRPr sz="1500"/>
          </a:p>
          <a:p>
            <a:pPr indent="0" lvl="0" marL="0" rtl="0" algn="l">
              <a:spcBef>
                <a:spcPts val="0"/>
              </a:spcBef>
              <a:spcAft>
                <a:spcPts val="0"/>
              </a:spcAft>
              <a:buNone/>
            </a:pPr>
            <a:r>
              <a:t/>
            </a:r>
            <a:endParaRPr sz="1500"/>
          </a:p>
          <a:p>
            <a:pPr indent="0" lvl="0" marL="0" rtl="0" algn="ctr">
              <a:spcBef>
                <a:spcPts val="0"/>
              </a:spcBef>
              <a:spcAft>
                <a:spcPts val="0"/>
              </a:spcAft>
              <a:buNone/>
            </a:pPr>
            <a:r>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a:t>
            </a:r>
            <a:endParaRPr sz="1800">
              <a:solidFill>
                <a:srgbClr val="005E68"/>
              </a:solidFill>
              <a:latin typeface="Spectral"/>
              <a:ea typeface="Spectral"/>
              <a:cs typeface="Spectral"/>
              <a:sym typeface="Spectral"/>
            </a:endParaRPr>
          </a:p>
        </p:txBody>
      </p:sp>
      <p:sp>
        <p:nvSpPr>
          <p:cNvPr id="93" name="Google Shape;93;p15"/>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dk2"/>
                </a:solidFill>
                <a:latin typeface="Arvo"/>
                <a:ea typeface="Arvo"/>
                <a:cs typeface="Arvo"/>
                <a:sym typeface="Arvo"/>
              </a:rPr>
              <a:t>Case 1</a:t>
            </a:r>
            <a:endParaRPr b="1" sz="2300">
              <a:solidFill>
                <a:schemeClr val="dk2"/>
              </a:solidFill>
              <a:latin typeface="Arvo"/>
              <a:ea typeface="Arvo"/>
              <a:cs typeface="Arvo"/>
              <a:sym typeface="Arvo"/>
            </a:endParaRPr>
          </a:p>
        </p:txBody>
      </p:sp>
      <p:sp>
        <p:nvSpPr>
          <p:cNvPr id="95" name="Google Shape;95;p15"/>
          <p:cNvSpPr/>
          <p:nvPr/>
        </p:nvSpPr>
        <p:spPr>
          <a:xfrm>
            <a:off x="293400" y="655585"/>
            <a:ext cx="7185600" cy="9363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FFFFFF"/>
                </a:solidFill>
                <a:latin typeface="Karla"/>
                <a:ea typeface="Karla"/>
                <a:cs typeface="Karla"/>
                <a:sym typeface="Karla"/>
              </a:rPr>
              <a:t>45 year-old female with RUQ pain radiating to right shoulder and aggravated by fatty meals associated with vomiting. </a:t>
            </a:r>
            <a:endParaRPr b="1">
              <a:solidFill>
                <a:srgbClr val="FFFFFF"/>
              </a:solidFill>
              <a:latin typeface="Karla"/>
              <a:ea typeface="Karla"/>
              <a:cs typeface="Karla"/>
              <a:sym typeface="Karla"/>
            </a:endParaRPr>
          </a:p>
        </p:txBody>
      </p:sp>
      <p:sp>
        <p:nvSpPr>
          <p:cNvPr id="96" name="Google Shape;96;p15"/>
          <p:cNvSpPr txBox="1"/>
          <p:nvPr/>
        </p:nvSpPr>
        <p:spPr>
          <a:xfrm>
            <a:off x="445800" y="1606575"/>
            <a:ext cx="57948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Clr>
                <a:schemeClr val="dk1"/>
              </a:buClr>
              <a:buSzPts val="1100"/>
              <a:buFont typeface="Arial"/>
              <a:buNone/>
            </a:pPr>
            <a:r>
              <a:rPr b="1" lang="en" sz="2300">
                <a:solidFill>
                  <a:srgbClr val="0D8F9D"/>
                </a:solidFill>
                <a:latin typeface="Karla"/>
                <a:ea typeface="Karla"/>
                <a:cs typeface="Karla"/>
                <a:sym typeface="Karla"/>
              </a:rPr>
              <a:t>What is the most likely diagnosis?</a:t>
            </a:r>
            <a:endParaRPr b="1" sz="2300">
              <a:solidFill>
                <a:srgbClr val="0D8F9D"/>
              </a:solidFill>
              <a:latin typeface="Karla"/>
              <a:ea typeface="Karla"/>
              <a:cs typeface="Karla"/>
              <a:sym typeface="Karla"/>
            </a:endParaRPr>
          </a:p>
        </p:txBody>
      </p:sp>
      <p:sp>
        <p:nvSpPr>
          <p:cNvPr id="97" name="Google Shape;97;p15"/>
          <p:cNvSpPr txBox="1"/>
          <p:nvPr/>
        </p:nvSpPr>
        <p:spPr>
          <a:xfrm>
            <a:off x="401875" y="2000175"/>
            <a:ext cx="58779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lang="en">
                <a:solidFill>
                  <a:srgbClr val="6AA84F"/>
                </a:solidFill>
                <a:latin typeface="Karla"/>
                <a:ea typeface="Karla"/>
                <a:cs typeface="Karla"/>
                <a:sym typeface="Karla"/>
              </a:rPr>
              <a:t>Gallstone +/- inflammation (cholecystitis)</a:t>
            </a:r>
            <a:endParaRPr>
              <a:solidFill>
                <a:srgbClr val="6AA84F"/>
              </a:solidFill>
              <a:latin typeface="Karla"/>
              <a:ea typeface="Karla"/>
              <a:cs typeface="Karla"/>
              <a:sym typeface="Karla"/>
            </a:endParaRPr>
          </a:p>
        </p:txBody>
      </p:sp>
      <p:sp>
        <p:nvSpPr>
          <p:cNvPr id="98" name="Google Shape;98;p15"/>
          <p:cNvSpPr txBox="1"/>
          <p:nvPr/>
        </p:nvSpPr>
        <p:spPr>
          <a:xfrm>
            <a:off x="445800" y="2292375"/>
            <a:ext cx="71856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rPr b="1" lang="en" sz="2300">
                <a:solidFill>
                  <a:schemeClr val="accent1"/>
                </a:solidFill>
                <a:latin typeface="Karla"/>
                <a:ea typeface="Karla"/>
                <a:cs typeface="Karla"/>
                <a:sym typeface="Karla"/>
              </a:rPr>
              <a:t>What is the best radiology modality to start with? </a:t>
            </a:r>
            <a:endParaRPr b="1" sz="2300">
              <a:solidFill>
                <a:schemeClr val="accent1"/>
              </a:solidFill>
              <a:latin typeface="Karla"/>
              <a:ea typeface="Karla"/>
              <a:cs typeface="Karla"/>
              <a:sym typeface="Karla"/>
            </a:endParaRPr>
          </a:p>
        </p:txBody>
      </p:sp>
      <p:sp>
        <p:nvSpPr>
          <p:cNvPr id="99" name="Google Shape;99;p15"/>
          <p:cNvSpPr txBox="1"/>
          <p:nvPr/>
        </p:nvSpPr>
        <p:spPr>
          <a:xfrm>
            <a:off x="352825" y="2685975"/>
            <a:ext cx="7419600" cy="56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lang="en">
                <a:latin typeface="Karla"/>
                <a:ea typeface="Karla"/>
                <a:cs typeface="Karla"/>
                <a:sym typeface="Karla"/>
              </a:rPr>
              <a:t>Ultrasound.</a:t>
            </a:r>
            <a:br>
              <a:rPr lang="en">
                <a:latin typeface="Karla"/>
                <a:ea typeface="Karla"/>
                <a:cs typeface="Karla"/>
                <a:sym typeface="Karla"/>
              </a:rPr>
            </a:br>
            <a:r>
              <a:rPr lang="en">
                <a:solidFill>
                  <a:srgbClr val="999999"/>
                </a:solidFill>
                <a:latin typeface="Karla"/>
                <a:ea typeface="Karla"/>
                <a:cs typeface="Karla"/>
                <a:sym typeface="Karla"/>
              </a:rPr>
              <a:t>Why not CT? It can’t detect fat </a:t>
            </a:r>
            <a:endParaRPr>
              <a:solidFill>
                <a:srgbClr val="999999"/>
              </a:solidFill>
              <a:latin typeface="Karla"/>
              <a:ea typeface="Karla"/>
              <a:cs typeface="Karla"/>
              <a:sym typeface="Karla"/>
            </a:endParaRPr>
          </a:p>
          <a:p>
            <a:pPr indent="0" lvl="0" marL="0" rtl="0" algn="l">
              <a:lnSpc>
                <a:spcPct val="115000"/>
              </a:lnSpc>
              <a:spcBef>
                <a:spcPts val="100"/>
              </a:spcBef>
              <a:spcAft>
                <a:spcPts val="0"/>
              </a:spcAft>
              <a:buNone/>
            </a:pPr>
            <a:r>
              <a:rPr lang="en">
                <a:latin typeface="Karla"/>
                <a:ea typeface="Karla"/>
                <a:cs typeface="Karla"/>
                <a:sym typeface="Karla"/>
              </a:rPr>
              <a:t>Why not MRI? Too complicated </a:t>
            </a:r>
            <a:endParaRPr>
              <a:latin typeface="Karla"/>
              <a:ea typeface="Karla"/>
              <a:cs typeface="Karla"/>
              <a:sym typeface="Karla"/>
            </a:endParaRPr>
          </a:p>
          <a:p>
            <a:pPr indent="0" lvl="0" marL="0" rtl="0" algn="l">
              <a:lnSpc>
                <a:spcPct val="115000"/>
              </a:lnSpc>
              <a:spcBef>
                <a:spcPts val="100"/>
              </a:spcBef>
              <a:spcAft>
                <a:spcPts val="0"/>
              </a:spcAft>
              <a:buNone/>
            </a:pPr>
            <a:r>
              <a:rPr lang="en">
                <a:solidFill>
                  <a:srgbClr val="999999"/>
                </a:solidFill>
                <a:latin typeface="Karla"/>
                <a:ea typeface="Karla"/>
                <a:cs typeface="Karla"/>
                <a:sym typeface="Karla"/>
              </a:rPr>
              <a:t>Why not X-ray? It’s not good at picking up gallstones. You can only see less than 10%, so you will miss 90%. It doesn’t provide enough information about the gallbladder. You can’t see inflammation.</a:t>
            </a:r>
            <a:endParaRPr sz="1600">
              <a:solidFill>
                <a:srgbClr val="999999"/>
              </a:solidFill>
              <a:latin typeface="Karla"/>
              <a:ea typeface="Karla"/>
              <a:cs typeface="Karla"/>
              <a:sym typeface="Karla"/>
            </a:endParaRPr>
          </a:p>
        </p:txBody>
      </p:sp>
      <p:sp>
        <p:nvSpPr>
          <p:cNvPr id="100" name="Google Shape;100;p15"/>
          <p:cNvSpPr txBox="1"/>
          <p:nvPr/>
        </p:nvSpPr>
        <p:spPr>
          <a:xfrm>
            <a:off x="445800" y="6712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300"/>
              </a:spcBef>
              <a:spcAft>
                <a:spcPts val="0"/>
              </a:spcAft>
              <a:buNone/>
            </a:pPr>
            <a:r>
              <a:rPr b="1" lang="en" sz="2300">
                <a:solidFill>
                  <a:schemeClr val="accent1"/>
                </a:solidFill>
                <a:latin typeface="Karla"/>
                <a:ea typeface="Karla"/>
                <a:cs typeface="Karla"/>
                <a:sym typeface="Karla"/>
              </a:rPr>
              <a:t>What is abnormal?</a:t>
            </a:r>
            <a:endParaRPr b="1" sz="2300">
              <a:solidFill>
                <a:schemeClr val="accent1"/>
              </a:solidFill>
              <a:latin typeface="Karla"/>
              <a:ea typeface="Karla"/>
              <a:cs typeface="Karla"/>
              <a:sym typeface="Karla"/>
            </a:endParaRPr>
          </a:p>
          <a:p>
            <a:pPr indent="0" lvl="0" marL="0" rtl="0" algn="l">
              <a:lnSpc>
                <a:spcPct val="115000"/>
              </a:lnSpc>
              <a:spcBef>
                <a:spcPts val="100"/>
              </a:spcBef>
              <a:spcAft>
                <a:spcPts val="0"/>
              </a:spcAft>
              <a:buNone/>
            </a:pPr>
            <a:r>
              <a:t/>
            </a:r>
            <a:endParaRPr b="1" sz="2300">
              <a:solidFill>
                <a:schemeClr val="accent1"/>
              </a:solidFill>
              <a:latin typeface="Karla"/>
              <a:ea typeface="Karla"/>
              <a:cs typeface="Karla"/>
              <a:sym typeface="Karla"/>
            </a:endParaRPr>
          </a:p>
        </p:txBody>
      </p:sp>
      <p:pic>
        <p:nvPicPr>
          <p:cNvPr id="101" name="Google Shape;101;p15"/>
          <p:cNvPicPr preferRelativeResize="0"/>
          <p:nvPr/>
        </p:nvPicPr>
        <p:blipFill>
          <a:blip r:embed="rId3">
            <a:alphaModFix/>
          </a:blip>
          <a:stretch>
            <a:fillRect/>
          </a:stretch>
        </p:blipFill>
        <p:spPr>
          <a:xfrm>
            <a:off x="445800" y="4397863"/>
            <a:ext cx="3332775" cy="2124250"/>
          </a:xfrm>
          <a:prstGeom prst="rect">
            <a:avLst/>
          </a:prstGeom>
          <a:noFill/>
          <a:ln cap="flat" cmpd="sng" w="38100">
            <a:solidFill>
              <a:srgbClr val="BF9000"/>
            </a:solidFill>
            <a:prstDash val="solid"/>
            <a:round/>
            <a:headEnd len="sm" w="sm" type="none"/>
            <a:tailEnd len="sm" w="sm" type="none"/>
          </a:ln>
        </p:spPr>
      </p:pic>
      <p:pic>
        <p:nvPicPr>
          <p:cNvPr id="102" name="Google Shape;102;p15"/>
          <p:cNvPicPr preferRelativeResize="0"/>
          <p:nvPr/>
        </p:nvPicPr>
        <p:blipFill>
          <a:blip r:embed="rId4">
            <a:alphaModFix/>
          </a:blip>
          <a:stretch>
            <a:fillRect/>
          </a:stretch>
        </p:blipFill>
        <p:spPr>
          <a:xfrm>
            <a:off x="4035600" y="4397875"/>
            <a:ext cx="3332750" cy="2124250"/>
          </a:xfrm>
          <a:prstGeom prst="rect">
            <a:avLst/>
          </a:prstGeom>
          <a:noFill/>
          <a:ln>
            <a:noFill/>
          </a:ln>
        </p:spPr>
      </p:pic>
      <p:sp>
        <p:nvSpPr>
          <p:cNvPr id="103" name="Google Shape;103;p15"/>
          <p:cNvSpPr txBox="1"/>
          <p:nvPr/>
        </p:nvSpPr>
        <p:spPr>
          <a:xfrm>
            <a:off x="522000" y="6508218"/>
            <a:ext cx="3000000" cy="24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F9000"/>
                </a:solidFill>
                <a:latin typeface="Karla"/>
                <a:ea typeface="Karla"/>
                <a:cs typeface="Karla"/>
                <a:sym typeface="Karla"/>
              </a:rPr>
              <a:t>Normal Gallbladder</a:t>
            </a:r>
            <a:endParaRPr>
              <a:solidFill>
                <a:srgbClr val="BF9000"/>
              </a:solidFill>
              <a:latin typeface="Karla"/>
              <a:ea typeface="Karla"/>
              <a:cs typeface="Karla"/>
              <a:sym typeface="Karla"/>
            </a:endParaRPr>
          </a:p>
        </p:txBody>
      </p:sp>
      <p:sp>
        <p:nvSpPr>
          <p:cNvPr id="104" name="Google Shape;104;p15"/>
          <p:cNvSpPr txBox="1"/>
          <p:nvPr/>
        </p:nvSpPr>
        <p:spPr>
          <a:xfrm>
            <a:off x="4035613" y="6468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rPr lang="en">
                <a:latin typeface="Karla"/>
                <a:ea typeface="Karla"/>
                <a:cs typeface="Karla"/>
                <a:sym typeface="Karla"/>
              </a:rPr>
              <a:t>Abnormal Gallbladder</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(Acute calculous cholecystitis)</a:t>
            </a:r>
            <a:endParaRPr>
              <a:latin typeface="Karla"/>
              <a:ea typeface="Karla"/>
              <a:cs typeface="Karla"/>
              <a:sym typeface="Karla"/>
            </a:endParaRPr>
          </a:p>
          <a:p>
            <a:pPr indent="0" lvl="0" marL="0" rtl="0" algn="ctr">
              <a:spcBef>
                <a:spcPts val="0"/>
              </a:spcBef>
              <a:spcAft>
                <a:spcPts val="0"/>
              </a:spcAft>
              <a:buNone/>
            </a:pPr>
            <a:r>
              <a:t/>
            </a:r>
            <a:endParaRPr>
              <a:latin typeface="Karla"/>
              <a:ea typeface="Karla"/>
              <a:cs typeface="Karla"/>
              <a:sym typeface="Karla"/>
            </a:endParaRPr>
          </a:p>
        </p:txBody>
      </p:sp>
      <p:sp>
        <p:nvSpPr>
          <p:cNvPr id="105" name="Google Shape;105;p15"/>
          <p:cNvSpPr txBox="1"/>
          <p:nvPr/>
        </p:nvSpPr>
        <p:spPr>
          <a:xfrm>
            <a:off x="217200" y="7080650"/>
            <a:ext cx="7185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300"/>
              </a:spcBef>
              <a:spcAft>
                <a:spcPts val="0"/>
              </a:spcAft>
              <a:buClr>
                <a:srgbClr val="6AA84F"/>
              </a:buClr>
              <a:buSzPts val="1400"/>
              <a:buFont typeface="Karla"/>
              <a:buChar char="●"/>
            </a:pPr>
            <a:r>
              <a:rPr lang="en">
                <a:solidFill>
                  <a:srgbClr val="6AA84F"/>
                </a:solidFill>
                <a:latin typeface="Karla"/>
                <a:ea typeface="Karla"/>
                <a:cs typeface="Karla"/>
                <a:sym typeface="Karla"/>
              </a:rPr>
              <a:t>Hyperechoic structure inside the gallbladder</a:t>
            </a:r>
            <a:endParaRPr>
              <a:solidFill>
                <a:srgbClr val="6AA84F"/>
              </a:solidFill>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Posterior </a:t>
            </a:r>
            <a:r>
              <a:rPr lang="en">
                <a:solidFill>
                  <a:srgbClr val="CC0000"/>
                </a:solidFill>
                <a:latin typeface="Karla"/>
                <a:ea typeface="Karla"/>
                <a:cs typeface="Karla"/>
                <a:sym typeface="Karla"/>
              </a:rPr>
              <a:t>acoustic shadow</a:t>
            </a:r>
            <a:endParaRPr>
              <a:solidFill>
                <a:srgbClr val="CC0000"/>
              </a:solidFill>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Thickening of the wall</a:t>
            </a:r>
            <a:endParaRPr>
              <a:solidFill>
                <a:srgbClr val="6AA84F"/>
              </a:solidFill>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Distended gallbladder because of obstruction.</a:t>
            </a:r>
            <a:endParaRPr>
              <a:solidFill>
                <a:srgbClr val="6AA84F"/>
              </a:solidFill>
              <a:latin typeface="Karla"/>
              <a:ea typeface="Karla"/>
              <a:cs typeface="Karla"/>
              <a:sym typeface="Karla"/>
            </a:endParaRPr>
          </a:p>
        </p:txBody>
      </p:sp>
      <p:sp>
        <p:nvSpPr>
          <p:cNvPr id="106" name="Google Shape;106;p15"/>
          <p:cNvSpPr txBox="1"/>
          <p:nvPr/>
        </p:nvSpPr>
        <p:spPr>
          <a:xfrm>
            <a:off x="440125" y="8409475"/>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300"/>
              </a:spcBef>
              <a:spcAft>
                <a:spcPts val="0"/>
              </a:spcAft>
              <a:buNone/>
            </a:pPr>
            <a:r>
              <a:rPr b="1" lang="en" sz="2300">
                <a:solidFill>
                  <a:schemeClr val="accent1"/>
                </a:solidFill>
                <a:latin typeface="Karla"/>
                <a:ea typeface="Karla"/>
                <a:cs typeface="Karla"/>
                <a:sym typeface="Karla"/>
              </a:rPr>
              <a:t>Acute cholecystitis features in ultrasound:</a:t>
            </a:r>
            <a:endParaRPr b="1" sz="2300">
              <a:solidFill>
                <a:schemeClr val="accent1"/>
              </a:solidFill>
              <a:latin typeface="Karla"/>
              <a:ea typeface="Karla"/>
              <a:cs typeface="Karla"/>
              <a:sym typeface="Karla"/>
            </a:endParaRPr>
          </a:p>
          <a:p>
            <a:pPr indent="0" lvl="0" marL="0" rtl="0" algn="l">
              <a:lnSpc>
                <a:spcPct val="115000"/>
              </a:lnSpc>
              <a:spcBef>
                <a:spcPts val="100"/>
              </a:spcBef>
              <a:spcAft>
                <a:spcPts val="0"/>
              </a:spcAft>
              <a:buNone/>
            </a:pPr>
            <a:r>
              <a:t/>
            </a:r>
            <a:endParaRPr sz="2300">
              <a:solidFill>
                <a:schemeClr val="accent1"/>
              </a:solidFill>
              <a:latin typeface="Karla"/>
              <a:ea typeface="Karla"/>
              <a:cs typeface="Karla"/>
              <a:sym typeface="Karla"/>
            </a:endParaRPr>
          </a:p>
        </p:txBody>
      </p:sp>
      <p:sp>
        <p:nvSpPr>
          <p:cNvPr id="107" name="Google Shape;107;p15"/>
          <p:cNvSpPr txBox="1"/>
          <p:nvPr/>
        </p:nvSpPr>
        <p:spPr>
          <a:xfrm>
            <a:off x="95425" y="8833250"/>
            <a:ext cx="7875000" cy="20235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200"/>
              </a:spcBef>
              <a:spcAft>
                <a:spcPts val="0"/>
              </a:spcAft>
              <a:buSzPts val="1400"/>
              <a:buFont typeface="Karla"/>
              <a:buChar char="●"/>
            </a:pPr>
            <a:r>
              <a:rPr lang="en">
                <a:latin typeface="Karla"/>
                <a:ea typeface="Karla"/>
                <a:cs typeface="Karla"/>
                <a:sym typeface="Karla"/>
              </a:rPr>
              <a:t>Gallbladder wall thickening (more </a:t>
            </a:r>
            <a:r>
              <a:rPr lang="en">
                <a:latin typeface="Karla"/>
                <a:ea typeface="Karla"/>
                <a:cs typeface="Karla"/>
                <a:sym typeface="Karla"/>
              </a:rPr>
              <a:t>than</a:t>
            </a:r>
            <a:r>
              <a:rPr lang="en">
                <a:latin typeface="Karla"/>
                <a:ea typeface="Karla"/>
                <a:cs typeface="Karla"/>
                <a:sym typeface="Karla"/>
              </a:rPr>
              <a:t> 3mm)</a:t>
            </a:r>
            <a:endParaRPr>
              <a:solidFill>
                <a:srgbClr val="6AA84F"/>
              </a:solidFill>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Gallbladder distension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Surrounding fluid</a:t>
            </a:r>
            <a:endParaRPr>
              <a:latin typeface="Karla"/>
              <a:ea typeface="Karla"/>
              <a:cs typeface="Karla"/>
              <a:sym typeface="Karla"/>
            </a:endParaRPr>
          </a:p>
          <a:p>
            <a:pPr indent="-317500" lvl="0" marL="457200" marR="0" rtl="0" algn="l">
              <a:lnSpc>
                <a:spcPct val="115000"/>
              </a:lnSpc>
              <a:spcBef>
                <a:spcPts val="0"/>
              </a:spcBef>
              <a:spcAft>
                <a:spcPts val="0"/>
              </a:spcAft>
              <a:buSzPts val="1400"/>
              <a:buFont typeface="Karla"/>
              <a:buChar char="●"/>
            </a:pPr>
            <a:r>
              <a:rPr lang="en">
                <a:latin typeface="Karla"/>
                <a:ea typeface="Karla"/>
                <a:cs typeface="Karla"/>
                <a:sym typeface="Karla"/>
              </a:rPr>
              <a:t>Gallstone (calculous cholecystitis) without stone (Acalculous cholecystitis)</a:t>
            </a:r>
            <a:endParaRPr>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b="1" lang="en">
                <a:solidFill>
                  <a:srgbClr val="6AA84F"/>
                </a:solidFill>
                <a:latin typeface="Karla"/>
                <a:ea typeface="Karla"/>
                <a:cs typeface="Karla"/>
                <a:sym typeface="Karla"/>
              </a:rPr>
              <a:t>How do you know it’s a stone? </a:t>
            </a:r>
            <a:endParaRPr b="1">
              <a:solidFill>
                <a:srgbClr val="6AA84F"/>
              </a:solidFill>
              <a:latin typeface="Karla"/>
              <a:ea typeface="Karla"/>
              <a:cs typeface="Karla"/>
              <a:sym typeface="Karla"/>
            </a:endParaRPr>
          </a:p>
          <a:p>
            <a:pPr indent="0" lvl="0" marL="0" rtl="0" algn="l">
              <a:lnSpc>
                <a:spcPct val="115000"/>
              </a:lnSpc>
              <a:spcBef>
                <a:spcPts val="200"/>
              </a:spcBef>
              <a:spcAft>
                <a:spcPts val="0"/>
              </a:spcAft>
              <a:buNone/>
            </a:pPr>
            <a:r>
              <a:rPr lang="en">
                <a:solidFill>
                  <a:srgbClr val="6AA84F"/>
                </a:solidFill>
                <a:latin typeface="Karla"/>
                <a:ea typeface="Karla"/>
                <a:cs typeface="Karla"/>
                <a:sym typeface="Karla"/>
              </a:rPr>
              <a:t>         </a:t>
            </a:r>
            <a:r>
              <a:rPr lang="en">
                <a:solidFill>
                  <a:srgbClr val="6AA84F"/>
                </a:solidFill>
                <a:latin typeface="Karla"/>
                <a:ea typeface="Karla"/>
                <a:cs typeface="Karla"/>
                <a:sym typeface="Karla"/>
              </a:rPr>
              <a:t>- We have white structure “hyperechoic” with shadow (classic gallstone).</a:t>
            </a:r>
            <a:endParaRPr>
              <a:solidFill>
                <a:srgbClr val="6AA84F"/>
              </a:solidFill>
              <a:latin typeface="Karla"/>
              <a:ea typeface="Karla"/>
              <a:cs typeface="Karla"/>
              <a:sym typeface="Karla"/>
            </a:endParaRPr>
          </a:p>
        </p:txBody>
      </p:sp>
      <p:grpSp>
        <p:nvGrpSpPr>
          <p:cNvPr id="108" name="Google Shape;108;p15"/>
          <p:cNvGrpSpPr/>
          <p:nvPr/>
        </p:nvGrpSpPr>
        <p:grpSpPr>
          <a:xfrm>
            <a:off x="76193" y="1697365"/>
            <a:ext cx="274864" cy="316972"/>
            <a:chOff x="304245" y="1858207"/>
            <a:chExt cx="319386" cy="406165"/>
          </a:xfrm>
        </p:grpSpPr>
        <p:sp>
          <p:nvSpPr>
            <p:cNvPr id="109" name="Google Shape;109;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 name="Google Shape;111;p15"/>
          <p:cNvGrpSpPr/>
          <p:nvPr/>
        </p:nvGrpSpPr>
        <p:grpSpPr>
          <a:xfrm>
            <a:off x="76193" y="2383165"/>
            <a:ext cx="274864" cy="316972"/>
            <a:chOff x="304245" y="1858207"/>
            <a:chExt cx="319386" cy="406165"/>
          </a:xfrm>
        </p:grpSpPr>
        <p:sp>
          <p:nvSpPr>
            <p:cNvPr id="112" name="Google Shape;112;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 name="Google Shape;114;p15"/>
          <p:cNvGrpSpPr/>
          <p:nvPr/>
        </p:nvGrpSpPr>
        <p:grpSpPr>
          <a:xfrm>
            <a:off x="76193" y="6836365"/>
            <a:ext cx="274864" cy="316972"/>
            <a:chOff x="304245" y="1858207"/>
            <a:chExt cx="319386" cy="406165"/>
          </a:xfrm>
        </p:grpSpPr>
        <p:sp>
          <p:nvSpPr>
            <p:cNvPr id="115" name="Google Shape;115;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 name="Google Shape;117;p15"/>
          <p:cNvGrpSpPr/>
          <p:nvPr/>
        </p:nvGrpSpPr>
        <p:grpSpPr>
          <a:xfrm>
            <a:off x="76193" y="8555365"/>
            <a:ext cx="274864" cy="316972"/>
            <a:chOff x="304245" y="1858207"/>
            <a:chExt cx="319386" cy="406165"/>
          </a:xfrm>
        </p:grpSpPr>
        <p:sp>
          <p:nvSpPr>
            <p:cNvPr id="118" name="Google Shape;118;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 name="Google Shape;120;p15"/>
          <p:cNvSpPr txBox="1"/>
          <p:nvPr/>
        </p:nvSpPr>
        <p:spPr>
          <a:xfrm>
            <a:off x="8284992" y="6522125"/>
            <a:ext cx="30000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300"/>
              </a:spcBef>
              <a:spcAft>
                <a:spcPts val="0"/>
              </a:spcAft>
              <a:buClr>
                <a:schemeClr val="accent4"/>
              </a:buClr>
              <a:buSzPts val="1400"/>
              <a:buFont typeface="Karla"/>
              <a:buChar char="●"/>
            </a:pPr>
            <a:r>
              <a:rPr lang="en">
                <a:solidFill>
                  <a:schemeClr val="accent4"/>
                </a:solidFill>
                <a:latin typeface="Karla"/>
                <a:ea typeface="Karla"/>
                <a:cs typeface="Karla"/>
                <a:sym typeface="Karla"/>
              </a:rPr>
              <a:t>Hyperechoic filling defect = stone (anything inside a hollow structure we call it filling defect).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2</a:t>
            </a:r>
            <a:endParaRPr sz="1800">
              <a:solidFill>
                <a:srgbClr val="005E68"/>
              </a:solidFill>
              <a:latin typeface="Spectral"/>
              <a:ea typeface="Spectral"/>
              <a:cs typeface="Spectral"/>
              <a:sym typeface="Spectral"/>
            </a:endParaRPr>
          </a:p>
        </p:txBody>
      </p:sp>
      <p:sp>
        <p:nvSpPr>
          <p:cNvPr id="126" name="Google Shape;126;p16"/>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300">
              <a:solidFill>
                <a:schemeClr val="dk2"/>
              </a:solidFill>
              <a:latin typeface="Arvo"/>
              <a:ea typeface="Arvo"/>
              <a:cs typeface="Arvo"/>
              <a:sym typeface="Arvo"/>
            </a:endParaRPr>
          </a:p>
        </p:txBody>
      </p:sp>
      <p:sp>
        <p:nvSpPr>
          <p:cNvPr id="128" name="Google Shape;128;p16"/>
          <p:cNvSpPr txBox="1"/>
          <p:nvPr/>
        </p:nvSpPr>
        <p:spPr>
          <a:xfrm>
            <a:off x="443425" y="495650"/>
            <a:ext cx="6924900" cy="3936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Clr>
                <a:schemeClr val="dk1"/>
              </a:buClr>
              <a:buSzPts val="1200"/>
              <a:buFont typeface="Arial"/>
              <a:buNone/>
            </a:pPr>
            <a:r>
              <a:rPr b="1" lang="en" sz="2300">
                <a:solidFill>
                  <a:srgbClr val="0D8F9D"/>
                </a:solidFill>
                <a:latin typeface="Karla"/>
                <a:ea typeface="Karla"/>
                <a:cs typeface="Karla"/>
                <a:sym typeface="Karla"/>
              </a:rPr>
              <a:t>What is the difference between the two images?</a:t>
            </a:r>
            <a:endParaRPr b="1" sz="2300">
              <a:solidFill>
                <a:srgbClr val="0D8F9D"/>
              </a:solidFill>
              <a:latin typeface="Karla"/>
              <a:ea typeface="Karla"/>
              <a:cs typeface="Karla"/>
              <a:sym typeface="Karla"/>
            </a:endParaRPr>
          </a:p>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129" name="Google Shape;129;p16"/>
          <p:cNvSpPr txBox="1"/>
          <p:nvPr/>
        </p:nvSpPr>
        <p:spPr>
          <a:xfrm>
            <a:off x="352825" y="2685975"/>
            <a:ext cx="7419600" cy="56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t/>
            </a:r>
            <a:endParaRPr sz="1600">
              <a:solidFill>
                <a:srgbClr val="999999"/>
              </a:solidFill>
              <a:latin typeface="Karla"/>
              <a:ea typeface="Karla"/>
              <a:cs typeface="Karla"/>
              <a:sym typeface="Karla"/>
            </a:endParaRPr>
          </a:p>
        </p:txBody>
      </p:sp>
      <p:sp>
        <p:nvSpPr>
          <p:cNvPr id="130" name="Google Shape;130;p16"/>
          <p:cNvSpPr txBox="1"/>
          <p:nvPr/>
        </p:nvSpPr>
        <p:spPr>
          <a:xfrm>
            <a:off x="445800" y="6712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131" name="Google Shape;131;p16"/>
          <p:cNvSpPr txBox="1"/>
          <p:nvPr/>
        </p:nvSpPr>
        <p:spPr>
          <a:xfrm>
            <a:off x="4035613" y="6468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132" name="Google Shape;132;p16"/>
          <p:cNvSpPr txBox="1"/>
          <p:nvPr/>
        </p:nvSpPr>
        <p:spPr>
          <a:xfrm>
            <a:off x="440125" y="8409475"/>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sz="2300">
              <a:solidFill>
                <a:srgbClr val="0D8F9D"/>
              </a:solidFill>
              <a:latin typeface="Karla"/>
              <a:ea typeface="Karla"/>
              <a:cs typeface="Karla"/>
              <a:sym typeface="Karla"/>
            </a:endParaRPr>
          </a:p>
        </p:txBody>
      </p:sp>
      <p:pic>
        <p:nvPicPr>
          <p:cNvPr id="133" name="Google Shape;133;p16"/>
          <p:cNvPicPr preferRelativeResize="0"/>
          <p:nvPr/>
        </p:nvPicPr>
        <p:blipFill>
          <a:blip r:embed="rId3">
            <a:alphaModFix/>
          </a:blip>
          <a:stretch>
            <a:fillRect/>
          </a:stretch>
        </p:blipFill>
        <p:spPr>
          <a:xfrm>
            <a:off x="415925" y="1077816"/>
            <a:ext cx="3212145" cy="2477272"/>
          </a:xfrm>
          <a:prstGeom prst="rect">
            <a:avLst/>
          </a:prstGeom>
          <a:noFill/>
          <a:ln>
            <a:noFill/>
          </a:ln>
        </p:spPr>
      </p:pic>
      <p:pic>
        <p:nvPicPr>
          <p:cNvPr id="134" name="Google Shape;134;p16"/>
          <p:cNvPicPr preferRelativeResize="0"/>
          <p:nvPr/>
        </p:nvPicPr>
        <p:blipFill rotWithShape="1">
          <a:blip r:embed="rId4">
            <a:alphaModFix/>
          </a:blip>
          <a:srcRect b="1839" l="0" r="0" t="827"/>
          <a:stretch/>
        </p:blipFill>
        <p:spPr>
          <a:xfrm>
            <a:off x="3886200" y="1077825"/>
            <a:ext cx="3212150" cy="2477250"/>
          </a:xfrm>
          <a:prstGeom prst="rect">
            <a:avLst/>
          </a:prstGeom>
          <a:noFill/>
          <a:ln>
            <a:noFill/>
          </a:ln>
        </p:spPr>
      </p:pic>
      <p:sp>
        <p:nvSpPr>
          <p:cNvPr id="135" name="Google Shape;135;p16"/>
          <p:cNvSpPr txBox="1"/>
          <p:nvPr/>
        </p:nvSpPr>
        <p:spPr>
          <a:xfrm>
            <a:off x="369600" y="3576625"/>
            <a:ext cx="3212100" cy="179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0C2E3A"/>
                </a:solidFill>
                <a:latin typeface="Karla"/>
                <a:ea typeface="Karla"/>
                <a:cs typeface="Karla"/>
                <a:sym typeface="Karla"/>
              </a:rPr>
              <a:t>Stone</a:t>
            </a:r>
            <a:r>
              <a:rPr b="1" lang="en">
                <a:solidFill>
                  <a:schemeClr val="dk1"/>
                </a:solidFill>
                <a:latin typeface="Karla"/>
                <a:ea typeface="Karla"/>
                <a:cs typeface="Karla"/>
                <a:sym typeface="Karla"/>
              </a:rPr>
              <a:t> </a:t>
            </a:r>
            <a:r>
              <a:rPr b="1" lang="en">
                <a:solidFill>
                  <a:srgbClr val="CC0000"/>
                </a:solidFill>
                <a:latin typeface="Karla"/>
                <a:ea typeface="Karla"/>
                <a:cs typeface="Karla"/>
                <a:sym typeface="Karla"/>
              </a:rPr>
              <a:t>WITHOUT</a:t>
            </a:r>
            <a:r>
              <a:rPr b="1" lang="en">
                <a:solidFill>
                  <a:srgbClr val="FF0000"/>
                </a:solidFill>
                <a:latin typeface="Karla"/>
                <a:ea typeface="Karla"/>
                <a:cs typeface="Karla"/>
                <a:sym typeface="Karla"/>
              </a:rPr>
              <a:t> </a:t>
            </a:r>
            <a:r>
              <a:rPr b="1" lang="en">
                <a:solidFill>
                  <a:srgbClr val="0C2E3A"/>
                </a:solidFill>
                <a:latin typeface="Karla"/>
                <a:ea typeface="Karla"/>
                <a:cs typeface="Karla"/>
                <a:sym typeface="Karla"/>
              </a:rPr>
              <a:t>inflammation</a:t>
            </a:r>
            <a:endParaRPr b="1">
              <a:solidFill>
                <a:schemeClr val="dk1"/>
              </a:solidFill>
              <a:latin typeface="Karla"/>
              <a:ea typeface="Karla"/>
              <a:cs typeface="Karla"/>
              <a:sym typeface="Karla"/>
            </a:endParaRPr>
          </a:p>
          <a:p>
            <a:pPr indent="-330200" lvl="0" marL="495300" rtl="0" algn="l">
              <a:lnSpc>
                <a:spcPct val="115000"/>
              </a:lnSpc>
              <a:spcBef>
                <a:spcPts val="100"/>
              </a:spcBef>
              <a:spcAft>
                <a:spcPts val="0"/>
              </a:spcAft>
              <a:buClr>
                <a:srgbClr val="999999"/>
              </a:buClr>
              <a:buSzPts val="1400"/>
              <a:buFont typeface="Karla"/>
              <a:buChar char="●"/>
            </a:pPr>
            <a:r>
              <a:rPr lang="en">
                <a:solidFill>
                  <a:srgbClr val="999999"/>
                </a:solidFill>
                <a:latin typeface="Karla"/>
                <a:ea typeface="Karla"/>
                <a:cs typeface="Karla"/>
                <a:sym typeface="Karla"/>
              </a:rPr>
              <a:t>The stone is within the body of gallbladder.</a:t>
            </a:r>
            <a:endParaRPr>
              <a:solidFill>
                <a:srgbClr val="999999"/>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 Wall is normal.</a:t>
            </a:r>
            <a:endParaRPr>
              <a:solidFill>
                <a:srgbClr val="6AA84F"/>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There is no inflammation.</a:t>
            </a:r>
            <a:endParaRPr>
              <a:solidFill>
                <a:srgbClr val="6AA84F"/>
              </a:solidFill>
              <a:latin typeface="Karla"/>
              <a:ea typeface="Karla"/>
              <a:cs typeface="Karla"/>
              <a:sym typeface="Karla"/>
            </a:endParaRPr>
          </a:p>
          <a:p>
            <a:pPr indent="-330200" lvl="0" marL="495300" rtl="0" algn="l">
              <a:lnSpc>
                <a:spcPct val="115000"/>
              </a:lnSpc>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Usually asymptomatic</a:t>
            </a:r>
            <a:endParaRPr>
              <a:solidFill>
                <a:srgbClr val="999999"/>
              </a:solidFill>
              <a:latin typeface="Karla"/>
              <a:ea typeface="Karla"/>
              <a:cs typeface="Karla"/>
              <a:sym typeface="Karla"/>
            </a:endParaRPr>
          </a:p>
        </p:txBody>
      </p:sp>
      <p:sp>
        <p:nvSpPr>
          <p:cNvPr id="136" name="Google Shape;136;p16"/>
          <p:cNvSpPr txBox="1"/>
          <p:nvPr/>
        </p:nvSpPr>
        <p:spPr>
          <a:xfrm>
            <a:off x="3992275" y="3557617"/>
            <a:ext cx="3000000" cy="11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0C2E3A"/>
                </a:solidFill>
                <a:latin typeface="Karla"/>
                <a:ea typeface="Karla"/>
                <a:cs typeface="Karla"/>
                <a:sym typeface="Karla"/>
              </a:rPr>
              <a:t>Stone </a:t>
            </a:r>
            <a:r>
              <a:rPr b="1" lang="en">
                <a:solidFill>
                  <a:srgbClr val="CC0000"/>
                </a:solidFill>
                <a:latin typeface="Karla"/>
                <a:ea typeface="Karla"/>
                <a:cs typeface="Karla"/>
                <a:sym typeface="Karla"/>
              </a:rPr>
              <a:t>WITH </a:t>
            </a:r>
            <a:r>
              <a:rPr b="1" lang="en">
                <a:solidFill>
                  <a:srgbClr val="0C2E3A"/>
                </a:solidFill>
                <a:latin typeface="Karla"/>
                <a:ea typeface="Karla"/>
                <a:cs typeface="Karla"/>
                <a:sym typeface="Karla"/>
              </a:rPr>
              <a:t>inflammation</a:t>
            </a:r>
            <a:endParaRPr b="1">
              <a:solidFill>
                <a:srgbClr val="0C2E3A"/>
              </a:solidFill>
              <a:latin typeface="Karla"/>
              <a:ea typeface="Karla"/>
              <a:cs typeface="Karla"/>
              <a:sym typeface="Karla"/>
            </a:endParaRPr>
          </a:p>
          <a:p>
            <a:pPr indent="-330200" lvl="0" marL="495300" rtl="0" algn="l">
              <a:lnSpc>
                <a:spcPct val="115000"/>
              </a:lnSpc>
              <a:spcBef>
                <a:spcPts val="100"/>
              </a:spcBef>
              <a:spcAft>
                <a:spcPts val="0"/>
              </a:spcAft>
              <a:buClr>
                <a:srgbClr val="999999"/>
              </a:buClr>
              <a:buSzPts val="1400"/>
              <a:buFont typeface="Karla"/>
              <a:buChar char="●"/>
            </a:pPr>
            <a:r>
              <a:rPr lang="en">
                <a:solidFill>
                  <a:srgbClr val="999999"/>
                </a:solidFill>
                <a:latin typeface="Karla"/>
                <a:ea typeface="Karla"/>
                <a:cs typeface="Karla"/>
                <a:sym typeface="Karla"/>
              </a:rPr>
              <a:t>The Stone is in the neck.</a:t>
            </a:r>
            <a:endParaRPr>
              <a:solidFill>
                <a:srgbClr val="999999"/>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 Wall is thickened.</a:t>
            </a:r>
            <a:endParaRPr>
              <a:solidFill>
                <a:srgbClr val="6AA84F"/>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There is inflammation.</a:t>
            </a:r>
            <a:endParaRPr>
              <a:solidFill>
                <a:srgbClr val="6AA84F"/>
              </a:solidFill>
              <a:latin typeface="Karla"/>
              <a:ea typeface="Karla"/>
              <a:cs typeface="Karla"/>
              <a:sym typeface="Karla"/>
            </a:endParaRPr>
          </a:p>
        </p:txBody>
      </p:sp>
      <p:pic>
        <p:nvPicPr>
          <p:cNvPr id="137" name="Google Shape;137;p16"/>
          <p:cNvPicPr preferRelativeResize="0"/>
          <p:nvPr/>
        </p:nvPicPr>
        <p:blipFill>
          <a:blip r:embed="rId5">
            <a:alphaModFix/>
          </a:blip>
          <a:stretch>
            <a:fillRect/>
          </a:stretch>
        </p:blipFill>
        <p:spPr>
          <a:xfrm>
            <a:off x="415925" y="5466275"/>
            <a:ext cx="3212150" cy="2477275"/>
          </a:xfrm>
          <a:prstGeom prst="rect">
            <a:avLst/>
          </a:prstGeom>
          <a:noFill/>
          <a:ln>
            <a:noFill/>
          </a:ln>
        </p:spPr>
      </p:pic>
      <p:pic>
        <p:nvPicPr>
          <p:cNvPr id="138" name="Google Shape;138;p16"/>
          <p:cNvPicPr preferRelativeResize="0"/>
          <p:nvPr/>
        </p:nvPicPr>
        <p:blipFill>
          <a:blip r:embed="rId6">
            <a:alphaModFix/>
          </a:blip>
          <a:stretch>
            <a:fillRect/>
          </a:stretch>
        </p:blipFill>
        <p:spPr>
          <a:xfrm>
            <a:off x="3886200" y="5447338"/>
            <a:ext cx="3212150" cy="2477250"/>
          </a:xfrm>
          <a:prstGeom prst="rect">
            <a:avLst/>
          </a:prstGeom>
          <a:noFill/>
          <a:ln>
            <a:noFill/>
          </a:ln>
        </p:spPr>
      </p:pic>
      <p:sp>
        <p:nvSpPr>
          <p:cNvPr id="139" name="Google Shape;139;p16"/>
          <p:cNvSpPr txBox="1"/>
          <p:nvPr/>
        </p:nvSpPr>
        <p:spPr>
          <a:xfrm>
            <a:off x="265200" y="8117500"/>
            <a:ext cx="3513600" cy="247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CC0000"/>
                </a:solidFill>
                <a:latin typeface="Karla"/>
                <a:ea typeface="Karla"/>
                <a:cs typeface="Karla"/>
                <a:sym typeface="Karla"/>
              </a:rPr>
              <a:t>WITHOUT</a:t>
            </a:r>
            <a:r>
              <a:rPr b="1" lang="en">
                <a:solidFill>
                  <a:srgbClr val="0C2E3A"/>
                </a:solidFill>
                <a:latin typeface="Karla"/>
                <a:ea typeface="Karla"/>
                <a:cs typeface="Karla"/>
                <a:sym typeface="Karla"/>
              </a:rPr>
              <a:t> acoustic shadow (GB</a:t>
            </a:r>
            <a:r>
              <a:rPr b="1" lang="en">
                <a:solidFill>
                  <a:schemeClr val="dk1"/>
                </a:solidFill>
                <a:latin typeface="Karla"/>
                <a:ea typeface="Karla"/>
                <a:cs typeface="Karla"/>
                <a:sym typeface="Karla"/>
              </a:rPr>
              <a:t> </a:t>
            </a:r>
            <a:r>
              <a:rPr b="1" lang="en">
                <a:solidFill>
                  <a:srgbClr val="CC0000"/>
                </a:solidFill>
                <a:latin typeface="Karla"/>
                <a:ea typeface="Karla"/>
                <a:cs typeface="Karla"/>
                <a:sym typeface="Karla"/>
              </a:rPr>
              <a:t>polyp</a:t>
            </a:r>
            <a:r>
              <a:rPr b="1" lang="en">
                <a:solidFill>
                  <a:schemeClr val="dk1"/>
                </a:solidFill>
                <a:latin typeface="Karla"/>
                <a:ea typeface="Karla"/>
                <a:cs typeface="Karla"/>
                <a:sym typeface="Karla"/>
              </a:rPr>
              <a:t>)</a:t>
            </a:r>
            <a:endParaRPr>
              <a:solidFill>
                <a:srgbClr val="0C2E3A"/>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Greyish structure </a:t>
            </a:r>
            <a:endParaRPr>
              <a:solidFill>
                <a:srgbClr val="6AA84F"/>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No posterior shadow.</a:t>
            </a:r>
            <a:endParaRPr>
              <a:solidFill>
                <a:srgbClr val="6AA84F"/>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There is no inflammation.</a:t>
            </a:r>
            <a:endParaRPr>
              <a:solidFill>
                <a:srgbClr val="6AA84F"/>
              </a:solidFill>
              <a:latin typeface="Karla"/>
              <a:ea typeface="Karla"/>
              <a:cs typeface="Karla"/>
              <a:sym typeface="Karla"/>
            </a:endParaRPr>
          </a:p>
          <a:p>
            <a:pPr indent="-330200" lvl="0" marL="495300" rtl="0" algn="l">
              <a:lnSpc>
                <a:spcPct val="102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It is a mass “gallbladder Polyp”.</a:t>
            </a:r>
            <a:endParaRPr>
              <a:solidFill>
                <a:srgbClr val="6AA84F"/>
              </a:solidFill>
              <a:latin typeface="Karla"/>
              <a:ea typeface="Karla"/>
              <a:cs typeface="Karla"/>
              <a:sym typeface="Karla"/>
            </a:endParaRPr>
          </a:p>
          <a:p>
            <a:pPr indent="-330200" lvl="0" marL="495300" rtl="0" algn="l">
              <a:lnSpc>
                <a:spcPct val="102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Could be benign or malignant.</a:t>
            </a:r>
            <a:endParaRPr>
              <a:solidFill>
                <a:srgbClr val="6AA84F"/>
              </a:solidFill>
              <a:latin typeface="Karla"/>
              <a:ea typeface="Karla"/>
              <a:cs typeface="Karla"/>
              <a:sym typeface="Karla"/>
            </a:endParaRPr>
          </a:p>
        </p:txBody>
      </p:sp>
      <p:sp>
        <p:nvSpPr>
          <p:cNvPr id="140" name="Google Shape;140;p16"/>
          <p:cNvSpPr txBox="1"/>
          <p:nvPr/>
        </p:nvSpPr>
        <p:spPr>
          <a:xfrm>
            <a:off x="3886375" y="8095825"/>
            <a:ext cx="3212100" cy="229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CC0000"/>
                </a:solidFill>
                <a:latin typeface="Karla"/>
                <a:ea typeface="Karla"/>
                <a:cs typeface="Karla"/>
                <a:sym typeface="Karla"/>
              </a:rPr>
              <a:t>WITH </a:t>
            </a:r>
            <a:r>
              <a:rPr b="1" lang="en">
                <a:solidFill>
                  <a:srgbClr val="0C2E3A"/>
                </a:solidFill>
                <a:latin typeface="Karla"/>
                <a:ea typeface="Karla"/>
                <a:cs typeface="Karla"/>
                <a:sym typeface="Karla"/>
              </a:rPr>
              <a:t>acoustic shadow (GB </a:t>
            </a:r>
            <a:r>
              <a:rPr b="1" lang="en">
                <a:solidFill>
                  <a:srgbClr val="CC0000"/>
                </a:solidFill>
                <a:latin typeface="Karla"/>
                <a:ea typeface="Karla"/>
                <a:cs typeface="Karla"/>
                <a:sym typeface="Karla"/>
              </a:rPr>
              <a:t>stone</a:t>
            </a:r>
            <a:r>
              <a:rPr b="1" lang="en">
                <a:solidFill>
                  <a:schemeClr val="dk1"/>
                </a:solidFill>
                <a:latin typeface="Karla"/>
                <a:ea typeface="Karla"/>
                <a:cs typeface="Karla"/>
                <a:sym typeface="Karla"/>
              </a:rPr>
              <a:t>)</a:t>
            </a:r>
            <a:endParaRPr b="1">
              <a:solidFill>
                <a:schemeClr val="dk1"/>
              </a:solidFill>
              <a:latin typeface="Karla"/>
              <a:ea typeface="Karla"/>
              <a:cs typeface="Karla"/>
              <a:sym typeface="Karla"/>
            </a:endParaRPr>
          </a:p>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Calculus shadow with inflammation</a:t>
            </a:r>
            <a:endParaRPr>
              <a:solidFill>
                <a:srgbClr val="6AA84F"/>
              </a:solidFill>
              <a:latin typeface="Karla"/>
              <a:ea typeface="Karla"/>
              <a:cs typeface="Karla"/>
              <a:sym typeface="Karla"/>
            </a:endParaRPr>
          </a:p>
          <a:p>
            <a:pPr indent="0" lvl="0" marL="0" rtl="0" algn="l">
              <a:lnSpc>
                <a:spcPct val="115000"/>
              </a:lnSpc>
              <a:spcBef>
                <a:spcPts val="0"/>
              </a:spcBef>
              <a:spcAft>
                <a:spcPts val="0"/>
              </a:spcAft>
              <a:buNone/>
            </a:pPr>
            <a:r>
              <a:t/>
            </a:r>
            <a:endParaRPr>
              <a:solidFill>
                <a:schemeClr val="accent4"/>
              </a:solidFill>
              <a:latin typeface="Karla"/>
              <a:ea typeface="Karla"/>
              <a:cs typeface="Karla"/>
              <a:sym typeface="Karla"/>
            </a:endParaRPr>
          </a:p>
          <a:p>
            <a:pPr indent="0" lvl="0" marL="0" rtl="0" algn="ctr">
              <a:lnSpc>
                <a:spcPct val="115000"/>
              </a:lnSpc>
              <a:spcBef>
                <a:spcPts val="0"/>
              </a:spcBef>
              <a:spcAft>
                <a:spcPts val="0"/>
              </a:spcAft>
              <a:buNone/>
            </a:pPr>
            <a:r>
              <a:rPr lang="en">
                <a:solidFill>
                  <a:srgbClr val="CC0000"/>
                </a:solidFill>
                <a:latin typeface="Karla"/>
                <a:ea typeface="Karla"/>
                <a:cs typeface="Karla"/>
                <a:sym typeface="Karla"/>
              </a:rPr>
              <a:t>The key to differentiate between a polyp and stone is the acoustic shadow</a:t>
            </a:r>
            <a:endParaRPr>
              <a:solidFill>
                <a:srgbClr val="CC0000"/>
              </a:solidFill>
              <a:latin typeface="Karla"/>
              <a:ea typeface="Karla"/>
              <a:cs typeface="Karla"/>
              <a:sym typeface="Karla"/>
            </a:endParaRPr>
          </a:p>
        </p:txBody>
      </p:sp>
      <p:sp>
        <p:nvSpPr>
          <p:cNvPr id="141" name="Google Shape;141;p16"/>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dk2"/>
                </a:solidFill>
                <a:latin typeface="Arvo"/>
                <a:ea typeface="Arvo"/>
                <a:cs typeface="Arvo"/>
                <a:sym typeface="Arvo"/>
              </a:rPr>
              <a:t>Case 1</a:t>
            </a:r>
            <a:endParaRPr b="1" sz="2300">
              <a:solidFill>
                <a:schemeClr val="dk2"/>
              </a:solidFill>
              <a:latin typeface="Arvo"/>
              <a:ea typeface="Arvo"/>
              <a:cs typeface="Arvo"/>
              <a:sym typeface="Arvo"/>
            </a:endParaRPr>
          </a:p>
        </p:txBody>
      </p:sp>
      <p:grpSp>
        <p:nvGrpSpPr>
          <p:cNvPr id="142" name="Google Shape;142;p16"/>
          <p:cNvGrpSpPr/>
          <p:nvPr/>
        </p:nvGrpSpPr>
        <p:grpSpPr>
          <a:xfrm>
            <a:off x="77968" y="572270"/>
            <a:ext cx="274864" cy="316972"/>
            <a:chOff x="304245" y="1858207"/>
            <a:chExt cx="319386" cy="406165"/>
          </a:xfrm>
        </p:grpSpPr>
        <p:sp>
          <p:nvSpPr>
            <p:cNvPr id="143" name="Google Shape;143;p1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3</a:t>
            </a:r>
            <a:endParaRPr sz="1800">
              <a:solidFill>
                <a:srgbClr val="005E68"/>
              </a:solidFill>
              <a:latin typeface="Spectral"/>
              <a:ea typeface="Spectral"/>
              <a:cs typeface="Spectral"/>
              <a:sym typeface="Spectral"/>
            </a:endParaRPr>
          </a:p>
        </p:txBody>
      </p:sp>
      <p:sp>
        <p:nvSpPr>
          <p:cNvPr id="150" name="Google Shape;150;p17"/>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300">
              <a:solidFill>
                <a:schemeClr val="dk2"/>
              </a:solidFill>
              <a:latin typeface="Arvo"/>
              <a:ea typeface="Arvo"/>
              <a:cs typeface="Arvo"/>
              <a:sym typeface="Arvo"/>
            </a:endParaRPr>
          </a:p>
        </p:txBody>
      </p:sp>
      <p:sp>
        <p:nvSpPr>
          <p:cNvPr id="152" name="Google Shape;152;p17"/>
          <p:cNvSpPr txBox="1"/>
          <p:nvPr/>
        </p:nvSpPr>
        <p:spPr>
          <a:xfrm>
            <a:off x="443425" y="495650"/>
            <a:ext cx="69249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153" name="Google Shape;153;p17"/>
          <p:cNvSpPr txBox="1"/>
          <p:nvPr/>
        </p:nvSpPr>
        <p:spPr>
          <a:xfrm>
            <a:off x="352825" y="2838375"/>
            <a:ext cx="7419600" cy="56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t/>
            </a:r>
            <a:endParaRPr sz="1600">
              <a:solidFill>
                <a:srgbClr val="999999"/>
              </a:solidFill>
              <a:latin typeface="Karla"/>
              <a:ea typeface="Karla"/>
              <a:cs typeface="Karla"/>
              <a:sym typeface="Karla"/>
            </a:endParaRPr>
          </a:p>
        </p:txBody>
      </p:sp>
      <p:sp>
        <p:nvSpPr>
          <p:cNvPr id="154" name="Google Shape;154;p17"/>
          <p:cNvSpPr txBox="1"/>
          <p:nvPr/>
        </p:nvSpPr>
        <p:spPr>
          <a:xfrm>
            <a:off x="445800" y="64842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155" name="Google Shape;155;p17"/>
          <p:cNvSpPr txBox="1"/>
          <p:nvPr/>
        </p:nvSpPr>
        <p:spPr>
          <a:xfrm>
            <a:off x="4035613" y="62402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156" name="Google Shape;156;p17"/>
          <p:cNvSpPr txBox="1"/>
          <p:nvPr/>
        </p:nvSpPr>
        <p:spPr>
          <a:xfrm>
            <a:off x="472175" y="8294942"/>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sz="2300">
              <a:solidFill>
                <a:srgbClr val="0D8F9D"/>
              </a:solidFill>
              <a:latin typeface="Karla"/>
              <a:ea typeface="Karla"/>
              <a:cs typeface="Karla"/>
              <a:sym typeface="Karla"/>
            </a:endParaRPr>
          </a:p>
        </p:txBody>
      </p:sp>
      <p:sp>
        <p:nvSpPr>
          <p:cNvPr id="157" name="Google Shape;157;p17"/>
          <p:cNvSpPr txBox="1"/>
          <p:nvPr/>
        </p:nvSpPr>
        <p:spPr>
          <a:xfrm>
            <a:off x="3918425" y="7981292"/>
            <a:ext cx="3212100" cy="229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a:solidFill>
                <a:srgbClr val="CC0000"/>
              </a:solidFill>
              <a:latin typeface="Karla"/>
              <a:ea typeface="Karla"/>
              <a:cs typeface="Karla"/>
              <a:sym typeface="Karla"/>
            </a:endParaRPr>
          </a:p>
        </p:txBody>
      </p:sp>
      <p:pic>
        <p:nvPicPr>
          <p:cNvPr id="158" name="Google Shape;158;p17"/>
          <p:cNvPicPr preferRelativeResize="0"/>
          <p:nvPr/>
        </p:nvPicPr>
        <p:blipFill>
          <a:blip r:embed="rId3">
            <a:alphaModFix/>
          </a:blip>
          <a:stretch>
            <a:fillRect/>
          </a:stretch>
        </p:blipFill>
        <p:spPr>
          <a:xfrm>
            <a:off x="624949" y="452201"/>
            <a:ext cx="2856700" cy="2086315"/>
          </a:xfrm>
          <a:prstGeom prst="rect">
            <a:avLst/>
          </a:prstGeom>
          <a:noFill/>
          <a:ln cap="flat" cmpd="sng" w="38100">
            <a:solidFill>
              <a:srgbClr val="BF9000"/>
            </a:solidFill>
            <a:prstDash val="solid"/>
            <a:round/>
            <a:headEnd len="sm" w="sm" type="none"/>
            <a:tailEnd len="sm" w="sm" type="none"/>
          </a:ln>
        </p:spPr>
      </p:pic>
      <p:pic>
        <p:nvPicPr>
          <p:cNvPr id="159" name="Google Shape;159;p17"/>
          <p:cNvPicPr preferRelativeResize="0"/>
          <p:nvPr/>
        </p:nvPicPr>
        <p:blipFill>
          <a:blip r:embed="rId4">
            <a:alphaModFix/>
          </a:blip>
          <a:stretch>
            <a:fillRect/>
          </a:stretch>
        </p:blipFill>
        <p:spPr>
          <a:xfrm>
            <a:off x="4110250" y="491463"/>
            <a:ext cx="2856700" cy="2086325"/>
          </a:xfrm>
          <a:prstGeom prst="rect">
            <a:avLst/>
          </a:prstGeom>
          <a:noFill/>
          <a:ln>
            <a:noFill/>
          </a:ln>
        </p:spPr>
      </p:pic>
      <p:sp>
        <p:nvSpPr>
          <p:cNvPr id="160" name="Google Shape;160;p17"/>
          <p:cNvSpPr txBox="1"/>
          <p:nvPr/>
        </p:nvSpPr>
        <p:spPr>
          <a:xfrm>
            <a:off x="0" y="2504575"/>
            <a:ext cx="3818100" cy="169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BF9000"/>
                </a:solidFill>
                <a:latin typeface="Karla"/>
                <a:ea typeface="Karla"/>
                <a:cs typeface="Karla"/>
                <a:sym typeface="Karla"/>
              </a:rPr>
              <a:t>Acalculous cholecystitis</a:t>
            </a:r>
            <a:endParaRPr b="1">
              <a:solidFill>
                <a:srgbClr val="BF9000"/>
              </a:solidFill>
              <a:latin typeface="Karla"/>
              <a:ea typeface="Karla"/>
              <a:cs typeface="Karla"/>
              <a:sym typeface="Karla"/>
            </a:endParaRPr>
          </a:p>
          <a:p>
            <a:pPr indent="-317500" lvl="0" marL="457200" rtl="0" algn="l">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The inflammation without stone called (Acalculous cholecystitis) </a:t>
            </a:r>
            <a:endParaRPr>
              <a:solidFill>
                <a:srgbClr val="6AA84F"/>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It has some fluid around.</a:t>
            </a:r>
            <a:endParaRPr>
              <a:solidFill>
                <a:srgbClr val="999999"/>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Tx by relieving the distention with tube</a:t>
            </a:r>
            <a:endParaRPr>
              <a:solidFill>
                <a:srgbClr val="999999"/>
              </a:solidFill>
              <a:latin typeface="Karla"/>
              <a:ea typeface="Karla"/>
              <a:cs typeface="Karla"/>
              <a:sym typeface="Karla"/>
            </a:endParaRPr>
          </a:p>
        </p:txBody>
      </p:sp>
      <p:sp>
        <p:nvSpPr>
          <p:cNvPr id="161" name="Google Shape;161;p17"/>
          <p:cNvSpPr txBox="1"/>
          <p:nvPr/>
        </p:nvSpPr>
        <p:spPr>
          <a:xfrm>
            <a:off x="3962400" y="2578263"/>
            <a:ext cx="3000000" cy="113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CC0000"/>
                </a:solidFill>
                <a:latin typeface="Karla"/>
                <a:ea typeface="Karla"/>
                <a:cs typeface="Karla"/>
                <a:sym typeface="Karla"/>
              </a:rPr>
              <a:t>Calculous </a:t>
            </a:r>
            <a:r>
              <a:rPr b="1" lang="en">
                <a:solidFill>
                  <a:srgbClr val="0C2E3A"/>
                </a:solidFill>
                <a:latin typeface="Karla"/>
                <a:ea typeface="Karla"/>
                <a:cs typeface="Karla"/>
                <a:sym typeface="Karla"/>
              </a:rPr>
              <a:t>cholecystitis</a:t>
            </a:r>
            <a:endParaRPr b="1">
              <a:solidFill>
                <a:schemeClr val="dk1"/>
              </a:solidFill>
              <a:latin typeface="Karla"/>
              <a:ea typeface="Karla"/>
              <a:cs typeface="Karla"/>
              <a:sym typeface="Karla"/>
            </a:endParaRPr>
          </a:p>
          <a:p>
            <a:pPr indent="-317500" lvl="0" marL="457200" rtl="0" algn="l">
              <a:lnSpc>
                <a:spcPct val="115000"/>
              </a:lnSpc>
              <a:spcBef>
                <a:spcPts val="100"/>
              </a:spcBef>
              <a:spcAft>
                <a:spcPts val="0"/>
              </a:spcAft>
              <a:buClr>
                <a:srgbClr val="6AA84F"/>
              </a:buClr>
              <a:buSzPts val="1400"/>
              <a:buFont typeface="Karla"/>
              <a:buChar char="●"/>
            </a:pPr>
            <a:r>
              <a:rPr lang="en">
                <a:solidFill>
                  <a:srgbClr val="6AA84F"/>
                </a:solidFill>
                <a:latin typeface="Karla"/>
                <a:ea typeface="Karla"/>
                <a:cs typeface="Karla"/>
                <a:sym typeface="Karla"/>
              </a:rPr>
              <a:t>Inflammation with stone</a:t>
            </a:r>
            <a:endParaRPr>
              <a:solidFill>
                <a:srgbClr val="6AA84F"/>
              </a:solidFill>
              <a:latin typeface="Karla"/>
              <a:ea typeface="Karla"/>
              <a:cs typeface="Karla"/>
              <a:sym typeface="Karla"/>
            </a:endParaRPr>
          </a:p>
          <a:p>
            <a:pPr indent="-317500" lvl="0" marL="457200" rtl="0" algn="l">
              <a:lnSpc>
                <a:spcPct val="115000"/>
              </a:lnSpc>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Treated by cholecystectomy</a:t>
            </a:r>
            <a:endParaRPr>
              <a:solidFill>
                <a:srgbClr val="999999"/>
              </a:solidFill>
              <a:latin typeface="Karla"/>
              <a:ea typeface="Karla"/>
              <a:cs typeface="Karla"/>
              <a:sym typeface="Karla"/>
            </a:endParaRPr>
          </a:p>
        </p:txBody>
      </p:sp>
      <p:sp>
        <p:nvSpPr>
          <p:cNvPr id="162" name="Google Shape;162;p17"/>
          <p:cNvSpPr txBox="1"/>
          <p:nvPr/>
        </p:nvSpPr>
        <p:spPr>
          <a:xfrm>
            <a:off x="147000" y="3766150"/>
            <a:ext cx="7556700" cy="10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latin typeface="Karla"/>
                <a:ea typeface="Karla"/>
                <a:cs typeface="Karla"/>
                <a:sym typeface="Karla"/>
              </a:rPr>
              <a:t>Acalculous cholecystitis</a:t>
            </a:r>
            <a:r>
              <a:rPr lang="en">
                <a:solidFill>
                  <a:srgbClr val="6AA84F"/>
                </a:solidFill>
                <a:latin typeface="Karla"/>
                <a:ea typeface="Karla"/>
                <a:cs typeface="Karla"/>
                <a:sym typeface="Karla"/>
              </a:rPr>
              <a:t> less common &amp; usually happens with very sick patients. Patients in the ICU are at higher risk because they are getting their nutrients either through NGT or IV and this won't stimulate GB to contract so it will be distended because of the accumulated bile and that will cause inflammation</a:t>
            </a:r>
            <a:endParaRPr>
              <a:solidFill>
                <a:srgbClr val="6AA84F"/>
              </a:solidFill>
              <a:latin typeface="Karla"/>
              <a:ea typeface="Karla"/>
              <a:cs typeface="Karla"/>
              <a:sym typeface="Karla"/>
            </a:endParaRPr>
          </a:p>
        </p:txBody>
      </p:sp>
      <p:sp>
        <p:nvSpPr>
          <p:cNvPr id="163" name="Google Shape;163;p17"/>
          <p:cNvSpPr txBox="1"/>
          <p:nvPr/>
        </p:nvSpPr>
        <p:spPr>
          <a:xfrm>
            <a:off x="375325" y="4751975"/>
            <a:ext cx="5078400" cy="16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Different gallstones</a:t>
            </a:r>
            <a:r>
              <a:rPr b="1" lang="en" sz="2300">
                <a:solidFill>
                  <a:srgbClr val="7F7F7F"/>
                </a:solidFill>
                <a:latin typeface="Karla"/>
                <a:ea typeface="Karla"/>
                <a:cs typeface="Karla"/>
                <a:sym typeface="Karla"/>
              </a:rPr>
              <a:t> </a:t>
            </a:r>
            <a:r>
              <a:rPr b="1" lang="en" sz="2300">
                <a:solidFill>
                  <a:srgbClr val="999999"/>
                </a:solidFill>
                <a:latin typeface="Karla"/>
                <a:ea typeface="Karla"/>
                <a:cs typeface="Karla"/>
                <a:sym typeface="Karla"/>
              </a:rPr>
              <a:t>on US:</a:t>
            </a:r>
            <a:r>
              <a:rPr b="1" lang="en" sz="2300">
                <a:solidFill>
                  <a:schemeClr val="dk1"/>
                </a:solidFill>
                <a:latin typeface="Karla"/>
                <a:ea typeface="Karla"/>
                <a:cs typeface="Karla"/>
                <a:sym typeface="Karla"/>
              </a:rPr>
              <a:t> </a:t>
            </a:r>
            <a:endParaRPr b="1" sz="2300">
              <a:solidFill>
                <a:schemeClr val="dk1"/>
              </a:solidFill>
              <a:latin typeface="Karla"/>
              <a:ea typeface="Karla"/>
              <a:cs typeface="Karla"/>
              <a:sym typeface="Karla"/>
            </a:endParaRPr>
          </a:p>
        </p:txBody>
      </p:sp>
      <p:pic>
        <p:nvPicPr>
          <p:cNvPr id="164" name="Google Shape;164;p17"/>
          <p:cNvPicPr preferRelativeResize="0"/>
          <p:nvPr/>
        </p:nvPicPr>
        <p:blipFill>
          <a:blip r:embed="rId5">
            <a:alphaModFix/>
          </a:blip>
          <a:stretch>
            <a:fillRect/>
          </a:stretch>
        </p:blipFill>
        <p:spPr>
          <a:xfrm>
            <a:off x="304801" y="5273047"/>
            <a:ext cx="2205562" cy="1896028"/>
          </a:xfrm>
          <a:prstGeom prst="rect">
            <a:avLst/>
          </a:prstGeom>
          <a:noFill/>
          <a:ln>
            <a:noFill/>
          </a:ln>
        </p:spPr>
      </p:pic>
      <p:pic>
        <p:nvPicPr>
          <p:cNvPr id="165" name="Google Shape;165;p17"/>
          <p:cNvPicPr preferRelativeResize="0"/>
          <p:nvPr/>
        </p:nvPicPr>
        <p:blipFill>
          <a:blip r:embed="rId6">
            <a:alphaModFix/>
          </a:blip>
          <a:stretch>
            <a:fillRect/>
          </a:stretch>
        </p:blipFill>
        <p:spPr>
          <a:xfrm>
            <a:off x="2601308" y="5271447"/>
            <a:ext cx="2310000" cy="1896028"/>
          </a:xfrm>
          <a:prstGeom prst="rect">
            <a:avLst/>
          </a:prstGeom>
          <a:noFill/>
          <a:ln cap="flat" cmpd="sng" w="38100">
            <a:solidFill>
              <a:srgbClr val="BF9000"/>
            </a:solidFill>
            <a:prstDash val="solid"/>
            <a:round/>
            <a:headEnd len="sm" w="sm" type="none"/>
            <a:tailEnd len="sm" w="sm" type="none"/>
          </a:ln>
        </p:spPr>
      </p:pic>
      <p:pic>
        <p:nvPicPr>
          <p:cNvPr id="166" name="Google Shape;166;p17"/>
          <p:cNvPicPr preferRelativeResize="0"/>
          <p:nvPr/>
        </p:nvPicPr>
        <p:blipFill>
          <a:blip r:embed="rId7">
            <a:alphaModFix/>
          </a:blip>
          <a:stretch>
            <a:fillRect/>
          </a:stretch>
        </p:blipFill>
        <p:spPr>
          <a:xfrm>
            <a:off x="5002215" y="5296335"/>
            <a:ext cx="2252953" cy="1896028"/>
          </a:xfrm>
          <a:prstGeom prst="rect">
            <a:avLst/>
          </a:prstGeom>
          <a:noFill/>
          <a:ln>
            <a:noFill/>
          </a:ln>
        </p:spPr>
      </p:pic>
      <p:sp>
        <p:nvSpPr>
          <p:cNvPr id="167" name="Google Shape;167;p17"/>
          <p:cNvSpPr txBox="1"/>
          <p:nvPr/>
        </p:nvSpPr>
        <p:spPr>
          <a:xfrm>
            <a:off x="304800" y="7150650"/>
            <a:ext cx="2111100" cy="49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Karla"/>
                <a:ea typeface="Karla"/>
                <a:cs typeface="Karla"/>
                <a:sym typeface="Karla"/>
              </a:rPr>
              <a:t>Multiple tiny stones</a:t>
            </a:r>
            <a:endParaRPr>
              <a:solidFill>
                <a:srgbClr val="6AA84F"/>
              </a:solidFill>
              <a:latin typeface="Karla"/>
              <a:ea typeface="Karla"/>
              <a:cs typeface="Karla"/>
              <a:sym typeface="Karla"/>
            </a:endParaRPr>
          </a:p>
          <a:p>
            <a:pPr indent="0" lvl="0" marL="0" rtl="0" algn="ctr">
              <a:spcBef>
                <a:spcPts val="0"/>
              </a:spcBef>
              <a:spcAft>
                <a:spcPts val="0"/>
              </a:spcAft>
              <a:buNone/>
            </a:pPr>
            <a:r>
              <a:rPr lang="en">
                <a:solidFill>
                  <a:srgbClr val="6AA84F"/>
                </a:solidFill>
                <a:latin typeface="Karla"/>
                <a:ea typeface="Karla"/>
                <a:cs typeface="Karla"/>
                <a:sym typeface="Karla"/>
              </a:rPr>
              <a:t>Big shadow </a:t>
            </a:r>
            <a:endParaRPr>
              <a:solidFill>
                <a:srgbClr val="6AA84F"/>
              </a:solidFill>
              <a:latin typeface="Karla"/>
              <a:ea typeface="Karla"/>
              <a:cs typeface="Karla"/>
              <a:sym typeface="Karla"/>
            </a:endParaRPr>
          </a:p>
        </p:txBody>
      </p:sp>
      <p:sp>
        <p:nvSpPr>
          <p:cNvPr id="168" name="Google Shape;168;p17"/>
          <p:cNvSpPr txBox="1"/>
          <p:nvPr/>
        </p:nvSpPr>
        <p:spPr>
          <a:xfrm>
            <a:off x="2601175" y="7160500"/>
            <a:ext cx="2310000" cy="12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Karla"/>
                <a:ea typeface="Karla"/>
                <a:cs typeface="Karla"/>
                <a:sym typeface="Karla"/>
              </a:rPr>
              <a:t>2 stones </a:t>
            </a:r>
            <a:r>
              <a:rPr lang="en">
                <a:solidFill>
                  <a:srgbClr val="999999"/>
                </a:solidFill>
                <a:latin typeface="Karla"/>
                <a:ea typeface="Karla"/>
                <a:cs typeface="Karla"/>
                <a:sym typeface="Karla"/>
              </a:rPr>
              <a:t>(2 shadows)</a:t>
            </a:r>
            <a:endParaRPr>
              <a:solidFill>
                <a:srgbClr val="999999"/>
              </a:solidFill>
              <a:latin typeface="Karla"/>
              <a:ea typeface="Karla"/>
              <a:cs typeface="Karla"/>
              <a:sym typeface="Karla"/>
            </a:endParaRPr>
          </a:p>
          <a:p>
            <a:pPr indent="0" lvl="0" marL="0" rtl="0" algn="ctr">
              <a:spcBef>
                <a:spcPts val="0"/>
              </a:spcBef>
              <a:spcAft>
                <a:spcPts val="0"/>
              </a:spcAft>
              <a:buNone/>
            </a:pPr>
            <a:r>
              <a:rPr b="1" lang="en" sz="1500">
                <a:solidFill>
                  <a:srgbClr val="BF9000"/>
                </a:solidFill>
                <a:latin typeface="Karla"/>
                <a:ea typeface="Karla"/>
                <a:cs typeface="Karla"/>
                <a:sym typeface="Karla"/>
              </a:rPr>
              <a:t>G</a:t>
            </a:r>
            <a:r>
              <a:rPr b="1" lang="en" sz="1100">
                <a:solidFill>
                  <a:srgbClr val="BF9000"/>
                </a:solidFill>
                <a:latin typeface="Karla"/>
                <a:ea typeface="Karla"/>
                <a:cs typeface="Karla"/>
                <a:sym typeface="Karla"/>
              </a:rPr>
              <a:t>allbladder stones with no features of cholecystitis</a:t>
            </a:r>
            <a:endParaRPr b="1" sz="1100">
              <a:solidFill>
                <a:srgbClr val="BF9000"/>
              </a:solidFill>
              <a:latin typeface="Karla"/>
              <a:ea typeface="Karla"/>
              <a:cs typeface="Karla"/>
              <a:sym typeface="Karla"/>
            </a:endParaRPr>
          </a:p>
        </p:txBody>
      </p:sp>
      <p:sp>
        <p:nvSpPr>
          <p:cNvPr id="169" name="Google Shape;169;p17"/>
          <p:cNvSpPr txBox="1"/>
          <p:nvPr/>
        </p:nvSpPr>
        <p:spPr>
          <a:xfrm>
            <a:off x="352200" y="7745484"/>
            <a:ext cx="3000000" cy="11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Karla"/>
                <a:ea typeface="Karla"/>
                <a:cs typeface="Karla"/>
                <a:sym typeface="Karla"/>
              </a:rPr>
              <a:t>Gallstones on MRI: </a:t>
            </a:r>
            <a:endParaRPr b="1" sz="2400">
              <a:solidFill>
                <a:schemeClr val="accent1"/>
              </a:solidFill>
              <a:latin typeface="Karla"/>
              <a:ea typeface="Karla"/>
              <a:cs typeface="Karla"/>
              <a:sym typeface="Karla"/>
            </a:endParaRPr>
          </a:p>
        </p:txBody>
      </p:sp>
      <p:sp>
        <p:nvSpPr>
          <p:cNvPr id="170" name="Google Shape;170;p17"/>
          <p:cNvSpPr txBox="1"/>
          <p:nvPr/>
        </p:nvSpPr>
        <p:spPr>
          <a:xfrm>
            <a:off x="4682575" y="7150650"/>
            <a:ext cx="3000000" cy="123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Karla"/>
                <a:ea typeface="Karla"/>
                <a:cs typeface="Karla"/>
                <a:sym typeface="Karla"/>
              </a:rPr>
              <a:t>1 stone </a:t>
            </a:r>
            <a:r>
              <a:rPr lang="en">
                <a:solidFill>
                  <a:srgbClr val="999999"/>
                </a:solidFill>
                <a:latin typeface="Karla"/>
                <a:ea typeface="Karla"/>
                <a:cs typeface="Karla"/>
                <a:sym typeface="Karla"/>
              </a:rPr>
              <a:t>(1 shadow)</a:t>
            </a:r>
            <a:endParaRPr b="1">
              <a:solidFill>
                <a:srgbClr val="999999"/>
              </a:solidFill>
              <a:latin typeface="Karla"/>
              <a:ea typeface="Karla"/>
              <a:cs typeface="Karla"/>
              <a:sym typeface="Karla"/>
            </a:endParaRPr>
          </a:p>
        </p:txBody>
      </p:sp>
      <p:pic>
        <p:nvPicPr>
          <p:cNvPr id="171" name="Google Shape;171;p17"/>
          <p:cNvPicPr preferRelativeResize="0"/>
          <p:nvPr/>
        </p:nvPicPr>
        <p:blipFill>
          <a:blip r:embed="rId8">
            <a:alphaModFix/>
          </a:blip>
          <a:stretch>
            <a:fillRect/>
          </a:stretch>
        </p:blipFill>
        <p:spPr>
          <a:xfrm>
            <a:off x="313246" y="8243689"/>
            <a:ext cx="2252787" cy="1896028"/>
          </a:xfrm>
          <a:prstGeom prst="rect">
            <a:avLst/>
          </a:prstGeom>
          <a:noFill/>
          <a:ln>
            <a:noFill/>
          </a:ln>
        </p:spPr>
      </p:pic>
      <p:pic>
        <p:nvPicPr>
          <p:cNvPr id="172" name="Google Shape;172;p17"/>
          <p:cNvPicPr preferRelativeResize="0"/>
          <p:nvPr/>
        </p:nvPicPr>
        <p:blipFill>
          <a:blip r:embed="rId9">
            <a:alphaModFix/>
          </a:blip>
          <a:stretch>
            <a:fillRect/>
          </a:stretch>
        </p:blipFill>
        <p:spPr>
          <a:xfrm>
            <a:off x="2657046" y="8237264"/>
            <a:ext cx="2252788" cy="1896028"/>
          </a:xfrm>
          <a:prstGeom prst="rect">
            <a:avLst/>
          </a:prstGeom>
          <a:noFill/>
          <a:ln>
            <a:noFill/>
          </a:ln>
        </p:spPr>
      </p:pic>
      <p:pic>
        <p:nvPicPr>
          <p:cNvPr id="173" name="Google Shape;173;p17"/>
          <p:cNvPicPr preferRelativeResize="0"/>
          <p:nvPr/>
        </p:nvPicPr>
        <p:blipFill>
          <a:blip r:embed="rId10">
            <a:alphaModFix/>
          </a:blip>
          <a:stretch>
            <a:fillRect/>
          </a:stretch>
        </p:blipFill>
        <p:spPr>
          <a:xfrm>
            <a:off x="5030733" y="8237264"/>
            <a:ext cx="2310000" cy="1896028"/>
          </a:xfrm>
          <a:prstGeom prst="rect">
            <a:avLst/>
          </a:prstGeom>
          <a:noFill/>
          <a:ln>
            <a:noFill/>
          </a:ln>
        </p:spPr>
      </p:pic>
      <p:sp>
        <p:nvSpPr>
          <p:cNvPr id="174" name="Google Shape;174;p17"/>
          <p:cNvSpPr txBox="1"/>
          <p:nvPr/>
        </p:nvSpPr>
        <p:spPr>
          <a:xfrm>
            <a:off x="-22050" y="10153767"/>
            <a:ext cx="2764800" cy="49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9999"/>
                </a:solidFill>
                <a:latin typeface="Karla"/>
                <a:ea typeface="Karla"/>
                <a:cs typeface="Karla"/>
                <a:sym typeface="Karla"/>
              </a:rPr>
              <a:t>1 stone,</a:t>
            </a:r>
            <a:r>
              <a:rPr lang="en">
                <a:solidFill>
                  <a:srgbClr val="0C2E3A"/>
                </a:solidFill>
                <a:latin typeface="Karla"/>
                <a:ea typeface="Karla"/>
                <a:cs typeface="Karla"/>
                <a:sym typeface="Karla"/>
              </a:rPr>
              <a:t> </a:t>
            </a:r>
            <a:r>
              <a:rPr lang="en">
                <a:solidFill>
                  <a:srgbClr val="6AA84F"/>
                </a:solidFill>
                <a:latin typeface="Karla"/>
                <a:ea typeface="Karla"/>
                <a:cs typeface="Karla"/>
                <a:sym typeface="Karla"/>
              </a:rPr>
              <a:t>Usually gallbladder appear white/hyperintense</a:t>
            </a:r>
            <a:endParaRPr>
              <a:solidFill>
                <a:srgbClr val="6AA84F"/>
              </a:solidFill>
              <a:latin typeface="Karla"/>
              <a:ea typeface="Karla"/>
              <a:cs typeface="Karla"/>
              <a:sym typeface="Karla"/>
            </a:endParaRPr>
          </a:p>
        </p:txBody>
      </p:sp>
      <p:sp>
        <p:nvSpPr>
          <p:cNvPr id="175" name="Google Shape;175;p17"/>
          <p:cNvSpPr txBox="1"/>
          <p:nvPr/>
        </p:nvSpPr>
        <p:spPr>
          <a:xfrm>
            <a:off x="2510376" y="10169800"/>
            <a:ext cx="24282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Karla"/>
                <a:ea typeface="Karla"/>
                <a:cs typeface="Karla"/>
                <a:sym typeface="Karla"/>
              </a:rPr>
              <a:t>Multiple stones, S</a:t>
            </a:r>
            <a:r>
              <a:rPr lang="en">
                <a:solidFill>
                  <a:srgbClr val="6AA84F"/>
                </a:solidFill>
                <a:latin typeface="Karla"/>
                <a:ea typeface="Karla"/>
                <a:cs typeface="Karla"/>
                <a:sym typeface="Karla"/>
              </a:rPr>
              <a:t>tones appear black/hypointense</a:t>
            </a:r>
            <a:endParaRPr>
              <a:solidFill>
                <a:srgbClr val="6AA84F"/>
              </a:solidFill>
              <a:latin typeface="Karla"/>
              <a:ea typeface="Karla"/>
              <a:cs typeface="Karla"/>
              <a:sym typeface="Karla"/>
            </a:endParaRPr>
          </a:p>
        </p:txBody>
      </p:sp>
      <p:sp>
        <p:nvSpPr>
          <p:cNvPr id="176" name="Google Shape;176;p17"/>
          <p:cNvSpPr txBox="1"/>
          <p:nvPr/>
        </p:nvSpPr>
        <p:spPr>
          <a:xfrm>
            <a:off x="4703800" y="10095542"/>
            <a:ext cx="3000000" cy="8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Karla"/>
                <a:ea typeface="Karla"/>
                <a:cs typeface="Karla"/>
                <a:sym typeface="Karla"/>
              </a:rPr>
              <a:t>Multiple</a:t>
            </a:r>
            <a:r>
              <a:rPr b="1" lang="en">
                <a:solidFill>
                  <a:srgbClr val="6AA84F"/>
                </a:solidFill>
                <a:latin typeface="Karla"/>
                <a:ea typeface="Karla"/>
                <a:cs typeface="Karla"/>
                <a:sym typeface="Karla"/>
              </a:rPr>
              <a:t> </a:t>
            </a:r>
            <a:r>
              <a:rPr lang="en">
                <a:solidFill>
                  <a:srgbClr val="6AA84F"/>
                </a:solidFill>
                <a:latin typeface="Karla"/>
                <a:ea typeface="Karla"/>
                <a:cs typeface="Karla"/>
                <a:sym typeface="Karla"/>
              </a:rPr>
              <a:t>stones</a:t>
            </a:r>
            <a:r>
              <a:rPr lang="en">
                <a:solidFill>
                  <a:srgbClr val="0C2E3A"/>
                </a:solidFill>
                <a:latin typeface="Karla"/>
                <a:ea typeface="Karla"/>
                <a:cs typeface="Karla"/>
                <a:sym typeface="Karla"/>
              </a:rPr>
              <a:t> </a:t>
            </a:r>
            <a:r>
              <a:rPr lang="en">
                <a:solidFill>
                  <a:srgbClr val="999999"/>
                </a:solidFill>
                <a:latin typeface="Karla"/>
                <a:ea typeface="Karla"/>
                <a:cs typeface="Karla"/>
                <a:sym typeface="Karla"/>
              </a:rPr>
              <a:t>replacing the whole gallbladder</a:t>
            </a:r>
            <a:endParaRPr>
              <a:solidFill>
                <a:srgbClr val="999999"/>
              </a:solidFill>
              <a:latin typeface="Karla"/>
              <a:ea typeface="Karla"/>
              <a:cs typeface="Karla"/>
              <a:sym typeface="Karla"/>
            </a:endParaRPr>
          </a:p>
        </p:txBody>
      </p:sp>
      <p:sp>
        <p:nvSpPr>
          <p:cNvPr id="177" name="Google Shape;177;p17"/>
          <p:cNvSpPr/>
          <p:nvPr/>
        </p:nvSpPr>
        <p:spPr>
          <a:xfrm>
            <a:off x="730009" y="8761540"/>
            <a:ext cx="453600" cy="422400"/>
          </a:xfrm>
          <a:prstGeom prst="ellipse">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3103327" y="8861976"/>
            <a:ext cx="453600" cy="422400"/>
          </a:xfrm>
          <a:prstGeom prst="ellipse">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5256600" y="8511063"/>
            <a:ext cx="780000" cy="765600"/>
          </a:xfrm>
          <a:prstGeom prst="ellipse">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17"/>
          <p:cNvCxnSpPr/>
          <p:nvPr/>
        </p:nvCxnSpPr>
        <p:spPr>
          <a:xfrm>
            <a:off x="-6329625" y="-1905450"/>
            <a:ext cx="175200" cy="153300"/>
          </a:xfrm>
          <a:prstGeom prst="straightConnector1">
            <a:avLst/>
          </a:prstGeom>
          <a:noFill/>
          <a:ln cap="flat" cmpd="sng" w="9525">
            <a:solidFill>
              <a:srgbClr val="FFE599"/>
            </a:solidFill>
            <a:prstDash val="solid"/>
            <a:round/>
            <a:headEnd len="med" w="med" type="none"/>
            <a:tailEnd len="med" w="med" type="triangle"/>
          </a:ln>
        </p:spPr>
      </p:cxnSp>
      <p:cxnSp>
        <p:nvCxnSpPr>
          <p:cNvPr id="181" name="Google Shape;181;p17"/>
          <p:cNvCxnSpPr/>
          <p:nvPr/>
        </p:nvCxnSpPr>
        <p:spPr>
          <a:xfrm>
            <a:off x="996896" y="1117601"/>
            <a:ext cx="169800" cy="87300"/>
          </a:xfrm>
          <a:prstGeom prst="straightConnector1">
            <a:avLst/>
          </a:prstGeom>
          <a:noFill/>
          <a:ln cap="flat" cmpd="sng" w="19050">
            <a:solidFill>
              <a:srgbClr val="38761D"/>
            </a:solidFill>
            <a:prstDash val="solid"/>
            <a:round/>
            <a:headEnd len="med" w="med" type="none"/>
            <a:tailEnd len="med" w="med" type="stealth"/>
          </a:ln>
        </p:spPr>
      </p:cxnSp>
      <p:cxnSp>
        <p:nvCxnSpPr>
          <p:cNvPr id="182" name="Google Shape;182;p17"/>
          <p:cNvCxnSpPr/>
          <p:nvPr/>
        </p:nvCxnSpPr>
        <p:spPr>
          <a:xfrm rot="10800000">
            <a:off x="1764533" y="1646990"/>
            <a:ext cx="647100" cy="499800"/>
          </a:xfrm>
          <a:prstGeom prst="straightConnector1">
            <a:avLst/>
          </a:prstGeom>
          <a:noFill/>
          <a:ln cap="flat" cmpd="sng" w="19050">
            <a:solidFill>
              <a:srgbClr val="448C79"/>
            </a:solidFill>
            <a:prstDash val="solid"/>
            <a:round/>
            <a:headEnd len="med" w="med" type="none"/>
            <a:tailEnd len="med" w="med" type="stealth"/>
          </a:ln>
        </p:spPr>
      </p:cxnSp>
      <p:sp>
        <p:nvSpPr>
          <p:cNvPr id="183" name="Google Shape;183;p17"/>
          <p:cNvSpPr txBox="1"/>
          <p:nvPr/>
        </p:nvSpPr>
        <p:spPr>
          <a:xfrm>
            <a:off x="1975433" y="2031515"/>
            <a:ext cx="1508100" cy="3639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Normal Bowel</a:t>
            </a:r>
            <a:endParaRPr b="1" sz="1300">
              <a:solidFill>
                <a:srgbClr val="448C79"/>
              </a:solidFill>
              <a:highlight>
                <a:srgbClr val="EEEEEE"/>
              </a:highlight>
              <a:latin typeface="Calibri"/>
              <a:ea typeface="Calibri"/>
              <a:cs typeface="Calibri"/>
              <a:sym typeface="Calibri"/>
            </a:endParaRPr>
          </a:p>
        </p:txBody>
      </p:sp>
      <p:sp>
        <p:nvSpPr>
          <p:cNvPr id="184" name="Google Shape;184;p17"/>
          <p:cNvSpPr txBox="1"/>
          <p:nvPr/>
        </p:nvSpPr>
        <p:spPr>
          <a:xfrm>
            <a:off x="567141" y="843400"/>
            <a:ext cx="609600" cy="3639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Fluid</a:t>
            </a:r>
            <a:endParaRPr b="1" sz="1300">
              <a:solidFill>
                <a:srgbClr val="448C79"/>
              </a:solidFill>
              <a:highlight>
                <a:srgbClr val="EEEEEE"/>
              </a:highlight>
              <a:latin typeface="Calibri"/>
              <a:ea typeface="Calibri"/>
              <a:cs typeface="Calibri"/>
              <a:sym typeface="Calibri"/>
            </a:endParaRPr>
          </a:p>
        </p:txBody>
      </p:sp>
      <p:sp>
        <p:nvSpPr>
          <p:cNvPr id="185" name="Google Shape;185;p17"/>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dk2"/>
                </a:solidFill>
                <a:latin typeface="Arvo"/>
                <a:ea typeface="Arvo"/>
                <a:cs typeface="Arvo"/>
                <a:sym typeface="Arvo"/>
              </a:rPr>
              <a:t>Case 1</a:t>
            </a:r>
            <a:endParaRPr b="1" sz="2300">
              <a:solidFill>
                <a:schemeClr val="dk2"/>
              </a:solidFill>
              <a:latin typeface="Arvo"/>
              <a:ea typeface="Arvo"/>
              <a:cs typeface="Arvo"/>
              <a:sym typeface="Arvo"/>
            </a:endParaRPr>
          </a:p>
        </p:txBody>
      </p:sp>
      <p:grpSp>
        <p:nvGrpSpPr>
          <p:cNvPr id="186" name="Google Shape;186;p17"/>
          <p:cNvGrpSpPr/>
          <p:nvPr/>
        </p:nvGrpSpPr>
        <p:grpSpPr>
          <a:xfrm>
            <a:off x="77968" y="4857840"/>
            <a:ext cx="274864" cy="316972"/>
            <a:chOff x="304245" y="1858207"/>
            <a:chExt cx="319386" cy="406165"/>
          </a:xfrm>
        </p:grpSpPr>
        <p:sp>
          <p:nvSpPr>
            <p:cNvPr id="187" name="Google Shape;187;p1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 name="Google Shape;189;p17"/>
          <p:cNvGrpSpPr/>
          <p:nvPr/>
        </p:nvGrpSpPr>
        <p:grpSpPr>
          <a:xfrm>
            <a:off x="110018" y="7867508"/>
            <a:ext cx="274864" cy="316972"/>
            <a:chOff x="304245" y="1858207"/>
            <a:chExt cx="319386" cy="406165"/>
          </a:xfrm>
        </p:grpSpPr>
        <p:sp>
          <p:nvSpPr>
            <p:cNvPr id="190" name="Google Shape;190;p1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4</a:t>
            </a:r>
            <a:endParaRPr sz="1800">
              <a:solidFill>
                <a:srgbClr val="005E68"/>
              </a:solidFill>
              <a:latin typeface="Spectral"/>
              <a:ea typeface="Spectral"/>
              <a:cs typeface="Spectral"/>
              <a:sym typeface="Spectral"/>
            </a:endParaRPr>
          </a:p>
        </p:txBody>
      </p:sp>
      <p:sp>
        <p:nvSpPr>
          <p:cNvPr id="197" name="Google Shape;197;p18"/>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Case 2</a:t>
            </a:r>
            <a:endParaRPr b="1" sz="2300">
              <a:solidFill>
                <a:schemeClr val="dk2"/>
              </a:solidFill>
              <a:latin typeface="Arvo"/>
              <a:ea typeface="Arvo"/>
              <a:cs typeface="Arvo"/>
              <a:sym typeface="Arvo"/>
            </a:endParaRPr>
          </a:p>
        </p:txBody>
      </p:sp>
      <p:sp>
        <p:nvSpPr>
          <p:cNvPr id="199" name="Google Shape;199;p18"/>
          <p:cNvSpPr/>
          <p:nvPr/>
        </p:nvSpPr>
        <p:spPr>
          <a:xfrm>
            <a:off x="293400" y="426978"/>
            <a:ext cx="7185600" cy="684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Karla"/>
                <a:ea typeface="Karla"/>
                <a:cs typeface="Karla"/>
                <a:sym typeface="Karla"/>
              </a:rPr>
              <a:t>60 year old male with chronic alcoholic consumption &amp; complaining of fatigue, disorientation and abdominal distention.</a:t>
            </a:r>
            <a:endParaRPr b="1">
              <a:solidFill>
                <a:srgbClr val="FFFFFF"/>
              </a:solidFill>
              <a:latin typeface="Karla"/>
              <a:ea typeface="Karla"/>
              <a:cs typeface="Karla"/>
              <a:sym typeface="Karla"/>
            </a:endParaRPr>
          </a:p>
        </p:txBody>
      </p:sp>
      <p:sp>
        <p:nvSpPr>
          <p:cNvPr id="200" name="Google Shape;200;p18"/>
          <p:cNvSpPr txBox="1"/>
          <p:nvPr/>
        </p:nvSpPr>
        <p:spPr>
          <a:xfrm>
            <a:off x="445800" y="1073175"/>
            <a:ext cx="57948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0"/>
              </a:spcBef>
              <a:spcAft>
                <a:spcPts val="0"/>
              </a:spcAft>
              <a:buNone/>
            </a:pPr>
            <a:r>
              <a:rPr b="1" lang="en" sz="2300">
                <a:solidFill>
                  <a:srgbClr val="0D8F9D"/>
                </a:solidFill>
                <a:latin typeface="Karla"/>
                <a:ea typeface="Karla"/>
                <a:cs typeface="Karla"/>
                <a:sym typeface="Karla"/>
              </a:rPr>
              <a:t>What do you think this patient has? </a:t>
            </a:r>
            <a:endParaRPr b="1" sz="2300">
              <a:solidFill>
                <a:srgbClr val="0D8F9D"/>
              </a:solidFill>
              <a:latin typeface="Karla"/>
              <a:ea typeface="Karla"/>
              <a:cs typeface="Karla"/>
              <a:sym typeface="Karla"/>
            </a:endParaRPr>
          </a:p>
        </p:txBody>
      </p:sp>
      <p:sp>
        <p:nvSpPr>
          <p:cNvPr id="201" name="Google Shape;201;p18"/>
          <p:cNvSpPr txBox="1"/>
          <p:nvPr/>
        </p:nvSpPr>
        <p:spPr>
          <a:xfrm>
            <a:off x="325675" y="1466775"/>
            <a:ext cx="5877900" cy="393600"/>
          </a:xfrm>
          <a:prstGeom prst="rect">
            <a:avLst/>
          </a:prstGeom>
          <a:noFill/>
          <a:ln>
            <a:noFill/>
          </a:ln>
        </p:spPr>
        <p:txBody>
          <a:bodyPr anchorCtr="0" anchor="t" bIns="91425" lIns="91425" spcFirstLastPara="1" rIns="91425" wrap="square" tIns="91425">
            <a:noAutofit/>
          </a:bodyPr>
          <a:lstStyle/>
          <a:p>
            <a:pPr indent="-330200" lvl="0" marL="4953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Chronic liver disease (Liver cirrhosis) due to </a:t>
            </a:r>
            <a:r>
              <a:rPr lang="en">
                <a:solidFill>
                  <a:srgbClr val="6AA84F"/>
                </a:solidFill>
                <a:latin typeface="Karla"/>
                <a:ea typeface="Karla"/>
                <a:cs typeface="Karla"/>
                <a:sym typeface="Karla"/>
              </a:rPr>
              <a:t>hepatitis </a:t>
            </a:r>
            <a:endParaRPr sz="1600">
              <a:solidFill>
                <a:srgbClr val="6AA84F"/>
              </a:solidFill>
              <a:latin typeface="Karla"/>
              <a:ea typeface="Karla"/>
              <a:cs typeface="Karla"/>
              <a:sym typeface="Karla"/>
            </a:endParaRPr>
          </a:p>
        </p:txBody>
      </p:sp>
      <p:sp>
        <p:nvSpPr>
          <p:cNvPr id="202" name="Google Shape;202;p18"/>
          <p:cNvSpPr txBox="1"/>
          <p:nvPr/>
        </p:nvSpPr>
        <p:spPr>
          <a:xfrm>
            <a:off x="445800" y="1911375"/>
            <a:ext cx="71856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0"/>
              </a:spcBef>
              <a:spcAft>
                <a:spcPts val="0"/>
              </a:spcAft>
              <a:buNone/>
            </a:pPr>
            <a:r>
              <a:rPr b="1" lang="en" sz="2300">
                <a:solidFill>
                  <a:schemeClr val="accent1"/>
                </a:solidFill>
                <a:latin typeface="Karla"/>
                <a:ea typeface="Karla"/>
                <a:cs typeface="Karla"/>
                <a:sym typeface="Karla"/>
              </a:rPr>
              <a:t>What radiology modality you will start with?</a:t>
            </a:r>
            <a:endParaRPr b="1" sz="2300">
              <a:solidFill>
                <a:schemeClr val="accent1"/>
              </a:solidFill>
              <a:latin typeface="Karla"/>
              <a:ea typeface="Karla"/>
              <a:cs typeface="Karla"/>
              <a:sym typeface="Karla"/>
            </a:endParaRPr>
          </a:p>
        </p:txBody>
      </p:sp>
      <p:sp>
        <p:nvSpPr>
          <p:cNvPr id="203" name="Google Shape;203;p18"/>
          <p:cNvSpPr txBox="1"/>
          <p:nvPr/>
        </p:nvSpPr>
        <p:spPr>
          <a:xfrm>
            <a:off x="276625" y="2304975"/>
            <a:ext cx="7419600" cy="564000"/>
          </a:xfrm>
          <a:prstGeom prst="rect">
            <a:avLst/>
          </a:prstGeom>
          <a:noFill/>
          <a:ln>
            <a:noFill/>
          </a:ln>
        </p:spPr>
        <p:txBody>
          <a:bodyPr anchorCtr="0" anchor="t" bIns="91425" lIns="91425" spcFirstLastPara="1" rIns="91425" wrap="square" tIns="91425">
            <a:noAutofit/>
          </a:bodyPr>
          <a:lstStyle/>
          <a:p>
            <a:pPr indent="-330200" lvl="0" marL="495300" rtl="0" algn="l">
              <a:lnSpc>
                <a:spcPct val="115000"/>
              </a:lnSpc>
              <a:spcBef>
                <a:spcPts val="0"/>
              </a:spcBef>
              <a:spcAft>
                <a:spcPts val="0"/>
              </a:spcAft>
              <a:buClr>
                <a:srgbClr val="000000"/>
              </a:buClr>
              <a:buSzPts val="1400"/>
              <a:buFont typeface="Karla"/>
              <a:buChar char="●"/>
            </a:pPr>
            <a:r>
              <a:rPr lang="en">
                <a:latin typeface="Karla"/>
                <a:ea typeface="Karla"/>
                <a:cs typeface="Karla"/>
                <a:sym typeface="Karla"/>
              </a:rPr>
              <a:t>Ultrasound. </a:t>
            </a:r>
            <a:r>
              <a:rPr lang="en">
                <a:solidFill>
                  <a:srgbClr val="6AA84F"/>
                </a:solidFill>
                <a:latin typeface="Karla"/>
                <a:ea typeface="Karla"/>
                <a:cs typeface="Karla"/>
                <a:sym typeface="Karla"/>
              </a:rPr>
              <a:t>Aim is to confirm if the liver in normal or abnormal </a:t>
            </a:r>
            <a:endParaRPr>
              <a:solidFill>
                <a:srgbClr val="6AA84F"/>
              </a:solidFill>
              <a:latin typeface="Karla"/>
              <a:ea typeface="Karla"/>
              <a:cs typeface="Karla"/>
              <a:sym typeface="Karla"/>
            </a:endParaRPr>
          </a:p>
          <a:p>
            <a:pPr indent="0" lvl="0" marL="457200" rtl="0" algn="l">
              <a:lnSpc>
                <a:spcPct val="115000"/>
              </a:lnSpc>
              <a:spcBef>
                <a:spcPts val="0"/>
              </a:spcBef>
              <a:spcAft>
                <a:spcPts val="0"/>
              </a:spcAft>
              <a:buNone/>
            </a:pPr>
            <a:r>
              <a:rPr lang="en">
                <a:solidFill>
                  <a:srgbClr val="999999"/>
                </a:solidFill>
                <a:latin typeface="Karla"/>
                <a:ea typeface="Karla"/>
                <a:cs typeface="Karla"/>
                <a:sym typeface="Karla"/>
              </a:rPr>
              <a:t>X-ray is not good for liver and soft tissue </a:t>
            </a:r>
            <a:endParaRPr sz="1600">
              <a:solidFill>
                <a:srgbClr val="999999"/>
              </a:solidFill>
              <a:latin typeface="Karla"/>
              <a:ea typeface="Karla"/>
              <a:cs typeface="Karla"/>
              <a:sym typeface="Karla"/>
            </a:endParaRPr>
          </a:p>
        </p:txBody>
      </p:sp>
      <p:sp>
        <p:nvSpPr>
          <p:cNvPr id="204" name="Google Shape;204;p18"/>
          <p:cNvSpPr txBox="1"/>
          <p:nvPr/>
        </p:nvSpPr>
        <p:spPr>
          <a:xfrm>
            <a:off x="445800" y="6712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205" name="Google Shape;205;p18"/>
          <p:cNvSpPr txBox="1"/>
          <p:nvPr/>
        </p:nvSpPr>
        <p:spPr>
          <a:xfrm>
            <a:off x="4035613" y="6468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206" name="Google Shape;206;p18"/>
          <p:cNvSpPr txBox="1"/>
          <p:nvPr/>
        </p:nvSpPr>
        <p:spPr>
          <a:xfrm>
            <a:off x="445800" y="3046475"/>
            <a:ext cx="76008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rPr b="1" lang="en" sz="2300">
                <a:solidFill>
                  <a:schemeClr val="accent1"/>
                </a:solidFill>
                <a:latin typeface="Karla"/>
                <a:ea typeface="Karla"/>
                <a:cs typeface="Karla"/>
                <a:sym typeface="Karla"/>
              </a:rPr>
              <a:t>what is abnormal</a:t>
            </a:r>
            <a:endParaRPr b="1" sz="2300">
              <a:solidFill>
                <a:schemeClr val="accent1"/>
              </a:solidFill>
              <a:latin typeface="Karla"/>
              <a:ea typeface="Karla"/>
              <a:cs typeface="Karla"/>
              <a:sym typeface="Karla"/>
            </a:endParaRPr>
          </a:p>
        </p:txBody>
      </p:sp>
      <p:pic>
        <p:nvPicPr>
          <p:cNvPr id="207" name="Google Shape;207;p18"/>
          <p:cNvPicPr preferRelativeResize="0"/>
          <p:nvPr/>
        </p:nvPicPr>
        <p:blipFill>
          <a:blip r:embed="rId3">
            <a:alphaModFix/>
          </a:blip>
          <a:stretch>
            <a:fillRect/>
          </a:stretch>
        </p:blipFill>
        <p:spPr>
          <a:xfrm>
            <a:off x="445801" y="3627579"/>
            <a:ext cx="3143206" cy="2331271"/>
          </a:xfrm>
          <a:prstGeom prst="rect">
            <a:avLst/>
          </a:prstGeom>
          <a:noFill/>
          <a:ln>
            <a:noFill/>
          </a:ln>
        </p:spPr>
      </p:pic>
      <p:pic>
        <p:nvPicPr>
          <p:cNvPr id="208" name="Google Shape;208;p18"/>
          <p:cNvPicPr preferRelativeResize="0"/>
          <p:nvPr/>
        </p:nvPicPr>
        <p:blipFill>
          <a:blip r:embed="rId4">
            <a:alphaModFix/>
          </a:blip>
          <a:stretch>
            <a:fillRect/>
          </a:stretch>
        </p:blipFill>
        <p:spPr>
          <a:xfrm>
            <a:off x="4331105" y="3627596"/>
            <a:ext cx="3037221" cy="2331271"/>
          </a:xfrm>
          <a:prstGeom prst="rect">
            <a:avLst/>
          </a:prstGeom>
          <a:noFill/>
          <a:ln>
            <a:noFill/>
          </a:ln>
        </p:spPr>
      </p:pic>
      <p:sp>
        <p:nvSpPr>
          <p:cNvPr id="209" name="Google Shape;209;p18"/>
          <p:cNvSpPr txBox="1"/>
          <p:nvPr/>
        </p:nvSpPr>
        <p:spPr>
          <a:xfrm>
            <a:off x="397875" y="5878467"/>
            <a:ext cx="3000000" cy="10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b="1" lang="en">
                <a:solidFill>
                  <a:srgbClr val="CC0000"/>
                </a:solidFill>
                <a:latin typeface="Karla"/>
                <a:ea typeface="Karla"/>
                <a:cs typeface="Karla"/>
                <a:sym typeface="Karla"/>
              </a:rPr>
              <a:t>Normal Liver</a:t>
            </a:r>
            <a:endParaRPr b="1">
              <a:solidFill>
                <a:srgbClr val="CC0000"/>
              </a:solidFill>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Smooth surface</a:t>
            </a:r>
            <a:endParaRPr>
              <a:solidFill>
                <a:srgbClr val="6AA84F"/>
              </a:solidFill>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Hypoechoic</a:t>
            </a:r>
            <a:endParaRPr>
              <a:solidFill>
                <a:srgbClr val="6AA84F"/>
              </a:solidFill>
              <a:latin typeface="Karla"/>
              <a:ea typeface="Karla"/>
              <a:cs typeface="Karla"/>
              <a:sym typeface="Karla"/>
            </a:endParaRPr>
          </a:p>
          <a:p>
            <a:pPr indent="-317500" lvl="0" marL="457200" rtl="0" algn="l">
              <a:lnSpc>
                <a:spcPct val="115000"/>
              </a:lnSpc>
              <a:spcBef>
                <a:spcPts val="0"/>
              </a:spcBef>
              <a:spcAft>
                <a:spcPts val="0"/>
              </a:spcAft>
              <a:buClr>
                <a:srgbClr val="6AA84F"/>
              </a:buClr>
              <a:buSzPts val="1400"/>
              <a:buFont typeface="Karla"/>
              <a:buChar char="●"/>
            </a:pPr>
            <a:r>
              <a:rPr lang="en">
                <a:solidFill>
                  <a:srgbClr val="6AA84F"/>
                </a:solidFill>
                <a:latin typeface="Karla"/>
                <a:ea typeface="Karla"/>
                <a:cs typeface="Karla"/>
                <a:sym typeface="Karla"/>
              </a:rPr>
              <a:t>Normally we </a:t>
            </a:r>
            <a:r>
              <a:rPr lang="en">
                <a:solidFill>
                  <a:srgbClr val="6AA84F"/>
                </a:solidFill>
                <a:latin typeface="Karla"/>
                <a:ea typeface="Karla"/>
                <a:cs typeface="Karla"/>
                <a:sym typeface="Karla"/>
              </a:rPr>
              <a:t>can’t see the whole liver in one image </a:t>
            </a:r>
            <a:endParaRPr>
              <a:solidFill>
                <a:srgbClr val="6AA84F"/>
              </a:solidFill>
              <a:latin typeface="Karla"/>
              <a:ea typeface="Karla"/>
              <a:cs typeface="Karla"/>
              <a:sym typeface="Karla"/>
            </a:endParaRPr>
          </a:p>
        </p:txBody>
      </p:sp>
      <p:sp>
        <p:nvSpPr>
          <p:cNvPr id="210" name="Google Shape;210;p18"/>
          <p:cNvSpPr txBox="1"/>
          <p:nvPr/>
        </p:nvSpPr>
        <p:spPr>
          <a:xfrm>
            <a:off x="3485475" y="5918675"/>
            <a:ext cx="4146000" cy="2150100"/>
          </a:xfrm>
          <a:prstGeom prst="rect">
            <a:avLst/>
          </a:prstGeom>
          <a:noFill/>
          <a:ln>
            <a:noFill/>
          </a:ln>
        </p:spPr>
        <p:txBody>
          <a:bodyPr anchorCtr="0" anchor="t" bIns="91425" lIns="91425" spcFirstLastPara="1" rIns="91425" wrap="square" tIns="91425">
            <a:noAutofit/>
          </a:bodyPr>
          <a:lstStyle/>
          <a:p>
            <a:pPr indent="0" lvl="0" marL="0" rtl="0" algn="ctr">
              <a:spcBef>
                <a:spcPts val="100"/>
              </a:spcBef>
              <a:spcAft>
                <a:spcPts val="0"/>
              </a:spcAft>
              <a:buNone/>
            </a:pPr>
            <a:r>
              <a:rPr b="1" lang="en">
                <a:latin typeface="Karla"/>
                <a:ea typeface="Karla"/>
                <a:cs typeface="Karla"/>
                <a:sym typeface="Karla"/>
              </a:rPr>
              <a:t>Liver cirrhosis</a:t>
            </a:r>
            <a:endParaRPr b="1">
              <a:latin typeface="Karla"/>
              <a:ea typeface="Karla"/>
              <a:cs typeface="Karla"/>
              <a:sym typeface="Karla"/>
            </a:endParaRPr>
          </a:p>
          <a:p>
            <a:pPr indent="-317500" lvl="0" marL="457200" rtl="0" algn="l">
              <a:spcBef>
                <a:spcPts val="0"/>
              </a:spcBef>
              <a:spcAft>
                <a:spcPts val="0"/>
              </a:spcAft>
              <a:buClr>
                <a:srgbClr val="0C2E3A"/>
              </a:buClr>
              <a:buSzPts val="1400"/>
              <a:buFont typeface="Karla"/>
              <a:buChar char="●"/>
            </a:pPr>
            <a:r>
              <a:rPr lang="en">
                <a:solidFill>
                  <a:srgbClr val="0C2E3A"/>
                </a:solidFill>
                <a:latin typeface="Karla"/>
                <a:ea typeface="Karla"/>
                <a:cs typeface="Karla"/>
                <a:sym typeface="Karla"/>
              </a:rPr>
              <a:t>Nodular liver surface. </a:t>
            </a:r>
            <a:endParaRPr>
              <a:solidFill>
                <a:srgbClr val="0C2E3A"/>
              </a:solidFill>
              <a:latin typeface="Karla"/>
              <a:ea typeface="Karla"/>
              <a:cs typeface="Karla"/>
              <a:sym typeface="Karla"/>
            </a:endParaRPr>
          </a:p>
          <a:p>
            <a:pPr indent="-317500" lvl="0" marL="457200" rtl="0" algn="l">
              <a:spcBef>
                <a:spcPts val="0"/>
              </a:spcBef>
              <a:spcAft>
                <a:spcPts val="0"/>
              </a:spcAft>
              <a:buClr>
                <a:srgbClr val="0C2E3A"/>
              </a:buClr>
              <a:buSzPts val="1400"/>
              <a:buFont typeface="Karla"/>
              <a:buChar char="●"/>
            </a:pPr>
            <a:r>
              <a:rPr lang="en">
                <a:solidFill>
                  <a:srgbClr val="0C2E3A"/>
                </a:solidFill>
                <a:latin typeface="Karla"/>
                <a:ea typeface="Karla"/>
                <a:cs typeface="Karla"/>
                <a:sym typeface="Karla"/>
              </a:rPr>
              <a:t>Shrunken size </a:t>
            </a:r>
            <a:r>
              <a:rPr lang="en">
                <a:solidFill>
                  <a:srgbClr val="6AA84F"/>
                </a:solidFill>
                <a:latin typeface="Karla"/>
                <a:ea typeface="Karla"/>
                <a:cs typeface="Karla"/>
                <a:sym typeface="Karla"/>
              </a:rPr>
              <a:t>as part of the image contain no liver</a:t>
            </a:r>
            <a:endParaRPr>
              <a:solidFill>
                <a:srgbClr val="6AA84F"/>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Char char="●"/>
            </a:pPr>
            <a:r>
              <a:rPr lang="en">
                <a:latin typeface="Karla"/>
                <a:ea typeface="Karla"/>
                <a:cs typeface="Karla"/>
                <a:sym typeface="Karla"/>
              </a:rPr>
              <a:t>Hyperechoic parenchyma </a:t>
            </a:r>
            <a:r>
              <a:rPr lang="en">
                <a:solidFill>
                  <a:srgbClr val="6AA84F"/>
                </a:solidFill>
                <a:latin typeface="Karla"/>
                <a:ea typeface="Karla"/>
                <a:cs typeface="Karla"/>
                <a:sym typeface="Karla"/>
              </a:rPr>
              <a:t>due to fibrosis</a:t>
            </a:r>
            <a:endParaRPr>
              <a:solidFill>
                <a:srgbClr val="6AA84F"/>
              </a:solidFill>
              <a:latin typeface="Karla"/>
              <a:ea typeface="Karla"/>
              <a:cs typeface="Karla"/>
              <a:sym typeface="Karla"/>
            </a:endParaRPr>
          </a:p>
          <a:p>
            <a:pPr indent="-317500" lvl="0" marL="457200" rtl="0" algn="l">
              <a:spcBef>
                <a:spcPts val="0"/>
              </a:spcBef>
              <a:spcAft>
                <a:spcPts val="0"/>
              </a:spcAft>
              <a:buClr>
                <a:srgbClr val="0C2E3A"/>
              </a:buClr>
              <a:buSzPts val="1400"/>
              <a:buFont typeface="Karla"/>
              <a:buChar char="●"/>
            </a:pPr>
            <a:r>
              <a:rPr lang="en">
                <a:solidFill>
                  <a:srgbClr val="0C2E3A"/>
                </a:solidFill>
                <a:latin typeface="Karla"/>
                <a:ea typeface="Karla"/>
                <a:cs typeface="Karla"/>
                <a:sym typeface="Karla"/>
              </a:rPr>
              <a:t>Ascites </a:t>
            </a:r>
            <a:r>
              <a:rPr lang="en">
                <a:solidFill>
                  <a:srgbClr val="6AA84F"/>
                </a:solidFill>
                <a:latin typeface="Karla"/>
                <a:ea typeface="Karla"/>
                <a:cs typeface="Karla"/>
                <a:sym typeface="Karla"/>
              </a:rPr>
              <a:t>(fluid)</a:t>
            </a:r>
            <a:endParaRPr>
              <a:solidFill>
                <a:srgbClr val="6AA84F"/>
              </a:solidFill>
              <a:latin typeface="Karla"/>
              <a:ea typeface="Karla"/>
              <a:cs typeface="Karla"/>
              <a:sym typeface="Karla"/>
            </a:endParaRPr>
          </a:p>
          <a:p>
            <a:pPr indent="-317500" lvl="0" marL="457200" rtl="0" algn="l">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In liver cirrhosis, we must look for masses</a:t>
            </a:r>
            <a:endParaRPr>
              <a:solidFill>
                <a:srgbClr val="999999"/>
              </a:solidFill>
              <a:latin typeface="Karla"/>
              <a:ea typeface="Karla"/>
              <a:cs typeface="Karla"/>
              <a:sym typeface="Karla"/>
            </a:endParaRPr>
          </a:p>
        </p:txBody>
      </p:sp>
      <p:pic>
        <p:nvPicPr>
          <p:cNvPr id="211" name="Google Shape;211;p18"/>
          <p:cNvPicPr preferRelativeResize="0"/>
          <p:nvPr/>
        </p:nvPicPr>
        <p:blipFill>
          <a:blip r:embed="rId5">
            <a:alphaModFix/>
          </a:blip>
          <a:stretch>
            <a:fillRect/>
          </a:stretch>
        </p:blipFill>
        <p:spPr>
          <a:xfrm>
            <a:off x="1196675" y="7752313"/>
            <a:ext cx="2555050" cy="2331275"/>
          </a:xfrm>
          <a:prstGeom prst="rect">
            <a:avLst/>
          </a:prstGeom>
          <a:noFill/>
          <a:ln>
            <a:noFill/>
          </a:ln>
        </p:spPr>
      </p:pic>
      <p:pic>
        <p:nvPicPr>
          <p:cNvPr id="212" name="Google Shape;212;p18"/>
          <p:cNvPicPr preferRelativeResize="0"/>
          <p:nvPr/>
        </p:nvPicPr>
        <p:blipFill>
          <a:blip r:embed="rId6">
            <a:alphaModFix/>
          </a:blip>
          <a:stretch>
            <a:fillRect/>
          </a:stretch>
        </p:blipFill>
        <p:spPr>
          <a:xfrm>
            <a:off x="4009325" y="7752312"/>
            <a:ext cx="2555055" cy="2331275"/>
          </a:xfrm>
          <a:prstGeom prst="rect">
            <a:avLst/>
          </a:prstGeom>
          <a:noFill/>
          <a:ln>
            <a:noFill/>
          </a:ln>
        </p:spPr>
      </p:pic>
      <p:sp>
        <p:nvSpPr>
          <p:cNvPr id="213" name="Google Shape;213;p18"/>
          <p:cNvSpPr txBox="1"/>
          <p:nvPr/>
        </p:nvSpPr>
        <p:spPr>
          <a:xfrm>
            <a:off x="317425" y="7299850"/>
            <a:ext cx="3000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Karla"/>
                <a:ea typeface="Karla"/>
                <a:cs typeface="Karla"/>
                <a:sym typeface="Karla"/>
              </a:rPr>
              <a:t>Other examples of cirrhosis:</a:t>
            </a:r>
            <a:endParaRPr>
              <a:latin typeface="Karla"/>
              <a:ea typeface="Karla"/>
              <a:cs typeface="Karla"/>
              <a:sym typeface="Karla"/>
            </a:endParaRPr>
          </a:p>
        </p:txBody>
      </p:sp>
      <p:cxnSp>
        <p:nvCxnSpPr>
          <p:cNvPr id="214" name="Google Shape;214;p18"/>
          <p:cNvCxnSpPr/>
          <p:nvPr/>
        </p:nvCxnSpPr>
        <p:spPr>
          <a:xfrm flipH="1" rot="10800000">
            <a:off x="1620060" y="8447954"/>
            <a:ext cx="66300" cy="742500"/>
          </a:xfrm>
          <a:prstGeom prst="straightConnector1">
            <a:avLst/>
          </a:prstGeom>
          <a:noFill/>
          <a:ln cap="flat" cmpd="sng" w="19050">
            <a:solidFill>
              <a:srgbClr val="448C79"/>
            </a:solidFill>
            <a:prstDash val="solid"/>
            <a:round/>
            <a:headEnd len="med" w="med" type="none"/>
            <a:tailEnd len="med" w="med" type="stealth"/>
          </a:ln>
        </p:spPr>
      </p:cxnSp>
      <p:sp>
        <p:nvSpPr>
          <p:cNvPr id="215" name="Google Shape;215;p18"/>
          <p:cNvSpPr txBox="1"/>
          <p:nvPr/>
        </p:nvSpPr>
        <p:spPr>
          <a:xfrm>
            <a:off x="1312860" y="8949252"/>
            <a:ext cx="742800" cy="3639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Ascites</a:t>
            </a:r>
            <a:endParaRPr b="1" sz="1300">
              <a:solidFill>
                <a:srgbClr val="448C79"/>
              </a:solidFill>
              <a:highlight>
                <a:srgbClr val="EEEEEE"/>
              </a:highlight>
              <a:latin typeface="Calibri"/>
              <a:ea typeface="Calibri"/>
              <a:cs typeface="Calibri"/>
              <a:sym typeface="Calibri"/>
            </a:endParaRPr>
          </a:p>
        </p:txBody>
      </p:sp>
      <p:grpSp>
        <p:nvGrpSpPr>
          <p:cNvPr id="216" name="Google Shape;216;p18"/>
          <p:cNvGrpSpPr/>
          <p:nvPr/>
        </p:nvGrpSpPr>
        <p:grpSpPr>
          <a:xfrm>
            <a:off x="77968" y="1181870"/>
            <a:ext cx="274864" cy="316972"/>
            <a:chOff x="304245" y="1858207"/>
            <a:chExt cx="319386" cy="406165"/>
          </a:xfrm>
        </p:grpSpPr>
        <p:sp>
          <p:nvSpPr>
            <p:cNvPr id="217" name="Google Shape;217;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 name="Google Shape;219;p18"/>
          <p:cNvGrpSpPr/>
          <p:nvPr/>
        </p:nvGrpSpPr>
        <p:grpSpPr>
          <a:xfrm>
            <a:off x="76193" y="2002165"/>
            <a:ext cx="274864" cy="316972"/>
            <a:chOff x="304245" y="1858207"/>
            <a:chExt cx="319386" cy="406165"/>
          </a:xfrm>
        </p:grpSpPr>
        <p:sp>
          <p:nvSpPr>
            <p:cNvPr id="220" name="Google Shape;220;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 name="Google Shape;222;p18"/>
          <p:cNvGrpSpPr/>
          <p:nvPr/>
        </p:nvGrpSpPr>
        <p:grpSpPr>
          <a:xfrm>
            <a:off x="76193" y="3145165"/>
            <a:ext cx="274864" cy="316972"/>
            <a:chOff x="304245" y="1858207"/>
            <a:chExt cx="319386" cy="406165"/>
          </a:xfrm>
        </p:grpSpPr>
        <p:sp>
          <p:nvSpPr>
            <p:cNvPr id="223" name="Google Shape;223;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5" name="Google Shape;225;p18"/>
          <p:cNvCxnSpPr/>
          <p:nvPr/>
        </p:nvCxnSpPr>
        <p:spPr>
          <a:xfrm>
            <a:off x="4832711" y="4060051"/>
            <a:ext cx="169800" cy="87300"/>
          </a:xfrm>
          <a:prstGeom prst="straightConnector1">
            <a:avLst/>
          </a:prstGeom>
          <a:noFill/>
          <a:ln cap="flat" cmpd="sng" w="19050">
            <a:solidFill>
              <a:srgbClr val="38761D"/>
            </a:solidFill>
            <a:prstDash val="solid"/>
            <a:round/>
            <a:headEnd len="med" w="med" type="none"/>
            <a:tailEnd len="med" w="med" type="stealth"/>
          </a:ln>
        </p:spPr>
      </p:cxnSp>
      <p:sp>
        <p:nvSpPr>
          <p:cNvPr id="226" name="Google Shape;226;p18"/>
          <p:cNvSpPr txBox="1"/>
          <p:nvPr/>
        </p:nvSpPr>
        <p:spPr>
          <a:xfrm>
            <a:off x="4402955" y="3785850"/>
            <a:ext cx="609600" cy="3639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Fluid</a:t>
            </a:r>
            <a:endParaRPr b="1" sz="1300">
              <a:solidFill>
                <a:srgbClr val="448C79"/>
              </a:solidFill>
              <a:highlight>
                <a:srgbClr val="EEEEEE"/>
              </a:highlight>
              <a:latin typeface="Calibri"/>
              <a:ea typeface="Calibri"/>
              <a:cs typeface="Calibri"/>
              <a:sym typeface="Calibri"/>
            </a:endParaRPr>
          </a:p>
        </p:txBody>
      </p:sp>
      <p:sp>
        <p:nvSpPr>
          <p:cNvPr id="227" name="Google Shape;227;p18"/>
          <p:cNvSpPr txBox="1"/>
          <p:nvPr/>
        </p:nvSpPr>
        <p:spPr>
          <a:xfrm>
            <a:off x="4231300" y="10083600"/>
            <a:ext cx="2111100" cy="49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AA84F"/>
                </a:solidFill>
                <a:latin typeface="Karla"/>
                <a:ea typeface="Karla"/>
                <a:cs typeface="Karla"/>
                <a:sym typeface="Karla"/>
              </a:rPr>
              <a:t>Coarse/</a:t>
            </a:r>
            <a:r>
              <a:rPr lang="en">
                <a:solidFill>
                  <a:srgbClr val="6AA84F"/>
                </a:solidFill>
                <a:latin typeface="Karla"/>
                <a:ea typeface="Karla"/>
                <a:cs typeface="Karla"/>
                <a:sym typeface="Karla"/>
              </a:rPr>
              <a:t>heterogeneous appearance </a:t>
            </a:r>
            <a:r>
              <a:rPr lang="en">
                <a:solidFill>
                  <a:srgbClr val="6AA84F"/>
                </a:solidFill>
                <a:latin typeface="Karla"/>
                <a:ea typeface="Karla"/>
                <a:cs typeface="Karla"/>
                <a:sym typeface="Karla"/>
              </a:rPr>
              <a:t> </a:t>
            </a:r>
            <a:endParaRPr>
              <a:solidFill>
                <a:srgbClr val="6AA84F"/>
              </a:solidFill>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5</a:t>
            </a:r>
            <a:endParaRPr sz="1800">
              <a:solidFill>
                <a:srgbClr val="005E68"/>
              </a:solidFill>
              <a:latin typeface="Spectral"/>
              <a:ea typeface="Spectral"/>
              <a:cs typeface="Spectral"/>
              <a:sym typeface="Spectral"/>
            </a:endParaRPr>
          </a:p>
        </p:txBody>
      </p:sp>
      <p:sp>
        <p:nvSpPr>
          <p:cNvPr id="233" name="Google Shape;233;p19"/>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Case 2</a:t>
            </a:r>
            <a:endParaRPr b="1" sz="2300">
              <a:solidFill>
                <a:schemeClr val="dk2"/>
              </a:solidFill>
              <a:latin typeface="Arvo"/>
              <a:ea typeface="Arvo"/>
              <a:cs typeface="Arvo"/>
              <a:sym typeface="Arvo"/>
            </a:endParaRPr>
          </a:p>
        </p:txBody>
      </p:sp>
      <p:sp>
        <p:nvSpPr>
          <p:cNvPr id="235" name="Google Shape;235;p19"/>
          <p:cNvSpPr txBox="1"/>
          <p:nvPr/>
        </p:nvSpPr>
        <p:spPr>
          <a:xfrm>
            <a:off x="352825" y="535890"/>
            <a:ext cx="5593500" cy="8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Cirrhosis on CT scan and MRI:</a:t>
            </a:r>
            <a:endParaRPr b="1" sz="2300">
              <a:solidFill>
                <a:srgbClr val="0D8F9D"/>
              </a:solidFill>
              <a:latin typeface="Karla"/>
              <a:ea typeface="Karla"/>
              <a:cs typeface="Karla"/>
              <a:sym typeface="Karla"/>
            </a:endParaRPr>
          </a:p>
        </p:txBody>
      </p:sp>
      <p:pic>
        <p:nvPicPr>
          <p:cNvPr id="236" name="Google Shape;236;p19"/>
          <p:cNvPicPr preferRelativeResize="0"/>
          <p:nvPr/>
        </p:nvPicPr>
        <p:blipFill>
          <a:blip r:embed="rId3">
            <a:alphaModFix/>
          </a:blip>
          <a:stretch>
            <a:fillRect/>
          </a:stretch>
        </p:blipFill>
        <p:spPr>
          <a:xfrm>
            <a:off x="470092" y="1259532"/>
            <a:ext cx="3162367" cy="2685347"/>
          </a:xfrm>
          <a:prstGeom prst="rect">
            <a:avLst/>
          </a:prstGeom>
          <a:noFill/>
          <a:ln cap="flat" cmpd="sng" w="38100">
            <a:solidFill>
              <a:srgbClr val="BF9000"/>
            </a:solidFill>
            <a:prstDash val="solid"/>
            <a:round/>
            <a:headEnd len="sm" w="sm" type="none"/>
            <a:tailEnd len="sm" w="sm" type="none"/>
          </a:ln>
        </p:spPr>
      </p:pic>
      <p:sp>
        <p:nvSpPr>
          <p:cNvPr id="237" name="Google Shape;237;p19"/>
          <p:cNvSpPr txBox="1"/>
          <p:nvPr/>
        </p:nvSpPr>
        <p:spPr>
          <a:xfrm>
            <a:off x="317625" y="3940475"/>
            <a:ext cx="3682800" cy="8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BF9000"/>
                </a:solidFill>
                <a:latin typeface="Karla"/>
                <a:ea typeface="Karla"/>
                <a:cs typeface="Karla"/>
                <a:sym typeface="Karla"/>
              </a:rPr>
              <a:t>Liver cirrhosis with ascites </a:t>
            </a:r>
            <a:endParaRPr b="1">
              <a:solidFill>
                <a:srgbClr val="BF9000"/>
              </a:solidFill>
              <a:latin typeface="Karla"/>
              <a:ea typeface="Karla"/>
              <a:cs typeface="Karla"/>
              <a:sym typeface="Karla"/>
            </a:endParaRPr>
          </a:p>
          <a:p>
            <a:pPr indent="0" lvl="0" marL="0" rtl="0" algn="ctr">
              <a:spcBef>
                <a:spcPts val="0"/>
              </a:spcBef>
              <a:spcAft>
                <a:spcPts val="0"/>
              </a:spcAft>
              <a:buNone/>
            </a:pPr>
            <a:r>
              <a:rPr lang="en">
                <a:solidFill>
                  <a:srgbClr val="6AA84F"/>
                </a:solidFill>
                <a:latin typeface="Karla"/>
                <a:ea typeface="Karla"/>
                <a:cs typeface="Karla"/>
                <a:sym typeface="Karla"/>
              </a:rPr>
              <a:t>shrunken liver with irregular surface surrounded by fluid</a:t>
            </a:r>
            <a:endParaRPr>
              <a:solidFill>
                <a:srgbClr val="6AA84F"/>
              </a:solidFill>
              <a:latin typeface="Karla"/>
              <a:ea typeface="Karla"/>
              <a:cs typeface="Karla"/>
              <a:sym typeface="Karla"/>
            </a:endParaRPr>
          </a:p>
          <a:p>
            <a:pPr indent="0" lvl="0" marL="0" rtl="0" algn="l">
              <a:spcBef>
                <a:spcPts val="0"/>
              </a:spcBef>
              <a:spcAft>
                <a:spcPts val="0"/>
              </a:spcAft>
              <a:buNone/>
            </a:pPr>
            <a:r>
              <a:t/>
            </a:r>
            <a:endParaRPr>
              <a:solidFill>
                <a:srgbClr val="448C79"/>
              </a:solidFill>
              <a:latin typeface="Karla"/>
              <a:ea typeface="Karla"/>
              <a:cs typeface="Karla"/>
              <a:sym typeface="Karla"/>
            </a:endParaRPr>
          </a:p>
        </p:txBody>
      </p:sp>
      <p:pic>
        <p:nvPicPr>
          <p:cNvPr id="238" name="Google Shape;238;p19"/>
          <p:cNvPicPr preferRelativeResize="0"/>
          <p:nvPr/>
        </p:nvPicPr>
        <p:blipFill>
          <a:blip r:embed="rId4">
            <a:alphaModFix/>
          </a:blip>
          <a:stretch>
            <a:fillRect/>
          </a:stretch>
        </p:blipFill>
        <p:spPr>
          <a:xfrm>
            <a:off x="4205957" y="1257908"/>
            <a:ext cx="3162366" cy="2685347"/>
          </a:xfrm>
          <a:prstGeom prst="rect">
            <a:avLst/>
          </a:prstGeom>
          <a:noFill/>
          <a:ln>
            <a:noFill/>
          </a:ln>
        </p:spPr>
      </p:pic>
      <p:sp>
        <p:nvSpPr>
          <p:cNvPr id="239" name="Google Shape;239;p19"/>
          <p:cNvSpPr txBox="1"/>
          <p:nvPr/>
        </p:nvSpPr>
        <p:spPr>
          <a:xfrm>
            <a:off x="1025700" y="4682925"/>
            <a:ext cx="5721000" cy="12414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100"/>
              </a:spcBef>
              <a:spcAft>
                <a:spcPts val="0"/>
              </a:spcAft>
              <a:buNone/>
            </a:pPr>
            <a:r>
              <a:rPr lang="en">
                <a:solidFill>
                  <a:srgbClr val="999999"/>
                </a:solidFill>
                <a:latin typeface="Karla"/>
                <a:ea typeface="Karla"/>
                <a:cs typeface="Karla"/>
                <a:sym typeface="Karla"/>
              </a:rPr>
              <a:t>Note: in liver cirrhosis there is spleen enlargement &amp; fluid around live because of portal hypertension</a:t>
            </a:r>
            <a:endParaRPr>
              <a:solidFill>
                <a:srgbClr val="999999"/>
              </a:solidFill>
              <a:latin typeface="Karla"/>
              <a:ea typeface="Karla"/>
              <a:cs typeface="Karla"/>
              <a:sym typeface="Karla"/>
            </a:endParaRPr>
          </a:p>
        </p:txBody>
      </p:sp>
      <p:sp>
        <p:nvSpPr>
          <p:cNvPr id="240" name="Google Shape;240;p19"/>
          <p:cNvSpPr txBox="1"/>
          <p:nvPr/>
        </p:nvSpPr>
        <p:spPr>
          <a:xfrm>
            <a:off x="462273" y="1170754"/>
            <a:ext cx="754800" cy="4926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CT</a:t>
            </a:r>
            <a:endParaRPr b="1" sz="1300">
              <a:solidFill>
                <a:srgbClr val="448C79"/>
              </a:solidFill>
              <a:highlight>
                <a:srgbClr val="EEEEEE"/>
              </a:highlight>
              <a:latin typeface="Calibri"/>
              <a:ea typeface="Calibri"/>
              <a:cs typeface="Calibri"/>
              <a:sym typeface="Calibri"/>
            </a:endParaRPr>
          </a:p>
        </p:txBody>
      </p:sp>
      <p:sp>
        <p:nvSpPr>
          <p:cNvPr id="241" name="Google Shape;241;p19"/>
          <p:cNvSpPr txBox="1"/>
          <p:nvPr/>
        </p:nvSpPr>
        <p:spPr>
          <a:xfrm>
            <a:off x="4187178" y="1170754"/>
            <a:ext cx="754800" cy="4926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MRI</a:t>
            </a:r>
            <a:endParaRPr b="1" sz="1300">
              <a:solidFill>
                <a:srgbClr val="448C79"/>
              </a:solidFill>
              <a:highlight>
                <a:srgbClr val="EEEEEE"/>
              </a:highlight>
              <a:latin typeface="Calibri"/>
              <a:ea typeface="Calibri"/>
              <a:cs typeface="Calibri"/>
              <a:sym typeface="Calibri"/>
            </a:endParaRPr>
          </a:p>
        </p:txBody>
      </p:sp>
      <p:sp>
        <p:nvSpPr>
          <p:cNvPr id="242" name="Google Shape;242;p19"/>
          <p:cNvSpPr txBox="1"/>
          <p:nvPr/>
        </p:nvSpPr>
        <p:spPr>
          <a:xfrm>
            <a:off x="1781636" y="3373362"/>
            <a:ext cx="754800" cy="4926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Fluid</a:t>
            </a:r>
            <a:endParaRPr b="1" sz="1300">
              <a:solidFill>
                <a:srgbClr val="448C79"/>
              </a:solidFill>
              <a:highlight>
                <a:srgbClr val="EEEEEE"/>
              </a:highlight>
              <a:latin typeface="Calibri"/>
              <a:ea typeface="Calibri"/>
              <a:cs typeface="Calibri"/>
              <a:sym typeface="Calibri"/>
            </a:endParaRPr>
          </a:p>
        </p:txBody>
      </p:sp>
      <p:cxnSp>
        <p:nvCxnSpPr>
          <p:cNvPr id="243" name="Google Shape;243;p19"/>
          <p:cNvCxnSpPr/>
          <p:nvPr/>
        </p:nvCxnSpPr>
        <p:spPr>
          <a:xfrm flipH="1" rot="10800000">
            <a:off x="2284696" y="3051216"/>
            <a:ext cx="811200" cy="680700"/>
          </a:xfrm>
          <a:prstGeom prst="straightConnector1">
            <a:avLst/>
          </a:prstGeom>
          <a:noFill/>
          <a:ln cap="flat" cmpd="sng" w="19050">
            <a:solidFill>
              <a:srgbClr val="448C79"/>
            </a:solidFill>
            <a:prstDash val="solid"/>
            <a:round/>
            <a:headEnd len="med" w="med" type="none"/>
            <a:tailEnd len="med" w="med" type="stealth"/>
          </a:ln>
        </p:spPr>
      </p:cxnSp>
      <p:cxnSp>
        <p:nvCxnSpPr>
          <p:cNvPr id="244" name="Google Shape;244;p19"/>
          <p:cNvCxnSpPr>
            <a:stCxn id="242" idx="1"/>
          </p:cNvCxnSpPr>
          <p:nvPr/>
        </p:nvCxnSpPr>
        <p:spPr>
          <a:xfrm rot="10800000">
            <a:off x="1266236" y="3283062"/>
            <a:ext cx="515400" cy="336600"/>
          </a:xfrm>
          <a:prstGeom prst="straightConnector1">
            <a:avLst/>
          </a:prstGeom>
          <a:noFill/>
          <a:ln cap="flat" cmpd="sng" w="19050">
            <a:solidFill>
              <a:srgbClr val="448C79"/>
            </a:solidFill>
            <a:prstDash val="solid"/>
            <a:round/>
            <a:headEnd len="med" w="med" type="none"/>
            <a:tailEnd len="med" w="med" type="stealth"/>
          </a:ln>
        </p:spPr>
      </p:cxnSp>
      <p:sp>
        <p:nvSpPr>
          <p:cNvPr id="245" name="Google Shape;245;p19"/>
          <p:cNvSpPr txBox="1"/>
          <p:nvPr/>
        </p:nvSpPr>
        <p:spPr>
          <a:xfrm>
            <a:off x="5487812" y="3391669"/>
            <a:ext cx="754800" cy="492600"/>
          </a:xfrm>
          <a:prstGeom prst="rect">
            <a:avLst/>
          </a:prstGeom>
          <a:noFill/>
          <a:ln>
            <a:noFill/>
          </a:ln>
        </p:spPr>
        <p:txBody>
          <a:bodyPr anchorCtr="0" anchor="t" bIns="100075" lIns="100075" spcFirstLastPara="1" rIns="100075" wrap="square" tIns="100075">
            <a:noAutofit/>
          </a:bodyPr>
          <a:lstStyle/>
          <a:p>
            <a:pPr indent="0" lvl="0" marL="0" rtl="0" algn="l">
              <a:spcBef>
                <a:spcPts val="0"/>
              </a:spcBef>
              <a:spcAft>
                <a:spcPts val="0"/>
              </a:spcAft>
              <a:buNone/>
            </a:pPr>
            <a:r>
              <a:rPr b="1" lang="en" sz="1300">
                <a:solidFill>
                  <a:srgbClr val="448C79"/>
                </a:solidFill>
                <a:highlight>
                  <a:srgbClr val="EEEEEE"/>
                </a:highlight>
                <a:latin typeface="Calibri"/>
                <a:ea typeface="Calibri"/>
                <a:cs typeface="Calibri"/>
                <a:sym typeface="Calibri"/>
              </a:rPr>
              <a:t>Fluid</a:t>
            </a:r>
            <a:endParaRPr b="1" sz="1300">
              <a:solidFill>
                <a:srgbClr val="448C79"/>
              </a:solidFill>
              <a:highlight>
                <a:srgbClr val="EEEEEE"/>
              </a:highlight>
              <a:latin typeface="Calibri"/>
              <a:ea typeface="Calibri"/>
              <a:cs typeface="Calibri"/>
              <a:sym typeface="Calibri"/>
            </a:endParaRPr>
          </a:p>
        </p:txBody>
      </p:sp>
      <p:cxnSp>
        <p:nvCxnSpPr>
          <p:cNvPr id="246" name="Google Shape;246;p19"/>
          <p:cNvCxnSpPr/>
          <p:nvPr/>
        </p:nvCxnSpPr>
        <p:spPr>
          <a:xfrm flipH="1" rot="10800000">
            <a:off x="6049138" y="3048211"/>
            <a:ext cx="970200" cy="580200"/>
          </a:xfrm>
          <a:prstGeom prst="straightConnector1">
            <a:avLst/>
          </a:prstGeom>
          <a:noFill/>
          <a:ln cap="flat" cmpd="sng" w="19050">
            <a:solidFill>
              <a:srgbClr val="448C79"/>
            </a:solidFill>
            <a:prstDash val="solid"/>
            <a:round/>
            <a:headEnd len="med" w="med" type="none"/>
            <a:tailEnd len="med" w="med" type="stealth"/>
          </a:ln>
        </p:spPr>
      </p:cxnSp>
      <p:cxnSp>
        <p:nvCxnSpPr>
          <p:cNvPr id="247" name="Google Shape;247;p19"/>
          <p:cNvCxnSpPr/>
          <p:nvPr/>
        </p:nvCxnSpPr>
        <p:spPr>
          <a:xfrm rot="10800000">
            <a:off x="4892172" y="3401197"/>
            <a:ext cx="690000" cy="339900"/>
          </a:xfrm>
          <a:prstGeom prst="straightConnector1">
            <a:avLst/>
          </a:prstGeom>
          <a:noFill/>
          <a:ln cap="flat" cmpd="sng" w="19050">
            <a:solidFill>
              <a:srgbClr val="448C79"/>
            </a:solidFill>
            <a:prstDash val="solid"/>
            <a:round/>
            <a:headEnd len="med" w="med" type="none"/>
            <a:tailEnd len="med" w="med" type="stealth"/>
          </a:ln>
        </p:spPr>
      </p:cxnSp>
      <p:grpSp>
        <p:nvGrpSpPr>
          <p:cNvPr id="248" name="Google Shape;248;p19"/>
          <p:cNvGrpSpPr/>
          <p:nvPr/>
        </p:nvGrpSpPr>
        <p:grpSpPr>
          <a:xfrm>
            <a:off x="77968" y="648470"/>
            <a:ext cx="274864" cy="316972"/>
            <a:chOff x="304245" y="1858207"/>
            <a:chExt cx="319386" cy="406165"/>
          </a:xfrm>
        </p:grpSpPr>
        <p:sp>
          <p:nvSpPr>
            <p:cNvPr id="249" name="Google Shape;249;p1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9"/>
          <p:cNvSpPr/>
          <p:nvPr/>
        </p:nvSpPr>
        <p:spPr>
          <a:xfrm>
            <a:off x="3294544" y="5912384"/>
            <a:ext cx="1096800" cy="1086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 name="Google Shape;252;p19"/>
          <p:cNvCxnSpPr/>
          <p:nvPr/>
        </p:nvCxnSpPr>
        <p:spPr>
          <a:xfrm flipH="1" rot="10800000">
            <a:off x="-115140" y="5403738"/>
            <a:ext cx="7939200" cy="9000"/>
          </a:xfrm>
          <a:prstGeom prst="straightConnector1">
            <a:avLst/>
          </a:prstGeom>
          <a:noFill/>
          <a:ln cap="flat" cmpd="sng" w="9525">
            <a:solidFill>
              <a:srgbClr val="9DBDC1"/>
            </a:solidFill>
            <a:prstDash val="dot"/>
            <a:round/>
            <a:headEnd len="med" w="med" type="none"/>
            <a:tailEnd len="med" w="med" type="none"/>
          </a:ln>
        </p:spPr>
      </p:cxnSp>
      <p:pic>
        <p:nvPicPr>
          <p:cNvPr id="253" name="Google Shape;253;p19"/>
          <p:cNvPicPr preferRelativeResize="0"/>
          <p:nvPr/>
        </p:nvPicPr>
        <p:blipFill>
          <a:blip r:embed="rId5">
            <a:alphaModFix/>
          </a:blip>
          <a:stretch>
            <a:fillRect/>
          </a:stretch>
        </p:blipFill>
        <p:spPr>
          <a:xfrm>
            <a:off x="3455957" y="6065938"/>
            <a:ext cx="789079" cy="778971"/>
          </a:xfrm>
          <a:prstGeom prst="rect">
            <a:avLst/>
          </a:prstGeom>
          <a:noFill/>
          <a:ln>
            <a:noFill/>
          </a:ln>
        </p:spPr>
      </p:pic>
      <p:sp>
        <p:nvSpPr>
          <p:cNvPr id="254" name="Google Shape;254;p19"/>
          <p:cNvSpPr txBox="1"/>
          <p:nvPr/>
        </p:nvSpPr>
        <p:spPr>
          <a:xfrm>
            <a:off x="732809" y="6912903"/>
            <a:ext cx="6243300" cy="8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D9D9D9"/>
                </a:solidFill>
                <a:latin typeface="Karla"/>
                <a:ea typeface="Karla"/>
                <a:cs typeface="Karla"/>
                <a:sym typeface="Karla"/>
              </a:rPr>
              <a:t>wow, such empty</a:t>
            </a:r>
            <a:endParaRPr sz="11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nvSpPr>
        <p:spPr>
          <a:xfrm>
            <a:off x="308125" y="3358125"/>
            <a:ext cx="5794500" cy="3000000"/>
          </a:xfrm>
          <a:prstGeom prst="rect">
            <a:avLst/>
          </a:prstGeom>
          <a:noFill/>
          <a:ln>
            <a:noFill/>
          </a:ln>
        </p:spPr>
        <p:txBody>
          <a:bodyPr anchorCtr="0" anchor="t" bIns="91425" lIns="91425" spcFirstLastPara="1" rIns="91425" wrap="square" tIns="91425">
            <a:noAutofit/>
          </a:bodyPr>
          <a:lstStyle/>
          <a:p>
            <a:pPr indent="-330200" lvl="0" marL="495300" rtl="0" algn="l">
              <a:lnSpc>
                <a:spcPct val="129545"/>
              </a:lnSpc>
              <a:spcBef>
                <a:spcPts val="0"/>
              </a:spcBef>
              <a:spcAft>
                <a:spcPts val="0"/>
              </a:spcAft>
              <a:buClr>
                <a:schemeClr val="dk1"/>
              </a:buClr>
              <a:buSzPts val="1400"/>
              <a:buFont typeface="Calibri"/>
              <a:buAutoNum type="alphaLcParenR"/>
            </a:pPr>
            <a:r>
              <a:rPr lang="en">
                <a:solidFill>
                  <a:schemeClr val="dk1"/>
                </a:solidFill>
                <a:latin typeface="Karla"/>
                <a:ea typeface="Karla"/>
                <a:cs typeface="Karla"/>
                <a:sym typeface="Karla"/>
              </a:rPr>
              <a:t>Benign:  </a:t>
            </a:r>
            <a:endParaRPr u="sng">
              <a:solidFill>
                <a:schemeClr val="dk1"/>
              </a:solidFill>
              <a:latin typeface="Karla"/>
              <a:ea typeface="Karla"/>
              <a:cs typeface="Karla"/>
              <a:sym typeface="Karla"/>
            </a:endParaRPr>
          </a:p>
          <a:p>
            <a:pPr indent="0" lvl="0" marL="0" rtl="0" algn="l">
              <a:lnSpc>
                <a:spcPct val="130000"/>
              </a:lnSpc>
              <a:spcBef>
                <a:spcPts val="100"/>
              </a:spcBef>
              <a:spcAft>
                <a:spcPts val="0"/>
              </a:spcAft>
              <a:buNone/>
            </a:pPr>
            <a:r>
              <a:rPr lang="en">
                <a:solidFill>
                  <a:schemeClr val="dk1"/>
                </a:solidFill>
                <a:latin typeface="Karla"/>
                <a:ea typeface="Karla"/>
                <a:cs typeface="Karla"/>
                <a:sym typeface="Karla"/>
              </a:rPr>
              <a:t>1- Hemangioma. 2- Adenoma. 3- Focal nodular hyperplasia.</a:t>
            </a:r>
            <a:endParaRPr>
              <a:solidFill>
                <a:schemeClr val="dk1"/>
              </a:solidFill>
              <a:latin typeface="Karla"/>
              <a:ea typeface="Karla"/>
              <a:cs typeface="Karla"/>
              <a:sym typeface="Karla"/>
            </a:endParaRPr>
          </a:p>
          <a:p>
            <a:pPr indent="0" lvl="0" marL="0" rtl="0" algn="l">
              <a:lnSpc>
                <a:spcPct val="130000"/>
              </a:lnSpc>
              <a:spcBef>
                <a:spcPts val="100"/>
              </a:spcBef>
              <a:spcAft>
                <a:spcPts val="0"/>
              </a:spcAft>
              <a:buNone/>
            </a:pPr>
            <a:r>
              <a:rPr lang="en">
                <a:solidFill>
                  <a:srgbClr val="6AA84F"/>
                </a:solidFill>
                <a:latin typeface="Karla"/>
                <a:ea typeface="Karla"/>
                <a:cs typeface="Karla"/>
                <a:sym typeface="Karla"/>
              </a:rPr>
              <a:t>4- cysts e.g., hydatid cyst </a:t>
            </a:r>
            <a:endParaRPr>
              <a:solidFill>
                <a:srgbClr val="6AA84F"/>
              </a:solidFill>
              <a:latin typeface="Karla"/>
              <a:ea typeface="Karla"/>
              <a:cs typeface="Karla"/>
              <a:sym typeface="Karla"/>
            </a:endParaRPr>
          </a:p>
          <a:p>
            <a:pPr indent="0" lvl="0" marL="0" rtl="0" algn="l">
              <a:lnSpc>
                <a:spcPct val="130000"/>
              </a:lnSpc>
              <a:spcBef>
                <a:spcPts val="100"/>
              </a:spcBef>
              <a:spcAft>
                <a:spcPts val="0"/>
              </a:spcAft>
              <a:buNone/>
            </a:pPr>
            <a:r>
              <a:rPr lang="en">
                <a:solidFill>
                  <a:schemeClr val="dk1"/>
                </a:solidFill>
                <a:latin typeface="Karla"/>
                <a:ea typeface="Karla"/>
                <a:cs typeface="Karla"/>
                <a:sym typeface="Karla"/>
              </a:rPr>
              <a:t>   b)    Malignant:</a:t>
            </a:r>
            <a:endParaRPr>
              <a:solidFill>
                <a:schemeClr val="dk1"/>
              </a:solidFill>
              <a:latin typeface="Karla"/>
              <a:ea typeface="Karla"/>
              <a:cs typeface="Karla"/>
              <a:sym typeface="Karla"/>
            </a:endParaRPr>
          </a:p>
          <a:p>
            <a:pPr indent="0" lvl="0" marL="0" rtl="0" algn="l">
              <a:lnSpc>
                <a:spcPct val="124545"/>
              </a:lnSpc>
              <a:spcBef>
                <a:spcPts val="0"/>
              </a:spcBef>
              <a:spcAft>
                <a:spcPts val="0"/>
              </a:spcAft>
              <a:buNone/>
            </a:pPr>
            <a:r>
              <a:rPr lang="en">
                <a:solidFill>
                  <a:schemeClr val="dk1"/>
                </a:solidFill>
                <a:latin typeface="Karla"/>
                <a:ea typeface="Karla"/>
                <a:cs typeface="Karla"/>
                <a:sym typeface="Karla"/>
              </a:rPr>
              <a:t>1- Hepatocellular carcinoma. 2- Metastasis </a:t>
            </a:r>
            <a:r>
              <a:rPr lang="en">
                <a:solidFill>
                  <a:srgbClr val="6AA84F"/>
                </a:solidFill>
                <a:latin typeface="Karla"/>
                <a:ea typeface="Karla"/>
                <a:cs typeface="Karla"/>
                <a:sym typeface="Karla"/>
              </a:rPr>
              <a:t>e.g., cholangiocarcinoma</a:t>
            </a:r>
            <a:r>
              <a:rPr lang="en">
                <a:solidFill>
                  <a:schemeClr val="dk1"/>
                </a:solidFill>
                <a:latin typeface="Karla"/>
                <a:ea typeface="Karla"/>
                <a:cs typeface="Karla"/>
                <a:sym typeface="Karla"/>
              </a:rPr>
              <a:t> </a:t>
            </a:r>
            <a:br>
              <a:rPr lang="en">
                <a:solidFill>
                  <a:schemeClr val="dk1"/>
                </a:solidFill>
                <a:latin typeface="Karla"/>
                <a:ea typeface="Karla"/>
                <a:cs typeface="Karla"/>
                <a:sym typeface="Karla"/>
              </a:rPr>
            </a:br>
            <a:r>
              <a:rPr b="1" lang="en">
                <a:latin typeface="Karla"/>
                <a:ea typeface="Karla"/>
                <a:cs typeface="Karla"/>
                <a:sym typeface="Karla"/>
              </a:rPr>
              <a:t>How to tell if it's benign or malignant? </a:t>
            </a:r>
            <a:r>
              <a:rPr lang="en">
                <a:latin typeface="Karla"/>
                <a:ea typeface="Karla"/>
                <a:cs typeface="Karla"/>
                <a:sym typeface="Karla"/>
              </a:rPr>
              <a:t>DO CT scan or MRI with </a:t>
            </a:r>
            <a:r>
              <a:rPr lang="en" u="sng">
                <a:latin typeface="Karla"/>
                <a:ea typeface="Karla"/>
                <a:cs typeface="Karla"/>
                <a:sym typeface="Karla"/>
              </a:rPr>
              <a:t>intravenous contrast.</a:t>
            </a:r>
            <a:endParaRPr sz="1600">
              <a:latin typeface="Karla"/>
              <a:ea typeface="Karla"/>
              <a:cs typeface="Karla"/>
              <a:sym typeface="Karla"/>
            </a:endParaRPr>
          </a:p>
        </p:txBody>
      </p:sp>
      <p:sp>
        <p:nvSpPr>
          <p:cNvPr id="260" name="Google Shape;260;p20"/>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6</a:t>
            </a:r>
            <a:endParaRPr sz="1800">
              <a:solidFill>
                <a:srgbClr val="005E68"/>
              </a:solidFill>
              <a:latin typeface="Spectral"/>
              <a:ea typeface="Spectral"/>
              <a:cs typeface="Spectral"/>
              <a:sym typeface="Spectral"/>
            </a:endParaRPr>
          </a:p>
        </p:txBody>
      </p:sp>
      <p:sp>
        <p:nvSpPr>
          <p:cNvPr id="261" name="Google Shape;261;p20"/>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Case 3</a:t>
            </a:r>
            <a:endParaRPr b="1" sz="2300">
              <a:solidFill>
                <a:schemeClr val="dk2"/>
              </a:solidFill>
              <a:latin typeface="Arvo"/>
              <a:ea typeface="Arvo"/>
              <a:cs typeface="Arvo"/>
              <a:sym typeface="Arvo"/>
            </a:endParaRPr>
          </a:p>
        </p:txBody>
      </p:sp>
      <p:sp>
        <p:nvSpPr>
          <p:cNvPr id="263" name="Google Shape;263;p20"/>
          <p:cNvSpPr txBox="1"/>
          <p:nvPr/>
        </p:nvSpPr>
        <p:spPr>
          <a:xfrm>
            <a:off x="443425" y="702050"/>
            <a:ext cx="4708800" cy="818400"/>
          </a:xfrm>
          <a:prstGeom prst="rect">
            <a:avLst/>
          </a:prstGeom>
          <a:noFill/>
          <a:ln>
            <a:noFill/>
          </a:ln>
        </p:spPr>
        <p:txBody>
          <a:bodyPr anchorCtr="0" anchor="t" bIns="79750" lIns="79750" spcFirstLastPara="1" rIns="79750" wrap="square" tIns="79750">
            <a:noAutofit/>
          </a:bodyPr>
          <a:lstStyle/>
          <a:p>
            <a:pPr indent="0" lvl="0" marL="0" rtl="0" algn="l">
              <a:lnSpc>
                <a:spcPct val="130000"/>
              </a:lnSpc>
              <a:spcBef>
                <a:spcPts val="500"/>
              </a:spcBef>
              <a:spcAft>
                <a:spcPts val="0"/>
              </a:spcAft>
              <a:buClr>
                <a:schemeClr val="dk1"/>
              </a:buClr>
              <a:buSzPts val="1100"/>
              <a:buFont typeface="Arial"/>
              <a:buNone/>
            </a:pPr>
            <a:r>
              <a:rPr b="1" lang="en" sz="2300">
                <a:solidFill>
                  <a:srgbClr val="0D8F9D"/>
                </a:solidFill>
                <a:latin typeface="Karla"/>
                <a:ea typeface="Karla"/>
                <a:cs typeface="Karla"/>
                <a:sym typeface="Karla"/>
              </a:rPr>
              <a:t>US for chronic hepatitis B virus patient. What is your diagnosis? </a:t>
            </a:r>
            <a:endParaRPr b="1" sz="2300">
              <a:solidFill>
                <a:srgbClr val="0D8F9D"/>
              </a:solidFill>
              <a:latin typeface="Karla"/>
              <a:ea typeface="Karla"/>
              <a:cs typeface="Karla"/>
              <a:sym typeface="Karla"/>
            </a:endParaRPr>
          </a:p>
        </p:txBody>
      </p:sp>
      <p:sp>
        <p:nvSpPr>
          <p:cNvPr id="264" name="Google Shape;264;p20"/>
          <p:cNvSpPr txBox="1"/>
          <p:nvPr/>
        </p:nvSpPr>
        <p:spPr>
          <a:xfrm>
            <a:off x="162175" y="2076375"/>
            <a:ext cx="5083500" cy="393600"/>
          </a:xfrm>
          <a:prstGeom prst="rect">
            <a:avLst/>
          </a:prstGeom>
          <a:noFill/>
          <a:ln>
            <a:noFill/>
          </a:ln>
        </p:spPr>
        <p:txBody>
          <a:bodyPr anchorCtr="0" anchor="t" bIns="91425" lIns="91425" spcFirstLastPara="1" rIns="91425" wrap="square" tIns="91425">
            <a:noAutofit/>
          </a:bodyPr>
          <a:lstStyle/>
          <a:p>
            <a:pPr indent="-330200" lvl="0" marL="495300" rtl="0" algn="l">
              <a:lnSpc>
                <a:spcPct val="130000"/>
              </a:lnSpc>
              <a:spcBef>
                <a:spcPts val="500"/>
              </a:spcBef>
              <a:spcAft>
                <a:spcPts val="0"/>
              </a:spcAft>
              <a:buClr>
                <a:srgbClr val="6AA84F"/>
              </a:buClr>
              <a:buSzPts val="1400"/>
              <a:buFont typeface="Karla"/>
              <a:buChar char="●"/>
            </a:pPr>
            <a:r>
              <a:rPr lang="en">
                <a:solidFill>
                  <a:srgbClr val="6AA84F"/>
                </a:solidFill>
                <a:latin typeface="Karla"/>
                <a:ea typeface="Karla"/>
                <a:cs typeface="Karla"/>
                <a:sym typeface="Karla"/>
              </a:rPr>
              <a:t>Hypoechoic mass within the liver. US excluded cirrhosis but we can’t tell if the mass is benign or malignant. </a:t>
            </a:r>
            <a:endParaRPr>
              <a:solidFill>
                <a:srgbClr val="6AA84F"/>
              </a:solidFill>
              <a:latin typeface="Karla"/>
              <a:ea typeface="Karla"/>
              <a:cs typeface="Karla"/>
              <a:sym typeface="Karla"/>
            </a:endParaRPr>
          </a:p>
        </p:txBody>
      </p:sp>
      <p:sp>
        <p:nvSpPr>
          <p:cNvPr id="265" name="Google Shape;265;p20"/>
          <p:cNvSpPr txBox="1"/>
          <p:nvPr/>
        </p:nvSpPr>
        <p:spPr>
          <a:xfrm>
            <a:off x="445800" y="6712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266" name="Google Shape;266;p20"/>
          <p:cNvSpPr txBox="1"/>
          <p:nvPr/>
        </p:nvSpPr>
        <p:spPr>
          <a:xfrm>
            <a:off x="4035613" y="6468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267" name="Google Shape;267;p20"/>
          <p:cNvSpPr txBox="1"/>
          <p:nvPr/>
        </p:nvSpPr>
        <p:spPr>
          <a:xfrm>
            <a:off x="440125" y="8409475"/>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sz="2300">
              <a:solidFill>
                <a:srgbClr val="0D8F9D"/>
              </a:solidFill>
              <a:latin typeface="Karla"/>
              <a:ea typeface="Karla"/>
              <a:cs typeface="Karla"/>
              <a:sym typeface="Karla"/>
            </a:endParaRPr>
          </a:p>
        </p:txBody>
      </p:sp>
      <p:sp>
        <p:nvSpPr>
          <p:cNvPr id="268" name="Google Shape;268;p20"/>
          <p:cNvSpPr txBox="1"/>
          <p:nvPr/>
        </p:nvSpPr>
        <p:spPr>
          <a:xfrm>
            <a:off x="317425" y="6385450"/>
            <a:ext cx="3000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69" name="Google Shape;269;p20"/>
          <p:cNvSpPr txBox="1"/>
          <p:nvPr/>
        </p:nvSpPr>
        <p:spPr>
          <a:xfrm>
            <a:off x="6039225" y="8105000"/>
            <a:ext cx="1732500" cy="30000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100"/>
              </a:spcBef>
              <a:spcAft>
                <a:spcPts val="0"/>
              </a:spcAft>
              <a:buNone/>
            </a:pPr>
            <a:r>
              <a:t/>
            </a:r>
            <a:endParaRPr>
              <a:solidFill>
                <a:srgbClr val="999999"/>
              </a:solidFill>
              <a:latin typeface="Karla"/>
              <a:ea typeface="Karla"/>
              <a:cs typeface="Karla"/>
              <a:sym typeface="Karla"/>
            </a:endParaRPr>
          </a:p>
        </p:txBody>
      </p:sp>
      <p:pic>
        <p:nvPicPr>
          <p:cNvPr id="270" name="Google Shape;270;p20"/>
          <p:cNvPicPr preferRelativeResize="0"/>
          <p:nvPr/>
        </p:nvPicPr>
        <p:blipFill>
          <a:blip r:embed="rId3">
            <a:alphaModFix/>
          </a:blip>
          <a:stretch>
            <a:fillRect/>
          </a:stretch>
        </p:blipFill>
        <p:spPr>
          <a:xfrm>
            <a:off x="5245775" y="775825"/>
            <a:ext cx="2405150" cy="2148350"/>
          </a:xfrm>
          <a:prstGeom prst="rect">
            <a:avLst/>
          </a:prstGeom>
          <a:noFill/>
          <a:ln>
            <a:noFill/>
          </a:ln>
        </p:spPr>
      </p:pic>
      <p:sp>
        <p:nvSpPr>
          <p:cNvPr id="271" name="Google Shape;271;p20"/>
          <p:cNvSpPr txBox="1"/>
          <p:nvPr/>
        </p:nvSpPr>
        <p:spPr>
          <a:xfrm>
            <a:off x="339625" y="2960700"/>
            <a:ext cx="3000000" cy="564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500"/>
              </a:spcBef>
              <a:spcAft>
                <a:spcPts val="0"/>
              </a:spcAft>
              <a:buNone/>
            </a:pPr>
            <a:r>
              <a:rPr b="1" lang="en" sz="2300">
                <a:solidFill>
                  <a:schemeClr val="accent1"/>
                </a:solidFill>
                <a:latin typeface="Karla"/>
                <a:ea typeface="Karla"/>
                <a:cs typeface="Karla"/>
                <a:sym typeface="Karla"/>
              </a:rPr>
              <a:t>What is DDx?</a:t>
            </a:r>
            <a:endParaRPr sz="2300">
              <a:solidFill>
                <a:schemeClr val="accent1"/>
              </a:solidFill>
              <a:latin typeface="Karla"/>
              <a:ea typeface="Karla"/>
              <a:cs typeface="Karla"/>
              <a:sym typeface="Karla"/>
            </a:endParaRPr>
          </a:p>
        </p:txBody>
      </p:sp>
      <p:sp>
        <p:nvSpPr>
          <p:cNvPr id="272" name="Google Shape;272;p20"/>
          <p:cNvSpPr txBox="1"/>
          <p:nvPr/>
        </p:nvSpPr>
        <p:spPr>
          <a:xfrm>
            <a:off x="76200" y="5988036"/>
            <a:ext cx="7772400" cy="274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00"/>
              </a:spcBef>
              <a:spcAft>
                <a:spcPts val="0"/>
              </a:spcAft>
              <a:buNone/>
            </a:pPr>
            <a:r>
              <a:rPr b="1" lang="en">
                <a:solidFill>
                  <a:schemeClr val="dk1"/>
                </a:solidFill>
                <a:latin typeface="Karla"/>
                <a:ea typeface="Karla"/>
                <a:cs typeface="Karla"/>
                <a:sym typeface="Karla"/>
              </a:rPr>
              <a:t>     </a:t>
            </a:r>
            <a:r>
              <a:rPr b="1" lang="en" sz="2300">
                <a:solidFill>
                  <a:schemeClr val="accent1"/>
                </a:solidFill>
                <a:latin typeface="Karla"/>
                <a:ea typeface="Karla"/>
                <a:cs typeface="Karla"/>
                <a:sym typeface="Karla"/>
              </a:rPr>
              <a:t>What do we mean by triphasic? </a:t>
            </a:r>
            <a:endParaRPr b="1" sz="2300">
              <a:solidFill>
                <a:schemeClr val="accent1"/>
              </a:solidFill>
              <a:latin typeface="Karla"/>
              <a:ea typeface="Karla"/>
              <a:cs typeface="Karla"/>
              <a:sym typeface="Karla"/>
            </a:endParaRPr>
          </a:p>
          <a:p>
            <a:pPr indent="0" lvl="0" marL="0" rtl="0" algn="l">
              <a:lnSpc>
                <a:spcPct val="115000"/>
              </a:lnSpc>
              <a:spcBef>
                <a:spcPts val="200"/>
              </a:spcBef>
              <a:spcAft>
                <a:spcPts val="0"/>
              </a:spcAft>
              <a:buNone/>
            </a:pPr>
            <a:r>
              <a:rPr b="1" lang="en">
                <a:solidFill>
                  <a:schemeClr val="dk1"/>
                </a:solidFill>
                <a:latin typeface="Karla"/>
                <a:ea typeface="Karla"/>
                <a:cs typeface="Karla"/>
                <a:sym typeface="Karla"/>
              </a:rPr>
              <a:t>Scanning liver with IV contrast in three different phases:</a:t>
            </a:r>
            <a:endParaRPr b="1">
              <a:solidFill>
                <a:schemeClr val="dk1"/>
              </a:solidFill>
              <a:latin typeface="Karla"/>
              <a:ea typeface="Karla"/>
              <a:cs typeface="Karla"/>
              <a:sym typeface="Karla"/>
            </a:endParaRPr>
          </a:p>
          <a:p>
            <a:pPr indent="0" lvl="0" marL="0" rtl="0" algn="l">
              <a:lnSpc>
                <a:spcPct val="115000"/>
              </a:lnSpc>
              <a:spcBef>
                <a:spcPts val="200"/>
              </a:spcBef>
              <a:spcAft>
                <a:spcPts val="0"/>
              </a:spcAft>
              <a:buNone/>
            </a:pPr>
            <a:r>
              <a:rPr lang="en">
                <a:solidFill>
                  <a:schemeClr val="dk1"/>
                </a:solidFill>
                <a:latin typeface="Karla"/>
                <a:ea typeface="Karla"/>
                <a:cs typeface="Karla"/>
                <a:sym typeface="Karla"/>
              </a:rPr>
              <a:t>- Phase 1 (</a:t>
            </a:r>
            <a:r>
              <a:rPr b="1" lang="en">
                <a:solidFill>
                  <a:schemeClr val="dk1"/>
                </a:solidFill>
                <a:latin typeface="Karla"/>
                <a:ea typeface="Karla"/>
                <a:cs typeface="Karla"/>
                <a:sym typeface="Karla"/>
              </a:rPr>
              <a:t>arterial</a:t>
            </a:r>
            <a:r>
              <a:rPr lang="en">
                <a:solidFill>
                  <a:schemeClr val="dk1"/>
                </a:solidFill>
                <a:latin typeface="Karla"/>
                <a:ea typeface="Karla"/>
                <a:cs typeface="Karla"/>
                <a:sym typeface="Karla"/>
              </a:rPr>
              <a:t>): when IV contrast in arteries → 30 to 40 seconds after IV contrast injection</a:t>
            </a:r>
            <a:endParaRPr>
              <a:solidFill>
                <a:schemeClr val="dk1"/>
              </a:solidFill>
              <a:latin typeface="Karla"/>
              <a:ea typeface="Karla"/>
              <a:cs typeface="Karla"/>
              <a:sym typeface="Karla"/>
            </a:endParaRPr>
          </a:p>
          <a:p>
            <a:pPr indent="0" lvl="0" marL="0" rtl="0" algn="l">
              <a:lnSpc>
                <a:spcPct val="115000"/>
              </a:lnSpc>
              <a:spcBef>
                <a:spcPts val="200"/>
              </a:spcBef>
              <a:spcAft>
                <a:spcPts val="0"/>
              </a:spcAft>
              <a:buNone/>
            </a:pPr>
            <a:r>
              <a:rPr lang="en">
                <a:solidFill>
                  <a:srgbClr val="6AA84F"/>
                </a:solidFill>
                <a:latin typeface="Karla"/>
                <a:ea typeface="Karla"/>
                <a:cs typeface="Karla"/>
                <a:sym typeface="Karla"/>
              </a:rPr>
              <a:t>We wait 30-40 sec because first we’ll give a contrast to a peripheral vein then it’ll go to right side of the heart → pulmonary circulation → left side of the heart → systemic circulation through the aorta → organs</a:t>
            </a:r>
            <a:endParaRPr>
              <a:solidFill>
                <a:srgbClr val="6AA84F"/>
              </a:solidFill>
              <a:latin typeface="Karla"/>
              <a:ea typeface="Karla"/>
              <a:cs typeface="Karla"/>
              <a:sym typeface="Karla"/>
            </a:endParaRPr>
          </a:p>
          <a:p>
            <a:pPr indent="0" lvl="0" marL="0" rtl="0" algn="l">
              <a:lnSpc>
                <a:spcPct val="115000"/>
              </a:lnSpc>
              <a:spcBef>
                <a:spcPts val="200"/>
              </a:spcBef>
              <a:spcAft>
                <a:spcPts val="0"/>
              </a:spcAft>
              <a:buNone/>
            </a:pPr>
            <a:r>
              <a:rPr lang="en">
                <a:solidFill>
                  <a:schemeClr val="dk1"/>
                </a:solidFill>
                <a:latin typeface="Karla"/>
                <a:ea typeface="Karla"/>
                <a:cs typeface="Karla"/>
                <a:sym typeface="Karla"/>
              </a:rPr>
              <a:t>- Phase 2 (</a:t>
            </a:r>
            <a:r>
              <a:rPr b="1" lang="en">
                <a:solidFill>
                  <a:schemeClr val="dk1"/>
                </a:solidFill>
                <a:latin typeface="Karla"/>
                <a:ea typeface="Karla"/>
                <a:cs typeface="Karla"/>
                <a:sym typeface="Karla"/>
              </a:rPr>
              <a:t>portal-venous</a:t>
            </a:r>
            <a:r>
              <a:rPr lang="en">
                <a:solidFill>
                  <a:schemeClr val="dk1"/>
                </a:solidFill>
                <a:latin typeface="Karla"/>
                <a:ea typeface="Karla"/>
                <a:cs typeface="Karla"/>
                <a:sym typeface="Karla"/>
              </a:rPr>
              <a:t>): when </a:t>
            </a:r>
            <a:r>
              <a:rPr lang="en">
                <a:solidFill>
                  <a:schemeClr val="dk1"/>
                </a:solidFill>
                <a:latin typeface="Karla"/>
                <a:ea typeface="Karla"/>
                <a:cs typeface="Karla"/>
                <a:sym typeface="Karla"/>
              </a:rPr>
              <a:t>I</a:t>
            </a:r>
            <a:r>
              <a:rPr lang="en">
                <a:solidFill>
                  <a:schemeClr val="dk1"/>
                </a:solidFill>
                <a:latin typeface="Karla"/>
                <a:ea typeface="Karla"/>
                <a:cs typeface="Karla"/>
                <a:sym typeface="Karla"/>
              </a:rPr>
              <a:t>V contrast in veins → 60 to 70 seconds after IV contrast injection.</a:t>
            </a:r>
            <a:endParaRPr>
              <a:solidFill>
                <a:schemeClr val="dk1"/>
              </a:solidFill>
              <a:latin typeface="Karla"/>
              <a:ea typeface="Karla"/>
              <a:cs typeface="Karla"/>
              <a:sym typeface="Karla"/>
            </a:endParaRPr>
          </a:p>
          <a:p>
            <a:pPr indent="0" lvl="0" marL="0" rtl="0" algn="l">
              <a:lnSpc>
                <a:spcPct val="115000"/>
              </a:lnSpc>
              <a:spcBef>
                <a:spcPts val="0"/>
              </a:spcBef>
              <a:spcAft>
                <a:spcPts val="0"/>
              </a:spcAft>
              <a:buNone/>
            </a:pPr>
            <a:r>
              <a:rPr lang="en">
                <a:solidFill>
                  <a:schemeClr val="dk1"/>
                </a:solidFill>
                <a:latin typeface="Karla"/>
                <a:ea typeface="Karla"/>
                <a:cs typeface="Karla"/>
                <a:sym typeface="Karla"/>
              </a:rPr>
              <a:t>- Phase 3 (</a:t>
            </a:r>
            <a:r>
              <a:rPr b="1" lang="en">
                <a:solidFill>
                  <a:schemeClr val="dk1"/>
                </a:solidFill>
                <a:latin typeface="Karla"/>
                <a:ea typeface="Karla"/>
                <a:cs typeface="Karla"/>
                <a:sym typeface="Karla"/>
              </a:rPr>
              <a:t>delayed or equilibrium</a:t>
            </a:r>
            <a:r>
              <a:rPr lang="en">
                <a:solidFill>
                  <a:schemeClr val="dk1"/>
                </a:solidFill>
                <a:latin typeface="Karla"/>
                <a:ea typeface="Karla"/>
                <a:cs typeface="Karla"/>
                <a:sym typeface="Karla"/>
              </a:rPr>
              <a:t>): </a:t>
            </a:r>
            <a:r>
              <a:rPr lang="en">
                <a:solidFill>
                  <a:schemeClr val="dk1"/>
                </a:solidFill>
                <a:latin typeface="Karla"/>
                <a:ea typeface="Karla"/>
                <a:cs typeface="Karla"/>
                <a:sym typeface="Karla"/>
              </a:rPr>
              <a:t>a</a:t>
            </a:r>
            <a:r>
              <a:rPr lang="en">
                <a:solidFill>
                  <a:schemeClr val="dk1"/>
                </a:solidFill>
                <a:latin typeface="Karla"/>
                <a:ea typeface="Karla"/>
                <a:cs typeface="Karla"/>
                <a:sym typeface="Karla"/>
              </a:rPr>
              <a:t>fter 3 to 5 minutes after IV contrast injection</a:t>
            </a:r>
            <a:r>
              <a:rPr lang="en">
                <a:solidFill>
                  <a:srgbClr val="7F7F7F"/>
                </a:solidFill>
                <a:latin typeface="Karla"/>
                <a:ea typeface="Karla"/>
                <a:cs typeface="Karla"/>
                <a:sym typeface="Karla"/>
              </a:rPr>
              <a:t> </a:t>
            </a:r>
            <a:r>
              <a:rPr lang="en">
                <a:solidFill>
                  <a:srgbClr val="999999"/>
                </a:solidFill>
                <a:latin typeface="Karla"/>
                <a:ea typeface="Karla"/>
                <a:cs typeface="Karla"/>
                <a:sym typeface="Karla"/>
              </a:rPr>
              <a:t>to give more time for mass to wash out the contrast.</a:t>
            </a:r>
            <a:endParaRPr>
              <a:solidFill>
                <a:srgbClr val="999999"/>
              </a:solidFill>
              <a:latin typeface="Karla"/>
              <a:ea typeface="Karla"/>
              <a:cs typeface="Karla"/>
              <a:sym typeface="Karla"/>
            </a:endParaRPr>
          </a:p>
          <a:p>
            <a:pPr indent="-330200" lvl="0" marL="495300" rtl="0" algn="l">
              <a:lnSpc>
                <a:spcPct val="112000"/>
              </a:lnSpc>
              <a:spcBef>
                <a:spcPts val="100"/>
              </a:spcBef>
              <a:spcAft>
                <a:spcPts val="0"/>
              </a:spcAft>
              <a:buClr>
                <a:srgbClr val="999999"/>
              </a:buClr>
              <a:buSzPts val="1400"/>
              <a:buFont typeface="Karla"/>
              <a:buChar char="●"/>
            </a:pPr>
            <a:r>
              <a:rPr lang="en">
                <a:solidFill>
                  <a:srgbClr val="999999"/>
                </a:solidFill>
                <a:latin typeface="Karla"/>
                <a:ea typeface="Karla"/>
                <a:cs typeface="Karla"/>
                <a:sym typeface="Karla"/>
              </a:rPr>
              <a:t>Normal liver parenchyma is 80% supplied by the portal vein and only 20% by the hepatic artery, so liver will be enhanced in the portal venous phase.</a:t>
            </a:r>
            <a:endParaRPr>
              <a:solidFill>
                <a:srgbClr val="999999"/>
              </a:solidFill>
              <a:latin typeface="Karla"/>
              <a:ea typeface="Karla"/>
              <a:cs typeface="Karla"/>
              <a:sym typeface="Karla"/>
            </a:endParaRPr>
          </a:p>
          <a:p>
            <a:pPr indent="-330200" lvl="0" marL="495300" rtl="0" algn="l">
              <a:lnSpc>
                <a:spcPct val="112000"/>
              </a:lnSpc>
              <a:spcBef>
                <a:spcPts val="0"/>
              </a:spcBef>
              <a:spcAft>
                <a:spcPts val="0"/>
              </a:spcAft>
              <a:buClr>
                <a:srgbClr val="999999"/>
              </a:buClr>
              <a:buSzPts val="1400"/>
              <a:buFont typeface="Karla"/>
              <a:buChar char="●"/>
            </a:pPr>
            <a:r>
              <a:rPr lang="en">
                <a:solidFill>
                  <a:srgbClr val="999999"/>
                </a:solidFill>
                <a:latin typeface="Karla"/>
                <a:ea typeface="Karla"/>
                <a:cs typeface="Karla"/>
                <a:sym typeface="Karla"/>
              </a:rPr>
              <a:t>However, all liver tumors gets 100% of their blood supply from the hepatic artery, so the tumor will be enhanced in the arterial phase.</a:t>
            </a:r>
            <a:endParaRPr>
              <a:solidFill>
                <a:srgbClr val="999999"/>
              </a:solidFill>
              <a:latin typeface="Karla"/>
              <a:ea typeface="Karla"/>
              <a:cs typeface="Karla"/>
              <a:sym typeface="Karla"/>
            </a:endParaRPr>
          </a:p>
        </p:txBody>
      </p:sp>
      <p:grpSp>
        <p:nvGrpSpPr>
          <p:cNvPr id="273" name="Google Shape;273;p20"/>
          <p:cNvGrpSpPr/>
          <p:nvPr/>
        </p:nvGrpSpPr>
        <p:grpSpPr>
          <a:xfrm>
            <a:off x="77968" y="877070"/>
            <a:ext cx="274864" cy="316972"/>
            <a:chOff x="304245" y="1858207"/>
            <a:chExt cx="319386" cy="406165"/>
          </a:xfrm>
        </p:grpSpPr>
        <p:sp>
          <p:nvSpPr>
            <p:cNvPr id="274" name="Google Shape;274;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 name="Google Shape;276;p20"/>
          <p:cNvGrpSpPr/>
          <p:nvPr/>
        </p:nvGrpSpPr>
        <p:grpSpPr>
          <a:xfrm>
            <a:off x="77968" y="3163070"/>
            <a:ext cx="274864" cy="316972"/>
            <a:chOff x="304245" y="1858207"/>
            <a:chExt cx="319386" cy="406165"/>
          </a:xfrm>
        </p:grpSpPr>
        <p:sp>
          <p:nvSpPr>
            <p:cNvPr id="277" name="Google Shape;277;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9" name="Google Shape;279;p20"/>
          <p:cNvSpPr/>
          <p:nvPr/>
        </p:nvSpPr>
        <p:spPr>
          <a:xfrm>
            <a:off x="6282166" y="1467650"/>
            <a:ext cx="758700" cy="764700"/>
          </a:xfrm>
          <a:prstGeom prst="ellipse">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txBox="1"/>
          <p:nvPr/>
        </p:nvSpPr>
        <p:spPr>
          <a:xfrm>
            <a:off x="8086525" y="671285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accent4"/>
                </a:solidFill>
                <a:latin typeface="Karla"/>
                <a:ea typeface="Karla"/>
                <a:cs typeface="Karla"/>
                <a:sym typeface="Karla"/>
              </a:rPr>
              <a:t>We do 3 phases because:</a:t>
            </a:r>
            <a:endParaRPr b="1">
              <a:solidFill>
                <a:schemeClr val="accent4"/>
              </a:solidFill>
              <a:latin typeface="Karla"/>
              <a:ea typeface="Karla"/>
              <a:cs typeface="Karla"/>
              <a:sym typeface="Karla"/>
            </a:endParaRPr>
          </a:p>
          <a:p>
            <a:pPr indent="-330200" lvl="0" marL="495300" rtl="0" algn="l">
              <a:lnSpc>
                <a:spcPct val="115000"/>
              </a:lnSpc>
              <a:spcBef>
                <a:spcPts val="0"/>
              </a:spcBef>
              <a:spcAft>
                <a:spcPts val="0"/>
              </a:spcAft>
              <a:buClr>
                <a:schemeClr val="accent4"/>
              </a:buClr>
              <a:buSzPts val="1400"/>
              <a:buFont typeface="Karla"/>
              <a:buAutoNum type="arabicPeriod"/>
            </a:pPr>
            <a:r>
              <a:rPr lang="en">
                <a:solidFill>
                  <a:schemeClr val="accent4"/>
                </a:solidFill>
                <a:latin typeface="Karla"/>
                <a:ea typeface="Karla"/>
                <a:cs typeface="Karla"/>
                <a:sym typeface="Karla"/>
              </a:rPr>
              <a:t>To differentiate the tumor (e.g. HCC appears in arterial phase and doesn’t appear in portal).</a:t>
            </a:r>
            <a:endParaRPr>
              <a:solidFill>
                <a:schemeClr val="accent4"/>
              </a:solidFill>
              <a:latin typeface="Karla"/>
              <a:ea typeface="Karla"/>
              <a:cs typeface="Karla"/>
              <a:sym typeface="Karla"/>
            </a:endParaRPr>
          </a:p>
          <a:p>
            <a:pPr indent="-330200" lvl="0" marL="495300" rtl="0" algn="l">
              <a:lnSpc>
                <a:spcPct val="115000"/>
              </a:lnSpc>
              <a:spcBef>
                <a:spcPts val="0"/>
              </a:spcBef>
              <a:spcAft>
                <a:spcPts val="0"/>
              </a:spcAft>
              <a:buClr>
                <a:srgbClr val="999999"/>
              </a:buClr>
              <a:buSzPts val="1400"/>
              <a:buFont typeface="Karla"/>
              <a:buAutoNum type="arabicPeriod"/>
            </a:pPr>
            <a:r>
              <a:rPr lang="en">
                <a:solidFill>
                  <a:srgbClr val="999999"/>
                </a:solidFill>
                <a:latin typeface="Karla"/>
                <a:ea typeface="Karla"/>
                <a:cs typeface="Karla"/>
                <a:sym typeface="Karla"/>
              </a:rPr>
              <a:t>In equilibrium phase the malignant tumor may be seen as a cyst.</a:t>
            </a:r>
            <a:endParaRPr>
              <a:solidFill>
                <a:srgbClr val="999999"/>
              </a:solidFill>
              <a:latin typeface="Karla"/>
              <a:ea typeface="Karla"/>
              <a:cs typeface="Karla"/>
              <a:sym typeface="Karla"/>
            </a:endParaRPr>
          </a:p>
          <a:p>
            <a:pPr indent="-330200" lvl="0" marL="495300" rtl="0" algn="l">
              <a:lnSpc>
                <a:spcPct val="115000"/>
              </a:lnSpc>
              <a:spcBef>
                <a:spcPts val="0"/>
              </a:spcBef>
              <a:spcAft>
                <a:spcPts val="0"/>
              </a:spcAft>
              <a:buClr>
                <a:schemeClr val="accent4"/>
              </a:buClr>
              <a:buSzPts val="1400"/>
              <a:buFont typeface="Karla"/>
              <a:buAutoNum type="arabicPeriod"/>
            </a:pPr>
            <a:r>
              <a:rPr lang="en">
                <a:solidFill>
                  <a:schemeClr val="accent4"/>
                </a:solidFill>
                <a:latin typeface="Karla"/>
                <a:ea typeface="Karla"/>
                <a:cs typeface="Karla"/>
                <a:sym typeface="Karla"/>
              </a:rPr>
              <a:t>When we want to do only one phase we prefer portal phase because the whole liver will uptake the contrast.</a:t>
            </a:r>
            <a:endParaRPr/>
          </a:p>
        </p:txBody>
      </p:sp>
      <p:grpSp>
        <p:nvGrpSpPr>
          <p:cNvPr id="281" name="Google Shape;281;p20"/>
          <p:cNvGrpSpPr/>
          <p:nvPr/>
        </p:nvGrpSpPr>
        <p:grpSpPr>
          <a:xfrm>
            <a:off x="77968" y="6134870"/>
            <a:ext cx="274864" cy="316972"/>
            <a:chOff x="304245" y="1858207"/>
            <a:chExt cx="319386" cy="406165"/>
          </a:xfrm>
        </p:grpSpPr>
        <p:sp>
          <p:nvSpPr>
            <p:cNvPr id="282" name="Google Shape;282;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1"/>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7</a:t>
            </a:r>
            <a:endParaRPr sz="1800">
              <a:solidFill>
                <a:srgbClr val="005E68"/>
              </a:solidFill>
              <a:latin typeface="Spectral"/>
              <a:ea typeface="Spectral"/>
              <a:cs typeface="Spectral"/>
              <a:sym typeface="Spectral"/>
            </a:endParaRPr>
          </a:p>
        </p:txBody>
      </p:sp>
      <p:sp>
        <p:nvSpPr>
          <p:cNvPr id="289" name="Google Shape;289;p21"/>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Case 3</a:t>
            </a:r>
            <a:endParaRPr b="1" sz="2300">
              <a:solidFill>
                <a:schemeClr val="dk2"/>
              </a:solidFill>
              <a:latin typeface="Arvo"/>
              <a:ea typeface="Arvo"/>
              <a:cs typeface="Arvo"/>
              <a:sym typeface="Arvo"/>
            </a:endParaRPr>
          </a:p>
        </p:txBody>
      </p:sp>
      <p:sp>
        <p:nvSpPr>
          <p:cNvPr id="291" name="Google Shape;291;p21"/>
          <p:cNvSpPr txBox="1"/>
          <p:nvPr/>
        </p:nvSpPr>
        <p:spPr>
          <a:xfrm>
            <a:off x="445800" y="61794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292" name="Google Shape;292;p21"/>
          <p:cNvSpPr txBox="1"/>
          <p:nvPr/>
        </p:nvSpPr>
        <p:spPr>
          <a:xfrm>
            <a:off x="4035613" y="59354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293" name="Google Shape;293;p21"/>
          <p:cNvSpPr txBox="1"/>
          <p:nvPr/>
        </p:nvSpPr>
        <p:spPr>
          <a:xfrm>
            <a:off x="317425" y="5852050"/>
            <a:ext cx="3000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294" name="Google Shape;294;p21"/>
          <p:cNvSpPr txBox="1"/>
          <p:nvPr/>
        </p:nvSpPr>
        <p:spPr>
          <a:xfrm>
            <a:off x="6039225" y="7571600"/>
            <a:ext cx="1732500" cy="30000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100"/>
              </a:spcBef>
              <a:spcAft>
                <a:spcPts val="0"/>
              </a:spcAft>
              <a:buNone/>
            </a:pPr>
            <a:r>
              <a:t/>
            </a:r>
            <a:endParaRPr>
              <a:solidFill>
                <a:srgbClr val="999999"/>
              </a:solidFill>
              <a:latin typeface="Karla"/>
              <a:ea typeface="Karla"/>
              <a:cs typeface="Karla"/>
              <a:sym typeface="Karla"/>
            </a:endParaRPr>
          </a:p>
        </p:txBody>
      </p:sp>
      <p:sp>
        <p:nvSpPr>
          <p:cNvPr id="295" name="Google Shape;295;p21"/>
          <p:cNvSpPr txBox="1"/>
          <p:nvPr/>
        </p:nvSpPr>
        <p:spPr>
          <a:xfrm>
            <a:off x="226625" y="571925"/>
            <a:ext cx="7593000" cy="178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Karla"/>
                <a:ea typeface="Karla"/>
                <a:cs typeface="Karla"/>
                <a:sym typeface="Karla"/>
              </a:rPr>
              <a:t>Triphasic scan helps in differentiating benign from malignant masses:</a:t>
            </a:r>
            <a:endParaRPr b="1">
              <a:solidFill>
                <a:schemeClr val="dk1"/>
              </a:solidFill>
              <a:latin typeface="Karla"/>
              <a:ea typeface="Karla"/>
              <a:cs typeface="Karla"/>
              <a:sym typeface="Karla"/>
            </a:endParaRPr>
          </a:p>
          <a:p>
            <a:pPr indent="0" lvl="0" marL="0" rtl="0" algn="l">
              <a:lnSpc>
                <a:spcPct val="115000"/>
              </a:lnSpc>
              <a:spcBef>
                <a:spcPts val="0"/>
              </a:spcBef>
              <a:spcAft>
                <a:spcPts val="0"/>
              </a:spcAft>
              <a:buNone/>
            </a:pPr>
            <a:r>
              <a:rPr lang="en">
                <a:solidFill>
                  <a:schemeClr val="dk1"/>
                </a:solidFill>
                <a:latin typeface="Karla"/>
                <a:ea typeface="Karla"/>
                <a:cs typeface="Karla"/>
                <a:sym typeface="Karla"/>
              </a:rPr>
              <a:t>- </a:t>
            </a:r>
            <a:r>
              <a:rPr b="1" lang="en">
                <a:solidFill>
                  <a:schemeClr val="dk1"/>
                </a:solidFill>
                <a:latin typeface="Karla"/>
                <a:ea typeface="Karla"/>
                <a:cs typeface="Karla"/>
                <a:sym typeface="Karla"/>
              </a:rPr>
              <a:t>Benign</a:t>
            </a:r>
            <a:r>
              <a:rPr lang="en">
                <a:solidFill>
                  <a:schemeClr val="dk1"/>
                </a:solidFill>
                <a:latin typeface="Karla"/>
                <a:ea typeface="Karla"/>
                <a:cs typeface="Karla"/>
                <a:sym typeface="Karla"/>
              </a:rPr>
              <a:t>: BLACK(no enhancement) in phase 1 / WHITE in phase 3 (e.g. </a:t>
            </a:r>
            <a:r>
              <a:rPr lang="en">
                <a:solidFill>
                  <a:srgbClr val="CC0000"/>
                </a:solidFill>
                <a:latin typeface="Karla"/>
                <a:ea typeface="Karla"/>
                <a:cs typeface="Karla"/>
                <a:sym typeface="Karla"/>
              </a:rPr>
              <a:t>hemangioma </a:t>
            </a:r>
            <a:r>
              <a:rPr lang="en">
                <a:solidFill>
                  <a:srgbClr val="999999"/>
                </a:solidFill>
                <a:latin typeface="Karla"/>
                <a:ea typeface="Karla"/>
                <a:cs typeface="Karla"/>
                <a:sym typeface="Karla"/>
              </a:rPr>
              <a:t>→ most common benign tumor of the liver).</a:t>
            </a:r>
            <a:endParaRPr>
              <a:solidFill>
                <a:srgbClr val="999999"/>
              </a:solidFill>
              <a:latin typeface="Karla"/>
              <a:ea typeface="Karla"/>
              <a:cs typeface="Karla"/>
              <a:sym typeface="Karla"/>
            </a:endParaRPr>
          </a:p>
          <a:p>
            <a:pPr indent="0" lvl="0" marL="0" rtl="0" algn="l">
              <a:lnSpc>
                <a:spcPct val="115000"/>
              </a:lnSpc>
              <a:spcBef>
                <a:spcPts val="0"/>
              </a:spcBef>
              <a:spcAft>
                <a:spcPts val="0"/>
              </a:spcAft>
              <a:buNone/>
            </a:pPr>
            <a:r>
              <a:rPr lang="en">
                <a:solidFill>
                  <a:schemeClr val="dk1"/>
                </a:solidFill>
                <a:latin typeface="Karla"/>
                <a:ea typeface="Karla"/>
                <a:cs typeface="Karla"/>
                <a:sym typeface="Karla"/>
              </a:rPr>
              <a:t>- </a:t>
            </a:r>
            <a:r>
              <a:rPr b="1" lang="en">
                <a:solidFill>
                  <a:schemeClr val="dk1"/>
                </a:solidFill>
                <a:latin typeface="Karla"/>
                <a:ea typeface="Karla"/>
                <a:cs typeface="Karla"/>
                <a:sym typeface="Karla"/>
              </a:rPr>
              <a:t>Malignant</a:t>
            </a:r>
            <a:r>
              <a:rPr lang="en">
                <a:solidFill>
                  <a:schemeClr val="dk1"/>
                </a:solidFill>
                <a:latin typeface="Karla"/>
                <a:ea typeface="Karla"/>
                <a:cs typeface="Karla"/>
                <a:sym typeface="Karla"/>
              </a:rPr>
              <a:t>: WHITE (enhancement) in phase 1 / BLACK (no enhancement) in phase 3 (e.g. </a:t>
            </a:r>
            <a:r>
              <a:rPr lang="en">
                <a:solidFill>
                  <a:srgbClr val="CC0000"/>
                </a:solidFill>
                <a:latin typeface="Karla"/>
                <a:ea typeface="Karla"/>
                <a:cs typeface="Karla"/>
                <a:sym typeface="Karla"/>
              </a:rPr>
              <a:t>HCC </a:t>
            </a:r>
            <a:r>
              <a:rPr lang="en">
                <a:solidFill>
                  <a:srgbClr val="999999"/>
                </a:solidFill>
                <a:latin typeface="Karla"/>
                <a:ea typeface="Karla"/>
                <a:cs typeface="Karla"/>
                <a:sym typeface="Karla"/>
              </a:rPr>
              <a:t>→ most common malignant tumor of the liver which is</a:t>
            </a:r>
            <a:r>
              <a:rPr lang="en">
                <a:solidFill>
                  <a:srgbClr val="7F7F7F"/>
                </a:solidFill>
                <a:latin typeface="Karla"/>
                <a:ea typeface="Karla"/>
                <a:cs typeface="Karla"/>
                <a:sym typeface="Karla"/>
              </a:rPr>
              <a:t> </a:t>
            </a:r>
            <a:r>
              <a:rPr b="1" lang="en">
                <a:solidFill>
                  <a:srgbClr val="6AA84F"/>
                </a:solidFill>
                <a:latin typeface="Karla"/>
                <a:ea typeface="Karla"/>
                <a:cs typeface="Karla"/>
                <a:sym typeface="Karla"/>
              </a:rPr>
              <a:t>hypervascular</a:t>
            </a:r>
            <a:r>
              <a:rPr lang="en">
                <a:solidFill>
                  <a:srgbClr val="6AA84F"/>
                </a:solidFill>
                <a:latin typeface="Karla"/>
                <a:ea typeface="Karla"/>
                <a:cs typeface="Karla"/>
                <a:sym typeface="Karla"/>
              </a:rPr>
              <a:t> and take the contrast in a very early stage!).</a:t>
            </a:r>
            <a:endParaRPr>
              <a:solidFill>
                <a:srgbClr val="6AA84F"/>
              </a:solidFill>
              <a:latin typeface="Karla"/>
              <a:ea typeface="Karla"/>
              <a:cs typeface="Karla"/>
              <a:sym typeface="Karla"/>
            </a:endParaRPr>
          </a:p>
          <a:p>
            <a:pPr indent="0" lvl="0" marL="0" rtl="0" algn="l">
              <a:lnSpc>
                <a:spcPct val="115000"/>
              </a:lnSpc>
              <a:spcBef>
                <a:spcPts val="0"/>
              </a:spcBef>
              <a:spcAft>
                <a:spcPts val="0"/>
              </a:spcAft>
              <a:buNone/>
            </a:pPr>
            <a:r>
              <a:t/>
            </a:r>
            <a:endParaRPr b="1">
              <a:solidFill>
                <a:srgbClr val="999999"/>
              </a:solidFill>
              <a:latin typeface="Karla"/>
              <a:ea typeface="Karla"/>
              <a:cs typeface="Karla"/>
              <a:sym typeface="Karla"/>
            </a:endParaRPr>
          </a:p>
        </p:txBody>
      </p:sp>
      <p:sp>
        <p:nvSpPr>
          <p:cNvPr id="296" name="Google Shape;296;p21"/>
          <p:cNvSpPr txBox="1"/>
          <p:nvPr/>
        </p:nvSpPr>
        <p:spPr>
          <a:xfrm>
            <a:off x="236425" y="2373225"/>
            <a:ext cx="7185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999999"/>
                </a:solidFill>
                <a:latin typeface="Karla"/>
                <a:ea typeface="Karla"/>
                <a:cs typeface="Karla"/>
                <a:sym typeface="Karla"/>
              </a:rPr>
              <a:t>We do 3 phases because:</a:t>
            </a:r>
            <a:endParaRPr b="1">
              <a:solidFill>
                <a:srgbClr val="999999"/>
              </a:solidFill>
              <a:latin typeface="Karla"/>
              <a:ea typeface="Karla"/>
              <a:cs typeface="Karla"/>
              <a:sym typeface="Karla"/>
            </a:endParaRPr>
          </a:p>
          <a:p>
            <a:pPr indent="-330200" lvl="0" marL="495300" rtl="0" algn="l">
              <a:lnSpc>
                <a:spcPct val="115000"/>
              </a:lnSpc>
              <a:spcBef>
                <a:spcPts val="0"/>
              </a:spcBef>
              <a:spcAft>
                <a:spcPts val="0"/>
              </a:spcAft>
              <a:buClr>
                <a:srgbClr val="999999"/>
              </a:buClr>
              <a:buSzPts val="1400"/>
              <a:buFont typeface="Karla"/>
              <a:buAutoNum type="arabicPeriod"/>
            </a:pPr>
            <a:r>
              <a:rPr lang="en">
                <a:solidFill>
                  <a:srgbClr val="999999"/>
                </a:solidFill>
                <a:latin typeface="Karla"/>
                <a:ea typeface="Karla"/>
                <a:cs typeface="Karla"/>
                <a:sym typeface="Karla"/>
              </a:rPr>
              <a:t>To differentiate the tumor (e.g. HCC appears in arterial phase and doesn’t appear in portal).</a:t>
            </a:r>
            <a:endParaRPr>
              <a:solidFill>
                <a:srgbClr val="999999"/>
              </a:solidFill>
              <a:latin typeface="Karla"/>
              <a:ea typeface="Karla"/>
              <a:cs typeface="Karla"/>
              <a:sym typeface="Karla"/>
            </a:endParaRPr>
          </a:p>
          <a:p>
            <a:pPr indent="-330200" lvl="0" marL="495300" rtl="0" algn="l">
              <a:lnSpc>
                <a:spcPct val="115000"/>
              </a:lnSpc>
              <a:spcBef>
                <a:spcPts val="0"/>
              </a:spcBef>
              <a:spcAft>
                <a:spcPts val="0"/>
              </a:spcAft>
              <a:buClr>
                <a:srgbClr val="999999"/>
              </a:buClr>
              <a:buSzPts val="1400"/>
              <a:buFont typeface="Karla"/>
              <a:buAutoNum type="arabicPeriod"/>
            </a:pPr>
            <a:r>
              <a:rPr lang="en">
                <a:solidFill>
                  <a:srgbClr val="999999"/>
                </a:solidFill>
                <a:latin typeface="Karla"/>
                <a:ea typeface="Karla"/>
                <a:cs typeface="Karla"/>
                <a:sym typeface="Karla"/>
              </a:rPr>
              <a:t>In equilibrium phase the malignant tumor may be seen as a cyst.</a:t>
            </a:r>
            <a:endParaRPr>
              <a:solidFill>
                <a:srgbClr val="999999"/>
              </a:solidFill>
              <a:latin typeface="Karla"/>
              <a:ea typeface="Karla"/>
              <a:cs typeface="Karla"/>
              <a:sym typeface="Karla"/>
            </a:endParaRPr>
          </a:p>
          <a:p>
            <a:pPr indent="-330200" lvl="0" marL="495300" rtl="0" algn="l">
              <a:lnSpc>
                <a:spcPct val="115000"/>
              </a:lnSpc>
              <a:spcBef>
                <a:spcPts val="0"/>
              </a:spcBef>
              <a:spcAft>
                <a:spcPts val="0"/>
              </a:spcAft>
              <a:buClr>
                <a:srgbClr val="999999"/>
              </a:buClr>
              <a:buSzPts val="1400"/>
              <a:buFont typeface="Karla"/>
              <a:buAutoNum type="arabicPeriod"/>
            </a:pPr>
            <a:r>
              <a:rPr lang="en">
                <a:solidFill>
                  <a:srgbClr val="999999"/>
                </a:solidFill>
                <a:latin typeface="Karla"/>
                <a:ea typeface="Karla"/>
                <a:cs typeface="Karla"/>
                <a:sym typeface="Karla"/>
              </a:rPr>
              <a:t>When we want to do only one phase we prefer portal phase because the whole liver will uptake the contrast.</a:t>
            </a:r>
            <a:endParaRPr>
              <a:solidFill>
                <a:srgbClr val="999999"/>
              </a:solidFill>
            </a:endParaRPr>
          </a:p>
        </p:txBody>
      </p:sp>
      <p:sp>
        <p:nvSpPr>
          <p:cNvPr id="297" name="Google Shape;297;p21"/>
          <p:cNvSpPr txBox="1"/>
          <p:nvPr/>
        </p:nvSpPr>
        <p:spPr>
          <a:xfrm>
            <a:off x="442588" y="3910100"/>
            <a:ext cx="7185600" cy="393600"/>
          </a:xfrm>
          <a:prstGeom prst="rect">
            <a:avLst/>
          </a:prstGeom>
          <a:noFill/>
          <a:ln>
            <a:noFill/>
          </a:ln>
        </p:spPr>
        <p:txBody>
          <a:bodyPr anchorCtr="0" anchor="t" bIns="79750" lIns="79750" spcFirstLastPara="1" rIns="79750" wrap="square" tIns="79750">
            <a:noAutofit/>
          </a:bodyPr>
          <a:lstStyle/>
          <a:p>
            <a:pPr indent="0" lvl="0" marL="0" rtl="0" algn="l">
              <a:lnSpc>
                <a:spcPct val="130000"/>
              </a:lnSpc>
              <a:spcBef>
                <a:spcPts val="500"/>
              </a:spcBef>
              <a:spcAft>
                <a:spcPts val="0"/>
              </a:spcAft>
              <a:buNone/>
            </a:pPr>
            <a:r>
              <a:rPr b="1" lang="en" sz="2300">
                <a:solidFill>
                  <a:schemeClr val="accent1"/>
                </a:solidFill>
                <a:latin typeface="Karla"/>
                <a:ea typeface="Karla"/>
                <a:cs typeface="Karla"/>
                <a:sym typeface="Karla"/>
              </a:rPr>
              <a:t>What is the difference between both cases?</a:t>
            </a:r>
            <a:endParaRPr b="1" sz="2300">
              <a:solidFill>
                <a:schemeClr val="accent1"/>
              </a:solidFill>
              <a:latin typeface="Karla"/>
              <a:ea typeface="Karla"/>
              <a:cs typeface="Karla"/>
              <a:sym typeface="Karla"/>
            </a:endParaRPr>
          </a:p>
        </p:txBody>
      </p:sp>
      <p:pic>
        <p:nvPicPr>
          <p:cNvPr id="298" name="Google Shape;298;p21"/>
          <p:cNvPicPr preferRelativeResize="0"/>
          <p:nvPr/>
        </p:nvPicPr>
        <p:blipFill>
          <a:blip r:embed="rId3">
            <a:alphaModFix/>
          </a:blip>
          <a:stretch>
            <a:fillRect/>
          </a:stretch>
        </p:blipFill>
        <p:spPr>
          <a:xfrm>
            <a:off x="2809115" y="4855076"/>
            <a:ext cx="2136378" cy="2055827"/>
          </a:xfrm>
          <a:prstGeom prst="rect">
            <a:avLst/>
          </a:prstGeom>
          <a:noFill/>
          <a:ln cap="flat" cmpd="sng" w="38100">
            <a:solidFill>
              <a:schemeClr val="accent6"/>
            </a:solidFill>
            <a:prstDash val="solid"/>
            <a:round/>
            <a:headEnd len="sm" w="sm" type="none"/>
            <a:tailEnd len="sm" w="sm" type="none"/>
          </a:ln>
        </p:spPr>
      </p:pic>
      <p:pic>
        <p:nvPicPr>
          <p:cNvPr id="299" name="Google Shape;299;p21"/>
          <p:cNvPicPr preferRelativeResize="0"/>
          <p:nvPr/>
        </p:nvPicPr>
        <p:blipFill>
          <a:blip r:embed="rId4">
            <a:alphaModFix/>
          </a:blip>
          <a:stretch>
            <a:fillRect/>
          </a:stretch>
        </p:blipFill>
        <p:spPr>
          <a:xfrm>
            <a:off x="5233171" y="4860214"/>
            <a:ext cx="2136433" cy="2045548"/>
          </a:xfrm>
          <a:prstGeom prst="rect">
            <a:avLst/>
          </a:prstGeom>
          <a:noFill/>
          <a:ln cap="flat" cmpd="sng" w="38100">
            <a:solidFill>
              <a:schemeClr val="accent6"/>
            </a:solidFill>
            <a:prstDash val="solid"/>
            <a:round/>
            <a:headEnd len="sm" w="sm" type="none"/>
            <a:tailEnd len="sm" w="sm" type="none"/>
          </a:ln>
        </p:spPr>
      </p:pic>
      <p:sp>
        <p:nvSpPr>
          <p:cNvPr id="300" name="Google Shape;300;p21"/>
          <p:cNvSpPr txBox="1"/>
          <p:nvPr/>
        </p:nvSpPr>
        <p:spPr>
          <a:xfrm>
            <a:off x="2737728" y="6855540"/>
            <a:ext cx="2136300" cy="3840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lang="en">
                <a:solidFill>
                  <a:srgbClr val="6AA84F"/>
                </a:solidFill>
                <a:latin typeface="Karla"/>
                <a:ea typeface="Karla"/>
                <a:cs typeface="Karla"/>
                <a:sym typeface="Karla"/>
              </a:rPr>
              <a:t>Lesion Similar to liver</a:t>
            </a:r>
            <a:endParaRPr>
              <a:solidFill>
                <a:srgbClr val="6AA84F"/>
              </a:solidFill>
              <a:latin typeface="Karla"/>
              <a:ea typeface="Karla"/>
              <a:cs typeface="Karla"/>
              <a:sym typeface="Karla"/>
            </a:endParaRPr>
          </a:p>
        </p:txBody>
      </p:sp>
      <p:sp>
        <p:nvSpPr>
          <p:cNvPr id="301" name="Google Shape;301;p21"/>
          <p:cNvSpPr txBox="1"/>
          <p:nvPr/>
        </p:nvSpPr>
        <p:spPr>
          <a:xfrm>
            <a:off x="5080771" y="6860127"/>
            <a:ext cx="2180400" cy="4236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lang="en">
                <a:solidFill>
                  <a:srgbClr val="6AA84F"/>
                </a:solidFill>
                <a:latin typeface="Karla"/>
                <a:ea typeface="Karla"/>
                <a:cs typeface="Karla"/>
                <a:sym typeface="Karla"/>
              </a:rPr>
              <a:t>Black lesion (early washout from the lesion)</a:t>
            </a:r>
            <a:endParaRPr>
              <a:solidFill>
                <a:srgbClr val="6AA84F"/>
              </a:solidFill>
              <a:latin typeface="Karla"/>
              <a:ea typeface="Karla"/>
              <a:cs typeface="Karla"/>
              <a:sym typeface="Karla"/>
            </a:endParaRPr>
          </a:p>
          <a:p>
            <a:pPr indent="0" lvl="0" marL="0" rtl="0" algn="l">
              <a:spcBef>
                <a:spcPts val="0"/>
              </a:spcBef>
              <a:spcAft>
                <a:spcPts val="0"/>
              </a:spcAft>
              <a:buNone/>
            </a:pPr>
            <a:r>
              <a:t/>
            </a:r>
            <a:endParaRPr sz="1300">
              <a:solidFill>
                <a:srgbClr val="448C79"/>
              </a:solidFill>
              <a:latin typeface="Calibri"/>
              <a:ea typeface="Calibri"/>
              <a:cs typeface="Calibri"/>
              <a:sym typeface="Calibri"/>
            </a:endParaRPr>
          </a:p>
        </p:txBody>
      </p:sp>
      <p:sp>
        <p:nvSpPr>
          <p:cNvPr id="302" name="Google Shape;302;p21"/>
          <p:cNvSpPr txBox="1"/>
          <p:nvPr/>
        </p:nvSpPr>
        <p:spPr>
          <a:xfrm>
            <a:off x="149188" y="4376050"/>
            <a:ext cx="3000000" cy="3000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300"/>
              </a:spcBef>
              <a:spcAft>
                <a:spcPts val="0"/>
              </a:spcAft>
              <a:buClr>
                <a:schemeClr val="accent6"/>
              </a:buClr>
              <a:buSzPts val="1500"/>
              <a:buAutoNum type="alphaLcPeriod"/>
            </a:pPr>
            <a:r>
              <a:rPr b="1" lang="en" sz="1500">
                <a:solidFill>
                  <a:schemeClr val="accent6"/>
                </a:solidFill>
                <a:latin typeface="Karla"/>
                <a:ea typeface="Karla"/>
                <a:cs typeface="Karla"/>
                <a:sym typeface="Karla"/>
              </a:rPr>
              <a:t>Hepatocellular carcinoma </a:t>
            </a:r>
            <a:endParaRPr b="1" sz="1500">
              <a:solidFill>
                <a:schemeClr val="accent6"/>
              </a:solidFill>
            </a:endParaRPr>
          </a:p>
        </p:txBody>
      </p:sp>
      <p:grpSp>
        <p:nvGrpSpPr>
          <p:cNvPr id="303" name="Google Shape;303;p21"/>
          <p:cNvGrpSpPr/>
          <p:nvPr/>
        </p:nvGrpSpPr>
        <p:grpSpPr>
          <a:xfrm>
            <a:off x="74231" y="4101477"/>
            <a:ext cx="274864" cy="316972"/>
            <a:chOff x="304245" y="1858207"/>
            <a:chExt cx="319386" cy="406165"/>
          </a:xfrm>
        </p:grpSpPr>
        <p:sp>
          <p:nvSpPr>
            <p:cNvPr id="304" name="Google Shape;304;p21"/>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1"/>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06" name="Google Shape;306;p21"/>
          <p:cNvPicPr preferRelativeResize="0"/>
          <p:nvPr/>
        </p:nvPicPr>
        <p:blipFill>
          <a:blip r:embed="rId5">
            <a:alphaModFix/>
          </a:blip>
          <a:stretch>
            <a:fillRect/>
          </a:stretch>
        </p:blipFill>
        <p:spPr>
          <a:xfrm>
            <a:off x="394628" y="4865367"/>
            <a:ext cx="2136433" cy="2035269"/>
          </a:xfrm>
          <a:prstGeom prst="rect">
            <a:avLst/>
          </a:prstGeom>
          <a:noFill/>
          <a:ln cap="flat" cmpd="sng" w="38100">
            <a:solidFill>
              <a:schemeClr val="accent6"/>
            </a:solidFill>
            <a:prstDash val="solid"/>
            <a:round/>
            <a:headEnd len="sm" w="sm" type="none"/>
            <a:tailEnd len="sm" w="sm" type="none"/>
          </a:ln>
        </p:spPr>
      </p:pic>
      <p:sp>
        <p:nvSpPr>
          <p:cNvPr id="307" name="Google Shape;307;p21"/>
          <p:cNvSpPr txBox="1"/>
          <p:nvPr/>
        </p:nvSpPr>
        <p:spPr>
          <a:xfrm>
            <a:off x="353634" y="6835760"/>
            <a:ext cx="2136300" cy="4236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lang="en">
                <a:solidFill>
                  <a:srgbClr val="6AA84F"/>
                </a:solidFill>
                <a:latin typeface="Karla"/>
                <a:ea typeface="Karla"/>
                <a:cs typeface="Karla"/>
                <a:sym typeface="Karla"/>
              </a:rPr>
              <a:t>White </a:t>
            </a:r>
            <a:r>
              <a:rPr lang="en">
                <a:solidFill>
                  <a:srgbClr val="6AA84F"/>
                </a:solidFill>
                <a:latin typeface="Karla"/>
                <a:ea typeface="Karla"/>
                <a:cs typeface="Karla"/>
                <a:sym typeface="Karla"/>
              </a:rPr>
              <a:t>→</a:t>
            </a:r>
            <a:r>
              <a:rPr lang="en">
                <a:solidFill>
                  <a:srgbClr val="6AA84F"/>
                </a:solidFill>
                <a:latin typeface="Karla"/>
                <a:ea typeface="Karla"/>
                <a:cs typeface="Karla"/>
                <a:sym typeface="Karla"/>
              </a:rPr>
              <a:t> uptaking contrast</a:t>
            </a:r>
            <a:endParaRPr>
              <a:solidFill>
                <a:srgbClr val="6AA84F"/>
              </a:solidFill>
              <a:latin typeface="Karla"/>
              <a:ea typeface="Karla"/>
              <a:cs typeface="Karla"/>
              <a:sym typeface="Karla"/>
            </a:endParaRPr>
          </a:p>
        </p:txBody>
      </p:sp>
      <p:sp>
        <p:nvSpPr>
          <p:cNvPr id="308" name="Google Shape;308;p21"/>
          <p:cNvSpPr/>
          <p:nvPr/>
        </p:nvSpPr>
        <p:spPr>
          <a:xfrm>
            <a:off x="550249" y="5127095"/>
            <a:ext cx="854100" cy="895200"/>
          </a:xfrm>
          <a:prstGeom prst="ellipse">
            <a:avLst/>
          </a:prstGeom>
          <a:noFill/>
          <a:ln cap="flat" cmpd="sng" w="28575">
            <a:solidFill>
              <a:srgbClr val="F6B26B"/>
            </a:solidFill>
            <a:prstDash val="solid"/>
            <a:round/>
            <a:headEnd len="sm" w="sm" type="none"/>
            <a:tailEnd len="sm" w="sm" type="none"/>
          </a:ln>
        </p:spPr>
        <p:txBody>
          <a:bodyPr anchorCtr="0" anchor="ctr" bIns="100075" lIns="100075" spcFirstLastPara="1" rIns="100075" wrap="square" tIns="100075">
            <a:noAutofit/>
          </a:bodyPr>
          <a:lstStyle/>
          <a:p>
            <a:pPr indent="0" lvl="0" marL="0" rtl="0" algn="l">
              <a:spcBef>
                <a:spcPts val="0"/>
              </a:spcBef>
              <a:spcAft>
                <a:spcPts val="0"/>
              </a:spcAft>
              <a:buNone/>
            </a:pPr>
            <a:r>
              <a:t/>
            </a:r>
            <a:endParaRPr/>
          </a:p>
        </p:txBody>
      </p:sp>
      <p:sp>
        <p:nvSpPr>
          <p:cNvPr id="309" name="Google Shape;309;p21"/>
          <p:cNvSpPr txBox="1"/>
          <p:nvPr/>
        </p:nvSpPr>
        <p:spPr>
          <a:xfrm>
            <a:off x="-5794800" y="1166313"/>
            <a:ext cx="6240600" cy="7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txBox="1"/>
          <p:nvPr/>
        </p:nvSpPr>
        <p:spPr>
          <a:xfrm>
            <a:off x="445800" y="11665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311" name="Google Shape;311;p21"/>
          <p:cNvSpPr txBox="1"/>
          <p:nvPr/>
        </p:nvSpPr>
        <p:spPr>
          <a:xfrm>
            <a:off x="4035613" y="11421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312" name="Google Shape;312;p21"/>
          <p:cNvSpPr txBox="1"/>
          <p:nvPr/>
        </p:nvSpPr>
        <p:spPr>
          <a:xfrm>
            <a:off x="440125" y="13362475"/>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sz="2300">
              <a:solidFill>
                <a:srgbClr val="0D8F9D"/>
              </a:solidFill>
              <a:latin typeface="Karla"/>
              <a:ea typeface="Karla"/>
              <a:cs typeface="Karla"/>
              <a:sym typeface="Karla"/>
            </a:endParaRPr>
          </a:p>
        </p:txBody>
      </p:sp>
      <p:sp>
        <p:nvSpPr>
          <p:cNvPr id="313" name="Google Shape;313;p21"/>
          <p:cNvSpPr txBox="1"/>
          <p:nvPr/>
        </p:nvSpPr>
        <p:spPr>
          <a:xfrm>
            <a:off x="317425" y="8595250"/>
            <a:ext cx="3000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314" name="Google Shape;314;p21"/>
          <p:cNvSpPr txBox="1"/>
          <p:nvPr/>
        </p:nvSpPr>
        <p:spPr>
          <a:xfrm>
            <a:off x="6039225" y="13058000"/>
            <a:ext cx="1732500" cy="30000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100"/>
              </a:spcBef>
              <a:spcAft>
                <a:spcPts val="0"/>
              </a:spcAft>
              <a:buNone/>
            </a:pPr>
            <a:r>
              <a:t/>
            </a:r>
            <a:endParaRPr>
              <a:solidFill>
                <a:srgbClr val="999999"/>
              </a:solidFill>
              <a:latin typeface="Karla"/>
              <a:ea typeface="Karla"/>
              <a:cs typeface="Karla"/>
              <a:sym typeface="Karla"/>
            </a:endParaRPr>
          </a:p>
        </p:txBody>
      </p:sp>
      <p:sp>
        <p:nvSpPr>
          <p:cNvPr id="315" name="Google Shape;315;p21"/>
          <p:cNvSpPr txBox="1"/>
          <p:nvPr/>
        </p:nvSpPr>
        <p:spPr>
          <a:xfrm>
            <a:off x="226626" y="7440183"/>
            <a:ext cx="6853800" cy="565800"/>
          </a:xfrm>
          <a:prstGeom prst="rect">
            <a:avLst/>
          </a:prstGeom>
          <a:noFill/>
          <a:ln>
            <a:noFill/>
          </a:ln>
        </p:spPr>
        <p:txBody>
          <a:bodyPr anchorCtr="0" anchor="t" bIns="100075" lIns="100075" spcFirstLastPara="1" rIns="100075" wrap="square" tIns="100075">
            <a:noAutofit/>
          </a:bodyPr>
          <a:lstStyle/>
          <a:p>
            <a:pPr indent="0" lvl="0" marL="0" marR="0" rtl="0" algn="l">
              <a:lnSpc>
                <a:spcPct val="115000"/>
              </a:lnSpc>
              <a:spcBef>
                <a:spcPts val="300"/>
              </a:spcBef>
              <a:spcAft>
                <a:spcPts val="0"/>
              </a:spcAft>
              <a:buClr>
                <a:srgbClr val="000000"/>
              </a:buClr>
              <a:buSzPts val="1200"/>
              <a:buFont typeface="Arial"/>
              <a:buNone/>
            </a:pPr>
            <a:r>
              <a:rPr lang="en">
                <a:latin typeface="Karla"/>
                <a:ea typeface="Karla"/>
                <a:cs typeface="Karla"/>
                <a:sym typeface="Karla"/>
              </a:rPr>
              <a:t>b.   </a:t>
            </a:r>
            <a:r>
              <a:rPr b="1" lang="en">
                <a:solidFill>
                  <a:srgbClr val="BF9000"/>
                </a:solidFill>
                <a:latin typeface="Karla"/>
                <a:ea typeface="Karla"/>
                <a:cs typeface="Karla"/>
                <a:sym typeface="Karla"/>
              </a:rPr>
              <a:t>Hemangioma</a:t>
            </a:r>
            <a:r>
              <a:rPr b="1" lang="en">
                <a:latin typeface="Karla"/>
                <a:ea typeface="Karla"/>
                <a:cs typeface="Karla"/>
                <a:sym typeface="Karla"/>
              </a:rPr>
              <a:t>:</a:t>
            </a:r>
            <a:r>
              <a:rPr b="1" lang="en">
                <a:solidFill>
                  <a:srgbClr val="E7AB30"/>
                </a:solidFill>
                <a:latin typeface="Karla"/>
                <a:ea typeface="Karla"/>
                <a:cs typeface="Karla"/>
                <a:sym typeface="Karla"/>
              </a:rPr>
              <a:t> </a:t>
            </a:r>
            <a:r>
              <a:rPr lang="en">
                <a:solidFill>
                  <a:srgbClr val="6AA84F"/>
                </a:solidFill>
                <a:latin typeface="Karla"/>
                <a:ea typeface="Karla"/>
                <a:cs typeface="Karla"/>
                <a:sym typeface="Karla"/>
              </a:rPr>
              <a:t>blood accumulate very slowly (slower than the liver)</a:t>
            </a:r>
            <a:endParaRPr b="1">
              <a:solidFill>
                <a:srgbClr val="6AA84F"/>
              </a:solidFill>
              <a:latin typeface="Karla"/>
              <a:ea typeface="Karla"/>
              <a:cs typeface="Karla"/>
              <a:sym typeface="Karla"/>
            </a:endParaRPr>
          </a:p>
        </p:txBody>
      </p:sp>
      <p:pic>
        <p:nvPicPr>
          <p:cNvPr id="316" name="Google Shape;316;p21"/>
          <p:cNvPicPr preferRelativeResize="0"/>
          <p:nvPr/>
        </p:nvPicPr>
        <p:blipFill>
          <a:blip r:embed="rId6">
            <a:alphaModFix/>
          </a:blip>
          <a:stretch>
            <a:fillRect/>
          </a:stretch>
        </p:blipFill>
        <p:spPr>
          <a:xfrm>
            <a:off x="446938" y="7969975"/>
            <a:ext cx="2136350" cy="2086700"/>
          </a:xfrm>
          <a:prstGeom prst="rect">
            <a:avLst/>
          </a:prstGeom>
          <a:noFill/>
          <a:ln cap="flat" cmpd="sng" w="38100">
            <a:solidFill>
              <a:srgbClr val="BF9000"/>
            </a:solidFill>
            <a:prstDash val="solid"/>
            <a:round/>
            <a:headEnd len="sm" w="sm" type="none"/>
            <a:tailEnd len="sm" w="sm" type="none"/>
          </a:ln>
        </p:spPr>
      </p:pic>
      <p:pic>
        <p:nvPicPr>
          <p:cNvPr id="317" name="Google Shape;317;p21"/>
          <p:cNvPicPr preferRelativeResize="0"/>
          <p:nvPr/>
        </p:nvPicPr>
        <p:blipFill>
          <a:blip r:embed="rId7">
            <a:alphaModFix/>
          </a:blip>
          <a:stretch>
            <a:fillRect/>
          </a:stretch>
        </p:blipFill>
        <p:spPr>
          <a:xfrm>
            <a:off x="2836938" y="7975135"/>
            <a:ext cx="2136350" cy="2076385"/>
          </a:xfrm>
          <a:prstGeom prst="rect">
            <a:avLst/>
          </a:prstGeom>
          <a:noFill/>
          <a:ln cap="flat" cmpd="sng" w="38100">
            <a:solidFill>
              <a:srgbClr val="BF9000"/>
            </a:solidFill>
            <a:prstDash val="solid"/>
            <a:round/>
            <a:headEnd len="sm" w="sm" type="none"/>
            <a:tailEnd len="sm" w="sm" type="none"/>
          </a:ln>
        </p:spPr>
      </p:pic>
      <p:pic>
        <p:nvPicPr>
          <p:cNvPr id="318" name="Google Shape;318;p21"/>
          <p:cNvPicPr preferRelativeResize="0"/>
          <p:nvPr/>
        </p:nvPicPr>
        <p:blipFill>
          <a:blip r:embed="rId8">
            <a:alphaModFix/>
          </a:blip>
          <a:stretch>
            <a:fillRect/>
          </a:stretch>
        </p:blipFill>
        <p:spPr>
          <a:xfrm>
            <a:off x="5226939" y="7975135"/>
            <a:ext cx="2136378" cy="2076385"/>
          </a:xfrm>
          <a:prstGeom prst="rect">
            <a:avLst/>
          </a:prstGeom>
          <a:noFill/>
          <a:ln cap="flat" cmpd="sng" w="38100">
            <a:solidFill>
              <a:srgbClr val="BF9000"/>
            </a:solidFill>
            <a:prstDash val="solid"/>
            <a:round/>
            <a:headEnd len="sm" w="sm" type="none"/>
            <a:tailEnd len="sm" w="sm" type="none"/>
          </a:ln>
        </p:spPr>
      </p:pic>
      <p:sp>
        <p:nvSpPr>
          <p:cNvPr id="319" name="Google Shape;319;p21"/>
          <p:cNvSpPr txBox="1"/>
          <p:nvPr/>
        </p:nvSpPr>
        <p:spPr>
          <a:xfrm>
            <a:off x="226638" y="10069450"/>
            <a:ext cx="4708800" cy="1260600"/>
          </a:xfrm>
          <a:prstGeom prst="rect">
            <a:avLst/>
          </a:prstGeom>
          <a:noFill/>
          <a:ln>
            <a:noFill/>
          </a:ln>
        </p:spPr>
        <p:txBody>
          <a:bodyPr anchorCtr="0" anchor="t" bIns="91425" lIns="91425" spcFirstLastPara="1" rIns="91425" wrap="square" tIns="91425">
            <a:noAutofit/>
          </a:bodyPr>
          <a:lstStyle/>
          <a:p>
            <a:pPr indent="0" lvl="0" marL="0" rtl="0" algn="ctr">
              <a:lnSpc>
                <a:spcPct val="102000"/>
              </a:lnSpc>
              <a:spcBef>
                <a:spcPts val="100"/>
              </a:spcBef>
              <a:spcAft>
                <a:spcPts val="0"/>
              </a:spcAft>
              <a:buNone/>
            </a:pPr>
            <a:r>
              <a:rPr lang="en">
                <a:solidFill>
                  <a:srgbClr val="6AA84F"/>
                </a:solidFill>
                <a:latin typeface="Karla"/>
                <a:ea typeface="Karla"/>
                <a:cs typeface="Karla"/>
                <a:sym typeface="Karla"/>
              </a:rPr>
              <a:t>Slow accumulation of contrast only the peripheral of the lesion </a:t>
            </a:r>
            <a:endParaRPr>
              <a:solidFill>
                <a:srgbClr val="6AA84F"/>
              </a:solidFill>
              <a:latin typeface="Karla"/>
              <a:ea typeface="Karla"/>
              <a:cs typeface="Karla"/>
              <a:sym typeface="Karla"/>
            </a:endParaRPr>
          </a:p>
        </p:txBody>
      </p:sp>
      <p:sp>
        <p:nvSpPr>
          <p:cNvPr id="320" name="Google Shape;320;p21"/>
          <p:cNvSpPr txBox="1"/>
          <p:nvPr/>
        </p:nvSpPr>
        <p:spPr>
          <a:xfrm>
            <a:off x="4903424" y="10058000"/>
            <a:ext cx="2783400" cy="3000000"/>
          </a:xfrm>
          <a:prstGeom prst="rect">
            <a:avLst/>
          </a:prstGeom>
          <a:noFill/>
          <a:ln>
            <a:noFill/>
          </a:ln>
        </p:spPr>
        <p:txBody>
          <a:bodyPr anchorCtr="0" anchor="t" bIns="91425" lIns="91425" spcFirstLastPara="1" rIns="91425" wrap="square" tIns="91425">
            <a:noAutofit/>
          </a:bodyPr>
          <a:lstStyle/>
          <a:p>
            <a:pPr indent="0" lvl="0" marL="0" rtl="0" algn="ctr">
              <a:lnSpc>
                <a:spcPct val="102000"/>
              </a:lnSpc>
              <a:spcBef>
                <a:spcPts val="100"/>
              </a:spcBef>
              <a:spcAft>
                <a:spcPts val="0"/>
              </a:spcAft>
              <a:buNone/>
            </a:pPr>
            <a:r>
              <a:rPr lang="en">
                <a:solidFill>
                  <a:schemeClr val="accent4"/>
                </a:solidFill>
                <a:latin typeface="Karla"/>
                <a:ea typeface="Karla"/>
                <a:cs typeface="Karla"/>
                <a:sym typeface="Karla"/>
              </a:rPr>
              <a:t>Then becomes more white in late phase</a:t>
            </a:r>
            <a:endParaRPr>
              <a:solidFill>
                <a:schemeClr val="accent4"/>
              </a:solidFill>
              <a:latin typeface="Karla"/>
              <a:ea typeface="Karla"/>
              <a:cs typeface="Karla"/>
              <a:sym typeface="Karla"/>
            </a:endParaRPr>
          </a:p>
        </p:txBody>
      </p:sp>
      <p:sp>
        <p:nvSpPr>
          <p:cNvPr id="321" name="Google Shape;321;p21"/>
          <p:cNvSpPr/>
          <p:nvPr/>
        </p:nvSpPr>
        <p:spPr>
          <a:xfrm>
            <a:off x="550238" y="8380762"/>
            <a:ext cx="739200" cy="684000"/>
          </a:xfrm>
          <a:prstGeom prst="ellipse">
            <a:avLst/>
          </a:prstGeom>
          <a:noFill/>
          <a:ln cap="flat" cmpd="sng" w="19050">
            <a:solidFill>
              <a:srgbClr val="F6B26B"/>
            </a:solidFill>
            <a:prstDash val="solid"/>
            <a:round/>
            <a:headEnd len="sm" w="sm" type="none"/>
            <a:tailEnd len="sm" w="sm" type="none"/>
          </a:ln>
        </p:spPr>
        <p:txBody>
          <a:bodyPr anchorCtr="0" anchor="ctr" bIns="100075" lIns="100075" spcFirstLastPara="1" rIns="100075" wrap="square" tIns="100075">
            <a:noAutofit/>
          </a:bodyPr>
          <a:lstStyle/>
          <a:p>
            <a:pPr indent="0" lvl="0" marL="0" rtl="0" algn="l">
              <a:spcBef>
                <a:spcPts val="0"/>
              </a:spcBef>
              <a:spcAft>
                <a:spcPts val="0"/>
              </a:spcAft>
              <a:buNone/>
            </a:pPr>
            <a:r>
              <a:t/>
            </a:r>
            <a:endParaRPr/>
          </a:p>
        </p:txBody>
      </p:sp>
      <p:sp>
        <p:nvSpPr>
          <p:cNvPr id="322" name="Google Shape;322;p21"/>
          <p:cNvSpPr/>
          <p:nvPr/>
        </p:nvSpPr>
        <p:spPr>
          <a:xfrm>
            <a:off x="2947239" y="8359000"/>
            <a:ext cx="854100" cy="818400"/>
          </a:xfrm>
          <a:prstGeom prst="ellipse">
            <a:avLst/>
          </a:prstGeom>
          <a:noFill/>
          <a:ln cap="flat" cmpd="sng" w="19050">
            <a:solidFill>
              <a:srgbClr val="F6B26B"/>
            </a:solidFill>
            <a:prstDash val="solid"/>
            <a:round/>
            <a:headEnd len="sm" w="sm" type="none"/>
            <a:tailEnd len="sm" w="sm" type="none"/>
          </a:ln>
        </p:spPr>
        <p:txBody>
          <a:bodyPr anchorCtr="0" anchor="ctr" bIns="100075" lIns="100075" spcFirstLastPara="1" rIns="100075" wrap="square" tIns="100075">
            <a:noAutofit/>
          </a:bodyPr>
          <a:lstStyle/>
          <a:p>
            <a:pPr indent="0" lvl="0" marL="0" rtl="0" algn="l">
              <a:spcBef>
                <a:spcPts val="0"/>
              </a:spcBef>
              <a:spcAft>
                <a:spcPts val="0"/>
              </a:spcAft>
              <a:buNone/>
            </a:pPr>
            <a:r>
              <a:t/>
            </a:r>
            <a:endParaRPr/>
          </a:p>
        </p:txBody>
      </p:sp>
      <p:sp>
        <p:nvSpPr>
          <p:cNvPr id="323" name="Google Shape;323;p21"/>
          <p:cNvSpPr txBox="1"/>
          <p:nvPr/>
        </p:nvSpPr>
        <p:spPr>
          <a:xfrm>
            <a:off x="397250" y="1988200"/>
            <a:ext cx="7185600" cy="393600"/>
          </a:xfrm>
          <a:prstGeom prst="rect">
            <a:avLst/>
          </a:prstGeom>
          <a:noFill/>
          <a:ln>
            <a:noFill/>
          </a:ln>
        </p:spPr>
        <p:txBody>
          <a:bodyPr anchorCtr="0" anchor="t" bIns="79750" lIns="79750" spcFirstLastPara="1" rIns="79750" wrap="square" tIns="79750">
            <a:noAutofit/>
          </a:bodyPr>
          <a:lstStyle/>
          <a:p>
            <a:pPr indent="0" lvl="0" marL="0" rtl="0" algn="l">
              <a:lnSpc>
                <a:spcPct val="130000"/>
              </a:lnSpc>
              <a:spcBef>
                <a:spcPts val="500"/>
              </a:spcBef>
              <a:spcAft>
                <a:spcPts val="0"/>
              </a:spcAft>
              <a:buNone/>
            </a:pPr>
            <a:r>
              <a:rPr b="1" lang="en" sz="2300">
                <a:solidFill>
                  <a:srgbClr val="999999"/>
                </a:solidFill>
                <a:latin typeface="Karla"/>
                <a:ea typeface="Karla"/>
                <a:cs typeface="Karla"/>
                <a:sym typeface="Karla"/>
              </a:rPr>
              <a:t>437 notes</a:t>
            </a:r>
            <a:endParaRPr b="1" sz="2300">
              <a:solidFill>
                <a:srgbClr val="999999"/>
              </a:solidFill>
              <a:latin typeface="Karla"/>
              <a:ea typeface="Karla"/>
              <a:cs typeface="Karla"/>
              <a:sym typeface="Karla"/>
            </a:endParaRPr>
          </a:p>
        </p:txBody>
      </p:sp>
      <p:grpSp>
        <p:nvGrpSpPr>
          <p:cNvPr id="324" name="Google Shape;324;p21"/>
          <p:cNvGrpSpPr/>
          <p:nvPr/>
        </p:nvGrpSpPr>
        <p:grpSpPr>
          <a:xfrm>
            <a:off x="28893" y="2179577"/>
            <a:ext cx="274864" cy="316972"/>
            <a:chOff x="304245" y="1858207"/>
            <a:chExt cx="319386" cy="406165"/>
          </a:xfrm>
        </p:grpSpPr>
        <p:sp>
          <p:nvSpPr>
            <p:cNvPr id="325" name="Google Shape;325;p21"/>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1"/>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8</a:t>
            </a:r>
            <a:endParaRPr sz="1800">
              <a:solidFill>
                <a:srgbClr val="005E68"/>
              </a:solidFill>
              <a:latin typeface="Spectral"/>
              <a:ea typeface="Spectral"/>
              <a:cs typeface="Spectral"/>
              <a:sym typeface="Spectral"/>
            </a:endParaRPr>
          </a:p>
        </p:txBody>
      </p:sp>
      <p:sp>
        <p:nvSpPr>
          <p:cNvPr id="332" name="Google Shape;332;p22"/>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300">
              <a:solidFill>
                <a:schemeClr val="dk2"/>
              </a:solidFill>
              <a:latin typeface="Arvo"/>
              <a:ea typeface="Arvo"/>
              <a:cs typeface="Arvo"/>
              <a:sym typeface="Arvo"/>
            </a:endParaRPr>
          </a:p>
        </p:txBody>
      </p:sp>
      <p:sp>
        <p:nvSpPr>
          <p:cNvPr id="334" name="Google Shape;334;p22"/>
          <p:cNvSpPr txBox="1"/>
          <p:nvPr/>
        </p:nvSpPr>
        <p:spPr>
          <a:xfrm>
            <a:off x="445800" y="6712850"/>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b="1" sz="2300">
              <a:solidFill>
                <a:srgbClr val="0D8F9D"/>
              </a:solidFill>
              <a:latin typeface="Karla"/>
              <a:ea typeface="Karla"/>
              <a:cs typeface="Karla"/>
              <a:sym typeface="Karla"/>
            </a:endParaRPr>
          </a:p>
        </p:txBody>
      </p:sp>
      <p:sp>
        <p:nvSpPr>
          <p:cNvPr id="335" name="Google Shape;335;p22"/>
          <p:cNvSpPr txBox="1"/>
          <p:nvPr/>
        </p:nvSpPr>
        <p:spPr>
          <a:xfrm>
            <a:off x="4035613" y="6468823"/>
            <a:ext cx="3332700" cy="818400"/>
          </a:xfrm>
          <a:prstGeom prst="rect">
            <a:avLst/>
          </a:prstGeom>
          <a:noFill/>
          <a:ln>
            <a:noFill/>
          </a:ln>
        </p:spPr>
        <p:txBody>
          <a:bodyPr anchorCtr="0" anchor="t" bIns="100075" lIns="100075" spcFirstLastPara="1" rIns="100075" wrap="square" tIns="100075">
            <a:noAutofit/>
          </a:bodyPr>
          <a:lstStyle/>
          <a:p>
            <a:pPr indent="0" lvl="0" marL="0" rtl="0" algn="ctr">
              <a:spcBef>
                <a:spcPts val="0"/>
              </a:spcBef>
              <a:spcAft>
                <a:spcPts val="0"/>
              </a:spcAft>
              <a:buNone/>
            </a:pPr>
            <a:r>
              <a:t/>
            </a:r>
            <a:endParaRPr>
              <a:latin typeface="Karla"/>
              <a:ea typeface="Karla"/>
              <a:cs typeface="Karla"/>
              <a:sym typeface="Karla"/>
            </a:endParaRPr>
          </a:p>
        </p:txBody>
      </p:sp>
      <p:sp>
        <p:nvSpPr>
          <p:cNvPr id="336" name="Google Shape;336;p22"/>
          <p:cNvSpPr txBox="1"/>
          <p:nvPr/>
        </p:nvSpPr>
        <p:spPr>
          <a:xfrm>
            <a:off x="440125" y="8409475"/>
            <a:ext cx="7185600" cy="5640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t/>
            </a:r>
            <a:endParaRPr sz="2300">
              <a:solidFill>
                <a:srgbClr val="0D8F9D"/>
              </a:solidFill>
              <a:latin typeface="Karla"/>
              <a:ea typeface="Karla"/>
              <a:cs typeface="Karla"/>
              <a:sym typeface="Karla"/>
            </a:endParaRPr>
          </a:p>
        </p:txBody>
      </p:sp>
      <p:sp>
        <p:nvSpPr>
          <p:cNvPr id="337" name="Google Shape;337;p22"/>
          <p:cNvSpPr txBox="1"/>
          <p:nvPr/>
        </p:nvSpPr>
        <p:spPr>
          <a:xfrm>
            <a:off x="317425" y="3642250"/>
            <a:ext cx="30000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338" name="Google Shape;338;p22"/>
          <p:cNvSpPr txBox="1"/>
          <p:nvPr/>
        </p:nvSpPr>
        <p:spPr>
          <a:xfrm>
            <a:off x="6039225" y="8105000"/>
            <a:ext cx="1732500" cy="30000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100"/>
              </a:spcBef>
              <a:spcAft>
                <a:spcPts val="0"/>
              </a:spcAft>
              <a:buNone/>
            </a:pPr>
            <a:r>
              <a:t/>
            </a:r>
            <a:endParaRPr>
              <a:solidFill>
                <a:srgbClr val="999999"/>
              </a:solidFill>
              <a:latin typeface="Karla"/>
              <a:ea typeface="Karla"/>
              <a:cs typeface="Karla"/>
              <a:sym typeface="Karla"/>
            </a:endParaRPr>
          </a:p>
        </p:txBody>
      </p:sp>
      <p:sp>
        <p:nvSpPr>
          <p:cNvPr id="339" name="Google Shape;339;p22"/>
          <p:cNvSpPr txBox="1"/>
          <p:nvPr/>
        </p:nvSpPr>
        <p:spPr>
          <a:xfrm>
            <a:off x="308125" y="2291313"/>
            <a:ext cx="5637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t/>
            </a:r>
            <a:endParaRPr sz="1600">
              <a:latin typeface="Karla"/>
              <a:ea typeface="Karla"/>
              <a:cs typeface="Karla"/>
              <a:sym typeface="Karla"/>
            </a:endParaRPr>
          </a:p>
        </p:txBody>
      </p:sp>
      <p:sp>
        <p:nvSpPr>
          <p:cNvPr id="340" name="Google Shape;340;p22"/>
          <p:cNvSpPr txBox="1"/>
          <p:nvPr/>
        </p:nvSpPr>
        <p:spPr>
          <a:xfrm>
            <a:off x="445800" y="528800"/>
            <a:ext cx="7185600" cy="3936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100"/>
              </a:spcBef>
              <a:spcAft>
                <a:spcPts val="0"/>
              </a:spcAft>
              <a:buNone/>
            </a:pPr>
            <a:r>
              <a:rPr b="1" lang="en" sz="2300">
                <a:solidFill>
                  <a:schemeClr val="accent1"/>
                </a:solidFill>
                <a:latin typeface="Karla"/>
                <a:ea typeface="Karla"/>
                <a:cs typeface="Karla"/>
                <a:sym typeface="Karla"/>
              </a:rPr>
              <a:t>MRI of the liver:</a:t>
            </a:r>
            <a:endParaRPr b="1" sz="2100">
              <a:solidFill>
                <a:schemeClr val="accent1"/>
              </a:solidFill>
              <a:latin typeface="Karla"/>
              <a:ea typeface="Karla"/>
              <a:cs typeface="Karla"/>
              <a:sym typeface="Karla"/>
            </a:endParaRPr>
          </a:p>
          <a:p>
            <a:pPr indent="0" lvl="0" marL="0" rtl="0" algn="l">
              <a:lnSpc>
                <a:spcPct val="130000"/>
              </a:lnSpc>
              <a:spcBef>
                <a:spcPts val="500"/>
              </a:spcBef>
              <a:spcAft>
                <a:spcPts val="0"/>
              </a:spcAft>
              <a:buNone/>
            </a:pPr>
            <a:r>
              <a:t/>
            </a:r>
            <a:endParaRPr b="1" sz="2300">
              <a:solidFill>
                <a:schemeClr val="accent1"/>
              </a:solidFill>
              <a:latin typeface="Karla"/>
              <a:ea typeface="Karla"/>
              <a:cs typeface="Karla"/>
              <a:sym typeface="Karla"/>
            </a:endParaRPr>
          </a:p>
        </p:txBody>
      </p:sp>
      <p:sp>
        <p:nvSpPr>
          <p:cNvPr id="341" name="Google Shape;341;p22"/>
          <p:cNvSpPr txBox="1"/>
          <p:nvPr/>
        </p:nvSpPr>
        <p:spPr>
          <a:xfrm>
            <a:off x="389804" y="1019563"/>
            <a:ext cx="5823000" cy="565800"/>
          </a:xfrm>
          <a:prstGeom prst="rect">
            <a:avLst/>
          </a:prstGeom>
          <a:noFill/>
          <a:ln>
            <a:noFill/>
          </a:ln>
        </p:spPr>
        <p:txBody>
          <a:bodyPr anchorCtr="0" anchor="t" bIns="100075" lIns="100075" spcFirstLastPara="1" rIns="100075" wrap="square" tIns="100075">
            <a:noAutofit/>
          </a:bodyPr>
          <a:lstStyle/>
          <a:p>
            <a:pPr indent="0" lvl="0" marL="0" rtl="0" algn="l">
              <a:lnSpc>
                <a:spcPct val="115000"/>
              </a:lnSpc>
              <a:spcBef>
                <a:spcPts val="100"/>
              </a:spcBef>
              <a:spcAft>
                <a:spcPts val="0"/>
              </a:spcAft>
              <a:buClr>
                <a:srgbClr val="000000"/>
              </a:buClr>
              <a:buSzPts val="1200"/>
              <a:buFont typeface="Arial"/>
              <a:buNone/>
            </a:pPr>
            <a:r>
              <a:rPr b="1" lang="en">
                <a:latin typeface="Karla"/>
                <a:ea typeface="Karla"/>
                <a:cs typeface="Karla"/>
                <a:sym typeface="Karla"/>
              </a:rPr>
              <a:t>Is it Benign or Malignant? </a:t>
            </a:r>
            <a:r>
              <a:rPr lang="en">
                <a:latin typeface="Karla"/>
                <a:ea typeface="Karla"/>
                <a:cs typeface="Karla"/>
                <a:sym typeface="Karla"/>
              </a:rPr>
              <a:t>Malignant (HCC).</a:t>
            </a:r>
            <a:endParaRPr>
              <a:latin typeface="Karla"/>
              <a:ea typeface="Karla"/>
              <a:cs typeface="Karla"/>
              <a:sym typeface="Karla"/>
            </a:endParaRPr>
          </a:p>
        </p:txBody>
      </p:sp>
      <p:pic>
        <p:nvPicPr>
          <p:cNvPr id="342" name="Google Shape;342;p22"/>
          <p:cNvPicPr preferRelativeResize="0"/>
          <p:nvPr/>
        </p:nvPicPr>
        <p:blipFill rotWithShape="1">
          <a:blip r:embed="rId3">
            <a:alphaModFix/>
          </a:blip>
          <a:srcRect b="13434" l="0" r="-10" t="0"/>
          <a:stretch/>
        </p:blipFill>
        <p:spPr>
          <a:xfrm>
            <a:off x="371650" y="1393701"/>
            <a:ext cx="2233200" cy="1708475"/>
          </a:xfrm>
          <a:prstGeom prst="rect">
            <a:avLst/>
          </a:prstGeom>
          <a:noFill/>
          <a:ln>
            <a:noFill/>
          </a:ln>
        </p:spPr>
      </p:pic>
      <p:pic>
        <p:nvPicPr>
          <p:cNvPr id="343" name="Google Shape;343;p22"/>
          <p:cNvPicPr preferRelativeResize="0"/>
          <p:nvPr/>
        </p:nvPicPr>
        <p:blipFill rotWithShape="1">
          <a:blip r:embed="rId4">
            <a:alphaModFix/>
          </a:blip>
          <a:srcRect b="13882" l="0" r="-10" t="0"/>
          <a:stretch/>
        </p:blipFill>
        <p:spPr>
          <a:xfrm>
            <a:off x="2818075" y="1388576"/>
            <a:ext cx="2233200" cy="1708475"/>
          </a:xfrm>
          <a:prstGeom prst="rect">
            <a:avLst/>
          </a:prstGeom>
          <a:noFill/>
          <a:ln>
            <a:noFill/>
          </a:ln>
        </p:spPr>
      </p:pic>
      <p:pic>
        <p:nvPicPr>
          <p:cNvPr id="344" name="Google Shape;344;p22"/>
          <p:cNvPicPr preferRelativeResize="0"/>
          <p:nvPr/>
        </p:nvPicPr>
        <p:blipFill rotWithShape="1">
          <a:blip r:embed="rId5">
            <a:alphaModFix/>
          </a:blip>
          <a:srcRect b="13434" l="0" r="2353" t="0"/>
          <a:stretch/>
        </p:blipFill>
        <p:spPr>
          <a:xfrm>
            <a:off x="5264600" y="1393701"/>
            <a:ext cx="2180400" cy="1708475"/>
          </a:xfrm>
          <a:prstGeom prst="rect">
            <a:avLst/>
          </a:prstGeom>
          <a:noFill/>
          <a:ln>
            <a:noFill/>
          </a:ln>
        </p:spPr>
      </p:pic>
      <p:sp>
        <p:nvSpPr>
          <p:cNvPr id="345" name="Google Shape;345;p22"/>
          <p:cNvSpPr txBox="1"/>
          <p:nvPr/>
        </p:nvSpPr>
        <p:spPr>
          <a:xfrm>
            <a:off x="77450" y="3113650"/>
            <a:ext cx="2478600" cy="219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lang="en">
                <a:solidFill>
                  <a:srgbClr val="6AA84F"/>
                </a:solidFill>
                <a:latin typeface="Karla"/>
                <a:ea typeface="Karla"/>
                <a:cs typeface="Karla"/>
                <a:sym typeface="Karla"/>
              </a:rPr>
              <a:t>Arterial phase (white aorta)</a:t>
            </a:r>
            <a:endParaRPr>
              <a:solidFill>
                <a:srgbClr val="6AA84F"/>
              </a:solidFill>
              <a:latin typeface="Karla"/>
              <a:ea typeface="Karla"/>
              <a:cs typeface="Karla"/>
              <a:sym typeface="Karla"/>
            </a:endParaRPr>
          </a:p>
          <a:p>
            <a:pPr indent="0" lvl="0" marL="0" rtl="0" algn="ctr">
              <a:lnSpc>
                <a:spcPct val="115000"/>
              </a:lnSpc>
              <a:spcBef>
                <a:spcPts val="100"/>
              </a:spcBef>
              <a:spcAft>
                <a:spcPts val="0"/>
              </a:spcAft>
              <a:buNone/>
            </a:pPr>
            <a:r>
              <a:rPr lang="en">
                <a:solidFill>
                  <a:srgbClr val="6AA84F"/>
                </a:solidFill>
                <a:latin typeface="Karla"/>
                <a:ea typeface="Karla"/>
                <a:cs typeface="Karla"/>
                <a:sym typeface="Karla"/>
              </a:rPr>
              <a:t>it’s taking the contrast and rest of the liver not yet</a:t>
            </a:r>
            <a:endParaRPr sz="1700">
              <a:solidFill>
                <a:srgbClr val="6AA84F"/>
              </a:solidFill>
              <a:latin typeface="Karla"/>
              <a:ea typeface="Karla"/>
              <a:cs typeface="Karla"/>
              <a:sym typeface="Karla"/>
            </a:endParaRPr>
          </a:p>
        </p:txBody>
      </p:sp>
      <p:sp>
        <p:nvSpPr>
          <p:cNvPr id="346" name="Google Shape;346;p22"/>
          <p:cNvSpPr txBox="1"/>
          <p:nvPr/>
        </p:nvSpPr>
        <p:spPr>
          <a:xfrm>
            <a:off x="2470150" y="3072150"/>
            <a:ext cx="3000000" cy="8952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lang="en">
                <a:solidFill>
                  <a:srgbClr val="6AA84F"/>
                </a:solidFill>
                <a:latin typeface="Karla"/>
                <a:ea typeface="Karla"/>
                <a:cs typeface="Karla"/>
                <a:sym typeface="Karla"/>
              </a:rPr>
              <a:t>Portal phase, liver start to uptake and lesion is almost similar, surrounded by capsule which is compressed and hyperintense</a:t>
            </a:r>
            <a:endParaRPr>
              <a:solidFill>
                <a:srgbClr val="6AA84F"/>
              </a:solidFill>
              <a:latin typeface="Karla"/>
              <a:ea typeface="Karla"/>
              <a:cs typeface="Karla"/>
              <a:sym typeface="Karla"/>
            </a:endParaRPr>
          </a:p>
        </p:txBody>
      </p:sp>
      <p:sp>
        <p:nvSpPr>
          <p:cNvPr id="347" name="Google Shape;347;p22"/>
          <p:cNvSpPr txBox="1"/>
          <p:nvPr/>
        </p:nvSpPr>
        <p:spPr>
          <a:xfrm>
            <a:off x="5388850" y="3059569"/>
            <a:ext cx="2136300" cy="818400"/>
          </a:xfrm>
          <a:prstGeom prst="rect">
            <a:avLst/>
          </a:prstGeom>
          <a:noFill/>
          <a:ln>
            <a:noFill/>
          </a:ln>
        </p:spPr>
        <p:txBody>
          <a:bodyPr anchorCtr="0" anchor="t" bIns="100075" lIns="100075" spcFirstLastPara="1" rIns="100075" wrap="square" tIns="100075">
            <a:noAutofit/>
          </a:bodyPr>
          <a:lstStyle/>
          <a:p>
            <a:pPr indent="0" lvl="0" marL="0" rtl="0" algn="ctr">
              <a:lnSpc>
                <a:spcPct val="115000"/>
              </a:lnSpc>
              <a:spcBef>
                <a:spcPts val="100"/>
              </a:spcBef>
              <a:spcAft>
                <a:spcPts val="0"/>
              </a:spcAft>
              <a:buClr>
                <a:srgbClr val="000000"/>
              </a:buClr>
              <a:buSzPts val="1200"/>
              <a:buFont typeface="Arial"/>
              <a:buNone/>
            </a:pPr>
            <a:r>
              <a:rPr lang="en">
                <a:solidFill>
                  <a:srgbClr val="6AA84F"/>
                </a:solidFill>
                <a:latin typeface="Karla"/>
                <a:ea typeface="Karla"/>
                <a:cs typeface="Karla"/>
                <a:sym typeface="Karla"/>
              </a:rPr>
              <a:t>Late phase </a:t>
            </a:r>
            <a:endParaRPr>
              <a:solidFill>
                <a:srgbClr val="6AA84F"/>
              </a:solidFill>
              <a:latin typeface="Karla"/>
              <a:ea typeface="Karla"/>
              <a:cs typeface="Karla"/>
              <a:sym typeface="Karla"/>
            </a:endParaRPr>
          </a:p>
          <a:p>
            <a:pPr indent="0" lvl="0" marL="0" rtl="0" algn="ctr">
              <a:lnSpc>
                <a:spcPct val="115000"/>
              </a:lnSpc>
              <a:spcBef>
                <a:spcPts val="100"/>
              </a:spcBef>
              <a:spcAft>
                <a:spcPts val="0"/>
              </a:spcAft>
              <a:buClr>
                <a:srgbClr val="000000"/>
              </a:buClr>
              <a:buSzPts val="1200"/>
              <a:buFont typeface="Arial"/>
              <a:buNone/>
            </a:pPr>
            <a:r>
              <a:rPr lang="en">
                <a:solidFill>
                  <a:srgbClr val="6AA84F"/>
                </a:solidFill>
                <a:latin typeface="Karla"/>
                <a:ea typeface="Karla"/>
                <a:cs typeface="Karla"/>
                <a:sym typeface="Karla"/>
              </a:rPr>
              <a:t>liver uptake and lesion wash it out become black</a:t>
            </a:r>
            <a:endParaRPr>
              <a:solidFill>
                <a:srgbClr val="6AA84F"/>
              </a:solidFill>
              <a:latin typeface="Karla"/>
              <a:ea typeface="Karla"/>
              <a:cs typeface="Karla"/>
              <a:sym typeface="Karla"/>
            </a:endParaRPr>
          </a:p>
          <a:p>
            <a:pPr indent="0" lvl="0" marL="0" rtl="0" algn="ctr">
              <a:lnSpc>
                <a:spcPct val="115000"/>
              </a:lnSpc>
              <a:spcBef>
                <a:spcPts val="100"/>
              </a:spcBef>
              <a:spcAft>
                <a:spcPts val="0"/>
              </a:spcAft>
              <a:buClr>
                <a:srgbClr val="000000"/>
              </a:buClr>
              <a:buSzPts val="1200"/>
              <a:buFont typeface="Arial"/>
              <a:buNone/>
            </a:pPr>
            <a:r>
              <a:t/>
            </a:r>
            <a:endParaRPr>
              <a:solidFill>
                <a:srgbClr val="6AA84F"/>
              </a:solidFill>
              <a:latin typeface="Karla"/>
              <a:ea typeface="Karla"/>
              <a:cs typeface="Karla"/>
              <a:sym typeface="Karla"/>
            </a:endParaRPr>
          </a:p>
        </p:txBody>
      </p:sp>
      <p:sp>
        <p:nvSpPr>
          <p:cNvPr id="348" name="Google Shape;348;p22"/>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2"/>
                </a:solidFill>
                <a:latin typeface="Arvo"/>
                <a:ea typeface="Arvo"/>
                <a:cs typeface="Arvo"/>
                <a:sym typeface="Arvo"/>
              </a:rPr>
              <a:t>Case 3</a:t>
            </a:r>
            <a:endParaRPr b="1" sz="2300">
              <a:solidFill>
                <a:schemeClr val="dk2"/>
              </a:solidFill>
              <a:latin typeface="Arvo"/>
              <a:ea typeface="Arvo"/>
              <a:cs typeface="Arvo"/>
              <a:sym typeface="Arvo"/>
            </a:endParaRPr>
          </a:p>
        </p:txBody>
      </p:sp>
      <p:grpSp>
        <p:nvGrpSpPr>
          <p:cNvPr id="349" name="Google Shape;349;p22"/>
          <p:cNvGrpSpPr/>
          <p:nvPr/>
        </p:nvGrpSpPr>
        <p:grpSpPr>
          <a:xfrm>
            <a:off x="153643" y="653075"/>
            <a:ext cx="274864" cy="316972"/>
            <a:chOff x="304245" y="1858207"/>
            <a:chExt cx="319386" cy="406165"/>
          </a:xfrm>
        </p:grpSpPr>
        <p:sp>
          <p:nvSpPr>
            <p:cNvPr id="350" name="Google Shape;350;p22"/>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2"/>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2" name="Google Shape;352;p22"/>
          <p:cNvSpPr/>
          <p:nvPr/>
        </p:nvSpPr>
        <p:spPr>
          <a:xfrm>
            <a:off x="3294544" y="4921784"/>
            <a:ext cx="1096800" cy="1086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3" name="Google Shape;353;p22"/>
          <p:cNvCxnSpPr/>
          <p:nvPr/>
        </p:nvCxnSpPr>
        <p:spPr>
          <a:xfrm flipH="1" rot="10800000">
            <a:off x="-115140" y="4413138"/>
            <a:ext cx="7939200" cy="9000"/>
          </a:xfrm>
          <a:prstGeom prst="straightConnector1">
            <a:avLst/>
          </a:prstGeom>
          <a:noFill/>
          <a:ln cap="flat" cmpd="sng" w="9525">
            <a:solidFill>
              <a:srgbClr val="9DBDC1"/>
            </a:solidFill>
            <a:prstDash val="dot"/>
            <a:round/>
            <a:headEnd len="med" w="med" type="none"/>
            <a:tailEnd len="med" w="med" type="none"/>
          </a:ln>
        </p:spPr>
      </p:cxnSp>
      <p:pic>
        <p:nvPicPr>
          <p:cNvPr id="354" name="Google Shape;354;p22"/>
          <p:cNvPicPr preferRelativeResize="0"/>
          <p:nvPr/>
        </p:nvPicPr>
        <p:blipFill>
          <a:blip r:embed="rId6">
            <a:alphaModFix/>
          </a:blip>
          <a:stretch>
            <a:fillRect/>
          </a:stretch>
        </p:blipFill>
        <p:spPr>
          <a:xfrm>
            <a:off x="3455957" y="5075338"/>
            <a:ext cx="789079" cy="778971"/>
          </a:xfrm>
          <a:prstGeom prst="rect">
            <a:avLst/>
          </a:prstGeom>
          <a:noFill/>
          <a:ln>
            <a:noFill/>
          </a:ln>
        </p:spPr>
      </p:pic>
      <p:sp>
        <p:nvSpPr>
          <p:cNvPr id="355" name="Google Shape;355;p22"/>
          <p:cNvSpPr txBox="1"/>
          <p:nvPr/>
        </p:nvSpPr>
        <p:spPr>
          <a:xfrm>
            <a:off x="732809" y="5922303"/>
            <a:ext cx="6243300" cy="8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D9D9D9"/>
                </a:solidFill>
                <a:latin typeface="Karla"/>
                <a:ea typeface="Karla"/>
                <a:cs typeface="Karla"/>
                <a:sym typeface="Karla"/>
              </a:rPr>
              <a:t>wow, double empty</a:t>
            </a:r>
            <a:endParaRPr sz="11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a:p>
            <a:pPr indent="0" lvl="0" marL="0" rtl="0" algn="ctr">
              <a:spcBef>
                <a:spcPts val="0"/>
              </a:spcBef>
              <a:spcAft>
                <a:spcPts val="0"/>
              </a:spcAft>
              <a:buNone/>
            </a:pPr>
            <a:r>
              <a:t/>
            </a:r>
            <a:endParaRPr sz="1100">
              <a:solidFill>
                <a:srgbClr val="D9D9D9"/>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5E68"/>
      </a:dk2>
      <a:lt2>
        <a:srgbClr val="0D8F9D"/>
      </a:lt2>
      <a:accent1>
        <a:srgbClr val="9DBDC1"/>
      </a:accent1>
      <a:accent2>
        <a:srgbClr val="A64D79"/>
      </a:accent2>
      <a:accent3>
        <a:srgbClr val="6C9EEC"/>
      </a:accent3>
      <a:accent4>
        <a:srgbClr val="6AA84F"/>
      </a:accent4>
      <a:accent5>
        <a:srgbClr val="CC0000"/>
      </a:accent5>
      <a:accent6>
        <a:srgbClr val="CEA320"/>
      </a:accent6>
      <a:hlink>
        <a:srgbClr val="9DBDC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